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9e0d8c0b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9e0d8c0b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AWK - 1977 (though designed for one-line programs, and to manipulate numbers and strings, is a fully Turing-complete language)</a:t>
            </a:r>
            <a:endParaRPr/>
          </a:p>
          <a:p>
            <a:pPr indent="0" lvl="0" marL="0" rtl="0" algn="l">
              <a:spcBef>
                <a:spcPts val="0"/>
              </a:spcBef>
              <a:spcAft>
                <a:spcPts val="0"/>
              </a:spcAft>
              <a:buClr>
                <a:schemeClr val="dk1"/>
              </a:buClr>
              <a:buSzPts val="1100"/>
              <a:buFont typeface="Arial"/>
              <a:buNone/>
            </a:pPr>
            <a:r>
              <a:rPr lang="en"/>
              <a:t>MATLAB - 1978 (initially developed as an interactive matrix calculator for Cleve Moler’s PhD thesis, he began developing it for his students after becoming a professor)</a:t>
            </a:r>
            <a:endParaRPr/>
          </a:p>
          <a:p>
            <a:pPr indent="0" lvl="0" marL="0" rtl="0" algn="l">
              <a:spcBef>
                <a:spcPts val="0"/>
              </a:spcBef>
              <a:spcAft>
                <a:spcPts val="0"/>
              </a:spcAft>
              <a:buClr>
                <a:schemeClr val="dk1"/>
              </a:buClr>
              <a:buSzPts val="1100"/>
              <a:buFont typeface="Arial"/>
              <a:buNone/>
            </a:pPr>
            <a:r>
              <a:rPr lang="en"/>
              <a:t>VisiCalc - 1978 (first spreadsheet, for Apple II, allowed owners of Microsoft BASIC to write additional features like trig functions for use in VisiCalc)</a:t>
            </a:r>
            <a:endParaRPr/>
          </a:p>
          <a:p>
            <a:pPr indent="0" lvl="0" marL="0" rtl="0" algn="l">
              <a:spcBef>
                <a:spcPts val="0"/>
              </a:spcBef>
              <a:spcAft>
                <a:spcPts val="0"/>
              </a:spcAft>
              <a:buNone/>
            </a:pPr>
            <a:r>
              <a:rPr lang="en"/>
              <a:t>dBase - 1979 (initially developed to win a JPL office football pool by processing statistics from newspapers, called it “Vulcan”; sold to Ashton-Tate who renamed it dBase)</a:t>
            </a:r>
            <a:endParaRPr/>
          </a:p>
          <a:p>
            <a:pPr indent="0" lvl="0" marL="0" rtl="0" algn="l">
              <a:spcBef>
                <a:spcPts val="0"/>
              </a:spcBef>
              <a:spcAft>
                <a:spcPts val="0"/>
              </a:spcAft>
              <a:buNone/>
            </a:pPr>
            <a:r>
              <a:rPr lang="en"/>
              <a:t>Ada - 1981 (extremely strong typing, designed under contract to supersede 450+ languages used by DoD, and to prefer compiler errors over runtime errors)</a:t>
            </a:r>
            <a:endParaRPr/>
          </a:p>
          <a:p>
            <a:pPr indent="0" lvl="0" marL="0" rtl="0" algn="l">
              <a:spcBef>
                <a:spcPts val="0"/>
              </a:spcBef>
              <a:spcAft>
                <a:spcPts val="0"/>
              </a:spcAft>
              <a:buNone/>
            </a:pPr>
            <a:r>
              <a:rPr lang="en"/>
              <a:t>LabVIEW/G - 1986 (data availability paradigm, graphical programming drawing “wires” between functional blocks)</a:t>
            </a:r>
            <a:endParaRPr/>
          </a:p>
          <a:p>
            <a:pPr indent="0" lvl="0" marL="0" rtl="0" algn="l">
              <a:spcBef>
                <a:spcPts val="0"/>
              </a:spcBef>
              <a:spcAft>
                <a:spcPts val="0"/>
              </a:spcAft>
              <a:buNone/>
            </a:pPr>
            <a:r>
              <a:rPr lang="en"/>
              <a:t>HyperTalk - 1987 (interpreted scripts, repeats, conditionals, event handling)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bd07cfcf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bd07cfcf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Perl - 1987 (Larry Wall’s Swiss Army chainsaw, influenced heavily by AWK and sed)</a:t>
            </a:r>
            <a:endParaRPr/>
          </a:p>
          <a:p>
            <a:pPr indent="0" lvl="0" marL="0" rtl="0" algn="l">
              <a:spcBef>
                <a:spcPts val="0"/>
              </a:spcBef>
              <a:spcAft>
                <a:spcPts val="0"/>
              </a:spcAft>
              <a:buClr>
                <a:schemeClr val="dk1"/>
              </a:buClr>
              <a:buSzPts val="1100"/>
              <a:buFont typeface="Arial"/>
              <a:buNone/>
            </a:pPr>
            <a:r>
              <a:rPr lang="en"/>
              <a:t>Haskell - 1990 (type classes, monadic IO)</a:t>
            </a:r>
            <a:endParaRPr/>
          </a:p>
          <a:p>
            <a:pPr indent="0" lvl="0" marL="0" rtl="0" algn="l">
              <a:spcBef>
                <a:spcPts val="0"/>
              </a:spcBef>
              <a:spcAft>
                <a:spcPts val="0"/>
              </a:spcAft>
              <a:buClr>
                <a:schemeClr val="dk1"/>
              </a:buClr>
              <a:buSzPts val="1100"/>
              <a:buFont typeface="Arial"/>
              <a:buNone/>
            </a:pPr>
            <a:r>
              <a:rPr lang="en"/>
              <a:t>Python - 1991 (designed as a successor to teaching/prototyping language ABC with exception handling and compatibility with Amoeba OS)</a:t>
            </a:r>
            <a:endParaRPr/>
          </a:p>
          <a:p>
            <a:pPr indent="0" lvl="0" marL="0" rtl="0" algn="l">
              <a:spcBef>
                <a:spcPts val="0"/>
              </a:spcBef>
              <a:spcAft>
                <a:spcPts val="0"/>
              </a:spcAft>
              <a:buNone/>
            </a:pPr>
            <a:r>
              <a:rPr lang="en"/>
              <a:t>Java - 1995 (class-based, object-oriented, write-once, run-anywhere, with JVM and JIT)</a:t>
            </a:r>
            <a:endParaRPr/>
          </a:p>
          <a:p>
            <a:pPr indent="0" lvl="0" marL="0" rtl="0" algn="l">
              <a:spcBef>
                <a:spcPts val="0"/>
              </a:spcBef>
              <a:spcAft>
                <a:spcPts val="0"/>
              </a:spcAft>
              <a:buNone/>
            </a:pPr>
            <a:r>
              <a:rPr lang="en"/>
              <a:t>PHP - 1995 (general purpose scripting language for web development, not designed, but grew organically: Lerdorf noting in retrospect: "I don't know how to stop it, there was never any intent to write a programming language [...] I have absolutely no idea how to write a programming language, I just kept adding the next logical step on the way.")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bd07cfcf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bd07cfcf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- 2000 (designed as a “simple, modern, </a:t>
            </a:r>
            <a:r>
              <a:rPr lang="en"/>
              <a:t>general</a:t>
            </a:r>
            <a:r>
              <a:rPr lang="en"/>
              <a:t>-purpose, object-oriented language” and was partly modeled on Java. Generics, lambda expressions, named optional arguments, string interpolation, even readonly class members weren’t added until much, much later)</a:t>
            </a:r>
            <a:endParaRPr/>
          </a:p>
          <a:p>
            <a:pPr indent="0" lvl="0" marL="0" rtl="0" algn="l">
              <a:spcBef>
                <a:spcPts val="0"/>
              </a:spcBef>
              <a:spcAft>
                <a:spcPts val="0"/>
              </a:spcAft>
              <a:buNone/>
            </a:pPr>
            <a:r>
              <a:rPr lang="en"/>
              <a:t>Scratch - 2002 (block-based visual programming language as an educational tool)</a:t>
            </a:r>
            <a:endParaRPr/>
          </a:p>
          <a:p>
            <a:pPr indent="0" lvl="0" marL="0" rtl="0" algn="l">
              <a:spcBef>
                <a:spcPts val="0"/>
              </a:spcBef>
              <a:spcAft>
                <a:spcPts val="0"/>
              </a:spcAft>
              <a:buNone/>
            </a:pPr>
            <a:r>
              <a:rPr lang="en"/>
              <a:t>Rust - 2010 (built for speed and memory safety without a garbage collector)</a:t>
            </a:r>
            <a:endParaRPr/>
          </a:p>
          <a:p>
            <a:pPr indent="0" lvl="0" marL="0" rtl="0" algn="l">
              <a:spcBef>
                <a:spcPts val="0"/>
              </a:spcBef>
              <a:spcAft>
                <a:spcPts val="0"/>
              </a:spcAft>
              <a:buNone/>
            </a:pPr>
            <a:r>
              <a:rPr lang="en"/>
              <a:t>Julia 2012 (designed for scientific computing focusing on performance, can be interpreted or compiled,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9e0d8c0b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9e0d8c0b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bd07cfc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bd07cfc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9e0d8c0b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9e0d8c0b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James Classen (nessalc on Slack)</a:t>
            </a:r>
            <a:endParaRPr/>
          </a:p>
          <a:p>
            <a:pPr indent="0" lvl="0" marL="0" rtl="0" algn="l">
              <a:spcBef>
                <a:spcPts val="0"/>
              </a:spcBef>
              <a:spcAft>
                <a:spcPts val="0"/>
              </a:spcAft>
              <a:buClr>
                <a:schemeClr val="dk1"/>
              </a:buClr>
              <a:buSzPts val="1100"/>
              <a:buFont typeface="Arial"/>
              <a:buNone/>
            </a:pPr>
            <a:r>
              <a:rPr lang="en"/>
              <a:t>Textron Aviation</a:t>
            </a:r>
            <a:endParaRPr/>
          </a:p>
          <a:p>
            <a:pPr indent="0" lvl="0" marL="0" rtl="0" algn="l">
              <a:spcBef>
                <a:spcPts val="0"/>
              </a:spcBef>
              <a:spcAft>
                <a:spcPts val="0"/>
              </a:spcAft>
              <a:buClr>
                <a:schemeClr val="dk1"/>
              </a:buClr>
              <a:buSzPts val="1100"/>
              <a:buFont typeface="Arial"/>
              <a:buNone/>
            </a:pPr>
            <a:r>
              <a:rPr lang="en"/>
              <a:t>Verification Engineer</a:t>
            </a:r>
            <a:endParaRPr/>
          </a:p>
          <a:p>
            <a:pPr indent="0" lvl="0" marL="0" rtl="0" algn="l">
              <a:spcBef>
                <a:spcPts val="0"/>
              </a:spcBef>
              <a:spcAft>
                <a:spcPts val="0"/>
              </a:spcAft>
              <a:buClr>
                <a:schemeClr val="dk1"/>
              </a:buClr>
              <a:buSzPts val="1100"/>
              <a:buFont typeface="Arial"/>
              <a:buNone/>
            </a:pPr>
            <a:r>
              <a:rPr lang="en"/>
              <a:t>Programming:</a:t>
            </a:r>
            <a:endParaRPr/>
          </a:p>
          <a:p>
            <a:pPr indent="-298450" lvl="0" marL="457200" rtl="0" algn="l">
              <a:spcBef>
                <a:spcPts val="0"/>
              </a:spcBef>
              <a:spcAft>
                <a:spcPts val="0"/>
              </a:spcAft>
              <a:buSzPts val="1100"/>
              <a:buChar char="●"/>
            </a:pPr>
            <a:r>
              <a:rPr lang="en"/>
              <a:t>Python</a:t>
            </a:r>
            <a:endParaRPr/>
          </a:p>
          <a:p>
            <a:pPr indent="-298450" lvl="0" marL="457200" rtl="0" algn="l">
              <a:spcBef>
                <a:spcPts val="0"/>
              </a:spcBef>
              <a:spcAft>
                <a:spcPts val="0"/>
              </a:spcAft>
              <a:buSzPts val="1100"/>
              <a:buChar char="●"/>
            </a:pPr>
            <a:r>
              <a:rPr lang="en"/>
              <a:t>C#</a:t>
            </a:r>
            <a:endParaRPr/>
          </a:p>
          <a:p>
            <a:pPr indent="-298450" lvl="0" marL="457200" rtl="0" algn="l">
              <a:spcBef>
                <a:spcPts val="0"/>
              </a:spcBef>
              <a:spcAft>
                <a:spcPts val="0"/>
              </a:spcAft>
              <a:buSzPts val="1100"/>
              <a:buChar char="●"/>
            </a:pPr>
            <a:r>
              <a:rPr lang="en"/>
              <a:t>JavaScript</a:t>
            </a:r>
            <a:endParaRPr/>
          </a:p>
          <a:p>
            <a:pPr indent="-298450" lvl="0" marL="457200" rtl="0" algn="l">
              <a:spcBef>
                <a:spcPts val="0"/>
              </a:spcBef>
              <a:spcAft>
                <a:spcPts val="0"/>
              </a:spcAft>
              <a:buSzPts val="1100"/>
              <a:buChar char="●"/>
            </a:pPr>
            <a:r>
              <a:rPr lang="en"/>
              <a:t>Whatever else seems relevant or useful at the time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a6340d0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a6340d0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Wikipedia was my primary source for the information in this presentation, as I didn’t have the time to research these topics in nearly as  much depth as they deserve. As such, the “firsts” I mention are the first instances I could find, and are not necessarily the firsts in reality.</a:t>
            </a:r>
            <a:endParaRPr/>
          </a:p>
          <a:p>
            <a:pPr indent="0" lvl="0" marL="0" rtl="0" algn="l">
              <a:spcBef>
                <a:spcPts val="0"/>
              </a:spcBef>
              <a:spcAft>
                <a:spcPts val="0"/>
              </a:spcAft>
              <a:buClr>
                <a:schemeClr val="dk1"/>
              </a:buClr>
              <a:buSzPts val="1100"/>
              <a:buFont typeface="Arial"/>
              <a:buNone/>
            </a:pPr>
            <a:r>
              <a:rPr lang="en"/>
              <a:t>This topic could be expanded to a multi-volume academic work, and if no one is working on it yet, they should start soon while a handful of the pioneers are still around to tell their tale.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9e0d8c0b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9e0d8c0b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Jacquard Loom - 1804 (while based on earlier inventions in 1725, 1728, and 1740, all involving holes punched in paper or cardstock of some sort, Jacquard’s allowed patterns of arbitrary complexity and size, and also a “programming” device (similar to a typewriter) to allow a user to more easily create the pattern)</a:t>
            </a:r>
            <a:endParaRPr/>
          </a:p>
          <a:p>
            <a:pPr indent="0" lvl="0" marL="0" rtl="0" algn="l">
              <a:spcBef>
                <a:spcPts val="0"/>
              </a:spcBef>
              <a:spcAft>
                <a:spcPts val="0"/>
              </a:spcAft>
              <a:buClr>
                <a:schemeClr val="dk1"/>
              </a:buClr>
              <a:buSzPts val="1100"/>
              <a:buFont typeface="Arial"/>
              <a:buNone/>
            </a:pPr>
            <a:r>
              <a:rPr lang="en"/>
              <a:t>Babbage Difference Engine - 1822 (polynomial solutions for numbers up to 20 digits in length for up to 6th order polynomials, used also for trigonometric functions, logarithms using Newton’s method)</a:t>
            </a:r>
            <a:endParaRPr/>
          </a:p>
          <a:p>
            <a:pPr indent="0" lvl="0" marL="0" rtl="0" algn="l">
              <a:spcBef>
                <a:spcPts val="0"/>
              </a:spcBef>
              <a:spcAft>
                <a:spcPts val="0"/>
              </a:spcAft>
              <a:buClr>
                <a:schemeClr val="dk1"/>
              </a:buClr>
              <a:buSzPts val="1100"/>
              <a:buFont typeface="Arial"/>
              <a:buNone/>
            </a:pPr>
            <a:r>
              <a:rPr lang="en"/>
              <a:t>Babbage Analytical Engine - 1837 (generalized difference engine, Lovelace programmed for this, Note G described a method for computing Bernoulli numbers, considered among the first computer programs)</a:t>
            </a:r>
            <a:endParaRPr/>
          </a:p>
          <a:p>
            <a:pPr indent="0" lvl="0" marL="0" rtl="0" algn="l">
              <a:spcBef>
                <a:spcPts val="0"/>
              </a:spcBef>
              <a:spcAft>
                <a:spcPts val="0"/>
              </a:spcAft>
              <a:buClr>
                <a:schemeClr val="dk1"/>
              </a:buClr>
              <a:buSzPts val="1100"/>
              <a:buFont typeface="Arial"/>
              <a:buNone/>
            </a:pPr>
            <a:r>
              <a:rPr lang="en"/>
              <a:t>Begriffsschrift - 1879 (formal language for describing algorithms)</a:t>
            </a:r>
            <a:endParaRPr/>
          </a:p>
          <a:p>
            <a:pPr indent="0" lvl="0" marL="0" rtl="0" algn="l">
              <a:spcBef>
                <a:spcPts val="0"/>
              </a:spcBef>
              <a:spcAft>
                <a:spcPts val="0"/>
              </a:spcAft>
              <a:buClr>
                <a:schemeClr val="dk1"/>
              </a:buClr>
              <a:buSzPts val="1100"/>
              <a:buFont typeface="Arial"/>
              <a:buNone/>
            </a:pPr>
            <a:r>
              <a:rPr lang="en"/>
              <a:t>Plankalkül - 1948 (first high-level language specifically designed for computers, first formal language to include branches and loops, never went beyond conceptual stage)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bd07cfcf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bd07cfcf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bd07cfcf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bd07cfcf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Required 24000 punched cards to create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9e0d8c0b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9e0d8c0b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IBM Card-Programmed Electronic Calculator - 1949 (context-dependent punch cards)</a:t>
            </a:r>
            <a:endParaRPr/>
          </a:p>
          <a:p>
            <a:pPr indent="0" lvl="0" marL="0" rtl="0" algn="l">
              <a:spcBef>
                <a:spcPts val="0"/>
              </a:spcBef>
              <a:spcAft>
                <a:spcPts val="0"/>
              </a:spcAft>
              <a:buClr>
                <a:schemeClr val="dk1"/>
              </a:buClr>
              <a:buSzPts val="1100"/>
              <a:buFont typeface="Arial"/>
              <a:buNone/>
            </a:pPr>
            <a:r>
              <a:rPr lang="en"/>
              <a:t>Short Code - 1950 (first high-level language for an electronic computer, UNIVAC, interpreted language)</a:t>
            </a:r>
            <a:endParaRPr/>
          </a:p>
          <a:p>
            <a:pPr indent="0" lvl="0" marL="0" rtl="0" algn="l">
              <a:spcBef>
                <a:spcPts val="0"/>
              </a:spcBef>
              <a:spcAft>
                <a:spcPts val="0"/>
              </a:spcAft>
              <a:buClr>
                <a:schemeClr val="dk1"/>
              </a:buClr>
              <a:buSzPts val="1100"/>
              <a:buFont typeface="Arial"/>
              <a:buNone/>
            </a:pPr>
            <a:r>
              <a:rPr lang="en"/>
              <a:t>A-0, A-1, A-2, A-3 (ARITH-MATIC), AT-3 (MATH-MATIC), B-0 (FLOW-MATIC) - 1951-1955 (by Grace Murray Hopper for UNIVAC)</a:t>
            </a:r>
            <a:endParaRPr/>
          </a:p>
          <a:p>
            <a:pPr indent="0" lvl="0" marL="0" rtl="0" algn="l">
              <a:spcBef>
                <a:spcPts val="0"/>
              </a:spcBef>
              <a:spcAft>
                <a:spcPts val="0"/>
              </a:spcAft>
              <a:buClr>
                <a:schemeClr val="dk1"/>
              </a:buClr>
              <a:buSzPts val="1100"/>
              <a:buFont typeface="Arial"/>
              <a:buNone/>
            </a:pPr>
            <a:r>
              <a:rPr lang="en"/>
              <a:t>Speedcode - 1953 (first high-level language for an IBM computer, first to natively support floating point numbers)</a:t>
            </a:r>
            <a:endParaRPr/>
          </a:p>
          <a:p>
            <a:pPr indent="0" lvl="0" marL="0" rtl="0" algn="l">
              <a:spcBef>
                <a:spcPts val="0"/>
              </a:spcBef>
              <a:spcAft>
                <a:spcPts val="0"/>
              </a:spcAft>
              <a:buClr>
                <a:schemeClr val="dk1"/>
              </a:buClr>
              <a:buSzPts val="1100"/>
              <a:buFont typeface="Arial"/>
              <a:buNone/>
            </a:pPr>
            <a:r>
              <a:rPr lang="en"/>
              <a:t>Laning and Zierler system, a.k.a. George - 1954 (first? compiled language)</a:t>
            </a:r>
            <a:endParaRPr/>
          </a:p>
          <a:p>
            <a:pPr indent="0" lvl="0" marL="0" rtl="0" algn="l">
              <a:spcBef>
                <a:spcPts val="0"/>
              </a:spcBef>
              <a:spcAft>
                <a:spcPts val="0"/>
              </a:spcAft>
              <a:buClr>
                <a:schemeClr val="dk1"/>
              </a:buClr>
              <a:buSzPts val="1100"/>
              <a:buFont typeface="Arial"/>
              <a:buNone/>
            </a:pPr>
            <a:r>
              <a:rPr lang="en"/>
              <a:t>Fortran - 1954 (granddaddy of compiled and interpreted languages, ancestor with COBOL, of most modern languages, discussed later)</a:t>
            </a:r>
            <a:endParaRPr/>
          </a:p>
          <a:p>
            <a:pPr indent="0" lvl="0" marL="0" rtl="0" algn="l">
              <a:spcBef>
                <a:spcPts val="0"/>
              </a:spcBef>
              <a:spcAft>
                <a:spcPts val="0"/>
              </a:spcAft>
              <a:buClr>
                <a:schemeClr val="dk1"/>
              </a:buClr>
              <a:buSzPts val="1100"/>
              <a:buFont typeface="Arial"/>
              <a:buNone/>
            </a:pPr>
            <a:r>
              <a:rPr lang="en"/>
              <a:t>LISP - 1956 (all parentheses, all the time, first designed for Turing-completeness, first tree data structures, first automatic storage management/garbage collection, dynamic typing, recursion, and REPL; first bootstrapped language)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9e0d8c0b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9e0d8c0b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ALGOL - 1958 (no reserved words, arbitrary array bounds)</a:t>
            </a:r>
            <a:endParaRPr/>
          </a:p>
          <a:p>
            <a:pPr indent="0" lvl="0" marL="0" rtl="0" algn="l">
              <a:spcBef>
                <a:spcPts val="0"/>
              </a:spcBef>
              <a:spcAft>
                <a:spcPts val="0"/>
              </a:spcAft>
              <a:buClr>
                <a:schemeClr val="dk1"/>
              </a:buClr>
              <a:buSzPts val="1100"/>
              <a:buFont typeface="Arial"/>
              <a:buNone/>
            </a:pPr>
            <a:r>
              <a:rPr lang="en"/>
              <a:t>COBOL - 1959 (first designed to run on multiple computers specifically for business functions, designed by committee, prose syntax, over 300 reserved words, programs structured in “sections”, “paragraphs”, and “sentences”, scope termination is a period)</a:t>
            </a:r>
            <a:endParaRPr/>
          </a:p>
          <a:p>
            <a:pPr indent="0" lvl="0" marL="0" rtl="0" algn="l">
              <a:spcBef>
                <a:spcPts val="0"/>
              </a:spcBef>
              <a:spcAft>
                <a:spcPts val="0"/>
              </a:spcAft>
              <a:buClr>
                <a:schemeClr val="dk1"/>
              </a:buClr>
              <a:buSzPts val="1100"/>
              <a:buFont typeface="Arial"/>
              <a:buNone/>
            </a:pPr>
            <a:r>
              <a:rPr lang="en"/>
              <a:t>APL - 1962 (named after the book “A Programming Language”, uses special symbols for concise code, required modification of IBM Selectric typewriters, operated on a multidimensional array, used as an educational tool until 1968)</a:t>
            </a:r>
            <a:endParaRPr/>
          </a:p>
          <a:p>
            <a:pPr indent="0" lvl="0" marL="0" rtl="0" algn="l">
              <a:spcBef>
                <a:spcPts val="0"/>
              </a:spcBef>
              <a:spcAft>
                <a:spcPts val="0"/>
              </a:spcAft>
              <a:buClr>
                <a:schemeClr val="dk1"/>
              </a:buClr>
              <a:buSzPts val="1100"/>
              <a:buFont typeface="Arial"/>
              <a:buNone/>
            </a:pPr>
            <a:r>
              <a:rPr lang="en"/>
              <a:t>Simula - 1962 (considered the first object-oriented language)</a:t>
            </a:r>
            <a:endParaRPr/>
          </a:p>
          <a:p>
            <a:pPr indent="0" lvl="0" marL="0" rtl="0" algn="l">
              <a:spcBef>
                <a:spcPts val="0"/>
              </a:spcBef>
              <a:spcAft>
                <a:spcPts val="0"/>
              </a:spcAft>
              <a:buClr>
                <a:schemeClr val="dk1"/>
              </a:buClr>
              <a:buSzPts val="1100"/>
              <a:buFont typeface="Arial"/>
              <a:buNone/>
            </a:pPr>
            <a:r>
              <a:rPr lang="en"/>
              <a:t>BASIC - 1963 (Beginners' All-purpose Symbolic Instruction Code)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9e0d8c0b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9e0d8c0b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finally find a way to make a lot of transistors on a chip!</a:t>
            </a:r>
            <a:endParaRPr/>
          </a:p>
          <a:p>
            <a:pPr indent="0" lvl="0" marL="0" rtl="0" algn="l">
              <a:spcBef>
                <a:spcPts val="0"/>
              </a:spcBef>
              <a:spcAft>
                <a:spcPts val="0"/>
              </a:spcAft>
              <a:buNone/>
            </a:pPr>
            <a:r>
              <a:rPr lang="en"/>
              <a:t>MUMPS - 1966 (Massachusetts General Hospital Utility Multi-Programming System, among the first languages with an integrated key-value database language, and remains the predominant database for electronic health records in the US; also used by TD Ameritrade, Bank of England, and Barclays)</a:t>
            </a:r>
            <a:endParaRPr/>
          </a:p>
          <a:p>
            <a:pPr indent="0" lvl="0" marL="0" rtl="0" algn="l">
              <a:spcBef>
                <a:spcPts val="0"/>
              </a:spcBef>
              <a:spcAft>
                <a:spcPts val="0"/>
              </a:spcAft>
              <a:buNone/>
            </a:pPr>
            <a:r>
              <a:rPr lang="en"/>
              <a:t>BCPL - 1967 (Basic Combined Programming Language, introduced using curly braces to delimit code blocks)</a:t>
            </a:r>
            <a:endParaRPr/>
          </a:p>
          <a:p>
            <a:pPr indent="0" lvl="0" marL="0" rtl="0" algn="l">
              <a:spcBef>
                <a:spcPts val="0"/>
              </a:spcBef>
              <a:spcAft>
                <a:spcPts val="0"/>
              </a:spcAft>
              <a:buNone/>
            </a:pPr>
            <a:r>
              <a:rPr lang="en"/>
              <a:t>Pascal - 1970 (essentially a fork of ALGOL, allowed defining dynamic and recursive data structures, strong typing on all objects, nested procedure definitions to any depth)</a:t>
            </a:r>
            <a:endParaRPr/>
          </a:p>
          <a:p>
            <a:pPr indent="0" lvl="0" marL="0" rtl="0" algn="l">
              <a:spcBef>
                <a:spcPts val="0"/>
              </a:spcBef>
              <a:spcAft>
                <a:spcPts val="0"/>
              </a:spcAft>
              <a:buNone/>
            </a:pPr>
            <a:r>
              <a:rPr lang="en"/>
              <a:t>Thompson shell - 1971 (first Unix shell, introduced input/output redirection, pipes)</a:t>
            </a:r>
            <a:endParaRPr/>
          </a:p>
          <a:p>
            <a:pPr indent="0" lvl="0" marL="0" rtl="0" algn="l">
              <a:spcBef>
                <a:spcPts val="0"/>
              </a:spcBef>
              <a:spcAft>
                <a:spcPts val="0"/>
              </a:spcAft>
              <a:buNone/>
            </a:pPr>
            <a:r>
              <a:rPr lang="en"/>
              <a:t>Smalltalk - 1972 (purely object-oriented language created for educational use, pioneered new aspects of JIT compilation)</a:t>
            </a:r>
            <a:endParaRPr/>
          </a:p>
          <a:p>
            <a:pPr indent="0" lvl="0" marL="0" rtl="0" algn="l">
              <a:spcBef>
                <a:spcPts val="0"/>
              </a:spcBef>
              <a:spcAft>
                <a:spcPts val="0"/>
              </a:spcAft>
              <a:buNone/>
            </a:pPr>
            <a:r>
              <a:rPr lang="en"/>
              <a:t>C - 1972 (Ken Thompson cut down BCPL syntax and added features he liked from ALGOL to create B, which he would use  to help Ritchie further develop the PDP-11 port of Unix; Ritchie wanted to improve B to utilize  new features of the PDP-11, which eventually became C)</a:t>
            </a:r>
            <a:endParaRPr/>
          </a:p>
          <a:p>
            <a:pPr indent="0" lvl="0" marL="0" rtl="0" algn="l">
              <a:spcBef>
                <a:spcPts val="0"/>
              </a:spcBef>
              <a:spcAft>
                <a:spcPts val="0"/>
              </a:spcAft>
              <a:buClr>
                <a:schemeClr val="dk1"/>
              </a:buClr>
              <a:buSzPts val="1100"/>
              <a:buFont typeface="Arial"/>
              <a:buNone/>
            </a:pPr>
            <a:r>
              <a:rPr lang="en"/>
              <a:t>SQL - 1972 (introduced accessing many records with a single command, and how to reach a record with or without an index)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Evolution of Programming Languages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timeline and “family tree”</a:t>
            </a:r>
            <a:endParaRPr/>
          </a:p>
          <a:p>
            <a:pPr indent="0" lvl="0" marL="0" rtl="0" algn="l">
              <a:spcBef>
                <a:spcPts val="0"/>
              </a:spcBef>
              <a:spcAft>
                <a:spcPts val="0"/>
              </a:spcAft>
              <a:buNone/>
            </a:pPr>
            <a:r>
              <a:rPr lang="en"/>
              <a:t>from 1804 to the present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AWK - 1977</a:t>
            </a:r>
            <a:endParaRPr/>
          </a:p>
          <a:p>
            <a:pPr indent="0" lvl="0" marL="0" rtl="0" algn="l">
              <a:spcBef>
                <a:spcPts val="1200"/>
              </a:spcBef>
              <a:spcAft>
                <a:spcPts val="0"/>
              </a:spcAft>
              <a:buNone/>
            </a:pPr>
            <a:r>
              <a:rPr lang="en"/>
              <a:t>MATLAB - 1978</a:t>
            </a:r>
            <a:endParaRPr/>
          </a:p>
          <a:p>
            <a:pPr indent="0" lvl="0" marL="0" rtl="0" algn="l">
              <a:spcBef>
                <a:spcPts val="1200"/>
              </a:spcBef>
              <a:spcAft>
                <a:spcPts val="0"/>
              </a:spcAft>
              <a:buNone/>
            </a:pPr>
            <a:r>
              <a:rPr lang="en"/>
              <a:t>VisiCalc - 1978</a:t>
            </a:r>
            <a:endParaRPr/>
          </a:p>
          <a:p>
            <a:pPr indent="0" lvl="0" marL="0" rtl="0" algn="l">
              <a:spcBef>
                <a:spcPts val="1200"/>
              </a:spcBef>
              <a:spcAft>
                <a:spcPts val="0"/>
              </a:spcAft>
              <a:buNone/>
            </a:pPr>
            <a:r>
              <a:rPr lang="en"/>
              <a:t>dBase - 1979</a:t>
            </a:r>
            <a:endParaRPr/>
          </a:p>
          <a:p>
            <a:pPr indent="0" lvl="0" marL="0" rtl="0" algn="l">
              <a:spcBef>
                <a:spcPts val="1200"/>
              </a:spcBef>
              <a:spcAft>
                <a:spcPts val="0"/>
              </a:spcAft>
              <a:buNone/>
            </a:pPr>
            <a:r>
              <a:rPr lang="en"/>
              <a:t>Ada - 1981</a:t>
            </a:r>
            <a:endParaRPr/>
          </a:p>
          <a:p>
            <a:pPr indent="0" lvl="0" marL="0" rtl="0" algn="l">
              <a:spcBef>
                <a:spcPts val="1200"/>
              </a:spcBef>
              <a:spcAft>
                <a:spcPts val="0"/>
              </a:spcAft>
              <a:buNone/>
            </a:pPr>
            <a:r>
              <a:rPr lang="en"/>
              <a:t>LabVIEW/G - 1986</a:t>
            </a:r>
            <a:endParaRPr/>
          </a:p>
          <a:p>
            <a:pPr indent="0" lvl="0" marL="0" rtl="0" algn="l">
              <a:spcBef>
                <a:spcPts val="1200"/>
              </a:spcBef>
              <a:spcAft>
                <a:spcPts val="1200"/>
              </a:spcAft>
              <a:buNone/>
            </a:pPr>
            <a:r>
              <a:rPr lang="en"/>
              <a:t>HyperTalk - 1987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Perl - 1987</a:t>
            </a:r>
            <a:endParaRPr/>
          </a:p>
          <a:p>
            <a:pPr indent="0" lvl="0" marL="0" rtl="0" algn="l">
              <a:spcBef>
                <a:spcPts val="1200"/>
              </a:spcBef>
              <a:spcAft>
                <a:spcPts val="0"/>
              </a:spcAft>
              <a:buNone/>
            </a:pPr>
            <a:r>
              <a:rPr lang="en"/>
              <a:t>Haskell - 1990</a:t>
            </a:r>
            <a:endParaRPr/>
          </a:p>
          <a:p>
            <a:pPr indent="0" lvl="0" marL="0" rtl="0" algn="l">
              <a:spcBef>
                <a:spcPts val="1200"/>
              </a:spcBef>
              <a:spcAft>
                <a:spcPts val="0"/>
              </a:spcAft>
              <a:buNone/>
            </a:pPr>
            <a:r>
              <a:rPr lang="en"/>
              <a:t>Python - 1991</a:t>
            </a:r>
            <a:endParaRPr/>
          </a:p>
          <a:p>
            <a:pPr indent="0" lvl="0" marL="0" rtl="0" algn="l">
              <a:spcBef>
                <a:spcPts val="1200"/>
              </a:spcBef>
              <a:spcAft>
                <a:spcPts val="0"/>
              </a:spcAft>
              <a:buNone/>
            </a:pPr>
            <a:r>
              <a:rPr lang="en"/>
              <a:t>Java - 1995</a:t>
            </a:r>
            <a:endParaRPr/>
          </a:p>
          <a:p>
            <a:pPr indent="0" lvl="0" marL="0" rtl="0" algn="l">
              <a:spcBef>
                <a:spcPts val="1200"/>
              </a:spcBef>
              <a:spcAft>
                <a:spcPts val="1200"/>
              </a:spcAft>
              <a:buNone/>
            </a:pPr>
            <a:r>
              <a:rPr lang="en"/>
              <a:t>PHP - 1995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 - 2000</a:t>
            </a:r>
            <a:endParaRPr/>
          </a:p>
          <a:p>
            <a:pPr indent="0" lvl="0" marL="0" rtl="0" algn="l">
              <a:spcBef>
                <a:spcPts val="1200"/>
              </a:spcBef>
              <a:spcAft>
                <a:spcPts val="0"/>
              </a:spcAft>
              <a:buNone/>
            </a:pPr>
            <a:r>
              <a:rPr lang="en"/>
              <a:t>Scratch - 2002</a:t>
            </a:r>
            <a:endParaRPr/>
          </a:p>
          <a:p>
            <a:pPr indent="0" lvl="0" marL="0" rtl="0" algn="l">
              <a:spcBef>
                <a:spcPts val="1200"/>
              </a:spcBef>
              <a:spcAft>
                <a:spcPts val="0"/>
              </a:spcAft>
              <a:buNone/>
            </a:pPr>
            <a:r>
              <a:rPr lang="en"/>
              <a:t>Rust - 2010</a:t>
            </a:r>
            <a:endParaRPr/>
          </a:p>
          <a:p>
            <a:pPr indent="0" lvl="0" marL="0" rtl="0" algn="l">
              <a:spcBef>
                <a:spcPts val="1200"/>
              </a:spcBef>
              <a:spcAft>
                <a:spcPts val="1200"/>
              </a:spcAft>
              <a:buNone/>
            </a:pPr>
            <a:r>
              <a:rPr lang="en"/>
              <a:t>Julia - 2012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Family Tree</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It’s impossible to cover </a:t>
            </a:r>
            <a:r>
              <a:rPr i="1" lang="en"/>
              <a:t>every</a:t>
            </a:r>
            <a:r>
              <a:rPr lang="en"/>
              <a:t> language. There are simply too many. But here are the relationships between 145 of them.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26"/>
          <p:cNvPicPr preferRelativeResize="0"/>
          <p:nvPr/>
        </p:nvPicPr>
        <p:blipFill>
          <a:blip r:embed="rId3">
            <a:alphaModFix/>
          </a:blip>
          <a:stretch>
            <a:fillRect/>
          </a:stretch>
        </p:blipFill>
        <p:spPr>
          <a:xfrm>
            <a:off x="0" y="80367"/>
            <a:ext cx="9144003" cy="49827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Me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James Classen (nessalc on Slack)</a:t>
            </a:r>
            <a:endParaRPr/>
          </a:p>
          <a:p>
            <a:pPr indent="0" lvl="0" marL="0" rtl="0" algn="l">
              <a:spcBef>
                <a:spcPts val="1200"/>
              </a:spcBef>
              <a:spcAft>
                <a:spcPts val="0"/>
              </a:spcAft>
              <a:buNone/>
            </a:pPr>
            <a:r>
              <a:rPr lang="en"/>
              <a:t>Textron Aviation</a:t>
            </a:r>
            <a:endParaRPr/>
          </a:p>
          <a:p>
            <a:pPr indent="0" lvl="0" marL="0" rtl="0" algn="l">
              <a:spcBef>
                <a:spcPts val="1200"/>
              </a:spcBef>
              <a:spcAft>
                <a:spcPts val="0"/>
              </a:spcAft>
              <a:buNone/>
            </a:pPr>
            <a:r>
              <a:rPr lang="en"/>
              <a:t>Verification Engineer</a:t>
            </a:r>
            <a:endParaRPr/>
          </a:p>
          <a:p>
            <a:pPr indent="0" lvl="0" marL="0" rtl="0" algn="l">
              <a:spcBef>
                <a:spcPts val="1200"/>
              </a:spcBef>
              <a:spcAft>
                <a:spcPts val="0"/>
              </a:spcAft>
              <a:buNone/>
            </a:pPr>
            <a:r>
              <a:rPr lang="en"/>
              <a:t>Programming:</a:t>
            </a:r>
            <a:endParaRPr/>
          </a:p>
          <a:p>
            <a:pPr indent="-311150" lvl="0" marL="457200" rtl="0" algn="l">
              <a:spcBef>
                <a:spcPts val="1200"/>
              </a:spcBef>
              <a:spcAft>
                <a:spcPts val="0"/>
              </a:spcAft>
              <a:buSzPts val="1300"/>
              <a:buChar char="●"/>
            </a:pPr>
            <a:r>
              <a:rPr lang="en"/>
              <a:t>Python</a:t>
            </a:r>
            <a:endParaRPr/>
          </a:p>
          <a:p>
            <a:pPr indent="-311150" lvl="0" marL="457200" rtl="0" algn="l">
              <a:spcBef>
                <a:spcPts val="0"/>
              </a:spcBef>
              <a:spcAft>
                <a:spcPts val="0"/>
              </a:spcAft>
              <a:buSzPts val="1300"/>
              <a:buChar char="●"/>
            </a:pPr>
            <a:r>
              <a:rPr lang="en"/>
              <a:t>C#</a:t>
            </a:r>
            <a:endParaRPr/>
          </a:p>
          <a:p>
            <a:pPr indent="-311150" lvl="0" marL="457200" rtl="0" algn="l">
              <a:spcBef>
                <a:spcPts val="0"/>
              </a:spcBef>
              <a:spcAft>
                <a:spcPts val="0"/>
              </a:spcAft>
              <a:buSzPts val="1300"/>
              <a:buChar char="●"/>
            </a:pPr>
            <a:r>
              <a:rPr lang="en"/>
              <a:t>JavaScript</a:t>
            </a:r>
            <a:endParaRPr/>
          </a:p>
          <a:p>
            <a:pPr indent="-311150" lvl="0" marL="457200" rtl="0" algn="l">
              <a:spcBef>
                <a:spcPts val="0"/>
              </a:spcBef>
              <a:spcAft>
                <a:spcPts val="0"/>
              </a:spcAft>
              <a:buSzPts val="1300"/>
              <a:buChar char="●"/>
            </a:pPr>
            <a:r>
              <a:rPr lang="en"/>
              <a:t>Whatever else seems relevant or useful at the time </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 for this Presentation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Wikipedia was my primary source, so errors are their fault.</a:t>
            </a:r>
            <a:endParaRPr/>
          </a:p>
          <a:p>
            <a:pPr indent="0" lvl="0" marL="0" rtl="0" algn="l">
              <a:spcBef>
                <a:spcPts val="1200"/>
              </a:spcBef>
              <a:spcAft>
                <a:spcPts val="1200"/>
              </a:spcAft>
              <a:buNone/>
            </a:pPr>
            <a:r>
              <a:rPr lang="en"/>
              <a:t>If I don’t cover your favorite language, it’s not necessarily because it’s not important, or that I didn’t research it, but </a:t>
            </a:r>
            <a:r>
              <a:rPr lang="en"/>
              <a:t>219 years is a lot, so I’m glossing over a lot. Including the last 30 years.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Beginnings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Jacquard Loom - 1804</a:t>
            </a:r>
            <a:endParaRPr/>
          </a:p>
          <a:p>
            <a:pPr indent="0" lvl="0" marL="0" rtl="0" algn="l">
              <a:spcBef>
                <a:spcPts val="1200"/>
              </a:spcBef>
              <a:spcAft>
                <a:spcPts val="0"/>
              </a:spcAft>
              <a:buNone/>
            </a:pPr>
            <a:r>
              <a:rPr lang="en"/>
              <a:t>Babbage Difference Engine - 1822</a:t>
            </a:r>
            <a:endParaRPr/>
          </a:p>
          <a:p>
            <a:pPr indent="0" lvl="0" marL="0" rtl="0" algn="l">
              <a:spcBef>
                <a:spcPts val="1200"/>
              </a:spcBef>
              <a:spcAft>
                <a:spcPts val="0"/>
              </a:spcAft>
              <a:buNone/>
            </a:pPr>
            <a:r>
              <a:rPr lang="en"/>
              <a:t>Babbage Analytical Engine - 1837</a:t>
            </a:r>
            <a:endParaRPr/>
          </a:p>
          <a:p>
            <a:pPr indent="0" lvl="0" marL="0" rtl="0" algn="l">
              <a:spcBef>
                <a:spcPts val="1200"/>
              </a:spcBef>
              <a:spcAft>
                <a:spcPts val="0"/>
              </a:spcAft>
              <a:buNone/>
            </a:pPr>
            <a:r>
              <a:rPr lang="en"/>
              <a:t>Begriffsschrift - 1879</a:t>
            </a:r>
            <a:endParaRPr/>
          </a:p>
          <a:p>
            <a:pPr indent="0" lvl="0" marL="0" rtl="0" algn="l">
              <a:spcBef>
                <a:spcPts val="1200"/>
              </a:spcBef>
              <a:spcAft>
                <a:spcPts val="1200"/>
              </a:spcAft>
              <a:buNone/>
            </a:pPr>
            <a:r>
              <a:rPr lang="en"/>
              <a:t>Plankalkül - 1948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710604" y="0"/>
            <a:ext cx="7722793"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2867636" y="0"/>
            <a:ext cx="3408727"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Things pick up speed</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IBM Card-Programmed Electronic Calculator - 1949</a:t>
            </a:r>
            <a:endParaRPr/>
          </a:p>
          <a:p>
            <a:pPr indent="0" lvl="0" marL="0" rtl="0" algn="l">
              <a:spcBef>
                <a:spcPts val="1200"/>
              </a:spcBef>
              <a:spcAft>
                <a:spcPts val="0"/>
              </a:spcAft>
              <a:buNone/>
            </a:pPr>
            <a:r>
              <a:rPr lang="en"/>
              <a:t>Short Code - 1950</a:t>
            </a:r>
            <a:endParaRPr/>
          </a:p>
          <a:p>
            <a:pPr indent="0" lvl="0" marL="0" rtl="0" algn="l">
              <a:spcBef>
                <a:spcPts val="1200"/>
              </a:spcBef>
              <a:spcAft>
                <a:spcPts val="0"/>
              </a:spcAft>
              <a:buNone/>
            </a:pPr>
            <a:r>
              <a:rPr lang="en"/>
              <a:t>A-0, A-1, A-2, A-3 (ARITH-MATIC), AT-3 (MATH-MATIC), B-0 (FLOW-MATIC)</a:t>
            </a:r>
            <a:endParaRPr/>
          </a:p>
          <a:p>
            <a:pPr indent="0" lvl="0" marL="0" rtl="0" algn="l">
              <a:spcBef>
                <a:spcPts val="1200"/>
              </a:spcBef>
              <a:spcAft>
                <a:spcPts val="0"/>
              </a:spcAft>
              <a:buNone/>
            </a:pPr>
            <a:r>
              <a:rPr lang="en"/>
              <a:t>Speedcode - 1953</a:t>
            </a:r>
            <a:endParaRPr/>
          </a:p>
          <a:p>
            <a:pPr indent="0" lvl="0" marL="0" rtl="0" algn="l">
              <a:spcBef>
                <a:spcPts val="1200"/>
              </a:spcBef>
              <a:spcAft>
                <a:spcPts val="0"/>
              </a:spcAft>
              <a:buNone/>
            </a:pPr>
            <a:r>
              <a:rPr lang="en"/>
              <a:t>Laning and Zierler system, a.k.a. George - 1954</a:t>
            </a:r>
            <a:endParaRPr/>
          </a:p>
          <a:p>
            <a:pPr indent="0" lvl="0" marL="0" rtl="0" algn="l">
              <a:spcBef>
                <a:spcPts val="1200"/>
              </a:spcBef>
              <a:spcAft>
                <a:spcPts val="0"/>
              </a:spcAft>
              <a:buNone/>
            </a:pPr>
            <a:r>
              <a:rPr lang="en"/>
              <a:t>Fortran - 1954</a:t>
            </a:r>
            <a:endParaRPr/>
          </a:p>
          <a:p>
            <a:pPr indent="0" lvl="0" marL="0" rtl="0" algn="l">
              <a:spcBef>
                <a:spcPts val="1200"/>
              </a:spcBef>
              <a:spcAft>
                <a:spcPts val="1200"/>
              </a:spcAft>
              <a:buNone/>
            </a:pPr>
            <a:r>
              <a:rPr lang="en"/>
              <a:t>LISP - 1956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ALGOL - 1958</a:t>
            </a:r>
            <a:endParaRPr/>
          </a:p>
          <a:p>
            <a:pPr indent="0" lvl="0" marL="0" rtl="0" algn="l">
              <a:spcBef>
                <a:spcPts val="1200"/>
              </a:spcBef>
              <a:spcAft>
                <a:spcPts val="0"/>
              </a:spcAft>
              <a:buNone/>
            </a:pPr>
            <a:r>
              <a:rPr lang="en"/>
              <a:t>COBOL - 1959</a:t>
            </a:r>
            <a:endParaRPr/>
          </a:p>
          <a:p>
            <a:pPr indent="0" lvl="0" marL="0" rtl="0" algn="l">
              <a:spcBef>
                <a:spcPts val="1200"/>
              </a:spcBef>
              <a:spcAft>
                <a:spcPts val="0"/>
              </a:spcAft>
              <a:buNone/>
            </a:pPr>
            <a:r>
              <a:rPr lang="en"/>
              <a:t>APL - 1962</a:t>
            </a:r>
            <a:endParaRPr/>
          </a:p>
          <a:p>
            <a:pPr indent="0" lvl="0" marL="0" rtl="0" algn="l">
              <a:spcBef>
                <a:spcPts val="1200"/>
              </a:spcBef>
              <a:spcAft>
                <a:spcPts val="0"/>
              </a:spcAft>
              <a:buNone/>
            </a:pPr>
            <a:r>
              <a:rPr lang="en"/>
              <a:t>Simula - 1962</a:t>
            </a:r>
            <a:endParaRPr/>
          </a:p>
          <a:p>
            <a:pPr indent="0" lvl="0" marL="0" rtl="0" algn="l">
              <a:spcBef>
                <a:spcPts val="1200"/>
              </a:spcBef>
              <a:spcAft>
                <a:spcPts val="0"/>
              </a:spcAft>
              <a:buNone/>
            </a:pPr>
            <a:r>
              <a:rPr lang="en"/>
              <a:t>BASIC - 1963</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finally find a way to make a lot of transistors on a chip!</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MUMPS - 1966</a:t>
            </a:r>
            <a:endParaRPr/>
          </a:p>
          <a:p>
            <a:pPr indent="0" lvl="0" marL="0" rtl="0" algn="l">
              <a:spcBef>
                <a:spcPts val="1200"/>
              </a:spcBef>
              <a:spcAft>
                <a:spcPts val="0"/>
              </a:spcAft>
              <a:buNone/>
            </a:pPr>
            <a:r>
              <a:rPr lang="en"/>
              <a:t>BCPL - 1967</a:t>
            </a:r>
            <a:endParaRPr/>
          </a:p>
          <a:p>
            <a:pPr indent="0" lvl="0" marL="0" rtl="0" algn="l">
              <a:spcBef>
                <a:spcPts val="1200"/>
              </a:spcBef>
              <a:spcAft>
                <a:spcPts val="0"/>
              </a:spcAft>
              <a:buNone/>
            </a:pPr>
            <a:r>
              <a:rPr lang="en"/>
              <a:t>Pascal - 1970</a:t>
            </a:r>
            <a:endParaRPr/>
          </a:p>
          <a:p>
            <a:pPr indent="0" lvl="0" marL="0" rtl="0" algn="l">
              <a:spcBef>
                <a:spcPts val="1200"/>
              </a:spcBef>
              <a:spcAft>
                <a:spcPts val="0"/>
              </a:spcAft>
              <a:buNone/>
            </a:pPr>
            <a:r>
              <a:rPr lang="en"/>
              <a:t>Thompson shell - 1971</a:t>
            </a:r>
            <a:endParaRPr/>
          </a:p>
          <a:p>
            <a:pPr indent="0" lvl="0" marL="0" rtl="0" algn="l">
              <a:spcBef>
                <a:spcPts val="1200"/>
              </a:spcBef>
              <a:spcAft>
                <a:spcPts val="0"/>
              </a:spcAft>
              <a:buNone/>
            </a:pPr>
            <a:r>
              <a:rPr lang="en"/>
              <a:t>Smalltalk - 1972</a:t>
            </a:r>
            <a:endParaRPr/>
          </a:p>
          <a:p>
            <a:pPr indent="0" lvl="0" marL="0" rtl="0" algn="l">
              <a:spcBef>
                <a:spcPts val="1200"/>
              </a:spcBef>
              <a:spcAft>
                <a:spcPts val="0"/>
              </a:spcAft>
              <a:buNone/>
            </a:pPr>
            <a:r>
              <a:rPr lang="en"/>
              <a:t>C - 1972</a:t>
            </a:r>
            <a:endParaRPr/>
          </a:p>
          <a:p>
            <a:pPr indent="0" lvl="0" marL="0" rtl="0" algn="l">
              <a:spcBef>
                <a:spcPts val="1200"/>
              </a:spcBef>
              <a:spcAft>
                <a:spcPts val="1200"/>
              </a:spcAft>
              <a:buNone/>
            </a:pPr>
            <a:r>
              <a:rPr lang="en"/>
              <a:t>SQL - 1972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