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DM Sans Bold" pitchFamily="2" charset="0"/>
      <p:regular r:id="rId18"/>
      <p:bold r:id="rId19"/>
    </p:embeddedFont>
    <p:embeddedFont>
      <p:font typeface="Open Sans Bold" panose="020B0806030504020204" pitchFamily="34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ABCB2D-9381-C936-23DD-981F6D12681A}" v="93" dt="2024-04-06T11:51:25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El síndrome metabólico es un conjunto de factores de riesgo metabólicos que aumentan la probabilidad de desarrollar enfermedades cardiovasculares, diabetes tipo 2 y otros problemas de salud.. Se identificaron como factores de riesgo clave un Índice de Masa Corporal (IMC) elevado, una circunferencia abdominal ampliada, niveles elevados de triglicéridos y azúcar en sangre, y niveles bajos de lipoproteínas de alta densidad (HDL).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29689" y="1577191"/>
            <a:ext cx="13019124" cy="6375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9"/>
              </a:lnSpc>
            </a:pPr>
            <a:r>
              <a:rPr lang="en-US" sz="9099">
                <a:solidFill>
                  <a:srgbClr val="3F291D"/>
                </a:solidFill>
                <a:latin typeface="DM Sans Bold"/>
              </a:rPr>
              <a:t>PROYECTO DE MACHINE LEARNING</a:t>
            </a:r>
          </a:p>
          <a:p>
            <a:pPr algn="ctr">
              <a:lnSpc>
                <a:spcPts val="10009"/>
              </a:lnSpc>
            </a:pPr>
            <a:endParaRPr lang="en-US" sz="9099">
              <a:solidFill>
                <a:srgbClr val="3F291D"/>
              </a:solidFill>
              <a:latin typeface="DM Sans Bold"/>
            </a:endParaRPr>
          </a:p>
          <a:p>
            <a:pPr algn="ctr">
              <a:lnSpc>
                <a:spcPts val="10009"/>
              </a:lnSpc>
            </a:pPr>
            <a:r>
              <a:rPr lang="en-US" sz="9099">
                <a:solidFill>
                  <a:srgbClr val="3F291D"/>
                </a:solidFill>
                <a:latin typeface="DM Sans Bold"/>
              </a:rPr>
              <a:t>SÍNDROME METABÓLICO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205803" y="9235031"/>
            <a:ext cx="4781249" cy="93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67"/>
              </a:lnSpc>
            </a:pPr>
            <a:r>
              <a:rPr lang="en-US" sz="2762">
                <a:solidFill>
                  <a:srgbClr val="3F291D"/>
                </a:solidFill>
                <a:latin typeface="DM Sans Bold"/>
              </a:rPr>
              <a:t>Vanessa Patiño Del Hoyo</a:t>
            </a:r>
          </a:p>
          <a:p>
            <a:pPr algn="r">
              <a:lnSpc>
                <a:spcPts val="3867"/>
              </a:lnSpc>
              <a:spcBef>
                <a:spcPct val="0"/>
              </a:spcBef>
            </a:pPr>
            <a:r>
              <a:rPr lang="en-US" sz="2762">
                <a:solidFill>
                  <a:srgbClr val="3F291D"/>
                </a:solidFill>
                <a:latin typeface="DM Sans Bold"/>
              </a:rPr>
              <a:t>Madrid, Abril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245038" y="686397"/>
            <a:ext cx="13776798" cy="1208779"/>
            <a:chOff x="0" y="0"/>
            <a:chExt cx="6314856" cy="5540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14856" cy="554067"/>
            </a:xfrm>
            <a:custGeom>
              <a:avLst/>
              <a:gdLst/>
              <a:ahLst/>
              <a:cxnLst/>
              <a:rect l="l" t="t" r="r" b="b"/>
              <a:pathLst>
                <a:path w="6314856" h="554067">
                  <a:moveTo>
                    <a:pt x="79025" y="0"/>
                  </a:moveTo>
                  <a:lnTo>
                    <a:pt x="6235831" y="0"/>
                  </a:lnTo>
                  <a:cubicBezTo>
                    <a:pt x="6279476" y="0"/>
                    <a:pt x="6314856" y="35381"/>
                    <a:pt x="6314856" y="79025"/>
                  </a:cubicBezTo>
                  <a:lnTo>
                    <a:pt x="6314856" y="475042"/>
                  </a:lnTo>
                  <a:cubicBezTo>
                    <a:pt x="6314856" y="496001"/>
                    <a:pt x="6306530" y="516101"/>
                    <a:pt x="6291710" y="530921"/>
                  </a:cubicBezTo>
                  <a:cubicBezTo>
                    <a:pt x="6276890" y="545741"/>
                    <a:pt x="6256790" y="554067"/>
                    <a:pt x="6235831" y="554067"/>
                  </a:cubicBezTo>
                  <a:lnTo>
                    <a:pt x="79025" y="554067"/>
                  </a:lnTo>
                  <a:cubicBezTo>
                    <a:pt x="35381" y="554067"/>
                    <a:pt x="0" y="518686"/>
                    <a:pt x="0" y="475042"/>
                  </a:cubicBezTo>
                  <a:lnTo>
                    <a:pt x="0" y="79025"/>
                  </a:lnTo>
                  <a:cubicBezTo>
                    <a:pt x="0" y="35381"/>
                    <a:pt x="35381" y="0"/>
                    <a:pt x="79025" y="0"/>
                  </a:cubicBezTo>
                  <a:close/>
                </a:path>
              </a:pathLst>
            </a:custGeom>
            <a:solidFill>
              <a:srgbClr val="F4EFEA"/>
            </a:solidFill>
            <a:ln w="66675" cap="rnd">
              <a:solidFill>
                <a:srgbClr val="32659A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314856" cy="592167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814522" y="2858452"/>
            <a:ext cx="13207315" cy="6165135"/>
            <a:chOff x="0" y="0"/>
            <a:chExt cx="6053822" cy="28259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53822" cy="2825906"/>
            </a:xfrm>
            <a:custGeom>
              <a:avLst/>
              <a:gdLst/>
              <a:ahLst/>
              <a:cxnLst/>
              <a:rect l="l" t="t" r="r" b="b"/>
              <a:pathLst>
                <a:path w="6053822" h="2825906">
                  <a:moveTo>
                    <a:pt x="30500" y="0"/>
                  </a:moveTo>
                  <a:lnTo>
                    <a:pt x="6023322" y="0"/>
                  </a:lnTo>
                  <a:cubicBezTo>
                    <a:pt x="6040167" y="0"/>
                    <a:pt x="6053822" y="13655"/>
                    <a:pt x="6053822" y="30500"/>
                  </a:cubicBezTo>
                  <a:lnTo>
                    <a:pt x="6053822" y="2795406"/>
                  </a:lnTo>
                  <a:cubicBezTo>
                    <a:pt x="6053822" y="2812251"/>
                    <a:pt x="6040167" y="2825906"/>
                    <a:pt x="6023322" y="2825906"/>
                  </a:cubicBezTo>
                  <a:lnTo>
                    <a:pt x="30500" y="2825906"/>
                  </a:lnTo>
                  <a:cubicBezTo>
                    <a:pt x="13655" y="2825906"/>
                    <a:pt x="0" y="2812251"/>
                    <a:pt x="0" y="2795406"/>
                  </a:cubicBezTo>
                  <a:lnTo>
                    <a:pt x="0" y="30500"/>
                  </a:lnTo>
                  <a:cubicBezTo>
                    <a:pt x="0" y="13655"/>
                    <a:pt x="13655" y="0"/>
                    <a:pt x="305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32659A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053822" cy="2864006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256890" y="1014115"/>
            <a:ext cx="11774220" cy="591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0"/>
              </a:lnSpc>
            </a:pPr>
            <a:r>
              <a:rPr lang="en-US" sz="4218">
                <a:solidFill>
                  <a:srgbClr val="3F291D"/>
                </a:solidFill>
                <a:latin typeface="DM Sans Bold"/>
              </a:rPr>
              <a:t>CONCLUSIONES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46335" y="7477384"/>
            <a:ext cx="8343688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8"/>
              </a:lnSpc>
            </a:pPr>
            <a:r>
              <a:rPr lang="en-US" sz="2790">
                <a:solidFill>
                  <a:srgbClr val="32659A"/>
                </a:solidFill>
                <a:latin typeface="DM Sans Bold"/>
              </a:rPr>
              <a:t>EL RECALL PARA LA CLASE 1 ES CRÍTICA EN UN CONTEXTO MÉDICO DONDE LA DETECCIÓN DE PACIENTES ENFERMOS ES PRIORITARIA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04695" y="3095625"/>
            <a:ext cx="12626968" cy="409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0903" lvl="1" indent="-290451" algn="just">
              <a:lnSpc>
                <a:spcPts val="3228"/>
              </a:lnSpc>
              <a:buFont typeface="Arial"/>
              <a:buChar char="•"/>
            </a:pPr>
            <a:r>
              <a:rPr lang="en-US" sz="2690">
                <a:solidFill>
                  <a:srgbClr val="3F291D"/>
                </a:solidFill>
                <a:latin typeface="DM Sans"/>
              </a:rPr>
              <a:t>El</a:t>
            </a:r>
            <a:r>
              <a:rPr lang="en-US" sz="2690">
                <a:solidFill>
                  <a:srgbClr val="3F291D"/>
                </a:solidFill>
                <a:latin typeface="DM Sans Bold"/>
              </a:rPr>
              <a:t> modelo XGBoost</a:t>
            </a:r>
            <a:r>
              <a:rPr lang="en-US" sz="2690">
                <a:solidFill>
                  <a:srgbClr val="3F291D"/>
                </a:solidFill>
                <a:latin typeface="DM Sans"/>
              </a:rPr>
              <a:t> optimizado demostró ser altamente eficaz para identificar pacientes con síndrome metabólico.</a:t>
            </a:r>
          </a:p>
          <a:p>
            <a:pPr algn="just">
              <a:lnSpc>
                <a:spcPts val="3228"/>
              </a:lnSpc>
            </a:pPr>
            <a:endParaRPr lang="en-US" sz="2690">
              <a:solidFill>
                <a:srgbClr val="3F291D"/>
              </a:solidFill>
              <a:latin typeface="DM Sans"/>
            </a:endParaRPr>
          </a:p>
          <a:p>
            <a:pPr marL="580903" lvl="1" indent="-290451" algn="just">
              <a:lnSpc>
                <a:spcPts val="3228"/>
              </a:lnSpc>
              <a:buFont typeface="Arial"/>
              <a:buChar char="•"/>
            </a:pPr>
            <a:r>
              <a:rPr lang="en-US" sz="2690">
                <a:solidFill>
                  <a:srgbClr val="3F291D"/>
                </a:solidFill>
                <a:latin typeface="DM Sans Bold"/>
              </a:rPr>
              <a:t>Alta precisión para la clase 0 (Pacientes Sanos): </a:t>
            </a:r>
            <a:r>
              <a:rPr lang="en-US" sz="2690">
                <a:solidFill>
                  <a:srgbClr val="3F291D"/>
                </a:solidFill>
                <a:latin typeface="DM Sans"/>
              </a:rPr>
              <a:t>El modelo es muy efectivo en identificar a los pacientes sanos, con muy pocos falsos positivos.</a:t>
            </a:r>
          </a:p>
          <a:p>
            <a:pPr algn="just">
              <a:lnSpc>
                <a:spcPts val="3228"/>
              </a:lnSpc>
            </a:pPr>
            <a:endParaRPr lang="en-US" sz="2690">
              <a:solidFill>
                <a:srgbClr val="3F291D"/>
              </a:solidFill>
              <a:latin typeface="DM Sans"/>
            </a:endParaRPr>
          </a:p>
          <a:p>
            <a:pPr marL="580903" lvl="1" indent="-290451" algn="just">
              <a:lnSpc>
                <a:spcPts val="3228"/>
              </a:lnSpc>
              <a:buFont typeface="Arial"/>
              <a:buChar char="•"/>
            </a:pPr>
            <a:r>
              <a:rPr lang="en-US" sz="2690">
                <a:solidFill>
                  <a:srgbClr val="3F291D"/>
                </a:solidFill>
                <a:latin typeface="DM Sans Bold"/>
              </a:rPr>
              <a:t>Recall destacado para la clase 1 (Pacientes Enfermos):</a:t>
            </a:r>
            <a:r>
              <a:rPr lang="en-US" sz="2690">
                <a:solidFill>
                  <a:srgbClr val="3F291D"/>
                </a:solidFill>
                <a:latin typeface="DM Sans"/>
              </a:rPr>
              <a:t> El modelo es altamente sensible y capaz de identificar a la mayoría de los pacientes con síndrome metabólico.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629599" y="82007"/>
            <a:ext cx="13028801" cy="1208779"/>
            <a:chOff x="0" y="0"/>
            <a:chExt cx="5971997" cy="5540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71997" cy="554067"/>
            </a:xfrm>
            <a:custGeom>
              <a:avLst/>
              <a:gdLst/>
              <a:ahLst/>
              <a:cxnLst/>
              <a:rect l="l" t="t" r="r" b="b"/>
              <a:pathLst>
                <a:path w="5971997" h="554067">
                  <a:moveTo>
                    <a:pt x="83562" y="0"/>
                  </a:moveTo>
                  <a:lnTo>
                    <a:pt x="5888436" y="0"/>
                  </a:lnTo>
                  <a:cubicBezTo>
                    <a:pt x="5910598" y="0"/>
                    <a:pt x="5931852" y="8804"/>
                    <a:pt x="5947523" y="24475"/>
                  </a:cubicBezTo>
                  <a:cubicBezTo>
                    <a:pt x="5963194" y="40145"/>
                    <a:pt x="5971997" y="61400"/>
                    <a:pt x="5971997" y="83562"/>
                  </a:cubicBezTo>
                  <a:lnTo>
                    <a:pt x="5971997" y="470505"/>
                  </a:lnTo>
                  <a:cubicBezTo>
                    <a:pt x="5971997" y="492667"/>
                    <a:pt x="5963194" y="513921"/>
                    <a:pt x="5947523" y="529592"/>
                  </a:cubicBezTo>
                  <a:cubicBezTo>
                    <a:pt x="5931852" y="545263"/>
                    <a:pt x="5910598" y="554067"/>
                    <a:pt x="5888436" y="554067"/>
                  </a:cubicBezTo>
                  <a:lnTo>
                    <a:pt x="83562" y="554067"/>
                  </a:lnTo>
                  <a:cubicBezTo>
                    <a:pt x="37412" y="554067"/>
                    <a:pt x="0" y="516655"/>
                    <a:pt x="0" y="470505"/>
                  </a:cubicBezTo>
                  <a:lnTo>
                    <a:pt x="0" y="83562"/>
                  </a:lnTo>
                  <a:cubicBezTo>
                    <a:pt x="0" y="37412"/>
                    <a:pt x="37412" y="0"/>
                    <a:pt x="83562" y="0"/>
                  </a:cubicBezTo>
                  <a:close/>
                </a:path>
              </a:pathLst>
            </a:custGeom>
            <a:solidFill>
              <a:srgbClr val="F4EFEA"/>
            </a:solidFill>
            <a:ln w="66675" cap="rnd">
              <a:solidFill>
                <a:srgbClr val="32659A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71997" cy="592167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494909" y="6657607"/>
            <a:ext cx="11525638" cy="3376340"/>
            <a:chOff x="0" y="0"/>
            <a:chExt cx="5282994" cy="15476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282994" cy="1547609"/>
            </a:xfrm>
            <a:custGeom>
              <a:avLst/>
              <a:gdLst/>
              <a:ahLst/>
              <a:cxnLst/>
              <a:rect l="l" t="t" r="r" b="b"/>
              <a:pathLst>
                <a:path w="5282994" h="1547609">
                  <a:moveTo>
                    <a:pt x="34950" y="0"/>
                  </a:moveTo>
                  <a:lnTo>
                    <a:pt x="5248044" y="0"/>
                  </a:lnTo>
                  <a:cubicBezTo>
                    <a:pt x="5257314" y="0"/>
                    <a:pt x="5266203" y="3682"/>
                    <a:pt x="5272758" y="10237"/>
                  </a:cubicBezTo>
                  <a:cubicBezTo>
                    <a:pt x="5279312" y="16791"/>
                    <a:pt x="5282994" y="25681"/>
                    <a:pt x="5282994" y="34950"/>
                  </a:cubicBezTo>
                  <a:lnTo>
                    <a:pt x="5282994" y="1512659"/>
                  </a:lnTo>
                  <a:cubicBezTo>
                    <a:pt x="5282994" y="1531961"/>
                    <a:pt x="5267347" y="1547609"/>
                    <a:pt x="5248044" y="1547609"/>
                  </a:cubicBezTo>
                  <a:lnTo>
                    <a:pt x="34950" y="1547609"/>
                  </a:lnTo>
                  <a:cubicBezTo>
                    <a:pt x="25681" y="1547609"/>
                    <a:pt x="16791" y="1543927"/>
                    <a:pt x="10237" y="1537373"/>
                  </a:cubicBezTo>
                  <a:cubicBezTo>
                    <a:pt x="3682" y="1530818"/>
                    <a:pt x="0" y="1521928"/>
                    <a:pt x="0" y="1512659"/>
                  </a:cubicBezTo>
                  <a:lnTo>
                    <a:pt x="0" y="34950"/>
                  </a:lnTo>
                  <a:cubicBezTo>
                    <a:pt x="0" y="25681"/>
                    <a:pt x="3682" y="16791"/>
                    <a:pt x="10237" y="10237"/>
                  </a:cubicBezTo>
                  <a:cubicBezTo>
                    <a:pt x="16791" y="3682"/>
                    <a:pt x="25681" y="0"/>
                    <a:pt x="349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32659A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282994" cy="1585709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6105953" y="1386563"/>
            <a:ext cx="6054969" cy="5175267"/>
          </a:xfrm>
          <a:custGeom>
            <a:avLst/>
            <a:gdLst/>
            <a:ahLst/>
            <a:cxnLst/>
            <a:rect l="l" t="t" r="r" b="b"/>
            <a:pathLst>
              <a:path w="6054969" h="5175267">
                <a:moveTo>
                  <a:pt x="0" y="0"/>
                </a:moveTo>
                <a:lnTo>
                  <a:pt x="6054969" y="0"/>
                </a:lnTo>
                <a:lnTo>
                  <a:pt x="6054969" y="5175267"/>
                </a:lnTo>
                <a:lnTo>
                  <a:pt x="0" y="51752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237556" y="6657607"/>
            <a:ext cx="10040344" cy="3495895"/>
          </a:xfrm>
          <a:custGeom>
            <a:avLst/>
            <a:gdLst/>
            <a:ahLst/>
            <a:cxnLst/>
            <a:rect l="l" t="t" r="r" b="b"/>
            <a:pathLst>
              <a:path w="10040344" h="3495895">
                <a:moveTo>
                  <a:pt x="0" y="0"/>
                </a:moveTo>
                <a:lnTo>
                  <a:pt x="10040344" y="0"/>
                </a:lnTo>
                <a:lnTo>
                  <a:pt x="10040344" y="3495895"/>
                </a:lnTo>
                <a:lnTo>
                  <a:pt x="0" y="34958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246327" y="421427"/>
            <a:ext cx="11774220" cy="591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0"/>
              </a:lnSpc>
            </a:pPr>
            <a:r>
              <a:rPr lang="en-US" sz="4218">
                <a:solidFill>
                  <a:srgbClr val="3F291D"/>
                </a:solidFill>
                <a:latin typeface="DM Sans Bold"/>
              </a:rPr>
              <a:t>FUTUROS PASOS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240530" y="396778"/>
            <a:ext cx="13611086" cy="1208779"/>
            <a:chOff x="0" y="0"/>
            <a:chExt cx="6238899" cy="5540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238899" cy="554067"/>
            </a:xfrm>
            <a:custGeom>
              <a:avLst/>
              <a:gdLst/>
              <a:ahLst/>
              <a:cxnLst/>
              <a:rect l="l" t="t" r="r" b="b"/>
              <a:pathLst>
                <a:path w="6238899" h="554067">
                  <a:moveTo>
                    <a:pt x="79987" y="0"/>
                  </a:moveTo>
                  <a:lnTo>
                    <a:pt x="6158912" y="0"/>
                  </a:lnTo>
                  <a:cubicBezTo>
                    <a:pt x="6203088" y="0"/>
                    <a:pt x="6238899" y="35811"/>
                    <a:pt x="6238899" y="79987"/>
                  </a:cubicBezTo>
                  <a:lnTo>
                    <a:pt x="6238899" y="474080"/>
                  </a:lnTo>
                  <a:cubicBezTo>
                    <a:pt x="6238899" y="495294"/>
                    <a:pt x="6230472" y="515639"/>
                    <a:pt x="6215471" y="530639"/>
                  </a:cubicBezTo>
                  <a:cubicBezTo>
                    <a:pt x="6200471" y="545640"/>
                    <a:pt x="6180126" y="554067"/>
                    <a:pt x="6158912" y="554067"/>
                  </a:cubicBezTo>
                  <a:lnTo>
                    <a:pt x="79987" y="554067"/>
                  </a:lnTo>
                  <a:cubicBezTo>
                    <a:pt x="35811" y="554067"/>
                    <a:pt x="0" y="518256"/>
                    <a:pt x="0" y="474080"/>
                  </a:cubicBezTo>
                  <a:lnTo>
                    <a:pt x="0" y="79987"/>
                  </a:lnTo>
                  <a:cubicBezTo>
                    <a:pt x="0" y="35811"/>
                    <a:pt x="35811" y="0"/>
                    <a:pt x="79987" y="0"/>
                  </a:cubicBezTo>
                  <a:close/>
                </a:path>
              </a:pathLst>
            </a:custGeom>
            <a:solidFill>
              <a:srgbClr val="F4EFEA"/>
            </a:solidFill>
            <a:ln w="57150" cap="rnd">
              <a:solidFill>
                <a:srgbClr val="32659A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238899" cy="592167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711449" y="2091317"/>
            <a:ext cx="12669249" cy="3189684"/>
            <a:chOff x="0" y="0"/>
            <a:chExt cx="5807190" cy="146205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807190" cy="1462052"/>
            </a:xfrm>
            <a:custGeom>
              <a:avLst/>
              <a:gdLst/>
              <a:ahLst/>
              <a:cxnLst/>
              <a:rect l="l" t="t" r="r" b="b"/>
              <a:pathLst>
                <a:path w="5807190" h="1462052">
                  <a:moveTo>
                    <a:pt x="31795" y="0"/>
                  </a:moveTo>
                  <a:lnTo>
                    <a:pt x="5775394" y="0"/>
                  </a:lnTo>
                  <a:cubicBezTo>
                    <a:pt x="5792955" y="0"/>
                    <a:pt x="5807190" y="14235"/>
                    <a:pt x="5807190" y="31795"/>
                  </a:cubicBezTo>
                  <a:lnTo>
                    <a:pt x="5807190" y="1430257"/>
                  </a:lnTo>
                  <a:cubicBezTo>
                    <a:pt x="5807190" y="1438690"/>
                    <a:pt x="5803840" y="1446777"/>
                    <a:pt x="5797877" y="1452740"/>
                  </a:cubicBezTo>
                  <a:cubicBezTo>
                    <a:pt x="5791914" y="1458702"/>
                    <a:pt x="5783827" y="1462052"/>
                    <a:pt x="5775394" y="1462052"/>
                  </a:cubicBezTo>
                  <a:lnTo>
                    <a:pt x="31795" y="1462052"/>
                  </a:lnTo>
                  <a:cubicBezTo>
                    <a:pt x="23363" y="1462052"/>
                    <a:pt x="15275" y="1458702"/>
                    <a:pt x="9313" y="1452740"/>
                  </a:cubicBezTo>
                  <a:cubicBezTo>
                    <a:pt x="3350" y="1446777"/>
                    <a:pt x="0" y="1438690"/>
                    <a:pt x="0" y="1430257"/>
                  </a:cubicBezTo>
                  <a:lnTo>
                    <a:pt x="0" y="31795"/>
                  </a:lnTo>
                  <a:cubicBezTo>
                    <a:pt x="0" y="23363"/>
                    <a:pt x="3350" y="15275"/>
                    <a:pt x="9313" y="9313"/>
                  </a:cubicBezTo>
                  <a:cubicBezTo>
                    <a:pt x="15275" y="3350"/>
                    <a:pt x="23363" y="0"/>
                    <a:pt x="317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32659A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807190" cy="1500152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4401" y="2746547"/>
            <a:ext cx="3669119" cy="158465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6141" y="4172822"/>
            <a:ext cx="2499947" cy="562488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608802" y="724497"/>
            <a:ext cx="10874542" cy="591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0"/>
              </a:lnSpc>
            </a:pPr>
            <a:r>
              <a:rPr lang="en-US" sz="4218">
                <a:solidFill>
                  <a:srgbClr val="3F291D"/>
                </a:solidFill>
                <a:latin typeface="DM Sans Bold"/>
              </a:rPr>
              <a:t>SÍNDROME METABÓLICO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083133" y="2502112"/>
            <a:ext cx="2193228" cy="361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68"/>
              </a:lnSpc>
            </a:pPr>
            <a:r>
              <a:rPr lang="en-US" sz="2390">
                <a:solidFill>
                  <a:srgbClr val="3F291D"/>
                </a:solidFill>
                <a:latin typeface="DM Sans Bold"/>
              </a:rPr>
              <a:t>DEFINICIÓN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83133" y="3048534"/>
            <a:ext cx="3632810" cy="204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62"/>
              </a:lnSpc>
            </a:pPr>
            <a:r>
              <a:rPr lang="en-US" sz="1687">
                <a:solidFill>
                  <a:srgbClr val="3F291D"/>
                </a:solidFill>
                <a:latin typeface="DM Sans"/>
              </a:rPr>
              <a:t>Conjunto de </a:t>
            </a:r>
          </a:p>
          <a:p>
            <a:pPr algn="just">
              <a:lnSpc>
                <a:spcPts val="2362"/>
              </a:lnSpc>
            </a:pPr>
            <a:r>
              <a:rPr lang="en-US" sz="1687">
                <a:solidFill>
                  <a:srgbClr val="3F291D"/>
                </a:solidFill>
                <a:latin typeface="DM Sans"/>
              </a:rPr>
              <a:t>condiciones médicas </a:t>
            </a:r>
          </a:p>
          <a:p>
            <a:pPr algn="just">
              <a:lnSpc>
                <a:spcPts val="2362"/>
              </a:lnSpc>
            </a:pPr>
            <a:r>
              <a:rPr lang="en-US" sz="1687">
                <a:solidFill>
                  <a:srgbClr val="3F291D"/>
                </a:solidFill>
                <a:latin typeface="DM Sans"/>
              </a:rPr>
              <a:t>y factores de riesgo</a:t>
            </a:r>
          </a:p>
          <a:p>
            <a:pPr algn="just">
              <a:lnSpc>
                <a:spcPts val="2362"/>
              </a:lnSpc>
            </a:pPr>
            <a:r>
              <a:rPr lang="en-US" sz="1687">
                <a:solidFill>
                  <a:srgbClr val="3F291D"/>
                </a:solidFill>
                <a:latin typeface="DM Sans"/>
              </a:rPr>
              <a:t> que aumentan la probabilidad </a:t>
            </a:r>
          </a:p>
          <a:p>
            <a:pPr>
              <a:lnSpc>
                <a:spcPts val="2362"/>
              </a:lnSpc>
            </a:pPr>
            <a:r>
              <a:rPr lang="en-US" sz="1687">
                <a:solidFill>
                  <a:srgbClr val="3F291D"/>
                </a:solidFill>
                <a:latin typeface="DM Sans"/>
              </a:rPr>
              <a:t>de padecer enfermedades cardiovasculares y diabetes tipo 2</a:t>
            </a:r>
          </a:p>
          <a:p>
            <a:pPr algn="ctr">
              <a:lnSpc>
                <a:spcPts val="2362"/>
              </a:lnSpc>
              <a:spcBef>
                <a:spcPct val="0"/>
              </a:spcBef>
            </a:pPr>
            <a:endParaRPr lang="en-US" sz="1687">
              <a:solidFill>
                <a:srgbClr val="3F291D"/>
              </a:solidFill>
              <a:latin typeface="DM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572952" y="3048534"/>
            <a:ext cx="3142096" cy="204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62"/>
              </a:lnSpc>
            </a:pPr>
            <a:r>
              <a:rPr lang="en-US" sz="1687">
                <a:solidFill>
                  <a:srgbClr val="3F291D"/>
                </a:solidFill>
                <a:latin typeface="DM Sans"/>
              </a:rPr>
              <a:t>Identificar a las personas en riesgo para crear posteriormente programas de salud e intervenciones preventivas y personalizadas para éstos pacientes</a:t>
            </a:r>
          </a:p>
          <a:p>
            <a:pPr>
              <a:lnSpc>
                <a:spcPts val="2362"/>
              </a:lnSpc>
              <a:spcBef>
                <a:spcPct val="0"/>
              </a:spcBef>
            </a:pPr>
            <a:endParaRPr lang="en-US" sz="1687">
              <a:solidFill>
                <a:srgbClr val="3F291D"/>
              </a:solidFill>
              <a:latin typeface="DM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980161" y="4245707"/>
            <a:ext cx="815435" cy="369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53"/>
              </a:lnSpc>
              <a:spcBef>
                <a:spcPct val="0"/>
              </a:spcBef>
            </a:pPr>
            <a:r>
              <a:rPr lang="en-US" sz="2109">
                <a:solidFill>
                  <a:srgbClr val="3F291D"/>
                </a:solidFill>
                <a:latin typeface="DM Sans"/>
              </a:rPr>
              <a:t>2401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72952" y="2454487"/>
            <a:ext cx="3831744" cy="402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46"/>
              </a:lnSpc>
              <a:spcBef>
                <a:spcPct val="0"/>
              </a:spcBef>
            </a:pPr>
            <a:r>
              <a:rPr lang="en-US" sz="2390">
                <a:solidFill>
                  <a:srgbClr val="3F291D"/>
                </a:solidFill>
                <a:latin typeface="DM Sans Bold"/>
              </a:rPr>
              <a:t>PROBLEMA DE NEGOCIO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980161" y="2454487"/>
            <a:ext cx="3252932" cy="37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49"/>
              </a:lnSpc>
              <a:spcBef>
                <a:spcPct val="0"/>
              </a:spcBef>
            </a:pPr>
            <a:r>
              <a:rPr lang="en-US" sz="2249">
                <a:solidFill>
                  <a:srgbClr val="3F291D"/>
                </a:solidFill>
                <a:latin typeface="DM Sans Bold"/>
              </a:rPr>
              <a:t>PACIENTES DE ESTUDIO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3342891" y="5633427"/>
            <a:ext cx="12037807" cy="4025440"/>
            <a:chOff x="0" y="0"/>
            <a:chExt cx="16050409" cy="5367253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5200283" cy="5367253"/>
              <a:chOff x="0" y="0"/>
              <a:chExt cx="5225503" cy="1845136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5225503" cy="1845136"/>
              </a:xfrm>
              <a:custGeom>
                <a:avLst/>
                <a:gdLst/>
                <a:ahLst/>
                <a:cxnLst/>
                <a:rect l="l" t="t" r="r" b="b"/>
                <a:pathLst>
                  <a:path w="5225503" h="1845136">
                    <a:moveTo>
                      <a:pt x="35313" y="0"/>
                    </a:moveTo>
                    <a:lnTo>
                      <a:pt x="5190189" y="0"/>
                    </a:lnTo>
                    <a:cubicBezTo>
                      <a:pt x="5199555" y="0"/>
                      <a:pt x="5208537" y="3721"/>
                      <a:pt x="5215160" y="10343"/>
                    </a:cubicBezTo>
                    <a:cubicBezTo>
                      <a:pt x="5221782" y="16966"/>
                      <a:pt x="5225503" y="25948"/>
                      <a:pt x="5225503" y="35313"/>
                    </a:cubicBezTo>
                    <a:lnTo>
                      <a:pt x="5225503" y="1809823"/>
                    </a:lnTo>
                    <a:cubicBezTo>
                      <a:pt x="5225503" y="1819189"/>
                      <a:pt x="5221782" y="1828171"/>
                      <a:pt x="5215160" y="1834793"/>
                    </a:cubicBezTo>
                    <a:cubicBezTo>
                      <a:pt x="5208537" y="1841416"/>
                      <a:pt x="5199555" y="1845136"/>
                      <a:pt x="5190189" y="1845136"/>
                    </a:cubicBezTo>
                    <a:lnTo>
                      <a:pt x="35313" y="1845136"/>
                    </a:lnTo>
                    <a:cubicBezTo>
                      <a:pt x="15810" y="1845136"/>
                      <a:pt x="0" y="1829326"/>
                      <a:pt x="0" y="1809823"/>
                    </a:cubicBezTo>
                    <a:lnTo>
                      <a:pt x="0" y="35313"/>
                    </a:lnTo>
                    <a:cubicBezTo>
                      <a:pt x="0" y="25948"/>
                      <a:pt x="3721" y="16966"/>
                      <a:pt x="10343" y="10343"/>
                    </a:cubicBezTo>
                    <a:cubicBezTo>
                      <a:pt x="16966" y="3721"/>
                      <a:pt x="25948" y="0"/>
                      <a:pt x="3531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rnd">
                <a:solidFill>
                  <a:srgbClr val="32659A"/>
                </a:solidFill>
                <a:prstDash val="solid"/>
                <a:round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5225503" cy="1883236"/>
              </a:xfrm>
              <a:prstGeom prst="rect">
                <a:avLst/>
              </a:prstGeom>
            </p:spPr>
            <p:txBody>
              <a:bodyPr lIns="71438" tIns="71438" rIns="71438" bIns="71438" rtlCol="0" anchor="ctr"/>
              <a:lstStyle/>
              <a:p>
                <a:pPr algn="ctr">
                  <a:lnSpc>
                    <a:spcPts val="275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4186007" y="1866396"/>
              <a:ext cx="1494861" cy="994083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0646565" y="1866396"/>
              <a:ext cx="1494861" cy="994083"/>
            </a:xfrm>
            <a:prstGeom prst="rect">
              <a:avLst/>
            </a:prstGeom>
          </p:spPr>
        </p:pic>
        <p:sp>
          <p:nvSpPr>
            <p:cNvPr id="24" name="TextBox 24"/>
            <p:cNvSpPr txBox="1"/>
            <p:nvPr/>
          </p:nvSpPr>
          <p:spPr>
            <a:xfrm>
              <a:off x="0" y="1362716"/>
              <a:ext cx="3787560" cy="19442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37"/>
                </a:lnSpc>
                <a:spcBef>
                  <a:spcPct val="0"/>
                </a:spcBef>
              </a:pPr>
              <a:r>
                <a:rPr lang="en-US" sz="2812">
                  <a:solidFill>
                    <a:srgbClr val="3F291D"/>
                  </a:solidFill>
                  <a:latin typeface="DM Sans Bold"/>
                </a:rPr>
                <a:t>MODELO DE CLASIFICACIÓN SUPERVISADO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6079315" y="684569"/>
              <a:ext cx="4174343" cy="37076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40"/>
                </a:lnSpc>
              </a:pPr>
              <a:r>
                <a:rPr lang="en-US" sz="2671">
                  <a:solidFill>
                    <a:srgbClr val="3F291D"/>
                  </a:solidFill>
                  <a:latin typeface="DM Sans Bold"/>
                </a:rPr>
                <a:t>PREDECIR </a:t>
              </a:r>
            </a:p>
            <a:p>
              <a:pPr algn="ctr">
                <a:lnSpc>
                  <a:spcPts val="3740"/>
                </a:lnSpc>
                <a:spcBef>
                  <a:spcPct val="0"/>
                </a:spcBef>
              </a:pPr>
              <a:r>
                <a:rPr lang="en-US" sz="2671">
                  <a:solidFill>
                    <a:srgbClr val="3F291D"/>
                  </a:solidFill>
                  <a:latin typeface="DM Sans Bold"/>
                </a:rPr>
                <a:t>CORRECTAMENTE LA MAYOR CANTIDAD DE PACIENTES ENFERMOS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1876066" y="1735977"/>
              <a:ext cx="4174343" cy="12072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40"/>
                </a:lnSpc>
              </a:pPr>
              <a:r>
                <a:rPr lang="en-US" sz="2671">
                  <a:solidFill>
                    <a:srgbClr val="3F291D"/>
                  </a:solidFill>
                  <a:latin typeface="DM Sans Bold"/>
                </a:rPr>
                <a:t>RECALL</a:t>
              </a:r>
            </a:p>
            <a:p>
              <a:pPr algn="ctr">
                <a:lnSpc>
                  <a:spcPts val="3740"/>
                </a:lnSpc>
                <a:spcBef>
                  <a:spcPct val="0"/>
                </a:spcBef>
              </a:pPr>
              <a:r>
                <a:rPr lang="en-US" sz="2671">
                  <a:solidFill>
                    <a:srgbClr val="3F291D"/>
                  </a:solidFill>
                  <a:latin typeface="DM Sans Bold"/>
                </a:rPr>
                <a:t>PRECISIÓN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827370" y="384388"/>
            <a:ext cx="14630917" cy="1357420"/>
            <a:chOff x="0" y="0"/>
            <a:chExt cx="5971997" cy="5540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71997" cy="554067"/>
            </a:xfrm>
            <a:custGeom>
              <a:avLst/>
              <a:gdLst/>
              <a:ahLst/>
              <a:cxnLst/>
              <a:rect l="l" t="t" r="r" b="b"/>
              <a:pathLst>
                <a:path w="5971997" h="554067">
                  <a:moveTo>
                    <a:pt x="83562" y="0"/>
                  </a:moveTo>
                  <a:lnTo>
                    <a:pt x="5888436" y="0"/>
                  </a:lnTo>
                  <a:cubicBezTo>
                    <a:pt x="5910598" y="0"/>
                    <a:pt x="5931852" y="8804"/>
                    <a:pt x="5947523" y="24475"/>
                  </a:cubicBezTo>
                  <a:cubicBezTo>
                    <a:pt x="5963194" y="40145"/>
                    <a:pt x="5971997" y="61400"/>
                    <a:pt x="5971997" y="83562"/>
                  </a:cubicBezTo>
                  <a:lnTo>
                    <a:pt x="5971997" y="470505"/>
                  </a:lnTo>
                  <a:cubicBezTo>
                    <a:pt x="5971997" y="492667"/>
                    <a:pt x="5963194" y="513921"/>
                    <a:pt x="5947523" y="529592"/>
                  </a:cubicBezTo>
                  <a:cubicBezTo>
                    <a:pt x="5931852" y="545263"/>
                    <a:pt x="5910598" y="554067"/>
                    <a:pt x="5888436" y="554067"/>
                  </a:cubicBezTo>
                  <a:lnTo>
                    <a:pt x="83562" y="554067"/>
                  </a:lnTo>
                  <a:cubicBezTo>
                    <a:pt x="37412" y="554067"/>
                    <a:pt x="0" y="516655"/>
                    <a:pt x="0" y="470505"/>
                  </a:cubicBezTo>
                  <a:lnTo>
                    <a:pt x="0" y="83562"/>
                  </a:lnTo>
                  <a:cubicBezTo>
                    <a:pt x="0" y="37412"/>
                    <a:pt x="37412" y="0"/>
                    <a:pt x="83562" y="0"/>
                  </a:cubicBezTo>
                  <a:close/>
                </a:path>
              </a:pathLst>
            </a:custGeom>
            <a:solidFill>
              <a:srgbClr val="F4EFEA"/>
            </a:solidFill>
            <a:ln w="66675" cap="rnd">
              <a:solidFill>
                <a:srgbClr val="32659A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5971997" cy="601692"/>
            </a:xfrm>
            <a:prstGeom prst="rect">
              <a:avLst/>
            </a:prstGeom>
          </p:spPr>
          <p:txBody>
            <a:bodyPr lIns="80222" tIns="80222" rIns="80222" bIns="80222" rtlCol="0" anchor="ctr"/>
            <a:lstStyle/>
            <a:p>
              <a:pPr algn="ctr">
                <a:lnSpc>
                  <a:spcPts val="309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865448" y="3133687"/>
            <a:ext cx="4188065" cy="1349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3"/>
              </a:lnSpc>
            </a:pPr>
            <a:r>
              <a:rPr lang="en-US" sz="3859">
                <a:solidFill>
                  <a:srgbClr val="3F291D"/>
                </a:solidFill>
                <a:latin typeface="DM Sans Bold"/>
              </a:rPr>
              <a:t>SINDROME </a:t>
            </a:r>
          </a:p>
          <a:p>
            <a:pPr algn="ctr">
              <a:lnSpc>
                <a:spcPts val="5403"/>
              </a:lnSpc>
              <a:spcBef>
                <a:spcPct val="0"/>
              </a:spcBef>
            </a:pPr>
            <a:r>
              <a:rPr lang="en-US" sz="3859">
                <a:solidFill>
                  <a:srgbClr val="3F291D"/>
                </a:solidFill>
                <a:latin typeface="DM Sans Bold"/>
              </a:rPr>
              <a:t>METABÓLICO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65448" y="5435722"/>
            <a:ext cx="3651428" cy="554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7"/>
              </a:lnSpc>
              <a:spcBef>
                <a:spcPct val="0"/>
              </a:spcBef>
            </a:pPr>
            <a:r>
              <a:rPr lang="en-US" sz="3291">
                <a:solidFill>
                  <a:srgbClr val="4DA1A4"/>
                </a:solidFill>
                <a:latin typeface="DM Sans Bold"/>
              </a:rPr>
              <a:t>Desbalanceado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37938" y="711953"/>
            <a:ext cx="12211755" cy="596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2"/>
              </a:lnSpc>
            </a:pPr>
            <a:r>
              <a:rPr lang="en-US" sz="4220">
                <a:solidFill>
                  <a:srgbClr val="3F291D"/>
                </a:solidFill>
                <a:latin typeface="DM Sans Bold"/>
              </a:rPr>
              <a:t>EXPLORACIÓN DE DATOS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447" y="1047111"/>
            <a:ext cx="8336352" cy="6460817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9638939" y="5571905"/>
            <a:ext cx="2462924" cy="285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74"/>
              </a:lnSpc>
            </a:pPr>
            <a:r>
              <a:rPr lang="en-US" sz="1895">
                <a:solidFill>
                  <a:srgbClr val="3F291D"/>
                </a:solidFill>
                <a:latin typeface="DM Sans Bold"/>
              </a:rPr>
              <a:t>65.76%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798844" y="3513961"/>
            <a:ext cx="1680191" cy="285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74"/>
              </a:lnSpc>
            </a:pPr>
            <a:r>
              <a:rPr lang="en-US" sz="1895">
                <a:solidFill>
                  <a:srgbClr val="3F291D"/>
                </a:solidFill>
                <a:latin typeface="DM Sans Bold"/>
              </a:rPr>
              <a:t>34.24%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0" y="7451153"/>
            <a:ext cx="10104525" cy="2835847"/>
            <a:chOff x="0" y="0"/>
            <a:chExt cx="13472701" cy="3781129"/>
          </a:xfrm>
        </p:grpSpPr>
        <p:sp>
          <p:nvSpPr>
            <p:cNvPr id="13" name="TextBox 13"/>
            <p:cNvSpPr txBox="1"/>
            <p:nvPr/>
          </p:nvSpPr>
          <p:spPr>
            <a:xfrm>
              <a:off x="0" y="1019698"/>
              <a:ext cx="4253306" cy="1037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32"/>
                </a:lnSpc>
                <a:spcBef>
                  <a:spcPct val="0"/>
                </a:spcBef>
              </a:pPr>
              <a:r>
                <a:rPr lang="en-US" sz="4737">
                  <a:solidFill>
                    <a:srgbClr val="3F291D"/>
                  </a:solidFill>
                  <a:latin typeface="DM Sans Bold"/>
                </a:rPr>
                <a:t>FEATURES</a:t>
              </a:r>
            </a:p>
          </p:txBody>
        </p: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5081995" y="941236"/>
              <a:ext cx="1678680" cy="1116322"/>
            </a:xfrm>
            <a:prstGeom prst="rect">
              <a:avLst/>
            </a:prstGeom>
          </p:spPr>
        </p:pic>
        <p:sp>
          <p:nvSpPr>
            <p:cNvPr id="15" name="TextBox 15"/>
            <p:cNvSpPr txBox="1"/>
            <p:nvPr/>
          </p:nvSpPr>
          <p:spPr>
            <a:xfrm>
              <a:off x="7096520" y="341940"/>
              <a:ext cx="2616781" cy="25799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7319" lvl="1" indent="-238660">
                <a:lnSpc>
                  <a:spcPts val="3095"/>
                </a:lnSpc>
                <a:buFont typeface="Arial"/>
                <a:buChar char="•"/>
              </a:pPr>
              <a:r>
                <a:rPr lang="en-US" sz="2210">
                  <a:solidFill>
                    <a:srgbClr val="3F291D"/>
                  </a:solidFill>
                  <a:latin typeface="DM Sans"/>
                </a:rPr>
                <a:t>Age</a:t>
              </a:r>
            </a:p>
            <a:p>
              <a:pPr marL="477319" lvl="1" indent="-238660">
                <a:lnSpc>
                  <a:spcPts val="3095"/>
                </a:lnSpc>
                <a:buFont typeface="Arial"/>
                <a:buChar char="•"/>
              </a:pPr>
              <a:r>
                <a:rPr lang="en-US" sz="2210">
                  <a:solidFill>
                    <a:srgbClr val="3F291D"/>
                  </a:solidFill>
                  <a:latin typeface="DM Sans"/>
                </a:rPr>
                <a:t>Sex</a:t>
              </a:r>
            </a:p>
            <a:p>
              <a:pPr marL="477319" lvl="1" indent="-238660">
                <a:lnSpc>
                  <a:spcPts val="3095"/>
                </a:lnSpc>
                <a:buFont typeface="Arial"/>
                <a:buChar char="•"/>
              </a:pPr>
              <a:r>
                <a:rPr lang="en-US" sz="2210">
                  <a:solidFill>
                    <a:srgbClr val="3F291D"/>
                  </a:solidFill>
                  <a:latin typeface="DM Sans"/>
                </a:rPr>
                <a:t>Marital</a:t>
              </a:r>
            </a:p>
            <a:p>
              <a:pPr marL="477319" lvl="1" indent="-238660">
                <a:lnSpc>
                  <a:spcPts val="3095"/>
                </a:lnSpc>
                <a:buFont typeface="Arial"/>
                <a:buChar char="•"/>
              </a:pPr>
              <a:r>
                <a:rPr lang="en-US" sz="2210">
                  <a:solidFill>
                    <a:srgbClr val="3F291D"/>
                  </a:solidFill>
                  <a:latin typeface="DM Sans"/>
                </a:rPr>
                <a:t>Income</a:t>
              </a:r>
            </a:p>
            <a:p>
              <a:pPr marL="477319" lvl="1" indent="-238660">
                <a:lnSpc>
                  <a:spcPts val="3095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210">
                  <a:solidFill>
                    <a:srgbClr val="3F291D"/>
                  </a:solidFill>
                  <a:latin typeface="DM Sans"/>
                </a:rPr>
                <a:t>Race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9713301" y="-38100"/>
              <a:ext cx="3759399" cy="38192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43226" lvl="1" indent="-221613">
                <a:lnSpc>
                  <a:spcPts val="2874"/>
                </a:lnSpc>
                <a:buFont typeface="Arial"/>
                <a:buChar char="•"/>
              </a:pPr>
              <a:r>
                <a:rPr lang="en-US" sz="2052">
                  <a:solidFill>
                    <a:srgbClr val="3F291D"/>
                  </a:solidFill>
                  <a:latin typeface="DM Sans"/>
                </a:rPr>
                <a:t>WaistCirc</a:t>
              </a:r>
            </a:p>
            <a:p>
              <a:pPr marL="443226" lvl="1" indent="-221613">
                <a:lnSpc>
                  <a:spcPts val="2874"/>
                </a:lnSpc>
                <a:buFont typeface="Arial"/>
                <a:buChar char="•"/>
              </a:pPr>
              <a:r>
                <a:rPr lang="en-US" sz="2052">
                  <a:solidFill>
                    <a:srgbClr val="3F291D"/>
                  </a:solidFill>
                  <a:latin typeface="DM Sans"/>
                </a:rPr>
                <a:t>BMI</a:t>
              </a:r>
            </a:p>
            <a:p>
              <a:pPr marL="443226" lvl="1" indent="-221613">
                <a:lnSpc>
                  <a:spcPts val="2874"/>
                </a:lnSpc>
                <a:buFont typeface="Arial"/>
                <a:buChar char="•"/>
              </a:pPr>
              <a:r>
                <a:rPr lang="en-US" sz="2052">
                  <a:solidFill>
                    <a:srgbClr val="3F291D"/>
                  </a:solidFill>
                  <a:latin typeface="DM Sans"/>
                </a:rPr>
                <a:t>Albuminuria</a:t>
              </a:r>
            </a:p>
            <a:p>
              <a:pPr marL="443226" lvl="1" indent="-221613">
                <a:lnSpc>
                  <a:spcPts val="2874"/>
                </a:lnSpc>
                <a:buFont typeface="Arial"/>
                <a:buChar char="•"/>
              </a:pPr>
              <a:r>
                <a:rPr lang="en-US" sz="2052">
                  <a:solidFill>
                    <a:srgbClr val="3F291D"/>
                  </a:solidFill>
                  <a:latin typeface="DM Sans"/>
                </a:rPr>
                <a:t>UricAcid</a:t>
              </a:r>
            </a:p>
            <a:p>
              <a:pPr marL="443226" lvl="1" indent="-221613">
                <a:lnSpc>
                  <a:spcPts val="2874"/>
                </a:lnSpc>
                <a:buFont typeface="Arial"/>
                <a:buChar char="•"/>
              </a:pPr>
              <a:r>
                <a:rPr lang="en-US" sz="2052">
                  <a:solidFill>
                    <a:srgbClr val="3F291D"/>
                  </a:solidFill>
                  <a:latin typeface="DM Sans"/>
                </a:rPr>
                <a:t>BloodGlucose</a:t>
              </a:r>
            </a:p>
            <a:p>
              <a:pPr marL="443226" lvl="1" indent="-221613">
                <a:lnSpc>
                  <a:spcPts val="2874"/>
                </a:lnSpc>
                <a:buFont typeface="Arial"/>
                <a:buChar char="•"/>
              </a:pPr>
              <a:r>
                <a:rPr lang="en-US" sz="2052">
                  <a:solidFill>
                    <a:srgbClr val="3F291D"/>
                  </a:solidFill>
                  <a:latin typeface="DM Sans"/>
                </a:rPr>
                <a:t>HDL</a:t>
              </a:r>
            </a:p>
            <a:p>
              <a:pPr marL="443226" lvl="1" indent="-221613">
                <a:lnSpc>
                  <a:spcPts val="2874"/>
                </a:lnSpc>
                <a:buFont typeface="Arial"/>
                <a:buChar char="•"/>
              </a:pPr>
              <a:r>
                <a:rPr lang="en-US" sz="2052">
                  <a:solidFill>
                    <a:srgbClr val="3F291D"/>
                  </a:solidFill>
                  <a:latin typeface="DM Sans"/>
                </a:rPr>
                <a:t>Triglycerides</a:t>
              </a:r>
            </a:p>
            <a:p>
              <a:pPr>
                <a:lnSpc>
                  <a:spcPts val="2874"/>
                </a:lnSpc>
                <a:spcBef>
                  <a:spcPct val="0"/>
                </a:spcBef>
              </a:pPr>
              <a:endParaRPr lang="en-US" sz="2052">
                <a:solidFill>
                  <a:srgbClr val="3F291D"/>
                </a:solidFill>
                <a:latin typeface="DM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798554" y="424310"/>
            <a:ext cx="13465515" cy="1208779"/>
            <a:chOff x="0" y="0"/>
            <a:chExt cx="6172173" cy="5540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72174" cy="554067"/>
            </a:xfrm>
            <a:custGeom>
              <a:avLst/>
              <a:gdLst/>
              <a:ahLst/>
              <a:cxnLst/>
              <a:rect l="l" t="t" r="r" b="b"/>
              <a:pathLst>
                <a:path w="6172174" h="554067">
                  <a:moveTo>
                    <a:pt x="80852" y="0"/>
                  </a:moveTo>
                  <a:lnTo>
                    <a:pt x="6091322" y="0"/>
                  </a:lnTo>
                  <a:cubicBezTo>
                    <a:pt x="6135975" y="0"/>
                    <a:pt x="6172174" y="36198"/>
                    <a:pt x="6172174" y="80852"/>
                  </a:cubicBezTo>
                  <a:lnTo>
                    <a:pt x="6172174" y="473215"/>
                  </a:lnTo>
                  <a:cubicBezTo>
                    <a:pt x="6172174" y="517868"/>
                    <a:pt x="6135975" y="554067"/>
                    <a:pt x="6091322" y="554067"/>
                  </a:cubicBezTo>
                  <a:lnTo>
                    <a:pt x="80852" y="554067"/>
                  </a:lnTo>
                  <a:cubicBezTo>
                    <a:pt x="36198" y="554067"/>
                    <a:pt x="0" y="517868"/>
                    <a:pt x="0" y="473215"/>
                  </a:cubicBezTo>
                  <a:lnTo>
                    <a:pt x="0" y="80852"/>
                  </a:lnTo>
                  <a:cubicBezTo>
                    <a:pt x="0" y="36198"/>
                    <a:pt x="36198" y="0"/>
                    <a:pt x="80852" y="0"/>
                  </a:cubicBezTo>
                  <a:close/>
                </a:path>
              </a:pathLst>
            </a:custGeom>
            <a:solidFill>
              <a:srgbClr val="F4EFEA"/>
            </a:solidFill>
            <a:ln w="66675" cap="rnd">
              <a:solidFill>
                <a:srgbClr val="32659A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172173" cy="592167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029042" y="2104499"/>
            <a:ext cx="12907492" cy="7687645"/>
            <a:chOff x="0" y="0"/>
            <a:chExt cx="5916393" cy="35237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916393" cy="3523777"/>
            </a:xfrm>
            <a:custGeom>
              <a:avLst/>
              <a:gdLst/>
              <a:ahLst/>
              <a:cxnLst/>
              <a:rect l="l" t="t" r="r" b="b"/>
              <a:pathLst>
                <a:path w="5916393" h="3523777">
                  <a:moveTo>
                    <a:pt x="31208" y="0"/>
                  </a:moveTo>
                  <a:lnTo>
                    <a:pt x="5885185" y="0"/>
                  </a:lnTo>
                  <a:cubicBezTo>
                    <a:pt x="5902421" y="0"/>
                    <a:pt x="5916393" y="13972"/>
                    <a:pt x="5916393" y="31208"/>
                  </a:cubicBezTo>
                  <a:lnTo>
                    <a:pt x="5916393" y="3492569"/>
                  </a:lnTo>
                  <a:cubicBezTo>
                    <a:pt x="5916393" y="3509805"/>
                    <a:pt x="5902421" y="3523777"/>
                    <a:pt x="5885185" y="3523777"/>
                  </a:cubicBezTo>
                  <a:lnTo>
                    <a:pt x="31208" y="3523777"/>
                  </a:lnTo>
                  <a:cubicBezTo>
                    <a:pt x="13972" y="3523777"/>
                    <a:pt x="0" y="3509805"/>
                    <a:pt x="0" y="3492569"/>
                  </a:cubicBezTo>
                  <a:lnTo>
                    <a:pt x="0" y="31208"/>
                  </a:lnTo>
                  <a:cubicBezTo>
                    <a:pt x="0" y="13972"/>
                    <a:pt x="13972" y="0"/>
                    <a:pt x="312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32659A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916393" cy="3561877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537" y="1635373"/>
            <a:ext cx="14289821" cy="8625897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706729" y="692646"/>
            <a:ext cx="10874542" cy="591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0"/>
              </a:lnSpc>
            </a:pPr>
            <a:r>
              <a:rPr lang="en-US" sz="4218">
                <a:solidFill>
                  <a:srgbClr val="3F291D"/>
                </a:solidFill>
                <a:latin typeface="DM Sans Bold"/>
              </a:rPr>
              <a:t>MODELO SIN FEATURES CATEGORIZADAS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384428" y="2238331"/>
            <a:ext cx="3902038" cy="49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7"/>
              </a:lnSpc>
            </a:pPr>
            <a:r>
              <a:rPr lang="en-US" sz="3515">
                <a:solidFill>
                  <a:srgbClr val="3F291D"/>
                </a:solidFill>
                <a:latin typeface="DM Sans Bold"/>
              </a:rPr>
              <a:t>BASELINE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A367877-55EE-3A40-C1C7-8C242BC7C79A}"/>
              </a:ext>
            </a:extLst>
          </p:cNvPr>
          <p:cNvSpPr txBox="1"/>
          <p:nvPr/>
        </p:nvSpPr>
        <p:spPr>
          <a:xfrm>
            <a:off x="7383275" y="5147701"/>
            <a:ext cx="7774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 b="1" dirty="0">
                <a:ea typeface="Calibri"/>
                <a:cs typeface="Calibri"/>
              </a:rPr>
              <a:t>89%</a:t>
            </a:r>
            <a:endParaRPr lang="es-E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484290" y="146560"/>
            <a:ext cx="13319420" cy="1235742"/>
            <a:chOff x="0" y="0"/>
            <a:chExt cx="5971997" cy="5540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71997" cy="554067"/>
            </a:xfrm>
            <a:custGeom>
              <a:avLst/>
              <a:gdLst/>
              <a:ahLst/>
              <a:cxnLst/>
              <a:rect l="l" t="t" r="r" b="b"/>
              <a:pathLst>
                <a:path w="5971997" h="554067">
                  <a:moveTo>
                    <a:pt x="83562" y="0"/>
                  </a:moveTo>
                  <a:lnTo>
                    <a:pt x="5888436" y="0"/>
                  </a:lnTo>
                  <a:cubicBezTo>
                    <a:pt x="5910598" y="0"/>
                    <a:pt x="5931852" y="8804"/>
                    <a:pt x="5947523" y="24475"/>
                  </a:cubicBezTo>
                  <a:cubicBezTo>
                    <a:pt x="5963194" y="40145"/>
                    <a:pt x="5971997" y="61400"/>
                    <a:pt x="5971997" y="83562"/>
                  </a:cubicBezTo>
                  <a:lnTo>
                    <a:pt x="5971997" y="470505"/>
                  </a:lnTo>
                  <a:cubicBezTo>
                    <a:pt x="5971997" y="492667"/>
                    <a:pt x="5963194" y="513921"/>
                    <a:pt x="5947523" y="529592"/>
                  </a:cubicBezTo>
                  <a:cubicBezTo>
                    <a:pt x="5931852" y="545263"/>
                    <a:pt x="5910598" y="554067"/>
                    <a:pt x="5888436" y="554067"/>
                  </a:cubicBezTo>
                  <a:lnTo>
                    <a:pt x="83562" y="554067"/>
                  </a:lnTo>
                  <a:cubicBezTo>
                    <a:pt x="37412" y="554067"/>
                    <a:pt x="0" y="516655"/>
                    <a:pt x="0" y="470505"/>
                  </a:cubicBezTo>
                  <a:lnTo>
                    <a:pt x="0" y="83562"/>
                  </a:lnTo>
                  <a:cubicBezTo>
                    <a:pt x="0" y="37412"/>
                    <a:pt x="37412" y="0"/>
                    <a:pt x="83562" y="0"/>
                  </a:cubicBezTo>
                  <a:close/>
                </a:path>
              </a:pathLst>
            </a:custGeom>
            <a:solidFill>
              <a:srgbClr val="F4EFEA"/>
            </a:solidFill>
            <a:ln w="66675" cap="rnd">
              <a:solidFill>
                <a:srgbClr val="32659A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5971997" cy="601692"/>
            </a:xfrm>
            <a:prstGeom prst="rect">
              <a:avLst/>
            </a:prstGeom>
          </p:spPr>
          <p:txBody>
            <a:bodyPr lIns="73031" tIns="73031" rIns="73031" bIns="73031" rtlCol="0" anchor="ctr"/>
            <a:lstStyle/>
            <a:p>
              <a:pPr algn="ctr">
                <a:lnSpc>
                  <a:spcPts val="281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43187" y="2051130"/>
            <a:ext cx="6659710" cy="8103475"/>
            <a:chOff x="0" y="0"/>
            <a:chExt cx="2985999" cy="36333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985999" cy="3633336"/>
            </a:xfrm>
            <a:custGeom>
              <a:avLst/>
              <a:gdLst/>
              <a:ahLst/>
              <a:cxnLst/>
              <a:rect l="l" t="t" r="r" b="b"/>
              <a:pathLst>
                <a:path w="2985999" h="3633336">
                  <a:moveTo>
                    <a:pt x="61836" y="0"/>
                  </a:moveTo>
                  <a:lnTo>
                    <a:pt x="2924163" y="0"/>
                  </a:lnTo>
                  <a:cubicBezTo>
                    <a:pt x="2958314" y="0"/>
                    <a:pt x="2985999" y="27685"/>
                    <a:pt x="2985999" y="61836"/>
                  </a:cubicBezTo>
                  <a:lnTo>
                    <a:pt x="2985999" y="3571500"/>
                  </a:lnTo>
                  <a:cubicBezTo>
                    <a:pt x="2985999" y="3605651"/>
                    <a:pt x="2958314" y="3633336"/>
                    <a:pt x="2924163" y="3633336"/>
                  </a:cubicBezTo>
                  <a:lnTo>
                    <a:pt x="61836" y="3633336"/>
                  </a:lnTo>
                  <a:cubicBezTo>
                    <a:pt x="27685" y="3633336"/>
                    <a:pt x="0" y="3605651"/>
                    <a:pt x="0" y="3571500"/>
                  </a:cubicBezTo>
                  <a:lnTo>
                    <a:pt x="0" y="61836"/>
                  </a:lnTo>
                  <a:cubicBezTo>
                    <a:pt x="0" y="27685"/>
                    <a:pt x="27685" y="0"/>
                    <a:pt x="6183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32659A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985999" cy="3680961"/>
            </a:xfrm>
            <a:prstGeom prst="rect">
              <a:avLst/>
            </a:prstGeom>
          </p:spPr>
          <p:txBody>
            <a:bodyPr lIns="73031" tIns="73031" rIns="73031" bIns="73031" rtlCol="0" anchor="ctr"/>
            <a:lstStyle/>
            <a:p>
              <a:pPr algn="ctr">
                <a:lnSpc>
                  <a:spcPts val="2817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9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18791"/>
              </p:ext>
            </p:extLst>
          </p:nvPr>
        </p:nvGraphicFramePr>
        <p:xfrm>
          <a:off x="2487705" y="2975161"/>
          <a:ext cx="5653098" cy="6849237"/>
        </p:xfrm>
        <a:graphic>
          <a:graphicData uri="http://schemas.openxmlformats.org/drawingml/2006/table">
            <a:tbl>
              <a:tblPr/>
              <a:tblGrid>
                <a:gridCol w="282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6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3603">
                <a:tc>
                  <a:txBody>
                    <a:bodyPr/>
                    <a:lstStyle/>
                    <a:p>
                      <a:pPr algn="ctr">
                        <a:lnSpc>
                          <a:spcPts val="2616"/>
                        </a:lnSpc>
                        <a:defRPr/>
                      </a:pPr>
                      <a:endParaRPr lang="en-US" sz="1100"/>
                    </a:p>
                  </a:txBody>
                  <a:tcPr marL="136933" marR="136933" marT="136933" marB="136933" anchor="ctr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 dirty="0">
                          <a:solidFill>
                            <a:srgbClr val="3F291D"/>
                          </a:solidFill>
                          <a:latin typeface="Open Sans Bold"/>
                        </a:rPr>
                        <a:t>RECALL</a:t>
                      </a:r>
                      <a:endParaRPr lang="en-US" sz="1100" dirty="0"/>
                    </a:p>
                  </a:txBody>
                  <a:tcPr marL="136933" marR="136933" marT="136933" marB="136933" anchor="ctr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172">
                <a:tc>
                  <a:txBody>
                    <a:bodyPr/>
                    <a:lstStyle/>
                    <a:p>
                      <a:pPr algn="ctr">
                        <a:lnSpc>
                          <a:spcPts val="2213"/>
                        </a:lnSpc>
                        <a:defRPr/>
                      </a:pPr>
                      <a:r>
                        <a:rPr lang="en-US" sz="1550" dirty="0">
                          <a:solidFill>
                            <a:srgbClr val="3F291D"/>
                          </a:solidFill>
                          <a:latin typeface="Open Sans Bold"/>
                        </a:rPr>
                        <a:t>RANDOM FOREST</a:t>
                      </a:r>
                      <a:endParaRPr lang="en-US" sz="1550" dirty="0"/>
                    </a:p>
                  </a:txBody>
                  <a:tcPr marL="136933" marR="136933" marT="136933" marB="136933" anchor="ctr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5"/>
                        </a:lnSpc>
                        <a:defRPr/>
                      </a:pPr>
                      <a:r>
                        <a:rPr lang="en-US" sz="1700" dirty="0">
                          <a:solidFill>
                            <a:srgbClr val="3F291D"/>
                          </a:solidFill>
                          <a:latin typeface="Open Sans Bold"/>
                        </a:rPr>
                        <a:t>84.3</a:t>
                      </a:r>
                      <a:endParaRPr lang="en-US" sz="1700" dirty="0"/>
                    </a:p>
                  </a:txBody>
                  <a:tcPr marL="136933" marR="136933" marT="136933" marB="136933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172">
                <a:tc>
                  <a:txBody>
                    <a:bodyPr/>
                    <a:lstStyle/>
                    <a:p>
                      <a:pPr algn="ctr">
                        <a:lnSpc>
                          <a:spcPts val="2213"/>
                        </a:lnSpc>
                        <a:defRPr/>
                      </a:pPr>
                      <a:r>
                        <a:rPr lang="en-US" sz="1550" dirty="0">
                          <a:solidFill>
                            <a:srgbClr val="3F291D"/>
                          </a:solidFill>
                          <a:latin typeface="Open Sans Bold"/>
                        </a:rPr>
                        <a:t>XGBOOST</a:t>
                      </a:r>
                      <a:endParaRPr lang="en-US" sz="1550" dirty="0"/>
                    </a:p>
                  </a:txBody>
                  <a:tcPr marL="136933" marR="136933" marT="136933" marB="136933" anchor="ctr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5"/>
                        </a:lnSpc>
                        <a:defRPr/>
                      </a:pPr>
                      <a:r>
                        <a:rPr lang="en-US" sz="1700" dirty="0">
                          <a:solidFill>
                            <a:srgbClr val="3F291D"/>
                          </a:solidFill>
                          <a:latin typeface="Open Sans Bold"/>
                        </a:rPr>
                        <a:t>84.7</a:t>
                      </a:r>
                      <a:endParaRPr lang="en-US" sz="1700" dirty="0"/>
                    </a:p>
                  </a:txBody>
                  <a:tcPr marL="136933" marR="136933" marT="136933" marB="136933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430">
                <a:tc>
                  <a:txBody>
                    <a:bodyPr/>
                    <a:lstStyle/>
                    <a:p>
                      <a:pPr algn="ctr">
                        <a:lnSpc>
                          <a:spcPts val="2616"/>
                        </a:lnSpc>
                        <a:defRPr/>
                      </a:pPr>
                      <a:r>
                        <a:rPr lang="en-US" sz="1850" dirty="0">
                          <a:solidFill>
                            <a:srgbClr val="3F291D"/>
                          </a:solidFill>
                          <a:latin typeface="Open Sans Bold"/>
                        </a:rPr>
                        <a:t>LIGHTGBM</a:t>
                      </a:r>
                      <a:endParaRPr lang="en-US" sz="1850" dirty="0"/>
                    </a:p>
                  </a:txBody>
                  <a:tcPr marL="136933" marR="136933" marT="136933" marB="136933" anchor="ctr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1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7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3F291D"/>
                          </a:solidFill>
                          <a:latin typeface="Open Sans Bold"/>
                        </a:rPr>
                        <a:t>85.9</a:t>
                      </a:r>
                      <a:endParaRPr lang="en-US" sz="2000" dirty="0"/>
                    </a:p>
                  </a:txBody>
                  <a:tcPr marL="136933" marR="136933" marT="136933" marB="136933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1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3172">
                <a:tc>
                  <a:txBody>
                    <a:bodyPr/>
                    <a:lstStyle/>
                    <a:p>
                      <a:pPr algn="ctr">
                        <a:lnSpc>
                          <a:spcPts val="2213"/>
                        </a:lnSpc>
                        <a:defRPr/>
                      </a:pPr>
                      <a:r>
                        <a:rPr lang="en-US" sz="1550" dirty="0">
                          <a:solidFill>
                            <a:srgbClr val="3F291D"/>
                          </a:solidFill>
                          <a:latin typeface="Open Sans Bold"/>
                        </a:rPr>
                        <a:t>DESICION TREE</a:t>
                      </a:r>
                      <a:endParaRPr lang="en-US" sz="1550" dirty="0"/>
                    </a:p>
                  </a:txBody>
                  <a:tcPr marL="136933" marR="136933" marT="136933" marB="136933" anchor="ctr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5"/>
                        </a:lnSpc>
                        <a:defRPr/>
                      </a:pPr>
                      <a:r>
                        <a:rPr lang="en-US" sz="1700" dirty="0">
                          <a:solidFill>
                            <a:srgbClr val="3F291D"/>
                          </a:solidFill>
                          <a:latin typeface="Open Sans Bold"/>
                        </a:rPr>
                        <a:t>83.2</a:t>
                      </a:r>
                      <a:endParaRPr lang="en-US" sz="1700" dirty="0"/>
                    </a:p>
                  </a:txBody>
                  <a:tcPr marL="136933" marR="136933" marT="136933" marB="136933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3172">
                <a:tc>
                  <a:txBody>
                    <a:bodyPr/>
                    <a:lstStyle/>
                    <a:p>
                      <a:pPr algn="ctr">
                        <a:lnSpc>
                          <a:spcPts val="2213"/>
                        </a:lnSpc>
                        <a:defRPr/>
                      </a:pPr>
                      <a:r>
                        <a:rPr lang="en-US" sz="1550" dirty="0">
                          <a:solidFill>
                            <a:srgbClr val="3F291D"/>
                          </a:solidFill>
                          <a:latin typeface="Open Sans Bold"/>
                        </a:rPr>
                        <a:t>KNN</a:t>
                      </a:r>
                      <a:endParaRPr lang="en-US" sz="1550" dirty="0"/>
                    </a:p>
                  </a:txBody>
                  <a:tcPr marL="136933" marR="136933" marT="136933" marB="136933" anchor="ctr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5"/>
                        </a:lnSpc>
                        <a:defRPr/>
                      </a:pPr>
                      <a:r>
                        <a:rPr lang="en-US" sz="1700" dirty="0">
                          <a:solidFill>
                            <a:srgbClr val="3F291D"/>
                          </a:solidFill>
                          <a:latin typeface="Open Sans Bold"/>
                        </a:rPr>
                        <a:t>55.8</a:t>
                      </a:r>
                      <a:endParaRPr lang="en-US" sz="1700" dirty="0"/>
                    </a:p>
                  </a:txBody>
                  <a:tcPr marL="136933" marR="136933" marT="136933" marB="136933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3172">
                <a:tc>
                  <a:txBody>
                    <a:bodyPr/>
                    <a:lstStyle/>
                    <a:p>
                      <a:pPr algn="ctr">
                        <a:lnSpc>
                          <a:spcPts val="2213"/>
                        </a:lnSpc>
                        <a:defRPr/>
                      </a:pPr>
                      <a:r>
                        <a:rPr lang="en-US" sz="1550" dirty="0">
                          <a:solidFill>
                            <a:srgbClr val="3F291D"/>
                          </a:solidFill>
                          <a:latin typeface="Open Sans Bold"/>
                        </a:rPr>
                        <a:t>LOGISTIC REGRESSION</a:t>
                      </a:r>
                      <a:endParaRPr lang="en-US" sz="1550" dirty="0"/>
                    </a:p>
                  </a:txBody>
                  <a:tcPr marL="136933" marR="136933" marT="136933" marB="136933" anchor="ctr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5"/>
                        </a:lnSpc>
                        <a:defRPr/>
                      </a:pPr>
                      <a:r>
                        <a:rPr lang="en-US" sz="1700" dirty="0">
                          <a:solidFill>
                            <a:srgbClr val="3F291D"/>
                          </a:solidFill>
                          <a:latin typeface="Open Sans Bold"/>
                        </a:rPr>
                        <a:t>78.8</a:t>
                      </a:r>
                      <a:endParaRPr lang="en-US" sz="1700" dirty="0"/>
                    </a:p>
                  </a:txBody>
                  <a:tcPr marL="136933" marR="136933" marT="136933" marB="136933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3172">
                <a:tc>
                  <a:txBody>
                    <a:bodyPr/>
                    <a:lstStyle/>
                    <a:p>
                      <a:pPr algn="ctr">
                        <a:lnSpc>
                          <a:spcPts val="2213"/>
                        </a:lnSpc>
                        <a:defRPr/>
                      </a:pPr>
                      <a:r>
                        <a:rPr lang="en-US" sz="1550" dirty="0">
                          <a:solidFill>
                            <a:srgbClr val="3F291D"/>
                          </a:solidFill>
                          <a:latin typeface="Open Sans Bold"/>
                        </a:rPr>
                        <a:t>CATBOOST</a:t>
                      </a:r>
                      <a:endParaRPr lang="en-US" sz="1550" dirty="0"/>
                    </a:p>
                  </a:txBody>
                  <a:tcPr marL="136933" marR="136933" marT="136933" marB="136933" anchor="ctr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5"/>
                        </a:lnSpc>
                        <a:defRPr/>
                      </a:pPr>
                      <a:r>
                        <a:rPr lang="en-US" sz="1700" dirty="0">
                          <a:solidFill>
                            <a:srgbClr val="3F291D"/>
                          </a:solidFill>
                          <a:latin typeface="Open Sans Bold"/>
                        </a:rPr>
                        <a:t>77.6</a:t>
                      </a:r>
                      <a:endParaRPr lang="en-US" sz="1700" dirty="0"/>
                    </a:p>
                  </a:txBody>
                  <a:tcPr marL="136933" marR="136933" marT="136933" marB="136933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3172">
                <a:tc>
                  <a:txBody>
                    <a:bodyPr/>
                    <a:lstStyle/>
                    <a:p>
                      <a:pPr algn="ctr">
                        <a:lnSpc>
                          <a:spcPts val="2213"/>
                        </a:lnSpc>
                        <a:defRPr/>
                      </a:pPr>
                      <a:r>
                        <a:rPr lang="en-US" sz="1550" dirty="0">
                          <a:solidFill>
                            <a:srgbClr val="3F291D"/>
                          </a:solidFill>
                          <a:latin typeface="Open Sans Bold"/>
                        </a:rPr>
                        <a:t>SVC</a:t>
                      </a:r>
                      <a:endParaRPr lang="en-US" sz="1550" dirty="0"/>
                    </a:p>
                  </a:txBody>
                  <a:tcPr marL="136933" marR="136933" marT="136933" marB="136933" anchor="ctr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5"/>
                        </a:lnSpc>
                        <a:defRPr/>
                      </a:pPr>
                      <a:r>
                        <a:rPr lang="en-US" sz="1700" dirty="0">
                          <a:solidFill>
                            <a:srgbClr val="3F291D"/>
                          </a:solidFill>
                          <a:latin typeface="Open Sans Bold"/>
                        </a:rPr>
                        <a:t>84.9</a:t>
                      </a:r>
                      <a:endParaRPr lang="en-US" sz="1700" dirty="0"/>
                    </a:p>
                  </a:txBody>
                  <a:tcPr marL="136933" marR="136933" marT="136933" marB="136933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" name="Group 10"/>
          <p:cNvGrpSpPr/>
          <p:nvPr/>
        </p:nvGrpSpPr>
        <p:grpSpPr>
          <a:xfrm>
            <a:off x="9377216" y="2185601"/>
            <a:ext cx="6659710" cy="8103475"/>
            <a:chOff x="0" y="0"/>
            <a:chExt cx="2985999" cy="363333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85999" cy="3633336"/>
            </a:xfrm>
            <a:custGeom>
              <a:avLst/>
              <a:gdLst/>
              <a:ahLst/>
              <a:cxnLst/>
              <a:rect l="l" t="t" r="r" b="b"/>
              <a:pathLst>
                <a:path w="2985999" h="3633336">
                  <a:moveTo>
                    <a:pt x="61836" y="0"/>
                  </a:moveTo>
                  <a:lnTo>
                    <a:pt x="2924163" y="0"/>
                  </a:lnTo>
                  <a:cubicBezTo>
                    <a:pt x="2958314" y="0"/>
                    <a:pt x="2985999" y="27685"/>
                    <a:pt x="2985999" y="61836"/>
                  </a:cubicBezTo>
                  <a:lnTo>
                    <a:pt x="2985999" y="3571500"/>
                  </a:lnTo>
                  <a:cubicBezTo>
                    <a:pt x="2985999" y="3605651"/>
                    <a:pt x="2958314" y="3633336"/>
                    <a:pt x="2924163" y="3633336"/>
                  </a:cubicBezTo>
                  <a:lnTo>
                    <a:pt x="61836" y="3633336"/>
                  </a:lnTo>
                  <a:cubicBezTo>
                    <a:pt x="27685" y="3633336"/>
                    <a:pt x="0" y="3605651"/>
                    <a:pt x="0" y="3571500"/>
                  </a:cubicBezTo>
                  <a:lnTo>
                    <a:pt x="0" y="61836"/>
                  </a:lnTo>
                  <a:cubicBezTo>
                    <a:pt x="0" y="27685"/>
                    <a:pt x="27685" y="0"/>
                    <a:pt x="6183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32659A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985999" cy="3671436"/>
            </a:xfrm>
            <a:prstGeom prst="rect">
              <a:avLst/>
            </a:prstGeom>
          </p:spPr>
          <p:txBody>
            <a:bodyPr lIns="73031" tIns="73031" rIns="73031" bIns="73031" rtlCol="0" anchor="ctr"/>
            <a:lstStyle/>
            <a:p>
              <a:pPr algn="ctr">
                <a:lnSpc>
                  <a:spcPts val="2616"/>
                </a:lnSpc>
                <a:spcBef>
                  <a:spcPct val="0"/>
                </a:spcBef>
              </a:pPr>
              <a:r>
                <a:rPr lang="en-US" sz="1868">
                  <a:solidFill>
                    <a:srgbClr val="3F291D"/>
                  </a:solidFill>
                  <a:latin typeface="DM Sans"/>
                </a:rPr>
                <a:t> </a:t>
              </a:r>
            </a:p>
          </p:txBody>
        </p:sp>
      </p:grpSp>
      <p:graphicFrame>
        <p:nvGraphicFramePr>
          <p:cNvPr id="13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41221"/>
              </p:ext>
            </p:extLst>
          </p:nvPr>
        </p:nvGraphicFramePr>
        <p:xfrm>
          <a:off x="9816352" y="2975161"/>
          <a:ext cx="5758152" cy="6857768"/>
        </p:xfrm>
        <a:graphic>
          <a:graphicData uri="http://schemas.openxmlformats.org/drawingml/2006/table">
            <a:tbl>
              <a:tblPr/>
              <a:tblGrid>
                <a:gridCol w="2879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9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8774">
                <a:tc>
                  <a:txBody>
                    <a:bodyPr/>
                    <a:lstStyle/>
                    <a:p>
                      <a:pPr algn="ctr">
                        <a:lnSpc>
                          <a:spcPts val="2616"/>
                        </a:lnSpc>
                        <a:defRPr/>
                      </a:pPr>
                      <a:endParaRPr lang="en-US" sz="1100"/>
                    </a:p>
                  </a:txBody>
                  <a:tcPr marL="136933" marR="136933" marT="136933" marB="136933" anchor="ctr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 dirty="0">
                          <a:solidFill>
                            <a:srgbClr val="3F291D"/>
                          </a:solidFill>
                          <a:latin typeface="Open Sans Bold"/>
                        </a:rPr>
                        <a:t>RECALL</a:t>
                      </a:r>
                      <a:endParaRPr lang="en-US" sz="1100" dirty="0"/>
                    </a:p>
                  </a:txBody>
                  <a:tcPr marL="136933" marR="136933" marT="136933" marB="136933" anchor="ctr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82">
                <a:tc>
                  <a:txBody>
                    <a:bodyPr/>
                    <a:lstStyle/>
                    <a:p>
                      <a:pPr algn="ctr">
                        <a:lnSpc>
                          <a:spcPts val="2213"/>
                        </a:lnSpc>
                        <a:defRPr/>
                      </a:pPr>
                      <a:r>
                        <a:rPr lang="en-US" sz="1550" dirty="0">
                          <a:solidFill>
                            <a:srgbClr val="3F291D"/>
                          </a:solidFill>
                          <a:latin typeface="Open Sans Bold"/>
                        </a:rPr>
                        <a:t>RANDOM FOREST</a:t>
                      </a:r>
                      <a:endParaRPr lang="en-US" sz="1550" dirty="0"/>
                    </a:p>
                  </a:txBody>
                  <a:tcPr marL="136933" marR="136933" marT="136933" marB="136933" anchor="ctr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5"/>
                        </a:lnSpc>
                        <a:defRPr/>
                      </a:pPr>
                      <a:r>
                        <a:rPr lang="en-US" sz="1700" dirty="0">
                          <a:solidFill>
                            <a:srgbClr val="3F291D"/>
                          </a:solidFill>
                          <a:latin typeface="Open Sans Bold"/>
                        </a:rPr>
                        <a:t>83.2</a:t>
                      </a:r>
                      <a:endParaRPr lang="en-US" sz="1700" dirty="0"/>
                    </a:p>
                  </a:txBody>
                  <a:tcPr marL="136933" marR="136933" marT="136933" marB="136933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382">
                <a:tc>
                  <a:txBody>
                    <a:bodyPr/>
                    <a:lstStyle/>
                    <a:p>
                      <a:pPr algn="ctr">
                        <a:lnSpc>
                          <a:spcPts val="2213"/>
                        </a:lnSpc>
                        <a:defRPr/>
                      </a:pPr>
                      <a:r>
                        <a:rPr lang="en-US" sz="1550" dirty="0">
                          <a:solidFill>
                            <a:srgbClr val="3F291D"/>
                          </a:solidFill>
                          <a:latin typeface="Open Sans Bold"/>
                        </a:rPr>
                        <a:t>XGBOOST</a:t>
                      </a:r>
                      <a:endParaRPr lang="en-US" sz="1550" dirty="0"/>
                    </a:p>
                  </a:txBody>
                  <a:tcPr marL="136933" marR="136933" marT="136933" marB="136933" anchor="ctr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5"/>
                        </a:lnSpc>
                        <a:defRPr/>
                      </a:pPr>
                      <a:r>
                        <a:rPr lang="en-US" sz="1700" dirty="0">
                          <a:solidFill>
                            <a:srgbClr val="3F291D"/>
                          </a:solidFill>
                          <a:latin typeface="Open Sans Bold"/>
                        </a:rPr>
                        <a:t>86.2</a:t>
                      </a:r>
                      <a:endParaRPr lang="en-US" sz="1700" dirty="0"/>
                    </a:p>
                  </a:txBody>
                  <a:tcPr marL="136933" marR="136933" marT="136933" marB="136933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320">
                <a:tc>
                  <a:txBody>
                    <a:bodyPr/>
                    <a:lstStyle/>
                    <a:p>
                      <a:pPr algn="ctr">
                        <a:lnSpc>
                          <a:spcPts val="2616"/>
                        </a:lnSpc>
                        <a:defRPr/>
                      </a:pPr>
                      <a:r>
                        <a:rPr lang="en-US" sz="1850" dirty="0">
                          <a:solidFill>
                            <a:srgbClr val="3F291D"/>
                          </a:solidFill>
                          <a:latin typeface="Open Sans Bold"/>
                        </a:rPr>
                        <a:t>LIGHTGBM</a:t>
                      </a:r>
                      <a:endParaRPr lang="en-US" sz="1850" dirty="0"/>
                    </a:p>
                  </a:txBody>
                  <a:tcPr marL="136933" marR="136933" marT="136933" marB="136933" anchor="ctr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1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7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3F291D"/>
                          </a:solidFill>
                          <a:latin typeface="Open Sans Bold"/>
                        </a:rPr>
                        <a:t>86.7</a:t>
                      </a:r>
                      <a:endParaRPr lang="en-US" sz="2000" dirty="0"/>
                    </a:p>
                  </a:txBody>
                  <a:tcPr marL="136933" marR="136933" marT="136933" marB="136933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1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382">
                <a:tc>
                  <a:txBody>
                    <a:bodyPr/>
                    <a:lstStyle/>
                    <a:p>
                      <a:pPr algn="ctr">
                        <a:lnSpc>
                          <a:spcPts val="2213"/>
                        </a:lnSpc>
                        <a:defRPr/>
                      </a:pPr>
                      <a:r>
                        <a:rPr lang="en-US" sz="1550" dirty="0">
                          <a:solidFill>
                            <a:srgbClr val="3F291D"/>
                          </a:solidFill>
                          <a:latin typeface="Open Sans Bold"/>
                        </a:rPr>
                        <a:t>DESICION TREE</a:t>
                      </a:r>
                      <a:endParaRPr lang="en-US" sz="1550" dirty="0"/>
                    </a:p>
                  </a:txBody>
                  <a:tcPr marL="136933" marR="136933" marT="136933" marB="136933" anchor="ctr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5"/>
                        </a:lnSpc>
                        <a:defRPr/>
                      </a:pPr>
                      <a:r>
                        <a:rPr lang="en-US" sz="1700" dirty="0">
                          <a:solidFill>
                            <a:srgbClr val="3F291D"/>
                          </a:solidFill>
                          <a:latin typeface="Open Sans Bold"/>
                        </a:rPr>
                        <a:t>80.6</a:t>
                      </a:r>
                      <a:endParaRPr lang="en-US" sz="1700" dirty="0"/>
                    </a:p>
                  </a:txBody>
                  <a:tcPr marL="136933" marR="136933" marT="136933" marB="136933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9382">
                <a:tc>
                  <a:txBody>
                    <a:bodyPr/>
                    <a:lstStyle/>
                    <a:p>
                      <a:pPr algn="ctr">
                        <a:lnSpc>
                          <a:spcPts val="2213"/>
                        </a:lnSpc>
                        <a:defRPr/>
                      </a:pPr>
                      <a:r>
                        <a:rPr lang="en-US" sz="1550" dirty="0">
                          <a:solidFill>
                            <a:srgbClr val="3F291D"/>
                          </a:solidFill>
                          <a:latin typeface="Open Sans Bold"/>
                        </a:rPr>
                        <a:t>KNN</a:t>
                      </a:r>
                      <a:endParaRPr lang="en-US" sz="1550" dirty="0"/>
                    </a:p>
                  </a:txBody>
                  <a:tcPr marL="136933" marR="136933" marT="136933" marB="136933" anchor="ctr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5"/>
                        </a:lnSpc>
                        <a:defRPr/>
                      </a:pPr>
                      <a:r>
                        <a:rPr lang="en-US" sz="1700" dirty="0">
                          <a:solidFill>
                            <a:srgbClr val="3F291D"/>
                          </a:solidFill>
                          <a:latin typeface="Open Sans Bold"/>
                        </a:rPr>
                        <a:t>53.0</a:t>
                      </a:r>
                      <a:endParaRPr lang="en-US" sz="1700" dirty="0"/>
                    </a:p>
                  </a:txBody>
                  <a:tcPr marL="136933" marR="136933" marT="136933" marB="136933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9382">
                <a:tc>
                  <a:txBody>
                    <a:bodyPr/>
                    <a:lstStyle/>
                    <a:p>
                      <a:pPr algn="ctr">
                        <a:lnSpc>
                          <a:spcPts val="2213"/>
                        </a:lnSpc>
                        <a:defRPr/>
                      </a:pPr>
                      <a:r>
                        <a:rPr lang="en-US" sz="1550" dirty="0">
                          <a:solidFill>
                            <a:srgbClr val="3F291D"/>
                          </a:solidFill>
                          <a:latin typeface="Open Sans Bold"/>
                        </a:rPr>
                        <a:t>LOGISTIC REGRESSION</a:t>
                      </a:r>
                      <a:endParaRPr lang="en-US" sz="1550" dirty="0"/>
                    </a:p>
                  </a:txBody>
                  <a:tcPr marL="136933" marR="136933" marT="136933" marB="136933" anchor="ctr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5"/>
                        </a:lnSpc>
                        <a:defRPr/>
                      </a:pPr>
                      <a:r>
                        <a:rPr lang="en-US" sz="1700" dirty="0">
                          <a:solidFill>
                            <a:srgbClr val="3F291D"/>
                          </a:solidFill>
                          <a:latin typeface="Open Sans Bold"/>
                        </a:rPr>
                        <a:t>77.0</a:t>
                      </a:r>
                      <a:endParaRPr lang="en-US" sz="1700" dirty="0"/>
                    </a:p>
                  </a:txBody>
                  <a:tcPr marL="136933" marR="136933" marT="136933" marB="136933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9382">
                <a:tc>
                  <a:txBody>
                    <a:bodyPr/>
                    <a:lstStyle/>
                    <a:p>
                      <a:pPr algn="ctr">
                        <a:lnSpc>
                          <a:spcPts val="2213"/>
                        </a:lnSpc>
                        <a:defRPr/>
                      </a:pPr>
                      <a:r>
                        <a:rPr lang="en-US" sz="1550" dirty="0">
                          <a:solidFill>
                            <a:srgbClr val="3F291D"/>
                          </a:solidFill>
                          <a:latin typeface="Open Sans Bold"/>
                        </a:rPr>
                        <a:t>CATBOOST</a:t>
                      </a:r>
                      <a:endParaRPr lang="en-US" sz="1550" dirty="0"/>
                    </a:p>
                  </a:txBody>
                  <a:tcPr marL="136933" marR="136933" marT="136933" marB="136933" anchor="ctr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5"/>
                        </a:lnSpc>
                        <a:defRPr/>
                      </a:pPr>
                      <a:r>
                        <a:rPr lang="en-US" sz="1700" dirty="0">
                          <a:solidFill>
                            <a:srgbClr val="3F291D"/>
                          </a:solidFill>
                          <a:latin typeface="Open Sans Bold"/>
                        </a:rPr>
                        <a:t>78.0</a:t>
                      </a:r>
                      <a:endParaRPr lang="en-US" sz="1700" dirty="0"/>
                    </a:p>
                  </a:txBody>
                  <a:tcPr marL="136933" marR="136933" marT="136933" marB="136933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9382">
                <a:tc>
                  <a:txBody>
                    <a:bodyPr/>
                    <a:lstStyle/>
                    <a:p>
                      <a:pPr algn="ctr">
                        <a:lnSpc>
                          <a:spcPts val="2213"/>
                        </a:lnSpc>
                        <a:defRPr/>
                      </a:pPr>
                      <a:r>
                        <a:rPr lang="en-US" sz="1550" dirty="0">
                          <a:solidFill>
                            <a:srgbClr val="3F291D"/>
                          </a:solidFill>
                          <a:latin typeface="Open Sans Bold"/>
                        </a:rPr>
                        <a:t>SVC</a:t>
                      </a:r>
                      <a:endParaRPr lang="en-US" sz="1550" dirty="0"/>
                    </a:p>
                  </a:txBody>
                  <a:tcPr marL="136933" marR="136933" marT="136933" marB="136933" anchor="ctr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5"/>
                        </a:lnSpc>
                        <a:defRPr/>
                      </a:pPr>
                      <a:r>
                        <a:rPr lang="en-US" sz="1700" dirty="0">
                          <a:solidFill>
                            <a:srgbClr val="3F291D"/>
                          </a:solidFill>
                          <a:latin typeface="Open Sans Bold"/>
                        </a:rPr>
                        <a:t>84.2</a:t>
                      </a:r>
                      <a:endParaRPr lang="en-US" sz="1700" dirty="0"/>
                    </a:p>
                  </a:txBody>
                  <a:tcPr marL="136933" marR="136933" marT="136933" marB="136933">
                    <a:lnL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057" cap="flat" cmpd="sng" algn="ctr">
                      <a:solidFill>
                        <a:srgbClr val="4DA1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3585446" y="480739"/>
            <a:ext cx="11117109" cy="596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34"/>
              </a:lnSpc>
            </a:pPr>
            <a:r>
              <a:rPr lang="en-US" sz="4212">
                <a:solidFill>
                  <a:srgbClr val="3F291D"/>
                </a:solidFill>
                <a:latin typeface="DM Sans Bold"/>
              </a:rPr>
              <a:t>MODELO NO SUPERVISADO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220469" y="2296285"/>
            <a:ext cx="2411115" cy="360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6"/>
              </a:lnSpc>
            </a:pPr>
            <a:r>
              <a:rPr lang="en-US" sz="2587">
                <a:solidFill>
                  <a:srgbClr val="3F291D"/>
                </a:solidFill>
                <a:latin typeface="DM Sans Bold"/>
              </a:rPr>
              <a:t>CLUSTER 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87264" y="2296614"/>
            <a:ext cx="2411115" cy="360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6"/>
              </a:lnSpc>
            </a:pPr>
            <a:r>
              <a:rPr lang="en-US" sz="2587">
                <a:solidFill>
                  <a:srgbClr val="3F291D"/>
                </a:solidFill>
                <a:latin typeface="DM Sans Bold"/>
              </a:rPr>
              <a:t>CLUSTER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628720" y="396778"/>
            <a:ext cx="13028801" cy="1208779"/>
            <a:chOff x="0" y="0"/>
            <a:chExt cx="5971997" cy="5540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71997" cy="554067"/>
            </a:xfrm>
            <a:custGeom>
              <a:avLst/>
              <a:gdLst/>
              <a:ahLst/>
              <a:cxnLst/>
              <a:rect l="l" t="t" r="r" b="b"/>
              <a:pathLst>
                <a:path w="5971997" h="554067">
                  <a:moveTo>
                    <a:pt x="83562" y="0"/>
                  </a:moveTo>
                  <a:lnTo>
                    <a:pt x="5888436" y="0"/>
                  </a:lnTo>
                  <a:cubicBezTo>
                    <a:pt x="5910598" y="0"/>
                    <a:pt x="5931852" y="8804"/>
                    <a:pt x="5947523" y="24475"/>
                  </a:cubicBezTo>
                  <a:cubicBezTo>
                    <a:pt x="5963194" y="40145"/>
                    <a:pt x="5971997" y="61400"/>
                    <a:pt x="5971997" y="83562"/>
                  </a:cubicBezTo>
                  <a:lnTo>
                    <a:pt x="5971997" y="470505"/>
                  </a:lnTo>
                  <a:cubicBezTo>
                    <a:pt x="5971997" y="492667"/>
                    <a:pt x="5963194" y="513921"/>
                    <a:pt x="5947523" y="529592"/>
                  </a:cubicBezTo>
                  <a:cubicBezTo>
                    <a:pt x="5931852" y="545263"/>
                    <a:pt x="5910598" y="554067"/>
                    <a:pt x="5888436" y="554067"/>
                  </a:cubicBezTo>
                  <a:lnTo>
                    <a:pt x="83562" y="554067"/>
                  </a:lnTo>
                  <a:cubicBezTo>
                    <a:pt x="37412" y="554067"/>
                    <a:pt x="0" y="516655"/>
                    <a:pt x="0" y="470505"/>
                  </a:cubicBezTo>
                  <a:lnTo>
                    <a:pt x="0" y="83562"/>
                  </a:lnTo>
                  <a:cubicBezTo>
                    <a:pt x="0" y="37412"/>
                    <a:pt x="37412" y="0"/>
                    <a:pt x="83562" y="0"/>
                  </a:cubicBezTo>
                  <a:close/>
                </a:path>
              </a:pathLst>
            </a:custGeom>
            <a:solidFill>
              <a:srgbClr val="F4EFEA"/>
            </a:solidFill>
            <a:ln w="66675" cap="rnd">
              <a:solidFill>
                <a:srgbClr val="32659A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71997" cy="592167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3314700" y="3185555"/>
            <a:ext cx="12332824" cy="6072745"/>
          </a:xfrm>
          <a:custGeom>
            <a:avLst/>
            <a:gdLst/>
            <a:ahLst/>
            <a:cxnLst/>
            <a:rect l="l" t="t" r="r" b="b"/>
            <a:pathLst>
              <a:path w="12332824" h="6072745">
                <a:moveTo>
                  <a:pt x="0" y="0"/>
                </a:moveTo>
                <a:lnTo>
                  <a:pt x="12332824" y="0"/>
                </a:lnTo>
                <a:lnTo>
                  <a:pt x="12332824" y="6072745"/>
                </a:lnTo>
                <a:lnTo>
                  <a:pt x="0" y="60727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706729" y="692646"/>
            <a:ext cx="10874542" cy="591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0"/>
              </a:lnSpc>
            </a:pPr>
            <a:r>
              <a:rPr lang="en-US" sz="4218">
                <a:solidFill>
                  <a:srgbClr val="3F291D"/>
                </a:solidFill>
                <a:latin typeface="DM Sans Bold"/>
              </a:rPr>
              <a:t>EXPLORACIÓN DE DATOS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00335" y="2126326"/>
            <a:ext cx="2487329" cy="481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37"/>
              </a:lnSpc>
              <a:spcBef>
                <a:spcPct val="0"/>
              </a:spcBef>
            </a:pPr>
            <a:r>
              <a:rPr lang="en-US" sz="2812">
                <a:solidFill>
                  <a:srgbClr val="E2A161"/>
                </a:solidFill>
                <a:latin typeface="DM Sans Bold"/>
              </a:rPr>
              <a:t>FEATURES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032207" y="6657438"/>
            <a:ext cx="3371251" cy="1761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2"/>
              </a:lnSpc>
              <a:spcBef>
                <a:spcPct val="0"/>
              </a:spcBef>
            </a:pPr>
            <a:r>
              <a:rPr lang="en-US" sz="2509">
                <a:solidFill>
                  <a:srgbClr val="3F291D"/>
                </a:solidFill>
                <a:latin typeface="DM Sans Bold"/>
              </a:rPr>
              <a:t>Categorizamos las features con outliers según las categorías médicas estándar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925882" y="120079"/>
            <a:ext cx="13939516" cy="1293273"/>
            <a:chOff x="0" y="0"/>
            <a:chExt cx="5971997" cy="5540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71997" cy="554067"/>
            </a:xfrm>
            <a:custGeom>
              <a:avLst/>
              <a:gdLst/>
              <a:ahLst/>
              <a:cxnLst/>
              <a:rect l="l" t="t" r="r" b="b"/>
              <a:pathLst>
                <a:path w="5971997" h="554067">
                  <a:moveTo>
                    <a:pt x="83562" y="0"/>
                  </a:moveTo>
                  <a:lnTo>
                    <a:pt x="5888436" y="0"/>
                  </a:lnTo>
                  <a:cubicBezTo>
                    <a:pt x="5910598" y="0"/>
                    <a:pt x="5931852" y="8804"/>
                    <a:pt x="5947523" y="24475"/>
                  </a:cubicBezTo>
                  <a:cubicBezTo>
                    <a:pt x="5963194" y="40145"/>
                    <a:pt x="5971997" y="61400"/>
                    <a:pt x="5971997" y="83562"/>
                  </a:cubicBezTo>
                  <a:lnTo>
                    <a:pt x="5971997" y="470505"/>
                  </a:lnTo>
                  <a:cubicBezTo>
                    <a:pt x="5971997" y="492667"/>
                    <a:pt x="5963194" y="513921"/>
                    <a:pt x="5947523" y="529592"/>
                  </a:cubicBezTo>
                  <a:cubicBezTo>
                    <a:pt x="5931852" y="545263"/>
                    <a:pt x="5910598" y="554067"/>
                    <a:pt x="5888436" y="554067"/>
                  </a:cubicBezTo>
                  <a:lnTo>
                    <a:pt x="83562" y="554067"/>
                  </a:lnTo>
                  <a:cubicBezTo>
                    <a:pt x="37412" y="554067"/>
                    <a:pt x="0" y="516655"/>
                    <a:pt x="0" y="470505"/>
                  </a:cubicBezTo>
                  <a:lnTo>
                    <a:pt x="0" y="83562"/>
                  </a:lnTo>
                  <a:cubicBezTo>
                    <a:pt x="0" y="37412"/>
                    <a:pt x="37412" y="0"/>
                    <a:pt x="83562" y="0"/>
                  </a:cubicBezTo>
                  <a:close/>
                </a:path>
              </a:pathLst>
            </a:custGeom>
            <a:solidFill>
              <a:srgbClr val="F4EFEA"/>
            </a:solidFill>
            <a:ln w="66675" cap="rnd">
              <a:solidFill>
                <a:srgbClr val="32659A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5971997" cy="601692"/>
            </a:xfrm>
            <a:prstGeom prst="rect">
              <a:avLst/>
            </a:prstGeom>
          </p:spPr>
          <p:txBody>
            <a:bodyPr lIns="76431" tIns="76431" rIns="76431" bIns="76431" rtlCol="0" anchor="ctr"/>
            <a:lstStyle/>
            <a:p>
              <a:pPr algn="ctr">
                <a:lnSpc>
                  <a:spcPts val="2948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597961" y="468042"/>
            <a:ext cx="12597240" cy="596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34"/>
              </a:lnSpc>
            </a:pPr>
            <a:r>
              <a:rPr lang="en-US" sz="4213">
                <a:solidFill>
                  <a:srgbClr val="3F291D"/>
                </a:solidFill>
                <a:latin typeface="DM Sans Bold"/>
              </a:rPr>
              <a:t>MODELO CON FEATURES CATEGORIZADAS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441894" y="2039731"/>
            <a:ext cx="12907492" cy="7687645"/>
            <a:chOff x="0" y="0"/>
            <a:chExt cx="5916393" cy="352377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916393" cy="3523777"/>
            </a:xfrm>
            <a:custGeom>
              <a:avLst/>
              <a:gdLst/>
              <a:ahLst/>
              <a:cxnLst/>
              <a:rect l="l" t="t" r="r" b="b"/>
              <a:pathLst>
                <a:path w="5916393" h="3523777">
                  <a:moveTo>
                    <a:pt x="31190" y="0"/>
                  </a:moveTo>
                  <a:lnTo>
                    <a:pt x="5885204" y="0"/>
                  </a:lnTo>
                  <a:cubicBezTo>
                    <a:pt x="5893476" y="0"/>
                    <a:pt x="5901409" y="3286"/>
                    <a:pt x="5907258" y="9135"/>
                  </a:cubicBezTo>
                  <a:cubicBezTo>
                    <a:pt x="5913107" y="14984"/>
                    <a:pt x="5916393" y="22918"/>
                    <a:pt x="5916393" y="31190"/>
                  </a:cubicBezTo>
                  <a:lnTo>
                    <a:pt x="5916393" y="3492588"/>
                  </a:lnTo>
                  <a:cubicBezTo>
                    <a:pt x="5916393" y="3509813"/>
                    <a:pt x="5902429" y="3523777"/>
                    <a:pt x="5885204" y="3523777"/>
                  </a:cubicBezTo>
                  <a:lnTo>
                    <a:pt x="31190" y="3523777"/>
                  </a:lnTo>
                  <a:cubicBezTo>
                    <a:pt x="22918" y="3523777"/>
                    <a:pt x="14984" y="3520491"/>
                    <a:pt x="9135" y="3514642"/>
                  </a:cubicBezTo>
                  <a:cubicBezTo>
                    <a:pt x="3286" y="3508793"/>
                    <a:pt x="0" y="3500860"/>
                    <a:pt x="0" y="3492588"/>
                  </a:cubicBezTo>
                  <a:lnTo>
                    <a:pt x="0" y="31190"/>
                  </a:lnTo>
                  <a:cubicBezTo>
                    <a:pt x="0" y="22918"/>
                    <a:pt x="3286" y="14984"/>
                    <a:pt x="9135" y="9135"/>
                  </a:cubicBezTo>
                  <a:cubicBezTo>
                    <a:pt x="14984" y="3286"/>
                    <a:pt x="22918" y="0"/>
                    <a:pt x="311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32659A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916393" cy="3561877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534" y="1621304"/>
            <a:ext cx="14002212" cy="850635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6945562" y="2068306"/>
            <a:ext cx="3902038" cy="49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7"/>
              </a:lnSpc>
            </a:pPr>
            <a:r>
              <a:rPr lang="en-US" sz="3515">
                <a:solidFill>
                  <a:srgbClr val="3F291D"/>
                </a:solidFill>
                <a:latin typeface="DM Sans Bold"/>
              </a:rPr>
              <a:t>BASELINE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71E03D-E643-E104-76E0-AD2231B02528}"/>
              </a:ext>
            </a:extLst>
          </p:cNvPr>
          <p:cNvSpPr txBox="1"/>
          <p:nvPr/>
        </p:nvSpPr>
        <p:spPr>
          <a:xfrm>
            <a:off x="13787437" y="5147701"/>
            <a:ext cx="7774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 b="1" dirty="0">
                <a:ea typeface="Calibri"/>
                <a:cs typeface="Calibri"/>
              </a:rPr>
              <a:t>94%</a:t>
            </a:r>
            <a:endParaRPr lang="es-ES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628720" y="396778"/>
            <a:ext cx="13028801" cy="1208779"/>
            <a:chOff x="0" y="0"/>
            <a:chExt cx="5971997" cy="5540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71997" cy="554067"/>
            </a:xfrm>
            <a:custGeom>
              <a:avLst/>
              <a:gdLst/>
              <a:ahLst/>
              <a:cxnLst/>
              <a:rect l="l" t="t" r="r" b="b"/>
              <a:pathLst>
                <a:path w="5971997" h="554067">
                  <a:moveTo>
                    <a:pt x="83562" y="0"/>
                  </a:moveTo>
                  <a:lnTo>
                    <a:pt x="5888436" y="0"/>
                  </a:lnTo>
                  <a:cubicBezTo>
                    <a:pt x="5910598" y="0"/>
                    <a:pt x="5931852" y="8804"/>
                    <a:pt x="5947523" y="24475"/>
                  </a:cubicBezTo>
                  <a:cubicBezTo>
                    <a:pt x="5963194" y="40145"/>
                    <a:pt x="5971997" y="61400"/>
                    <a:pt x="5971997" y="83562"/>
                  </a:cubicBezTo>
                  <a:lnTo>
                    <a:pt x="5971997" y="470505"/>
                  </a:lnTo>
                  <a:cubicBezTo>
                    <a:pt x="5971997" y="492667"/>
                    <a:pt x="5963194" y="513921"/>
                    <a:pt x="5947523" y="529592"/>
                  </a:cubicBezTo>
                  <a:cubicBezTo>
                    <a:pt x="5931852" y="545263"/>
                    <a:pt x="5910598" y="554067"/>
                    <a:pt x="5888436" y="554067"/>
                  </a:cubicBezTo>
                  <a:lnTo>
                    <a:pt x="83562" y="554067"/>
                  </a:lnTo>
                  <a:cubicBezTo>
                    <a:pt x="37412" y="554067"/>
                    <a:pt x="0" y="516655"/>
                    <a:pt x="0" y="470505"/>
                  </a:cubicBezTo>
                  <a:lnTo>
                    <a:pt x="0" y="83562"/>
                  </a:lnTo>
                  <a:cubicBezTo>
                    <a:pt x="0" y="37412"/>
                    <a:pt x="37412" y="0"/>
                    <a:pt x="83562" y="0"/>
                  </a:cubicBezTo>
                  <a:close/>
                </a:path>
              </a:pathLst>
            </a:custGeom>
            <a:solidFill>
              <a:srgbClr val="F4EFEA"/>
            </a:solidFill>
            <a:ln w="66675" cap="rnd">
              <a:solidFill>
                <a:srgbClr val="32659A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71997" cy="592167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465911" y="1994085"/>
            <a:ext cx="9616390" cy="8092498"/>
            <a:chOff x="0" y="0"/>
            <a:chExt cx="4407854" cy="37093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07854" cy="3709350"/>
            </a:xfrm>
            <a:custGeom>
              <a:avLst/>
              <a:gdLst/>
              <a:ahLst/>
              <a:cxnLst/>
              <a:rect l="l" t="t" r="r" b="b"/>
              <a:pathLst>
                <a:path w="4407854" h="3709350">
                  <a:moveTo>
                    <a:pt x="41889" y="0"/>
                  </a:moveTo>
                  <a:lnTo>
                    <a:pt x="4365965" y="0"/>
                  </a:lnTo>
                  <a:cubicBezTo>
                    <a:pt x="4377075" y="0"/>
                    <a:pt x="4387729" y="4413"/>
                    <a:pt x="4395585" y="12269"/>
                  </a:cubicBezTo>
                  <a:cubicBezTo>
                    <a:pt x="4403441" y="20125"/>
                    <a:pt x="4407854" y="30779"/>
                    <a:pt x="4407854" y="41889"/>
                  </a:cubicBezTo>
                  <a:lnTo>
                    <a:pt x="4407854" y="3667461"/>
                  </a:lnTo>
                  <a:cubicBezTo>
                    <a:pt x="4407854" y="3690595"/>
                    <a:pt x="4389100" y="3709350"/>
                    <a:pt x="4365965" y="3709350"/>
                  </a:cubicBezTo>
                  <a:lnTo>
                    <a:pt x="41889" y="3709350"/>
                  </a:lnTo>
                  <a:cubicBezTo>
                    <a:pt x="18754" y="3709350"/>
                    <a:pt x="0" y="3690595"/>
                    <a:pt x="0" y="3667461"/>
                  </a:cubicBezTo>
                  <a:lnTo>
                    <a:pt x="0" y="41889"/>
                  </a:lnTo>
                  <a:cubicBezTo>
                    <a:pt x="0" y="18754"/>
                    <a:pt x="18754" y="0"/>
                    <a:pt x="4188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32659A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407854" cy="3747450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256890" y="724497"/>
            <a:ext cx="11774220" cy="591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0"/>
              </a:lnSpc>
            </a:pPr>
            <a:r>
              <a:rPr lang="en-US" sz="4218">
                <a:solidFill>
                  <a:srgbClr val="3F291D"/>
                </a:solidFill>
                <a:latin typeface="DM Sans Bold"/>
              </a:rPr>
              <a:t>MODELO CON FEATURES CATEGORIZADAS</a:t>
            </a:r>
          </a:p>
        </p:txBody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27202"/>
              </p:ext>
            </p:extLst>
          </p:nvPr>
        </p:nvGraphicFramePr>
        <p:xfrm>
          <a:off x="4790514" y="2756647"/>
          <a:ext cx="8979718" cy="7159177"/>
        </p:xfrm>
        <a:graphic>
          <a:graphicData uri="http://schemas.openxmlformats.org/drawingml/2006/table">
            <a:tbl>
              <a:tblPr/>
              <a:tblGrid>
                <a:gridCol w="4489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352">
                <a:tc>
                  <a:txBody>
                    <a:bodyPr/>
                    <a:lstStyle/>
                    <a:p>
                      <a:pPr algn="ctr">
                        <a:lnSpc>
                          <a:spcPts val="2559"/>
                        </a:lnSpc>
                        <a:defRPr/>
                      </a:pPr>
                      <a:endParaRPr lang="en-US" sz="1100"/>
                    </a:p>
                  </a:txBody>
                  <a:tcPr marL="133945" marR="133945" marT="133945" marB="133945" anchor="ctr">
                    <a:lnL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F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49"/>
                        </a:lnSpc>
                        <a:defRPr/>
                      </a:pPr>
                      <a:r>
                        <a:rPr lang="en-US" sz="2200" dirty="0">
                          <a:solidFill>
                            <a:srgbClr val="3F291D"/>
                          </a:solidFill>
                          <a:latin typeface="Open Sans Bold"/>
                        </a:rPr>
                        <a:t>RECALL</a:t>
                      </a:r>
                      <a:endParaRPr lang="en-US" sz="2200" dirty="0"/>
                    </a:p>
                  </a:txBody>
                  <a:tcPr marL="133945" marR="133945" marT="133945" marB="133945" anchor="ctr">
                    <a:lnL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639">
                <a:tc>
                  <a:txBody>
                    <a:bodyPr/>
                    <a:lstStyle/>
                    <a:p>
                      <a:pPr algn="ctr">
                        <a:lnSpc>
                          <a:spcPts val="2559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3F291D"/>
                          </a:solidFill>
                          <a:latin typeface="Open Sans Bold"/>
                        </a:rPr>
                        <a:t>RANDOM FOREST</a:t>
                      </a:r>
                      <a:endParaRPr lang="en-US" sz="1800" dirty="0"/>
                    </a:p>
                  </a:txBody>
                  <a:tcPr marL="133945" marR="133945" marT="133945" marB="133945" anchor="ctr">
                    <a:lnL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56"/>
                        </a:lnSpc>
                        <a:defRPr/>
                      </a:pPr>
                      <a:r>
                        <a:rPr lang="en-US" sz="1950" dirty="0">
                          <a:solidFill>
                            <a:srgbClr val="3F291D"/>
                          </a:solidFill>
                          <a:latin typeface="Open Sans Bold"/>
                        </a:rPr>
                        <a:t>94.3</a:t>
                      </a:r>
                      <a:endParaRPr lang="en-US" sz="1950" dirty="0"/>
                    </a:p>
                  </a:txBody>
                  <a:tcPr marL="133945" marR="133945" marT="133945" marB="133945">
                    <a:lnL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352">
                <a:tc>
                  <a:txBody>
                    <a:bodyPr/>
                    <a:lstStyle/>
                    <a:p>
                      <a:pPr algn="ctr">
                        <a:lnSpc>
                          <a:spcPts val="2953"/>
                        </a:lnSpc>
                        <a:defRPr/>
                      </a:pPr>
                      <a:r>
                        <a:rPr lang="en-US" sz="2100" dirty="0">
                          <a:solidFill>
                            <a:srgbClr val="3F291D"/>
                          </a:solidFill>
                          <a:latin typeface="Open Sans Bold"/>
                        </a:rPr>
                        <a:t>XGBOOST</a:t>
                      </a:r>
                      <a:endParaRPr lang="en-US" sz="2100" dirty="0"/>
                    </a:p>
                  </a:txBody>
                  <a:tcPr marL="133945" marR="133945" marT="133945" marB="133945" anchor="ctr">
                    <a:lnL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1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49"/>
                        </a:lnSpc>
                        <a:defRPr/>
                      </a:pPr>
                      <a:r>
                        <a:rPr lang="en-US" sz="2200" dirty="0">
                          <a:solidFill>
                            <a:srgbClr val="3F291D"/>
                          </a:solidFill>
                          <a:latin typeface="Open Sans Bold"/>
                        </a:rPr>
                        <a:t>97.7</a:t>
                      </a:r>
                      <a:endParaRPr lang="en-US" sz="2200" dirty="0"/>
                    </a:p>
                  </a:txBody>
                  <a:tcPr marL="133945" marR="133945" marT="133945" marB="133945">
                    <a:lnL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1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639">
                <a:tc>
                  <a:txBody>
                    <a:bodyPr/>
                    <a:lstStyle/>
                    <a:p>
                      <a:pPr algn="ctr">
                        <a:lnSpc>
                          <a:spcPts val="2559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3F291D"/>
                          </a:solidFill>
                          <a:latin typeface="Open Sans Bold"/>
                        </a:rPr>
                        <a:t>LIGHTGBM</a:t>
                      </a:r>
                      <a:endParaRPr lang="en-US" sz="1800" dirty="0"/>
                    </a:p>
                  </a:txBody>
                  <a:tcPr marL="133945" marR="133945" marT="133945" marB="133945" anchor="ctr">
                    <a:lnL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56"/>
                        </a:lnSpc>
                        <a:defRPr/>
                      </a:pPr>
                      <a:r>
                        <a:rPr lang="en-US" sz="1950" dirty="0">
                          <a:solidFill>
                            <a:srgbClr val="3F291D"/>
                          </a:solidFill>
                          <a:latin typeface="Open Sans Bold"/>
                        </a:rPr>
                        <a:t>94.0</a:t>
                      </a:r>
                      <a:endParaRPr lang="en-US" sz="1950" dirty="0"/>
                    </a:p>
                  </a:txBody>
                  <a:tcPr marL="133945" marR="133945" marT="133945" marB="133945">
                    <a:lnL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639">
                <a:tc>
                  <a:txBody>
                    <a:bodyPr/>
                    <a:lstStyle/>
                    <a:p>
                      <a:pPr algn="ctr">
                        <a:lnSpc>
                          <a:spcPts val="2559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3F291D"/>
                          </a:solidFill>
                          <a:latin typeface="Open Sans Bold"/>
                        </a:rPr>
                        <a:t>DESICION TREE</a:t>
                      </a:r>
                      <a:endParaRPr lang="en-US" sz="1800" dirty="0"/>
                    </a:p>
                  </a:txBody>
                  <a:tcPr marL="133945" marR="133945" marT="133945" marB="133945" anchor="ctr">
                    <a:lnL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56"/>
                        </a:lnSpc>
                        <a:defRPr/>
                      </a:pPr>
                      <a:r>
                        <a:rPr lang="en-US" sz="1950" dirty="0">
                          <a:solidFill>
                            <a:srgbClr val="3F291D"/>
                          </a:solidFill>
                          <a:latin typeface="Open Sans Bold"/>
                        </a:rPr>
                        <a:t>91.9</a:t>
                      </a:r>
                      <a:endParaRPr lang="en-US" sz="1950" dirty="0"/>
                    </a:p>
                  </a:txBody>
                  <a:tcPr marL="133945" marR="133945" marT="133945" marB="133945">
                    <a:lnL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639">
                <a:tc>
                  <a:txBody>
                    <a:bodyPr/>
                    <a:lstStyle/>
                    <a:p>
                      <a:pPr algn="ctr">
                        <a:lnSpc>
                          <a:spcPts val="2559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3F291D"/>
                          </a:solidFill>
                          <a:latin typeface="Open Sans Bold"/>
                        </a:rPr>
                        <a:t>KNN</a:t>
                      </a:r>
                      <a:endParaRPr lang="en-US" sz="1800" dirty="0"/>
                    </a:p>
                  </a:txBody>
                  <a:tcPr marL="133945" marR="133945" marT="133945" marB="133945" anchor="ctr">
                    <a:lnL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56"/>
                        </a:lnSpc>
                        <a:defRPr/>
                      </a:pPr>
                      <a:r>
                        <a:rPr lang="en-US" sz="1950" dirty="0">
                          <a:solidFill>
                            <a:srgbClr val="3F291D"/>
                          </a:solidFill>
                          <a:latin typeface="Open Sans Bold"/>
                        </a:rPr>
                        <a:t>59.6</a:t>
                      </a:r>
                      <a:endParaRPr lang="en-US" sz="1950" dirty="0"/>
                    </a:p>
                  </a:txBody>
                  <a:tcPr marL="133945" marR="133945" marT="133945" marB="133945">
                    <a:lnL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639">
                <a:tc>
                  <a:txBody>
                    <a:bodyPr/>
                    <a:lstStyle/>
                    <a:p>
                      <a:pPr algn="ctr">
                        <a:lnSpc>
                          <a:spcPts val="2559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3F291D"/>
                          </a:solidFill>
                          <a:latin typeface="Open Sans Bold"/>
                        </a:rPr>
                        <a:t>LOGISTIC REGRESSION</a:t>
                      </a:r>
                      <a:endParaRPr lang="en-US" sz="1800" dirty="0"/>
                    </a:p>
                  </a:txBody>
                  <a:tcPr marL="133945" marR="133945" marT="133945" marB="133945" anchor="ctr">
                    <a:lnL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56"/>
                        </a:lnSpc>
                        <a:defRPr/>
                      </a:pPr>
                      <a:r>
                        <a:rPr lang="en-US" sz="1950" dirty="0">
                          <a:solidFill>
                            <a:srgbClr val="3F291D"/>
                          </a:solidFill>
                          <a:latin typeface="Open Sans Bold"/>
                        </a:rPr>
                        <a:t>93.7</a:t>
                      </a:r>
                      <a:endParaRPr lang="en-US" sz="1950" dirty="0"/>
                    </a:p>
                  </a:txBody>
                  <a:tcPr marL="133945" marR="133945" marT="133945" marB="133945">
                    <a:lnL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0639">
                <a:tc>
                  <a:txBody>
                    <a:bodyPr/>
                    <a:lstStyle/>
                    <a:p>
                      <a:pPr algn="ctr">
                        <a:lnSpc>
                          <a:spcPts val="2559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3F291D"/>
                          </a:solidFill>
                          <a:latin typeface="Open Sans Bold"/>
                        </a:rPr>
                        <a:t>CATBOOST</a:t>
                      </a:r>
                      <a:endParaRPr lang="en-US" sz="1800" dirty="0"/>
                    </a:p>
                  </a:txBody>
                  <a:tcPr marL="133945" marR="133945" marT="133945" marB="133945" anchor="ctr">
                    <a:lnL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56"/>
                        </a:lnSpc>
                        <a:defRPr/>
                      </a:pPr>
                      <a:r>
                        <a:rPr lang="en-US" sz="1950" dirty="0">
                          <a:solidFill>
                            <a:srgbClr val="3F291D"/>
                          </a:solidFill>
                          <a:latin typeface="Open Sans Bold"/>
                        </a:rPr>
                        <a:t>94.3</a:t>
                      </a:r>
                      <a:endParaRPr lang="en-US" sz="1950" dirty="0"/>
                    </a:p>
                  </a:txBody>
                  <a:tcPr marL="133945" marR="133945" marT="133945" marB="133945">
                    <a:lnL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639">
                <a:tc>
                  <a:txBody>
                    <a:bodyPr/>
                    <a:lstStyle/>
                    <a:p>
                      <a:pPr algn="ctr">
                        <a:lnSpc>
                          <a:spcPts val="2559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3F291D"/>
                          </a:solidFill>
                          <a:latin typeface="Open Sans Bold"/>
                        </a:rPr>
                        <a:t>SVC</a:t>
                      </a:r>
                      <a:endParaRPr lang="en-US" sz="1800" dirty="0"/>
                    </a:p>
                  </a:txBody>
                  <a:tcPr marL="133945" marR="133945" marT="133945" marB="133945" anchor="ctr">
                    <a:lnL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56"/>
                        </a:lnSpc>
                        <a:defRPr/>
                      </a:pPr>
                      <a:r>
                        <a:rPr lang="en-US" sz="1950" dirty="0">
                          <a:solidFill>
                            <a:srgbClr val="3F291D"/>
                          </a:solidFill>
                          <a:latin typeface="Open Sans Bold"/>
                        </a:rPr>
                        <a:t>96.1</a:t>
                      </a:r>
                      <a:endParaRPr lang="en-US" sz="1950" dirty="0"/>
                    </a:p>
                  </a:txBody>
                  <a:tcPr marL="133945" marR="133945" marT="133945" marB="133945">
                    <a:lnL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6508" cap="flat" cmpd="sng" algn="ctr">
                      <a:solidFill>
                        <a:srgbClr val="326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3232698" y="2048965"/>
            <a:ext cx="11774220" cy="517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1"/>
              </a:lnSpc>
            </a:pPr>
            <a:r>
              <a:rPr lang="en-US" sz="3656">
                <a:solidFill>
                  <a:srgbClr val="32659A"/>
                </a:solidFill>
                <a:latin typeface="DM Sans Bold"/>
              </a:rPr>
              <a:t>OPTIMIZAMOS HIPERPARÁMETROS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629599" y="82007"/>
            <a:ext cx="13028801" cy="1208779"/>
            <a:chOff x="0" y="0"/>
            <a:chExt cx="5971997" cy="5540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71997" cy="554067"/>
            </a:xfrm>
            <a:custGeom>
              <a:avLst/>
              <a:gdLst/>
              <a:ahLst/>
              <a:cxnLst/>
              <a:rect l="l" t="t" r="r" b="b"/>
              <a:pathLst>
                <a:path w="5971997" h="554067">
                  <a:moveTo>
                    <a:pt x="83562" y="0"/>
                  </a:moveTo>
                  <a:lnTo>
                    <a:pt x="5888436" y="0"/>
                  </a:lnTo>
                  <a:cubicBezTo>
                    <a:pt x="5910598" y="0"/>
                    <a:pt x="5931852" y="8804"/>
                    <a:pt x="5947523" y="24475"/>
                  </a:cubicBezTo>
                  <a:cubicBezTo>
                    <a:pt x="5963194" y="40145"/>
                    <a:pt x="5971997" y="61400"/>
                    <a:pt x="5971997" y="83562"/>
                  </a:cubicBezTo>
                  <a:lnTo>
                    <a:pt x="5971997" y="470505"/>
                  </a:lnTo>
                  <a:cubicBezTo>
                    <a:pt x="5971997" y="492667"/>
                    <a:pt x="5963194" y="513921"/>
                    <a:pt x="5947523" y="529592"/>
                  </a:cubicBezTo>
                  <a:cubicBezTo>
                    <a:pt x="5931852" y="545263"/>
                    <a:pt x="5910598" y="554067"/>
                    <a:pt x="5888436" y="554067"/>
                  </a:cubicBezTo>
                  <a:lnTo>
                    <a:pt x="83562" y="554067"/>
                  </a:lnTo>
                  <a:cubicBezTo>
                    <a:pt x="37412" y="554067"/>
                    <a:pt x="0" y="516655"/>
                    <a:pt x="0" y="470505"/>
                  </a:cubicBezTo>
                  <a:lnTo>
                    <a:pt x="0" y="83562"/>
                  </a:lnTo>
                  <a:cubicBezTo>
                    <a:pt x="0" y="37412"/>
                    <a:pt x="37412" y="0"/>
                    <a:pt x="83562" y="0"/>
                  </a:cubicBezTo>
                  <a:close/>
                </a:path>
              </a:pathLst>
            </a:custGeom>
            <a:solidFill>
              <a:srgbClr val="F4EFEA"/>
            </a:solidFill>
            <a:ln w="66675" cap="rnd">
              <a:solidFill>
                <a:srgbClr val="32659A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71997" cy="592167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5794165" y="1290786"/>
            <a:ext cx="6199741" cy="5217434"/>
          </a:xfrm>
          <a:custGeom>
            <a:avLst/>
            <a:gdLst/>
            <a:ahLst/>
            <a:cxnLst/>
            <a:rect l="l" t="t" r="r" b="b"/>
            <a:pathLst>
              <a:path w="6199741" h="5217434">
                <a:moveTo>
                  <a:pt x="0" y="0"/>
                </a:moveTo>
                <a:lnTo>
                  <a:pt x="6199741" y="0"/>
                </a:lnTo>
                <a:lnTo>
                  <a:pt x="6199741" y="5217435"/>
                </a:lnTo>
                <a:lnTo>
                  <a:pt x="0" y="5217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08" r="-135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3494909" y="6657607"/>
            <a:ext cx="11478391" cy="3438733"/>
            <a:chOff x="0" y="0"/>
            <a:chExt cx="5261338" cy="157620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261338" cy="1576208"/>
            </a:xfrm>
            <a:custGeom>
              <a:avLst/>
              <a:gdLst/>
              <a:ahLst/>
              <a:cxnLst/>
              <a:rect l="l" t="t" r="r" b="b"/>
              <a:pathLst>
                <a:path w="5261338" h="1576208">
                  <a:moveTo>
                    <a:pt x="35094" y="0"/>
                  </a:moveTo>
                  <a:lnTo>
                    <a:pt x="5226244" y="0"/>
                  </a:lnTo>
                  <a:cubicBezTo>
                    <a:pt x="5245626" y="0"/>
                    <a:pt x="5261338" y="15712"/>
                    <a:pt x="5261338" y="35094"/>
                  </a:cubicBezTo>
                  <a:lnTo>
                    <a:pt x="5261338" y="1541114"/>
                  </a:lnTo>
                  <a:cubicBezTo>
                    <a:pt x="5261338" y="1550422"/>
                    <a:pt x="5257640" y="1559348"/>
                    <a:pt x="5251059" y="1565929"/>
                  </a:cubicBezTo>
                  <a:cubicBezTo>
                    <a:pt x="5244478" y="1572511"/>
                    <a:pt x="5235551" y="1576208"/>
                    <a:pt x="5226244" y="1576208"/>
                  </a:cubicBezTo>
                  <a:lnTo>
                    <a:pt x="35094" y="1576208"/>
                  </a:lnTo>
                  <a:cubicBezTo>
                    <a:pt x="15712" y="1576208"/>
                    <a:pt x="0" y="1560496"/>
                    <a:pt x="0" y="1541114"/>
                  </a:cubicBezTo>
                  <a:lnTo>
                    <a:pt x="0" y="35094"/>
                  </a:lnTo>
                  <a:cubicBezTo>
                    <a:pt x="0" y="15712"/>
                    <a:pt x="15712" y="0"/>
                    <a:pt x="350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32659A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261338" cy="1614308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4142369" y="6677338"/>
            <a:ext cx="10003262" cy="3218354"/>
          </a:xfrm>
          <a:custGeom>
            <a:avLst/>
            <a:gdLst/>
            <a:ahLst/>
            <a:cxnLst/>
            <a:rect l="l" t="t" r="r" b="b"/>
            <a:pathLst>
              <a:path w="10003262" h="3218354">
                <a:moveTo>
                  <a:pt x="0" y="0"/>
                </a:moveTo>
                <a:lnTo>
                  <a:pt x="10003262" y="0"/>
                </a:lnTo>
                <a:lnTo>
                  <a:pt x="10003262" y="3218354"/>
                </a:lnTo>
                <a:lnTo>
                  <a:pt x="0" y="32183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24" r="-824" b="-10806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199080" y="409725"/>
            <a:ext cx="11774220" cy="591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0"/>
              </a:lnSpc>
            </a:pPr>
            <a:r>
              <a:rPr lang="en-US" sz="4218">
                <a:solidFill>
                  <a:srgbClr val="3F291D"/>
                </a:solidFill>
                <a:latin typeface="DM Sans Bold"/>
              </a:rPr>
              <a:t>RESULTADOS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Personalizado</PresentationFormat>
  <Paragraphs>0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Brown Modern Company Performance Dashboard Chart Graph (Presentación)</dc:title>
  <cp:revision>26</cp:revision>
  <dcterms:created xsi:type="dcterms:W3CDTF">2006-08-16T00:00:00Z</dcterms:created>
  <dcterms:modified xsi:type="dcterms:W3CDTF">2024-04-06T11:52:06Z</dcterms:modified>
  <dc:identifier>DAGBlBv44eQ</dc:identifier>
</cp:coreProperties>
</file>