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68" r:id="rId7"/>
    <p:sldId id="266" r:id="rId8"/>
    <p:sldId id="267" r:id="rId9"/>
    <p:sldId id="259" r:id="rId10"/>
    <p:sldId id="260" r:id="rId11"/>
    <p:sldId id="269" r:id="rId12"/>
    <p:sldId id="270" r:id="rId13"/>
    <p:sldId id="271" r:id="rId14"/>
    <p:sldId id="272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h" initials="D" lastIdx="1" clrIdx="0">
    <p:extLst>
      <p:ext uri="{19B8F6BF-5375-455C-9EA6-DF929625EA0E}">
        <p15:presenceInfo xmlns:p15="http://schemas.microsoft.com/office/powerpoint/2012/main" userId="Da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1C67-DA41-4512-A5C5-8023877BE6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084-7F83-4D6B-9F17-C8558E72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0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1C67-DA41-4512-A5C5-8023877BE6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084-7F83-4D6B-9F17-C8558E72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1C67-DA41-4512-A5C5-8023877BE6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084-7F83-4D6B-9F17-C8558E72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0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1C67-DA41-4512-A5C5-8023877BE6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084-7F83-4D6B-9F17-C8558E72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1C67-DA41-4512-A5C5-8023877BE6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084-7F83-4D6B-9F17-C8558E72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1C67-DA41-4512-A5C5-8023877BE6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084-7F83-4D6B-9F17-C8558E72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1C67-DA41-4512-A5C5-8023877BE6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084-7F83-4D6B-9F17-C8558E72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1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1C67-DA41-4512-A5C5-8023877BE6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084-7F83-4D6B-9F17-C8558E72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1C67-DA41-4512-A5C5-8023877BE6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084-7F83-4D6B-9F17-C8558E72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0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1C67-DA41-4512-A5C5-8023877BE6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084-7F83-4D6B-9F17-C8558E72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1C67-DA41-4512-A5C5-8023877BE6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084-7F83-4D6B-9F17-C8558E72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2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1C67-DA41-4512-A5C5-8023877BE68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2084-7F83-4D6B-9F17-C8558E72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6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4085157&amp;isnumber=4084860" TargetMode="External"/><Relationship Id="rId2" Type="http://schemas.openxmlformats.org/officeDocument/2006/relationships/hyperlink" Target="http://ieeexplore.ieee.org/stamp/stamp.jsp?tp=&amp;arnumber=5532867&amp;isnumber=5532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eeexplore.ieee.org/stamp/stamp.jsp?tp=&amp;arnumber=7375290&amp;isnumber=7375274" TargetMode="External"/><Relationship Id="rId4" Type="http://schemas.openxmlformats.org/officeDocument/2006/relationships/hyperlink" Target="http://ieeexplore.ieee.org/stamp/stamp.jsp?tp=&amp;arnumber=7604542&amp;isnumber=760452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A01622E3-E139-41B9-8AC7-58E779897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2825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111" name="Rectangle 10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2024B-5537-4EC3-AEA6-248953B3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Implementing Machine Learning to Optimize CPU Task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3CBA9-97DF-4330-8F8A-68AE5DD69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Danh Pham </a:t>
            </a:r>
          </a:p>
          <a:p>
            <a:pPr algn="l"/>
            <a:r>
              <a:rPr lang="en-US" sz="2000"/>
              <a:t>Operating Systems</a:t>
            </a:r>
          </a:p>
          <a:p>
            <a:pPr algn="l"/>
            <a:r>
              <a:rPr lang="en-US" sz="2000"/>
              <a:t>4/16/2020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My Research</a:t>
            </a:r>
          </a:p>
        </p:txBody>
      </p:sp>
      <p:cxnSp>
        <p:nvCxnSpPr>
          <p:cNvPr id="31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9413-59E4-47F9-B89F-3408FDFE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The existing research relies of Genetic Algorithms rely on inputting a randomized population to obtain a more efficient function; However, this makes their results inflexible.</a:t>
            </a:r>
          </a:p>
          <a:p>
            <a:pPr marL="0" indent="0">
              <a:buNone/>
            </a:pPr>
            <a:r>
              <a:rPr lang="en-US" b="1" dirty="0"/>
              <a:t>My Solution:</a:t>
            </a:r>
          </a:p>
          <a:p>
            <a:r>
              <a:rPr lang="en-US" sz="2400" dirty="0"/>
              <a:t>Implement a Neural Net algorithm </a:t>
            </a:r>
          </a:p>
          <a:p>
            <a:r>
              <a:rPr lang="en-US" sz="2400" dirty="0"/>
              <a:t>Refine input data to obtain readable output data</a:t>
            </a:r>
          </a:p>
          <a:p>
            <a:r>
              <a:rPr lang="en-US" sz="2400" dirty="0"/>
              <a:t>Add features until you find an optimized scheduling approach</a:t>
            </a:r>
          </a:p>
        </p:txBody>
      </p:sp>
    </p:spTree>
    <p:extLst>
      <p:ext uri="{BB962C8B-B14F-4D97-AF65-F5344CB8AC3E}">
        <p14:creationId xmlns:p14="http://schemas.microsoft.com/office/powerpoint/2010/main" val="344988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Neural Nets</a:t>
            </a:r>
          </a:p>
        </p:txBody>
      </p:sp>
      <p:cxnSp>
        <p:nvCxnSpPr>
          <p:cNvPr id="31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9413-59E4-47F9-B89F-3408FDFE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Methodology:</a:t>
            </a:r>
          </a:p>
          <a:p>
            <a:pPr lvl="1"/>
            <a:r>
              <a:rPr lang="en-US" sz="2000" dirty="0"/>
              <a:t>Arrange network nodes in</a:t>
            </a:r>
          </a:p>
          <a:p>
            <a:pPr lvl="2"/>
            <a:r>
              <a:rPr lang="en-US" sz="1600" dirty="0"/>
              <a:t>Input layer</a:t>
            </a:r>
          </a:p>
          <a:p>
            <a:pPr lvl="2"/>
            <a:r>
              <a:rPr lang="en-US" sz="1600" dirty="0"/>
              <a:t>Hidden Layer</a:t>
            </a:r>
          </a:p>
          <a:p>
            <a:pPr lvl="2"/>
            <a:r>
              <a:rPr lang="en-US" sz="1600" dirty="0"/>
              <a:t>Output Layer</a:t>
            </a:r>
          </a:p>
          <a:p>
            <a:pPr lvl="1"/>
            <a:r>
              <a:rPr lang="en-US" sz="2000" dirty="0"/>
              <a:t>Nodes will calculate net input from weight  of its activation</a:t>
            </a:r>
          </a:p>
          <a:p>
            <a:pPr lvl="1"/>
            <a:r>
              <a:rPr lang="en-US" sz="2000" dirty="0"/>
              <a:t>Use backpropagation to minimize cost and maximize efficiency</a:t>
            </a:r>
          </a:p>
          <a:p>
            <a:pPr lvl="1"/>
            <a:r>
              <a:rPr lang="en-US" sz="2000" dirty="0"/>
              <a:t>Train the Neural Net repeating these principles</a:t>
            </a:r>
          </a:p>
          <a:p>
            <a:pPr lvl="1"/>
            <a:r>
              <a:rPr lang="en-US" sz="2000" dirty="0"/>
              <a:t>Categorize final neural nets for different types of OS users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479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/>
              <a:t>Neural Nets (Part 2)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41297B2-B318-499B-B20F-DA12C4E9D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45" y="2047624"/>
            <a:ext cx="6783792" cy="39745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4E68A9-6789-44B2-AC2E-7F29825D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70" y="2259248"/>
            <a:ext cx="4383405" cy="3327251"/>
          </a:xfrm>
        </p:spPr>
        <p:txBody>
          <a:bodyPr>
            <a:normAutofit/>
          </a:bodyPr>
          <a:lstStyle/>
          <a:p>
            <a:r>
              <a:rPr lang="en-US" sz="2400" dirty="0"/>
              <a:t>Our input layer would be our initial dataset.</a:t>
            </a:r>
          </a:p>
          <a:p>
            <a:r>
              <a:rPr lang="en-US" sz="2400" dirty="0"/>
              <a:t>The hidden layers would be the  training calculation which refines the weight and cost.</a:t>
            </a:r>
          </a:p>
          <a:p>
            <a:r>
              <a:rPr lang="en-US" sz="2400" dirty="0"/>
              <a:t>Our output layer would be the results which we propagate backwards from.</a:t>
            </a:r>
          </a:p>
        </p:txBody>
      </p:sp>
    </p:spTree>
    <p:extLst>
      <p:ext uri="{BB962C8B-B14F-4D97-AF65-F5344CB8AC3E}">
        <p14:creationId xmlns:p14="http://schemas.microsoft.com/office/powerpoint/2010/main" val="213008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4E68A9-6789-44B2-AC2E-7F29825D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70" y="2259248"/>
            <a:ext cx="4664980" cy="4265377"/>
          </a:xfrm>
        </p:spPr>
        <p:txBody>
          <a:bodyPr>
            <a:normAutofit/>
          </a:bodyPr>
          <a:lstStyle/>
          <a:p>
            <a:r>
              <a:rPr lang="en-US" sz="2400" dirty="0"/>
              <a:t>By using a pre-built neural network scheduler, we can create our own unique datasets that are optimized for different types of computer users</a:t>
            </a:r>
            <a:endParaRPr lang="en-US" sz="2000" dirty="0"/>
          </a:p>
          <a:p>
            <a:r>
              <a:rPr lang="en-US" sz="2000" dirty="0"/>
              <a:t>For Example, we could have a scheduling network optimized for:</a:t>
            </a:r>
          </a:p>
          <a:p>
            <a:pPr lvl="1"/>
            <a:r>
              <a:rPr lang="en-US" sz="1600" dirty="0"/>
              <a:t>Family/Home Computers</a:t>
            </a:r>
          </a:p>
          <a:p>
            <a:pPr lvl="1"/>
            <a:r>
              <a:rPr lang="en-US" sz="1600" dirty="0"/>
              <a:t>Entertainment Systems</a:t>
            </a:r>
          </a:p>
          <a:p>
            <a:pPr lvl="1"/>
            <a:r>
              <a:rPr lang="en-US" sz="1600" dirty="0"/>
              <a:t>Student Computers</a:t>
            </a:r>
          </a:p>
          <a:p>
            <a:pPr lvl="1"/>
            <a:r>
              <a:rPr lang="en-US" sz="1600" dirty="0"/>
              <a:t>Work Computers</a:t>
            </a:r>
          </a:p>
          <a:p>
            <a:pPr lvl="1"/>
            <a:r>
              <a:rPr lang="en-US" sz="1600" dirty="0"/>
              <a:t>Military/Work Computers</a:t>
            </a:r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57511-4D65-4365-A656-E673ECEB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97" y="371475"/>
            <a:ext cx="5553075" cy="4210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50270-2F00-4AFD-A032-10AC89263EB5}"/>
              </a:ext>
            </a:extLst>
          </p:cNvPr>
          <p:cNvSpPr txBox="1"/>
          <p:nvPr/>
        </p:nvSpPr>
        <p:spPr>
          <a:xfrm>
            <a:off x="7148509" y="4583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Initializing workspace kernel</a:t>
            </a:r>
          </a:p>
        </p:txBody>
      </p:sp>
    </p:spTree>
    <p:extLst>
      <p:ext uri="{BB962C8B-B14F-4D97-AF65-F5344CB8AC3E}">
        <p14:creationId xmlns:p14="http://schemas.microsoft.com/office/powerpoint/2010/main" val="274314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dirty="0"/>
              <a:t>Implementation (Part 2)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4E68A9-6789-44B2-AC2E-7F29825D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70" y="2259248"/>
            <a:ext cx="4664980" cy="4265377"/>
          </a:xfrm>
        </p:spPr>
        <p:txBody>
          <a:bodyPr>
            <a:normAutofit/>
          </a:bodyPr>
          <a:lstStyle/>
          <a:p>
            <a:r>
              <a:rPr lang="en-US" sz="2400" dirty="0"/>
              <a:t>Set up a specialized workspace that you want to be optimized</a:t>
            </a:r>
          </a:p>
          <a:p>
            <a:r>
              <a:rPr lang="en-US" sz="2400" dirty="0"/>
              <a:t>Initialize neural network data collection</a:t>
            </a:r>
          </a:p>
          <a:p>
            <a:r>
              <a:rPr lang="en-US" sz="2400" dirty="0"/>
              <a:t>User operates the specialized workspace over a few days to train the neural network to their liking</a:t>
            </a:r>
          </a:p>
          <a:p>
            <a:r>
              <a:rPr lang="en-US" sz="2400" dirty="0"/>
              <a:t>Review data for further optimizations if needed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50270-2F00-4AFD-A032-10AC89263EB5}"/>
              </a:ext>
            </a:extLst>
          </p:cNvPr>
          <p:cNvSpPr txBox="1"/>
          <p:nvPr/>
        </p:nvSpPr>
        <p:spPr>
          <a:xfrm>
            <a:off x="7101536" y="2580507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 Neural Network data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3A9D0-7F2E-4273-A3A2-D99FE85C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690" y="767135"/>
            <a:ext cx="4867275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F13075-04D1-4AEE-B714-03752763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2" y="3429000"/>
            <a:ext cx="3299764" cy="2756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48E192-4794-4234-864C-256522062F06}"/>
              </a:ext>
            </a:extLst>
          </p:cNvPr>
          <p:cNvSpPr txBox="1"/>
          <p:nvPr/>
        </p:nvSpPr>
        <p:spPr>
          <a:xfrm>
            <a:off x="7101536" y="624717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Network from Nodes</a:t>
            </a:r>
          </a:p>
        </p:txBody>
      </p:sp>
    </p:spTree>
    <p:extLst>
      <p:ext uri="{BB962C8B-B14F-4D97-AF65-F5344CB8AC3E}">
        <p14:creationId xmlns:p14="http://schemas.microsoft.com/office/powerpoint/2010/main" val="24797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Future Plans</a:t>
            </a:r>
          </a:p>
        </p:txBody>
      </p:sp>
      <p:cxnSp>
        <p:nvCxnSpPr>
          <p:cNvPr id="31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9413-59E4-47F9-B89F-3408FDFE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3200" dirty="0"/>
              <a:t>Users will be able to select an available Neural network package to install that is optimized for their type of CPU usage</a:t>
            </a:r>
          </a:p>
          <a:p>
            <a:r>
              <a:rPr lang="en-US" sz="3200" dirty="0"/>
              <a:t>Implementing more efficient data sorting for less data noise/garbage</a:t>
            </a:r>
          </a:p>
          <a:p>
            <a:r>
              <a:rPr lang="en-US" sz="3200" dirty="0"/>
              <a:t>Utilize networks to lessen energy consumption</a:t>
            </a:r>
          </a:p>
          <a:p>
            <a:endParaRPr lang="en-US" sz="3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12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9413-59E4-47F9-B89F-3408FDFE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[1] S. M., R. R. and V. P., "An Optimum Multilevel CPU Scheduling Algorithm," </a:t>
            </a:r>
            <a:r>
              <a:rPr lang="en-US" i="1" dirty="0"/>
              <a:t>2010 International Conference on Advances in Computer Engineering</a:t>
            </a:r>
            <a:r>
              <a:rPr lang="en-US" dirty="0"/>
              <a:t>, Bangalore, 2010, pp. 90-94.</a:t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 10.1109/ACE.2010.14</a:t>
            </a:r>
            <a:br>
              <a:rPr lang="en-US" dirty="0"/>
            </a:br>
            <a:r>
              <a:rPr lang="en-US" dirty="0"/>
              <a:t>keywords: {operating systems (computers);</a:t>
            </a:r>
            <a:r>
              <a:rPr lang="en-US" dirty="0" err="1"/>
              <a:t>optimisation;scheduling;optimum</a:t>
            </a:r>
            <a:r>
              <a:rPr lang="en-US" dirty="0"/>
              <a:t> multilevel CPU scheduling </a:t>
            </a:r>
            <a:r>
              <a:rPr lang="en-US" dirty="0" err="1"/>
              <a:t>algorithm;central</a:t>
            </a:r>
            <a:r>
              <a:rPr lang="en-US" dirty="0"/>
              <a:t> processing </a:t>
            </a:r>
            <a:r>
              <a:rPr lang="en-US" dirty="0" err="1"/>
              <a:t>unit;operating</a:t>
            </a:r>
            <a:r>
              <a:rPr lang="en-US" dirty="0"/>
              <a:t> </a:t>
            </a:r>
            <a:r>
              <a:rPr lang="en-US" dirty="0" err="1"/>
              <a:t>system;OS;Scheduling</a:t>
            </a:r>
            <a:r>
              <a:rPr lang="en-US" dirty="0"/>
              <a:t> </a:t>
            </a:r>
            <a:r>
              <a:rPr lang="en-US" dirty="0" err="1"/>
              <a:t>algorithm;Central</a:t>
            </a:r>
            <a:r>
              <a:rPr lang="en-US" dirty="0"/>
              <a:t> Processing </a:t>
            </a:r>
            <a:r>
              <a:rPr lang="en-US" dirty="0" err="1"/>
              <a:t>Unit;Operating</a:t>
            </a:r>
            <a:r>
              <a:rPr lang="en-US" dirty="0"/>
              <a:t> </a:t>
            </a:r>
            <a:r>
              <a:rPr lang="en-US" dirty="0" err="1"/>
              <a:t>systems;Processor</a:t>
            </a:r>
            <a:r>
              <a:rPr lang="en-US" dirty="0"/>
              <a:t> </a:t>
            </a:r>
            <a:r>
              <a:rPr lang="en-US" dirty="0" err="1"/>
              <a:t>scheduling;Algorithm</a:t>
            </a:r>
            <a:r>
              <a:rPr lang="en-US" dirty="0"/>
              <a:t> design and </a:t>
            </a:r>
            <a:r>
              <a:rPr lang="en-US" dirty="0" err="1"/>
              <a:t>analysis;Switches;Delay;Information</a:t>
            </a:r>
            <a:r>
              <a:rPr lang="en-US" dirty="0"/>
              <a:t> </a:t>
            </a:r>
            <a:r>
              <a:rPr lang="en-US" dirty="0" err="1"/>
              <a:t>technology;Computer</a:t>
            </a:r>
            <a:r>
              <a:rPr lang="en-US" dirty="0"/>
              <a:t> </a:t>
            </a:r>
            <a:r>
              <a:rPr lang="en-US" dirty="0" err="1"/>
              <a:t>science;Clocks;CPU</a:t>
            </a:r>
            <a:r>
              <a:rPr lang="en-US" dirty="0"/>
              <a:t> </a:t>
            </a:r>
            <a:r>
              <a:rPr lang="en-US" dirty="0" err="1"/>
              <a:t>scheduling;operating</a:t>
            </a:r>
            <a:r>
              <a:rPr lang="en-US" dirty="0"/>
              <a:t> </a:t>
            </a:r>
            <a:r>
              <a:rPr lang="en-US" dirty="0" err="1"/>
              <a:t>system;scheduling</a:t>
            </a:r>
            <a:r>
              <a:rPr lang="en-US" dirty="0"/>
              <a:t> algorithm},</a:t>
            </a:r>
            <a:br>
              <a:rPr lang="en-US" dirty="0"/>
            </a:br>
            <a:r>
              <a:rPr lang="en-US" dirty="0"/>
              <a:t>URL: </a:t>
            </a:r>
            <a:r>
              <a:rPr lang="en-US" u="sng" dirty="0">
                <a:hlinkClick r:id="rId2"/>
              </a:rPr>
              <a:t>http://ieeexplore.ieee.org/stamp/stamp.jsp?tp=&amp;arnumber=5532867&amp;isnumber=5532798</a:t>
            </a:r>
            <a:endParaRPr lang="en-US" dirty="0"/>
          </a:p>
          <a:p>
            <a:r>
              <a:rPr lang="en-US" dirty="0"/>
              <a:t> [2] A. Negi and P. K. Kumar, "Applying Machine Learning Techniques to Improve Linux Process Scheduling," </a:t>
            </a:r>
            <a:r>
              <a:rPr lang="en-US" i="1" dirty="0"/>
              <a:t>TENCON 2005 - 2005 IEEE Region 10 Conference</a:t>
            </a:r>
            <a:r>
              <a:rPr lang="en-US" dirty="0"/>
              <a:t>, Melbourne, Qld., 2005, pp. 1-6.</a:t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 10.1109/TENCON.2005.300837</a:t>
            </a:r>
            <a:br>
              <a:rPr lang="en-US" dirty="0"/>
            </a:br>
            <a:r>
              <a:rPr lang="en-US" dirty="0"/>
              <a:t>keywords: {learning (artificial intelligence);</a:t>
            </a:r>
            <a:r>
              <a:rPr lang="en-US" dirty="0" err="1"/>
              <a:t>Linux;machine</a:t>
            </a:r>
            <a:r>
              <a:rPr lang="en-US" dirty="0"/>
              <a:t> learning </a:t>
            </a:r>
            <a:r>
              <a:rPr lang="en-US" dirty="0" err="1"/>
              <a:t>techniques;Linux</a:t>
            </a:r>
            <a:r>
              <a:rPr lang="en-US" dirty="0"/>
              <a:t> process </a:t>
            </a:r>
            <a:r>
              <a:rPr lang="en-US" dirty="0" err="1"/>
              <a:t>scheduling;CPU</a:t>
            </a:r>
            <a:r>
              <a:rPr lang="en-US" dirty="0"/>
              <a:t> time-slice utilization </a:t>
            </a:r>
            <a:r>
              <a:rPr lang="en-US" dirty="0" err="1"/>
              <a:t>behaviour;TaT;turn-around-time;Linux</a:t>
            </a:r>
            <a:r>
              <a:rPr lang="en-US" dirty="0"/>
              <a:t> kernel </a:t>
            </a:r>
            <a:r>
              <a:rPr lang="en-US" dirty="0" err="1"/>
              <a:t>scheduler;operating</a:t>
            </a:r>
            <a:r>
              <a:rPr lang="en-US" dirty="0"/>
              <a:t> </a:t>
            </a:r>
            <a:r>
              <a:rPr lang="en-US" dirty="0" err="1"/>
              <a:t>systems;Machine</a:t>
            </a:r>
            <a:r>
              <a:rPr lang="en-US" dirty="0"/>
              <a:t> </a:t>
            </a:r>
            <a:r>
              <a:rPr lang="en-US" dirty="0" err="1"/>
              <a:t>learning;Linux;Switches;History;Processor</a:t>
            </a:r>
            <a:r>
              <a:rPr lang="en-US" dirty="0"/>
              <a:t> </a:t>
            </a:r>
            <a:r>
              <a:rPr lang="en-US" dirty="0" err="1"/>
              <a:t>scheduling;Genetic</a:t>
            </a:r>
            <a:r>
              <a:rPr lang="en-US" dirty="0"/>
              <a:t> </a:t>
            </a:r>
            <a:r>
              <a:rPr lang="en-US" dirty="0" err="1"/>
              <a:t>algorithms;Kernel;Decision</a:t>
            </a:r>
            <a:r>
              <a:rPr lang="en-US" dirty="0"/>
              <a:t> </a:t>
            </a:r>
            <a:r>
              <a:rPr lang="en-US" dirty="0" err="1"/>
              <a:t>trees;Operating</a:t>
            </a:r>
            <a:r>
              <a:rPr lang="en-US" dirty="0"/>
              <a:t> </a:t>
            </a:r>
            <a:r>
              <a:rPr lang="en-US" dirty="0" err="1"/>
              <a:t>systems;Space</a:t>
            </a:r>
            <a:r>
              <a:rPr lang="en-US" dirty="0"/>
              <a:t> exploration},</a:t>
            </a:r>
            <a:br>
              <a:rPr lang="en-US" dirty="0"/>
            </a:br>
            <a:r>
              <a:rPr lang="en-US" dirty="0"/>
              <a:t>URL: </a:t>
            </a:r>
            <a:r>
              <a:rPr lang="en-US" u="sng" dirty="0">
                <a:hlinkClick r:id="rId3"/>
              </a:rPr>
              <a:t>http://ieeexplore.ieee.org/stamp/stamp.jsp?tp=&amp;arnumber=4085157&amp;isnumber=4084860</a:t>
            </a:r>
            <a:endParaRPr lang="en-US" dirty="0"/>
          </a:p>
          <a:p>
            <a:r>
              <a:rPr lang="en-US" dirty="0"/>
              <a:t>[3] T. Helmy, S. Al-</a:t>
            </a:r>
            <a:r>
              <a:rPr lang="en-US" dirty="0" err="1"/>
              <a:t>Azani</a:t>
            </a:r>
            <a:r>
              <a:rPr lang="en-US" dirty="0"/>
              <a:t> and O. Bin-</a:t>
            </a:r>
            <a:r>
              <a:rPr lang="en-US" dirty="0" err="1"/>
              <a:t>Obaidellah</a:t>
            </a:r>
            <a:r>
              <a:rPr lang="en-US" dirty="0"/>
              <a:t>, "A Machine Learning-Based Approach to Estimate the CPU-Burst Time for Processes in the Computational Grids," </a:t>
            </a:r>
            <a:r>
              <a:rPr lang="en-US" i="1" dirty="0"/>
              <a:t>2015 3rd International Conference on Artificial Intelligence, Modelling and Simulation (AIMS)</a:t>
            </a:r>
            <a:r>
              <a:rPr lang="en-US" dirty="0"/>
              <a:t>, Kota Kinabalu, 2015, pp. 3-8.</a:t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 10.1109/AIMS.2015.11</a:t>
            </a:r>
            <a:br>
              <a:rPr lang="en-US" dirty="0"/>
            </a:br>
            <a:r>
              <a:rPr lang="en-US" dirty="0"/>
              <a:t>keywords: {feature </a:t>
            </a:r>
            <a:r>
              <a:rPr lang="en-US" dirty="0" err="1"/>
              <a:t>selection;learning</a:t>
            </a:r>
            <a:r>
              <a:rPr lang="en-US" dirty="0"/>
              <a:t> (artificial intelligence);microprocessor </a:t>
            </a:r>
            <a:r>
              <a:rPr lang="en-US" dirty="0" err="1"/>
              <a:t>chips;operating</a:t>
            </a:r>
            <a:r>
              <a:rPr lang="en-US" dirty="0"/>
              <a:t> systems (computers);performance </a:t>
            </a:r>
            <a:r>
              <a:rPr lang="en-US" dirty="0" err="1"/>
              <a:t>evaluation;CPU-burst</a:t>
            </a:r>
            <a:r>
              <a:rPr lang="en-US" dirty="0"/>
              <a:t> </a:t>
            </a:r>
            <a:r>
              <a:rPr lang="en-US" dirty="0" err="1"/>
              <a:t>time;computational</a:t>
            </a:r>
            <a:r>
              <a:rPr lang="en-US" dirty="0"/>
              <a:t> </a:t>
            </a:r>
            <a:r>
              <a:rPr lang="en-US" dirty="0" err="1"/>
              <a:t>grids;CPU-scheduling</a:t>
            </a:r>
            <a:r>
              <a:rPr lang="en-US" dirty="0"/>
              <a:t> </a:t>
            </a:r>
            <a:r>
              <a:rPr lang="en-US" dirty="0" err="1"/>
              <a:t>algorithms;ML-based</a:t>
            </a:r>
            <a:r>
              <a:rPr lang="en-US" dirty="0"/>
              <a:t> </a:t>
            </a:r>
            <a:r>
              <a:rPr lang="en-US" dirty="0" err="1"/>
              <a:t>approach;machine</a:t>
            </a:r>
            <a:r>
              <a:rPr lang="en-US" dirty="0"/>
              <a:t> learning-based </a:t>
            </a:r>
            <a:r>
              <a:rPr lang="en-US" dirty="0" err="1"/>
              <a:t>approach;feature</a:t>
            </a:r>
            <a:r>
              <a:rPr lang="en-US" dirty="0"/>
              <a:t> </a:t>
            </a:r>
            <a:r>
              <a:rPr lang="en-US" dirty="0" err="1"/>
              <a:t>selection;grid</a:t>
            </a:r>
            <a:r>
              <a:rPr lang="en-US" dirty="0"/>
              <a:t> workload dataset;GWA-T-4 </a:t>
            </a:r>
            <a:r>
              <a:rPr lang="en-US" dirty="0" err="1"/>
              <a:t>AuverGrid;strength</a:t>
            </a:r>
            <a:r>
              <a:rPr lang="en-US" dirty="0"/>
              <a:t> linear </a:t>
            </a:r>
            <a:r>
              <a:rPr lang="en-US" dirty="0" err="1"/>
              <a:t>relationship;burst</a:t>
            </a:r>
            <a:r>
              <a:rPr lang="en-US" dirty="0"/>
              <a:t> CPU </a:t>
            </a:r>
            <a:r>
              <a:rPr lang="en-US" dirty="0" err="1"/>
              <a:t>time;K-NN;K-nearest</a:t>
            </a:r>
            <a:r>
              <a:rPr lang="en-US" dirty="0"/>
              <a:t> </a:t>
            </a:r>
            <a:r>
              <a:rPr lang="en-US" dirty="0" err="1"/>
              <a:t>neighbors;Scheduling</a:t>
            </a:r>
            <a:r>
              <a:rPr lang="en-US" dirty="0"/>
              <a:t> </a:t>
            </a:r>
            <a:r>
              <a:rPr lang="en-US" dirty="0" err="1"/>
              <a:t>algorithms;Computational</a:t>
            </a:r>
            <a:r>
              <a:rPr lang="en-US" dirty="0"/>
              <a:t> </a:t>
            </a:r>
            <a:r>
              <a:rPr lang="en-US" dirty="0" err="1"/>
              <a:t>modeling;Single</a:t>
            </a:r>
            <a:r>
              <a:rPr lang="en-US" dirty="0"/>
              <a:t> machine </a:t>
            </a:r>
            <a:r>
              <a:rPr lang="en-US" dirty="0" err="1"/>
              <a:t>scheduling;Testing;Artificial</a:t>
            </a:r>
            <a:r>
              <a:rPr lang="en-US" dirty="0"/>
              <a:t> </a:t>
            </a:r>
            <a:r>
              <a:rPr lang="en-US" dirty="0" err="1"/>
              <a:t>intelligence;CPU-Burst;CPU</a:t>
            </a:r>
            <a:r>
              <a:rPr lang="en-US" dirty="0"/>
              <a:t> Scheduling </a:t>
            </a:r>
            <a:r>
              <a:rPr lang="en-US" dirty="0" err="1"/>
              <a:t>Algorithm;Machine</a:t>
            </a:r>
            <a:r>
              <a:rPr lang="en-US" dirty="0"/>
              <a:t> </a:t>
            </a:r>
            <a:r>
              <a:rPr lang="en-US" dirty="0" err="1"/>
              <a:t>Learning;Feature</a:t>
            </a:r>
            <a:r>
              <a:rPr lang="en-US" dirty="0"/>
              <a:t> Selection},</a:t>
            </a:r>
            <a:br>
              <a:rPr lang="en-US" dirty="0"/>
            </a:br>
            <a:r>
              <a:rPr lang="en-US" dirty="0"/>
              <a:t>URL: </a:t>
            </a:r>
            <a:r>
              <a:rPr lang="en-US" u="sng" dirty="0">
                <a:hlinkClick r:id="rId4"/>
              </a:rPr>
              <a:t>http://ieeexplore.ieee.org/stamp/stamp.jsp?tp=&amp;arnumber=7604542&amp;isnumber=7604529</a:t>
            </a:r>
            <a:endParaRPr lang="en-US" dirty="0"/>
          </a:p>
          <a:p>
            <a:r>
              <a:rPr lang="en-US" dirty="0"/>
              <a:t>[4] A. Kaur and B. S. </a:t>
            </a:r>
            <a:r>
              <a:rPr lang="en-US" dirty="0" err="1"/>
              <a:t>Khehra</a:t>
            </a:r>
            <a:r>
              <a:rPr lang="en-US" dirty="0"/>
              <a:t>, "CPU task scheduling using genetic algorithm," </a:t>
            </a:r>
            <a:r>
              <a:rPr lang="en-US" i="1" dirty="0"/>
              <a:t>2015 IEEE 3rd International Conference on MOOCs, Innovation and Technology in Education (MITE)</a:t>
            </a:r>
            <a:r>
              <a:rPr lang="en-US" dirty="0"/>
              <a:t>, Amritsar, 2015, pp. 66-71.</a:t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 10.1109/MITE.2015.7375290</a:t>
            </a:r>
            <a:br>
              <a:rPr lang="en-US" dirty="0"/>
            </a:br>
            <a:r>
              <a:rPr lang="en-US" dirty="0"/>
              <a:t>keywords: {computational </a:t>
            </a:r>
            <a:r>
              <a:rPr lang="en-US" dirty="0" err="1"/>
              <a:t>complexity;genetic</a:t>
            </a:r>
            <a:r>
              <a:rPr lang="en-US" dirty="0"/>
              <a:t> </a:t>
            </a:r>
            <a:r>
              <a:rPr lang="en-US" dirty="0" err="1"/>
              <a:t>algorithms;microprocessor</a:t>
            </a:r>
            <a:r>
              <a:rPr lang="en-US" dirty="0"/>
              <a:t> </a:t>
            </a:r>
            <a:r>
              <a:rPr lang="en-US" dirty="0" err="1"/>
              <a:t>chips;optimisation;processor</a:t>
            </a:r>
            <a:r>
              <a:rPr lang="en-US" dirty="0"/>
              <a:t> </a:t>
            </a:r>
            <a:r>
              <a:rPr lang="en-US" dirty="0" err="1"/>
              <a:t>scheduling;CPU</a:t>
            </a:r>
            <a:r>
              <a:rPr lang="en-US" dirty="0"/>
              <a:t> task </a:t>
            </a:r>
            <a:r>
              <a:rPr lang="en-US" dirty="0" err="1"/>
              <a:t>scheduling;genetic</a:t>
            </a:r>
            <a:r>
              <a:rPr lang="en-US" dirty="0"/>
              <a:t> </a:t>
            </a:r>
            <a:r>
              <a:rPr lang="en-US" dirty="0" err="1"/>
              <a:t>algorithm;p-processes</a:t>
            </a:r>
            <a:r>
              <a:rPr lang="en-US" dirty="0"/>
              <a:t> single processor scheduling </a:t>
            </a:r>
            <a:r>
              <a:rPr lang="en-US" dirty="0" err="1"/>
              <a:t>problem;total</a:t>
            </a:r>
            <a:r>
              <a:rPr lang="en-US" dirty="0"/>
              <a:t> execution </a:t>
            </a:r>
            <a:r>
              <a:rPr lang="en-US" dirty="0" err="1"/>
              <a:t>time;combinatorial</a:t>
            </a:r>
            <a:r>
              <a:rPr lang="en-US" dirty="0"/>
              <a:t> optimization </a:t>
            </a:r>
            <a:r>
              <a:rPr lang="en-US" dirty="0" err="1"/>
              <a:t>problem;NP-hard</a:t>
            </a:r>
            <a:r>
              <a:rPr lang="en-US" dirty="0"/>
              <a:t> </a:t>
            </a:r>
            <a:r>
              <a:rPr lang="en-US" dirty="0" err="1"/>
              <a:t>problem;meta-heuristic</a:t>
            </a:r>
            <a:r>
              <a:rPr lang="en-US" dirty="0"/>
              <a:t> </a:t>
            </a:r>
            <a:r>
              <a:rPr lang="en-US" dirty="0" err="1"/>
              <a:t>approach;Genetic</a:t>
            </a:r>
            <a:r>
              <a:rPr lang="en-US" dirty="0"/>
              <a:t> </a:t>
            </a:r>
            <a:r>
              <a:rPr lang="en-US" dirty="0" err="1"/>
              <a:t>algorithms;Processor</a:t>
            </a:r>
            <a:r>
              <a:rPr lang="en-US" dirty="0"/>
              <a:t> </a:t>
            </a:r>
            <a:r>
              <a:rPr lang="en-US" dirty="0" err="1"/>
              <a:t>scheduling;Job</a:t>
            </a:r>
            <a:r>
              <a:rPr lang="en-US" dirty="0"/>
              <a:t> shop </a:t>
            </a:r>
            <a:r>
              <a:rPr lang="en-US" dirty="0" err="1"/>
              <a:t>scheduling;Biological</a:t>
            </a:r>
            <a:r>
              <a:rPr lang="en-US" dirty="0"/>
              <a:t> </a:t>
            </a:r>
            <a:r>
              <a:rPr lang="en-US" dirty="0" err="1"/>
              <a:t>cells;Sociology;Statistics;CPU;scheduling;single</a:t>
            </a:r>
            <a:r>
              <a:rPr lang="en-US" dirty="0"/>
              <a:t> </a:t>
            </a:r>
            <a:r>
              <a:rPr lang="en-US" dirty="0" err="1"/>
              <a:t>processor;combinatorial</a:t>
            </a:r>
            <a:r>
              <a:rPr lang="en-US" dirty="0"/>
              <a:t> </a:t>
            </a:r>
            <a:r>
              <a:rPr lang="en-US" dirty="0" err="1"/>
              <a:t>optimization;NP-Hard;earliness;tardiness;deadline;genetic</a:t>
            </a:r>
            <a:r>
              <a:rPr lang="en-US" dirty="0"/>
              <a:t> algorithm},</a:t>
            </a:r>
            <a:br>
              <a:rPr lang="en-US" dirty="0"/>
            </a:br>
            <a:r>
              <a:rPr lang="en-US" dirty="0"/>
              <a:t>URL: </a:t>
            </a:r>
            <a:r>
              <a:rPr lang="en-US" u="sng" dirty="0">
                <a:hlinkClick r:id="rId5"/>
              </a:rPr>
              <a:t>http://ieeexplore.ieee.org/stamp/stamp.jsp?tp=&amp;arnumber=7375290&amp;isnumber=7375274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[5]</a:t>
            </a:r>
            <a:r>
              <a:rPr lang="en-US" dirty="0"/>
              <a:t> Bex, P.J.G.I. "Implementing A Process Scheduler Using Neural Network Technology". </a:t>
            </a:r>
            <a:r>
              <a:rPr lang="en-US" i="1" dirty="0"/>
              <a:t>Undefined</a:t>
            </a:r>
            <a:r>
              <a:rPr lang="en-US" dirty="0"/>
              <a:t>, 2008, p. . https://www.semanticscholar.org/paper/Implementing-a-Process-Scheduler-Using-Neural-Bex/8d7352c3063fa079eaf0b3b5ae4e990ae4eddaa1. Accessed 16 Apr 2020.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7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Initial Research Background</a:t>
            </a:r>
          </a:p>
        </p:txBody>
      </p:sp>
      <p:cxnSp>
        <p:nvCxnSpPr>
          <p:cNvPr id="31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9413-59E4-47F9-B89F-3408FDFE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Since the creation of the Operating System (OS), computer engineers have been designing a variety of CPU scheduling algorithms to optimize the execution of processes for the I/O and CPU. The existing research background on CPU task scheduling right now is based on the long-term scheduler, mid-term scheduler, and short-term scheduler.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543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Overview of Schedulers</a:t>
            </a:r>
            <a:endParaRPr lang="en-US" sz="4000" dirty="0"/>
          </a:p>
        </p:txBody>
      </p:sp>
      <p:cxnSp>
        <p:nvCxnSpPr>
          <p:cNvPr id="31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272D40-4885-4275-9347-BEF443DF5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541680"/>
            <a:ext cx="8111331" cy="3836895"/>
          </a:xfrm>
        </p:spPr>
      </p:pic>
    </p:spTree>
    <p:extLst>
      <p:ext uri="{BB962C8B-B14F-4D97-AF65-F5344CB8AC3E}">
        <p14:creationId xmlns:p14="http://schemas.microsoft.com/office/powerpoint/2010/main" val="427269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Scheduling Algorithms</a:t>
            </a:r>
          </a:p>
        </p:txBody>
      </p:sp>
      <p:cxnSp>
        <p:nvCxnSpPr>
          <p:cNvPr id="31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9413-59E4-47F9-B89F-3408FDFE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9"/>
            <a:ext cx="9584056" cy="374675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Engineers now based their algorithms based on the short-term, mid-term, and long-term scheduling concepts to make:</a:t>
            </a:r>
          </a:p>
          <a:p>
            <a:pPr>
              <a:lnSpc>
                <a:spcPct val="200000"/>
              </a:lnSpc>
            </a:pPr>
            <a:r>
              <a:rPr lang="en-US" dirty="0"/>
              <a:t>First come First Serve</a:t>
            </a:r>
          </a:p>
          <a:p>
            <a:pPr>
              <a:lnSpc>
                <a:spcPct val="200000"/>
              </a:lnSpc>
            </a:pPr>
            <a:r>
              <a:rPr lang="en-US" dirty="0"/>
              <a:t>Shortest Job First</a:t>
            </a:r>
          </a:p>
          <a:p>
            <a:pPr>
              <a:lnSpc>
                <a:spcPct val="200000"/>
              </a:lnSpc>
            </a:pPr>
            <a:r>
              <a:rPr lang="en-US" dirty="0"/>
              <a:t>Longest Job First</a:t>
            </a:r>
          </a:p>
          <a:p>
            <a:pPr>
              <a:lnSpc>
                <a:spcPct val="200000"/>
              </a:lnSpc>
            </a:pPr>
            <a:r>
              <a:rPr lang="en-US" dirty="0"/>
              <a:t>Priority Scheduling</a:t>
            </a:r>
          </a:p>
          <a:p>
            <a:pPr>
              <a:lnSpc>
                <a:spcPct val="200000"/>
              </a:lnSpc>
            </a:pPr>
            <a:r>
              <a:rPr lang="en-US" dirty="0"/>
              <a:t>Shortest Remaining Time First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73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FCFS Example</a:t>
            </a:r>
          </a:p>
        </p:txBody>
      </p:sp>
      <p:cxnSp>
        <p:nvCxnSpPr>
          <p:cNvPr id="31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9413-59E4-47F9-B89F-3408FDFE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9"/>
            <a:ext cx="6555106" cy="37467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One possible implementation of a Scheduling Algorithm: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Non-Preemptive Approach</a:t>
            </a:r>
          </a:p>
        </p:txBody>
      </p:sp>
      <p:pic>
        <p:nvPicPr>
          <p:cNvPr id="4" name="Picture 3" descr="Credits to ChitraNayal ">
            <a:extLst>
              <a:ext uri="{FF2B5EF4-FFF2-40B4-BE49-F238E27FC236}">
                <a16:creationId xmlns:a16="http://schemas.microsoft.com/office/drawing/2014/main" id="{2B705911-B406-4B35-8C10-89680047E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56" y="2515553"/>
            <a:ext cx="5114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7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FCFS Example (Gantt Chart</a:t>
            </a:r>
          </a:p>
        </p:txBody>
      </p:sp>
      <p:cxnSp>
        <p:nvCxnSpPr>
          <p:cNvPr id="31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9413-59E4-47F9-B89F-3408FDFE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9"/>
            <a:ext cx="6278879" cy="37467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For this example, we see the non-preemptive scheduling principle. The algorithm queue tasks as soon are they are in the ready queue and leave after it finishes.</a:t>
            </a:r>
          </a:p>
        </p:txBody>
      </p:sp>
      <p:pic>
        <p:nvPicPr>
          <p:cNvPr id="6" name="Picture 5" descr="Credits to studytonight.com">
            <a:extLst>
              <a:ext uri="{FF2B5EF4-FFF2-40B4-BE49-F238E27FC236}">
                <a16:creationId xmlns:a16="http://schemas.microsoft.com/office/drawing/2014/main" id="{4B188D2C-E37B-4761-9CEC-C67888BB0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63" y="2532181"/>
            <a:ext cx="5238095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6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Flaws with current Scheduling Algorithms</a:t>
            </a:r>
          </a:p>
        </p:txBody>
      </p:sp>
      <p:cxnSp>
        <p:nvCxnSpPr>
          <p:cNvPr id="31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9413-59E4-47F9-B89F-3408FDFE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8" y="2644519"/>
            <a:ext cx="8755381" cy="37467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Each scheduling algorithm has their strengths and weaknesses. For example, Shortest Job First (SJF) and Shortest Remaining Time are favorable for processes that would only require a short burst length; However, these algorithms are not optimal for longer processes because it would starve longer processes in cases where there are a high number of short processes that need to be executed.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291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Current Solutions (Genetic Algorithms)</a:t>
            </a:r>
          </a:p>
        </p:txBody>
      </p:sp>
      <p:cxnSp>
        <p:nvCxnSpPr>
          <p:cNvPr id="31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9413-59E4-47F9-B89F-3408FDFE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8" y="2644519"/>
            <a:ext cx="8755381" cy="374675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One current solution being explored by researchers is the implementation of Genetic Algorithm for task scheduling.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Genetic Algorithms rely on the notion of “natural selection” by testing a randomized initial population and rating them by a fitness score to determine the best algorithm to reproduce.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After selection of the ones with the best fitness scores, they test the algorithm by crossover and mutation to find the next best algorithm.</a:t>
            </a:r>
          </a:p>
        </p:txBody>
      </p:sp>
    </p:spTree>
    <p:extLst>
      <p:ext uri="{BB962C8B-B14F-4D97-AF65-F5344CB8AC3E}">
        <p14:creationId xmlns:p14="http://schemas.microsoft.com/office/powerpoint/2010/main" val="52546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2F4F6-2DE8-41BB-99DC-0A6362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Current Solutions (Part 2)</a:t>
            </a:r>
          </a:p>
        </p:txBody>
      </p:sp>
      <p:cxnSp>
        <p:nvCxnSpPr>
          <p:cNvPr id="31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479AB-34C3-4EFC-96D9-9647BC21F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" y="2911692"/>
            <a:ext cx="5926455" cy="332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2C009-574B-4007-BC4A-9D963CC8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85" y="2600206"/>
            <a:ext cx="5543550" cy="395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8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1289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Implementing Machine Learning to Optimize CPU Task Scheduling</vt:lpstr>
      <vt:lpstr>Initial Research Background</vt:lpstr>
      <vt:lpstr>Overview of Schedulers</vt:lpstr>
      <vt:lpstr>Scheduling Algorithms</vt:lpstr>
      <vt:lpstr>FCFS Example</vt:lpstr>
      <vt:lpstr>FCFS Example (Gantt Chart</vt:lpstr>
      <vt:lpstr>Flaws with current Scheduling Algorithms</vt:lpstr>
      <vt:lpstr>Current Solutions (Genetic Algorithms)</vt:lpstr>
      <vt:lpstr>Current Solutions (Part 2)</vt:lpstr>
      <vt:lpstr>My Research</vt:lpstr>
      <vt:lpstr>Neural Nets</vt:lpstr>
      <vt:lpstr>Neural Nets (Part 2)</vt:lpstr>
      <vt:lpstr>Implementation</vt:lpstr>
      <vt:lpstr>Implementation (Part 2)</vt:lpstr>
      <vt:lpstr>Future Plans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Machine Learning to Optimize CPU Task Scheduling</dc:title>
  <dc:creator>Danh</dc:creator>
  <cp:lastModifiedBy>Danh</cp:lastModifiedBy>
  <cp:revision>52</cp:revision>
  <dcterms:created xsi:type="dcterms:W3CDTF">2020-04-16T10:10:44Z</dcterms:created>
  <dcterms:modified xsi:type="dcterms:W3CDTF">2020-04-16T12:59:38Z</dcterms:modified>
</cp:coreProperties>
</file>