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6"/>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046855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04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66997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51294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7531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389795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55291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6652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209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8156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792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217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159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984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58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577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1149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2492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9674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7352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4197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0444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8301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5585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9377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1949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0099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24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0560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1919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4055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8984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9358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3877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1803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2537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6120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850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062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6149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4491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7047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950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6676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935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6277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787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79876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0194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492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58294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86734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1510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1594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8625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16321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6081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7959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4422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554229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730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29031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2466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01214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98251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541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7441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9887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67669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5414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70276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134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634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8845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31913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78701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65259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2044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97126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94934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5196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63395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479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201769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83480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77709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31176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4289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54579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11941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82754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27430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907446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523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81311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7383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56274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9616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48946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787447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77732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25412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93703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53062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304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ru" sz="1000">
                <a:solidFill>
                  <a:schemeClr val="dk2"/>
                </a:solidFill>
              </a:rPr>
              <a:t>‹#›</a:t>
            </a:fld>
            <a:endParaRPr lang="ru"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0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www.xiper.net/manuals/css/properties/opacity.html" TargetMode="External"/><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92766"/>
            <a:ext cx="8520600" cy="2736900"/>
          </a:xfrm>
          <a:prstGeom prst="rect">
            <a:avLst/>
          </a:prstGeom>
        </p:spPr>
        <p:txBody>
          <a:bodyPr lIns="91425" tIns="91425" rIns="91425" bIns="91425" anchor="b" anchorCtr="0">
            <a:noAutofit/>
          </a:bodyPr>
          <a:lstStyle/>
          <a:p>
            <a:pPr lvl="0">
              <a:spcBef>
                <a:spcPts val="0"/>
              </a:spcBef>
              <a:buNone/>
            </a:pPr>
            <a:r>
              <a:rPr lang="en-US" dirty="0" smtClean="0"/>
              <a:t> </a:t>
            </a:r>
            <a:endParaRPr dirty="0"/>
          </a:p>
        </p:txBody>
      </p:sp>
      <p:sp>
        <p:nvSpPr>
          <p:cNvPr id="55" name="Shape 55"/>
          <p:cNvSpPr txBox="1">
            <a:spLocks noGrp="1"/>
          </p:cNvSpPr>
          <p:nvPr>
            <p:ph type="subTitle" idx="1"/>
          </p:nvPr>
        </p:nvSpPr>
        <p:spPr>
          <a:xfrm>
            <a:off x="311700" y="3778833"/>
            <a:ext cx="8520600" cy="1056900"/>
          </a:xfrm>
          <a:prstGeom prst="rect">
            <a:avLst/>
          </a:prstGeom>
        </p:spPr>
        <p:txBody>
          <a:bodyPr lIns="91425" tIns="91425" rIns="91425" bIns="91425" anchor="t" anchorCtr="0">
            <a:noAutofit/>
          </a:bodyPr>
          <a:lstStyle/>
          <a:p>
            <a:pPr lvl="0"/>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CSS (</a:t>
            </a:r>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Cascading</a:t>
            </a:r>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Style</a:t>
            </a:r>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Sheets</a:t>
            </a:r>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sz="3200" b="1" dirty="0"/>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471" y="1310894"/>
            <a:ext cx="5147058" cy="21006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pPr>
            <a:r>
              <a:rPr lang="ru-RU" sz="2400" b="1" dirty="0" smtClean="0">
                <a:solidFill>
                  <a:schemeClr val="tx1"/>
                </a:solidFill>
                <a:latin typeface="Calibri" panose="020F0502020204030204" pitchFamily="34" charset="0"/>
                <a:cs typeface="Calibri" panose="020F0502020204030204" pitchFamily="34" charset="0"/>
              </a:rPr>
              <a:t> </a:t>
            </a: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
        <p:nvSpPr>
          <p:cNvPr id="5" name="Текст 4"/>
          <p:cNvSpPr>
            <a:spLocks noGrp="1"/>
          </p:cNvSpPr>
          <p:nvPr>
            <p:ph type="body" idx="1"/>
          </p:nvPr>
        </p:nvSpPr>
        <p:spPr>
          <a:xfrm>
            <a:off x="311150" y="1536700"/>
            <a:ext cx="8521700" cy="4046655"/>
          </a:xfrm>
          <a:prstGeom prst="rect">
            <a:avLst/>
          </a:prstGeom>
        </p:spPr>
        <p:txBody>
          <a:bodyPr>
            <a:spAutoFit/>
          </a:bodyPr>
          <a:lstStyle/>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&lt;body&gt;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div id="menu"&gt;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49580">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 </a:t>
            </a:r>
            <a:r>
              <a:rPr lang="en-US"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US"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ref</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="index.html"&gt;</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Главная</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49580">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 </a:t>
            </a:r>
            <a:r>
              <a:rPr lang="en-US"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href</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="about_us.html"&gt;</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О нас</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49580">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 </a:t>
            </a:r>
            <a:r>
              <a:rPr lang="en-US"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href</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="contact.html"&gt;</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Контакты</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div&gt;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 </a:t>
            </a:r>
            <a:r>
              <a:rPr lang="en-US"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href</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Кнопка</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&lt;/a&gt;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body</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0586854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Load\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189" y="593365"/>
            <a:ext cx="6883621" cy="549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8424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dirty="0" smtClean="0"/>
              <a:t> </a:t>
            </a:r>
            <a:r>
              <a:rPr lang="ru-RU" altLang="ru-RU"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И так итог  первичной семантики : </a:t>
            </a:r>
            <a:br>
              <a:rPr lang="ru-RU" altLang="ru-RU"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Заголовки </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должны выделяться тегами H1, H2, H3, H4, но никак не B и STRONG</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Параграф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 помощью P тега, но никак не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DIV. </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При </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создании меню лучше всего использовать UL список, внутри которого будут лежать LI элементы меню. Этим мы показываем, что ссылки равносильные. Если имеются вложенные списки, соответственно создаем внутри первичного LI элемента еще один UL список.</a:t>
            </a:r>
          </a:p>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В HTML, тег IMG должен использоваться только для больших картинок и иконок.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Не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использовать атрибуты STYLE внутри HTML тега. Все стили выносить в отдельный CSS файл.</a:t>
            </a:r>
          </a:p>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То же самое по поводу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JavaScript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6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solidFill>
                <a:schemeClr val="tx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75360564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dirty="0" smtClean="0"/>
              <a:t> </a:t>
            </a:r>
            <a:r>
              <a:rPr lang="ru-RU" altLang="ru-RU" b="1" dirty="0" err="1">
                <a:solidFill>
                  <a:schemeClr val="tx1"/>
                </a:solidFill>
                <a:latin typeface="Calibri" panose="020F0502020204030204" pitchFamily="34" charset="0"/>
                <a:ea typeface="Calibri" panose="020F0502020204030204" pitchFamily="34" charset="0"/>
                <a:cs typeface="Calibri" panose="020F0502020204030204" pitchFamily="34" charset="0"/>
              </a:rPr>
              <a:t>Кроссбраузерность</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Кроссбраузерность</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страницы – это верстка которая отображается одинаково во всех основных браузеров : </a:t>
            </a:r>
          </a:p>
          <a:p>
            <a:pPr>
              <a:lnSpc>
                <a:spcPct val="106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Opera, Firefox, Internet Explorer , Safari, Google Chrome</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Если в не основном для вас браузере какой то блок отображается не так как нужно , проверяйте семантику блока , далее стили которыми описали элемент в CSS , скорее всего что то написано не верно или не написано не полностью! Стили «по умолчанию» в разных браузерах РАЗНЫЕ !</a:t>
            </a:r>
          </a:p>
          <a:p>
            <a:pPr>
              <a:lnSpc>
                <a:spcPct val="106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Вендорные</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префиксы — это приставки к названию CSS свойства, которые добавляют производители браузеров для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нестандартизированных</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свойств.</a:t>
            </a:r>
          </a:p>
          <a:p>
            <a:pPr>
              <a:lnSpc>
                <a:spcPct val="106000"/>
              </a:lnSpc>
              <a:spcAft>
                <a:spcPts val="800"/>
              </a:spcAft>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9738546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Согласно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спецификации CSS 2.1 CSS идентификаторы, которые начинаются с "-" или "_" зарезервированы для CSS расширений браузеров. Наличие этих знаков в начале свойства гарантирует то, что в будущем расширения браузеров никогда не пересекутся со стандартными CSS свойствами. Т.е. ни один браузер не начнет «случайно» понимать свойство, которое для него не предназначено</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6">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		</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Opera</a:t>
            </a:r>
          </a:p>
          <a:p>
            <a:pPr lvl="6">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moz</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Firefox</a:t>
            </a:r>
          </a:p>
          <a:p>
            <a:pPr lvl="6">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ms</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IE</a:t>
            </a:r>
          </a:p>
          <a:p>
            <a:pPr lvl="6">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ms</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-filter:	</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IE8</a:t>
            </a:r>
          </a:p>
          <a:p>
            <a:pPr lvl="6">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webkit</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Safari, Google Chrome</a:t>
            </a:r>
          </a:p>
          <a:p>
            <a:pPr>
              <a:lnSpc>
                <a:spcPct val="106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4679933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Например</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CSS свойство </a:t>
            </a:r>
            <a:r>
              <a:rPr lang="ru-RU" sz="2400" b="1"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3" tooltip="почитать о CSS свойстве opacity"/>
              </a:rPr>
              <a:t>opacity</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отвечающее за прозрачность элемента,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кроссбраузерно</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используется так:</a:t>
            </a:r>
          </a:p>
          <a:p>
            <a:pPr>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ms</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-filter: "</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progid:DXImageTransform.Microsoft.Alpha</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(Opacity=50)";/* IE 8*/</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-moz-opacity:0.5;/* Mozilla 1.6 */</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-webkit-opacity:0.5/*  Safari 2.0+ , Chrome, */</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-o-opacity:0.5/*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Opera</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opacity:0.5</a:t>
            </a:r>
          </a:p>
          <a:p>
            <a:pPr>
              <a:lnSpc>
                <a:spcPct val="106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Вендорные</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приставки упрощают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кроссбраузерную</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верстку но к ним следует обращаться в последнюю очередь! </a:t>
            </a:r>
          </a:p>
          <a:p>
            <a:pPr lvl="0">
              <a:spcBef>
                <a:spcPts val="0"/>
              </a:spcBef>
              <a:buNone/>
            </a:pPr>
            <a:endParaRPr sz="2400" b="1" dirty="0">
              <a:solidFill>
                <a:schemeClr val="tx1"/>
              </a:solidFill>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783635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Зададим на странице style.css стиль для наших ссылок, причем только для ссылок, которые находятся в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-е с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menu</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(тогда другие ссылки на странице, если они будут, останутся без изменения или им можно будет задать другой стиль):</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#menu</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width:200px</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background:yellow</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#menu a</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color:#2b3845</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text-decoration:none</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#menu a:hover</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color:#92A9BF</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background:blue</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86180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Элемент a является строчным, поэтому наши ссылки расположились в одну строку и их размер зависит от текста. Но мы хотели сделать вертикальное меню, для этого мы и добавим нашим ссылкам свойство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display:block</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menu</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display:block</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Обратите внимание, так как теперь наши ссылки стали блочными элементами, то и размер у них стал одинаковый, равный ширине родительского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div</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-а.</a:t>
            </a:r>
            <a:b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855822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en-US" dirty="0" smtClean="0"/>
              <a:t> </a:t>
            </a:r>
            <a:r>
              <a:rPr lang="ru-RU" altLang="ru-RU"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display:inline</a:t>
            </a:r>
            <a:r>
              <a:rPr lang="en-US" altLang="ru-RU"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-block;</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Это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значение делает элемент строчным. Предположим, мы хотим разместить на странице параграф, который должен начинаться с заголовка. На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-странице мы напишем следующий код:</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&lt;h5&gt;Заголовок.&lt;/h5&gt; &lt;p&gt;Текст параграфа&lt;/p&gt;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Добавим на страницу style.css стили для наших элементов:</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h5, p{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display:inline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-block</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601697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display:none</a:t>
            </a:r>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Это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значение убирает элемент со страницы. Очень часто используется для формирования раскрывающихся меню сайтов, например, с помощью языка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javascript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Вы, наверно, встречали такие меню, где при щелчке по пункту меню раскрывается список подпунктов. Вот в таких меню и используется значение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display:none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Надо сказать, что в CSS есть еще одно свойство на первый взгляд похожее на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display:none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Это свойство, отвечающее за видимость блока -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visibility</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Оно может принимать два значения: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visible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(отображать) 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hidden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(сделать невидимым).</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509997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Различия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следующее</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display:none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скрывает элемент, как будто его и не было, 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visibility:hidden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делает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прозрачным</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Понятнее будет на примере.  У нас есть пять параграфов:</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p&gt;Параграф 1&lt;/p&gt;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="p2"&gt;Параграф 2&lt;/p&gt;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p&gt;Параграф 3&lt;/p&gt;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="p4"&gt;Параграф 4&lt;/p&gt;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p&gt;Параграф 5&lt;/p&gt;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859763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Давайте зададим для второго параграфа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display:none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а для четвертого -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visibility:hidden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#p2{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display:none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#p4{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visibility:hidden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Как видите, второй параграф отсутствует, а четвертый - невидим, но место под него оставлено. В этом и заключается разница.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visibility</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так же, как и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display</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чаще всего применяется совместно с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javascript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(чтобы показать или скрыть необходимые элементы)</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95765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Отображение содержимого блоков в разных браузерах</a:t>
            </a:r>
            <a:r>
              <a:rPr lang="ru-RU" altLang="ru-RU" sz="2400" b="1" dirty="0">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latin typeface="Calibri" panose="020F0502020204030204" pitchFamily="34" charset="0"/>
                <a:ea typeface="Calibri" panose="020F0502020204030204" pitchFamily="34" charset="0"/>
                <a:cs typeface="Times New Roman" panose="02020603050405020304" pitchFamily="18" charset="0"/>
              </a:rPr>
            </a:br>
            <a:endParaRPr sz="24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Как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вы думаете, что будет, если блочному элементу задать меньшие размеры, чем его содержимое? Ваш ответ будет зависеть от того, в каком браузере вы работаете. Предположим мы задали блоку размер 200х100 пикселов и поместили в него текст, явно превышающий эти размеры. Выше приведен рисунок, где отображено поведение различных браузеров в такой ситуации.</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Loa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255" y="1356866"/>
            <a:ext cx="5445569" cy="203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965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Как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видите, одни браузеры растягивают блоки, чтобы вместить содержимое, а другие перекрывают блок содержимым. Конечно, лучшего всего контролировать размеры объектов, но это не всегда возможно. Как же быть тогда? Воспользоваться свойством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overflow</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Это свойство может принимать четыре значения: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visible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если содержимое превышает размеры блока, оно все-равно останется на экране. Результат будет такой же, как на рисунке выше.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hidden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браузер отрежет содержимое, которое превышает размер блока.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925831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endParaRPr lang="en-US" sz="2400" b="1" dirty="0" smtClean="0">
              <a:latin typeface="Calibri" panose="020F0502020204030204" pitchFamily="34" charset="0"/>
              <a:cs typeface="Calibri" panose="020F0502020204030204" pitchFamily="34" charset="0"/>
            </a:endParaRPr>
          </a:p>
          <a:p>
            <a:pPr>
              <a:lnSpc>
                <a:spcPct val="107000"/>
              </a:lnSpc>
              <a:spcAft>
                <a:spcPts val="800"/>
              </a:spcAft>
              <a:buNone/>
            </a:pPr>
            <a:endParaRPr lang="en-US" sz="2400" b="1" dirty="0">
              <a:latin typeface="Calibri" panose="020F0502020204030204" pitchFamily="34" charset="0"/>
              <a:cs typeface="Calibri" panose="020F0502020204030204" pitchFamily="34" charset="0"/>
            </a:endParaRPr>
          </a:p>
          <a:p>
            <a:pPr>
              <a:lnSpc>
                <a:spcPct val="107000"/>
              </a:lnSpc>
              <a:spcAft>
                <a:spcPts val="800"/>
              </a:spcAft>
              <a:buNone/>
            </a:pPr>
            <a:endParaRPr lang="en-US" sz="2400" b="1" dirty="0" smtClean="0">
              <a:latin typeface="Calibri" panose="020F0502020204030204" pitchFamily="34" charset="0"/>
              <a:cs typeface="Calibri" panose="020F0502020204030204" pitchFamily="34" charset="0"/>
            </a:endParaRPr>
          </a:p>
          <a:p>
            <a:pPr>
              <a:lnSpc>
                <a:spcPct val="107000"/>
              </a:lnSpc>
              <a:spcAft>
                <a:spcPts val="800"/>
              </a:spcAft>
              <a:buNone/>
            </a:pPr>
            <a:endParaRPr lang="en-US" sz="2400" b="1" dirty="0">
              <a:latin typeface="Calibri" panose="020F0502020204030204" pitchFamily="34" charset="0"/>
              <a:cs typeface="Calibri" panose="020F0502020204030204" pitchFamily="34" charset="0"/>
            </a:endParaRPr>
          </a:p>
          <a:p>
            <a:pPr>
              <a:lnSpc>
                <a:spcPct val="107000"/>
              </a:lnSpc>
              <a:spcAft>
                <a:spcPts val="800"/>
              </a:spcAft>
              <a:buNone/>
            </a:pPr>
            <a:endParaRPr lang="en-US" sz="2400" b="1" dirty="0" smtClean="0">
              <a:latin typeface="Calibri" panose="020F0502020204030204" pitchFamily="34" charset="0"/>
              <a:cs typeface="Calibri" panose="020F0502020204030204" pitchFamily="34" charset="0"/>
            </a:endParaRPr>
          </a:p>
          <a:p>
            <a:pPr>
              <a:lnSpc>
                <a:spcPct val="107000"/>
              </a:lnSpc>
              <a:spcAft>
                <a:spcPts val="800"/>
              </a:spcAft>
              <a:buNone/>
            </a:pPr>
            <a:endParaRPr lang="en-US" sz="2400" b="1" dirty="0">
              <a:latin typeface="Calibri" panose="020F0502020204030204" pitchFamily="34" charset="0"/>
              <a:cs typeface="Calibri" panose="020F0502020204030204" pitchFamily="34" charset="0"/>
            </a:endParaRPr>
          </a:p>
          <a:p>
            <a:pPr>
              <a:lnSpc>
                <a:spcPct val="107000"/>
              </a:lnSpc>
              <a:spcAft>
                <a:spcPts val="800"/>
              </a:spcAft>
              <a:buNone/>
            </a:pPr>
            <a:r>
              <a:rPr lang="en-US" sz="2400" b="1" dirty="0" smtClean="0">
                <a:latin typeface="Calibri" panose="020F0502020204030204" pitchFamily="34" charset="0"/>
                <a:cs typeface="Calibri" panose="020F0502020204030204" pitchFamily="34" charset="0"/>
              </a:rPr>
              <a:t>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scroll</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блок будет снабжен полосами прокрутки, причем как горизонтальной, так и вертикальной (смотря какую прокрутку мы зададим по Х или У оси).</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auto</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блок будет снабжен только теми полосами прокрутки, которые необходимы. </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Loa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71" y="1536633"/>
            <a:ext cx="7880857" cy="242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69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Что такое CSS</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CSS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Cascading</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Style</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Sheets</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 каскадные таблицы стилей. </a:t>
            </a:r>
            <a:b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Стиль - набор параметров, задающий внешнее представление объекта. Например, пусть мы хотим, чтобы все заголовки первого уровня (теги &lt;h1&gt;) на одной странице имели красный цвет, размер - 24 и были написаны курсивом, а на другой странице были бы синего цвета, размера - 12. Наш заголовок - это объект, а цвет, размер и начертание - это параметры. Просто параметры нашего объекта для разных страниц разные, т.е. они отличаются стилем.</a:t>
            </a:r>
            <a:b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endParaRPr sz="2400" b="1" dirty="0">
              <a:solidFill>
                <a:schemeClr val="tx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b="1" dirty="0" err="1">
                <a:solidFill>
                  <a:srgbClr val="000000"/>
                </a:solidFill>
                <a:latin typeface="Calibri" panose="020F0502020204030204" pitchFamily="34" charset="0"/>
                <a:ea typeface="Calibri" panose="020F0502020204030204" pitchFamily="34" charset="0"/>
                <a:cs typeface="Calibri" panose="020F0502020204030204" pitchFamily="34" charset="0"/>
              </a:rPr>
              <a:t>Border</a:t>
            </a:r>
            <a:r>
              <a:rPr lang="ru-RU" altLang="ru-RU" b="1"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ru-RU" altLang="ru-RU" b="1" dirty="0" err="1">
                <a:solidFill>
                  <a:srgbClr val="000000"/>
                </a:solidFill>
                <a:latin typeface="Calibri" panose="020F0502020204030204" pitchFamily="34" charset="0"/>
                <a:ea typeface="Calibri" panose="020F0502020204030204" pitchFamily="34" charset="0"/>
                <a:cs typeface="Calibri" panose="020F0502020204030204" pitchFamily="34" charset="0"/>
              </a:rPr>
              <a:t>Padding</a:t>
            </a:r>
            <a:r>
              <a:rPr lang="ru-RU" altLang="ru-RU" b="1"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ru-RU" altLang="ru-RU" b="1" dirty="0" err="1">
                <a:solidFill>
                  <a:srgbClr val="000000"/>
                </a:solidFill>
                <a:latin typeface="Calibri" panose="020F0502020204030204" pitchFamily="34" charset="0"/>
                <a:ea typeface="Calibri" panose="020F0502020204030204" pitchFamily="34" charset="0"/>
                <a:cs typeface="Calibri" panose="020F0502020204030204" pitchFamily="34" charset="0"/>
              </a:rPr>
              <a:t>Margin</a:t>
            </a:r>
            <a:r>
              <a:rPr lang="ru-RU" altLang="ru-RU" b="1" dirty="0">
                <a:latin typeface="Calibri" panose="020F0502020204030204" pitchFamily="34" charset="0"/>
                <a:ea typeface="Calibri" panose="020F0502020204030204" pitchFamily="34" charset="0"/>
                <a:cs typeface="Calibri" panose="020F0502020204030204" pitchFamily="34" charset="0"/>
              </a:rPr>
              <a:t/>
            </a:r>
            <a:br>
              <a:rPr lang="ru-RU" altLang="ru-RU" b="1" dirty="0">
                <a:latin typeface="Calibri" panose="020F0502020204030204" pitchFamily="34" charset="0"/>
                <a:ea typeface="Calibri" panose="020F0502020204030204" pitchFamily="34" charset="0"/>
                <a:cs typeface="Calibri" panose="020F0502020204030204" pitchFamily="34" charset="0"/>
              </a:rPr>
            </a:b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body</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a:t>
            </a:r>
          </a:p>
          <a:p>
            <a:pPr>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&lt;p&gt;Текст в параграфе.&lt;/p&gt;</a:t>
            </a:r>
          </a:p>
          <a:p>
            <a:pPr>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&lt;p&gt;Текст в параграфе.&lt;/p&gt;</a:t>
            </a:r>
          </a:p>
          <a:p>
            <a:pPr>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body</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a:t>
            </a:r>
          </a:p>
          <a:p>
            <a:pPr>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Универсальное свойство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border</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позволяет одновременно установить толщину, стиль и цвет границы вокруг элемента. Значения могут идти в любом порядке, разделяясь пробелом, браузер сам определит, какое из них соответствует нужному свойству. Для установки границы только на определенных сторонах элемента, воспользуйтесь свойствами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border-top</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border-bottom</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border-left,border-right</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lvl="0">
              <a:spcBef>
                <a:spcPts val="0"/>
              </a:spcBef>
              <a:buNone/>
            </a:pPr>
            <a:endParaRPr sz="2400" b="1" dirty="0">
              <a:solidFill>
                <a:schemeClr val="tx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623340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Значение</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border-width</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определяет толщину границы. Для управления ее видом предоставляется несколько значений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border-style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Для того, чтобы увидеть отступы, поля и границы, зададим границу</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  border:1px solid red;}</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Load\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520600" cy="110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613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Отступы от границы задаются свойством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padding</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оно позволяет задать величину внутреннего отступа сразу для всех сторон элемента или определить ее только для указанных сторон.</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Добавляем к нашему свойству p{  padding:10px;}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4" descr="D:\Load\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662976"/>
            <a:ext cx="5934027" cy="99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791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sz="2400" b="1" dirty="0" smtClean="0">
                <a:latin typeface="Calibri" panose="020F0502020204030204" pitchFamily="34" charset="0"/>
                <a:cs typeface="Calibri" panose="020F0502020204030204" pitchFamily="34" charset="0"/>
              </a:rPr>
              <a:t> </a:t>
            </a:r>
          </a:p>
          <a:p>
            <a:pPr>
              <a:buNone/>
            </a:pPr>
            <a:endPar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Далее </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задаем внешние отступы –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Margin</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Отступом является пространство от границы текущего элемента до внутренней границы его родительского элемента</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7" name="Рисунок 2" descr="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060" y="1536633"/>
            <a:ext cx="4365879" cy="309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720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Если у элемента нет родителя, отступом будет расстояние от края элемента до края окна браузера с учетом того, что у самого окна по умолчанию тоже установлены отступы. Чтобы от них избавиться, следует устанавливать значение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margin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для селектора &lt;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равное нулю.</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margin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позволяет задать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величину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рх</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или %)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отступа сразу для всех сторон элемента или определить ее только для указанных сторон</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Auto</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Указывает, что размер отступов будет автоматически рассчитан браузером.</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Inherit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Наследует значение родителя.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918769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И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снова добавляем свойства к нашему параграфу </a:t>
            </a:r>
          </a:p>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p</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margin:50px;}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932" y="1536633"/>
            <a:ext cx="5638136" cy="257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895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buNone/>
            </a:pPr>
            <a:r>
              <a:rPr lang="ru-RU" altLang="ru-RU" sz="2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А </a:t>
            </a:r>
            <a:r>
              <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теперь добавляем ширину и высоту нашим блокам p{  </a:t>
            </a:r>
            <a:r>
              <a:rPr lang="en-US"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width</a:t>
            </a:r>
            <a:r>
              <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:100</a:t>
            </a:r>
            <a:r>
              <a:rPr lang="en-US" altLang="ru-RU"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px</a:t>
            </a:r>
            <a:r>
              <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height</a:t>
            </a:r>
            <a:r>
              <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:50</a:t>
            </a:r>
            <a:r>
              <a:rPr lang="en-US" altLang="ru-RU"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px</a:t>
            </a:r>
            <a:r>
              <a:rPr lang="ru-RU" alt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ru-RU" altLang="ru-RU" sz="2400" b="1" dirty="0">
                <a:latin typeface="Calibri" panose="020F0502020204030204" pitchFamily="34" charset="0"/>
                <a:ea typeface="Times New Roman" panose="02020603050405020304" pitchFamily="18" charset="0"/>
                <a:cs typeface="Calibri" panose="020F0502020204030204" pitchFamily="34" charset="0"/>
              </a:rPr>
              <a:t> </a:t>
            </a: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784" y="1536633"/>
            <a:ext cx="3216991" cy="339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683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Плавающие блоки</a:t>
            </a: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Эти блоки нельзя позиционировать с точностью до пиксела, как в предыдущих схемах, но именно эта схема позиционирования очень распространена. Без плавающих блоков обходится редкий сайт, а уж сделать "резиновую" верстку сайта без них и вовсе невозможно.</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Плавающие блоки определяются свойством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float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который определяет будет ли блок плавающим и в какую сторону он будет перемещаться. </a:t>
            </a: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485233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Возможны три варианта</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left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блок прижимается к левому краю, остальные элементы обтекают его с правой стороны</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right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блок прижимается к правому краю, остальные элементы обтекают его с левой стороны</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none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блок не перемещается и позиционируется согласно свойству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position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212687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="blok1"&gt;Текст блока 1&lt;/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Просто какие-то элементы на странице. Это может быть просто</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текст, ссылки, списки, картинки и т.д.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#blok1{</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border:1px solid red;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width:150px;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7722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Каждый элемент на странице может иметь свой </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стиль</a:t>
            </a:r>
            <a:r>
              <a:rPr lang="en-US"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Набор </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стилей всех элементов называют таблицей стилей.</a:t>
            </a:r>
            <a:b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Если для одного элемента задано несколько стилей (как в примере с заголовками), то применяется каскадирование, которое определяет приоритет того или иного стиля.</a:t>
            </a:r>
          </a:p>
          <a:p>
            <a:pPr>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CSS, как и любой язык, имеет свой синтаксис. В нем нет ни элементов, ни параметров, ни тегов. В нем есть </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правила</a:t>
            </a:r>
            <a:r>
              <a:rPr lang="en-US"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CSS</a:t>
            </a:r>
            <a:r>
              <a:rPr lang="ru-RU" alt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состоит из селектора и блока объявления стилей, </a:t>
            </a:r>
          </a:p>
          <a:p>
            <a:pPr>
              <a:buNone/>
            </a:pPr>
            <a:r>
              <a:rPr lang="ru-RU" alt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Сам блок объявления стилей состоит из свойств и их значений, разделенных точкой с запятой:</a:t>
            </a:r>
          </a:p>
          <a:p>
            <a:pPr lvl="0">
              <a:spcBef>
                <a:spcPts val="0"/>
              </a:spcBef>
              <a:buNone/>
            </a:pPr>
            <a:endParaRPr sz="2400" b="1" dirty="0">
              <a:solidFill>
                <a:schemeClr val="tx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136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blok1{</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float:right</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7691310" cy="18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4" descr="D:\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00" y="3814233"/>
            <a:ext cx="7699204" cy="180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12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Обратное обтекание </a:t>
            </a:r>
            <a:r>
              <a:rPr lang="ru-RU" sz="2400" b="1" dirty="0">
                <a:latin typeface="Calibri" panose="020F0502020204030204" pitchFamily="34" charset="0"/>
                <a:ea typeface="Calibri" panose="020F0502020204030204" pitchFamily="34" charset="0"/>
                <a:cs typeface="Times New Roman" panose="02020603050405020304" pitchFamily="18" charset="0"/>
              </a:rPr>
              <a:t/>
            </a:r>
            <a:br>
              <a:rPr lang="ru-RU" sz="2400" b="1" dirty="0">
                <a:latin typeface="Calibri" panose="020F0502020204030204" pitchFamily="34" charset="0"/>
                <a:ea typeface="Calibri" panose="020F0502020204030204" pitchFamily="34" charset="0"/>
                <a:cs typeface="Times New Roman" panose="02020603050405020304" pitchFamily="18" charset="0"/>
              </a:rPr>
            </a:br>
            <a:endParaRPr sz="24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="blok1"&gt;Текст блока 1&lt;/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="blok2"&gt;Текст блока 2&lt;/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#blok1{</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border:1px solid red;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width:150px;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float:left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395621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endPar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endPar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endPar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endPar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blok2{</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border:1px solid red;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width:150px;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height:50px;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float:right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356866"/>
            <a:ext cx="8520600" cy="139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517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Одинаковое </a:t>
            </a:r>
            <a:r>
              <a:rPr lang="ru-RU" altLang="ru-RU"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значение </a:t>
            </a:r>
            <a:r>
              <a:rPr lang="ru-RU" altLang="ru-RU"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обтекания</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sz="2400" b="1" dirty="0" smtClean="0">
                <a:latin typeface="Calibri" panose="020F0502020204030204" pitchFamily="34" charset="0"/>
                <a:cs typeface="Calibri" panose="020F0502020204030204" pitchFamily="34" charset="0"/>
              </a:rPr>
              <a:t> </a:t>
            </a:r>
          </a:p>
          <a:p>
            <a:pPr lvl="0">
              <a:spcBef>
                <a:spcPts val="0"/>
              </a:spcBef>
              <a:buNone/>
            </a:pPr>
            <a:endParaRPr lang="ru-RU" sz="2400" b="1" dirty="0">
              <a:latin typeface="Calibri" panose="020F0502020204030204" pitchFamily="34" charset="0"/>
              <a:cs typeface="Calibri" panose="020F0502020204030204" pitchFamily="34" charset="0"/>
            </a:endParaRPr>
          </a:p>
          <a:p>
            <a:pPr lvl="0">
              <a:spcBef>
                <a:spcPts val="0"/>
              </a:spcBef>
              <a:buNone/>
            </a:pPr>
            <a:endParaRPr lang="ru-RU" sz="2400" b="1" dirty="0" smtClean="0">
              <a:latin typeface="Calibri" panose="020F0502020204030204" pitchFamily="34" charset="0"/>
              <a:cs typeface="Calibri" panose="020F0502020204030204" pitchFamily="34" charset="0"/>
            </a:endParaRPr>
          </a:p>
          <a:p>
            <a:pPr lvl="0">
              <a:spcBef>
                <a:spcPts val="0"/>
              </a:spcBef>
              <a:buNone/>
            </a:pPr>
            <a:endParaRPr lang="ru-RU" sz="2400" b="1" dirty="0" smtClean="0">
              <a:latin typeface="Calibri" panose="020F0502020204030204" pitchFamily="34" charset="0"/>
              <a:cs typeface="Calibri" panose="020F0502020204030204" pitchFamily="34" charset="0"/>
            </a:endParaRPr>
          </a:p>
          <a:p>
            <a:pPr>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А что делать, если мы хотим, чтобы блоки были прижаты к правому краю, но располагались бы один под другим. Для этого существует свойство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clear</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которое определяет, какие стороны плавающего блока не могут соседствовать с другими плавающими блоками. </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311700" y="1536633"/>
            <a:ext cx="7391336" cy="117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878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У этого свойства может быть задано одно из четырех значений:</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left</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блок должен располагаться ниже всех левосторонних блоков.</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right</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блок должен располагаться ниже всех правосторонних блоков.</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both</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блок должен располагаться ниже всех плавающих блоков.</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none</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 никаких ограничений нет, это значение по умолчанию.</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511105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#blok1{</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border:1px solid red;</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width:150px;</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height:50px;</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float:right</a:t>
            </a: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blok2{</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border:1px solid red;</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width:150px;</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height:50px;</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float:right</a:t>
            </a:r>
            <a:r>
              <a:rPr lang="en-US"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ru-RU"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clear:right</a:t>
            </a:r>
            <a:r>
              <a:rPr 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ru-RU"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377245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2250895"/>
            <a:ext cx="8626758" cy="312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017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Позиционирование</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Если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визуально разделить нашу страницу на прямоугольные блоки, то мы получим четыре блока: шапка сайта, меню, контент и низ сайта. Таким образом, мы имеем </a:t>
            </a: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четыре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 id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header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"&gt;шапка сайта&lt;/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 id="menu"&gt;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меню</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 id="content"&gt;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контент</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 id="footer"&gt;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низ сайта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4911555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#header{</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background:darkred</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width:715px;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height:100px;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menu{</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background:oldlace</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width:190px;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height:300px;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6693641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#content{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background:oldlace</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width:525px;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height:300px;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#footer{</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background:darkred</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width:715px;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height:30px;</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99259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 y="1536633"/>
            <a:ext cx="8181975"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4" descr="D:\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1" y="4070946"/>
            <a:ext cx="8181975"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161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73209"/>
            <a:ext cx="8520600" cy="4555200"/>
          </a:xfrm>
          <a:prstGeom prst="rect">
            <a:avLst/>
          </a:prstGeom>
        </p:spPr>
        <p:txBody>
          <a:bodyPr lIns="91425" tIns="91425" rIns="91425" bIns="91425" anchor="t" anchorCtr="0">
            <a:noAutofit/>
          </a:bodyPr>
          <a:lstStyle/>
          <a:p>
            <a:pPr>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Такое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позиционирование элементов называется позиционированием в нормальном потоке. Это значит, что все элементы отображаются в окне браузера сверху вниз, по вертикали, в том порядке, в каком они следуют друг за другом в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-коде.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828" y="1356866"/>
            <a:ext cx="4488683" cy="280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634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 CSS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для изменения потока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используется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position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оно может принимать четыре значения, соответствующие выбранной схеме позиционирования:</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static</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блок позиционируется в нормальном потоке. Это значение по умолчанию.</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relative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относительное позиционирование (относительно нормального потока).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absolute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абсолютное позиционирование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fixed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фиксированное позиционирование (фиксируется относительно области просмотра).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673422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Абсолютное позиционирование</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При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этой схеме позиционирования расположение блока на странице не зависит от того, в каком месте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-кода расположен этот блок. Расположение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задается указанием</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координат с помощью следующих четырех свойств:</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left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на сколько надо сместить блок относительно левого края окна.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right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на сколько надо сместить блок относительно правого края окна.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top</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на сколько надо сместить блок относительно верхнего края окна.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bottom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на сколько надо сместить блок относительно нижнего края окна.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375342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Вернемся к нашему примеру. Наши блоки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header</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menu</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и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footer</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позиционируются в нормальном потоке, поэтому свойство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position</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для них задавать не надо.</a:t>
            </a: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А вот блок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content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нужно расположить в другом месте, поэтому для него мы укажем 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position:absolute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 зададим смещение: от левого края окна на ширину блока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menu</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т.е. на 190 пикселей, а от верхнего края окна на высоту блока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header</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т.е. на 100 пикселей.</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content{position:</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absolute;</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left</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190px;</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top:100px;</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8844254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1" y="1536632"/>
            <a:ext cx="8520600" cy="486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609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Фиксированные блоки</a:t>
            </a: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при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фиксированном позиционировании блок фиксируется относительно области просмотра. У фиксированных блоков есть один существенный недостаток: они не поддерживаются браузерами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IE.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А потому использовать их крайне аккуратно.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bloсk</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position:fixed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left:0px;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top:0px;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Блок с идентификатором "</a:t>
            </a: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bloсk</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будет при прокрутке страницы оставаться на месте.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9509602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Многослойность</a:t>
            </a: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Представьте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себе множество листков бумаги, на каждом из которых что-то написано или нарисовано. Мы видим только содержание верхнего листа, но если мы его снимем, то увидим содержание следующего листа и т.д.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Также и в CSS, мы можем создать несколько слоев, на каждом разместить необходимые элементы и пронумеровать слои с помощью свойства z-</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index</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Чем больше номер, тем выше слой находится в стопке слоев. Например, если сделать 6 слоев, то пользователь сначала увидит именно слой z-index:6.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50734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Чтобы было визуально понятно давайте изменим нашему блоку контент цвет фона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#menu {Position: relative; z-index:1;}</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#content{ Left;0;background: green; z-index:2}</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body{background</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blue</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Теперь, давайте сделаем текст на странице белым цветом:</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 blue;</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color: white;</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3104583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Теперь сделаем цвета заголовков красным (для h1) и желтым (для h2):</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 blue;</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olor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white;</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h1{</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color:red</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h2{</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color:yellow</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635265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Группировка селекторов</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Если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стили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для нескольких селекторов совпадают (например,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заголовки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первых трех уровней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зеленого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цвета), то их можно сгруппировать. Для этого селекторы,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нужно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перечислить через запятую. Пример:</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h1, h2, h3{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color:green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Если кроме цвета, мы хотим задать нашим заголовкам размер. Тогда мы можем просто дописать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стили ниже: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h1, h2, h3{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color:green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h1{  font-size:18px;}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h2{  font-size:16px;}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h3{  font-size:14px;}</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3054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p class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title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 пример селектора  &lt;/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a:t>
            </a:r>
          </a:p>
          <a:p>
            <a:pPr eaLnBrk="1" hangingPunct="1">
              <a:lnSpc>
                <a:spcPct val="107000"/>
              </a:lnSpc>
              <a:spcAft>
                <a:spcPts val="800"/>
              </a:spcAft>
              <a:buNone/>
            </a:pP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p.title</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font-family: Arial, Helvetica, sans-serif; font-size: 18px; color: maroon; font-weight: bold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p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id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title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 пример селектора  &lt;/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a:t>
            </a:r>
          </a:p>
          <a:p>
            <a:pPr eaLnBrk="1" hangingPunct="1">
              <a:lnSpc>
                <a:spcPct val="107000"/>
              </a:lnSpc>
              <a:spcAft>
                <a:spcPts val="800"/>
              </a:spcAft>
              <a:buNone/>
            </a:pP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p#title</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font-family: Arial, Helvetica, sans-serif; font-size: 18px; color: maroon; font-weight: bold }</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 примере используется селектор с именем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id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title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для которого задано определение стиля. Определение состоит из свойства и его значения разделенных двоеточием. Определения разделяются точкой с запятой.</a:t>
            </a:r>
          </a:p>
          <a:p>
            <a:pPr eaLnBrk="1" hangingPunct="1">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86229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 компьютерном дизайне чаще всего используют цветовую модель RGB. В ее основе лежат три цвета: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красный,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green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зеленый,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blue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синий. С помощью смешивания этих трех цветов можно получить почти весь видимый спектр.</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Для указания RGB-цвета в HTML используется шестнадцатеричная система счисления. Начинается код цвета со спецсимвола # (что и указывает на шестнадцатеричный код), а далее следует шесть символов. Первые два отвечают за количество красного оттенка, третий и четвертый за насыщенность зеленого, а пятый и шестой - синего. Так, #FF0000 - красный цвет, #00FF00 - зеленый, #0000FF - синий, а #FFFFFF - белый</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156559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Значениями </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свойства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color</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могут быть именные цвета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red</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blue</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шестнадцатеричные коды цветов (#FF0000) и десятичные коды цвета в модели RGB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rgb</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(255, 0, 0)). </a:t>
            </a:r>
            <a:b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Итак, задать цвет текста для элемента можно тремя способами:</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body</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color:green</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h1{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color</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:#FF0000;}</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h2{  </a:t>
            </a:r>
            <a:r>
              <a:rPr lang="ru-RU" alt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color:rgb</a:t>
            </a:r>
            <a:r>
              <a:rPr lang="ru-RU" alt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(255,0,0);}</a:t>
            </a:r>
            <a:endParaRPr lang="ru-RU" altLang="ru-RU" sz="2400" b="1" dirty="0">
              <a:latin typeface="Calibri" panose="020F0502020204030204" pitchFamily="34" charset="0"/>
              <a:ea typeface="Calibri" panose="020F0502020204030204" pitchFamily="34" charset="0"/>
              <a:cs typeface="Calibri" panose="020F0502020204030204" pitchFamily="34" charset="0"/>
            </a:endParaRPr>
          </a:p>
          <a:p>
            <a:pPr lvl="0">
              <a:buNone/>
            </a:pPr>
            <a:endParaRPr lang="ru-RU" sz="2400" b="1" dirty="0">
              <a:latin typeface="Calibri" panose="020F0502020204030204" pitchFamily="34" charset="0"/>
              <a:cs typeface="Calibri" panose="020F0502020204030204" pitchFamily="34" charset="0"/>
            </a:endParaRPr>
          </a:p>
          <a:p>
            <a:pPr lvl="0">
              <a:spcBef>
                <a:spcPts val="0"/>
              </a:spcBef>
              <a:buNone/>
            </a:pPr>
            <a:endParaRPr sz="2400"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537430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Фон - </a:t>
            </a:r>
            <a:r>
              <a:rPr lang="ru-RU" altLang="ru-RU" sz="3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background</a:t>
            </a: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На самом деле это группа свойств, так или иначе связанная с фоном. При помощи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CSS,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фон можно задать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любому элементу</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Пример:</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Здесь содержимое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документа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Рассмотрим группу свойств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background-color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задает цвет фона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 умолчанию не наследуется, но его можно сделать наследуемым, если в качестве значения указать значение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inherit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background-color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:#243CED</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color:</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yellow;</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281144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background-image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задает фоновое изображение. Значением свойства является URL графического файла. Формат задания следующий: сначала идет обозначение функции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url</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а затем в круглых скобках указывается путь к файлу. Путь к файлу указывается относительно таблицы стилей.</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background-image:url</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(picture.gif);</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background-color:#243CED;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color:yellow</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26461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background-repeat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задает возможность повторения фонового изображения. В качестве фонового изображения может выступать как цельное изображение (например, шапка сайта), так и маленькое изображение, которое должно замостить собой все пространство элемента. Данное свойство как раз и указывает, повторять ли изображение и, если да, то как именно повторять. Возможны 4 варианта: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repeat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повторять изображение по горизонтали и вертикали.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repeat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-x - повторять изображение только по горизонтали.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repeat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-y - повторять изображение только по вертикали.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no-repeat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не повторять изображение.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028147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 умолчанию используется значение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repeat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background-image:url</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(picture.gif);</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background-repeat:no-repeat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background-color:#243CED;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color:yellow</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3945955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background-position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задает расположение элемента относительно окна браузера. Значения можно задавать в процентах, в единицах длины и при помощи ключевых слов.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background-image:url</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(picture.gif);</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background-repeat:no-repeat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background-color:#243CED;</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background-position:10% 30%;</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color:yellow</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5222659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Сокращенная запись свойства </a:t>
            </a:r>
            <a:r>
              <a:rPr lang="ru-RU" altLang="ru-RU" sz="3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background</a:t>
            </a:r>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 CSS для многих свойств существует сокращенная запись. В этом случае значения всех свойств перечисляются через пробел в произвольном порядке.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background:url</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(picture.gif) no-repeat #33CCFF center top;</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color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yellow</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2688419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Формы ввода</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b="1"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Формы дают возможность пользователям вводить информацию, тесты, опросы, голосования.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-формы сами по себе только позволяют вводить информацию, а вот обрабатывать ее HTML не умеет (это все-таки язык разметки, а не программирования). Для обработки информации используются такие языки, как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javascript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php</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 другие.</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Итак, в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форма задается тегами &lt;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Все остальные элементы формы располагаются между этими тегами.</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118656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У тега &lt;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есть несколько параметров:</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формы. Необходимо, если на странице несколько форм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action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определяет URL-адрес, по которому будет отправлена информация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введеная</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пользователем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method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определяет способ отправки информации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target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имя окна, в котором будут отображаться результаты обработки отправленной формы </a:t>
            </a: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Для верстальщика главное запомнить, что все элементы формы располагаются между тегами &lt;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buNone/>
            </a:pPr>
            <a:endParaRPr lang="ru-RU" sz="2400" b="1" dirty="0"/>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992676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Loa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 y="1879421"/>
            <a:ext cx="7872413" cy="386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556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Текстовое </a:t>
            </a:r>
            <a:r>
              <a:rPr lang="ru-RU" altLang="ru-RU" sz="3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поле </a:t>
            </a:r>
            <a:r>
              <a:rPr 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input</a:t>
            </a:r>
            <a:r>
              <a:rPr 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это поле с возможностью ввода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и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редактирования текста. </a:t>
            </a:r>
          </a:p>
          <a:p>
            <a:pPr>
              <a:lnSpc>
                <a:spcPct val="106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input type="text" name="text1" size="20"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maxlength</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="50"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Введите текст</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input type="text" name="text1" size="20"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maxlength</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="50"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неактивное поле</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disabled&gt;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input type="text" name="text1" size="20"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maxlength</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="50"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только для чтения</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readonly</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6541075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Параметры:</a:t>
            </a: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name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имя элемента,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элемента (в данном случае -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size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размер текстового поля в символах, которые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будут </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видны, при вводе большего количества символов, они будут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прокручиваться.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maxlength</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максимальное количество символов, которое можно ввести в </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поле</a:t>
            </a:r>
          </a:p>
          <a:p>
            <a:pPr eaLnBrk="1" hangingPunct="1">
              <a:lnSpc>
                <a:spcPct val="106000"/>
              </a:lnSpc>
              <a:spcAft>
                <a:spcPts val="800"/>
              </a:spcAft>
              <a:buNone/>
            </a:pP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текст, который будет отображаться (его можно стереть), при отсутствии этого параметра поле будет пустым.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disabled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блокирует поле от любых изменений,</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readonly</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делает поле доступным только для чтения.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4026831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Текстовое поле для ввода пароля</a:t>
            </a: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Это такое же текстовое поле, как и предыдущий элемент. Разница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в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том, что вводимый текст не отображается, вместо него появляются специальные символы, например звездочки.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Все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параметры такие же, как у простого текстового поля, кроме параметра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password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Пример</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Введите пароль</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&lt;input type="password" name="text1" size="20"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maxlength</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="50"&gt;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6746138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Checkbox</a:t>
            </a:r>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(флажки)</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Он задается все тем же тегом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input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причем один тег задает один флажок. Нужно четыре флажка, придется четыре раза писать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input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Пример:</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form name</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forma</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1"&gt;</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Какими языками вы владеете:&lt;</a:t>
            </a:r>
            <a:r>
              <a:rPr lang="en-US"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&lt;input type="checkbox" name="lan1" value="</a:t>
            </a:r>
            <a:r>
              <a:rPr lang="en-US"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english</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checked&gt;</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английский</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type="checkbox" name="lan2" value="</a:t>
            </a:r>
            <a:r>
              <a:rPr lang="en-US"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german</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немецкий</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type="checkbox" name="lan3" value="</a:t>
            </a:r>
            <a:r>
              <a:rPr lang="en-US"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spanish</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испанский</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type="checkbox" name="lan4" value="</a:t>
            </a:r>
            <a:r>
              <a:rPr lang="en-US"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french</a:t>
            </a: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французский</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0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0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1444328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Параметры:</a:t>
            </a: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элемента (в данном случае -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checkbox</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элемента, указывает программе обработчику формы, какой пункт выбрал пользователь,</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значение элемента, указывает программе обработчику формы значение пункта, который выбрал пользователь. В нашем примере выбран пункт английский, следовательно, программа-обработчик получит: lan1="</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english</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checked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 обычно помечают наиболее вероятные для выбора пункты, пользователь щелчком мыши может выбрать другие пункты.</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575232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Переключатели (</a:t>
            </a:r>
            <a:r>
              <a:rPr lang="ru-RU" altLang="ru-RU" sz="3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radiobtn</a:t>
            </a:r>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 отличии от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Checkbox</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можно выбрать только один пункт. В связи с этим значения параметра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должны быть одинаковы для всех элементов группы. Параметр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radio</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все остальные такие же, как у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Checkbox</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Укажите ваш пол</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type="radio" name="sex" value="man" checked&gt;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мужской</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type="radio" name="sex" value="woman"&gt;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женский</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9259155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Кнопки</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Существует четыре вида кнопок:</a:t>
            </a:r>
            <a:b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submit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кнопка отправки содержимого формы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web</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-серверу. параметры:</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submit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кнопки,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надпись на кнопке.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4858011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image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графическая кнопка отправки содержимого формы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web</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-серверу. Для ее использования необходимо подготовить картинку кнопки, а потом использовать ее в виде кнопки. параметры:</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image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графической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src</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адрес картинки для кнопки.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6777656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reset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кнопка, позволяющая восстановить все значения по умолчанию в форме. параметры:</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reset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кнопки очищения,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надпись на кнопке.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button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произвольная кнопка, ее действия назначаются вами, т.е. сама она делать ничего не умеет. параметры:</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type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button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тип произвольной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кнопки,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надпись на кнопке.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onclick</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указывает, что делать при щелчке по кнопке. </a:t>
            </a: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9490806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type="submit" name="submit"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Отправить</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type="image" name="</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but_img</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src</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="but.gif"&gt; *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укажите свою картинку для примера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type="reset" name="reset"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Очистить</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type="button" name="button"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Отправить</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985948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У блока есть содержимое, например, для элемента p - это текст. Вокруг содержимого есть отступы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padding</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они служат для того, чтобы текст не примыкал вплотную к границе блока. Фон отступов такой же, как и у содержимого.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Затем идет граница блока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border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которая может быть как видимой, так и невидимой.</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Также блок имеет поля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margin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которые задают дополнительное свободное пространство вокруг блока. Фон полей прозрачный, т.е. сквозь него просвечивает фон родительского элемента.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8061754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Поле для файлов</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Поле для ввода имени файла, сопровождаемое кнопкой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Browse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(Обзор), при щелчке по которой открывается окно просмотра дерева папок компьютера, где можно выбрать нужный файл. Выбранный файл присоединяется к содержимому формы при отправке на сервер</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type="file" name="load" size="50"&gt;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&lt;/form&gt;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7207759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Многострочное текстовое </a:t>
            </a:r>
            <a:r>
              <a:rPr lang="ru-RU"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поле </a:t>
            </a:r>
            <a:r>
              <a:rPr 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Для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объемных текстов, например для почтовых сообщений, удобно использовать именно этот элемент. Он создается тегами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и имеет следующие параметры:</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поля,</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cols</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ширина поля в символах,</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rows</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количество строк текста, видимых на экране,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wrap</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способ переноса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слов</a:t>
            </a:r>
          </a:p>
          <a:p>
            <a:pPr marL="449580">
              <a:lnSpc>
                <a:spcPct val="106000"/>
              </a:lnSpc>
              <a:spcAft>
                <a:spcPts val="800"/>
              </a:spcAft>
              <a:buNone/>
              <a:defRPr/>
            </a:pPr>
            <a:r>
              <a:rPr 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disabled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неактивное поле,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readonly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разрешено только чтение.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7646285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cols="20" rows="3" wrap="off"&gt;&lt;/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cols="35" rows="5" wrap="virtual"&gt;&lt;/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cols="50" rows="7" wrap="physical"&gt;&lt;/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textarea</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p>
          <a:p>
            <a:pPr>
              <a:lnSpc>
                <a:spcPct val="106000"/>
              </a:lnSpc>
              <a:spcAft>
                <a:spcPts val="800"/>
              </a:spcAft>
              <a:buNone/>
              <a:defRPr/>
            </a:pPr>
            <a:endPar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Попробуйте ввести текст и посмотрите на разницу в значениях параметра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0971299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i="1" dirty="0">
                <a:solidFill>
                  <a:srgbClr val="000000"/>
                </a:solidFill>
                <a:latin typeface="Calibri" panose="020F0502020204030204" pitchFamily="34" charset="0"/>
                <a:ea typeface="Calibri" panose="020F0502020204030204" pitchFamily="34" charset="0"/>
                <a:cs typeface="Calibri" panose="020F0502020204030204" pitchFamily="34" charset="0"/>
              </a:rPr>
              <a:t>Раскрывающиеся </a:t>
            </a:r>
            <a:r>
              <a:rPr lang="ru-RU" altLang="ru-RU" sz="3200" b="1" i="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списки </a:t>
            </a:r>
            <a:r>
              <a:rPr 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&lt;</a:t>
            </a:r>
            <a:r>
              <a:rPr lang="ru-RU" sz="3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select</a:t>
            </a:r>
            <a:r>
              <a:rPr lang="ru-RU" sz="3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&gt;</a:t>
            </a:r>
            <a:r>
              <a:rPr lang="ru-RU" sz="3200" b="1" dirty="0">
                <a:latin typeface="Calibri" panose="020F0502020204030204" pitchFamily="34" charset="0"/>
                <a:ea typeface="Calibri" panose="020F0502020204030204" pitchFamily="34" charset="0"/>
                <a:cs typeface="Calibri" panose="020F0502020204030204" pitchFamily="34" charset="0"/>
              </a:rPr>
              <a:t/>
            </a:r>
            <a:br>
              <a:rPr lang="ru-RU" sz="3200" b="1" dirty="0">
                <a:latin typeface="Calibri" panose="020F0502020204030204" pitchFamily="34" charset="0"/>
                <a:ea typeface="Calibri" panose="020F0502020204030204" pitchFamily="34" charset="0"/>
                <a:cs typeface="Calibri" panose="020F0502020204030204" pitchFamily="34" charset="0"/>
              </a:rPr>
            </a:br>
            <a:r>
              <a:rPr lang="ru-RU" altLang="ru-RU" sz="3200" b="1" i="1" dirty="0">
                <a:latin typeface="Calibri" panose="020F0502020204030204" pitchFamily="34" charset="0"/>
                <a:ea typeface="Calibri" panose="020F0502020204030204" pitchFamily="34" charset="0"/>
                <a:cs typeface="Calibri" panose="020F0502020204030204" pitchFamily="34" charset="0"/>
              </a:rPr>
              <a:t/>
            </a:r>
            <a:br>
              <a:rPr lang="ru-RU" altLang="ru-RU" sz="3200" b="1" i="1" dirty="0">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Списки бывают с возможностью выбора одного элемента и с множественным выбором.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Задются</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 те, и другие с помощью тегов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внутри которых располагаются элементы значений, заданных тегом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option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имя списка. Каждый выбранный элемент списка при передаче на сервер будет иметь вид: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где значение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берется из тега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option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size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определяет количество видимых элементов в списке: 1 - простой раскрывающийся список, больше 1 - список с полосой прокрутки.</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multiple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разрешает выбор нескольких элементов списка.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191636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option</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selected</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им помечают наиболее вероятный для выбора элемент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списка.</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значение, которое будет отправлено серверу, если пункт выбран.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="forma1</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Какой язык вы хотите изучать:</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&lt;select name="language" size="1"&gt;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&lt;option selected value="html"&gt;html</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&lt;option value="</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php</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php</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&lt;option value="java"&gt;java</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074276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Какое время вы готовы на это потратить:&lt;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br</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&lt;select name="time" size="3"&gt;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selected value="1"&gt;1 </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месяц</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value="2"&gt;2 </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месяца</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value="3"&gt;3 </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месяца</a:t>
            </a:r>
          </a:p>
          <a:p>
            <a:pPr marL="89916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select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br</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br</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Какие дни недели для занятий вас устроят</a:t>
            </a:r>
            <a:r>
              <a:rPr 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49580">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br</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 (выбирайте с нажатой клавишей </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ctrl</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br</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7034717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&lt;select name="day" size="7" multiple&gt;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selected value="mon"&gt;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понедельник</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tue</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вторник</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value="wen"&gt;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среда</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selected value="</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thu</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четверг</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a:t>
            </a:r>
            <a:r>
              <a:rPr lang="en-US"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fri</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пятница</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value="sat"&gt;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суббота</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&lt;option value="san"&gt;</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воскресенье</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  &lt;/select&gt;</a:t>
            </a:r>
            <a:endParaRPr lang="ru-RU" sz="2400" b="1" dirty="0">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&lt;/</a:t>
            </a:r>
            <a:r>
              <a:rPr lang="ru-RU"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form</a:t>
            </a:r>
            <a:r>
              <a:rPr lang="ru-RU"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&gt;</a:t>
            </a: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0197674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Label</a:t>
            </a:r>
            <a: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t> (Надпись)</a:t>
            </a:r>
            <a:br>
              <a:rPr lang="ru-RU" altLang="ru-RU" sz="32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ru-RU" altLang="ru-RU" sz="3200" b="1" dirty="0">
                <a:latin typeface="Calibri" panose="020F0502020204030204" pitchFamily="34" charset="0"/>
                <a:ea typeface="Calibri" panose="020F0502020204030204" pitchFamily="34" charset="0"/>
                <a:cs typeface="Calibri" panose="020F0502020204030204" pitchFamily="34" charset="0"/>
              </a:rPr>
              <a:t/>
            </a:r>
            <a:br>
              <a:rPr lang="ru-RU" altLang="ru-RU" sz="3200" b="1" dirty="0">
                <a:latin typeface="Calibri" panose="020F0502020204030204" pitchFamily="34" charset="0"/>
                <a:ea typeface="Calibri" panose="020F0502020204030204" pitchFamily="34" charset="0"/>
                <a:cs typeface="Calibri" panose="020F0502020204030204" pitchFamily="34" charset="0"/>
              </a:rPr>
            </a:br>
            <a:endParaRPr sz="3200"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Все элементы формы можно связать с их надписями при помощи элемента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label</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 и его параметра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значением которого является имя элемента, с которым связываем надпись.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&lt;form name="forma1"&gt;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&lt;label for="load"&gt;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Выбирайте файл</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&lt;/label&gt;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&lt;input type="file" name="load" size="30"&gt;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form</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4004843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Псевдоэлементы</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CSS применяется к элементам HTML. Но есть несколько элементов, которых не существует в HTML, но они присутствуют на странице (первая буква слова и первая строка абзаца). Такие элементы и называют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псевдоэлементами</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Им можно задавать стиль, как и элементам HTML.</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after</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добавление контента ПОСЛЕ указанного элемента</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before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добавление контента ДО указанного элемента</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firstletter</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стили для первой буквы в контенте элемента</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firstline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стилевое оформление первой строки текста в элементе</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selection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применение стилей при выделении текста в элементе</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6086714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Одной из самых распространённых задач является добавление фразы до или после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элемента , при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помощи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before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after</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class</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quote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”&gt;какой то текст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&lt;p&gt;Как красиво, не правда ли? Пиши себе и пиши, первые буквы сами получатся большими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&lt;/p&gt;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&gt;А в этом самом абзаце первая строчка будет в 16 </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px</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написана будет жирным шрифтом и красного цвета. А также можно выделять разными цветами первые строки и задавать отличительные стили при выделении текста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625464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Размер блока, т.е. его ширина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width</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высота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height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определяются содержимым. И это надо запомнить: поля и отступы не учитываются в размере блока.</a:t>
            </a:r>
          </a:p>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могут быть блочными и строчными По умолчанию для каждого элемента его вид определен, так элементы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div</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p являются блочными, а &lt;</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span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 и &lt;a&gt; - строчными. Но иногда это необходимо изменить, для этого используется свойство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Это свойство множество значений. </a:t>
            </a:r>
          </a:p>
          <a:p>
            <a:pPr>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Но рассмотрим три самых распространенных: </a:t>
            </a:r>
          </a:p>
          <a:p>
            <a:pPr>
              <a:lnSpc>
                <a:spcPct val="107000"/>
              </a:lnSpc>
              <a:spcAft>
                <a:spcPts val="800"/>
              </a:spcAft>
              <a:buNone/>
            </a:pP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display:block</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display:inline-block</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display:none</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9873427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dirty="0" smtClean="0"/>
              <a:t> </a:t>
            </a:r>
            <a:r>
              <a:rPr lang="ru-RU"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a:t>
            </a:r>
            <a:r>
              <a:rPr lang="en-US"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css</a:t>
            </a:r>
            <a:r>
              <a:rPr lang="en-US"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пишем</a:t>
            </a:r>
            <a:r>
              <a:rPr lang="en-US" altLang="ru-RU"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b="1" dirty="0">
                <a:latin typeface="Calibri" panose="020F0502020204030204" pitchFamily="34" charset="0"/>
                <a:ea typeface="Calibri" panose="020F0502020204030204" pitchFamily="34" charset="0"/>
                <a:cs typeface="Times New Roman" panose="02020603050405020304" pitchFamily="18" charset="0"/>
              </a:rPr>
              <a:t/>
            </a:r>
            <a:br>
              <a:rPr lang="ru-RU" altLang="ru-RU" b="1" dirty="0">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en-US"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quote {display block; width:50%; margin: 50px auto 50px auto;}</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 { display block;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overflow:hidden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width:50%; margin: 50px auto 50px auto;}</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 { display block;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overflow:hidden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width:50%; margin: 50px auto 50px auto;}</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quote:before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{content:”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цитата</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quote:after</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{content:”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цитата после текста</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p:first-letter{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color:red</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font-size:20pt;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color:green</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p:first-line{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color:blue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div:first-line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{font-size:16px;font-weight:bold;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color:red</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first-line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применяется только к блочным элементам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0024775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Псевдоклассы</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Псевдоклассы</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это элементы, которые указывают определённый набор стилей, в случае различных событий и изменений состояния элемента. Например, как изменятся стили в случае наведения, клика и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тд</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на элемент</a:t>
            </a:r>
            <a:r>
              <a:rPr lang="ru-RU" alt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hover</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при наведении курсора на элемент</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focus</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при клике на элемент, например поле для ввода данных</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active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при активации элемента пользователем, то есть в момент клика</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link</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стиль для не посещённых ссылок</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visited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стилевое оформление к посещенным ссылкам </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firstchild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стиль для первого дочернего элемента селектора</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lastchild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 изменения в последнем элементе родителя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2388856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В CSS существуют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псевдоклассы</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которые работают со ссылками. У ссылок есть четыре состояния: простая, активная, посещенная и та, на которую наведен курсор. Состояние ссылок зависит от действия пользователя, и браузер, в зависимости от этих действий может применять разные стили. Для описания этих стилей и существуют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псевдоклассы</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b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a:active - задает стиль активной ссылки.</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a:visited - задает стиль посещенной ссылки.</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a:hover - задает стиль ссылки, на которую наведен курсор.</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По умолчанию ссылки синего цвета и подчеркнуты. Пусть на нашей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html</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-странице есть ссылка: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8676969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 class=”</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exmpl</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&lt;input type="text"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Черный текст</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1&lt;/a&gt;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2&lt;/a&gt;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3&lt;/a&gt;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4&lt;/a&gt;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div</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a:t>
            </a:r>
            <a:r>
              <a:rPr 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body</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269729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Давайте сделаем </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ссылку </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зеленой и уберем подчеркивание:</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color:green</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text-decoration:none</a:t>
            </a: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Свойство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text-decoration</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отвечает как раз за подчеркивание, а его значение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none</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указывает, что подчеркивать не надо.</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Теперь, давайте зададим стиль для ссылки, на которую наведен курсор. Пусть она становится красного цвета:</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a:hover{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color:red</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a:active{  color: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OldLace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a:visited{  color: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NavyBlue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a:nth-child(2n) {background: #f0f0f0;}</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3940638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Псевдокласс</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nth-child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используется для добавления стиля к элементам на основе нумерации в дереве элементов.</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first-child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применяет стилевое оформление к первому дочернему элементу своего родителя.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ru-RU"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last-child</a:t>
            </a:r>
            <a:r>
              <a:rPr lang="ru-RU"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задает стилевое оформление последнего элемента своего родителя.</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 first-child {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color:blue</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 last -child {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color:yellow</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Input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color:black</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106000"/>
              </a:lnSpc>
              <a:spcAft>
                <a:spcPts val="800"/>
              </a:spcAft>
              <a:buNone/>
            </a:pP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Input:focus</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ru-RU"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color:red</a:t>
            </a:r>
            <a:r>
              <a:rPr lang="en-US" alt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ru-RU" alt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1909190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Селекторы и их комбинации</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defRPr/>
            </a:pP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Мы уже с вами знаем как в </a:t>
            </a:r>
            <a:r>
              <a:rPr lang="ru-RU" sz="2400" b="1"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цсс</a:t>
            </a:r>
            <a:r>
              <a:rPr lang="ru-RU"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записывать свойства для тега , ид , класса </a:t>
            </a:r>
            <a:endParaRPr lang="ru-RU" sz="2400"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&lt;h1 id=”first”&gt;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заголовок</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&lt;/h1&gt;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eaLnBrk="1" fontAlgn="auto" hangingPunct="1">
              <a:lnSpc>
                <a:spcPct val="106000"/>
              </a:lnSpc>
              <a:spcBef>
                <a:spcPts val="1200"/>
              </a:spcBef>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&lt;h2 class=”second”&gt;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заголовок</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&lt;/h1&gt;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&lt;h2 class=”second last”&gt;</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заголовок</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&lt;/h1&gt;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3618073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 class=”</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exmpl</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&lt;input type="text" value="</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Черный текст</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1&lt;/a&gt;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2&lt;/a&gt;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3&lt;/a&gt;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4&lt;/a&gt;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&lt;/div&gt;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&lt;a </a:t>
            </a:r>
            <a:r>
              <a:rPr lang="en-US" sz="2400"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r>
              <a:rPr lang="ru-RU"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ссылка </a:t>
            </a: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5&lt;/a&gt;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buNone/>
              <a:defRPr/>
            </a:pPr>
            <a:r>
              <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&lt;/body&gt;</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6466961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Семантика </a:t>
            </a:r>
            <a:r>
              <a:rPr lang="ru-RU" altLang="ru-RU" sz="3200" b="1" dirty="0">
                <a:latin typeface="Calibri" panose="020F0502020204030204" pitchFamily="34" charset="0"/>
                <a:ea typeface="Calibri" panose="020F0502020204030204" pitchFamily="34" charset="0"/>
                <a:cs typeface="Times New Roman" panose="02020603050405020304" pitchFamily="18" charset="0"/>
              </a:rPr>
              <a:t/>
            </a:r>
            <a:br>
              <a:rPr lang="ru-RU" altLang="ru-RU" sz="3200" b="1" dirty="0">
                <a:latin typeface="Calibri" panose="020F0502020204030204" pitchFamily="34" charset="0"/>
                <a:ea typeface="Calibri" panose="020F0502020204030204" pitchFamily="34" charset="0"/>
                <a:cs typeface="Times New Roman" panose="02020603050405020304" pitchFamily="18"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cs typeface="Calibri" panose="020F0502020204030204" pitchFamily="34" charset="0"/>
              </a:rPr>
              <a:t>Семантика в HTML верстке - это использование HTML тегов по их назначению, правильное их наименование и их группировка. Так, например, тег h1 описывает заголовок документа. Заголовков есть шесть видов h1-h6, которые отличаются размерами и значимостью (в стандартных стилях они отличаются размерами, а отличие на вашем сайте должны сделать вы сами). Думаю, с заголовком все понятно. Есть также ссылки &lt;a&gt;, списки &lt;</a:t>
            </a:r>
            <a:r>
              <a:rPr lang="ru-RU" altLang="ru-RU" sz="2400" b="1" dirty="0" err="1">
                <a:solidFill>
                  <a:schemeClr val="tx1"/>
                </a:solidFill>
                <a:latin typeface="Calibri" panose="020F0502020204030204" pitchFamily="34" charset="0"/>
                <a:cs typeface="Calibri" panose="020F0502020204030204" pitchFamily="34" charset="0"/>
              </a:rPr>
              <a:t>dl</a:t>
            </a:r>
            <a:r>
              <a:rPr lang="ru-RU" altLang="ru-RU" sz="2400" b="1" dirty="0">
                <a:solidFill>
                  <a:schemeClr val="tx1"/>
                </a:solidFill>
                <a:latin typeface="Calibri" panose="020F0502020204030204" pitchFamily="34" charset="0"/>
                <a:cs typeface="Calibri" panose="020F0502020204030204" pitchFamily="34" charset="0"/>
              </a:rPr>
              <a:t>&gt;, &lt;</a:t>
            </a:r>
            <a:r>
              <a:rPr lang="ru-RU" altLang="ru-RU" sz="2400" b="1" dirty="0" err="1">
                <a:solidFill>
                  <a:schemeClr val="tx1"/>
                </a:solidFill>
                <a:latin typeface="Calibri" panose="020F0502020204030204" pitchFamily="34" charset="0"/>
                <a:cs typeface="Calibri" panose="020F0502020204030204" pitchFamily="34" charset="0"/>
              </a:rPr>
              <a:t>ul</a:t>
            </a:r>
            <a:r>
              <a:rPr lang="ru-RU" altLang="ru-RU" sz="2400" b="1" dirty="0">
                <a:solidFill>
                  <a:schemeClr val="tx1"/>
                </a:solidFill>
                <a:latin typeface="Calibri" panose="020F0502020204030204" pitchFamily="34" charset="0"/>
                <a:cs typeface="Calibri" panose="020F0502020204030204" pitchFamily="34" charset="0"/>
              </a:rPr>
              <a:t>&gt; и &lt;</a:t>
            </a:r>
            <a:r>
              <a:rPr lang="ru-RU" altLang="ru-RU" sz="2400" b="1" dirty="0" err="1">
                <a:solidFill>
                  <a:schemeClr val="tx1"/>
                </a:solidFill>
                <a:latin typeface="Calibri" panose="020F0502020204030204" pitchFamily="34" charset="0"/>
                <a:cs typeface="Calibri" panose="020F0502020204030204" pitchFamily="34" charset="0"/>
              </a:rPr>
              <a:t>ol</a:t>
            </a:r>
            <a:r>
              <a:rPr lang="ru-RU" altLang="ru-RU" sz="2400" b="1" dirty="0">
                <a:solidFill>
                  <a:schemeClr val="tx1"/>
                </a:solidFill>
                <a:latin typeface="Calibri" panose="020F0502020204030204" pitchFamily="34" charset="0"/>
                <a:cs typeface="Calibri" panose="020F0502020204030204" pitchFamily="34" charset="0"/>
              </a:rPr>
              <a:t>&gt;, таблицы &lt;</a:t>
            </a:r>
            <a:r>
              <a:rPr lang="ru-RU" altLang="ru-RU" sz="2400" b="1" dirty="0" err="1">
                <a:solidFill>
                  <a:schemeClr val="tx1"/>
                </a:solidFill>
                <a:latin typeface="Calibri" panose="020F0502020204030204" pitchFamily="34" charset="0"/>
                <a:cs typeface="Calibri" panose="020F0502020204030204" pitchFamily="34" charset="0"/>
              </a:rPr>
              <a:t>table</a:t>
            </a:r>
            <a:r>
              <a:rPr lang="ru-RU" altLang="ru-RU" sz="2400" b="1" dirty="0">
                <a:solidFill>
                  <a:schemeClr val="tx1"/>
                </a:solidFill>
                <a:latin typeface="Calibri" panose="020F0502020204030204" pitchFamily="34" charset="0"/>
                <a:cs typeface="Calibri" panose="020F0502020204030204" pitchFamily="34" charset="0"/>
              </a:rPr>
              <a:t>&gt; и много других. Если есть задача сделать таблицу, то каждый, не задумываясь, будет использовать тег &lt;</a:t>
            </a:r>
            <a:r>
              <a:rPr lang="ru-RU" altLang="ru-RU" sz="2400" b="1" dirty="0" err="1">
                <a:solidFill>
                  <a:schemeClr val="tx1"/>
                </a:solidFill>
                <a:latin typeface="Calibri" panose="020F0502020204030204" pitchFamily="34" charset="0"/>
                <a:cs typeface="Calibri" panose="020F0502020204030204" pitchFamily="34" charset="0"/>
              </a:rPr>
              <a:t>table</a:t>
            </a:r>
            <a:r>
              <a:rPr lang="ru-RU" altLang="ru-RU" sz="2400" b="1" dirty="0">
                <a:solidFill>
                  <a:schemeClr val="tx1"/>
                </a:solidFill>
                <a:latin typeface="Calibri" panose="020F0502020204030204" pitchFamily="34" charset="0"/>
                <a:cs typeface="Calibri" panose="020F0502020204030204" pitchFamily="34" charset="0"/>
              </a:rPr>
              <a:t>&gt;. Но бывают и спорные моменты. </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5851558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smtClean="0">
                <a:solidFill>
                  <a:schemeClr val="tx1"/>
                </a:solidFill>
                <a:latin typeface="Calibri" panose="020F0502020204030204" pitchFamily="34" charset="0"/>
                <a:cs typeface="Calibri" panose="020F0502020204030204" pitchFamily="34" charset="0"/>
              </a:rPr>
              <a:t>Если </a:t>
            </a:r>
            <a:r>
              <a:rPr lang="ru-RU" altLang="ru-RU" sz="2400" b="1" dirty="0">
                <a:solidFill>
                  <a:schemeClr val="tx1"/>
                </a:solidFill>
                <a:latin typeface="Calibri" panose="020F0502020204030204" pitchFamily="34" charset="0"/>
                <a:cs typeface="Calibri" panose="020F0502020204030204" pitchFamily="34" charset="0"/>
              </a:rPr>
              <a:t>в контенте есть ссылка на другую страницу, то ее мы просто делаем тегом &lt;a&gt;. Это понятно. А вот, например, есть кнопка со стилями </a:t>
            </a:r>
            <a:r>
              <a:rPr lang="ru-RU" altLang="ru-RU" sz="2400" b="1" dirty="0" err="1">
                <a:solidFill>
                  <a:schemeClr val="tx1"/>
                </a:solidFill>
                <a:latin typeface="Calibri" panose="020F0502020204030204" pitchFamily="34" charset="0"/>
                <a:cs typeface="Calibri" panose="020F0502020204030204" pitchFamily="34" charset="0"/>
              </a:rPr>
              <a:t>cursor:pointer</a:t>
            </a:r>
            <a:r>
              <a:rPr lang="ru-RU" altLang="ru-RU" sz="2400" b="1" dirty="0">
                <a:solidFill>
                  <a:schemeClr val="tx1"/>
                </a:solidFill>
                <a:latin typeface="Calibri" panose="020F0502020204030204" pitchFamily="34" charset="0"/>
                <a:cs typeface="Calibri" panose="020F0502020204030204" pitchFamily="34" charset="0"/>
              </a:rPr>
              <a:t>, которая имеет состояния :</a:t>
            </a:r>
            <a:r>
              <a:rPr lang="ru-RU" altLang="ru-RU" sz="2400" b="1" dirty="0" err="1">
                <a:solidFill>
                  <a:schemeClr val="tx1"/>
                </a:solidFill>
                <a:latin typeface="Calibri" panose="020F0502020204030204" pitchFamily="34" charset="0"/>
                <a:cs typeface="Calibri" panose="020F0502020204030204" pitchFamily="34" charset="0"/>
              </a:rPr>
              <a:t>hover</a:t>
            </a:r>
            <a:r>
              <a:rPr lang="ru-RU" altLang="ru-RU" sz="2400" b="1" dirty="0">
                <a:solidFill>
                  <a:schemeClr val="tx1"/>
                </a:solidFill>
                <a:latin typeface="Calibri" panose="020F0502020204030204" pitchFamily="34" charset="0"/>
                <a:cs typeface="Calibri" panose="020F0502020204030204" pitchFamily="34" charset="0"/>
              </a:rPr>
              <a:t> и :</a:t>
            </a:r>
            <a:r>
              <a:rPr lang="ru-RU" altLang="ru-RU" sz="2400" b="1" dirty="0" err="1">
                <a:solidFill>
                  <a:schemeClr val="tx1"/>
                </a:solidFill>
                <a:latin typeface="Calibri" panose="020F0502020204030204" pitchFamily="34" charset="0"/>
                <a:cs typeface="Calibri" panose="020F0502020204030204" pitchFamily="34" charset="0"/>
              </a:rPr>
              <a:t>active</a:t>
            </a:r>
            <a:r>
              <a:rPr lang="ru-RU" altLang="ru-RU" sz="2400" b="1" dirty="0">
                <a:solidFill>
                  <a:schemeClr val="tx1"/>
                </a:solidFill>
                <a:latin typeface="Calibri" panose="020F0502020204030204" pitchFamily="34" charset="0"/>
                <a:cs typeface="Calibri" panose="020F0502020204030204" pitchFamily="34" charset="0"/>
              </a:rPr>
              <a:t> . Ее тоже делать ссылкой? Нет! Ведь при клике на нее мы не переходим на другую страницу. Потому для такого элемента нужно использовать какой-то нейтральный тег - &lt;</a:t>
            </a:r>
            <a:r>
              <a:rPr lang="ru-RU" altLang="ru-RU" sz="2400" b="1" dirty="0" err="1">
                <a:solidFill>
                  <a:schemeClr val="tx1"/>
                </a:solidFill>
                <a:latin typeface="Calibri" panose="020F0502020204030204" pitchFamily="34" charset="0"/>
                <a:cs typeface="Calibri" panose="020F0502020204030204" pitchFamily="34" charset="0"/>
              </a:rPr>
              <a:t>div</a:t>
            </a:r>
            <a:r>
              <a:rPr lang="ru-RU" altLang="ru-RU" sz="2400" b="1" dirty="0">
                <a:solidFill>
                  <a:schemeClr val="tx1"/>
                </a:solidFill>
                <a:latin typeface="Calibri" panose="020F0502020204030204" pitchFamily="34" charset="0"/>
                <a:cs typeface="Calibri" panose="020F0502020204030204" pitchFamily="34" charset="0"/>
              </a:rPr>
              <a:t>&gt; или &lt;</a:t>
            </a:r>
            <a:r>
              <a:rPr lang="ru-RU" altLang="ru-RU" sz="2400" b="1" dirty="0" err="1">
                <a:solidFill>
                  <a:schemeClr val="tx1"/>
                </a:solidFill>
                <a:latin typeface="Calibri" panose="020F0502020204030204" pitchFamily="34" charset="0"/>
                <a:cs typeface="Calibri" panose="020F0502020204030204" pitchFamily="34" charset="0"/>
              </a:rPr>
              <a:t>span</a:t>
            </a:r>
            <a:r>
              <a:rPr lang="ru-RU" altLang="ru-RU" sz="2400" b="1" dirty="0">
                <a:solidFill>
                  <a:schemeClr val="tx1"/>
                </a:solidFill>
                <a:latin typeface="Calibri" panose="020F0502020204030204" pitchFamily="34" charset="0"/>
                <a:cs typeface="Calibri" panose="020F0502020204030204" pitchFamily="34" charset="0"/>
              </a:rPr>
              <a:t>&gt;. А если кнопка , которая визуально похожа на ссылку , находится в форме то однозначно надо использовать &lt;</a:t>
            </a:r>
            <a:r>
              <a:rPr lang="ru-RU" altLang="ru-RU" sz="2400" b="1" dirty="0" err="1">
                <a:solidFill>
                  <a:schemeClr val="tx1"/>
                </a:solidFill>
                <a:latin typeface="Calibri" panose="020F0502020204030204" pitchFamily="34" charset="0"/>
                <a:cs typeface="Calibri" panose="020F0502020204030204" pitchFamily="34" charset="0"/>
              </a:rPr>
              <a:t>input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type</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smtClean="0">
                <a:solidFill>
                  <a:schemeClr val="tx1"/>
                </a:solidFill>
                <a:latin typeface="Calibri" panose="020F0502020204030204" pitchFamily="34" charset="0"/>
                <a:cs typeface="Calibri" panose="020F0502020204030204" pitchFamily="34" charset="0"/>
              </a:rPr>
              <a:t>"&gt;</a:t>
            </a:r>
          </a:p>
          <a:p>
            <a:pPr>
              <a:buNone/>
            </a:pPr>
            <a:endParaRPr lang="ru-RU" altLang="ru-RU" sz="2400" b="1" dirty="0">
              <a:solidFill>
                <a:schemeClr val="tx1"/>
              </a:solidFill>
              <a:latin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455402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display:block</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Это </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значение делает элемент блочным. Предположим, мы решили сделать вертикальное меню. Для этого на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html</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-странице мы напишем следующий код:</a:t>
            </a:r>
          </a:p>
          <a:p>
            <a:pPr>
              <a:lnSpc>
                <a:spcPct val="107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doctype</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html</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&gt; </a:t>
            </a:r>
          </a:p>
          <a:p>
            <a:pPr>
              <a:lnSpc>
                <a:spcPct val="107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html</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ru-RU"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xmlns</a:t>
            </a:r>
            <a:r>
              <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="http://www.w3.org/1999/xhtml"&gt;</a:t>
            </a: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&lt;head&gt;</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&lt;meta http-</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equiv</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="Content-Type" content="text/html; charset=utf-8" /&gt;</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&lt;link </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rel</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="stylesheet" </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href</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css</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/all.css" type="text/</a:t>
            </a:r>
            <a:r>
              <a:rPr lang="en-US" sz="2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css</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"/&gt; </a:t>
            </a:r>
            <a:r>
              <a:rPr lang="en-US" sz="24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&lt;</a:t>
            </a: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title&gt;Title&lt;/title&gt;</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&lt;/head&gt;</a:t>
            </a:r>
            <a:endParaRPr lang="ru-RU"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None/>
            </a:pPr>
            <a:endParaRPr sz="2400" b="1" dirty="0">
              <a:solidFill>
                <a:schemeClr val="tx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3316773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cs typeface="Calibri" panose="020F0502020204030204" pitchFamily="34" charset="0"/>
              </a:rPr>
              <a:t> Верстая форму, вам наверняка нужно будет делать подписи к полям формы - "Ваше имя" или "Введите </a:t>
            </a:r>
            <a:r>
              <a:rPr lang="ru-RU" altLang="ru-RU" sz="2400" b="1" dirty="0" err="1">
                <a:solidFill>
                  <a:schemeClr val="tx1"/>
                </a:solidFill>
                <a:latin typeface="Calibri" panose="020F0502020204030204" pitchFamily="34" charset="0"/>
                <a:cs typeface="Calibri" panose="020F0502020204030204" pitchFamily="34" charset="0"/>
              </a:rPr>
              <a:t>email</a:t>
            </a:r>
            <a:r>
              <a:rPr lang="ru-RU" altLang="ru-RU" sz="2400" b="1" dirty="0">
                <a:solidFill>
                  <a:schemeClr val="tx1"/>
                </a:solidFill>
                <a:latin typeface="Calibri" panose="020F0502020204030204" pitchFamily="34" charset="0"/>
                <a:cs typeface="Calibri" panose="020F0502020204030204" pitchFamily="34" charset="0"/>
              </a:rPr>
              <a:t>". Эти подписи нужно делать при помощи тега &lt;</a:t>
            </a:r>
            <a:r>
              <a:rPr lang="ru-RU" altLang="ru-RU" sz="2400" b="1" dirty="0" err="1">
                <a:solidFill>
                  <a:schemeClr val="tx1"/>
                </a:solidFill>
                <a:latin typeface="Calibri" panose="020F0502020204030204" pitchFamily="34" charset="0"/>
                <a:cs typeface="Calibri" panose="020F0502020204030204" pitchFamily="34" charset="0"/>
              </a:rPr>
              <a:t>label</a:t>
            </a:r>
            <a:r>
              <a:rPr lang="ru-RU" altLang="ru-RU" sz="2400" b="1" dirty="0">
                <a:solidFill>
                  <a:schemeClr val="tx1"/>
                </a:solidFill>
                <a:latin typeface="Calibri" panose="020F0502020204030204" pitchFamily="34" charset="0"/>
                <a:cs typeface="Calibri" panose="020F0502020204030204" pitchFamily="34" charset="0"/>
              </a:rPr>
              <a:t>&gt;. Именно он предназначен для данного элемента. К тому же, помимо семантики, вы получите и правильный функционал. Например, подписи в элементам &lt;</a:t>
            </a:r>
            <a:r>
              <a:rPr lang="ru-RU" altLang="ru-RU" sz="2400" b="1" dirty="0" err="1">
                <a:solidFill>
                  <a:schemeClr val="tx1"/>
                </a:solidFill>
                <a:latin typeface="Calibri" panose="020F0502020204030204" pitchFamily="34" charset="0"/>
                <a:cs typeface="Calibri" panose="020F0502020204030204" pitchFamily="34" charset="0"/>
              </a:rPr>
              <a:t>input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type</a:t>
            </a:r>
            <a:r>
              <a:rPr lang="ru-RU" altLang="ru-RU" sz="2400" b="1" dirty="0">
                <a:solidFill>
                  <a:schemeClr val="tx1"/>
                </a:solidFill>
                <a:latin typeface="Calibri" panose="020F0502020204030204" pitchFamily="34" charset="0"/>
                <a:cs typeface="Calibri" panose="020F0502020204030204" pitchFamily="34" charset="0"/>
              </a:rPr>
              <a:t>="</a:t>
            </a:r>
            <a:r>
              <a:rPr lang="ru-RU" altLang="ru-RU" sz="2400" b="1" dirty="0" err="1">
                <a:solidFill>
                  <a:schemeClr val="tx1"/>
                </a:solidFill>
                <a:latin typeface="Calibri" panose="020F0502020204030204" pitchFamily="34" charset="0"/>
                <a:cs typeface="Calibri" panose="020F0502020204030204" pitchFamily="34" charset="0"/>
              </a:rPr>
              <a:t>checkbox</a:t>
            </a:r>
            <a:r>
              <a:rPr lang="ru-RU" altLang="ru-RU" sz="2400" b="1" dirty="0">
                <a:solidFill>
                  <a:schemeClr val="tx1"/>
                </a:solidFill>
                <a:latin typeface="Calibri" panose="020F0502020204030204" pitchFamily="34" charset="0"/>
                <a:cs typeface="Calibri" panose="020F0502020204030204" pitchFamily="34" charset="0"/>
              </a:rPr>
              <a:t>"&gt; и &lt;</a:t>
            </a:r>
            <a:r>
              <a:rPr lang="ru-RU" altLang="ru-RU" sz="2400" b="1" dirty="0" err="1">
                <a:solidFill>
                  <a:schemeClr val="tx1"/>
                </a:solidFill>
                <a:latin typeface="Calibri" panose="020F0502020204030204" pitchFamily="34" charset="0"/>
                <a:cs typeface="Calibri" panose="020F0502020204030204" pitchFamily="34" charset="0"/>
              </a:rPr>
              <a:t>input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type</a:t>
            </a:r>
            <a:r>
              <a:rPr lang="ru-RU" altLang="ru-RU" sz="2400" b="1" dirty="0">
                <a:solidFill>
                  <a:schemeClr val="tx1"/>
                </a:solidFill>
                <a:latin typeface="Calibri" panose="020F0502020204030204" pitchFamily="34" charset="0"/>
                <a:cs typeface="Calibri" panose="020F0502020204030204" pitchFamily="34" charset="0"/>
              </a:rPr>
              <a:t>="</a:t>
            </a:r>
            <a:r>
              <a:rPr lang="ru-RU" altLang="ru-RU" sz="2400" b="1" dirty="0" err="1">
                <a:solidFill>
                  <a:schemeClr val="tx1"/>
                </a:solidFill>
                <a:latin typeface="Calibri" panose="020F0502020204030204" pitchFamily="34" charset="0"/>
                <a:cs typeface="Calibri" panose="020F0502020204030204" pitchFamily="34" charset="0"/>
              </a:rPr>
              <a:t>radio</a:t>
            </a:r>
            <a:r>
              <a:rPr lang="ru-RU" altLang="ru-RU" sz="2400" b="1" dirty="0">
                <a:solidFill>
                  <a:schemeClr val="tx1"/>
                </a:solidFill>
                <a:latin typeface="Calibri" panose="020F0502020204030204" pitchFamily="34" charset="0"/>
                <a:cs typeface="Calibri" panose="020F0502020204030204" pitchFamily="34" charset="0"/>
              </a:rPr>
              <a:t>"&gt;, при клике на них, будут делать активными(выделенными) соответствующие элементы управления</a:t>
            </a:r>
            <a:r>
              <a:rPr lang="ru-RU" altLang="ru-RU" sz="2400" b="1" dirty="0" smtClean="0">
                <a:solidFill>
                  <a:schemeClr val="tx1"/>
                </a:solidFill>
                <a:latin typeface="Calibri" panose="020F0502020204030204" pitchFamily="34" charset="0"/>
                <a:cs typeface="Calibri" panose="020F0502020204030204" pitchFamily="34" charset="0"/>
              </a:rPr>
              <a:t>.</a:t>
            </a:r>
            <a:endParaRPr lang="ru-RU" altLang="ru-RU"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8218339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cs typeface="Calibri" panose="020F0502020204030204" pitchFamily="34" charset="0"/>
              </a:rPr>
              <a:t> Возможности CSS  позволяют из почти любого элемента сделать визуально другой вид, менять элементы местами, скрывать их и т.д. Для проверки правильности выбора тега, попробуйте отключить CSS. Если заголовок остался похожим на заголовок, список на список, а ссылка на ссылку, то вы идете в правильном направлении. </a:t>
            </a:r>
          </a:p>
          <a:p>
            <a:pPr lvl="0">
              <a:buNone/>
            </a:pPr>
            <a:endParaRPr lang="ru-RU" sz="2400" b="1" dirty="0">
              <a:latin typeface="Calibri" panose="020F0502020204030204" pitchFamily="34" charset="0"/>
              <a:cs typeface="Calibri" panose="020F0502020204030204" pitchFamily="34" charset="0"/>
            </a:endParaRPr>
          </a:p>
          <a:p>
            <a:pPr lvl="0">
              <a:spcBef>
                <a:spcPts val="0"/>
              </a:spcBef>
              <a:buNone/>
            </a:pPr>
            <a:endParaRPr sz="2400" b="1"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2342456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D:\Load\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02" y="1356866"/>
            <a:ext cx="7737395" cy="520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3303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cs typeface="Calibri" panose="020F0502020204030204" pitchFamily="34" charset="0"/>
              </a:rPr>
              <a:t>Также семантика связана и с </a:t>
            </a:r>
            <a:r>
              <a:rPr lang="ru-RU" altLang="ru-RU" sz="2400" b="1" dirty="0" err="1">
                <a:solidFill>
                  <a:schemeClr val="tx1"/>
                </a:solidFill>
                <a:latin typeface="Calibri" panose="020F0502020204030204" pitchFamily="34" charset="0"/>
                <a:cs typeface="Calibri" panose="020F0502020204030204" pitchFamily="34" charset="0"/>
              </a:rPr>
              <a:t>валидностью</a:t>
            </a:r>
            <a:r>
              <a:rPr lang="ru-RU" altLang="ru-RU" sz="2400" b="1" dirty="0">
                <a:solidFill>
                  <a:schemeClr val="tx1"/>
                </a:solidFill>
                <a:latin typeface="Calibri" panose="020F0502020204030204" pitchFamily="34" charset="0"/>
                <a:cs typeface="Calibri" panose="020F0502020204030204" pitchFamily="34" charset="0"/>
              </a:rPr>
              <a:t>. Тег &lt;a&gt; не может содержать другого тега &lt;a&gt;, в строчный элемент не может содержать блочный. Если ваша страница не прошла проверку на </a:t>
            </a:r>
            <a:r>
              <a:rPr lang="ru-RU" altLang="ru-RU" sz="2400" b="1" dirty="0" err="1">
                <a:solidFill>
                  <a:schemeClr val="tx1"/>
                </a:solidFill>
                <a:latin typeface="Calibri" panose="020F0502020204030204" pitchFamily="34" charset="0"/>
                <a:cs typeface="Calibri" panose="020F0502020204030204" pitchFamily="34" charset="0"/>
              </a:rPr>
              <a:t>валидность</a:t>
            </a:r>
            <a:r>
              <a:rPr lang="ru-RU" altLang="ru-RU" sz="2400" b="1" dirty="0">
                <a:solidFill>
                  <a:schemeClr val="tx1"/>
                </a:solidFill>
                <a:latin typeface="Calibri" panose="020F0502020204030204" pitchFamily="34" charset="0"/>
                <a:cs typeface="Calibri" panose="020F0502020204030204" pitchFamily="34" charset="0"/>
              </a:rPr>
              <a:t> </a:t>
            </a:r>
            <a:r>
              <a:rPr lang="en-US" altLang="ru-RU" sz="2400" b="1" dirty="0">
                <a:solidFill>
                  <a:schemeClr val="tx1"/>
                </a:solidFill>
                <a:latin typeface="Calibri" panose="020F0502020204030204" pitchFamily="34" charset="0"/>
                <a:cs typeface="Calibri" panose="020F0502020204030204" pitchFamily="34" charset="0"/>
              </a:rPr>
              <a:t>https://validator.w3.org</a:t>
            </a:r>
            <a:endParaRPr lang="ru-RU" altLang="ru-RU" sz="2400" b="1" dirty="0">
              <a:solidFill>
                <a:schemeClr val="tx1"/>
              </a:solidFill>
              <a:latin typeface="Calibri" panose="020F0502020204030204" pitchFamily="34" charset="0"/>
              <a:cs typeface="Calibri" panose="020F0502020204030204" pitchFamily="34" charset="0"/>
            </a:endParaRPr>
          </a:p>
          <a:p>
            <a:pPr>
              <a:buNone/>
            </a:pPr>
            <a:r>
              <a:rPr lang="ru-RU" altLang="ru-RU" sz="2400" b="1" dirty="0">
                <a:solidFill>
                  <a:schemeClr val="tx1"/>
                </a:solidFill>
                <a:latin typeface="Calibri" panose="020F0502020204030204" pitchFamily="34" charset="0"/>
                <a:cs typeface="Calibri" panose="020F0502020204030204" pitchFamily="34" charset="0"/>
              </a:rPr>
              <a:t>, то скорее всего у нее проблемы и с семантикой. </a:t>
            </a:r>
          </a:p>
          <a:p>
            <a:pPr>
              <a:buNone/>
            </a:pPr>
            <a:r>
              <a:rPr lang="ru-RU" altLang="ru-RU" sz="2400" b="1" dirty="0">
                <a:solidFill>
                  <a:schemeClr val="tx1"/>
                </a:solidFill>
                <a:latin typeface="Calibri" panose="020F0502020204030204" pitchFamily="34" charset="0"/>
                <a:cs typeface="Calibri" panose="020F0502020204030204" pitchFamily="34" charset="0"/>
              </a:rPr>
              <a:t>Разница между </a:t>
            </a:r>
            <a:r>
              <a:rPr lang="ru-RU" altLang="ru-RU" sz="2400" b="1" dirty="0" err="1">
                <a:solidFill>
                  <a:schemeClr val="tx1"/>
                </a:solidFill>
                <a:latin typeface="Calibri" panose="020F0502020204030204" pitchFamily="34" charset="0"/>
                <a:cs typeface="Calibri" panose="020F0502020204030204" pitchFamily="34" charset="0"/>
              </a:rPr>
              <a:t>class</a:t>
            </a:r>
            <a:r>
              <a:rPr lang="ru-RU" altLang="ru-RU" sz="2400" b="1" dirty="0">
                <a:solidFill>
                  <a:schemeClr val="tx1"/>
                </a:solidFill>
                <a:latin typeface="Calibri" panose="020F0502020204030204" pitchFamily="34" charset="0"/>
                <a:cs typeface="Calibri" panose="020F0502020204030204" pitchFamily="34" charset="0"/>
              </a:rPr>
              <a:t>(класс) и </a:t>
            </a:r>
            <a:r>
              <a:rPr lang="ru-RU" altLang="ru-RU" sz="2400" b="1" dirty="0" err="1">
                <a:solidFill>
                  <a:schemeClr val="tx1"/>
                </a:solidFill>
                <a:latin typeface="Calibri" panose="020F0502020204030204" pitchFamily="34" charset="0"/>
                <a:cs typeface="Calibri" panose="020F0502020204030204" pitchFamily="34" charset="0"/>
              </a:rPr>
              <a:t>id</a:t>
            </a:r>
            <a:r>
              <a:rPr lang="ru-RU" altLang="ru-RU" sz="2400" b="1" dirty="0">
                <a:solidFill>
                  <a:schemeClr val="tx1"/>
                </a:solidFill>
                <a:latin typeface="Calibri" panose="020F0502020204030204" pitchFamily="34" charset="0"/>
                <a:cs typeface="Calibri" panose="020F0502020204030204" pitchFamily="34" charset="0"/>
              </a:rPr>
              <a:t>(идентификатор) заключается в том, что идентификатор должен быть уникальным, то есть единственным на странице. Вообще, идентификаторами нужно пользоваться осторожно. Их чаще используют для обращения к ним из скриптов или при работе с формами. </a:t>
            </a: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287082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cs typeface="Calibri" panose="020F0502020204030204" pitchFamily="34" charset="0"/>
              </a:rPr>
              <a:t>Потому желательно не задавать элементам идентификаторы без особой необходимости. </a:t>
            </a:r>
          </a:p>
          <a:p>
            <a:pPr>
              <a:buNone/>
            </a:pPr>
            <a:endParaRPr lang="ru-RU" altLang="ru-RU" sz="2400" b="1" dirty="0">
              <a:solidFill>
                <a:schemeClr val="tx1"/>
              </a:solidFill>
              <a:latin typeface="Calibri" panose="020F0502020204030204" pitchFamily="34" charset="0"/>
              <a:cs typeface="Calibri" panose="020F0502020204030204" pitchFamily="34" charset="0"/>
            </a:endParaRPr>
          </a:p>
          <a:p>
            <a:pPr>
              <a:buNone/>
            </a:pPr>
            <a:r>
              <a:rPr lang="ru-RU" altLang="ru-RU" sz="2400" b="1" dirty="0">
                <a:solidFill>
                  <a:schemeClr val="tx1"/>
                </a:solidFill>
                <a:latin typeface="Calibri" panose="020F0502020204030204" pitchFamily="34" charset="0"/>
                <a:cs typeface="Calibri" panose="020F0502020204030204" pitchFamily="34" charset="0"/>
              </a:rPr>
              <a:t> Скорее хорошим тоном будет еще задать идентификатор основным блокам - </a:t>
            </a:r>
            <a:r>
              <a:rPr lang="ru-RU" altLang="ru-RU" sz="2400" b="1" dirty="0" err="1">
                <a:solidFill>
                  <a:schemeClr val="tx1"/>
                </a:solidFill>
                <a:latin typeface="Calibri" panose="020F0502020204030204" pitchFamily="34" charset="0"/>
                <a:cs typeface="Calibri" panose="020F0502020204030204" pitchFamily="34" charset="0"/>
              </a:rPr>
              <a:t>header</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footer</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content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breadcrumbs</a:t>
            </a:r>
            <a:r>
              <a:rPr lang="ru-RU" altLang="ru-RU" sz="2400" b="1" dirty="0">
                <a:solidFill>
                  <a:schemeClr val="tx1"/>
                </a:solidFill>
                <a:latin typeface="Calibri" panose="020F0502020204030204" pitchFamily="34" charset="0"/>
                <a:cs typeface="Calibri" panose="020F0502020204030204" pitchFamily="34" charset="0"/>
              </a:rPr>
              <a:t>(хлебные крошки), </a:t>
            </a:r>
            <a:r>
              <a:rPr lang="ru-RU" altLang="ru-RU" sz="2400" b="1" dirty="0" err="1">
                <a:solidFill>
                  <a:schemeClr val="tx1"/>
                </a:solidFill>
                <a:latin typeface="Calibri" panose="020F0502020204030204" pitchFamily="34" charset="0"/>
                <a:cs typeface="Calibri" panose="020F0502020204030204" pitchFamily="34" charset="0"/>
              </a:rPr>
              <a:t>search</a:t>
            </a:r>
            <a:r>
              <a:rPr lang="ru-RU" altLang="ru-RU" sz="2400" b="1" dirty="0">
                <a:solidFill>
                  <a:schemeClr val="tx1"/>
                </a:solidFill>
                <a:latin typeface="Calibri" panose="020F0502020204030204" pitchFamily="34" charset="0"/>
                <a:cs typeface="Calibri" panose="020F0502020204030204" pitchFamily="34" charset="0"/>
              </a:rPr>
              <a:t>. </a:t>
            </a:r>
          </a:p>
          <a:p>
            <a:pPr>
              <a:buNone/>
            </a:pPr>
            <a:r>
              <a:rPr lang="ru-RU" altLang="ru-RU" sz="2400" b="1" dirty="0">
                <a:solidFill>
                  <a:schemeClr val="tx1"/>
                </a:solidFill>
                <a:latin typeface="Calibri" panose="020F0502020204030204" pitchFamily="34" charset="0"/>
                <a:cs typeface="Calibri" panose="020F0502020204030204" pitchFamily="34" charset="0"/>
              </a:rPr>
              <a:t>И так надо запомнить, что названия должны быть логичными и интуитивно понятными. Это также поможет ориентироваться в вашем коде другим людям и легче запоминать классы элементов. </a:t>
            </a:r>
          </a:p>
          <a:p>
            <a:pPr lvl="0">
              <a:buNone/>
            </a:pPr>
            <a:endParaRPr lang="ru-RU" sz="2400" b="1" dirty="0">
              <a:solidFill>
                <a:schemeClr val="tx1"/>
              </a:solidFill>
              <a:latin typeface="Calibri" panose="020F0502020204030204" pitchFamily="34" charset="0"/>
              <a:cs typeface="Calibri" panose="020F0502020204030204" pitchFamily="34" charset="0"/>
            </a:endParaRP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2065367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Loa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454" y="593366"/>
            <a:ext cx="6449091" cy="602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916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HTML страница в общем случае должна быть поделена на блоки -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header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footer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menu</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left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right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Эти блоки делятся не только для красоты, но и по функциональности. В шапке сайта обычно лого компании, девиз, контакты - вся самая важная информация сайта. В контентной части - статья. Это самая важная информация данной страницы. А в боковой части - дополнительная информация. Это может быть список категорий, материалы по теме, другая информация. Страница сайта не может быть построена из простого набора блоков, они должны быть в правильном порядке и иметь четкую и правильную структуру.</a:t>
            </a:r>
          </a:p>
          <a:p>
            <a:pPr>
              <a:lnSpc>
                <a:spcPct val="106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4506041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Также важно разделять контент страницы и ее оформление. Для этого достаточно просто вынести все CSS стили в отдельный CSS файл, а скрипты - в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JavaScript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файл. Картинки должны быть на странице только в роли картинок - в теге &lt;</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img</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&gt; с атрибутом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А все изображения, относящиеся к оформлению, стоит сделать в виде блоков с фоновым изображением.</a:t>
            </a: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Не стоит прописывать стилизацию элемента в теге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style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если нет особой необходимости. Ведь теперь есть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псевдоклассы</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при помощи которых вы можете выбрать элементы по их порядковому номеру, четные и нечетные, первые и последние</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8693706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6000"/>
              </a:lnSpc>
              <a:spcAft>
                <a:spcPts val="800"/>
              </a:spcAft>
              <a:buNone/>
            </a:pPr>
            <a:r>
              <a:rPr lang="ru-RU" altLang="ru-RU" sz="2400" b="1" dirty="0">
                <a:solidFill>
                  <a:schemeClr val="tx1"/>
                </a:solidFill>
                <a:latin typeface="Calibri" panose="020F0502020204030204" pitchFamily="34" charset="0"/>
                <a:cs typeface="Calibri" panose="020F0502020204030204" pitchFamily="34" charset="0"/>
              </a:rPr>
              <a:t>Ну а для раскрутки сайта польза семантики, думаю, ясна. Поисковый робот первым делом ищет на странице заголовок по тегу &lt;h1&gt;. Ему будет сложно это сделать ,если ваш заголовок не находится в теге &lt;h1&gt;! :-) Также важно правильное оформление меню, хлебных крошек. Очередной раз напомню, что не обойтись без атрибутов </a:t>
            </a:r>
            <a:r>
              <a:rPr lang="ru-RU" altLang="ru-RU" sz="2400" b="1" dirty="0" err="1">
                <a:solidFill>
                  <a:schemeClr val="tx1"/>
                </a:solidFill>
                <a:latin typeface="Calibri" panose="020F0502020204030204" pitchFamily="34" charset="0"/>
                <a:cs typeface="Calibri" panose="020F0502020204030204" pitchFamily="34" charset="0"/>
              </a:rPr>
              <a:t>title</a:t>
            </a:r>
            <a:r>
              <a:rPr lang="ru-RU" altLang="ru-RU" sz="2400" b="1" dirty="0">
                <a:solidFill>
                  <a:schemeClr val="tx1"/>
                </a:solidFill>
                <a:latin typeface="Calibri" panose="020F0502020204030204" pitchFamily="34" charset="0"/>
                <a:cs typeface="Calibri" panose="020F0502020204030204" pitchFamily="34" charset="0"/>
              </a:rPr>
              <a:t> для ссылок и </a:t>
            </a:r>
            <a:r>
              <a:rPr lang="ru-RU" altLang="ru-RU" sz="2400" b="1" dirty="0" err="1">
                <a:solidFill>
                  <a:schemeClr val="tx1"/>
                </a:solidFill>
                <a:latin typeface="Calibri" panose="020F0502020204030204" pitchFamily="34" charset="0"/>
                <a:cs typeface="Calibri" panose="020F0502020204030204" pitchFamily="34" charset="0"/>
              </a:rPr>
              <a:t>alt</a:t>
            </a:r>
            <a:r>
              <a:rPr lang="ru-RU" altLang="ru-RU" sz="2400" b="1" dirty="0">
                <a:solidFill>
                  <a:schemeClr val="tx1"/>
                </a:solidFill>
                <a:latin typeface="Calibri" panose="020F0502020204030204" pitchFamily="34" charset="0"/>
                <a:cs typeface="Calibri" panose="020F0502020204030204" pitchFamily="34" charset="0"/>
              </a:rPr>
              <a:t> для картинок. Это нужно и для семантики, и для </a:t>
            </a:r>
            <a:r>
              <a:rPr lang="ru-RU" altLang="ru-RU" sz="2400" b="1" dirty="0" err="1">
                <a:solidFill>
                  <a:schemeClr val="tx1"/>
                </a:solidFill>
                <a:latin typeface="Calibri" panose="020F0502020204030204" pitchFamily="34" charset="0"/>
                <a:cs typeface="Calibri" panose="020F0502020204030204" pitchFamily="34" charset="0"/>
              </a:rPr>
              <a:t>валидности</a:t>
            </a:r>
            <a:r>
              <a:rPr lang="ru-RU" altLang="ru-RU" sz="2400" b="1" dirty="0">
                <a:solidFill>
                  <a:schemeClr val="tx1"/>
                </a:solidFill>
                <a:latin typeface="Calibri" panose="020F0502020204030204" pitchFamily="34" charset="0"/>
                <a:cs typeface="Calibri" panose="020F0502020204030204" pitchFamily="34" charset="0"/>
              </a:rPr>
              <a:t>, и для </a:t>
            </a:r>
            <a:r>
              <a:rPr lang="ru-RU" altLang="ru-RU" sz="2400" b="1" dirty="0" err="1">
                <a:solidFill>
                  <a:schemeClr val="tx1"/>
                </a:solidFill>
                <a:latin typeface="Calibri" panose="020F0502020204030204" pitchFamily="34" charset="0"/>
                <a:cs typeface="Calibri" panose="020F0502020204030204" pitchFamily="34" charset="0"/>
              </a:rPr>
              <a:t>юзабилити</a:t>
            </a:r>
            <a:r>
              <a:rPr lang="ru-RU" altLang="ru-RU" sz="2400" b="1" dirty="0">
                <a:solidFill>
                  <a:schemeClr val="tx1"/>
                </a:solidFill>
                <a:latin typeface="Calibri" panose="020F0502020204030204" pitchFamily="34" charset="0"/>
                <a:cs typeface="Calibri" panose="020F0502020204030204" pitchFamily="34" charset="0"/>
              </a:rPr>
              <a:t>.</a:t>
            </a:r>
            <a:endParaRPr lang="ru-RU" altLang="ru-RU"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2935030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D:\Loa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4" y="1536633"/>
            <a:ext cx="7885112" cy="4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577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3064</Words>
  <Application>Microsoft Office PowerPoint</Application>
  <PresentationFormat>Экран (4:3)</PresentationFormat>
  <Paragraphs>629</Paragraphs>
  <Slides>104</Slides>
  <Notes>104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104</vt:i4>
      </vt:variant>
    </vt:vector>
  </HeadingPairs>
  <TitlesOfParts>
    <vt:vector size="108" baseType="lpstr">
      <vt:lpstr>Arial</vt:lpstr>
      <vt:lpstr>Calibri</vt:lpstr>
      <vt:lpstr>Times New Roman</vt:lpstr>
      <vt:lpstr>Simple Light</vt:lpstr>
      <vt:lpstr> </vt:lpstr>
      <vt:lpstr>Что такое CSS </vt:lpstr>
      <vt:lpstr> </vt:lpstr>
      <vt:lpstr> </vt:lpstr>
      <vt:lpstr> </vt:lpstr>
      <vt:lpstr> </vt:lpstr>
      <vt:lpstr> </vt:lpstr>
      <vt:lpstr> </vt:lpstr>
      <vt:lpstr>display:block </vt:lpstr>
      <vt:lpstr> </vt:lpstr>
      <vt:lpstr> </vt:lpstr>
      <vt:lpstr> </vt:lpstr>
      <vt:lpstr> display:inline-block;</vt:lpstr>
      <vt:lpstr>display:none </vt:lpstr>
      <vt:lpstr> </vt:lpstr>
      <vt:lpstr> </vt:lpstr>
      <vt:lpstr>Отображение содержимого блоков в разных браузерах </vt:lpstr>
      <vt:lpstr> </vt:lpstr>
      <vt:lpstr> </vt:lpstr>
      <vt:lpstr>Border , Padding , Margin </vt:lpstr>
      <vt:lpstr> </vt:lpstr>
      <vt:lpstr>Презентация PowerPoint</vt:lpstr>
      <vt:lpstr> </vt:lpstr>
      <vt:lpstr> </vt:lpstr>
      <vt:lpstr> </vt:lpstr>
      <vt:lpstr> </vt:lpstr>
      <vt:lpstr>Плавающие блоки</vt:lpstr>
      <vt:lpstr> </vt:lpstr>
      <vt:lpstr> </vt:lpstr>
      <vt:lpstr> </vt:lpstr>
      <vt:lpstr>Обратное обтекание  </vt:lpstr>
      <vt:lpstr> </vt:lpstr>
      <vt:lpstr>Одинаковое значение обтекания</vt:lpstr>
      <vt:lpstr>Презентация PowerPoint</vt:lpstr>
      <vt:lpstr> </vt:lpstr>
      <vt:lpstr> </vt:lpstr>
      <vt:lpstr>Позиционирование</vt:lpstr>
      <vt:lpstr>Презентация PowerPoint</vt:lpstr>
      <vt:lpstr>Презентация PowerPoint</vt:lpstr>
      <vt:lpstr> </vt:lpstr>
      <vt:lpstr> </vt:lpstr>
      <vt:lpstr>Абсолютное позиционирование</vt:lpstr>
      <vt:lpstr> </vt:lpstr>
      <vt:lpstr> </vt:lpstr>
      <vt:lpstr>Фиксированные блоки</vt:lpstr>
      <vt:lpstr>Многослойность</vt:lpstr>
      <vt:lpstr> </vt:lpstr>
      <vt:lpstr> </vt:lpstr>
      <vt:lpstr>Группировка селекторов  </vt:lpstr>
      <vt:lpstr>Color </vt:lpstr>
      <vt:lpstr> </vt:lpstr>
      <vt:lpstr>Фон - background </vt:lpstr>
      <vt:lpstr> </vt:lpstr>
      <vt:lpstr> </vt:lpstr>
      <vt:lpstr> </vt:lpstr>
      <vt:lpstr> </vt:lpstr>
      <vt:lpstr>Сокращенная запись свойства background  </vt:lpstr>
      <vt:lpstr>Формы ввода </vt:lpstr>
      <vt:lpstr> </vt:lpstr>
      <vt:lpstr>Текстовое поле &lt;input&gt;   </vt:lpstr>
      <vt:lpstr>Параметры: </vt:lpstr>
      <vt:lpstr>Текстовое поле для ввода пароля </vt:lpstr>
      <vt:lpstr>Checkbox (флажки) </vt:lpstr>
      <vt:lpstr>Параметры: </vt:lpstr>
      <vt:lpstr>Переключатели (radiobtn) </vt:lpstr>
      <vt:lpstr>Кнопки  </vt:lpstr>
      <vt:lpstr> </vt:lpstr>
      <vt:lpstr> </vt:lpstr>
      <vt:lpstr> </vt:lpstr>
      <vt:lpstr>Поле для файлов  </vt:lpstr>
      <vt:lpstr>Многострочное текстовое поле &lt;textarea&gt; </vt:lpstr>
      <vt:lpstr> </vt:lpstr>
      <vt:lpstr>Раскрывающиеся списки &lt;select&gt;  </vt:lpstr>
      <vt:lpstr>Презентация PowerPoint</vt:lpstr>
      <vt:lpstr> </vt:lpstr>
      <vt:lpstr> </vt:lpstr>
      <vt:lpstr>Label (Надпись)  </vt:lpstr>
      <vt:lpstr>Псевдоэлементы </vt:lpstr>
      <vt:lpstr> </vt:lpstr>
      <vt:lpstr> В css пишем : </vt:lpstr>
      <vt:lpstr>Псевдоклассы </vt:lpstr>
      <vt:lpstr> </vt:lpstr>
      <vt:lpstr> </vt:lpstr>
      <vt:lpstr> </vt:lpstr>
      <vt:lpstr> </vt:lpstr>
      <vt:lpstr>Селекторы и их комбинации </vt:lpstr>
      <vt:lpstr> </vt:lpstr>
      <vt:lpstr>Семантика  </vt:lpstr>
      <vt:lpstr> </vt:lpstr>
      <vt:lpstr> </vt:lpstr>
      <vt:lpstr> </vt:lpstr>
      <vt:lpstr> </vt:lpstr>
      <vt:lpstr> </vt:lpstr>
      <vt:lpstr> </vt:lpstr>
      <vt:lpstr> </vt:lpstr>
      <vt:lpstr>Презентация PowerPoint</vt:lpstr>
      <vt:lpstr> </vt:lpstr>
      <vt:lpstr> </vt:lpstr>
      <vt:lpstr> </vt:lpstr>
      <vt:lpstr> </vt:lpstr>
      <vt:lpstr> И так итог  первичной семантики :  </vt:lpstr>
      <vt:lpstr> Кроссбраузерность</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Admin</cp:lastModifiedBy>
  <cp:revision>17</cp:revision>
  <dcterms:modified xsi:type="dcterms:W3CDTF">2017-08-30T14:50:31Z</dcterms:modified>
</cp:coreProperties>
</file>