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3"/>
  </p:notesMasterIdLst>
  <p:sldIdLst>
    <p:sldId id="256" r:id="rId2"/>
    <p:sldId id="259"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300" r:id="rId4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6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20468556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6048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62651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31195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55495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56719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80869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89022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88066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6618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35789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66003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12492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33132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22020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68150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30711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57664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93022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466421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951647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3452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45148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90560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805815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099515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759513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592546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797583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887521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843273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210029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34700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49110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961498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771076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22402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24559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6339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39546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58417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85681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992766"/>
            <a:ext cx="8520600" cy="27369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3778833"/>
            <a:ext cx="8520600" cy="10569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474833"/>
            <a:ext cx="8520600" cy="26181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4202966"/>
            <a:ext cx="8520600" cy="17343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867800"/>
            <a:ext cx="8520600" cy="11223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740800"/>
            <a:ext cx="2808000"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852800"/>
            <a:ext cx="2808000" cy="42393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600200"/>
            <a:ext cx="6367800" cy="54543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3737433"/>
            <a:ext cx="4045200" cy="16467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965433"/>
            <a:ext cx="3837000" cy="49269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5640766"/>
            <a:ext cx="5998800" cy="8067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6"/>
            <a:ext cx="8520600" cy="7635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6217622"/>
            <a:ext cx="548700" cy="5247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ru" sz="1000">
                <a:solidFill>
                  <a:schemeClr val="dk2"/>
                </a:solidFill>
              </a:rPr>
              <a:t>‹#›</a:t>
            </a:fld>
            <a:endParaRPr lang="ru"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23.jpeg"/><Relationship Id="rId4" Type="http://schemas.openxmlformats.org/officeDocument/2006/relationships/image" Target="../media/image22.jpeg"/></Relationships>
</file>

<file path=ppt/slides/_rels/slide3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26.jpeg"/><Relationship Id="rId4" Type="http://schemas.openxmlformats.org/officeDocument/2006/relationships/image" Target="../media/image25.jpeg"/></Relationships>
</file>

<file path=ppt/slides/_rels/slide3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28.jpeg"/><Relationship Id="rId4" Type="http://schemas.openxmlformats.org/officeDocument/2006/relationships/image" Target="../media/image27.jpeg"/></Relationships>
</file>

<file path=ppt/slides/_rels/slide3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0.jpeg"/></Relationships>
</file>

<file path=ppt/slides/_rels/slide4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992766"/>
            <a:ext cx="8520600" cy="2736900"/>
          </a:xfrm>
          <a:prstGeom prst="rect">
            <a:avLst/>
          </a:prstGeom>
        </p:spPr>
        <p:txBody>
          <a:bodyPr lIns="91425" tIns="91425" rIns="91425" bIns="91425" anchor="b" anchorCtr="0">
            <a:noAutofit/>
          </a:bodyPr>
          <a:lstStyle/>
          <a:p>
            <a:pPr lvl="0">
              <a:spcBef>
                <a:spcPts val="0"/>
              </a:spcBef>
              <a:buNone/>
            </a:pPr>
            <a:r>
              <a:rPr lang="en-US" dirty="0" smtClean="0"/>
              <a:t> </a:t>
            </a:r>
            <a:endParaRPr dirty="0"/>
          </a:p>
        </p:txBody>
      </p:sp>
      <p:sp>
        <p:nvSpPr>
          <p:cNvPr id="55" name="Shape 55"/>
          <p:cNvSpPr txBox="1">
            <a:spLocks noGrp="1"/>
          </p:cNvSpPr>
          <p:nvPr>
            <p:ph type="subTitle" idx="1"/>
          </p:nvPr>
        </p:nvSpPr>
        <p:spPr>
          <a:xfrm>
            <a:off x="311700" y="3778833"/>
            <a:ext cx="8520600" cy="1056900"/>
          </a:xfrm>
          <a:prstGeom prst="rect">
            <a:avLst/>
          </a:prstGeom>
        </p:spPr>
        <p:txBody>
          <a:bodyPr lIns="91425" tIns="91425" rIns="91425" bIns="91425" anchor="t" anchorCtr="0">
            <a:noAutofit/>
          </a:bodyPr>
          <a:lstStyle/>
          <a:p>
            <a:pPr lvl="0">
              <a:spcBef>
                <a:spcPts val="0"/>
              </a:spcBef>
              <a:buNone/>
            </a:pPr>
            <a:endParaRPr lang="en-US" sz="3200" b="1" dirty="0" smtClean="0">
              <a:solidFill>
                <a:schemeClr val="tx1"/>
              </a:solidFill>
              <a:latin typeface="Calibri" panose="020F0502020204030204" pitchFamily="34" charset="0"/>
              <a:cs typeface="Calibri" panose="020F0502020204030204" pitchFamily="34" charset="0"/>
            </a:endParaRPr>
          </a:p>
          <a:p>
            <a:pPr lvl="0">
              <a:spcBef>
                <a:spcPts val="0"/>
              </a:spcBef>
              <a:buNone/>
            </a:pPr>
            <a:r>
              <a:rPr lang="en-US" sz="3200" b="1" dirty="0" smtClean="0">
                <a:solidFill>
                  <a:schemeClr val="tx1"/>
                </a:solidFill>
                <a:latin typeface="Calibri" panose="020F0502020204030204" pitchFamily="34" charset="0"/>
                <a:cs typeface="Calibri" panose="020F0502020204030204" pitchFamily="34" charset="0"/>
              </a:rPr>
              <a:t>FLEX</a:t>
            </a:r>
            <a:endParaRPr sz="3200" b="1" dirty="0">
              <a:solidFill>
                <a:schemeClr val="tx1"/>
              </a:solidFill>
              <a:latin typeface="Calibri" panose="020F0502020204030204" pitchFamily="34" charset="0"/>
              <a:cs typeface="Calibri" panose="020F0502020204030204" pitchFamily="34" charset="0"/>
            </a:endParaRPr>
          </a:p>
        </p:txBody>
      </p:sp>
      <p:pic>
        <p:nvPicPr>
          <p:cNvPr id="4" name="Рисунок 1" descr="C:\Users\s1th\Downloads\4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013" y="879694"/>
            <a:ext cx="5375973" cy="2963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r>
              <a:rPr lang="en-US" altLang="ru-RU" sz="3200" b="1" dirty="0">
                <a:solidFill>
                  <a:schemeClr val="tx1"/>
                </a:solidFill>
                <a:latin typeface="Calibri" panose="020F0502020204030204" pitchFamily="34" charset="0"/>
                <a:ea typeface="Calibri" panose="020F0502020204030204" pitchFamily="34" charset="0"/>
                <a:cs typeface="Calibri" panose="020F0502020204030204" pitchFamily="34" charset="0"/>
              </a:rPr>
              <a:t>F</a:t>
            </a:r>
            <a:r>
              <a:rPr lang="ru-RU" altLang="ru-RU" sz="3200" b="1"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lex-layout</a:t>
            </a:r>
            <a:endParaRPr sz="3200"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7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Если обычный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layout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основывается на направлениях потоков блочных и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инлайн</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-элементов, то </a:t>
            </a:r>
            <a:r>
              <a:rPr lang="ru-RU" altLang="ru-RU" sz="2400" b="1"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flex-layout</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основывается на осях </a:t>
            </a:r>
          </a:p>
          <a:p>
            <a:pPr eaLnBrk="1" hangingPunct="1">
              <a:lnSpc>
                <a:spcPct val="107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Главной осью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-контейнера является направление, в соответствии с которым располагаются все его дочерние элементы</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А перпендикулярная ей ось – называется поперечной</a:t>
            </a:r>
          </a:p>
          <a:p>
            <a:pPr eaLnBrk="1" hangingPunct="1">
              <a:lnSpc>
                <a:spcPct val="107000"/>
              </a:lnSpc>
              <a:spcAft>
                <a:spcPts val="800"/>
              </a:spcAft>
              <a:buNone/>
            </a:pP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Главная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ось </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по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умолчанию </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будет слева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направо. Поперечная – сверху вниз. Направление главной оси </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можно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задавать, используя базовое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css</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свойство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flex-direction</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Поэтому в основном элементы будут распределяться либо вдоль главной оси </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либо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вдоль поперечной оси </a:t>
            </a:r>
            <a:endPar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215128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a:solidFill>
                  <a:schemeClr val="tx1"/>
                </a:solidFill>
                <a:latin typeface="Calibri" panose="020F0502020204030204" pitchFamily="34" charset="0"/>
                <a:cs typeface="Calibri" panose="020F0502020204030204" pitchFamily="34" charset="0"/>
              </a:rPr>
              <a:t>Основные свойства </a:t>
            </a:r>
            <a:r>
              <a:rPr lang="ru-RU" altLang="ru-RU" sz="3200" b="1" dirty="0" err="1">
                <a:solidFill>
                  <a:schemeClr val="tx1"/>
                </a:solidFill>
                <a:latin typeface="Calibri" panose="020F0502020204030204" pitchFamily="34" charset="0"/>
                <a:cs typeface="Calibri" panose="020F0502020204030204" pitchFamily="34" charset="0"/>
              </a:rPr>
              <a:t>flex</a:t>
            </a:r>
            <a:r>
              <a:rPr lang="ru-RU" altLang="ru-RU" sz="3200" b="1" dirty="0">
                <a:solidFill>
                  <a:schemeClr val="tx1"/>
                </a:solidFill>
                <a:latin typeface="Calibri" panose="020F0502020204030204" pitchFamily="34" charset="0"/>
                <a:cs typeface="Calibri" panose="020F0502020204030204" pitchFamily="34" charset="0"/>
              </a:rPr>
              <a:t>-контейнера</a:t>
            </a:r>
            <a:br>
              <a:rPr lang="ru-RU" altLang="ru-RU" sz="3200" b="1" dirty="0">
                <a:solidFill>
                  <a:schemeClr val="tx1"/>
                </a:solidFill>
                <a:latin typeface="Calibri" panose="020F0502020204030204" pitchFamily="34" charset="0"/>
                <a:cs typeface="Calibri" panose="020F0502020204030204" pitchFamily="34" charset="0"/>
              </a:rPr>
            </a:br>
            <a:endParaRPr sz="3200"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buNone/>
            </a:pPr>
            <a:r>
              <a:rPr lang="ru-RU" altLang="ru-RU" sz="2400" b="1" dirty="0" smtClean="0">
                <a:solidFill>
                  <a:schemeClr val="tx1"/>
                </a:solidFill>
                <a:latin typeface="Calibri" panose="020F0502020204030204" pitchFamily="34" charset="0"/>
                <a:cs typeface="Calibri" panose="020F0502020204030204" pitchFamily="34" charset="0"/>
              </a:rPr>
              <a:t>Так </a:t>
            </a:r>
            <a:r>
              <a:rPr lang="ru-RU" altLang="ru-RU" sz="2400" b="1" dirty="0">
                <a:solidFill>
                  <a:schemeClr val="tx1"/>
                </a:solidFill>
                <a:latin typeface="Calibri" panose="020F0502020204030204" pitchFamily="34" charset="0"/>
                <a:cs typeface="Calibri" panose="020F0502020204030204" pitchFamily="34" charset="0"/>
              </a:rPr>
              <a:t>же следует иметь в виду, что при использовании </a:t>
            </a:r>
            <a:r>
              <a:rPr lang="ru-RU" altLang="ru-RU" sz="2400" b="1" dirty="0" err="1">
                <a:solidFill>
                  <a:schemeClr val="tx1"/>
                </a:solidFill>
                <a:latin typeface="Calibri" panose="020F0502020204030204" pitchFamily="34" charset="0"/>
                <a:cs typeface="Calibri" panose="020F0502020204030204" pitchFamily="34" charset="0"/>
              </a:rPr>
              <a:t>Flexbox</a:t>
            </a:r>
            <a:r>
              <a:rPr lang="ru-RU" altLang="ru-RU" sz="2400" b="1" dirty="0">
                <a:solidFill>
                  <a:schemeClr val="tx1"/>
                </a:solidFill>
                <a:latin typeface="Calibri" panose="020F0502020204030204" pitchFamily="34" charset="0"/>
                <a:cs typeface="Calibri" panose="020F0502020204030204" pitchFamily="34" charset="0"/>
              </a:rPr>
              <a:t> для внутренних блоков не работают </a:t>
            </a:r>
            <a:r>
              <a:rPr lang="ru-RU" altLang="ru-RU" sz="2400" b="1" dirty="0" err="1">
                <a:solidFill>
                  <a:schemeClr val="tx1"/>
                </a:solidFill>
                <a:latin typeface="Calibri" panose="020F0502020204030204" pitchFamily="34" charset="0"/>
                <a:cs typeface="Calibri" panose="020F0502020204030204" pitchFamily="34" charset="0"/>
              </a:rPr>
              <a:t>float</a:t>
            </a:r>
            <a:r>
              <a:rPr lang="ru-RU" altLang="ru-RU" sz="2400" b="1" dirty="0">
                <a:solidFill>
                  <a:schemeClr val="tx1"/>
                </a:solidFill>
                <a:latin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cs typeface="Calibri" panose="020F0502020204030204" pitchFamily="34" charset="0"/>
              </a:rPr>
              <a:t>clear</a:t>
            </a:r>
            <a:r>
              <a:rPr lang="ru-RU" altLang="ru-RU" sz="2400" b="1" dirty="0">
                <a:solidFill>
                  <a:schemeClr val="tx1"/>
                </a:solidFill>
                <a:latin typeface="Calibri" panose="020F0502020204030204" pitchFamily="34" charset="0"/>
                <a:cs typeface="Calibri" panose="020F0502020204030204" pitchFamily="34" charset="0"/>
              </a:rPr>
              <a:t> и </a:t>
            </a:r>
            <a:r>
              <a:rPr lang="ru-RU" altLang="ru-RU" sz="2400" b="1" dirty="0" err="1">
                <a:solidFill>
                  <a:schemeClr val="tx1"/>
                </a:solidFill>
                <a:latin typeface="Calibri" panose="020F0502020204030204" pitchFamily="34" charset="0"/>
                <a:cs typeface="Calibri" panose="020F0502020204030204" pitchFamily="34" charset="0"/>
              </a:rPr>
              <a:t>vertical-align</a:t>
            </a:r>
            <a:r>
              <a:rPr lang="ru-RU" altLang="ru-RU" sz="2400" b="1" dirty="0">
                <a:solidFill>
                  <a:schemeClr val="tx1"/>
                </a:solidFill>
                <a:latin typeface="Calibri" panose="020F0502020204030204" pitchFamily="34" charset="0"/>
                <a:cs typeface="Calibri" panose="020F0502020204030204" pitchFamily="34" charset="0"/>
              </a:rPr>
              <a:t>, а так же свойства, задающие колонки в тексте.</a:t>
            </a:r>
          </a:p>
          <a:p>
            <a:pPr eaLnBrk="1" hangingPunct="1">
              <a:buNone/>
            </a:pPr>
            <a:r>
              <a:rPr lang="ru-RU" altLang="ru-RU" sz="2400" b="1" dirty="0" err="1" smtClean="0">
                <a:solidFill>
                  <a:schemeClr val="tx1"/>
                </a:solidFill>
                <a:latin typeface="Calibri" panose="020F0502020204030204" pitchFamily="34" charset="0"/>
                <a:cs typeface="Calibri" panose="020F0502020204030204" pitchFamily="34" charset="0"/>
              </a:rPr>
              <a:t>Display</a:t>
            </a:r>
            <a:r>
              <a:rPr lang="ru-RU" altLang="ru-RU" sz="2400" b="1" dirty="0">
                <a:solidFill>
                  <a:schemeClr val="tx1"/>
                </a:solidFill>
                <a:latin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cs typeface="Calibri" panose="020F0502020204030204" pitchFamily="34" charset="0"/>
              </a:rPr>
              <a:t>flex</a:t>
            </a:r>
            <a:endParaRPr lang="ru-RU" altLang="ru-RU" sz="2400" b="1" dirty="0">
              <a:solidFill>
                <a:schemeClr val="tx1"/>
              </a:solidFill>
              <a:latin typeface="Calibri" panose="020F0502020204030204" pitchFamily="34" charset="0"/>
              <a:cs typeface="Calibri" panose="020F0502020204030204" pitchFamily="34" charset="0"/>
            </a:endParaRPr>
          </a:p>
          <a:p>
            <a:pPr eaLnBrk="1" hangingPunct="1">
              <a:buNone/>
            </a:pPr>
            <a:r>
              <a:rPr lang="ru-RU" altLang="ru-RU" sz="2400" b="1" dirty="0">
                <a:solidFill>
                  <a:schemeClr val="tx1"/>
                </a:solidFill>
                <a:latin typeface="Calibri" panose="020F0502020204030204" pitchFamily="34" charset="0"/>
                <a:cs typeface="Calibri" panose="020F0502020204030204" pitchFamily="34" charset="0"/>
              </a:rPr>
              <a:t>Чтобы использовать макет </a:t>
            </a:r>
            <a:r>
              <a:rPr lang="ru-RU" altLang="ru-RU" sz="2400" b="1" dirty="0" err="1">
                <a:solidFill>
                  <a:schemeClr val="tx1"/>
                </a:solidFill>
                <a:latin typeface="Calibri" panose="020F0502020204030204" pitchFamily="34" charset="0"/>
                <a:cs typeface="Calibri" panose="020F0502020204030204" pitchFamily="34" charset="0"/>
              </a:rPr>
              <a:t>flexbox</a:t>
            </a:r>
            <a:r>
              <a:rPr lang="ru-RU" altLang="ru-RU" sz="2400" b="1" dirty="0">
                <a:solidFill>
                  <a:schemeClr val="tx1"/>
                </a:solidFill>
                <a:latin typeface="Calibri" panose="020F0502020204030204" pitchFamily="34" charset="0"/>
                <a:cs typeface="Calibri" panose="020F0502020204030204" pitchFamily="34" charset="0"/>
              </a:rPr>
              <a:t> нужно просто установить свойство </a:t>
            </a:r>
            <a:r>
              <a:rPr lang="ru-RU" altLang="ru-RU" sz="2400" b="1" dirty="0" err="1">
                <a:solidFill>
                  <a:schemeClr val="tx1"/>
                </a:solidFill>
                <a:latin typeface="Calibri" panose="020F0502020204030204" pitchFamily="34" charset="0"/>
                <a:cs typeface="Calibri" panose="020F0502020204030204" pitchFamily="34" charset="0"/>
              </a:rPr>
              <a:t>display</a:t>
            </a:r>
            <a:r>
              <a:rPr lang="ru-RU" altLang="ru-RU" sz="2400" b="1" dirty="0">
                <a:solidFill>
                  <a:schemeClr val="tx1"/>
                </a:solidFill>
                <a:latin typeface="Calibri" panose="020F0502020204030204" pitchFamily="34" charset="0"/>
                <a:cs typeface="Calibri" panose="020F0502020204030204" pitchFamily="34" charset="0"/>
              </a:rPr>
              <a:t> для родительского HTML-элемента:</a:t>
            </a:r>
          </a:p>
          <a:p>
            <a:pPr eaLnBrk="1" hangingPunct="1">
              <a:buNone/>
            </a:pPr>
            <a:r>
              <a:rPr lang="ru-RU" altLang="ru-RU" sz="2400" b="1" dirty="0" err="1">
                <a:solidFill>
                  <a:schemeClr val="tx1"/>
                </a:solidFill>
                <a:latin typeface="Calibri" panose="020F0502020204030204" pitchFamily="34" charset="0"/>
                <a:cs typeface="Calibri" panose="020F0502020204030204" pitchFamily="34" charset="0"/>
              </a:rPr>
              <a:t>display</a:t>
            </a:r>
            <a:r>
              <a:rPr lang="ru-RU" altLang="ru-RU" sz="2400" b="1" dirty="0">
                <a:solidFill>
                  <a:schemeClr val="tx1"/>
                </a:solidFill>
                <a:latin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cs typeface="Calibri" panose="020F0502020204030204" pitchFamily="34" charset="0"/>
              </a:rPr>
              <a:t>flex</a:t>
            </a:r>
            <a:r>
              <a:rPr lang="ru-RU" altLang="ru-RU" sz="2400" b="1" dirty="0">
                <a:solidFill>
                  <a:schemeClr val="tx1"/>
                </a:solidFill>
                <a:latin typeface="Calibri" panose="020F0502020204030204" pitchFamily="34" charset="0"/>
                <a:cs typeface="Calibri" panose="020F0502020204030204" pitchFamily="34" charset="0"/>
              </a:rPr>
              <a:t>; отображает контейнер как блочный </a:t>
            </a:r>
            <a:r>
              <a:rPr lang="ru-RU" altLang="ru-RU" sz="2400" b="1" dirty="0" smtClean="0">
                <a:solidFill>
                  <a:schemeClr val="tx1"/>
                </a:solidFill>
                <a:latin typeface="Calibri" panose="020F0502020204030204" pitchFamily="34" charset="0"/>
                <a:cs typeface="Calibri" panose="020F0502020204030204" pitchFamily="34" charset="0"/>
              </a:rPr>
              <a:t>элемент</a:t>
            </a:r>
          </a:p>
          <a:p>
            <a:pPr eaLnBrk="1" hangingPunct="1">
              <a:buNone/>
            </a:pPr>
            <a:r>
              <a:rPr lang="ru-RU" altLang="ru-RU" sz="2400" b="1" dirty="0" smtClean="0">
                <a:solidFill>
                  <a:schemeClr val="tx1"/>
                </a:solidFill>
                <a:latin typeface="Calibri" panose="020F0502020204030204" pitchFamily="34" charset="0"/>
                <a:cs typeface="Calibri" panose="020F0502020204030204" pitchFamily="34" charset="0"/>
              </a:rPr>
              <a:t>Теперь </a:t>
            </a:r>
            <a:r>
              <a:rPr lang="ru-RU" altLang="ru-RU" sz="2400" b="1" dirty="0">
                <a:solidFill>
                  <a:schemeClr val="tx1"/>
                </a:solidFill>
                <a:latin typeface="Calibri" panose="020F0502020204030204" pitchFamily="34" charset="0"/>
                <a:cs typeface="Calibri" panose="020F0502020204030204" pitchFamily="34" charset="0"/>
              </a:rPr>
              <a:t>подготовим наше место для экспериментов ! </a:t>
            </a:r>
          </a:p>
          <a:p>
            <a:pPr lvl="0">
              <a:spcBef>
                <a:spcPts val="0"/>
              </a:spcBef>
              <a:buNone/>
            </a:pPr>
            <a:endParaRPr sz="2400"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90405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&lt;body&gt;</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&lt;div class</a:t>
            </a:r>
            <a:r>
              <a:rPr lang="en-US" altLang="ru-RU" sz="2400" b="1">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altLang="ru-RU" sz="2400" b="1" smtClean="0">
                <a:solidFill>
                  <a:schemeClr val="tx1"/>
                </a:solidFill>
                <a:latin typeface="Calibri" panose="020F0502020204030204" pitchFamily="34" charset="0"/>
                <a:ea typeface="Calibri" panose="020F0502020204030204" pitchFamily="34" charset="0"/>
                <a:cs typeface="Calibri" panose="020F0502020204030204" pitchFamily="34" charset="0"/>
              </a:rPr>
              <a:t>flex-container"&gt;</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&lt;div class="flex-item</a:t>
            </a: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"&gt;</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1 </a:t>
            </a:r>
            <a:r>
              <a:rPr lang="en-US" altLang="ru-RU" sz="2400" b="1"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Curabitur</a:t>
            </a: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ac </a:t>
            </a:r>
            <a:r>
              <a:rPr lang="en-US"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vestibulum</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mi&lt;/div&gt;</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&lt;div class="flex-item</a:t>
            </a: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"&gt;</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2</a:t>
            </a: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In </a:t>
            </a:r>
            <a:r>
              <a:rPr lang="en-US"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viverra</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dapibus</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&lt;/div&gt;</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&lt;div class="flex-item</a:t>
            </a: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"&gt;</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3</a:t>
            </a: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Fusce</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tincidunt</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diam</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et &lt;/div&gt;</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&lt;div class="flex-item</a:t>
            </a: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"&gt;</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4</a:t>
            </a: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Nulla</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in dui </a:t>
            </a:r>
            <a:r>
              <a:rPr lang="en-US"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vel</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est</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&lt;/div&gt;</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&lt;div class="flex-item</a:t>
            </a: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"&gt;</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5</a:t>
            </a: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at </a:t>
            </a:r>
            <a:r>
              <a:rPr lang="en-US"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diam</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in </a:t>
            </a:r>
            <a:r>
              <a:rPr lang="en-US"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lobortis</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&lt;/div&gt;</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&lt;/div&gt;</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&lt;/body&gt;</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326282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3845772" cy="4555200"/>
          </a:xfrm>
          <a:prstGeom prst="rect">
            <a:avLst/>
          </a:prstGeom>
        </p:spPr>
        <p:txBody>
          <a:bodyPr lIns="91425" tIns="91425" rIns="91425" bIns="91425" anchor="t" anchorCtr="0">
            <a:noAutofit/>
          </a:bodyPr>
          <a:lstStyle/>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body {</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padding: 20px;</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background: white;</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.flex-container {</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padding: 10px;</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background: gold;</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border-radius: 10px;</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
        <p:nvSpPr>
          <p:cNvPr id="5" name="Shape 73"/>
          <p:cNvSpPr txBox="1">
            <a:spLocks/>
          </p:cNvSpPr>
          <p:nvPr/>
        </p:nvSpPr>
        <p:spPr>
          <a:xfrm>
            <a:off x="4157472" y="1536633"/>
            <a:ext cx="4674828" cy="45552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Char char="■"/>
              <a:defRPr sz="1400" b="0" i="0" u="none" strike="noStrike" cap="none">
                <a:solidFill>
                  <a:schemeClr val="dk2"/>
                </a:solidFill>
                <a:latin typeface="Arial"/>
                <a:ea typeface="Arial"/>
                <a:cs typeface="Arial"/>
                <a:sym typeface="Arial"/>
              </a:defRPr>
            </a:lvl9pPr>
          </a:lstStyle>
          <a:p>
            <a:pPr>
              <a:lnSpc>
                <a:spcPct val="107000"/>
              </a:lnSpc>
              <a:spcAft>
                <a:spcPts val="800"/>
              </a:spcAft>
              <a:buFontTx/>
              <a:buNone/>
            </a:pP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.flex-item {</a:t>
            </a:r>
          </a:p>
          <a:p>
            <a:pPr>
              <a:lnSpc>
                <a:spcPct val="107000"/>
              </a:lnSpc>
              <a:spcAft>
                <a:spcPts val="800"/>
              </a:spcAft>
              <a:buFontTx/>
              <a:buNone/>
            </a:pP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margin: 10px;</a:t>
            </a:r>
          </a:p>
          <a:p>
            <a:pPr>
              <a:lnSpc>
                <a:spcPct val="107000"/>
              </a:lnSpc>
              <a:spcAft>
                <a:spcPts val="800"/>
              </a:spcAft>
              <a:buFontTx/>
              <a:buNone/>
            </a:pP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padding: 5px;</a:t>
            </a:r>
          </a:p>
          <a:p>
            <a:pPr>
              <a:lnSpc>
                <a:spcPct val="107000"/>
              </a:lnSpc>
              <a:spcAft>
                <a:spcPts val="800"/>
              </a:spcAft>
              <a:buFontTx/>
              <a:buNone/>
            </a:pP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background: tomato;</a:t>
            </a:r>
          </a:p>
          <a:p>
            <a:pPr>
              <a:lnSpc>
                <a:spcPct val="107000"/>
              </a:lnSpc>
              <a:spcAft>
                <a:spcPts val="800"/>
              </a:spcAft>
              <a:buFontTx/>
              <a:buNone/>
            </a:pP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border-radius: 5px;</a:t>
            </a:r>
          </a:p>
          <a:p>
            <a:pPr>
              <a:lnSpc>
                <a:spcPct val="107000"/>
              </a:lnSpc>
              <a:spcAft>
                <a:spcPts val="800"/>
              </a:spcAft>
              <a:buFontTx/>
              <a:buNone/>
            </a:pP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border: 1px solid #FFF;</a:t>
            </a:r>
          </a:p>
          <a:p>
            <a:pPr>
              <a:lnSpc>
                <a:spcPct val="107000"/>
              </a:lnSpc>
              <a:spcAft>
                <a:spcPts val="800"/>
              </a:spcAft>
              <a:buFontTx/>
              <a:buNone/>
            </a:pP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a:buFontTx/>
              <a:buNone/>
            </a:pPr>
            <a:endParaRPr lang="en-US" sz="24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8978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1" descr="C:\Users\s1th\Download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303" y="1536633"/>
            <a:ext cx="8377394" cy="455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0826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После того как мы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укажим</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display:flex</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родителю каждый дочерний элемент автоматически становится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-элементом, выстраиваясь в ряд (вдоль главной оси) колонками одинаковой высоты, равной высоте блока-контейнера. При этом блочные и строчные дочерние элементы ведут себя одинаково, т.е. ширина блоков равна ширине их содержимого с учетом внутренних полей и рамок элемента.</a:t>
            </a: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5777911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Flex-direction</a:t>
            </a:r>
            <a:r>
              <a:rPr lang="ru-RU" altLang="ru-RU" sz="3200" b="1" dirty="0">
                <a:solidFill>
                  <a:schemeClr val="tx1"/>
                </a:solidFill>
                <a:latin typeface="Calibri" panose="020F0502020204030204" pitchFamily="34" charset="0"/>
                <a:ea typeface="Calibri" panose="020F0502020204030204" pitchFamily="34" charset="0"/>
                <a:cs typeface="Calibri" panose="020F0502020204030204" pitchFamily="34" charset="0"/>
              </a:rPr>
              <a:t/>
            </a:r>
            <a:br>
              <a:rPr lang="ru-RU" altLang="ru-RU" sz="3200" b="1"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sz="3200" b="1" dirty="0">
              <a:latin typeface="Calibri" panose="020F0502020204030204" pitchFamily="34" charset="0"/>
              <a:cs typeface="Calibri" panose="020F0502020204030204" pitchFamily="34" charset="0"/>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7000"/>
              </a:lnSpc>
              <a:spcAft>
                <a:spcPts val="800"/>
              </a:spcAft>
              <a:buNone/>
            </a:pPr>
            <a:r>
              <a:rPr lang="ru-RU" altLang="ru-RU" sz="2400" b="1" i="1"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ru-RU" altLang="ru-RU" sz="2400" b="1" i="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endParaRPr lang="ru-RU" altLang="ru-RU" sz="2400" b="1" i="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endParaRPr lang="ru-RU" altLang="ru-RU" sz="2400" b="1" i="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endParaRPr lang="ru-RU" altLang="ru-RU" sz="2400" b="1" i="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endParaRPr lang="ru-RU" altLang="ru-RU" sz="2400" b="1" i="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endParaRPr lang="ru-RU" altLang="ru-RU" sz="2400" b="1" i="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Направление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раскладки блоков управляется свойством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flex-direction</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Блоки могут быть установлены в двух основных направлениях, как строки по горизонтали или как колонки по вертикали.</a:t>
            </a: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2" descr="C:\Users\s1th\Downloads\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536633"/>
            <a:ext cx="3075095" cy="2665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Рисунок 3" descr="C:\Users\s1th\Downloads\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4752" y="1223681"/>
            <a:ext cx="3577548" cy="297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7061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7000"/>
              </a:lnSpc>
              <a:spcAft>
                <a:spcPts val="800"/>
              </a:spcAft>
              <a:buNone/>
            </a:pPr>
            <a:endPar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endPar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endPar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endPar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Доступные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значения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flex-direction</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eaLnBrk="1" hangingPunct="1">
              <a:lnSpc>
                <a:spcPct val="107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flex-direction:row</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(значение по умолчанию) : слева направо (в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rtl</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справа налево)</a:t>
            </a: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2" descr="C:\Users\s1th\Downloads\flexbox-flex-direction-row.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536633"/>
            <a:ext cx="8520600" cy="155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4250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endPar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r>
              <a:rPr lang="ru-RU" altLang="ru-RU" sz="2400" b="1"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flex-direction</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row-reverse;справа</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налево (в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rtl</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слева направо)</a:t>
            </a: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4" descr="C:\Users\s1th\Downloads\flexbox-flex-direction-row-revers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536633"/>
            <a:ext cx="8546879" cy="1682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89803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endPar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flex-direction</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column;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сверху вниз</a:t>
            </a: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2" descr="C:\Users\s1th\Downloads\flexbox-flex-direction-colum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356866"/>
            <a:ext cx="8520600" cy="353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8957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r>
              <a:rPr lang="ru-RU" altLang="ru-RU" sz="3200" b="1" dirty="0">
                <a:solidFill>
                  <a:schemeClr val="tx1"/>
                </a:solidFill>
                <a:latin typeface="Calibri" panose="020F0502020204030204" pitchFamily="34" charset="0"/>
                <a:ea typeface="Calibri" panose="020F0502020204030204" pitchFamily="34" charset="0"/>
                <a:cs typeface="Calibri" panose="020F0502020204030204" pitchFamily="34" charset="0"/>
              </a:rPr>
              <a:t>Вступление</a:t>
            </a:r>
            <a:endParaRPr sz="3200" b="1" dirty="0">
              <a:solidFill>
                <a:schemeClr val="tx1"/>
              </a:solidFill>
              <a:latin typeface="Calibri" panose="020F0502020204030204" pitchFamily="34" charset="0"/>
              <a:cs typeface="Calibri" panose="020F0502020204030204" pitchFamily="34" charset="0"/>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7000"/>
              </a:lnSpc>
              <a:spcAft>
                <a:spcPts val="800"/>
              </a:spcAft>
              <a:buNone/>
            </a:pP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На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протяжении долгого времени использовали таблицы,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float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-элементы,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inline-block</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и другие CSS свойства, чтобы придать блокам нужное расположение. Простые вещи, как вертикальное центрирование, осуществлялись достаточно сложно. Создание же макета на основе жидких сеток вообще считается верхом профессионализма, вот почему широкое распространение получили CSS-</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фреймворки</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на основе сеток. </a:t>
            </a:r>
          </a:p>
          <a:p>
            <a:pPr eaLnBrk="1" hangingPunct="1">
              <a:lnSpc>
                <a:spcPct val="107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Решение всех этих проблем является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Flexbox</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endParaRPr lang="ru-RU" altLang="ru-RU" sz="2400" b="1" dirty="0" smtClean="0">
              <a:solidFill>
                <a:schemeClr val="tx1"/>
              </a:solidFill>
              <a:latin typeface="Calibri" panose="020F0502020204030204" pitchFamily="34" charset="0"/>
              <a:cs typeface="Calibri" panose="020F0502020204030204" pitchFamily="34" charset="0"/>
            </a:endParaRPr>
          </a:p>
          <a:p>
            <a:pPr>
              <a:buNone/>
            </a:pPr>
            <a:endParaRPr lang="ru-RU" altLang="ru-RU" sz="2400" b="1" dirty="0">
              <a:solidFill>
                <a:schemeClr val="tx1"/>
              </a:solidFill>
              <a:latin typeface="Calibri" panose="020F0502020204030204" pitchFamily="34" charset="0"/>
              <a:cs typeface="Calibri" panose="020F0502020204030204" pitchFamily="34" charset="0"/>
            </a:endParaRPr>
          </a:p>
          <a:p>
            <a:pPr>
              <a:buNone/>
            </a:pPr>
            <a:endParaRPr lang="ru-RU" altLang="ru-RU" sz="2400" b="1" dirty="0" smtClean="0">
              <a:solidFill>
                <a:schemeClr val="tx1"/>
              </a:solidFill>
              <a:latin typeface="Calibri" panose="020F0502020204030204" pitchFamily="34" charset="0"/>
              <a:cs typeface="Calibri" panose="020F0502020204030204" pitchFamily="34" charset="0"/>
            </a:endParaRPr>
          </a:p>
          <a:p>
            <a:pPr>
              <a:buNone/>
            </a:pPr>
            <a:endParaRPr lang="ru-RU" altLang="ru-RU" sz="2400" b="1" dirty="0">
              <a:solidFill>
                <a:schemeClr val="tx1"/>
              </a:solidFill>
              <a:latin typeface="Calibri" panose="020F0502020204030204" pitchFamily="34" charset="0"/>
              <a:cs typeface="Calibri" panose="020F0502020204030204" pitchFamily="34" charset="0"/>
            </a:endParaRPr>
          </a:p>
          <a:p>
            <a:pPr>
              <a:buNone/>
            </a:pPr>
            <a:endParaRPr lang="ru-RU" altLang="ru-RU" sz="2400" b="1" dirty="0" smtClean="0">
              <a:solidFill>
                <a:schemeClr val="tx1"/>
              </a:solidFill>
              <a:latin typeface="Calibri" panose="020F0502020204030204" pitchFamily="34" charset="0"/>
              <a:cs typeface="Calibri" panose="020F0502020204030204" pitchFamily="34" charset="0"/>
            </a:endParaRPr>
          </a:p>
          <a:p>
            <a:pPr>
              <a:buNone/>
            </a:pPr>
            <a:endParaRPr lang="ru-RU" altLang="ru-RU" sz="2400" b="1" dirty="0">
              <a:solidFill>
                <a:schemeClr val="tx1"/>
              </a:solidFill>
              <a:latin typeface="Calibri" panose="020F0502020204030204" pitchFamily="34" charset="0"/>
              <a:cs typeface="Calibri" panose="020F0502020204030204" pitchFamily="34" charset="0"/>
            </a:endParaRPr>
          </a:p>
          <a:p>
            <a:pPr>
              <a:buNone/>
            </a:pPr>
            <a:r>
              <a:rPr lang="en-US" altLang="ru-RU" sz="2400" b="1" dirty="0" smtClean="0">
                <a:solidFill>
                  <a:schemeClr val="tx1"/>
                </a:solidFill>
                <a:latin typeface="Calibri" panose="020F0502020204030204" pitchFamily="34" charset="0"/>
                <a:cs typeface="Calibri" panose="020F0502020204030204" pitchFamily="34" charset="0"/>
              </a:rPr>
              <a:t>flex-direction</a:t>
            </a:r>
            <a:r>
              <a:rPr lang="en-US" altLang="ru-RU" sz="2400" b="1" dirty="0">
                <a:solidFill>
                  <a:schemeClr val="tx1"/>
                </a:solidFill>
                <a:latin typeface="Calibri" panose="020F0502020204030204" pitchFamily="34" charset="0"/>
                <a:cs typeface="Calibri" panose="020F0502020204030204" pitchFamily="34" charset="0"/>
              </a:rPr>
              <a:t>: column-reverse; </a:t>
            </a:r>
            <a:r>
              <a:rPr lang="ru-RU" altLang="ru-RU" sz="2400" b="1" dirty="0">
                <a:solidFill>
                  <a:schemeClr val="tx1"/>
                </a:solidFill>
                <a:latin typeface="Calibri" panose="020F0502020204030204" pitchFamily="34" charset="0"/>
                <a:cs typeface="Calibri" panose="020F0502020204030204" pitchFamily="34" charset="0"/>
              </a:rPr>
              <a:t>снизу вверх</a:t>
            </a: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2" descr="C:\Users\s1th\Downloads\flexbox-flex-direction-column-revers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356867"/>
            <a:ext cx="8520600" cy="3544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6927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endPar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Для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сравнения свойств добавим </a:t>
            </a:r>
            <a:r>
              <a:rPr lang="en-US" altLang="ru-RU" sz="2400" b="1"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css</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.flex-container {  display: flex;  flex-direction: row; width:40%; }</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.row-reverse {  flex-direction: row-reverse;  }</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1" descr="C:\Users\s1th\Download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356866"/>
            <a:ext cx="8520600" cy="351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4238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defRPr/>
            </a:pPr>
            <a:r>
              <a:rPr 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Теперь </a:t>
            </a:r>
            <a:r>
              <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заменим родителям (</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container</a:t>
            </a:r>
            <a:r>
              <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 свойства и для второго родителя заменим класс на  </a:t>
            </a:r>
            <a:r>
              <a:rPr 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column-reverse</a:t>
            </a:r>
            <a:endPar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defRPr/>
            </a:pP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flex-container {</a:t>
            </a:r>
            <a:endPar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defRPr/>
            </a:pPr>
            <a:r>
              <a:rPr lang="en-US"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display</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 flex;</a:t>
            </a:r>
            <a:endPar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defRPr/>
            </a:pPr>
            <a:r>
              <a:rPr lang="en-US"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flex-direction</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 column;</a:t>
            </a:r>
            <a:endPar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defRPr/>
            </a:pP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defRPr/>
            </a:pP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.column-reverse </a:t>
            </a:r>
            <a:r>
              <a:rPr lang="en-US"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buNone/>
              <a:defRPr/>
            </a:pP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flex-direction</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 column-reverse</a:t>
            </a:r>
            <a:r>
              <a:rPr lang="en-US"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buNone/>
              <a:defRPr/>
            </a:pPr>
            <a:r>
              <a:rPr lang="en-US"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405135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1" descr="C:\Users\s1th\Download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699" y="1536633"/>
            <a:ext cx="8520601" cy="467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91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en-US" sz="3200" b="1" dirty="0" smtClean="0">
                <a:solidFill>
                  <a:schemeClr val="tx1"/>
                </a:solidFill>
                <a:latin typeface="Calibri" panose="020F0502020204030204" pitchFamily="34" charset="0"/>
                <a:cs typeface="Calibri" panose="020F0502020204030204" pitchFamily="34" charset="0"/>
              </a:rPr>
              <a:t> </a:t>
            </a:r>
            <a:r>
              <a:rPr lang="en-US" altLang="ru-RU" sz="3200" b="1" dirty="0">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altLang="ru-RU" sz="32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altLang="ru-RU" sz="3200" b="1" dirty="0">
                <a:solidFill>
                  <a:schemeClr val="tx1"/>
                </a:solidFill>
                <a:latin typeface="Calibri" panose="020F0502020204030204" pitchFamily="34" charset="0"/>
                <a:ea typeface="Calibri" panose="020F0502020204030204" pitchFamily="34" charset="0"/>
                <a:cs typeface="Calibri" panose="020F0502020204030204" pitchFamily="34" charset="0"/>
              </a:rPr>
              <a:t>wrap</a:t>
            </a:r>
            <a:r>
              <a:rPr lang="ru-RU" altLang="ru-RU" sz="3200" b="1" dirty="0">
                <a:solidFill>
                  <a:schemeClr val="tx1"/>
                </a:solidFill>
                <a:latin typeface="Calibri" panose="020F0502020204030204" pitchFamily="34" charset="0"/>
                <a:ea typeface="Calibri" panose="020F0502020204030204" pitchFamily="34" charset="0"/>
                <a:cs typeface="Calibri" panose="020F0502020204030204" pitchFamily="34" charset="0"/>
              </a:rPr>
              <a:t/>
            </a:r>
            <a:br>
              <a:rPr lang="ru-RU" altLang="ru-RU" sz="3200" b="1"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sz="3200" b="1" dirty="0">
              <a:solidFill>
                <a:schemeClr val="tx1"/>
              </a:solidFill>
              <a:latin typeface="Calibri" panose="020F0502020204030204" pitchFamily="34" charset="0"/>
              <a:cs typeface="Calibri" panose="020F0502020204030204" pitchFamily="34" charset="0"/>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7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В одной строке может быть много блоков. Переносятся они или нет определяет свойство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flex-wrap</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eaLnBrk="1" hangingPunct="1">
              <a:lnSpc>
                <a:spcPct val="107000"/>
              </a:lnSpc>
              <a:spcAft>
                <a:spcPts val="800"/>
              </a:spcAft>
              <a:buNone/>
            </a:pP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flex-wrap</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nowrap</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(по умолчанию) элементы располагаются в одну строку,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по-умолчанию</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они сжимаются, чтобы занять всю ширину </a:t>
            </a:r>
            <a:r>
              <a:rPr lang="ru-RU" altLang="ru-RU" sz="2400" b="1"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-контейнера</a:t>
            </a:r>
            <a:endPar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flex-wrap:wrap</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-элементы располагаются в несколько строк, если это необходимо, слева-направо и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свехру</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-вниз.</a:t>
            </a:r>
          </a:p>
          <a:p>
            <a:pPr>
              <a:lnSpc>
                <a:spcPct val="107000"/>
              </a:lnSpc>
              <a:spcAft>
                <a:spcPts val="800"/>
              </a:spcAft>
              <a:buNone/>
            </a:pP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flex-wrap</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wrap-reverse</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-элементы располагаются в несколько строк, если это необходимо, слева-направо и снизу-вверх.</a:t>
            </a:r>
          </a:p>
          <a:p>
            <a:pPr eaLnBrk="1" hangingPunct="1">
              <a:lnSpc>
                <a:spcPct val="107000"/>
              </a:lnSpc>
              <a:spcAft>
                <a:spcPts val="800"/>
              </a:spcAft>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0305735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2" descr="C:\Users\s1th\Downloads\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536633"/>
            <a:ext cx="8520600" cy="14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Рисунок 2" descr="C:\Users\s1th\Downloads\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700" y="3304031"/>
            <a:ext cx="8520600" cy="1385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Рисунок 4" descr="C:\Users\s1th\Downloads\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700" y="4981116"/>
            <a:ext cx="8520600" cy="146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87221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defRPr/>
            </a:pPr>
            <a:r>
              <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Снова заменим родителям (</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container</a:t>
            </a:r>
            <a:r>
              <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свойства</a:t>
            </a:r>
            <a:endParaRPr lang="en-US"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defRPr/>
            </a:pPr>
            <a:r>
              <a:rPr lang="en-US"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.flex-container {display</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flex;		flex-wrap</a:t>
            </a: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nowrap</a:t>
            </a:r>
            <a:r>
              <a:rPr lang="en-US"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defRPr/>
            </a:pP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.wrap { flex-wrap: wrap;}</a:t>
            </a:r>
            <a:endPar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defRPr/>
            </a:pP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.wrap-reverse { flex-wrap: wrap-reverse;}</a:t>
            </a:r>
            <a:endParaRPr 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r>
              <a:rPr lang="en-US" altLang="ru-RU" sz="2400" b="1" dirty="0">
                <a:solidFill>
                  <a:schemeClr val="tx1"/>
                </a:solidFill>
                <a:latin typeface="Calibri" panose="020F0502020204030204" pitchFamily="34" charset="0"/>
                <a:cs typeface="Calibri" panose="020F0502020204030204" pitchFamily="34" charset="0"/>
              </a:rPr>
              <a:t>.flex-container {  display: flex;  flex-wrap: </a:t>
            </a:r>
            <a:r>
              <a:rPr lang="en-US" altLang="ru-RU" sz="2400" b="1" dirty="0" err="1">
                <a:solidFill>
                  <a:schemeClr val="tx1"/>
                </a:solidFill>
                <a:latin typeface="Calibri" panose="020F0502020204030204" pitchFamily="34" charset="0"/>
                <a:cs typeface="Calibri" panose="020F0502020204030204" pitchFamily="34" charset="0"/>
              </a:rPr>
              <a:t>nowrap</a:t>
            </a:r>
            <a:r>
              <a:rPr lang="en-US" altLang="ru-RU" sz="2400" b="1" dirty="0">
                <a:solidFill>
                  <a:schemeClr val="tx1"/>
                </a:solidFill>
                <a:latin typeface="Calibri" panose="020F0502020204030204" pitchFamily="34" charset="0"/>
                <a:cs typeface="Calibri" panose="020F0502020204030204" pitchFamily="34" charset="0"/>
              </a:rPr>
              <a:t>;  }</a:t>
            </a:r>
            <a:endParaRPr lang="ru-RU" altLang="ru-RU" sz="2400" b="1" dirty="0">
              <a:solidFill>
                <a:schemeClr val="tx1"/>
              </a:solidFill>
              <a:latin typeface="Calibri" panose="020F0502020204030204" pitchFamily="34" charset="0"/>
              <a:cs typeface="Calibri" panose="020F0502020204030204" pitchFamily="34" charset="0"/>
            </a:endParaRPr>
          </a:p>
          <a:p>
            <a:pPr>
              <a:buNone/>
            </a:pPr>
            <a:r>
              <a:rPr lang="en-US" altLang="ru-RU" sz="2400" b="1" dirty="0">
                <a:solidFill>
                  <a:schemeClr val="tx1"/>
                </a:solidFill>
                <a:latin typeface="Calibri" panose="020F0502020204030204" pitchFamily="34" charset="0"/>
                <a:cs typeface="Calibri" panose="020F0502020204030204" pitchFamily="34" charset="0"/>
              </a:rPr>
              <a:t>.wrap {  flex-wrap: wrap;  }</a:t>
            </a:r>
            <a:endParaRPr lang="ru-RU" altLang="ru-RU" sz="2400" b="1" dirty="0">
              <a:solidFill>
                <a:schemeClr val="tx1"/>
              </a:solidFill>
              <a:latin typeface="Calibri" panose="020F0502020204030204" pitchFamily="34" charset="0"/>
              <a:cs typeface="Calibri" panose="020F0502020204030204" pitchFamily="34" charset="0"/>
            </a:endParaRPr>
          </a:p>
          <a:p>
            <a:pPr>
              <a:buNone/>
            </a:pPr>
            <a:r>
              <a:rPr lang="en-US" altLang="ru-RU" sz="2400" b="1" dirty="0">
                <a:solidFill>
                  <a:schemeClr val="tx1"/>
                </a:solidFill>
                <a:latin typeface="Calibri" panose="020F0502020204030204" pitchFamily="34" charset="0"/>
                <a:cs typeface="Calibri" panose="020F0502020204030204" pitchFamily="34" charset="0"/>
              </a:rPr>
              <a:t>.wrap-reverse {  flex-wrap: wrap-reverse;  }</a:t>
            </a:r>
            <a:endParaRPr lang="ru-RU" altLang="ru-RU" sz="2400" b="1" dirty="0">
              <a:solidFill>
                <a:schemeClr val="tx1"/>
              </a:solidFill>
              <a:latin typeface="Calibri" panose="020F0502020204030204" pitchFamily="34" charset="0"/>
              <a:cs typeface="Calibri" panose="020F0502020204030204" pitchFamily="34" charset="0"/>
            </a:endParaRP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42669734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endPar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В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результате мы получим вот такое поведение </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блоков</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2" descr="C:\Users\s1th\Downloads\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745" y="975116"/>
            <a:ext cx="8716510" cy="434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77118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en-US" altLang="ru-RU" sz="3200" b="1" dirty="0" smtClean="0">
                <a:solidFill>
                  <a:schemeClr val="tx1"/>
                </a:solidFill>
                <a:latin typeface="Calibri" panose="020F0502020204030204" pitchFamily="34" charset="0"/>
                <a:cs typeface="Calibri" panose="020F0502020204030204" pitchFamily="34" charset="0"/>
              </a:rPr>
              <a:t>Flex</a:t>
            </a:r>
            <a:r>
              <a:rPr lang="ru-RU" altLang="ru-RU" sz="3200" b="1" dirty="0">
                <a:solidFill>
                  <a:schemeClr val="tx1"/>
                </a:solidFill>
                <a:latin typeface="Calibri" panose="020F0502020204030204" pitchFamily="34" charset="0"/>
                <a:cs typeface="Calibri" panose="020F0502020204030204" pitchFamily="34" charset="0"/>
              </a:rPr>
              <a:t>-</a:t>
            </a:r>
            <a:r>
              <a:rPr lang="en-US" altLang="ru-RU" sz="3200" b="1" dirty="0">
                <a:solidFill>
                  <a:schemeClr val="tx1"/>
                </a:solidFill>
                <a:latin typeface="Calibri" panose="020F0502020204030204" pitchFamily="34" charset="0"/>
                <a:cs typeface="Calibri" panose="020F0502020204030204" pitchFamily="34" charset="0"/>
              </a:rPr>
              <a:t>flow</a:t>
            </a:r>
            <a:r>
              <a:rPr lang="ru-RU" altLang="ru-RU" sz="3200" b="1" dirty="0">
                <a:solidFill>
                  <a:schemeClr val="tx1"/>
                </a:solidFill>
                <a:latin typeface="Calibri" panose="020F0502020204030204" pitchFamily="34" charset="0"/>
                <a:cs typeface="Calibri" panose="020F0502020204030204" pitchFamily="34" charset="0"/>
              </a:rPr>
              <a:t>.</a:t>
            </a:r>
            <a:br>
              <a:rPr lang="ru-RU" altLang="ru-RU" sz="3200" b="1" dirty="0">
                <a:solidFill>
                  <a:schemeClr val="tx1"/>
                </a:solidFill>
                <a:latin typeface="Calibri" panose="020F0502020204030204" pitchFamily="34" charset="0"/>
                <a:cs typeface="Calibri" panose="020F0502020204030204" pitchFamily="34" charset="0"/>
              </a:rPr>
            </a:br>
            <a:endParaRPr sz="3200" b="1" dirty="0">
              <a:solidFill>
                <a:schemeClr val="tx1"/>
              </a:solidFill>
              <a:latin typeface="Calibri" panose="020F0502020204030204" pitchFamily="34" charset="0"/>
              <a:cs typeface="Calibri" panose="020F0502020204030204" pitchFamily="34" charset="0"/>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7000"/>
              </a:lnSpc>
              <a:spcAft>
                <a:spcPts val="800"/>
              </a:spcAft>
              <a:buNone/>
            </a:pPr>
            <a:r>
              <a:rPr lang="ru-RU" altLang="ru-RU" sz="2400" b="1" dirty="0">
                <a:solidFill>
                  <a:schemeClr val="tx1"/>
                </a:solidFill>
                <a:latin typeface="Calibri" panose="020F0502020204030204" pitchFamily="34" charset="0"/>
                <a:cs typeface="Calibri" panose="020F0502020204030204" pitchFamily="34" charset="0"/>
              </a:rPr>
              <a:t>Для короткой записи свойств </a:t>
            </a:r>
            <a:r>
              <a:rPr lang="ru-RU" altLang="ru-RU" sz="2400" b="1" dirty="0" err="1">
                <a:solidFill>
                  <a:schemeClr val="tx1"/>
                </a:solidFill>
                <a:latin typeface="Calibri" panose="020F0502020204030204" pitchFamily="34" charset="0"/>
                <a:cs typeface="Calibri" panose="020F0502020204030204" pitchFamily="34" charset="0"/>
              </a:rPr>
              <a:t>flex-direction</a:t>
            </a:r>
            <a:r>
              <a:rPr lang="ru-RU" altLang="ru-RU" sz="2400" b="1" dirty="0">
                <a:solidFill>
                  <a:schemeClr val="tx1"/>
                </a:solidFill>
                <a:latin typeface="Calibri" panose="020F0502020204030204" pitchFamily="34" charset="0"/>
                <a:cs typeface="Calibri" panose="020F0502020204030204" pitchFamily="34" charset="0"/>
              </a:rPr>
              <a:t> и </a:t>
            </a:r>
            <a:r>
              <a:rPr lang="ru-RU" altLang="ru-RU" sz="2400" b="1" dirty="0" err="1">
                <a:solidFill>
                  <a:schemeClr val="tx1"/>
                </a:solidFill>
                <a:latin typeface="Calibri" panose="020F0502020204030204" pitchFamily="34" charset="0"/>
                <a:cs typeface="Calibri" panose="020F0502020204030204" pitchFamily="34" charset="0"/>
              </a:rPr>
              <a:t>flex-wrap</a:t>
            </a:r>
            <a:r>
              <a:rPr lang="ru-RU" altLang="ru-RU" sz="2400" b="1" dirty="0">
                <a:solidFill>
                  <a:schemeClr val="tx1"/>
                </a:solidFill>
                <a:latin typeface="Calibri" panose="020F0502020204030204" pitchFamily="34" charset="0"/>
                <a:cs typeface="Calibri" panose="020F0502020204030204" pitchFamily="34" charset="0"/>
              </a:rPr>
              <a:t> существует свойство: </a:t>
            </a:r>
            <a:r>
              <a:rPr lang="ru-RU" altLang="ru-RU" sz="2400" b="1" dirty="0" err="1">
                <a:solidFill>
                  <a:schemeClr val="tx1"/>
                </a:solidFill>
                <a:latin typeface="Calibri" panose="020F0502020204030204" pitchFamily="34" charset="0"/>
                <a:cs typeface="Calibri" panose="020F0502020204030204" pitchFamily="34" charset="0"/>
              </a:rPr>
              <a:t>flex-flow</a:t>
            </a:r>
            <a:r>
              <a:rPr lang="ru-RU" altLang="ru-RU" sz="2400" b="1" dirty="0">
                <a:solidFill>
                  <a:schemeClr val="tx1"/>
                </a:solidFill>
                <a:latin typeface="Calibri" panose="020F0502020204030204" pitchFamily="34" charset="0"/>
                <a:cs typeface="Calibri" panose="020F0502020204030204" pitchFamily="34" charset="0"/>
              </a:rPr>
              <a:t>.</a:t>
            </a:r>
          </a:p>
          <a:p>
            <a:pPr eaLnBrk="1" hangingPunct="1">
              <a:lnSpc>
                <a:spcPct val="107000"/>
              </a:lnSpc>
              <a:spcAft>
                <a:spcPts val="800"/>
              </a:spcAft>
              <a:buNone/>
            </a:pPr>
            <a:r>
              <a:rPr lang="ru-RU" altLang="ru-RU" sz="2400" b="1" dirty="0">
                <a:solidFill>
                  <a:schemeClr val="tx1"/>
                </a:solidFill>
                <a:latin typeface="Calibri" panose="020F0502020204030204" pitchFamily="34" charset="0"/>
                <a:cs typeface="Calibri" panose="020F0502020204030204" pitchFamily="34" charset="0"/>
              </a:rPr>
              <a:t>Возможные значения: можно задавать оба свойства или только какое-то одно.</a:t>
            </a:r>
          </a:p>
          <a:p>
            <a:pPr eaLnBrk="1" hangingPunct="1">
              <a:lnSpc>
                <a:spcPct val="107000"/>
              </a:lnSpc>
              <a:spcAft>
                <a:spcPts val="800"/>
              </a:spcAft>
              <a:buNone/>
            </a:pPr>
            <a:r>
              <a:rPr lang="en-US" altLang="ru-RU" sz="2400" b="1" dirty="0">
                <a:solidFill>
                  <a:schemeClr val="tx1"/>
                </a:solidFill>
                <a:latin typeface="Calibri" panose="020F0502020204030204" pitchFamily="34" charset="0"/>
                <a:cs typeface="Calibri" panose="020F0502020204030204" pitchFamily="34" charset="0"/>
              </a:rPr>
              <a:t>flex-flow: column; </a:t>
            </a:r>
            <a:endParaRPr lang="ru-RU" altLang="ru-RU" sz="2400" b="1" dirty="0">
              <a:solidFill>
                <a:schemeClr val="tx1"/>
              </a:solidFill>
              <a:latin typeface="Calibri" panose="020F0502020204030204" pitchFamily="34" charset="0"/>
              <a:cs typeface="Calibri" panose="020F0502020204030204" pitchFamily="34" charset="0"/>
            </a:endParaRPr>
          </a:p>
          <a:p>
            <a:pPr eaLnBrk="1" hangingPunct="1">
              <a:lnSpc>
                <a:spcPct val="107000"/>
              </a:lnSpc>
              <a:spcAft>
                <a:spcPts val="800"/>
              </a:spcAft>
              <a:buNone/>
            </a:pPr>
            <a:r>
              <a:rPr lang="en-US" altLang="ru-RU" sz="2400" b="1" dirty="0">
                <a:solidFill>
                  <a:schemeClr val="tx1"/>
                </a:solidFill>
                <a:latin typeface="Calibri" panose="020F0502020204030204" pitchFamily="34" charset="0"/>
                <a:cs typeface="Calibri" panose="020F0502020204030204" pitchFamily="34" charset="0"/>
              </a:rPr>
              <a:t>flex-flow: wrap-reverse; </a:t>
            </a:r>
            <a:endParaRPr lang="ru-RU" altLang="ru-RU" sz="2400" b="1" dirty="0">
              <a:solidFill>
                <a:schemeClr val="tx1"/>
              </a:solidFill>
              <a:latin typeface="Calibri" panose="020F0502020204030204" pitchFamily="34" charset="0"/>
              <a:cs typeface="Calibri" panose="020F0502020204030204" pitchFamily="34" charset="0"/>
            </a:endParaRPr>
          </a:p>
          <a:p>
            <a:pPr eaLnBrk="1" hangingPunct="1">
              <a:lnSpc>
                <a:spcPct val="107000"/>
              </a:lnSpc>
              <a:spcAft>
                <a:spcPts val="800"/>
              </a:spcAft>
              <a:buNone/>
            </a:pPr>
            <a:r>
              <a:rPr lang="en-US" altLang="ru-RU" sz="2400" b="1" dirty="0">
                <a:solidFill>
                  <a:schemeClr val="tx1"/>
                </a:solidFill>
                <a:latin typeface="Calibri" panose="020F0502020204030204" pitchFamily="34" charset="0"/>
                <a:cs typeface="Calibri" panose="020F0502020204030204" pitchFamily="34" charset="0"/>
              </a:rPr>
              <a:t>flex-flow: column-reverse wrap;</a:t>
            </a:r>
            <a:endParaRPr lang="ru-RU" altLang="ru-RU" sz="2400" b="1" dirty="0">
              <a:solidFill>
                <a:schemeClr val="tx1"/>
              </a:solidFill>
              <a:latin typeface="Calibri" panose="020F0502020204030204" pitchFamily="34" charset="0"/>
              <a:cs typeface="Calibri" panose="020F0502020204030204" pitchFamily="34" charset="0"/>
            </a:endParaRPr>
          </a:p>
          <a:p>
            <a:pPr eaLnBrk="1" hangingPunct="1">
              <a:lnSpc>
                <a:spcPct val="107000"/>
              </a:lnSpc>
              <a:spcAft>
                <a:spcPts val="800"/>
              </a:spcAft>
              <a:buNone/>
            </a:pPr>
            <a:r>
              <a:rPr lang="en-US" altLang="ru-RU" sz="2400" b="1" dirty="0">
                <a:solidFill>
                  <a:schemeClr val="tx1"/>
                </a:solidFill>
                <a:latin typeface="Calibri" panose="020F0502020204030204" pitchFamily="34" charset="0"/>
                <a:cs typeface="Calibri" panose="020F0502020204030204" pitchFamily="34" charset="0"/>
              </a:rPr>
              <a:t>flex-flow: row-reverse wrap-reverse</a:t>
            </a:r>
            <a:endParaRPr lang="ru-RU" altLang="ru-RU" sz="2400" b="1" dirty="0">
              <a:solidFill>
                <a:schemeClr val="tx1"/>
              </a:solidFill>
              <a:latin typeface="Calibri" panose="020F0502020204030204" pitchFamily="34" charset="0"/>
              <a:cs typeface="Calibri" panose="020F0502020204030204" pitchFamily="34" charset="0"/>
            </a:endParaRPr>
          </a:p>
          <a:p>
            <a:pPr eaLnBrk="1" hangingPunct="1">
              <a:lnSpc>
                <a:spcPct val="107000"/>
              </a:lnSpc>
              <a:spcAft>
                <a:spcPts val="800"/>
              </a:spcAft>
              <a:buNone/>
            </a:pPr>
            <a:r>
              <a:rPr lang="ru-RU" altLang="ru-RU" sz="2400" b="1" dirty="0">
                <a:solidFill>
                  <a:schemeClr val="tx1"/>
                </a:solidFill>
                <a:latin typeface="Calibri" panose="020F0502020204030204" pitchFamily="34" charset="0"/>
                <a:cs typeface="Calibri" panose="020F0502020204030204" pitchFamily="34" charset="0"/>
              </a:rPr>
              <a:t>пример</a:t>
            </a:r>
            <a:r>
              <a:rPr lang="en-US" altLang="ru-RU" sz="2400" b="1" dirty="0">
                <a:solidFill>
                  <a:schemeClr val="tx1"/>
                </a:solidFill>
                <a:latin typeface="Calibri" panose="020F0502020204030204" pitchFamily="34" charset="0"/>
                <a:cs typeface="Calibri" panose="020F0502020204030204" pitchFamily="34" charset="0"/>
              </a:rPr>
              <a:t> row-reverse wrap-reverse</a:t>
            </a:r>
            <a:endParaRPr lang="ru-RU" altLang="ru-RU" sz="2400" b="1" dirty="0">
              <a:solidFill>
                <a:schemeClr val="tx1"/>
              </a:solidFill>
              <a:latin typeface="Calibri" panose="020F0502020204030204" pitchFamily="34" charset="0"/>
              <a:cs typeface="Calibri" panose="020F0502020204030204" pitchFamily="34" charset="0"/>
            </a:endParaRP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7690925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ru-RU" altLang="ru-RU" sz="3200" b="1" dirty="0" err="1">
                <a:solidFill>
                  <a:schemeClr val="tx1"/>
                </a:solidFill>
                <a:latin typeface="Calibri" panose="020F0502020204030204" pitchFamily="34" charset="0"/>
                <a:ea typeface="Calibri" panose="020F0502020204030204" pitchFamily="34" charset="0"/>
                <a:cs typeface="Calibri" panose="020F0502020204030204" pitchFamily="34" charset="0"/>
              </a:rPr>
              <a:t>Justify</a:t>
            </a:r>
            <a:r>
              <a:rPr lang="ru-RU" altLang="ru-RU" sz="3200" b="1" dirty="0">
                <a:solidFill>
                  <a:schemeClr val="tx1"/>
                </a:solidFill>
                <a:latin typeface="Calibri" panose="020F0502020204030204" pitchFamily="34" charset="0"/>
                <a:ea typeface="Calibri" panose="020F0502020204030204" pitchFamily="34" charset="0"/>
                <a:cs typeface="Calibri" panose="020F0502020204030204" pitchFamily="34" charset="0"/>
              </a:rPr>
              <a:t/>
            </a:r>
            <a:br>
              <a:rPr lang="ru-RU" altLang="ru-RU" sz="3200" b="1"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sz="3200" b="1" dirty="0">
              <a:solidFill>
                <a:schemeClr val="tx1"/>
              </a:solidFill>
              <a:latin typeface="Calibri" panose="020F0502020204030204" pitchFamily="34" charset="0"/>
              <a:cs typeface="Calibri" panose="020F0502020204030204" pitchFamily="34" charset="0"/>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7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Для выравнивания элементов по осям внутри контейнера есть несколько свойств: </a:t>
            </a:r>
          </a:p>
          <a:p>
            <a:pPr eaLnBrk="1" hangingPunct="1">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justify-content, align-items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и</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align-self.</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justify-content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и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align-items</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применяются к родительскому контейнеру, </a:t>
            </a: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align-self </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к дочерним</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r>
              <a:rPr lang="en-US" altLang="ru-RU" sz="2400" b="1" i="1" dirty="0">
                <a:solidFill>
                  <a:schemeClr val="tx1"/>
                </a:solidFill>
                <a:latin typeface="Calibri" panose="020F0502020204030204" pitchFamily="34" charset="0"/>
                <a:ea typeface="Calibri" panose="020F0502020204030204" pitchFamily="34" charset="0"/>
                <a:cs typeface="Calibri" panose="020F0502020204030204" pitchFamily="34" charset="0"/>
              </a:rPr>
              <a:t>justify-content</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justify-content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отвечает за выравнивание по главной оси (напоминаю , при этом неважно какая ваша ось главная по горизонтали или по вертикали ! все зависит от ваших задач-)</a:t>
            </a: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673744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a:lnSpc>
                <a:spcPct val="107000"/>
              </a:lnSpc>
              <a:spcAft>
                <a:spcPts val="800"/>
              </a:spcAft>
            </a:pPr>
            <a:r>
              <a:rPr lang="ru-RU" altLang="ru-RU" sz="3200" b="1" i="1" dirty="0">
                <a:solidFill>
                  <a:schemeClr val="tx1"/>
                </a:solidFill>
                <a:latin typeface="Calibri" panose="020F0502020204030204" pitchFamily="34" charset="0"/>
                <a:ea typeface="Calibri" panose="020F0502020204030204" pitchFamily="34" charset="0"/>
                <a:cs typeface="Calibri" panose="020F0502020204030204" pitchFamily="34" charset="0"/>
              </a:rPr>
              <a:t>Что такое </a:t>
            </a:r>
            <a:r>
              <a:rPr lang="ru-RU" altLang="ru-RU" sz="3200" b="1" i="1"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flexbox</a:t>
            </a:r>
            <a:r>
              <a:rPr lang="en-US" altLang="ru-RU" sz="3200" b="1" i="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3200" b="1" i="1" dirty="0">
                <a:solidFill>
                  <a:schemeClr val="tx1"/>
                </a:solidFill>
                <a:latin typeface="Calibri" panose="020F0502020204030204" pitchFamily="34" charset="0"/>
                <a:ea typeface="Calibri" panose="020F0502020204030204" pitchFamily="34" charset="0"/>
                <a:cs typeface="Calibri" panose="020F0502020204030204" pitchFamily="34" charset="0"/>
              </a:rPr>
              <a:t>и</a:t>
            </a:r>
            <a:r>
              <a:rPr lang="ru-RU" altLang="ru-RU" sz="3200" b="1" i="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его преимущества</a:t>
            </a:r>
            <a:r>
              <a:rPr lang="ru-RU" altLang="ru-RU" sz="3200" b="1" dirty="0">
                <a:solidFill>
                  <a:schemeClr val="tx1"/>
                </a:solidFill>
                <a:latin typeface="Calibri" panose="020F0502020204030204" pitchFamily="34" charset="0"/>
                <a:ea typeface="Calibri" panose="020F0502020204030204" pitchFamily="34" charset="0"/>
                <a:cs typeface="Calibri" panose="020F0502020204030204" pitchFamily="34" charset="0"/>
              </a:rPr>
              <a:t/>
            </a:r>
            <a:br>
              <a:rPr lang="ru-RU" altLang="ru-RU" sz="3200" b="1"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ru-RU" altLang="ru-RU"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7000"/>
              </a:lnSpc>
              <a:spcAft>
                <a:spcPts val="800"/>
              </a:spcAft>
              <a:buNone/>
            </a:pPr>
            <a:r>
              <a:rPr lang="ru-RU" altLang="ru-RU" sz="2400" b="1"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Flexbox</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призвана кардинально изменить ситуацию в лучшую сторону при решении огромного количества задач.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Flexbox</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позволяет контролировать размер, порядок и выравнивание элементов по нескольким осям, распределение свободного места между элементами и многое другое</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p>
          <a:p>
            <a:pPr eaLnBrk="1" hangingPunct="1">
              <a:lnSpc>
                <a:spcPct val="107000"/>
              </a:lnSpc>
              <a:spcAft>
                <a:spcPts val="800"/>
              </a:spcAft>
              <a:buNone/>
            </a:pP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Все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блоки очень легко делаются “резиновым”, что уже следует из названия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Элементы могут сжиматься и растягиваться по заданным правилам, занимая нужное пространство.</a:t>
            </a:r>
          </a:p>
          <a:p>
            <a:pPr eaLnBrk="1" hangingPunct="1">
              <a:lnSpc>
                <a:spcPct val="107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Выравнивание по вертикали и горизонтали, базовой линии текста работает шикарно.</a:t>
            </a:r>
          </a:p>
          <a:p>
            <a:pPr eaLnBrk="1" hangingPunct="1">
              <a:lnSpc>
                <a:spcPct val="107000"/>
              </a:lnSpc>
              <a:spcAft>
                <a:spcPts val="800"/>
              </a:spcAft>
              <a:buNone/>
            </a:pP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0136003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r>
              <a:rPr lang="ru-RU" altLang="ru-RU" sz="2400" b="1"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justify-content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flex-start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элементы выравниваются от начала главной оси (значение по умолчанию); </a:t>
            </a:r>
            <a:endPar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r>
              <a:rPr lang="ru-RU" altLang="ru-RU" sz="2400" b="1"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justify-content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flex-end</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элементы выравниваются от конца главной оси; </a:t>
            </a:r>
            <a:endPar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J</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ustify-content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center</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элементы выравниваются по центру главной оси; </a:t>
            </a:r>
            <a:endPar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justify-content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space-between</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элементы выравниваются по главной оси, распределяя свободное место между собой; </a:t>
            </a:r>
            <a:endPar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justify-content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space-around</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элементы выравниваются по главной оси, распределяя свободное место вокруг себя.</a:t>
            </a:r>
          </a:p>
          <a:p>
            <a:pPr>
              <a:lnSpc>
                <a:spcPct val="107000"/>
              </a:lnSpc>
              <a:spcAft>
                <a:spcPts val="800"/>
              </a:spcAft>
              <a:buNone/>
            </a:pP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sz="2400" b="1" dirty="0">
              <a:solidFill>
                <a:schemeClr val="tx1"/>
              </a:solidFill>
              <a:latin typeface="Calibri" panose="020F0502020204030204" pitchFamily="34" charset="0"/>
              <a:cs typeface="Calibri" panose="020F0502020204030204" pitchFamily="34" charset="0"/>
            </a:endParaRPr>
          </a:p>
          <a:p>
            <a:pPr>
              <a:buNone/>
            </a:pP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0920960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en-US" sz="2400" b="1" dirty="0" smtClean="0">
                <a:solidFill>
                  <a:schemeClr val="tx1"/>
                </a:solidFill>
                <a:latin typeface="Calibri" panose="020F0502020204030204" pitchFamily="34" charset="0"/>
                <a:cs typeface="Calibri" panose="020F0502020204030204" pitchFamily="34" charset="0"/>
              </a:rPr>
              <a:t> </a:t>
            </a: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2" descr="C:\Users\s1th\Downloads\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745" y="2975041"/>
            <a:ext cx="8560555" cy="124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Рисунок 2" descr="C:\Users\s1th\Downloads\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728" y="1536633"/>
            <a:ext cx="8528572" cy="1222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Рисунок 4" descr="C:\Users\s1th\Downloads\4.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572" y="4434407"/>
            <a:ext cx="8553727" cy="14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86553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2" descr="C:\Users\s1th\Downloads\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536633"/>
            <a:ext cx="8645422" cy="149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Рисунок 4" descr="C:\Users\s1th\Downloads\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700" y="3433318"/>
            <a:ext cx="8645422" cy="162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81146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lnSpc>
                <a:spcPct val="107000"/>
              </a:lnSpc>
              <a:spcAft>
                <a:spcPts val="800"/>
              </a:spcAft>
              <a:buNone/>
            </a:pP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flex-container {  display: flex;  justify-content: flex-start;  }</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.flex-end {  justify-content: flex-end;  }</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.center {  display: flex;  justify-content: center;  }</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.space-between {  justify-content: space-between;  }</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.space-around {  justify-content: space-around; </a:t>
            </a: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buNone/>
            </a:pPr>
            <a:endPar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В итоге мы получим вот такие результаты</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 justify-content: flex-start; justify-content: flex-end; justify-content: center; justify-content: space-between; </a:t>
            </a:r>
            <a:r>
              <a:rPr lang="en-US"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justify-content:space-around</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6471598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en-US" dirty="0" smtClean="0"/>
              <a:t> </a:t>
            </a:r>
            <a:endParaRPr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2" descr="C:\Users\s1th\Download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699" y="1356866"/>
            <a:ext cx="8795929" cy="393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75459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en-US" altLang="ru-RU" sz="3200" b="1" dirty="0">
                <a:solidFill>
                  <a:schemeClr val="tx1"/>
                </a:solidFill>
                <a:latin typeface="Calibri" panose="020F0502020204030204" pitchFamily="34" charset="0"/>
                <a:cs typeface="Calibri" panose="020F0502020204030204" pitchFamily="34" charset="0"/>
              </a:rPr>
              <a:t>Align</a:t>
            </a:r>
            <a:r>
              <a:rPr lang="ru-RU" altLang="ru-RU" sz="3200" b="1" dirty="0">
                <a:solidFill>
                  <a:schemeClr val="tx1"/>
                </a:solidFill>
                <a:latin typeface="Calibri" panose="020F0502020204030204" pitchFamily="34" charset="0"/>
                <a:cs typeface="Calibri" panose="020F0502020204030204" pitchFamily="34" charset="0"/>
              </a:rPr>
              <a:t>-</a:t>
            </a:r>
            <a:r>
              <a:rPr lang="en-US" altLang="ru-RU" sz="3200" b="1" dirty="0">
                <a:solidFill>
                  <a:schemeClr val="tx1"/>
                </a:solidFill>
                <a:latin typeface="Calibri" panose="020F0502020204030204" pitchFamily="34" charset="0"/>
                <a:cs typeface="Calibri" panose="020F0502020204030204" pitchFamily="34" charset="0"/>
              </a:rPr>
              <a:t>items</a:t>
            </a:r>
            <a:r>
              <a:rPr lang="ru-RU" altLang="ru-RU" sz="3200" b="1" dirty="0">
                <a:solidFill>
                  <a:schemeClr val="tx1"/>
                </a:solidFill>
                <a:latin typeface="Calibri" panose="020F0502020204030204" pitchFamily="34" charset="0"/>
                <a:cs typeface="Calibri" panose="020F0502020204030204" pitchFamily="34" charset="0"/>
              </a:rPr>
              <a:t/>
            </a:r>
            <a:br>
              <a:rPr lang="ru-RU" altLang="ru-RU" sz="3200" b="1" dirty="0">
                <a:solidFill>
                  <a:schemeClr val="tx1"/>
                </a:solidFill>
                <a:latin typeface="Calibri" panose="020F0502020204030204" pitchFamily="34" charset="0"/>
                <a:cs typeface="Calibri" panose="020F0502020204030204" pitchFamily="34" charset="0"/>
              </a:rPr>
            </a:br>
            <a:endParaRPr sz="3200" dirty="0">
              <a:solidFill>
                <a:schemeClr val="tx1"/>
              </a:solidFill>
              <a:latin typeface="Calibri" panose="020F0502020204030204" pitchFamily="34" charset="0"/>
              <a:cs typeface="Calibri" panose="020F0502020204030204" pitchFamily="34" charset="0"/>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7000"/>
              </a:lnSpc>
              <a:spcAft>
                <a:spcPts val="800"/>
              </a:spcAft>
              <a:buNone/>
            </a:pP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-элементы могут быть выравнены по поперечной оси </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так же как </a:t>
            </a:r>
            <a:r>
              <a:rPr lang="ru-RU" altLang="ru-RU" sz="2400" b="1"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justify-content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но в перпендикулярном направлении. </a:t>
            </a:r>
            <a:endPar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r>
              <a:rPr lang="ru-RU" altLang="ru-RU" sz="2400" b="1" dirty="0" err="1" smtClean="0">
                <a:solidFill>
                  <a:schemeClr val="tx1"/>
                </a:solidFill>
                <a:latin typeface="Calibri" panose="020F0502020204030204" pitchFamily="34" charset="0"/>
                <a:cs typeface="Calibri" panose="020F0502020204030204" pitchFamily="34" charset="0"/>
              </a:rPr>
              <a:t>align-items</a:t>
            </a:r>
            <a:r>
              <a:rPr lang="ru-RU" altLang="ru-RU" sz="2400" b="1" dirty="0">
                <a:solidFill>
                  <a:schemeClr val="tx1"/>
                </a:solidFill>
                <a:latin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cs typeface="Calibri" panose="020F0502020204030204" pitchFamily="34" charset="0"/>
              </a:rPr>
              <a:t>stretch</a:t>
            </a:r>
            <a:r>
              <a:rPr lang="ru-RU" altLang="ru-RU" sz="2400" b="1" dirty="0">
                <a:solidFill>
                  <a:schemeClr val="tx1"/>
                </a:solidFill>
                <a:latin typeface="Calibri" panose="020F0502020204030204" pitchFamily="34" charset="0"/>
                <a:cs typeface="Calibri" panose="020F0502020204030204" pitchFamily="34" charset="0"/>
              </a:rPr>
              <a:t>; (значение по умолчанию)</a:t>
            </a:r>
            <a:r>
              <a:rPr lang="ru-RU" altLang="ru-RU" sz="2400" b="1" dirty="0" err="1">
                <a:solidFill>
                  <a:schemeClr val="tx1"/>
                </a:solidFill>
                <a:latin typeface="Calibri" panose="020F0502020204030204" pitchFamily="34" charset="0"/>
                <a:cs typeface="Calibri" panose="020F0502020204030204" pitchFamily="34" charset="0"/>
              </a:rPr>
              <a:t>Flex</a:t>
            </a:r>
            <a:r>
              <a:rPr lang="ru-RU" altLang="ru-RU" sz="2400" b="1" dirty="0">
                <a:solidFill>
                  <a:schemeClr val="tx1"/>
                </a:solidFill>
                <a:latin typeface="Calibri" panose="020F0502020204030204" pitchFamily="34" charset="0"/>
                <a:cs typeface="Calibri" panose="020F0502020204030204" pitchFamily="34" charset="0"/>
              </a:rPr>
              <a:t>-элементы заполняют всю высоту (или ширину) поперечной оси </a:t>
            </a:r>
            <a:r>
              <a:rPr lang="ru-RU" altLang="ru-RU" sz="2400" b="1" dirty="0" err="1">
                <a:solidFill>
                  <a:schemeClr val="tx1"/>
                </a:solidFill>
                <a:latin typeface="Calibri" panose="020F0502020204030204" pitchFamily="34" charset="0"/>
                <a:cs typeface="Calibri" panose="020F0502020204030204" pitchFamily="34" charset="0"/>
              </a:rPr>
              <a:t>flex</a:t>
            </a:r>
            <a:r>
              <a:rPr lang="ru-RU" altLang="ru-RU" sz="2400" b="1" dirty="0">
                <a:solidFill>
                  <a:schemeClr val="tx1"/>
                </a:solidFill>
                <a:latin typeface="Calibri" panose="020F0502020204030204" pitchFamily="34" charset="0"/>
                <a:cs typeface="Calibri" panose="020F0502020204030204" pitchFamily="34" charset="0"/>
              </a:rPr>
              <a:t>-контейнера.</a:t>
            </a:r>
          </a:p>
          <a:p>
            <a:pPr>
              <a:buNone/>
            </a:pP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align-items</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flex-start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-элементы располагаются в начале поперечной оси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-контейнера</a:t>
            </a:r>
          </a:p>
          <a:p>
            <a:pPr>
              <a:buNone/>
            </a:pP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align-items</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flex-end</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-элементы располагаются в конце поперечной оси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-контейнера.</a:t>
            </a:r>
          </a:p>
          <a:p>
            <a:pPr>
              <a:buNone/>
            </a:pP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align-items</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center</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-элементы располагаются в центре поперечной оси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-контейнера.</a:t>
            </a: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1854477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2" descr="C:\Users\s1th\Downloads\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536633"/>
            <a:ext cx="8520600" cy="205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Рисунок 2" descr="C:\Users\s1th\Downloads\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700" y="4274524"/>
            <a:ext cx="8520600" cy="199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72096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4" descr="C:\Users\s1th\Downloads\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716" y="1536633"/>
            <a:ext cx="8310584" cy="152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Рисунок 2" descr="C:\Users\s1th\Downloads\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716" y="3770377"/>
            <a:ext cx="8310584" cy="237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85322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7000"/>
              </a:lnSpc>
              <a:spcAft>
                <a:spcPts val="800"/>
              </a:spcAft>
              <a:buNone/>
            </a:pP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На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практике мы опять же добавляем соответственные классы и свойства на родителей</a:t>
            </a:r>
          </a:p>
          <a:p>
            <a:pPr eaLnBrk="1" hangingPunct="1">
              <a:lnSpc>
                <a:spcPct val="107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.stretch { align-items: stretch; }</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.center { align-items: center; }</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.align-start {  align-items: flex-start;  }</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.align-end {  justify-content: flex-end;  }</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3033182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1" descr="C:\Users\s1th\Download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682496"/>
            <a:ext cx="8520600" cy="4635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1390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Расположение элементов в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html</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не имеет решающего значения. Его можно поменять в CSS. Это особенно важно для некоторых аспектов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responsive</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верстки.</a:t>
            </a:r>
          </a:p>
          <a:p>
            <a:pPr eaLnBrk="1" hangingPunct="1">
              <a:lnSpc>
                <a:spcPct val="107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Элементы могут автоматически выстраиваться в несколько строк/столбцов, занимая все предоставленное место.</a:t>
            </a:r>
          </a:p>
          <a:p>
            <a:pPr eaLnBrk="1" hangingPunct="1">
              <a:lnSpc>
                <a:spcPct val="107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Множество языков в мире используют написание справа налево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rtl</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right-to-left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в отличии от привычного нам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ltr</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left-to-right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Flexbox</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адаптирован для этого. В нем есть понятие начала и конца, а не права и лева. Т.е. в браузерах с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локалью</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rtl</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все элементы будут автоматически расположены в реверсном порядке.</a:t>
            </a: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20481611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en-US" altLang="ru-RU" sz="3200" b="1" dirty="0">
                <a:solidFill>
                  <a:schemeClr val="tx1"/>
                </a:solidFill>
                <a:latin typeface="Calibri" panose="020F0502020204030204" pitchFamily="34" charset="0"/>
                <a:cs typeface="Calibri" panose="020F0502020204030204" pitchFamily="34" charset="0"/>
              </a:rPr>
              <a:t>Align</a:t>
            </a:r>
            <a:r>
              <a:rPr lang="ru-RU" altLang="ru-RU" sz="3200" b="1" dirty="0">
                <a:solidFill>
                  <a:schemeClr val="tx1"/>
                </a:solidFill>
                <a:latin typeface="Calibri" panose="020F0502020204030204" pitchFamily="34" charset="0"/>
                <a:cs typeface="Calibri" panose="020F0502020204030204" pitchFamily="34" charset="0"/>
              </a:rPr>
              <a:t>-</a:t>
            </a:r>
            <a:r>
              <a:rPr lang="en-US" altLang="ru-RU" sz="3200" b="1" dirty="0">
                <a:solidFill>
                  <a:schemeClr val="tx1"/>
                </a:solidFill>
                <a:latin typeface="Calibri" panose="020F0502020204030204" pitchFamily="34" charset="0"/>
                <a:cs typeface="Calibri" panose="020F0502020204030204" pitchFamily="34" charset="0"/>
              </a:rPr>
              <a:t>self</a:t>
            </a:r>
            <a:r>
              <a:rPr lang="ru-RU" altLang="ru-RU" sz="3200" b="1" dirty="0">
                <a:solidFill>
                  <a:schemeClr val="tx1"/>
                </a:solidFill>
                <a:latin typeface="Calibri" panose="020F0502020204030204" pitchFamily="34" charset="0"/>
                <a:cs typeface="Calibri" panose="020F0502020204030204" pitchFamily="34" charset="0"/>
              </a:rPr>
              <a:t/>
            </a:r>
            <a:br>
              <a:rPr lang="ru-RU" altLang="ru-RU" sz="3200" b="1" dirty="0">
                <a:solidFill>
                  <a:schemeClr val="tx1"/>
                </a:solidFill>
                <a:latin typeface="Calibri" panose="020F0502020204030204" pitchFamily="34" charset="0"/>
                <a:cs typeface="Calibri" panose="020F0502020204030204" pitchFamily="34" charset="0"/>
              </a:rPr>
            </a:br>
            <a:endParaRPr sz="3200" dirty="0">
              <a:solidFill>
                <a:schemeClr val="tx1"/>
              </a:solidFill>
              <a:latin typeface="Calibri" panose="020F0502020204030204" pitchFamily="34" charset="0"/>
              <a:cs typeface="Calibri" panose="020F0502020204030204" pitchFamily="34" charset="0"/>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buNone/>
            </a:pPr>
            <a:endParaRPr lang="ru-RU" altLang="ru-RU" sz="2400" b="1" dirty="0" smtClean="0">
              <a:solidFill>
                <a:schemeClr val="tx1"/>
              </a:solidFill>
              <a:latin typeface="Calibri" panose="020F0502020204030204" pitchFamily="34" charset="0"/>
              <a:cs typeface="Calibri" panose="020F0502020204030204" pitchFamily="34" charset="0"/>
            </a:endParaRPr>
          </a:p>
          <a:p>
            <a:pPr lvl="0">
              <a:buNone/>
            </a:pPr>
            <a:endParaRPr lang="ru-RU" altLang="ru-RU" sz="2400" b="1" dirty="0">
              <a:solidFill>
                <a:schemeClr val="tx1"/>
              </a:solidFill>
              <a:latin typeface="Calibri" panose="020F0502020204030204" pitchFamily="34" charset="0"/>
              <a:cs typeface="Calibri" panose="020F0502020204030204" pitchFamily="34" charset="0"/>
            </a:endParaRPr>
          </a:p>
          <a:p>
            <a:pPr lvl="0">
              <a:buNone/>
            </a:pPr>
            <a:r>
              <a:rPr lang="ru-RU" altLang="ru-RU" sz="2400" b="1" dirty="0" smtClean="0">
                <a:solidFill>
                  <a:schemeClr val="tx1"/>
                </a:solidFill>
                <a:latin typeface="Calibri" panose="020F0502020204030204" pitchFamily="34" charset="0"/>
                <a:cs typeface="Calibri" panose="020F0502020204030204" pitchFamily="34" charset="0"/>
              </a:rPr>
              <a:t>Свойство </a:t>
            </a:r>
            <a:r>
              <a:rPr lang="ru-RU" altLang="ru-RU" sz="2400" b="1" dirty="0" err="1">
                <a:solidFill>
                  <a:schemeClr val="tx1"/>
                </a:solidFill>
                <a:latin typeface="Calibri" panose="020F0502020204030204" pitchFamily="34" charset="0"/>
                <a:cs typeface="Calibri" panose="020F0502020204030204" pitchFamily="34" charset="0"/>
              </a:rPr>
              <a:t>align-self</a:t>
            </a:r>
            <a:r>
              <a:rPr lang="ru-RU" altLang="ru-RU" sz="2400" b="1" dirty="0">
                <a:solidFill>
                  <a:schemeClr val="tx1"/>
                </a:solidFill>
                <a:latin typeface="Calibri" panose="020F0502020204030204" pitchFamily="34" charset="0"/>
                <a:cs typeface="Calibri" panose="020F0502020204030204" pitchFamily="34" charset="0"/>
              </a:rPr>
              <a:t> позволяет определять выравнивание для отдельных </a:t>
            </a:r>
            <a:r>
              <a:rPr lang="ru-RU" altLang="ru-RU" sz="2400" b="1" dirty="0" smtClean="0">
                <a:solidFill>
                  <a:schemeClr val="tx1"/>
                </a:solidFill>
                <a:latin typeface="Calibri" panose="020F0502020204030204" pitchFamily="34" charset="0"/>
                <a:cs typeface="Calibri" panose="020F0502020204030204" pitchFamily="34" charset="0"/>
              </a:rPr>
              <a:t>дочерних </a:t>
            </a:r>
            <a:r>
              <a:rPr lang="ru-RU" altLang="ru-RU" sz="2400" b="1" dirty="0" err="1" smtClean="0">
                <a:solidFill>
                  <a:schemeClr val="tx1"/>
                </a:solidFill>
                <a:latin typeface="Calibri" panose="020F0502020204030204" pitchFamily="34" charset="0"/>
                <a:cs typeface="Calibri" panose="020F0502020204030204" pitchFamily="34" charset="0"/>
              </a:rPr>
              <a:t>flex</a:t>
            </a:r>
            <a:r>
              <a:rPr lang="ru-RU" altLang="ru-RU" sz="2400" b="1" dirty="0" smtClean="0">
                <a:solidFill>
                  <a:schemeClr val="tx1"/>
                </a:solidFill>
                <a:latin typeface="Calibri" panose="020F0502020204030204" pitchFamily="34" charset="0"/>
                <a:cs typeface="Calibri" panose="020F0502020204030204" pitchFamily="34" charset="0"/>
              </a:rPr>
              <a:t>-элементов.</a:t>
            </a:r>
          </a:p>
          <a:p>
            <a:pPr lvl="0">
              <a:buNone/>
            </a:pPr>
            <a:r>
              <a:rPr lang="ru-RU" altLang="ru-RU" sz="2400" b="1" dirty="0" err="1" smtClean="0">
                <a:solidFill>
                  <a:schemeClr val="tx1"/>
                </a:solidFill>
                <a:latin typeface="Calibri" panose="020F0502020204030204" pitchFamily="34" charset="0"/>
                <a:cs typeface="Calibri" panose="020F0502020204030204" pitchFamily="34" charset="0"/>
              </a:rPr>
              <a:t>align-self</a:t>
            </a:r>
            <a:r>
              <a:rPr lang="ru-RU" altLang="ru-RU" sz="2400" b="1" dirty="0">
                <a:solidFill>
                  <a:schemeClr val="tx1"/>
                </a:solidFill>
                <a:latin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cs typeface="Calibri" panose="020F0502020204030204" pitchFamily="34" charset="0"/>
              </a:rPr>
              <a:t>auto</a:t>
            </a:r>
            <a:r>
              <a:rPr lang="ru-RU" altLang="ru-RU" sz="2400" b="1" dirty="0">
                <a:solidFill>
                  <a:schemeClr val="tx1"/>
                </a:solidFill>
                <a:latin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cs typeface="Calibri" panose="020F0502020204030204" pitchFamily="34" charset="0"/>
              </a:rPr>
              <a:t>align-self:flex-start</a:t>
            </a:r>
            <a:r>
              <a:rPr lang="ru-RU" altLang="ru-RU" sz="2400" b="1" dirty="0">
                <a:solidFill>
                  <a:schemeClr val="tx1"/>
                </a:solidFill>
                <a:latin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cs typeface="Calibri" panose="020F0502020204030204" pitchFamily="34" charset="0"/>
              </a:rPr>
              <a:t>align-self:flex-end</a:t>
            </a:r>
            <a:r>
              <a:rPr lang="ru-RU" altLang="ru-RU" sz="2400" b="1" dirty="0">
                <a:solidFill>
                  <a:schemeClr val="tx1"/>
                </a:solidFill>
                <a:latin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cs typeface="Calibri" panose="020F0502020204030204" pitchFamily="34" charset="0"/>
              </a:rPr>
              <a:t>align-self:center</a:t>
            </a:r>
            <a:r>
              <a:rPr lang="ru-RU" altLang="ru-RU" sz="2400" b="1" dirty="0">
                <a:solidFill>
                  <a:schemeClr val="tx1"/>
                </a:solidFill>
                <a:latin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cs typeface="Calibri" panose="020F0502020204030204" pitchFamily="34" charset="0"/>
              </a:rPr>
              <a:t>align-self:baseline</a:t>
            </a:r>
            <a:r>
              <a:rPr lang="ru-RU" altLang="ru-RU" sz="2400" b="1" dirty="0">
                <a:solidFill>
                  <a:schemeClr val="tx1"/>
                </a:solidFill>
                <a:latin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cs typeface="Calibri" panose="020F0502020204030204" pitchFamily="34" charset="0"/>
              </a:rPr>
              <a:t>align-self</a:t>
            </a:r>
            <a:r>
              <a:rPr lang="ru-RU" altLang="ru-RU" sz="2400" b="1" dirty="0">
                <a:solidFill>
                  <a:schemeClr val="tx1"/>
                </a:solidFill>
                <a:latin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cs typeface="Calibri" panose="020F0502020204030204" pitchFamily="34" charset="0"/>
              </a:rPr>
              <a:t>stretch</a:t>
            </a:r>
            <a:r>
              <a:rPr lang="ru-RU" altLang="ru-RU" sz="2400" b="1" dirty="0" smtClean="0">
                <a:solidFill>
                  <a:schemeClr val="tx1"/>
                </a:solidFill>
                <a:latin typeface="Calibri" panose="020F0502020204030204" pitchFamily="34" charset="0"/>
                <a:cs typeface="Calibri" panose="020F0502020204030204" pitchFamily="34" charset="0"/>
              </a:rPr>
              <a:t>;</a:t>
            </a:r>
          </a:p>
          <a:p>
            <a:pPr eaLnBrk="1" hangingPunct="1">
              <a:lnSpc>
                <a:spcPct val="107000"/>
              </a:lnSpc>
              <a:spcAft>
                <a:spcPts val="800"/>
              </a:spcAft>
              <a:buNone/>
            </a:pP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flex-container {display: flex;  align-items: flex-start;  }</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flex-item:nth-child</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(3) { align-self: stretch }</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flex-item:nth-child</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(4) { align-self: flex-end}</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2" descr="C:\Users\s1th\Downloads\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536633"/>
            <a:ext cx="8677376" cy="127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55094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r>
              <a:rPr lang="ru-RU" altLang="ru-RU" sz="3200" b="1" dirty="0" smtClean="0">
                <a:solidFill>
                  <a:schemeClr val="tx1"/>
                </a:solidFill>
                <a:latin typeface="Calibri" panose="020F0502020204030204" pitchFamily="34" charset="0"/>
                <a:cs typeface="Calibri" panose="020F0502020204030204" pitchFamily="34" charset="0"/>
              </a:rPr>
              <a:t>Заключение</a:t>
            </a:r>
            <a:endParaRPr sz="3200" b="1" dirty="0">
              <a:solidFill>
                <a:schemeClr val="tx1"/>
              </a:solidFill>
              <a:latin typeface="Calibri" panose="020F0502020204030204" pitchFamily="34" charset="0"/>
              <a:cs typeface="Calibri" panose="020F0502020204030204" pitchFamily="34" charset="0"/>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buNone/>
            </a:pPr>
            <a:r>
              <a:rPr lang="ru-RU" altLang="ru-RU" sz="2400" b="1" dirty="0" smtClean="0">
                <a:solidFill>
                  <a:schemeClr val="tx1"/>
                </a:solidFill>
                <a:latin typeface="Calibri" panose="020F0502020204030204" pitchFamily="34" charset="0"/>
                <a:cs typeface="Calibri" panose="020F0502020204030204" pitchFamily="34" charset="0"/>
              </a:rPr>
              <a:t>Разберитесь </a:t>
            </a:r>
            <a:r>
              <a:rPr lang="ru-RU" altLang="ru-RU" sz="2400" b="1" dirty="0">
                <a:solidFill>
                  <a:schemeClr val="tx1"/>
                </a:solidFill>
                <a:latin typeface="Calibri" panose="020F0502020204030204" pitchFamily="34" charset="0"/>
                <a:cs typeface="Calibri" panose="020F0502020204030204" pitchFamily="34" charset="0"/>
              </a:rPr>
              <a:t>в </a:t>
            </a:r>
            <a:r>
              <a:rPr lang="ru-RU" altLang="ru-RU" sz="2400" b="1" dirty="0" err="1">
                <a:solidFill>
                  <a:schemeClr val="tx1"/>
                </a:solidFill>
                <a:latin typeface="Calibri" panose="020F0502020204030204" pitchFamily="34" charset="0"/>
                <a:cs typeface="Calibri" panose="020F0502020204030204" pitchFamily="34" charset="0"/>
              </a:rPr>
              <a:t>flexbox</a:t>
            </a:r>
            <a:r>
              <a:rPr lang="ru-RU" altLang="ru-RU" sz="2400" b="1" dirty="0">
                <a:solidFill>
                  <a:schemeClr val="tx1"/>
                </a:solidFill>
                <a:latin typeface="Calibri" panose="020F0502020204030204" pitchFamily="34" charset="0"/>
                <a:cs typeface="Calibri" panose="020F0502020204030204" pitchFamily="34" charset="0"/>
              </a:rPr>
              <a:t> и знайте его основы. Так намного легче достичь ожидаемого результата</a:t>
            </a:r>
            <a:r>
              <a:rPr lang="ru-RU" altLang="ru-RU" sz="2400" b="1" dirty="0" smtClean="0">
                <a:solidFill>
                  <a:schemeClr val="tx1"/>
                </a:solidFill>
                <a:latin typeface="Calibri" panose="020F0502020204030204" pitchFamily="34" charset="0"/>
                <a:cs typeface="Calibri" panose="020F0502020204030204" pitchFamily="34" charset="0"/>
              </a:rPr>
              <a:t>. </a:t>
            </a:r>
            <a:r>
              <a:rPr lang="en-US" altLang="ru-RU" sz="2400" b="1" dirty="0" smtClean="0">
                <a:solidFill>
                  <a:schemeClr val="tx1"/>
                </a:solidFill>
                <a:latin typeface="Calibri" panose="020F0502020204030204" pitchFamily="34" charset="0"/>
                <a:cs typeface="Calibri" panose="020F0502020204030204" pitchFamily="34" charset="0"/>
              </a:rPr>
              <a:t>Flex </a:t>
            </a:r>
            <a:r>
              <a:rPr lang="ru-RU" altLang="ru-RU" sz="2400" b="1" dirty="0" smtClean="0">
                <a:solidFill>
                  <a:schemeClr val="tx1"/>
                </a:solidFill>
                <a:latin typeface="Calibri" panose="020F0502020204030204" pitchFamily="34" charset="0"/>
                <a:cs typeface="Calibri" panose="020F0502020204030204" pitchFamily="34" charset="0"/>
              </a:rPr>
              <a:t>очень </a:t>
            </a:r>
            <a:r>
              <a:rPr lang="ru-RU" altLang="ru-RU" sz="2400" b="1" dirty="0">
                <a:solidFill>
                  <a:schemeClr val="tx1"/>
                </a:solidFill>
                <a:latin typeface="Calibri" panose="020F0502020204030204" pitchFamily="34" charset="0"/>
                <a:cs typeface="Calibri" panose="020F0502020204030204" pitchFamily="34" charset="0"/>
              </a:rPr>
              <a:t>хорошо подходит для верстки веб-компонентов и отдельных частей веб-страниц, но показал себя не с лучшей стороны при верстке базовых макетов (расположение </a:t>
            </a:r>
            <a:r>
              <a:rPr lang="ru-RU" altLang="ru-RU" sz="2400" b="1" dirty="0" err="1">
                <a:solidFill>
                  <a:schemeClr val="tx1"/>
                </a:solidFill>
                <a:latin typeface="Calibri" panose="020F0502020204030204" pitchFamily="34" charset="0"/>
                <a:cs typeface="Calibri" panose="020F0502020204030204" pitchFamily="34" charset="0"/>
              </a:rPr>
              <a:t>article</a:t>
            </a:r>
            <a:r>
              <a:rPr lang="ru-RU" altLang="ru-RU" sz="2400" b="1" dirty="0">
                <a:solidFill>
                  <a:schemeClr val="tx1"/>
                </a:solidFill>
                <a:latin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cs typeface="Calibri" panose="020F0502020204030204" pitchFamily="34" charset="0"/>
              </a:rPr>
              <a:t>header</a:t>
            </a:r>
            <a:r>
              <a:rPr lang="ru-RU" altLang="ru-RU" sz="2400" b="1" dirty="0">
                <a:solidFill>
                  <a:schemeClr val="tx1"/>
                </a:solidFill>
                <a:latin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cs typeface="Calibri" panose="020F0502020204030204" pitchFamily="34" charset="0"/>
              </a:rPr>
              <a:t>footer</a:t>
            </a:r>
            <a:r>
              <a:rPr lang="ru-RU" altLang="ru-RU" sz="2400" b="1" dirty="0">
                <a:solidFill>
                  <a:schemeClr val="tx1"/>
                </a:solidFill>
                <a:latin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cs typeface="Calibri" panose="020F0502020204030204" pitchFamily="34" charset="0"/>
              </a:rPr>
              <a:t>navbar</a:t>
            </a:r>
            <a:r>
              <a:rPr lang="ru-RU" altLang="ru-RU" sz="2400" b="1" dirty="0">
                <a:solidFill>
                  <a:schemeClr val="tx1"/>
                </a:solidFill>
                <a:latin typeface="Calibri" panose="020F0502020204030204" pitchFamily="34" charset="0"/>
                <a:cs typeface="Calibri" panose="020F0502020204030204" pitchFamily="34" charset="0"/>
              </a:rPr>
              <a:t> и т.п</a:t>
            </a:r>
            <a:r>
              <a:rPr lang="ru-RU" altLang="ru-RU" sz="2400" b="1" dirty="0" smtClean="0">
                <a:solidFill>
                  <a:schemeClr val="tx1"/>
                </a:solidFill>
                <a:latin typeface="Calibri" panose="020F0502020204030204" pitchFamily="34" charset="0"/>
                <a:cs typeface="Calibri" panose="020F0502020204030204" pitchFamily="34" charset="0"/>
              </a:rPr>
              <a:t>.). Не </a:t>
            </a:r>
            <a:r>
              <a:rPr lang="ru-RU" altLang="ru-RU" sz="2400" b="1" dirty="0">
                <a:solidFill>
                  <a:schemeClr val="tx1"/>
                </a:solidFill>
                <a:latin typeface="Calibri" panose="020F0502020204030204" pitchFamily="34" charset="0"/>
                <a:cs typeface="Calibri" panose="020F0502020204030204" pitchFamily="34" charset="0"/>
              </a:rPr>
              <a:t>следует использовать </a:t>
            </a:r>
            <a:r>
              <a:rPr lang="ru-RU" altLang="ru-RU" sz="2400" b="1" dirty="0" err="1">
                <a:solidFill>
                  <a:schemeClr val="tx1"/>
                </a:solidFill>
                <a:latin typeface="Calibri" panose="020F0502020204030204" pitchFamily="34" charset="0"/>
                <a:cs typeface="Calibri" panose="020F0502020204030204" pitchFamily="34" charset="0"/>
              </a:rPr>
              <a:t>flexbox</a:t>
            </a:r>
            <a:r>
              <a:rPr lang="ru-RU" altLang="ru-RU" sz="2400" b="1" dirty="0">
                <a:solidFill>
                  <a:schemeClr val="tx1"/>
                </a:solidFill>
                <a:latin typeface="Calibri" panose="020F0502020204030204" pitchFamily="34" charset="0"/>
                <a:cs typeface="Calibri" panose="020F0502020204030204" pitchFamily="34" charset="0"/>
              </a:rPr>
              <a:t> там, где в этом нет необходимости.</a:t>
            </a:r>
          </a:p>
          <a:p>
            <a:pPr eaLnBrk="1" hangingPunct="1">
              <a:buNone/>
            </a:pPr>
            <a:r>
              <a:rPr lang="ru-RU" altLang="ru-RU" sz="2400" b="1" dirty="0" smtClean="0">
                <a:solidFill>
                  <a:schemeClr val="tx1"/>
                </a:solidFill>
                <a:latin typeface="Calibri" panose="020F0502020204030204" pitchFamily="34" charset="0"/>
                <a:cs typeface="Calibri" panose="020F0502020204030204" pitchFamily="34" charset="0"/>
              </a:rPr>
              <a:t> </a:t>
            </a:r>
            <a:r>
              <a:rPr lang="ru-RU" altLang="ru-RU" sz="2400" b="1" dirty="0">
                <a:solidFill>
                  <a:schemeClr val="tx1"/>
                </a:solidFill>
                <a:latin typeface="Calibri" panose="020F0502020204030204" pitchFamily="34" charset="0"/>
                <a:cs typeface="Calibri" panose="020F0502020204030204" pitchFamily="34" charset="0"/>
              </a:rPr>
              <a:t>Я думаю, что </a:t>
            </a:r>
            <a:r>
              <a:rPr lang="ru-RU" altLang="ru-RU" sz="2400" b="1" dirty="0" err="1">
                <a:solidFill>
                  <a:schemeClr val="tx1"/>
                </a:solidFill>
                <a:latin typeface="Calibri" panose="020F0502020204030204" pitchFamily="34" charset="0"/>
                <a:cs typeface="Calibri" panose="020F0502020204030204" pitchFamily="34" charset="0"/>
              </a:rPr>
              <a:t>flexbox</a:t>
            </a:r>
            <a:r>
              <a:rPr lang="ru-RU" altLang="ru-RU" sz="2400" b="1" dirty="0">
                <a:solidFill>
                  <a:schemeClr val="tx1"/>
                </a:solidFill>
                <a:latin typeface="Calibri" panose="020F0502020204030204" pitchFamily="34" charset="0"/>
                <a:cs typeface="Calibri" panose="020F0502020204030204" pitchFamily="34" charset="0"/>
              </a:rPr>
              <a:t>, конечно же, не вытеснит все остальные способы верстки, но, безусловно, в ближайшее время займет достойную нишу при решении огромного количества задач. И уж точно, пробовать работать с ним нужно уже сейчас</a:t>
            </a: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40963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7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Синтаксис CSS </a:t>
            </a:r>
            <a:r>
              <a:rPr lang="ru-RU" altLang="ru-RU" sz="2400" b="1"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очень прост и осваивается </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быстро</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eaLnBrk="1" hangingPunct="1">
              <a:lnSpc>
                <a:spcPct val="107000"/>
              </a:lnSpc>
              <a:spcAft>
                <a:spcPts val="800"/>
              </a:spcAft>
              <a:buNone/>
            </a:pP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Все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эти чудеса верстки возможны только в последних версиях браузеров, потому не всегда можно будет применять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флекс</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в работе! </a:t>
            </a:r>
          </a:p>
          <a:p>
            <a:pPr eaLnBrk="1" hangingPunct="1">
              <a:lnSpc>
                <a:spcPct val="107000"/>
              </a:lnSpc>
              <a:spcAft>
                <a:spcPts val="800"/>
              </a:spcAft>
              <a:buNone/>
            </a:pP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Поддержка браузерами последней спецификации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flexbox</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eaLnBrk="1" hangingPunct="1">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Chrome 29+</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Firefox 28+</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Internet Explorer 11+</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Opera 17+</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eaLnBrk="1" hangingPunct="1">
              <a:lnSpc>
                <a:spcPct val="107000"/>
              </a:lnSpc>
              <a:spcAft>
                <a:spcPts val="800"/>
              </a:spcAft>
              <a:buNone/>
            </a:pP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Safari 6.1+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с префиксом</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webkit</a:t>
            </a:r>
            <a:r>
              <a:rPr lang="en-US"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470521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r>
              <a:rPr lang="en-US" altLang="ru-RU" sz="3200" b="1" dirty="0">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altLang="ru-RU" sz="3200" b="1" dirty="0">
                <a:solidFill>
                  <a:schemeClr val="tx1"/>
                </a:solidFill>
                <a:latin typeface="Calibri" panose="020F0502020204030204" pitchFamily="34" charset="0"/>
                <a:ea typeface="Calibri" panose="020F0502020204030204" pitchFamily="34" charset="0"/>
                <a:cs typeface="Calibri" panose="020F0502020204030204" pitchFamily="34" charset="0"/>
              </a:rPr>
              <a:t>макет</a:t>
            </a:r>
            <a:r>
              <a:rPr lang="en-US" altLang="ru-RU" sz="32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3200" b="1" dirty="0">
                <a:solidFill>
                  <a:schemeClr val="tx1"/>
                </a:solidFill>
                <a:latin typeface="Calibri" panose="020F0502020204030204" pitchFamily="34" charset="0"/>
                <a:ea typeface="Calibri" panose="020F0502020204030204" pitchFamily="34" charset="0"/>
                <a:cs typeface="Calibri" panose="020F0502020204030204" pitchFamily="34" charset="0"/>
              </a:rPr>
              <a:t>Главная и поперечная ось</a:t>
            </a:r>
            <a:br>
              <a:rPr lang="ru-RU" altLang="ru-RU" sz="3200" b="1"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sz="3200" b="1" dirty="0">
              <a:solidFill>
                <a:schemeClr val="tx1"/>
              </a:solidFill>
              <a:latin typeface="Calibri" panose="020F0502020204030204" pitchFamily="34" charset="0"/>
              <a:cs typeface="Calibri" panose="020F0502020204030204" pitchFamily="34" charset="0"/>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a:buNone/>
            </a:pPr>
            <a:endPar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r>
              <a:rPr lang="ru-RU" altLang="ru-RU" sz="2400" b="1"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altLang="ru-RU"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-макет </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состоит из родительского контейнера, указанного как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flex-container</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и его дочерних элементов, которые называются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flex-items</a:t>
            </a:r>
            <a:endPar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2" descr="C:\Users\s1th\Downloads\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5602" y="1536633"/>
            <a:ext cx="6732795" cy="309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7472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7000"/>
              </a:lnSpc>
              <a:spcAft>
                <a:spcPts val="800"/>
              </a:spcAft>
              <a:buNone/>
            </a:pP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main-axis</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 главная ось, вдоль которой располагаются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-элементы. Обратите внимание, она необязательно должна быть горизонтальной, всё зависит от свойства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justify-content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(см. ниже).</a:t>
            </a:r>
          </a:p>
          <a:p>
            <a:pPr eaLnBrk="1" hangingPunct="1">
              <a:lnSpc>
                <a:spcPct val="107000"/>
              </a:lnSpc>
              <a:spcAft>
                <a:spcPts val="800"/>
              </a:spcAft>
              <a:buNone/>
            </a:pP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main-start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main-end</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-элементы размещаются в контейнере от позиции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main-start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до позиции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main-end</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eaLnBrk="1" hangingPunct="1">
              <a:lnSpc>
                <a:spcPct val="107000"/>
              </a:lnSpc>
              <a:spcAft>
                <a:spcPts val="800"/>
              </a:spcAft>
              <a:buNone/>
            </a:pP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main</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size</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 ширина или высота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-элемента в зависимости от выбранной основной величины. Основная величина может быть либо шириной, либо высотой элемента.</a:t>
            </a:r>
          </a:p>
          <a:p>
            <a:pPr eaLnBrk="1" hangingPunct="1">
              <a:lnSpc>
                <a:spcPct val="107000"/>
              </a:lnSpc>
              <a:spcAft>
                <a:spcPts val="800"/>
              </a:spcAft>
              <a:buNone/>
            </a:pP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cross</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axis</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 поперечная ось, перпендикулярная к главной. Её направление зависит от направления главной оси.</a:t>
            </a:r>
          </a:p>
          <a:p>
            <a:pPr lvl="0">
              <a:spcBef>
                <a:spcPts val="0"/>
              </a:spcBef>
              <a:buNone/>
            </a:pPr>
            <a:endParaRPr sz="2400" b="1" dirty="0">
              <a:solidFill>
                <a:schemeClr val="tx1"/>
              </a:solidFill>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3306075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eaLnBrk="1" hangingPunct="1">
              <a:lnSpc>
                <a:spcPct val="107000"/>
              </a:lnSpc>
              <a:spcAft>
                <a:spcPts val="800"/>
              </a:spcAft>
              <a:buNone/>
            </a:pP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cross-start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cross-end</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-строки заполняются элементами и размещаются в контейнере от позиции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cross-start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и до позиции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cross-end</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eaLnBrk="1" hangingPunct="1">
              <a:buNone/>
            </a:pP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cross</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size</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 ширина или высота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flex</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-элемента в зависимости от выбранной размерности равняется этой величине. Это свойство совпадает с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width</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или </a:t>
            </a:r>
            <a:r>
              <a:rPr lang="ru-RU" altLang="ru-RU"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height</a:t>
            </a:r>
            <a:r>
              <a:rPr lang="ru-RU" altLang="ru-RU" sz="2400" b="1" dirty="0">
                <a:solidFill>
                  <a:schemeClr val="tx1"/>
                </a:solidFill>
                <a:latin typeface="Calibri" panose="020F0502020204030204" pitchFamily="34" charset="0"/>
                <a:ea typeface="Calibri" panose="020F0502020204030204" pitchFamily="34" charset="0"/>
                <a:cs typeface="Calibri" panose="020F0502020204030204" pitchFamily="34" charset="0"/>
              </a:rPr>
              <a:t> элемента в зависимости от выбранной размерности</a:t>
            </a:r>
          </a:p>
          <a:p>
            <a:pPr lvl="0">
              <a:spcBef>
                <a:spcPts val="0"/>
              </a:spcBef>
              <a:buNone/>
            </a:pPr>
            <a:endParaRPr sz="2400"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spTree>
    <p:extLst>
      <p:ext uri="{BB962C8B-B14F-4D97-AF65-F5344CB8AC3E}">
        <p14:creationId xmlns:p14="http://schemas.microsoft.com/office/powerpoint/2010/main" val="1444292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ru-RU" dirty="0" smtClean="0"/>
              <a:t> </a:t>
            </a:r>
            <a:endParaRPr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511" y="94077"/>
            <a:ext cx="1410789" cy="319522"/>
          </a:xfrm>
          <a:prstGeom prst="rect">
            <a:avLst/>
          </a:prstGeom>
        </p:spPr>
      </p:pic>
      <p:pic>
        <p:nvPicPr>
          <p:cNvPr id="5" name="Рисунок 1" descr="C:\Users\s1th\Download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038" y="1536633"/>
            <a:ext cx="7445924" cy="455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2410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1134</Words>
  <Application>Microsoft Office PowerPoint</Application>
  <PresentationFormat>Экран (4:3)</PresentationFormat>
  <Paragraphs>233</Paragraphs>
  <Slides>41</Slides>
  <Notes>41</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41</vt:i4>
      </vt:variant>
    </vt:vector>
  </HeadingPairs>
  <TitlesOfParts>
    <vt:vector size="44" baseType="lpstr">
      <vt:lpstr>Arial</vt:lpstr>
      <vt:lpstr>Calibri</vt:lpstr>
      <vt:lpstr>Simple Light</vt:lpstr>
      <vt:lpstr> </vt:lpstr>
      <vt:lpstr>Вступление</vt:lpstr>
      <vt:lpstr>Что такое flexbox и его преимущества </vt:lpstr>
      <vt:lpstr> </vt:lpstr>
      <vt:lpstr> </vt:lpstr>
      <vt:lpstr>Flex-макет. Главная и поперечная ось </vt:lpstr>
      <vt:lpstr> </vt:lpstr>
      <vt:lpstr> </vt:lpstr>
      <vt:lpstr> </vt:lpstr>
      <vt:lpstr>Flex-layout</vt:lpstr>
      <vt:lpstr>Основные свойства flex-контейнера </vt:lpstr>
      <vt:lpstr> </vt:lpstr>
      <vt:lpstr> </vt:lpstr>
      <vt:lpstr> </vt:lpstr>
      <vt:lpstr> </vt:lpstr>
      <vt:lpstr>Flex-direction </vt:lpstr>
      <vt:lpstr> </vt:lpstr>
      <vt:lpstr> </vt:lpstr>
      <vt:lpstr> </vt:lpstr>
      <vt:lpstr> </vt:lpstr>
      <vt:lpstr> </vt:lpstr>
      <vt:lpstr> </vt:lpstr>
      <vt:lpstr> </vt:lpstr>
      <vt:lpstr> Flex-wrap </vt:lpstr>
      <vt:lpstr> </vt:lpstr>
      <vt:lpstr> </vt:lpstr>
      <vt:lpstr> </vt:lpstr>
      <vt:lpstr>Flex-flow. </vt:lpstr>
      <vt:lpstr>Justify </vt:lpstr>
      <vt:lpstr> </vt:lpstr>
      <vt:lpstr> </vt:lpstr>
      <vt:lpstr> </vt:lpstr>
      <vt:lpstr> </vt:lpstr>
      <vt:lpstr> </vt:lpstr>
      <vt:lpstr>Align-items </vt:lpstr>
      <vt:lpstr> </vt:lpstr>
      <vt:lpstr> </vt:lpstr>
      <vt:lpstr> </vt:lpstr>
      <vt:lpstr> </vt:lpstr>
      <vt:lpstr>Align-self </vt:lpstr>
      <vt:lpstr>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Пользователь Windows</cp:lastModifiedBy>
  <cp:revision>9</cp:revision>
  <dcterms:modified xsi:type="dcterms:W3CDTF">2018-05-03T18:10:11Z</dcterms:modified>
</cp:coreProperties>
</file>