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855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48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341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271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507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019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347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340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215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606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016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58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492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337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33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622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8314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6405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918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71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56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14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821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923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516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548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51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 smtClean="0"/>
              <a:t> 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ru-RU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ru-RU" altLang="ru-RU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  <a: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-программирование</a:t>
            </a:r>
          </a:p>
          <a:p>
            <a:pPr lvl="0">
              <a:spcBef>
                <a:spcPts val="0"/>
              </a:spcBef>
              <a:buNone/>
            </a:pP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2" descr="Уроки HTML и C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396" y="1060158"/>
            <a:ext cx="4323207" cy="260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Заголовки</a:t>
            </a: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Теги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делающие текст заголовками:</a:t>
            </a:r>
            <a:b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&lt;h1&gt;&lt;/h1&gt;</a:t>
            </a:r>
            <a:b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&lt;h2&gt;&lt;/h2&gt;</a:t>
            </a:r>
            <a:b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&lt;h3&gt;&lt;/h3&gt;</a:t>
            </a:r>
            <a:b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&lt;h4&gt;&lt;/h4&gt;</a:t>
            </a:r>
            <a:b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&lt;h5&gt;&lt;/h5&gt;</a:t>
            </a:r>
            <a:b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&lt;h6&gt;&lt;/h6&gt;</a:t>
            </a:r>
            <a:b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Эти теги выделяют текст в виде заголовков. Т.е. каждый заголовок начинается с новой строки, выделен полужирным шрифтом и имеет свой размер (заголовок первого уровня самый большой, шестого - самый маленький).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3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4958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&lt;body&gt;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49580" lvl="2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h1&gt;Это заголовок первого уровня&lt;/h1&gt;</a:t>
            </a:r>
          </a:p>
          <a:p>
            <a:pPr marL="449580" lvl="2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h2&gt;Это заголовок второго уровня&lt;/h2&gt;</a:t>
            </a:r>
          </a:p>
          <a:p>
            <a:pPr marL="449580" lvl="2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h3&gt;Это заголовок третьего уровня&lt;/h3&gt;</a:t>
            </a:r>
          </a:p>
          <a:p>
            <a:pPr marL="449580" lvl="2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h4&gt; Это заголовок четвертого уровня&lt;/h4&gt;</a:t>
            </a:r>
          </a:p>
          <a:p>
            <a:pPr marL="449580" lvl="2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h5&gt; Это заголовок пятого уровня&lt;/h5&gt;</a:t>
            </a:r>
          </a:p>
          <a:p>
            <a:pPr marL="449580" lvl="2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h6&gt;Это заголовок шестого уровня&lt;/h6&gt;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&lt;/</a:t>
            </a:r>
            <a:r>
              <a:rPr 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4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altLang="ru-RU" b="1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Теги разделения на </a:t>
            </a:r>
            <a:r>
              <a:rPr lang="ru-RU" altLang="ru-RU" b="1" i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параграфы и </a:t>
            </a:r>
            <a:r>
              <a:rPr lang="ru-RU" altLang="ru-RU" b="1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переноса </a:t>
            </a:r>
            <a:r>
              <a:rPr lang="ru-RU" altLang="ru-RU" b="1" i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строки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Тег &lt;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/&gt; - тег принудительного перевода строки. Текст, после этого тега начинается с новой строки.</a:t>
            </a:r>
            <a:b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Тег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&lt;p&gt;&lt;/p&gt; 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разделяет 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текст на 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параграфы.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&lt;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&gt;Это 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абзац, он отделен от всего текста пустыми строками сверху и снизу  и выровнен по левому краю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	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Это 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текст с новой строки.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altLang="ru-RU" sz="3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Теги, выделяющие текст </a:t>
            </a:r>
            <a:r>
              <a:rPr lang="ru-RU" altLang="ru-RU" sz="32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курсивом</a:t>
            </a:r>
            <a:endParaRPr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cite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&gt;&lt;/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cite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		&lt;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&gt;&lt;/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Тег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&lt;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cite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&gt;&lt;/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cite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 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используется 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логического выделения названий книг, статей и цитат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Тег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&lt;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&gt;&lt;/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 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выделяет 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важные фрагменты текста. 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&lt;body&gt;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&lt;cite&gt;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Этот текст в тегах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cite&lt;/cite&gt;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2400" b="1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&gt;Этот текст в тегах 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7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altLang="ru-RU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Теги, выделяющие </a:t>
            </a:r>
            <a:r>
              <a:rPr lang="ru-RU" altLang="ru-RU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текст </a:t>
            </a:r>
            <a:r>
              <a:rPr lang="ru-RU" altLang="ru-RU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жирным шрифтом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strong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&gt;&lt;/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strong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		&lt;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b&gt;&lt;/b&gt;</a:t>
            </a:r>
            <a:b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Оба используются для выделения важных фрагментов текста, но предпочтительнее использовать первый.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Тег, выделяющий текст подчеркиванием &lt;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&gt;&lt;/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  <a:tabLst>
                <a:tab pos="1143000" algn="l"/>
              </a:tabLst>
              <a:defRPr/>
            </a:pP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	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&gt;Этот текст в тегах 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44958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&lt;strong&gt;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Этот текст в тегах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strong&lt;/strong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&lt;b&gt;Этот текст в тегах b&lt;/b&gt;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8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altLang="ru-RU" b="1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Совместное использование </a:t>
            </a:r>
            <a:r>
              <a:rPr lang="ru-RU" altLang="ru-RU" b="1" i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тегов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Если вам необходимо сделать какое-нибудь слово в тексте жирным курсивом, для этого вам придется применить теги 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вместе. Здесь главное соблюдать порядок вложенности тегов. Тег, который открыт первым, должен быть закрыт </a:t>
            </a:r>
            <a:r>
              <a:rPr lang="ru-RU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последним, понятнее 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будет на примере: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добавим теги </a:t>
            </a:r>
            <a:r>
              <a:rPr lang="ru-RU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курсива, а затем 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теги полужирного начертания</a:t>
            </a:r>
            <a:r>
              <a:rPr lang="ru-RU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Текст&lt;/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 теперь - теги полужирного начертания: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&lt;strong&gt;&lt;</a:t>
            </a:r>
            <a:r>
              <a:rPr lang="en-US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Текст</a:t>
            </a:r>
            <a:r>
              <a:rPr lang="en-US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&gt;&lt;/strong&gt;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7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altLang="ru-RU" sz="3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Ссылка – тег «a»</a:t>
            </a:r>
            <a: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altLang="ru-RU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altLang="ru-RU" dirty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altLang="ru-RU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Ссылка - одно из важнейших понятий для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-документов. Бродя по интернету, вы щелкаете по кнопочкам и текстам и попадаете на нужные вам страницы. Эти страницы могут находиться на том же сервере, а могут и на сервере, находящемся на другом конце планеты. Но в обоих случаях переход осуществляется практически мгновенно. </a:t>
            </a:r>
            <a:b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 как вы узнаете, куда надо щелкнуть, чтобы перейти на другую страницу? Либо визуально (цвет ссылки другого цвета и подчеркнут), либо по курсору мыши, который превращается в ладошку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altLang="ru-RU" sz="2400" b="1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7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 эти преображения отвечает тег-контейнер &lt;a&gt;&lt;/a&gt;. А за то, куда направить пользователя по щелчку - его атрибут - </a:t>
            </a:r>
            <a:r>
              <a:rPr lang="ru-RU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href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Рассмотрим 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подробнее: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&lt;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href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itc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ua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"&gt;новостной портал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ITC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Итак, между тегами &lt;a&gt;&lt;/a&gt; пишется текст, при щелчке по которому осуществляется переход. А в качестве значения атрибута </a:t>
            </a:r>
            <a:r>
              <a:rPr 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href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выступает адрес страницы, на которую будет осуществлен переход.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9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 знаете, что при щелчке по ссылки, документы могут открываться как в текущем окне, так и в новом. Этим процессом можно управлять. По умолчанию ссылки загружаются в то же окно, но если указать параметр </a:t>
            </a:r>
            <a:r>
              <a:rPr 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="_</a:t>
            </a:r>
            <a:r>
              <a:rPr 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blank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то ссылка загрузится в новое окно.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таких переходов следует создать пустую ссылку с параметром </a:t>
            </a:r>
            <a:r>
              <a:rPr 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там, куда следует перейти. И ссылку с указанием этого имени (после знака #) в качестве адреса параметра </a:t>
            </a:r>
            <a:r>
              <a:rPr 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href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там, откуда следует перейти. На примере будет понятнее: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endParaRPr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4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44958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&lt;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&gt;&lt;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"&gt;&lt;/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&gt;первый 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абзац, в котором стоит 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пустая 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ссылка - якорь&lt;/p&gt;</a:t>
            </a:r>
          </a:p>
          <a:p>
            <a:pPr marL="44958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&lt;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p&gt;второй абзац&lt;/p&gt;</a:t>
            </a:r>
          </a:p>
          <a:p>
            <a:pPr marL="44958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&lt;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p&gt;третий абзац&lt;/p&gt;</a:t>
            </a:r>
          </a:p>
          <a:p>
            <a:pPr marL="44958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p&gt;&lt;a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href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="#top"&gt;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Наверх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&lt;/a&gt;&lt;/p&gt; 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href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="http://www.itc.ua" target="_blank" title="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переход на 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ITC</a:t>
            </a: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"&gt;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портал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ITC &lt;/a&gt;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altLang="ru-RU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  <a:r>
              <a:rPr lang="ru-RU" altLang="ru-RU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-программирование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lnSpc>
                <a:spcPts val="1650"/>
              </a:lnSpc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Веб программирование делится на два вида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eaLnBrk="1" hangingPunct="1">
              <a:lnSpc>
                <a:spcPts val="1650"/>
              </a:lnSpc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серверное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бэкенд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клиентское (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фронтенд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eaLnBrk="1" hangingPunct="1">
              <a:lnSpc>
                <a:spcPts val="1650"/>
              </a:lnSpc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650"/>
              </a:lnSpc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Серверное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-программирование – это создание логики на </a:t>
            </a:r>
          </a:p>
          <a:p>
            <a:pPr eaLnBrk="1" hangingPunct="1">
              <a:lnSpc>
                <a:spcPts val="1650"/>
              </a:lnSpc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стороне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сервера: обработка запросов с клиентов, </a:t>
            </a: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650"/>
              </a:lnSpc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динамическое формирование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HTML-страниц, </a:t>
            </a: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650"/>
              </a:lnSpc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взаимодействие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 базой данных и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т.д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eaLnBrk="1" hangingPunct="1">
              <a:lnSpc>
                <a:spcPts val="1650"/>
              </a:lnSpc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650"/>
              </a:lnSpc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Существует множество языков программирования для </a:t>
            </a: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650"/>
              </a:lnSpc>
              <a:buNone/>
            </a:pPr>
            <a:r>
              <a:rPr lang="ru-RU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бэкенда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PHP,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Perl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Ruby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 </a:t>
            </a:r>
          </a:p>
          <a:p>
            <a:pPr eaLnBrk="1" hangingPunct="1">
              <a:lnSpc>
                <a:spcPts val="1650"/>
              </a:lnSpc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результате, щелкнув по ссылке "Наверх", вы попадете в начало первого абзаца. Чтобы результат был виден, сделайте тексты второго и третьего абзацев длинными. </a:t>
            </a:r>
          </a:p>
          <a:p>
            <a:pPr eaLnBrk="1" hangingPunct="1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 ссылок есть параметр 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в качестве значения которого можно указать текст, который будет выводиться в качестве подсказки, если подвести курсор мыши к ссылке. 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3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altLang="ru-RU" sz="3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Нумерованные и Маркированные списки </a:t>
            </a:r>
            <a:r>
              <a:rPr lang="ru-RU" altLang="ru-RU" sz="3200" b="1" dirty="0" err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endParaRPr sz="3200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Такой список представляет собой перечень "пронумерованный" каким-либо образом. Это могут быть арабские цифры, цифры римского алфавита или буквы.</a:t>
            </a:r>
            <a:b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Чтобы указать браузеру, что список будет нумерованным, используются теги &lt;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&gt;&lt;/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&gt;. Весь список располагается между этими тегами и каждый его пункт задается тегами &lt;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&gt;&lt;/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&gt;.В маркированном списке вместо букв и цифр используются маркеры. Чтобы указать браузеру, что список будет маркированным, используются теги &lt;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&gt;&lt;/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&gt;. Весь список располагается между этими тегами и каждый его пункт задается тегами &lt;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&gt;&lt;/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&gt;.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3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&lt;body&gt;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&lt;li&gt;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кошки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&lt;/li&gt;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&lt;li&gt;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собаки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&lt;/li&gt;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&lt;li&gt;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кошки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&lt;/li&gt;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&lt;li&gt;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собаки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&lt;/li&gt;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&lt;/body&gt;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5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/>
            <a:r>
              <a:rPr lang="ru-RU" altLang="ru-RU" sz="3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Списки определений</a:t>
            </a:r>
            <a:endParaRPr lang="ru-RU" altLang="ru-RU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тег &lt;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&gt;&lt;/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- это 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определений. Каждый 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пункт состоит из двух частей: термин 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тег &lt;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&gt;&lt;/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&gt;) и 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его 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(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тег &lt;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&gt;&lt;/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&gt;)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&lt;body&gt;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&lt;dl&gt;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Термин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1&lt;/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&gt;Определение термина 1&lt;/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&gt;Термин 2&lt;/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&gt;Определение термина 2&lt;/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Изображения</a:t>
            </a:r>
            <a:endParaRPr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размещения на странице изображений используется тег &lt;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&gt;, имеющий единственный обязательный параметр 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определяющий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URL-адрес изображения.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=“../images/fish.gif”</a:t>
            </a: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altLang="ru-RU" sz="3200" b="1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Классы и идентификаторы</a:t>
            </a:r>
            <a:r>
              <a:rPr lang="ru-RU" altLang="ru-RU" sz="3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sz="3200" b="1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это атрибуты (т.е. свойства дающие дополнительные возможности этому тегу ) которые называются 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и 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 Они нужны, чтобы можно было выбирать элементы, к которым применять стили</a:t>
            </a:r>
            <a:r>
              <a:rPr lang="ru-RU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ru-RU" sz="2400" b="1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800"/>
              </a:spcAft>
              <a:buNone/>
            </a:pP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n-US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="img.jpg" alt="" id="image_01"&gt;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&lt;p class="txt-bigger" id="paragraph-first"&gt;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Текст</a:t>
            </a:r>
            <a:r>
              <a:rPr lang="en-US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&lt;/p&gt;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&lt;p class="txt-bigger" id="paragraph-second"&gt;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Текст</a:t>
            </a:r>
            <a:r>
              <a:rPr lang="en-US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&lt;/p&gt;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lnSpc>
                <a:spcPts val="2150"/>
              </a:lnSpc>
              <a:spcAft>
                <a:spcPts val="1500"/>
              </a:spcAft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имён идентификаторов и классов используются </a:t>
            </a:r>
            <a:r>
              <a:rPr lang="ru-RU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одинаковые 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правила:</a:t>
            </a:r>
            <a:endParaRPr lang="ru-RU" alt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150"/>
              </a:lnSpc>
              <a:spcAft>
                <a:spcPts val="800"/>
              </a:spcAft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только латинские </a:t>
            </a:r>
            <a:r>
              <a:rPr lang="ru-RU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буквы</a:t>
            </a:r>
            <a:r>
              <a:rPr lang="en-US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altLang="ru-RU" sz="2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150"/>
              </a:lnSpc>
              <a:spcAft>
                <a:spcPts val="800"/>
              </a:spcAft>
              <a:buNone/>
            </a:pPr>
            <a:r>
              <a:rPr lang="ru-RU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первый 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символ — только </a:t>
            </a:r>
            <a:r>
              <a:rPr lang="ru-RU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буква</a:t>
            </a:r>
            <a:r>
              <a:rPr lang="en-US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ts val="2150"/>
              </a:lnSpc>
              <a:spcAft>
                <a:spcPts val="800"/>
              </a:spcAft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только нижний регистр</a:t>
            </a:r>
          </a:p>
          <a:p>
            <a:pPr eaLnBrk="1" hangingPunct="1">
              <a:lnSpc>
                <a:spcPts val="2150"/>
              </a:lnSpc>
              <a:spcAft>
                <a:spcPts val="800"/>
              </a:spcAft>
              <a:buNone/>
            </a:pP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хорошо: 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="class-01",                    плохо: 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="класс_01";</a:t>
            </a:r>
          </a:p>
          <a:p>
            <a:pPr eaLnBrk="1" hangingPunct="1">
              <a:lnSpc>
                <a:spcPts val="2150"/>
              </a:lnSpc>
              <a:spcAft>
                <a:spcPts val="800"/>
              </a:spcAft>
              <a:buNone/>
            </a:pPr>
            <a:r>
              <a:rPr lang="ru-RU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хорошо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 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ru-RU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class01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		 плохо: 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RU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="Class_01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";</a:t>
            </a:r>
          </a:p>
          <a:p>
            <a:pPr eaLnBrk="1" hangingPunct="1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хорошо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  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ru-RU" alt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</a:t>
            </a:r>
            <a:r>
              <a:rPr lang="ru-RU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плохо:  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RU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=“</a:t>
            </a:r>
            <a:r>
              <a:rPr lang="en-US" alt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altC</a:t>
            </a:r>
            <a:r>
              <a:rPr lang="ru-RU" altLang="ru-RU" sz="2400" b="1" dirty="0" err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lass</a:t>
            </a:r>
            <a:r>
              <a:rPr lang="en-US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alt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07000"/>
              </a:lnSpc>
              <a:spcAft>
                <a:spcPts val="800"/>
              </a:spcAft>
              <a:buNone/>
            </a:pPr>
            <a:endParaRPr lang="en-US" sz="2400" b="1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b="1" dirty="0" smtClean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Последний пример в рамках правил, но нагромождение символов желает лучшего , чтение кода затрудняется</a:t>
            </a:r>
            <a:endParaRPr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8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lnSpc>
                <a:spcPts val="1650"/>
              </a:lnSpc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Клиентское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-программирование – это создание логики на </a:t>
            </a:r>
          </a:p>
          <a:p>
            <a:pPr eaLnBrk="1" hangingPunct="1">
              <a:lnSpc>
                <a:spcPts val="1650"/>
              </a:lnSpc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стороне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браузера: отправка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Ajax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-запросов серверу и </a:t>
            </a: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650"/>
              </a:lnSpc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динамическое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изменение страницы без перезагрузки, </a:t>
            </a: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650"/>
              </a:lnSpc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сохранение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данных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пользователя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браузере и их обработка. </a:t>
            </a: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650"/>
              </a:lnSpc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умолчанию в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браузерах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присутствует один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язык</a:t>
            </a:r>
          </a:p>
          <a:p>
            <a:pPr eaLnBrk="1" hangingPunct="1">
              <a:lnSpc>
                <a:spcPts val="1650"/>
              </a:lnSpc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программирования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ts val="1650"/>
              </a:lnSpc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Но уже сейчас </a:t>
            </a:r>
            <a:r>
              <a:rPr lang="ru-RU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вырос в большее чем работа на </a:t>
            </a:r>
          </a:p>
          <a:p>
            <a:pPr eaLnBrk="1" hangingPunct="1">
              <a:lnSpc>
                <a:spcPts val="1650"/>
              </a:lnSpc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клиентской стороне , с помощью </a:t>
            </a: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Node.js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можно использовать</a:t>
            </a:r>
          </a:p>
          <a:p>
            <a:pPr eaLnBrk="1" hangingPunct="1">
              <a:lnSpc>
                <a:spcPts val="1650"/>
              </a:lnSpc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как на стороне сервера так и на стороне клиента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None/>
            </a:pP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&lt;!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doctype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html&gt; </a:t>
            </a:r>
            <a:r>
              <a:rPr lang="ru-RU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&lt;html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xmlns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="http://www.w3.org/1999/xhtml"&gt;</a:t>
            </a:r>
            <a:r>
              <a:rPr lang="ru-RU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sz="2000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head&gt;</a:t>
            </a:r>
            <a:endParaRPr lang="ru-RU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&lt;meta http-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equiv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="Content-Type" content="text/html; charset=utf-8" /&gt;</a:t>
            </a:r>
            <a:endParaRPr lang="ru-RU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&lt;link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="stylesheet"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/all.css" type="text/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"/&gt; </a:t>
            </a:r>
            <a:endParaRPr lang="ru-RU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&lt;script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="http://code.jquery.com/jquery-1.8.3.js"&gt;&lt;/script&gt; </a:t>
            </a:r>
            <a:endParaRPr lang="ru-RU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&lt;script type="text/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/main.js"&gt;&lt;/script&gt;</a:t>
            </a:r>
            <a:endParaRPr lang="ru-RU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&lt;title&gt;Title&lt;/title&gt;</a:t>
            </a:r>
            <a:endParaRPr lang="ru-RU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&lt;/head</a:t>
            </a:r>
            <a:r>
              <a:rPr 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ru-RU" sz="20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endParaRPr lang="ru-RU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&lt;body&gt;</a:t>
            </a:r>
            <a:endParaRPr lang="ru-RU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ru-RU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ru-RU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&lt;!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doctype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html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необходим, чтобы браузер понимал, как следует интерпретировать текущую веб-страницу, поскольку HTML существует в нескольких версиях различных по синтаксису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xmlns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://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www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/1999/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xhtml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"&gt; данной записью мы определяем в каком из HTML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Мы будем вести наши записи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&gt;&lt;/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 предназначен для хранения других элементов, цель которых — помочь браузеру в работе с данными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0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http-equiv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Content-Type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charset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=utf-8" /&gt; </a:t>
            </a: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определяет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метатеги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которые используются для хранения информации предназначенной для браузеров и поисковых систем. </a:t>
            </a: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Например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механизмы поисковых систем обращаются к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метатегам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для получения описания сайта, ключевых слов и других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данных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0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4958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&lt;link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="stylesheet"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/all.css" type="text/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"/&gt; 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&lt;script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="http://code.jquery.com/jquery-1.8.3.js"&gt;&lt;/script&gt; 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&lt;script type="text/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/main.js"&gt;&lt;/script&gt;</a:t>
            </a:r>
            <a:endParaRPr 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Этими строками мы подключаем наши файлы и библиотеки помогающие описывать то что будет на нашей странице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- заголовок нашей страницы который отображается в закладках браузеров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  <a:defRPr/>
            </a:pP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&gt;&lt;/</a:t>
            </a:r>
            <a:r>
              <a:rPr 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предназначен для содержания веб-страницы (контента), отображаемого в браузере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Тэги</a:t>
            </a:r>
            <a:endParaRPr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Тэги это метки, которые вы используете для указания браузеру, как он должен показывать ваш сайт.</a:t>
            </a:r>
          </a:p>
          <a:p>
            <a:pPr eaLnBrk="1" hangingPunct="1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 тэги имеют одинаковый формат: они начинаются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заканчиваются знаком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"&lt;" "&gt;".</a:t>
            </a:r>
          </a:p>
          <a:p>
            <a:pPr eaLnBrk="1" hangingPunct="1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Обычно имеются два тэга - открывающий: &lt;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и закрывающий: &lt;/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&gt;. Различие в том, что в закрывающем имеется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слэш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"/".</a:t>
            </a:r>
          </a:p>
          <a:p>
            <a:pPr eaLnBrk="1" hangingPunct="1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Всё содержимое, помещённое между открывающим и закрывающим тэгами, является содержимым тэга.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5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- это тэги, и ничего кроме тэгов. Для изучения HTML нужно изучить различные тэги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eaLnBrk="1" hangingPunct="1">
              <a:lnSpc>
                <a:spcPct val="107000"/>
              </a:lnSpc>
              <a:spcAft>
                <a:spcPts val="800"/>
              </a:spcAft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Самым главным для нас есть тег &lt;</a:t>
            </a:r>
            <a:r>
              <a:rPr lang="ru-RU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 - 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предназначен для размещения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элементов (текст, изображение, ссылки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ru-RU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др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странице. </a:t>
            </a: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Сам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 себе (без атрибутов и стилей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тег &lt;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никак не влияет на элементы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страниц. Без использования стилей, тег &lt;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813</Words>
  <Application>Microsoft Office PowerPoint</Application>
  <PresentationFormat>Экран (4:3)</PresentationFormat>
  <Paragraphs>171</Paragraphs>
  <Slides>26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Simple Light</vt:lpstr>
      <vt:lpstr> </vt:lpstr>
      <vt:lpstr>Web-программирование</vt:lpstr>
      <vt:lpstr> </vt:lpstr>
      <vt:lpstr>&lt;!doctype html&gt;  &lt;html xmlns="http://www.w3.org/1999/xhtml"&gt; </vt:lpstr>
      <vt:lpstr> </vt:lpstr>
      <vt:lpstr> </vt:lpstr>
      <vt:lpstr> </vt:lpstr>
      <vt:lpstr>Тэги</vt:lpstr>
      <vt:lpstr> </vt:lpstr>
      <vt:lpstr>Заголовки</vt:lpstr>
      <vt:lpstr> </vt:lpstr>
      <vt:lpstr>Теги разделения на параграфы и переноса строки</vt:lpstr>
      <vt:lpstr>Теги, выделяющие текст курсивом</vt:lpstr>
      <vt:lpstr>Теги, выделяющие текст жирным шрифтом</vt:lpstr>
      <vt:lpstr>Совместное использование тегов</vt:lpstr>
      <vt:lpstr>Ссылка – тег «a»  </vt:lpstr>
      <vt:lpstr> </vt:lpstr>
      <vt:lpstr> </vt:lpstr>
      <vt:lpstr> </vt:lpstr>
      <vt:lpstr> </vt:lpstr>
      <vt:lpstr>Нумерованные и Маркированные списки html</vt:lpstr>
      <vt:lpstr> </vt:lpstr>
      <vt:lpstr>Списки определений</vt:lpstr>
      <vt:lpstr>Изображения</vt:lpstr>
      <vt:lpstr>Классы и идентификаторы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 Windows</cp:lastModifiedBy>
  <cp:revision>11</cp:revision>
  <dcterms:modified xsi:type="dcterms:W3CDTF">2018-03-31T09:26:42Z</dcterms:modified>
</cp:coreProperties>
</file>