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34"/>
  </p:notesMasterIdLst>
  <p:handoutMasterIdLst>
    <p:handoutMasterId r:id="rId35"/>
  </p:handoutMasterIdLst>
  <p:sldIdLst>
    <p:sldId id="374" r:id="rId2"/>
    <p:sldId id="404" r:id="rId3"/>
    <p:sldId id="405" r:id="rId4"/>
    <p:sldId id="360" r:id="rId5"/>
    <p:sldId id="402" r:id="rId6"/>
    <p:sldId id="382" r:id="rId7"/>
    <p:sldId id="378" r:id="rId8"/>
    <p:sldId id="379" r:id="rId9"/>
    <p:sldId id="354" r:id="rId10"/>
    <p:sldId id="392" r:id="rId11"/>
    <p:sldId id="395" r:id="rId12"/>
    <p:sldId id="408" r:id="rId13"/>
    <p:sldId id="386" r:id="rId14"/>
    <p:sldId id="416" r:id="rId15"/>
    <p:sldId id="380" r:id="rId16"/>
    <p:sldId id="381" r:id="rId17"/>
    <p:sldId id="403" r:id="rId18"/>
    <p:sldId id="413" r:id="rId19"/>
    <p:sldId id="409" r:id="rId20"/>
    <p:sldId id="389" r:id="rId21"/>
    <p:sldId id="399" r:id="rId22"/>
    <p:sldId id="396" r:id="rId23"/>
    <p:sldId id="377" r:id="rId24"/>
    <p:sldId id="411" r:id="rId25"/>
    <p:sldId id="387" r:id="rId26"/>
    <p:sldId id="388" r:id="rId27"/>
    <p:sldId id="400" r:id="rId28"/>
    <p:sldId id="414" r:id="rId29"/>
    <p:sldId id="398" r:id="rId30"/>
    <p:sldId id="394" r:id="rId31"/>
    <p:sldId id="412" r:id="rId32"/>
    <p:sldId id="415"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Page Options" id="{FC699B4F-2CF1-834B-9091-DF7C885204F9}">
          <p14:sldIdLst>
            <p14:sldId id="374"/>
            <p14:sldId id="404"/>
          </p14:sldIdLst>
        </p14:section>
        <p14:section name="Content Pages" id="{ED1C162D-118D-3548-B293-5127223BDB37}">
          <p14:sldIdLst>
            <p14:sldId id="405"/>
            <p14:sldId id="360"/>
            <p14:sldId id="402"/>
            <p14:sldId id="382"/>
            <p14:sldId id="378"/>
            <p14:sldId id="379"/>
            <p14:sldId id="354"/>
            <p14:sldId id="392"/>
            <p14:sldId id="395"/>
            <p14:sldId id="408"/>
            <p14:sldId id="386"/>
            <p14:sldId id="416"/>
            <p14:sldId id="380"/>
            <p14:sldId id="381"/>
            <p14:sldId id="403"/>
            <p14:sldId id="413"/>
            <p14:sldId id="409"/>
            <p14:sldId id="389"/>
            <p14:sldId id="399"/>
            <p14:sldId id="396"/>
            <p14:sldId id="377"/>
            <p14:sldId id="411"/>
            <p14:sldId id="387"/>
            <p14:sldId id="388"/>
            <p14:sldId id="400"/>
            <p14:sldId id="414"/>
            <p14:sldId id="398"/>
            <p14:sldId id="394"/>
            <p14:sldId id="412"/>
            <p14:sldId id="415"/>
          </p14:sldIdLst>
        </p14:section>
      </p14:sectionLst>
    </p:ext>
    <p:ext uri="{EFAFB233-063F-42B5-8137-9DF3F51BA10A}">
      <p15:sldGuideLst xmlns:p15="http://schemas.microsoft.com/office/powerpoint/2012/main">
        <p15:guide id="1" orient="horz" pos="677" userDrawn="1">
          <p15:clr>
            <a:srgbClr val="A4A3A4"/>
          </p15:clr>
        </p15:guide>
        <p15:guide id="2" pos="54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091925"/>
    <a:srgbClr val="123451"/>
    <a:srgbClr val="07131C"/>
    <a:srgbClr val="0D263A"/>
    <a:srgbClr val="336699"/>
    <a:srgbClr val="00FF80"/>
    <a:srgbClr val="FF8000"/>
    <a:srgbClr val="FFCC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4" autoAdjust="0"/>
    <p:restoredTop sz="87101" autoAdjust="0"/>
  </p:normalViewPr>
  <p:slideViewPr>
    <p:cSldViewPr>
      <p:cViewPr varScale="1">
        <p:scale>
          <a:sx n="132" d="100"/>
          <a:sy n="132" d="100"/>
        </p:scale>
        <p:origin x="984" y="120"/>
      </p:cViewPr>
      <p:guideLst>
        <p:guide orient="horz" pos="677"/>
        <p:guide pos="546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9F7FF7-50CD-D74F-8521-E72DB68B670C}" type="datetimeFigureOut">
              <a:rPr lang="en-US" smtClean="0"/>
              <a:pPr/>
              <a:t>1/29/2018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46F62F-B370-7346-B33C-1C487BFE615A}" type="slidenum">
              <a:rPr lang="en-US" smtClean="0"/>
              <a:pPr/>
              <a:t>‹#›</a:t>
            </a:fld>
            <a:endParaRPr lang="en-US"/>
          </a:p>
        </p:txBody>
      </p:sp>
    </p:spTree>
    <p:extLst>
      <p:ext uri="{BB962C8B-B14F-4D97-AF65-F5344CB8AC3E}">
        <p14:creationId xmlns:p14="http://schemas.microsoft.com/office/powerpoint/2010/main" val="17697808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1DD9B-E140-4D76-B427-DF4838D859EA}" type="datetimeFigureOut">
              <a:rPr lang="en-US" smtClean="0"/>
              <a:pPr/>
              <a:t>1/29/2018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267C37-924A-4F8E-82E0-C3470BACC8B3}" type="slidenum">
              <a:rPr lang="en-US" smtClean="0"/>
              <a:pPr/>
              <a:t>‹#›</a:t>
            </a:fld>
            <a:endParaRPr lang="en-US"/>
          </a:p>
        </p:txBody>
      </p:sp>
    </p:spTree>
    <p:extLst>
      <p:ext uri="{BB962C8B-B14F-4D97-AF65-F5344CB8AC3E}">
        <p14:creationId xmlns:p14="http://schemas.microsoft.com/office/powerpoint/2010/main" val="1378658011"/>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reactivemanifesto.org/glossary#Scalabilit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267C37-924A-4F8E-82E0-C3470BACC8B3}" type="slidenum">
              <a:rPr lang="en-US" smtClean="0"/>
              <a:pPr/>
              <a:t>1</a:t>
            </a:fld>
            <a:endParaRPr lang="en-US"/>
          </a:p>
        </p:txBody>
      </p:sp>
    </p:spTree>
    <p:extLst>
      <p:ext uri="{BB962C8B-B14F-4D97-AF65-F5344CB8AC3E}">
        <p14:creationId xmlns:p14="http://schemas.microsoft.com/office/powerpoint/2010/main" val="921368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27</a:t>
            </a:fld>
            <a:endParaRPr lang="en-US"/>
          </a:p>
        </p:txBody>
      </p:sp>
    </p:spTree>
    <p:extLst>
      <p:ext uri="{BB962C8B-B14F-4D97-AF65-F5344CB8AC3E}">
        <p14:creationId xmlns:p14="http://schemas.microsoft.com/office/powerpoint/2010/main" val="517327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In imperative synchronous code, it's easy to manage exceptions with familiar try-catch blocks, throw instructions... </a:t>
            </a:r>
          </a:p>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28</a:t>
            </a:fld>
            <a:endParaRPr lang="en-US"/>
          </a:p>
        </p:txBody>
      </p:sp>
    </p:spTree>
    <p:extLst>
      <p:ext uri="{BB962C8B-B14F-4D97-AF65-F5344CB8AC3E}">
        <p14:creationId xmlns:p14="http://schemas.microsoft.com/office/powerpoint/2010/main" val="3610776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29</a:t>
            </a:fld>
            <a:endParaRPr lang="en-US"/>
          </a:p>
        </p:txBody>
      </p:sp>
    </p:spTree>
    <p:extLst>
      <p:ext uri="{BB962C8B-B14F-4D97-AF65-F5344CB8AC3E}">
        <p14:creationId xmlns:p14="http://schemas.microsoft.com/office/powerpoint/2010/main" val="141202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Just like object oriented programming, functional programming, or procedural programming, </a:t>
            </a:r>
            <a:r>
              <a:rPr lang="en-US" b="1" dirty="0" smtClean="0"/>
              <a:t>reactive programming</a:t>
            </a:r>
            <a:r>
              <a:rPr lang="en-US" dirty="0" smtClean="0"/>
              <a:t> is just another programming paradigm.</a:t>
            </a:r>
          </a:p>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4</a:t>
            </a:fld>
            <a:endParaRPr lang="en-US"/>
          </a:p>
        </p:txBody>
      </p:sp>
    </p:spTree>
    <p:extLst>
      <p:ext uri="{BB962C8B-B14F-4D97-AF65-F5344CB8AC3E}">
        <p14:creationId xmlns:p14="http://schemas.microsoft.com/office/powerpoint/2010/main" val="31009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mn-lt"/>
                <a:ea typeface="+mn-ea"/>
                <a:cs typeface="+mn-cs"/>
              </a:rPr>
              <a:t>we want systems that are Responsive, Resilient, Elastic and Message Driven. We call these Reactive Systems. Systems built as Reactive Systems are more flexible, loosely-coupled and </a:t>
            </a:r>
            <a:r>
              <a:rPr lang="en-US" sz="900" b="0" i="0" u="sng" kern="1200" dirty="0" smtClean="0">
                <a:solidFill>
                  <a:schemeClr val="tx1"/>
                </a:solidFill>
                <a:effectLst/>
                <a:latin typeface="+mn-lt"/>
                <a:ea typeface="+mn-ea"/>
                <a:cs typeface="+mn-cs"/>
                <a:hlinkClick r:id="rId3"/>
              </a:rPr>
              <a:t>scalable</a:t>
            </a:r>
            <a:r>
              <a:rPr lang="en-US" sz="900" b="0" i="0" kern="1200" dirty="0" smtClean="0">
                <a:solidFill>
                  <a:schemeClr val="tx1"/>
                </a:solidFill>
                <a:effectLst/>
                <a:latin typeface="+mn-lt"/>
                <a:ea typeface="+mn-ea"/>
                <a:cs typeface="+mn-cs"/>
              </a:rPr>
              <a:t>. This makes them easier to develop and amenable to change.</a:t>
            </a:r>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9</a:t>
            </a:fld>
            <a:endParaRPr lang="en-US"/>
          </a:p>
        </p:txBody>
      </p:sp>
    </p:spTree>
    <p:extLst>
      <p:ext uri="{BB962C8B-B14F-4D97-AF65-F5344CB8AC3E}">
        <p14:creationId xmlns:p14="http://schemas.microsoft.com/office/powerpoint/2010/main" val="1195237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11</a:t>
            </a:fld>
            <a:endParaRPr lang="en-US"/>
          </a:p>
        </p:txBody>
      </p:sp>
    </p:spTree>
    <p:extLst>
      <p:ext uri="{BB962C8B-B14F-4D97-AF65-F5344CB8AC3E}">
        <p14:creationId xmlns:p14="http://schemas.microsoft.com/office/powerpoint/2010/main" val="242813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0302" indent="-130302" defTabSz="342900">
              <a:lnSpc>
                <a:spcPct val="120000"/>
              </a:lnSpc>
              <a:spcAft>
                <a:spcPts val="750"/>
              </a:spcAft>
              <a:buClr>
                <a:schemeClr val="accent2"/>
              </a:buClr>
              <a:buFont typeface="Arial"/>
              <a:buChar char="•"/>
            </a:pPr>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13</a:t>
            </a:fld>
            <a:endParaRPr lang="en-US"/>
          </a:p>
        </p:txBody>
      </p:sp>
    </p:spTree>
    <p:extLst>
      <p:ext uri="{BB962C8B-B14F-4D97-AF65-F5344CB8AC3E}">
        <p14:creationId xmlns:p14="http://schemas.microsoft.com/office/powerpoint/2010/main" val="309487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20</a:t>
            </a:fld>
            <a:endParaRPr lang="en-US"/>
          </a:p>
        </p:txBody>
      </p:sp>
    </p:spTree>
    <p:extLst>
      <p:ext uri="{BB962C8B-B14F-4D97-AF65-F5344CB8AC3E}">
        <p14:creationId xmlns:p14="http://schemas.microsoft.com/office/powerpoint/2010/main" val="4147973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22</a:t>
            </a:fld>
            <a:endParaRPr lang="en-US"/>
          </a:p>
        </p:txBody>
      </p:sp>
    </p:spTree>
    <p:extLst>
      <p:ext uri="{BB962C8B-B14F-4D97-AF65-F5344CB8AC3E}">
        <p14:creationId xmlns:p14="http://schemas.microsoft.com/office/powerpoint/2010/main" val="112371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25</a:t>
            </a:fld>
            <a:endParaRPr lang="en-US"/>
          </a:p>
        </p:txBody>
      </p:sp>
    </p:spTree>
    <p:extLst>
      <p:ext uri="{BB962C8B-B14F-4D97-AF65-F5344CB8AC3E}">
        <p14:creationId xmlns:p14="http://schemas.microsoft.com/office/powerpoint/2010/main" val="3572090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Reactor 3 is a library built around the Reactive Streams specification, bringing the paradigm of </a:t>
            </a:r>
            <a:r>
              <a:rPr lang="en-US" b="1" dirty="0" smtClean="0"/>
              <a:t>Reactive Programming</a:t>
            </a:r>
            <a:r>
              <a:rPr lang="en-US" dirty="0" smtClean="0"/>
              <a:t> on the JVM. The Spring MVC </a:t>
            </a:r>
            <a:r>
              <a:rPr lang="en-US" dirty="0" err="1" smtClean="0"/>
              <a:t>RestTemplate</a:t>
            </a:r>
            <a:r>
              <a:rPr lang="en-US" dirty="0" smtClean="0"/>
              <a:t> class is, by nature, blocking. Consequently, we don’t want to use it in a reactive application. For reactive applications, Spring offers the </a:t>
            </a:r>
            <a:r>
              <a:rPr lang="en-US" dirty="0" err="1" smtClean="0"/>
              <a:t>WebClient</a:t>
            </a:r>
            <a:r>
              <a:rPr lang="en-US" dirty="0" smtClean="0"/>
              <a:t> class, which is non-blocking. </a:t>
            </a:r>
          </a:p>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2D267C37-924A-4F8E-82E0-C3470BACC8B3}" type="slidenum">
              <a:rPr lang="en-US" smtClean="0"/>
              <a:pPr/>
              <a:t>26</a:t>
            </a:fld>
            <a:endParaRPr lang="en-US"/>
          </a:p>
        </p:txBody>
      </p:sp>
    </p:spTree>
    <p:extLst>
      <p:ext uri="{BB962C8B-B14F-4D97-AF65-F5344CB8AC3E}">
        <p14:creationId xmlns:p14="http://schemas.microsoft.com/office/powerpoint/2010/main" val="2100789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DE3D24-C279-4CEA-9ABC-EA58A94F2B3D}"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1C82F-9C46-49CD-A008-1A65D63D4A54}" type="slidenum">
              <a:rPr lang="en-US" smtClean="0"/>
              <a:t>‹#›</a:t>
            </a:fld>
            <a:endParaRPr lang="en-US"/>
          </a:p>
        </p:txBody>
      </p:sp>
    </p:spTree>
    <p:extLst>
      <p:ext uri="{BB962C8B-B14F-4D97-AF65-F5344CB8AC3E}">
        <p14:creationId xmlns:p14="http://schemas.microsoft.com/office/powerpoint/2010/main" val="5005358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DE3D24-C279-4CEA-9ABC-EA58A94F2B3D}"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1C82F-9C46-49CD-A008-1A65D63D4A54}" type="slidenum">
              <a:rPr lang="en-US" smtClean="0"/>
              <a:t>‹#›</a:t>
            </a:fld>
            <a:endParaRPr lang="en-US"/>
          </a:p>
        </p:txBody>
      </p:sp>
    </p:spTree>
    <p:extLst>
      <p:ext uri="{BB962C8B-B14F-4D97-AF65-F5344CB8AC3E}">
        <p14:creationId xmlns:p14="http://schemas.microsoft.com/office/powerpoint/2010/main" val="27137357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DE3D24-C279-4CEA-9ABC-EA58A94F2B3D}"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1C82F-9C46-49CD-A008-1A65D63D4A54}" type="slidenum">
              <a:rPr lang="en-US" smtClean="0"/>
              <a:t>‹#›</a:t>
            </a:fld>
            <a:endParaRPr lang="en-US"/>
          </a:p>
        </p:txBody>
      </p:sp>
    </p:spTree>
    <p:extLst>
      <p:ext uri="{BB962C8B-B14F-4D97-AF65-F5344CB8AC3E}">
        <p14:creationId xmlns:p14="http://schemas.microsoft.com/office/powerpoint/2010/main" val="15297598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Image Title">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0" y="0"/>
            <a:ext cx="9144000" cy="5143500"/>
          </a:xfrm>
          <a:prstGeom prst="rect">
            <a:avLst/>
          </a:prstGeom>
        </p:spPr>
        <p:txBody>
          <a:bodyPr vert="horz" lIns="68580" tIns="34290" rIns="68580" bIns="34290" anchor="ctr"/>
          <a:lstStyle>
            <a:lvl1pPr marL="0" indent="0" algn="ctr">
              <a:buNone/>
              <a:defRPr/>
            </a:lvl1pPr>
          </a:lstStyle>
          <a:p>
            <a:r>
              <a:rPr lang="en-US" dirty="0" smtClean="0"/>
              <a:t>Background Image</a:t>
            </a:r>
            <a:endParaRPr lang="en-US" dirty="0"/>
          </a:p>
        </p:txBody>
      </p:sp>
      <p:sp>
        <p:nvSpPr>
          <p:cNvPr id="3" name="Text Placeholder 4"/>
          <p:cNvSpPr>
            <a:spLocks noGrp="1"/>
          </p:cNvSpPr>
          <p:nvPr>
            <p:ph type="body" sz="quarter" idx="15" hasCustomPrompt="1"/>
          </p:nvPr>
        </p:nvSpPr>
        <p:spPr>
          <a:xfrm>
            <a:off x="631825" y="1556683"/>
            <a:ext cx="6910388" cy="595035"/>
          </a:xfrm>
          <a:prstGeom prst="rect">
            <a:avLst/>
          </a:prstGeom>
        </p:spPr>
        <p:txBody>
          <a:bodyPr lIns="68580" tIns="34290" rIns="68580" bIns="34290">
            <a:spAutoFit/>
          </a:bodyPr>
          <a:lstStyle>
            <a:lvl1pPr marL="0" indent="0">
              <a:lnSpc>
                <a:spcPct val="80000"/>
              </a:lnSpc>
              <a:spcBef>
                <a:spcPts val="0"/>
              </a:spcBef>
              <a:buNone/>
              <a:defRPr sz="4100" spc="-150">
                <a:solidFill>
                  <a:schemeClr val="bg1"/>
                </a:solidFill>
                <a:latin typeface="Arial Black"/>
                <a:cs typeface="Arial Black"/>
              </a:defRPr>
            </a:lvl1pPr>
            <a:lvl2pPr>
              <a:defRPr sz="4500">
                <a:latin typeface="Arial Black"/>
                <a:cs typeface="Arial Black"/>
              </a:defRPr>
            </a:lvl2pPr>
            <a:lvl3pPr>
              <a:defRPr sz="4500">
                <a:latin typeface="Arial Black"/>
                <a:cs typeface="Arial Black"/>
              </a:defRPr>
            </a:lvl3pPr>
            <a:lvl4pPr>
              <a:defRPr sz="4500">
                <a:latin typeface="Arial Black"/>
                <a:cs typeface="Arial Black"/>
              </a:defRPr>
            </a:lvl4pPr>
            <a:lvl5pPr>
              <a:defRPr sz="4500">
                <a:latin typeface="Arial Black"/>
                <a:cs typeface="Arial Black"/>
              </a:defRPr>
            </a:lvl5pPr>
          </a:lstStyle>
          <a:p>
            <a:pPr lvl="0"/>
            <a:r>
              <a:rPr lang="en-US" dirty="0" smtClean="0"/>
              <a:t>CLICK TO ADD TITLE</a:t>
            </a:r>
          </a:p>
        </p:txBody>
      </p:sp>
      <p:sp>
        <p:nvSpPr>
          <p:cNvPr id="4" name="Text Placeholder 7"/>
          <p:cNvSpPr>
            <a:spLocks noGrp="1"/>
          </p:cNvSpPr>
          <p:nvPr>
            <p:ph type="body" sz="quarter" idx="16" hasCustomPrompt="1"/>
          </p:nvPr>
        </p:nvSpPr>
        <p:spPr>
          <a:xfrm>
            <a:off x="660400" y="3340101"/>
            <a:ext cx="6488113" cy="284693"/>
          </a:xfrm>
          <a:prstGeom prst="rect">
            <a:avLst/>
          </a:prstGeom>
        </p:spPr>
        <p:txBody>
          <a:bodyPr lIns="68580" tIns="34290" rIns="68580" bIns="34290">
            <a:spAutoFit/>
          </a:bodyPr>
          <a:lstStyle>
            <a:lvl1pPr marL="0" indent="0">
              <a:lnSpc>
                <a:spcPct val="100000"/>
              </a:lnSpc>
              <a:spcBef>
                <a:spcPts val="0"/>
              </a:spcBef>
              <a:buFontTx/>
              <a:buNone/>
              <a:defRPr sz="1400">
                <a:solidFill>
                  <a:schemeClr val="bg1"/>
                </a:solidFill>
                <a:latin typeface="Arial Black"/>
                <a:cs typeface="Arial Black"/>
              </a:defRPr>
            </a:lvl1pPr>
          </a:lstStyle>
          <a:p>
            <a:pPr lvl="0"/>
            <a:r>
              <a:rPr lang="en-US" dirty="0" smtClean="0"/>
              <a:t>CLICK TO ADD SUBTITLE</a:t>
            </a:r>
            <a:endParaRPr lang="en-US" dirty="0"/>
          </a:p>
        </p:txBody>
      </p:sp>
      <p:sp>
        <p:nvSpPr>
          <p:cNvPr id="5" name="Text Placeholder 11"/>
          <p:cNvSpPr>
            <a:spLocks noGrp="1"/>
          </p:cNvSpPr>
          <p:nvPr>
            <p:ph type="body" sz="quarter" idx="17" hasCustomPrompt="1"/>
          </p:nvPr>
        </p:nvSpPr>
        <p:spPr>
          <a:xfrm>
            <a:off x="660399" y="4094614"/>
            <a:ext cx="3649662" cy="279797"/>
          </a:xfrm>
          <a:prstGeom prst="rect">
            <a:avLst/>
          </a:prstGeom>
        </p:spPr>
        <p:txBody>
          <a:bodyPr lIns="68580" tIns="34290" rIns="68580" bIns="34290">
            <a:normAutofit/>
          </a:bodyPr>
          <a:lstStyle>
            <a:lvl1pPr marL="0" indent="0">
              <a:buNone/>
              <a:defRPr sz="1400" baseline="0">
                <a:solidFill>
                  <a:schemeClr val="accent2"/>
                </a:solidFill>
              </a:defRPr>
            </a:lvl1pPr>
          </a:lstStyle>
          <a:p>
            <a:pPr lvl="0"/>
            <a:r>
              <a:rPr lang="en-US" dirty="0" smtClean="0"/>
              <a:t>MONTH DATE, YEAR</a:t>
            </a:r>
            <a:endParaRPr lang="en-US" dirty="0"/>
          </a:p>
        </p:txBody>
      </p:sp>
      <p:sp>
        <p:nvSpPr>
          <p:cNvPr id="7" name="Picture Placeholder 2"/>
          <p:cNvSpPr>
            <a:spLocks noGrp="1"/>
          </p:cNvSpPr>
          <p:nvPr>
            <p:ph type="pic" sz="quarter" idx="19"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795469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2473" y="917779"/>
            <a:ext cx="8337502" cy="3394472"/>
          </a:xfrm>
          <a:prstGeom prst="rect">
            <a:avLst/>
          </a:prstGeom>
        </p:spPr>
        <p:txBody>
          <a:bodyPr vert="horz" lIns="68580" tIns="34290" rIns="68580" bIns="34290" rtlCol="0">
            <a:normAutofit/>
          </a:bodyPr>
          <a:lstStyle>
            <a:lvl1pPr marL="0" indent="0">
              <a:lnSpc>
                <a:spcPct val="120000"/>
              </a:lnSpc>
              <a:spcBef>
                <a:spcPts val="0"/>
              </a:spcBef>
              <a:buNone/>
              <a:defRPr sz="1400"/>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296228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079898"/>
            <a:ext cx="8329612" cy="3394472"/>
          </a:xfrm>
          <a:prstGeom prst="rect">
            <a:avLst/>
          </a:prstGeom>
        </p:spPr>
        <p:txBody>
          <a:bodyPr vert="horz" lIns="68580" tIns="34290" rIns="68580" bIns="3429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400" baseline="0"/>
            </a:lvl1pPr>
            <a:lvl2pPr marL="557213" indent="-214313">
              <a:lnSpc>
                <a:spcPct val="120000"/>
              </a:lnSpc>
              <a:buSzPct val="100000"/>
              <a:buFont typeface="Arial"/>
              <a:buChar char="•"/>
              <a:defRPr sz="1200" baseline="0"/>
            </a:lvl2pPr>
            <a:lvl3pPr>
              <a:lnSpc>
                <a:spcPct val="120000"/>
              </a:lnSpc>
              <a:defRPr sz="1100" baseline="0"/>
            </a:lvl3pPr>
            <a:lvl4pPr>
              <a:defRPr sz="1200"/>
            </a:lvl4pPr>
            <a:lvl5pPr>
              <a:defRPr sz="12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a:p>
            <a:pPr lvl="0"/>
            <a:endParaRPr lang="en-US" dirty="0" smtClean="0"/>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a:p>
            <a:pPr marL="130302" marR="0" lvl="0" indent="-130302" algn="l" defTabSz="342900" rtl="0" eaLnBrk="1" fontAlgn="auto" latinLnBrk="0" hangingPunct="1">
              <a:lnSpc>
                <a:spcPct val="130000"/>
              </a:lnSpc>
              <a:spcBef>
                <a:spcPts val="0"/>
              </a:spcBef>
              <a:spcAft>
                <a:spcPts val="0"/>
              </a:spcAft>
              <a:buClr>
                <a:schemeClr val="accent2"/>
              </a:buClr>
              <a:buSzTx/>
              <a:buFont typeface="Arial"/>
              <a:buChar char="•"/>
              <a:tabLst/>
              <a:defRPr/>
            </a:pPr>
            <a:endParaRPr lang="en-US" dirty="0" smtClean="0"/>
          </a:p>
        </p:txBody>
      </p:sp>
      <p:sp>
        <p:nvSpPr>
          <p:cNvPr id="7"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263596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365760" y="0"/>
            <a:ext cx="8762890" cy="205740"/>
          </a:xfrm>
          <a:prstGeom prst="rect">
            <a:avLst/>
          </a:prstGeom>
          <a:noFill/>
        </p:spPr>
        <p:txBody>
          <a:bodyPr lIns="91440" tIns="45720" rIns="91440" bIns="45720" anchor="ctr" anchorCtr="0">
            <a:noAutofit/>
          </a:bodyPr>
          <a:lstStyle>
            <a:lvl1pPr marL="0" indent="0">
              <a:buFontTx/>
              <a:buNone/>
              <a:defRPr sz="750" b="0" cap="all" normalizeH="0" baseline="0">
                <a:solidFill>
                  <a:schemeClr val="tx1">
                    <a:lumMod val="50000"/>
                    <a:lumOff val="50000"/>
                  </a:schemeClr>
                </a:solidFill>
              </a:defRPr>
            </a:lvl1pPr>
          </a:lstStyle>
          <a:p>
            <a:pPr lvl="0"/>
            <a:r>
              <a:rPr lang="en-US" smtClean="0"/>
              <a:t>Click to edit Master text styles</a:t>
            </a:r>
          </a:p>
        </p:txBody>
      </p:sp>
      <p:sp>
        <p:nvSpPr>
          <p:cNvPr id="22" name="Content Placeholder 10"/>
          <p:cNvSpPr>
            <a:spLocks noGrp="1"/>
          </p:cNvSpPr>
          <p:nvPr>
            <p:ph sz="quarter" idx="14"/>
          </p:nvPr>
        </p:nvSpPr>
        <p:spPr>
          <a:xfrm>
            <a:off x="365760" y="685800"/>
            <a:ext cx="8412480" cy="3886200"/>
          </a:xfrm>
          <a:prstGeom prst="rect">
            <a:avLst/>
          </a:prstGeom>
        </p:spPr>
        <p:txBody>
          <a:bodyPr/>
          <a:lstStyle>
            <a:lvl1pPr>
              <a:lnSpc>
                <a:spcPct val="100000"/>
              </a:lnSpc>
              <a:spcAft>
                <a:spcPts val="450"/>
              </a:spcAft>
              <a:defRPr/>
            </a:lvl1pPr>
            <a:lvl2pPr>
              <a:lnSpc>
                <a:spcPct val="100000"/>
              </a:lnSpc>
              <a:spcAft>
                <a:spcPts val="450"/>
              </a:spcAft>
              <a:defRPr/>
            </a:lvl2pPr>
            <a:lvl3pPr>
              <a:lnSpc>
                <a:spcPct val="100000"/>
              </a:lnSpc>
              <a:spcAft>
                <a:spcPts val="450"/>
              </a:spcAft>
              <a:defRPr/>
            </a:lvl3pPr>
            <a:lvl4pPr>
              <a:lnSpc>
                <a:spcPct val="100000"/>
              </a:lnSpc>
              <a:spcAft>
                <a:spcPts val="450"/>
              </a:spcAft>
              <a:defRPr/>
            </a:lvl4pPr>
            <a:lvl5pPr>
              <a:lnSpc>
                <a:spcPct val="100000"/>
              </a:lnSpc>
              <a:spcAft>
                <a:spcPts val="45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a:xfrm>
            <a:off x="457200" y="205980"/>
            <a:ext cx="8686800" cy="453970"/>
          </a:xfrm>
          <a:prstGeom prst="rect">
            <a:avLst/>
          </a:prstGeom>
        </p:spPr>
        <p:txBody>
          <a:bodyPr/>
          <a:lstStyle/>
          <a:p>
            <a:r>
              <a:rPr lang="en-US" smtClean="0"/>
              <a:t>Click to edit Master title style</a:t>
            </a:r>
            <a:endParaRPr lang="en-US"/>
          </a:p>
        </p:txBody>
      </p:sp>
      <p:sp>
        <p:nvSpPr>
          <p:cNvPr id="3" name="Footer Placeholder 2"/>
          <p:cNvSpPr>
            <a:spLocks noGrp="1"/>
          </p:cNvSpPr>
          <p:nvPr>
            <p:ph type="ftr" sz="quarter" idx="16"/>
          </p:nvPr>
        </p:nvSpPr>
        <p:spPr>
          <a:xfrm>
            <a:off x="5181600" y="4889337"/>
            <a:ext cx="3048000" cy="254163"/>
          </a:xfrm>
          <a:prstGeom prst="rect">
            <a:avLst/>
          </a:prstGeom>
        </p:spPr>
        <p:txBody>
          <a:bodyPr/>
          <a:lstStyle/>
          <a:p>
            <a:r>
              <a:rPr lang="en-US" smtClean="0"/>
              <a:t>Confidential</a:t>
            </a:r>
            <a:endParaRPr lang="en-US" dirty="0"/>
          </a:p>
        </p:txBody>
      </p:sp>
      <p:sp>
        <p:nvSpPr>
          <p:cNvPr id="4" name="Slide Number Placeholder 3"/>
          <p:cNvSpPr>
            <a:spLocks noGrp="1"/>
          </p:cNvSpPr>
          <p:nvPr>
            <p:ph type="sldNum" sz="quarter" idx="17"/>
          </p:nvPr>
        </p:nvSpPr>
        <p:spPr>
          <a:xfrm>
            <a:off x="8220476" y="4869180"/>
            <a:ext cx="482185" cy="274320"/>
          </a:xfrm>
          <a:prstGeom prst="rect">
            <a:avLst/>
          </a:prstGeom>
        </p:spPr>
        <p:txBody>
          <a:bodyPr/>
          <a:lstStyle/>
          <a:p>
            <a:fld id="{F39628E0-47A7-46CE-98F3-6986F46F7576}" type="slidenum">
              <a:rPr lang="en-US" smtClean="0"/>
              <a:pPr/>
              <a:t>‹#›</a:t>
            </a:fld>
            <a:endParaRPr lang="en-US" dirty="0"/>
          </a:p>
        </p:txBody>
      </p:sp>
    </p:spTree>
    <p:extLst>
      <p:ext uri="{BB962C8B-B14F-4D97-AF65-F5344CB8AC3E}">
        <p14:creationId xmlns:p14="http://schemas.microsoft.com/office/powerpoint/2010/main" val="13182812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683204"/>
            <a:ext cx="4114800" cy="4183380"/>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3" y="1079897"/>
            <a:ext cx="4343400" cy="3429000"/>
          </a:xfrm>
          <a:prstGeom prst="rect">
            <a:avLst/>
          </a:prstGeom>
        </p:spPr>
        <p:txBody>
          <a:bodyPr vert="horz" lIns="91440" tIns="45720" rIns="91440" bIns="4572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699516"/>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99109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DE3D24-C279-4CEA-9ABC-EA58A94F2B3D}"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1C82F-9C46-49CD-A008-1A65D63D4A54}" type="slidenum">
              <a:rPr lang="en-US" smtClean="0"/>
              <a:t>‹#›</a:t>
            </a:fld>
            <a:endParaRPr lang="en-US"/>
          </a:p>
        </p:txBody>
      </p:sp>
    </p:spTree>
    <p:extLst>
      <p:ext uri="{BB962C8B-B14F-4D97-AF65-F5344CB8AC3E}">
        <p14:creationId xmlns:p14="http://schemas.microsoft.com/office/powerpoint/2010/main" val="10972160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DE3D24-C279-4CEA-9ABC-EA58A94F2B3D}"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1C82F-9C46-49CD-A008-1A65D63D4A54}" type="slidenum">
              <a:rPr lang="en-US" smtClean="0"/>
              <a:t>‹#›</a:t>
            </a:fld>
            <a:endParaRPr lang="en-US"/>
          </a:p>
        </p:txBody>
      </p:sp>
    </p:spTree>
    <p:extLst>
      <p:ext uri="{BB962C8B-B14F-4D97-AF65-F5344CB8AC3E}">
        <p14:creationId xmlns:p14="http://schemas.microsoft.com/office/powerpoint/2010/main" val="21625257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DE3D24-C279-4CEA-9ABC-EA58A94F2B3D}"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1C82F-9C46-49CD-A008-1A65D63D4A54}" type="slidenum">
              <a:rPr lang="en-US" smtClean="0"/>
              <a:t>‹#›</a:t>
            </a:fld>
            <a:endParaRPr lang="en-US"/>
          </a:p>
        </p:txBody>
      </p:sp>
    </p:spTree>
    <p:extLst>
      <p:ext uri="{BB962C8B-B14F-4D97-AF65-F5344CB8AC3E}">
        <p14:creationId xmlns:p14="http://schemas.microsoft.com/office/powerpoint/2010/main" val="12198458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DE3D24-C279-4CEA-9ABC-EA58A94F2B3D}"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1C82F-9C46-49CD-A008-1A65D63D4A54}" type="slidenum">
              <a:rPr lang="en-US" smtClean="0"/>
              <a:t>‹#›</a:t>
            </a:fld>
            <a:endParaRPr lang="en-US"/>
          </a:p>
        </p:txBody>
      </p:sp>
    </p:spTree>
    <p:extLst>
      <p:ext uri="{BB962C8B-B14F-4D97-AF65-F5344CB8AC3E}">
        <p14:creationId xmlns:p14="http://schemas.microsoft.com/office/powerpoint/2010/main" val="3177124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DE3D24-C279-4CEA-9ABC-EA58A94F2B3D}"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1C82F-9C46-49CD-A008-1A65D63D4A54}" type="slidenum">
              <a:rPr lang="en-US" smtClean="0"/>
              <a:t>‹#›</a:t>
            </a:fld>
            <a:endParaRPr lang="en-US"/>
          </a:p>
        </p:txBody>
      </p:sp>
    </p:spTree>
    <p:extLst>
      <p:ext uri="{BB962C8B-B14F-4D97-AF65-F5344CB8AC3E}">
        <p14:creationId xmlns:p14="http://schemas.microsoft.com/office/powerpoint/2010/main" val="296662169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E3D24-C279-4CEA-9ABC-EA58A94F2B3D}"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1C82F-9C46-49CD-A008-1A65D63D4A54}" type="slidenum">
              <a:rPr lang="en-US" smtClean="0"/>
              <a:t>‹#›</a:t>
            </a:fld>
            <a:endParaRPr lang="en-US"/>
          </a:p>
        </p:txBody>
      </p:sp>
    </p:spTree>
    <p:extLst>
      <p:ext uri="{BB962C8B-B14F-4D97-AF65-F5344CB8AC3E}">
        <p14:creationId xmlns:p14="http://schemas.microsoft.com/office/powerpoint/2010/main" val="312952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DE3D24-C279-4CEA-9ABC-EA58A94F2B3D}"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1C82F-9C46-49CD-A008-1A65D63D4A54}" type="slidenum">
              <a:rPr lang="en-US" smtClean="0"/>
              <a:t>‹#›</a:t>
            </a:fld>
            <a:endParaRPr lang="en-US"/>
          </a:p>
        </p:txBody>
      </p:sp>
    </p:spTree>
    <p:extLst>
      <p:ext uri="{BB962C8B-B14F-4D97-AF65-F5344CB8AC3E}">
        <p14:creationId xmlns:p14="http://schemas.microsoft.com/office/powerpoint/2010/main" val="7291857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DE3D24-C279-4CEA-9ABC-EA58A94F2B3D}"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1C82F-9C46-49CD-A008-1A65D63D4A54}" type="slidenum">
              <a:rPr lang="en-US" smtClean="0"/>
              <a:t>‹#›</a:t>
            </a:fld>
            <a:endParaRPr lang="en-US"/>
          </a:p>
        </p:txBody>
      </p:sp>
    </p:spTree>
    <p:extLst>
      <p:ext uri="{BB962C8B-B14F-4D97-AF65-F5344CB8AC3E}">
        <p14:creationId xmlns:p14="http://schemas.microsoft.com/office/powerpoint/2010/main" val="8455342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DE3D24-C279-4CEA-9ABC-EA58A94F2B3D}" type="datetimeFigureOut">
              <a:rPr lang="en-US" smtClean="0"/>
              <a:t>1/29/2018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BA1C82F-9C46-49CD-A008-1A65D63D4A54}" type="slidenum">
              <a:rPr lang="en-US" smtClean="0"/>
              <a:t>‹#›</a:t>
            </a:fld>
            <a:endParaRPr lang="en-US"/>
          </a:p>
        </p:txBody>
      </p:sp>
    </p:spTree>
    <p:extLst>
      <p:ext uri="{BB962C8B-B14F-4D97-AF65-F5344CB8AC3E}">
        <p14:creationId xmlns:p14="http://schemas.microsoft.com/office/powerpoint/2010/main" val="3842162262"/>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744" r:id="rId15"/>
    <p:sldLayoutId id="2147483781" r:id="rId16"/>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hyperlink" Target="https://www.reactivemanifesto.org/glossary#Elasticity" TargetMode="External"/><Relationship Id="rId13" Type="http://schemas.openxmlformats.org/officeDocument/2006/relationships/hyperlink" Target="https://www.reactivemanifesto.org/glossary#Non-Blocking" TargetMode="External"/><Relationship Id="rId18" Type="http://schemas.openxmlformats.org/officeDocument/2006/relationships/hyperlink" Target="https://www.reactivemanifesto.org/glossary#System" TargetMode="External"/><Relationship Id="rId3" Type="http://schemas.openxmlformats.org/officeDocument/2006/relationships/hyperlink" Target="https://www.reactivemanifesto.org/glossary#Asynchronous" TargetMode="External"/><Relationship Id="rId7" Type="http://schemas.openxmlformats.org/officeDocument/2006/relationships/hyperlink" Target="https://www.reactivemanifesto.org/glossary#Delegation" TargetMode="External"/><Relationship Id="rId12" Type="http://schemas.openxmlformats.org/officeDocument/2006/relationships/hyperlink" Target="https://www.reactivemanifesto.org/glossary#Message-Driven" TargetMode="External"/><Relationship Id="rId17" Type="http://schemas.openxmlformats.org/officeDocument/2006/relationships/hyperlink" Target="https://www.reactivemanifesto.org/glossary#Scalability" TargetMode="External"/><Relationship Id="rId2" Type="http://schemas.openxmlformats.org/officeDocument/2006/relationships/notesSlide" Target="../notesSlides/notesSlide4.xml"/><Relationship Id="rId16" Type="http://schemas.openxmlformats.org/officeDocument/2006/relationships/hyperlink" Target="https://www.reactivemanifesto.org/glossary#Resource" TargetMode="External"/><Relationship Id="rId1" Type="http://schemas.openxmlformats.org/officeDocument/2006/relationships/slideLayout" Target="../slideLayouts/slideLayout14.xml"/><Relationship Id="rId6" Type="http://schemas.openxmlformats.org/officeDocument/2006/relationships/hyperlink" Target="https://www.reactivemanifesto.org/glossary#Component" TargetMode="External"/><Relationship Id="rId11" Type="http://schemas.openxmlformats.org/officeDocument/2006/relationships/hyperlink" Target="https://www.reactivemanifesto.org/glossary#Location-Transparency" TargetMode="External"/><Relationship Id="rId5" Type="http://schemas.openxmlformats.org/officeDocument/2006/relationships/hyperlink" Target="https://www.reactivemanifesto.org/glossary#Batching" TargetMode="External"/><Relationship Id="rId15" Type="http://schemas.openxmlformats.org/officeDocument/2006/relationships/hyperlink" Target="https://www.reactivemanifesto.org/glossary#Replication" TargetMode="External"/><Relationship Id="rId10" Type="http://schemas.openxmlformats.org/officeDocument/2006/relationships/hyperlink" Target="https://www.reactivemanifesto.org/glossary#Isolation" TargetMode="External"/><Relationship Id="rId19" Type="http://schemas.openxmlformats.org/officeDocument/2006/relationships/hyperlink" Target="https://www.reactivemanifesto.org/glossary#User" TargetMode="External"/><Relationship Id="rId4" Type="http://schemas.openxmlformats.org/officeDocument/2006/relationships/hyperlink" Target="https://www.reactivemanifesto.org/glossary#Back-Pressure" TargetMode="External"/><Relationship Id="rId9" Type="http://schemas.openxmlformats.org/officeDocument/2006/relationships/hyperlink" Target="https://www.reactivemanifesto.org/glossary#Failure" TargetMode="External"/><Relationship Id="rId14" Type="http://schemas.openxmlformats.org/officeDocument/2006/relationships/hyperlink" Target="https://www.reactivemanifesto.org/glossary#Protoco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netflix-techblog/optimizing-the-netflix-api-5c9ac715cf19" TargetMode="External"/><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hyperlink" Target="https://medium.com/netflix-techblog/reactive-programming-in-the-netflix-api-with-rxjava-7811c3a1496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hyperlink" Target="http://reactivex.i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4.png"/><Relationship Id="rId7" Type="http://schemas.openxmlformats.org/officeDocument/2006/relationships/hyperlink" Target="http://www.reactive-streams.org/"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vertx.io/" TargetMode="External"/><Relationship Id="rId11" Type="http://schemas.openxmlformats.org/officeDocument/2006/relationships/image" Target="../media/image18.png"/><Relationship Id="rId5" Type="http://schemas.openxmlformats.org/officeDocument/2006/relationships/hyperlink" Target="https://github.com/ReactiveX/RxJava" TargetMode="External"/><Relationship Id="rId10" Type="http://schemas.openxmlformats.org/officeDocument/2006/relationships/image" Target="../media/image17.png"/><Relationship Id="rId4" Type="http://schemas.openxmlformats.org/officeDocument/2006/relationships/hyperlink" Target="https://projectreactor.io/" TargetMode="External"/><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hyperlink" Target="https://github.com/reactive-streams/reactive-streams-jv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ReactiveX/RxJava/wiki/Backpressure" TargetMode="External"/><Relationship Id="rId7" Type="http://schemas.openxmlformats.org/officeDocument/2006/relationships/hyperlink" Target="https://community.oracle.com/docs/DOC-1006738" TargetMode="External"/><Relationship Id="rId2" Type="http://schemas.openxmlformats.org/officeDocument/2006/relationships/hyperlink" Target="https://springframework.guru/reactive-streams-in-java/" TargetMode="External"/><Relationship Id="rId1" Type="http://schemas.openxmlformats.org/officeDocument/2006/relationships/slideLayout" Target="../slideLayouts/slideLayout14.xml"/><Relationship Id="rId6" Type="http://schemas.openxmlformats.org/officeDocument/2006/relationships/hyperlink" Target="https://github.com/reactor/reactive-streams-commons/issues/21" TargetMode="External"/><Relationship Id="rId5" Type="http://schemas.openxmlformats.org/officeDocument/2006/relationships/hyperlink" Target="http://reactivex.io/documentation/operators.html" TargetMode="External"/><Relationship Id="rId4" Type="http://schemas.openxmlformats.org/officeDocument/2006/relationships/hyperlink" Target="https://tech.io/playgrounds/929/reactive-programming-with-reactor-3"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hyperlink" Target="https://www.reactivemanifesto.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ake_view.jpg"/>
          <p:cNvPicPr>
            <a:picLocks noGrp="1" noChangeAspect="1"/>
          </p:cNvPicPr>
          <p:nvPr>
            <p:ph type="pic" sz="quarter" idx="18"/>
          </p:nvPr>
        </p:nvPicPr>
        <p:blipFill>
          <a:blip r:embed="rId3" cstate="screen">
            <a:extLst>
              <a:ext uri="{28A0092B-C50C-407E-A947-70E740481C1C}">
                <a14:useLocalDpi xmlns:a14="http://schemas.microsoft.com/office/drawing/2010/main"/>
              </a:ext>
            </a:extLst>
          </a:blip>
          <a:srcRect/>
          <a:stretch>
            <a:fillRect/>
          </a:stretch>
        </p:blipFill>
        <p:spPr/>
      </p:pic>
      <p:sp>
        <p:nvSpPr>
          <p:cNvPr id="3" name="Text Placeholder 2"/>
          <p:cNvSpPr>
            <a:spLocks noGrp="1"/>
          </p:cNvSpPr>
          <p:nvPr>
            <p:ph type="body" sz="quarter" idx="15"/>
          </p:nvPr>
        </p:nvSpPr>
        <p:spPr>
          <a:xfrm>
            <a:off x="631825" y="1556683"/>
            <a:ext cx="6910388" cy="1091068"/>
          </a:xfrm>
        </p:spPr>
        <p:txBody>
          <a:bodyPr/>
          <a:lstStyle/>
          <a:p>
            <a:r>
              <a:rPr lang="en-US" dirty="0" smtClean="0"/>
              <a:t>Reactive programming in java world</a:t>
            </a:r>
            <a:endParaRPr lang="en-US" dirty="0"/>
          </a:p>
        </p:txBody>
      </p:sp>
      <p:sp>
        <p:nvSpPr>
          <p:cNvPr id="4" name="Text Placeholder 3"/>
          <p:cNvSpPr>
            <a:spLocks noGrp="1"/>
          </p:cNvSpPr>
          <p:nvPr>
            <p:ph type="body" sz="quarter" idx="16"/>
          </p:nvPr>
        </p:nvSpPr>
        <p:spPr/>
        <p:txBody>
          <a:bodyPr/>
          <a:lstStyle/>
          <a:p>
            <a:r>
              <a:rPr lang="en-US" dirty="0" smtClean="0"/>
              <a:t>Ihar Nestsiarenia</a:t>
            </a:r>
            <a:endParaRPr lang="en-US" dirty="0"/>
          </a:p>
        </p:txBody>
      </p:sp>
      <p:sp>
        <p:nvSpPr>
          <p:cNvPr id="5" name="Text Placeholder 4"/>
          <p:cNvSpPr>
            <a:spLocks noGrp="1"/>
          </p:cNvSpPr>
          <p:nvPr>
            <p:ph type="body" sz="quarter" idx="17"/>
          </p:nvPr>
        </p:nvSpPr>
        <p:spPr/>
        <p:txBody>
          <a:bodyPr>
            <a:normAutofit/>
          </a:bodyPr>
          <a:lstStyle/>
          <a:p>
            <a:r>
              <a:rPr lang="en-US" dirty="0" smtClean="0"/>
              <a:t>JANUARY, 2018</a:t>
            </a:r>
            <a:endParaRPr lang="en-US" dirty="0"/>
          </a:p>
        </p:txBody>
      </p:sp>
      <p:pic>
        <p:nvPicPr>
          <p:cNvPr id="1026" name="Picture 2" descr="Image result for reactive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3943350"/>
            <a:ext cx="886888" cy="88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640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Message Driven</a:t>
            </a:r>
            <a:endParaRPr lang="en-US" dirty="0"/>
          </a:p>
        </p:txBody>
      </p:sp>
      <p:sp>
        <p:nvSpPr>
          <p:cNvPr id="5" name="AutoShape 4" descr="https://community.oracle.com/servlet/JiveServlet/showImage/102-1006738-6-231839/pull-push.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8" name="Picture 6" descr="https://lh3.googleusercontent.com/XQQPSwGOehl8uITustcMsO2CYIvWKYSG-30unszuMD2v0ID-d3uinkIHxWOP6dLcsJ63EhODCjJjSWjMwOpO1ADBEbDGSQWVnfcuJQMgLcr4oGENvMCWfFPM4Du-AuE8f2YEiiwM1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95706"/>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419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63" y="1079898"/>
            <a:ext cx="3068637" cy="3394472"/>
          </a:xfrm>
        </p:spPr>
        <p:txBody>
          <a:bodyPr>
            <a:normAutofit/>
          </a:bodyPr>
          <a:lstStyle/>
          <a:p>
            <a:r>
              <a:rPr lang="en-US" u="sng" dirty="0" smtClean="0">
                <a:hlinkClick r:id="rId3"/>
              </a:rPr>
              <a:t>Asynchronous</a:t>
            </a:r>
            <a:endParaRPr lang="en-US" dirty="0"/>
          </a:p>
          <a:p>
            <a:r>
              <a:rPr lang="en-US" u="sng" dirty="0">
                <a:hlinkClick r:id="rId4"/>
              </a:rPr>
              <a:t>Back-Pressure</a:t>
            </a:r>
            <a:endParaRPr lang="en-US" dirty="0"/>
          </a:p>
          <a:p>
            <a:r>
              <a:rPr lang="en-US" u="sng" dirty="0">
                <a:hlinkClick r:id="rId5"/>
              </a:rPr>
              <a:t>Batching</a:t>
            </a:r>
            <a:endParaRPr lang="en-US" dirty="0"/>
          </a:p>
          <a:p>
            <a:r>
              <a:rPr lang="en-US" u="sng" dirty="0">
                <a:hlinkClick r:id="rId6"/>
              </a:rPr>
              <a:t>Component</a:t>
            </a:r>
            <a:endParaRPr lang="en-US" dirty="0"/>
          </a:p>
          <a:p>
            <a:r>
              <a:rPr lang="en-US" u="sng" dirty="0">
                <a:hlinkClick r:id="rId7"/>
              </a:rPr>
              <a:t>Delegation</a:t>
            </a:r>
            <a:endParaRPr lang="en-US" dirty="0"/>
          </a:p>
          <a:p>
            <a:r>
              <a:rPr lang="en-US" u="sng" dirty="0">
                <a:hlinkClick r:id="rId8"/>
              </a:rPr>
              <a:t>Elasticity (in contrast to Scalability)</a:t>
            </a:r>
            <a:endParaRPr lang="en-US" dirty="0"/>
          </a:p>
          <a:p>
            <a:r>
              <a:rPr lang="en-US" u="sng" dirty="0">
                <a:hlinkClick r:id="rId9"/>
              </a:rPr>
              <a:t>Failure (in contrast to Error)</a:t>
            </a:r>
            <a:endParaRPr lang="en-US" dirty="0"/>
          </a:p>
          <a:p>
            <a:r>
              <a:rPr lang="en-US" u="sng" dirty="0">
                <a:hlinkClick r:id="rId10"/>
              </a:rPr>
              <a:t>Isolation (and Containment)</a:t>
            </a:r>
            <a:endParaRPr lang="en-US" dirty="0"/>
          </a:p>
          <a:p>
            <a:r>
              <a:rPr lang="en-US" u="sng" dirty="0">
                <a:hlinkClick r:id="rId11"/>
              </a:rPr>
              <a:t>Location-Transparency</a:t>
            </a:r>
            <a:endParaRPr lang="en-US" dirty="0"/>
          </a:p>
          <a:p>
            <a:endParaRPr lang="en-US" dirty="0"/>
          </a:p>
        </p:txBody>
      </p:sp>
      <p:sp>
        <p:nvSpPr>
          <p:cNvPr id="3" name="Text Placeholder 2"/>
          <p:cNvSpPr>
            <a:spLocks noGrp="1"/>
          </p:cNvSpPr>
          <p:nvPr>
            <p:ph type="body" sz="quarter" idx="10"/>
          </p:nvPr>
        </p:nvSpPr>
        <p:spPr/>
        <p:txBody>
          <a:bodyPr/>
          <a:lstStyle/>
          <a:p>
            <a:r>
              <a:rPr lang="en-US" dirty="0" smtClean="0"/>
              <a:t>Glossary</a:t>
            </a:r>
            <a:endParaRPr lang="en-US" dirty="0"/>
          </a:p>
        </p:txBody>
      </p:sp>
      <p:sp>
        <p:nvSpPr>
          <p:cNvPr id="5" name="Rectangle 4"/>
          <p:cNvSpPr/>
          <p:nvPr/>
        </p:nvSpPr>
        <p:spPr>
          <a:xfrm>
            <a:off x="4191000" y="1079898"/>
            <a:ext cx="4572000" cy="2855333"/>
          </a:xfrm>
          <a:prstGeom prst="rect">
            <a:avLst/>
          </a:prstGeom>
        </p:spPr>
        <p:txBody>
          <a:bodyPr>
            <a:spAutoFit/>
          </a:bodyPr>
          <a:lstStyle/>
          <a:p>
            <a:pPr marL="130302" indent="-130302" defTabSz="342900">
              <a:lnSpc>
                <a:spcPct val="120000"/>
              </a:lnSpc>
              <a:spcAft>
                <a:spcPts val="750"/>
              </a:spcAft>
              <a:buClr>
                <a:schemeClr val="accent2"/>
              </a:buClr>
              <a:buFont typeface="Arial"/>
              <a:buChar char="•"/>
            </a:pPr>
            <a:r>
              <a:rPr lang="en-US" sz="1400" u="sng" dirty="0">
                <a:latin typeface="Trebuchet MS"/>
                <a:cs typeface="Trebuchet MS"/>
                <a:hlinkClick r:id="rId12"/>
              </a:rPr>
              <a:t>Message-Driven (in contrast to Event-Driven)</a:t>
            </a:r>
            <a:endParaRPr lang="en-US" sz="1400" u="sng" dirty="0">
              <a:latin typeface="Trebuchet MS"/>
              <a:cs typeface="Trebuchet MS"/>
            </a:endParaRPr>
          </a:p>
          <a:p>
            <a:pPr marL="130302" indent="-130302" defTabSz="342900">
              <a:lnSpc>
                <a:spcPct val="120000"/>
              </a:lnSpc>
              <a:spcAft>
                <a:spcPts val="750"/>
              </a:spcAft>
              <a:buClr>
                <a:schemeClr val="accent2"/>
              </a:buClr>
              <a:buFont typeface="Arial"/>
              <a:buChar char="•"/>
            </a:pPr>
            <a:r>
              <a:rPr lang="en-US" sz="1400" u="sng" dirty="0">
                <a:latin typeface="Trebuchet MS"/>
                <a:cs typeface="Trebuchet MS"/>
                <a:hlinkClick r:id="rId13"/>
              </a:rPr>
              <a:t>Non-Blocking</a:t>
            </a:r>
            <a:endParaRPr lang="en-US" sz="1400" u="sng" dirty="0">
              <a:latin typeface="Trebuchet MS"/>
              <a:cs typeface="Trebuchet MS"/>
            </a:endParaRPr>
          </a:p>
          <a:p>
            <a:pPr marL="130302" indent="-130302" defTabSz="342900">
              <a:lnSpc>
                <a:spcPct val="120000"/>
              </a:lnSpc>
              <a:spcAft>
                <a:spcPts val="750"/>
              </a:spcAft>
              <a:buClr>
                <a:schemeClr val="accent2"/>
              </a:buClr>
              <a:buFont typeface="Arial"/>
              <a:buChar char="•"/>
            </a:pPr>
            <a:r>
              <a:rPr lang="en-US" sz="1400" u="sng" dirty="0">
                <a:latin typeface="Trebuchet MS"/>
                <a:cs typeface="Trebuchet MS"/>
                <a:hlinkClick r:id="rId14"/>
              </a:rPr>
              <a:t>Protocol</a:t>
            </a:r>
            <a:endParaRPr lang="en-US" sz="1400" u="sng" dirty="0">
              <a:latin typeface="Trebuchet MS"/>
              <a:cs typeface="Trebuchet MS"/>
            </a:endParaRPr>
          </a:p>
          <a:p>
            <a:pPr marL="130302" indent="-130302" defTabSz="342900">
              <a:lnSpc>
                <a:spcPct val="120000"/>
              </a:lnSpc>
              <a:spcAft>
                <a:spcPts val="750"/>
              </a:spcAft>
              <a:buClr>
                <a:schemeClr val="accent2"/>
              </a:buClr>
              <a:buFont typeface="Arial"/>
              <a:buChar char="•"/>
            </a:pPr>
            <a:r>
              <a:rPr lang="en-US" sz="1400" u="sng" dirty="0">
                <a:latin typeface="Trebuchet MS"/>
                <a:cs typeface="Trebuchet MS"/>
                <a:hlinkClick r:id="rId15"/>
              </a:rPr>
              <a:t>Replication</a:t>
            </a:r>
            <a:endParaRPr lang="en-US" sz="1400" u="sng" dirty="0">
              <a:latin typeface="Trebuchet MS"/>
              <a:cs typeface="Trebuchet MS"/>
            </a:endParaRPr>
          </a:p>
          <a:p>
            <a:pPr marL="130302" indent="-130302" defTabSz="342900">
              <a:lnSpc>
                <a:spcPct val="120000"/>
              </a:lnSpc>
              <a:spcAft>
                <a:spcPts val="750"/>
              </a:spcAft>
              <a:buClr>
                <a:schemeClr val="accent2"/>
              </a:buClr>
              <a:buFont typeface="Arial"/>
              <a:buChar char="•"/>
            </a:pPr>
            <a:r>
              <a:rPr lang="en-US" sz="1400" u="sng" dirty="0">
                <a:latin typeface="Trebuchet MS"/>
                <a:cs typeface="Trebuchet MS"/>
                <a:hlinkClick r:id="rId16"/>
              </a:rPr>
              <a:t>Resource</a:t>
            </a:r>
            <a:endParaRPr lang="en-US" sz="1400" u="sng" dirty="0">
              <a:latin typeface="Trebuchet MS"/>
              <a:cs typeface="Trebuchet MS"/>
            </a:endParaRPr>
          </a:p>
          <a:p>
            <a:pPr marL="130302" indent="-130302" defTabSz="342900">
              <a:lnSpc>
                <a:spcPct val="120000"/>
              </a:lnSpc>
              <a:spcAft>
                <a:spcPts val="750"/>
              </a:spcAft>
              <a:buClr>
                <a:schemeClr val="accent2"/>
              </a:buClr>
              <a:buFont typeface="Arial"/>
              <a:buChar char="•"/>
            </a:pPr>
            <a:r>
              <a:rPr lang="en-US" sz="1400" u="sng" dirty="0">
                <a:latin typeface="Trebuchet MS"/>
                <a:cs typeface="Trebuchet MS"/>
                <a:hlinkClick r:id="rId17"/>
              </a:rPr>
              <a:t>Scalability</a:t>
            </a:r>
            <a:endParaRPr lang="en-US" sz="1400" u="sng" dirty="0">
              <a:latin typeface="Trebuchet MS"/>
              <a:cs typeface="Trebuchet MS"/>
            </a:endParaRPr>
          </a:p>
          <a:p>
            <a:pPr marL="130302" indent="-130302" defTabSz="342900">
              <a:lnSpc>
                <a:spcPct val="120000"/>
              </a:lnSpc>
              <a:spcAft>
                <a:spcPts val="750"/>
              </a:spcAft>
              <a:buClr>
                <a:schemeClr val="accent2"/>
              </a:buClr>
              <a:buFont typeface="Arial"/>
              <a:buChar char="•"/>
            </a:pPr>
            <a:r>
              <a:rPr lang="en-US" sz="1400" u="sng" dirty="0">
                <a:latin typeface="Trebuchet MS"/>
                <a:cs typeface="Trebuchet MS"/>
                <a:hlinkClick r:id="rId18"/>
              </a:rPr>
              <a:t>System</a:t>
            </a:r>
            <a:endParaRPr lang="en-US" sz="1400" u="sng" dirty="0">
              <a:latin typeface="Trebuchet MS"/>
              <a:cs typeface="Trebuchet MS"/>
            </a:endParaRPr>
          </a:p>
          <a:p>
            <a:pPr marL="130302" indent="-130302" defTabSz="342900">
              <a:lnSpc>
                <a:spcPct val="120000"/>
              </a:lnSpc>
              <a:spcAft>
                <a:spcPts val="750"/>
              </a:spcAft>
              <a:buClr>
                <a:schemeClr val="accent2"/>
              </a:buClr>
              <a:buFont typeface="Arial"/>
              <a:buChar char="•"/>
            </a:pPr>
            <a:r>
              <a:rPr lang="en-US" sz="1400" u="sng" dirty="0">
                <a:latin typeface="Trebuchet MS"/>
                <a:cs typeface="Trebuchet MS"/>
                <a:hlinkClick r:id="rId19"/>
              </a:rPr>
              <a:t>User</a:t>
            </a:r>
            <a:endParaRPr lang="en-US" sz="1400" u="sng" dirty="0">
              <a:latin typeface="Trebuchet MS"/>
              <a:cs typeface="Trebuchet MS"/>
            </a:endParaRPr>
          </a:p>
        </p:txBody>
      </p:sp>
    </p:spTree>
    <p:extLst>
      <p:ext uri="{BB962C8B-B14F-4D97-AF65-F5344CB8AC3E}">
        <p14:creationId xmlns:p14="http://schemas.microsoft.com/office/powerpoint/2010/main" val="1787651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Картинки по запросу"/>
          <p:cNvPicPr>
            <a:picLocks noChangeAspect="1" noChangeArrowheads="1"/>
          </p:cNvPicPr>
          <p:nvPr/>
        </p:nvPicPr>
        <p:blipFill rotWithShape="1">
          <a:blip r:embed="rId2">
            <a:extLst>
              <a:ext uri="{28A0092B-C50C-407E-A947-70E740481C1C}">
                <a14:useLocalDpi xmlns:a14="http://schemas.microsoft.com/office/drawing/2010/main" val="0"/>
              </a:ext>
            </a:extLst>
          </a:blip>
          <a:srcRect l="-556" t="15000" r="-833" b="-6875"/>
          <a:stretch/>
        </p:blipFill>
        <p:spPr bwMode="auto">
          <a:xfrm>
            <a:off x="-50776" y="-19050"/>
            <a:ext cx="9270976" cy="5600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3714750"/>
            <a:ext cx="3145220" cy="630942"/>
          </a:xfrm>
          <a:prstGeom prst="rect">
            <a:avLst/>
          </a:prstGeom>
        </p:spPr>
        <p:txBody>
          <a:bodyPr wrap="none">
            <a:spAutoFit/>
          </a:bodyPr>
          <a:lstStyle/>
          <a:p>
            <a:r>
              <a:rPr lang="en-US" sz="3500" dirty="0" smtClean="0">
                <a:solidFill>
                  <a:schemeClr val="bg1"/>
                </a:solidFill>
              </a:rPr>
              <a:t>Practical cases</a:t>
            </a:r>
            <a:endParaRPr lang="en-US" sz="3500" dirty="0">
              <a:solidFill>
                <a:schemeClr val="bg1"/>
              </a:solidFill>
            </a:endParaRPr>
          </a:p>
        </p:txBody>
      </p:sp>
    </p:spTree>
    <p:extLst>
      <p:ext uri="{BB962C8B-B14F-4D97-AF65-F5344CB8AC3E}">
        <p14:creationId xmlns:p14="http://schemas.microsoft.com/office/powerpoint/2010/main" val="3108257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895350"/>
            <a:ext cx="8077200" cy="3124200"/>
          </a:xfrm>
        </p:spPr>
        <p:txBody>
          <a:bodyPr>
            <a:noAutofit/>
          </a:bodyPr>
          <a:lstStyle/>
          <a:p>
            <a:r>
              <a:rPr lang="en-US" sz="2500" dirty="0"/>
              <a:t>External Service </a:t>
            </a:r>
            <a:r>
              <a:rPr lang="en-US" sz="2500" dirty="0" smtClean="0"/>
              <a:t>Calls</a:t>
            </a:r>
            <a:endParaRPr lang="ru-RU" sz="2500" dirty="0" smtClean="0"/>
          </a:p>
          <a:p>
            <a:r>
              <a:rPr lang="en-US" sz="2500" dirty="0"/>
              <a:t>Highly Concurrent Message </a:t>
            </a:r>
            <a:r>
              <a:rPr lang="en-US" sz="2500" dirty="0" smtClean="0"/>
              <a:t>Consumers</a:t>
            </a:r>
            <a:endParaRPr lang="ru-RU" sz="2500" dirty="0" smtClean="0"/>
          </a:p>
          <a:p>
            <a:r>
              <a:rPr lang="en-US" sz="2500" dirty="0"/>
              <a:t>Spreadsheets </a:t>
            </a:r>
            <a:endParaRPr lang="ru-RU" sz="2500" dirty="0" smtClean="0"/>
          </a:p>
          <a:p>
            <a:r>
              <a:rPr lang="en-US" sz="2500" dirty="0"/>
              <a:t>Abstraction Over (A)synchronous Processing </a:t>
            </a:r>
          </a:p>
        </p:txBody>
      </p:sp>
      <p:sp>
        <p:nvSpPr>
          <p:cNvPr id="3" name="Text Placeholder 2"/>
          <p:cNvSpPr>
            <a:spLocks noGrp="1"/>
          </p:cNvSpPr>
          <p:nvPr>
            <p:ph type="body" sz="quarter" idx="10"/>
          </p:nvPr>
        </p:nvSpPr>
        <p:spPr/>
        <p:txBody>
          <a:bodyPr/>
          <a:lstStyle/>
          <a:p>
            <a:r>
              <a:rPr lang="en-US" b="1" dirty="0"/>
              <a:t>Reactive Use Cases</a:t>
            </a:r>
          </a:p>
        </p:txBody>
      </p:sp>
      <p:sp>
        <p:nvSpPr>
          <p:cNvPr id="4" name="Rectangle 3"/>
          <p:cNvSpPr/>
          <p:nvPr/>
        </p:nvSpPr>
        <p:spPr>
          <a:xfrm>
            <a:off x="228600" y="807327"/>
            <a:ext cx="4572000" cy="515526"/>
          </a:xfrm>
          <a:prstGeom prst="rect">
            <a:avLst/>
          </a:prstGeom>
        </p:spPr>
        <p:txBody>
          <a:bodyPr>
            <a:spAutoFit/>
          </a:bodyPr>
          <a:lstStyle/>
          <a:p>
            <a:r>
              <a:rPr lang="en-US" b="1" dirty="0">
                <a:solidFill>
                  <a:srgbClr val="34302D"/>
                </a:solidFill>
                <a:latin typeface="Montserrat"/>
              </a:rPr>
              <a:t/>
            </a:r>
            <a:br>
              <a:rPr lang="en-US" b="1" dirty="0">
                <a:solidFill>
                  <a:srgbClr val="34302D"/>
                </a:solidFill>
                <a:latin typeface="Montserrat"/>
              </a:rPr>
            </a:br>
            <a:r>
              <a:rPr lang="en-US" sz="1400" b="1" dirty="0">
                <a:latin typeface="Trebuchet MS"/>
                <a:cs typeface="Trebuchet MS"/>
              </a:rPr>
              <a:t> </a:t>
            </a:r>
          </a:p>
        </p:txBody>
      </p:sp>
    </p:spTree>
    <p:extLst>
      <p:ext uri="{BB962C8B-B14F-4D97-AF65-F5344CB8AC3E}">
        <p14:creationId xmlns:p14="http://schemas.microsoft.com/office/powerpoint/2010/main" val="3199319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500" dirty="0"/>
              <a:t>Ruby Event-Machine</a:t>
            </a:r>
            <a:endParaRPr lang="ru-RU" sz="2500" dirty="0"/>
          </a:p>
          <a:p>
            <a:r>
              <a:rPr lang="en-US" sz="2500" dirty="0"/>
              <a:t>Actor Model</a:t>
            </a:r>
            <a:endParaRPr lang="ru-RU" sz="2500" dirty="0"/>
          </a:p>
          <a:p>
            <a:r>
              <a:rPr lang="en-US" sz="2500" dirty="0"/>
              <a:t>Deferred results (Futures)</a:t>
            </a:r>
            <a:endParaRPr lang="ru-RU" sz="2500" dirty="0"/>
          </a:p>
          <a:p>
            <a:r>
              <a:rPr lang="en-US" sz="2500" dirty="0"/>
              <a:t>Map-reduce and fork-join</a:t>
            </a:r>
            <a:endParaRPr lang="ru-RU" sz="2500" dirty="0"/>
          </a:p>
          <a:p>
            <a:r>
              <a:rPr lang="en-US" sz="2500" dirty="0" err="1" smtClean="0"/>
              <a:t>Coroutines</a:t>
            </a:r>
            <a:endParaRPr lang="en-US" sz="2500" dirty="0"/>
          </a:p>
        </p:txBody>
      </p:sp>
      <p:sp>
        <p:nvSpPr>
          <p:cNvPr id="3" name="Text Placeholder 2"/>
          <p:cNvSpPr>
            <a:spLocks noGrp="1"/>
          </p:cNvSpPr>
          <p:nvPr>
            <p:ph type="body" sz="quarter" idx="10"/>
          </p:nvPr>
        </p:nvSpPr>
        <p:spPr/>
        <p:txBody>
          <a:bodyPr/>
          <a:lstStyle/>
          <a:p>
            <a:r>
              <a:rPr lang="en-US" dirty="0" smtClean="0"/>
              <a:t>Similar concepts</a:t>
            </a:r>
            <a:r>
              <a:rPr lang="en-US" dirty="0"/>
              <a:t> </a:t>
            </a:r>
          </a:p>
        </p:txBody>
      </p:sp>
    </p:spTree>
    <p:extLst>
      <p:ext uri="{BB962C8B-B14F-4D97-AF65-F5344CB8AC3E}">
        <p14:creationId xmlns:p14="http://schemas.microsoft.com/office/powerpoint/2010/main" val="101087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Who use </a:t>
            </a:r>
            <a:r>
              <a:rPr lang="en-US" dirty="0" err="1" smtClean="0"/>
              <a:t>ReactiveX</a:t>
            </a:r>
            <a:endParaRPr lang="en-US" dirty="0" smtClean="0"/>
          </a:p>
        </p:txBody>
      </p:sp>
      <p:pic>
        <p:nvPicPr>
          <p:cNvPr id="4098" name="Picture 2" descr="https://lh4.googleusercontent.com/_vMgNon5D9mOJhiCLqCAHPtIbDkidHAefGKC-5KPLnaeGAXh6p6nNOrUCRbHf1CmoFcZnOuM69kpa5wGPhCNfmKUF0I7dy7Fj28pp_v23DYsqE4YUYUAyozNZZIwqMWDEIF-YUMxAKY"/>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1796"/>
          <a:stretch/>
        </p:blipFill>
        <p:spPr bwMode="auto">
          <a:xfrm>
            <a:off x="600422" y="1047750"/>
            <a:ext cx="794315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224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Netflix </a:t>
            </a:r>
            <a:endParaRPr lang="en-US" dirty="0"/>
          </a:p>
        </p:txBody>
      </p:sp>
      <p:pic>
        <p:nvPicPr>
          <p:cNvPr id="5122" name="Picture 2" descr="https://lh5.googleusercontent.com/kpR_8y2rvTASqYAvUAUquB2DmzcqIW5AxzBX-vypJfeGuH36wKheRk0RXtBNawQZR_dQe4Fj5lkj_VhDdDh5Fk7EhaW07Tf5H7A-G3XmQ7a5slgzD7XV8XKQKZygvpr7lx892T74AcQ"/>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760907"/>
            <a:ext cx="4114800" cy="4075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19600" y="3638550"/>
            <a:ext cx="4419600" cy="369332"/>
          </a:xfrm>
          <a:prstGeom prst="rect">
            <a:avLst/>
          </a:prstGeom>
        </p:spPr>
        <p:txBody>
          <a:bodyPr wrap="square">
            <a:spAutoFit/>
          </a:bodyPr>
          <a:lstStyle/>
          <a:p>
            <a:r>
              <a:rPr lang="en-US" sz="1800" u="sng" dirty="0" smtClean="0">
                <a:latin typeface="Arial" panose="020B0604020202020204" pitchFamily="34" charset="0"/>
                <a:hlinkClick r:id="rId3"/>
              </a:rPr>
              <a:t>Netflix-</a:t>
            </a:r>
            <a:r>
              <a:rPr lang="en-US" sz="1800" u="sng" dirty="0" err="1" smtClean="0">
                <a:latin typeface="Arial" panose="020B0604020202020204" pitchFamily="34" charset="0"/>
                <a:hlinkClick r:id="rId3"/>
              </a:rPr>
              <a:t>techblog</a:t>
            </a:r>
            <a:r>
              <a:rPr lang="en-US" sz="1800" u="sng" dirty="0" smtClean="0">
                <a:latin typeface="Arial" panose="020B0604020202020204" pitchFamily="34" charset="0"/>
                <a:hlinkClick r:id="rId3"/>
              </a:rPr>
              <a:t>/optimizing-the-</a:t>
            </a:r>
            <a:r>
              <a:rPr lang="en-US" sz="1800" u="sng" dirty="0" err="1" smtClean="0">
                <a:latin typeface="Arial" panose="020B0604020202020204" pitchFamily="34" charset="0"/>
                <a:hlinkClick r:id="rId3"/>
              </a:rPr>
              <a:t>netflix</a:t>
            </a:r>
            <a:r>
              <a:rPr lang="en-US" sz="1800" u="sng" dirty="0" smtClean="0">
                <a:latin typeface="Arial" panose="020B0604020202020204" pitchFamily="34" charset="0"/>
                <a:hlinkClick r:id="rId3"/>
              </a:rPr>
              <a:t>-</a:t>
            </a:r>
            <a:r>
              <a:rPr lang="en-US" sz="1800" u="sng" dirty="0" err="1" smtClean="0">
                <a:latin typeface="Arial" panose="020B0604020202020204" pitchFamily="34" charset="0"/>
                <a:hlinkClick r:id="rId3"/>
              </a:rPr>
              <a:t>api</a:t>
            </a:r>
            <a:endParaRPr lang="en-US" sz="1800" dirty="0"/>
          </a:p>
        </p:txBody>
      </p:sp>
      <p:sp>
        <p:nvSpPr>
          <p:cNvPr id="7" name="Rectangle 6"/>
          <p:cNvSpPr/>
          <p:nvPr/>
        </p:nvSpPr>
        <p:spPr>
          <a:xfrm>
            <a:off x="4419600" y="2724150"/>
            <a:ext cx="4267200" cy="646331"/>
          </a:xfrm>
          <a:prstGeom prst="rect">
            <a:avLst/>
          </a:prstGeom>
        </p:spPr>
        <p:txBody>
          <a:bodyPr wrap="square">
            <a:spAutoFit/>
          </a:bodyPr>
          <a:lstStyle/>
          <a:p>
            <a:r>
              <a:rPr lang="en-US" sz="1800" dirty="0" smtClean="0">
                <a:latin typeface="Arial" panose="020B0604020202020204" pitchFamily="34" charset="0"/>
                <a:cs typeface="Arial" panose="020B0604020202020204" pitchFamily="34" charset="0"/>
                <a:hlinkClick r:id="rId4"/>
              </a:rPr>
              <a:t>Reactive-programming-in-the-</a:t>
            </a:r>
            <a:r>
              <a:rPr lang="en-US" sz="1800" dirty="0" err="1" smtClean="0">
                <a:latin typeface="Arial" panose="020B0604020202020204" pitchFamily="34" charset="0"/>
                <a:cs typeface="Arial" panose="020B0604020202020204" pitchFamily="34" charset="0"/>
                <a:hlinkClick r:id="rId4"/>
              </a:rPr>
              <a:t>netflix</a:t>
            </a:r>
            <a:r>
              <a:rPr lang="en-US" sz="1800" dirty="0" smtClean="0">
                <a:latin typeface="Arial" panose="020B0604020202020204" pitchFamily="34" charset="0"/>
                <a:cs typeface="Arial" panose="020B0604020202020204" pitchFamily="34" charset="0"/>
                <a:hlinkClick r:id="rId4"/>
              </a:rPr>
              <a:t>-</a:t>
            </a:r>
            <a:r>
              <a:rPr lang="en-US" sz="1800" dirty="0" err="1" smtClean="0">
                <a:latin typeface="Arial" panose="020B0604020202020204" pitchFamily="34" charset="0"/>
                <a:cs typeface="Arial" panose="020B0604020202020204" pitchFamily="34" charset="0"/>
                <a:hlinkClick r:id="rId4"/>
              </a:rPr>
              <a:t>api</a:t>
            </a:r>
            <a:r>
              <a:rPr lang="en-US" sz="1800" dirty="0" smtClean="0">
                <a:latin typeface="Arial" panose="020B0604020202020204" pitchFamily="34" charset="0"/>
                <a:cs typeface="Arial" panose="020B0604020202020204" pitchFamily="34" charset="0"/>
                <a:hlinkClick r:id="rId4"/>
              </a:rPr>
              <a:t>-with-</a:t>
            </a:r>
            <a:r>
              <a:rPr lang="en-US" sz="1800" dirty="0" err="1" smtClean="0">
                <a:latin typeface="Arial" panose="020B0604020202020204" pitchFamily="34" charset="0"/>
                <a:cs typeface="Arial" panose="020B0604020202020204" pitchFamily="34" charset="0"/>
                <a:hlinkClick r:id="rId4"/>
              </a:rPr>
              <a:t>rxjava</a:t>
            </a:r>
            <a:endParaRPr lang="en-US" sz="1800" dirty="0">
              <a:latin typeface="Arial" panose="020B0604020202020204" pitchFamily="34" charset="0"/>
              <a:cs typeface="Arial" panose="020B0604020202020204" pitchFamily="34" charset="0"/>
            </a:endParaRPr>
          </a:p>
        </p:txBody>
      </p:sp>
      <p:pic>
        <p:nvPicPr>
          <p:cNvPr id="5124" name="Picture 4" descr="Картинки по запросу java rx"/>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885910"/>
            <a:ext cx="3236892" cy="1541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772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7194" y="819150"/>
            <a:ext cx="8329612" cy="3505200"/>
          </a:xfrm>
        </p:spPr>
        <p:txBody>
          <a:bodyPr>
            <a:noAutofit/>
          </a:bodyPr>
          <a:lstStyle/>
          <a:p>
            <a:pPr fontAlgn="base">
              <a:spcAft>
                <a:spcPts val="1200"/>
              </a:spcAft>
            </a:pPr>
            <a:r>
              <a:rPr lang="en-US" sz="2000" dirty="0" smtClean="0"/>
              <a:t>Simpler </a:t>
            </a:r>
            <a:r>
              <a:rPr lang="en-US" sz="2000" dirty="0"/>
              <a:t>code, making it more readable.</a:t>
            </a:r>
          </a:p>
          <a:p>
            <a:pPr fontAlgn="base">
              <a:spcAft>
                <a:spcPts val="1200"/>
              </a:spcAft>
            </a:pPr>
            <a:r>
              <a:rPr lang="en-US" sz="2000" dirty="0"/>
              <a:t>Abstracts away from boiler plate code to focus on business logic.</a:t>
            </a:r>
          </a:p>
          <a:p>
            <a:pPr fontAlgn="base">
              <a:spcAft>
                <a:spcPts val="1200"/>
              </a:spcAft>
            </a:pPr>
            <a:r>
              <a:rPr lang="en-US" sz="2000" dirty="0"/>
              <a:t>Abstracts away from low-level threading, synchronization, and concurrency issues.</a:t>
            </a:r>
          </a:p>
          <a:p>
            <a:pPr fontAlgn="base">
              <a:spcAft>
                <a:spcPts val="1200"/>
              </a:spcAft>
            </a:pPr>
            <a:r>
              <a:rPr lang="en-US" sz="2000" dirty="0"/>
              <a:t>Stream processing implies memory efficient</a:t>
            </a:r>
          </a:p>
          <a:p>
            <a:pPr fontAlgn="base">
              <a:spcAft>
                <a:spcPts val="1200"/>
              </a:spcAft>
            </a:pPr>
            <a:r>
              <a:rPr lang="en-US" sz="2000" dirty="0"/>
              <a:t>The model can be applied almost everywhere to solve almost any kind of problem</a:t>
            </a:r>
            <a:r>
              <a:rPr lang="en-US" sz="2000" dirty="0" smtClean="0"/>
              <a:t>.</a:t>
            </a:r>
            <a:endParaRPr lang="en-US" sz="2000" dirty="0"/>
          </a:p>
        </p:txBody>
      </p:sp>
      <p:sp>
        <p:nvSpPr>
          <p:cNvPr id="3" name="Text Placeholder 2"/>
          <p:cNvSpPr>
            <a:spLocks noGrp="1"/>
          </p:cNvSpPr>
          <p:nvPr>
            <p:ph type="body" sz="quarter" idx="10"/>
          </p:nvPr>
        </p:nvSpPr>
        <p:spPr/>
        <p:txBody>
          <a:bodyPr/>
          <a:lstStyle/>
          <a:p>
            <a:r>
              <a:rPr lang="en-US" b="1" dirty="0"/>
              <a:t>Why Reactive </a:t>
            </a:r>
            <a:r>
              <a:rPr lang="en-US" b="1" dirty="0" smtClean="0"/>
              <a:t>Programming? (1/2)</a:t>
            </a:r>
            <a:endParaRPr lang="en-US" b="1" dirty="0"/>
          </a:p>
        </p:txBody>
      </p:sp>
    </p:spTree>
    <p:extLst>
      <p:ext uri="{BB962C8B-B14F-4D97-AF65-F5344CB8AC3E}">
        <p14:creationId xmlns:p14="http://schemas.microsoft.com/office/powerpoint/2010/main" val="4217424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71550"/>
            <a:ext cx="8329612" cy="3777852"/>
          </a:xfrm>
        </p:spPr>
        <p:txBody>
          <a:bodyPr>
            <a:normAutofit/>
          </a:bodyPr>
          <a:lstStyle/>
          <a:p>
            <a:pPr marL="0" indent="0">
              <a:buNone/>
            </a:pPr>
            <a:r>
              <a:rPr lang="en-US" sz="2000" dirty="0"/>
              <a:t>The key expected benefit of reactive and non-blocking is the ability to scale with a small, fixed number of threads and less memory. </a:t>
            </a:r>
            <a:endParaRPr lang="en-US" sz="2000" dirty="0" smtClean="0"/>
          </a:p>
          <a:p>
            <a:pPr marL="0" indent="0">
              <a:buNone/>
            </a:pPr>
            <a:endParaRPr lang="en-US" sz="2000" dirty="0"/>
          </a:p>
          <a:p>
            <a:pPr marL="0" indent="0">
              <a:buNone/>
            </a:pPr>
            <a:r>
              <a:rPr lang="en-US" sz="2000" dirty="0" smtClean="0"/>
              <a:t>That </a:t>
            </a:r>
            <a:r>
              <a:rPr lang="en-US" sz="2000" dirty="0"/>
              <a:t>makes applications more resilient under load because they scale in a more predictable way. </a:t>
            </a:r>
            <a:endParaRPr lang="en-US" sz="2000" dirty="0" smtClean="0"/>
          </a:p>
          <a:p>
            <a:pPr marL="0" indent="0">
              <a:buNone/>
            </a:pPr>
            <a:endParaRPr lang="en-US" sz="2000" dirty="0"/>
          </a:p>
          <a:p>
            <a:pPr marL="0" indent="0">
              <a:buNone/>
            </a:pPr>
            <a:r>
              <a:rPr lang="en-US" sz="2000" dirty="0" smtClean="0"/>
              <a:t>In </a:t>
            </a:r>
            <a:r>
              <a:rPr lang="en-US" sz="2000" dirty="0"/>
              <a:t>order to observe those benefits however you need to have some latency including a mix of slow and unpredictable network I/O.</a:t>
            </a:r>
          </a:p>
          <a:p>
            <a:pPr marL="0" indent="0">
              <a:buNone/>
            </a:pPr>
            <a:endParaRPr lang="en-US" sz="2000" dirty="0"/>
          </a:p>
        </p:txBody>
      </p:sp>
      <p:sp>
        <p:nvSpPr>
          <p:cNvPr id="3" name="Text Placeholder 2"/>
          <p:cNvSpPr>
            <a:spLocks noGrp="1"/>
          </p:cNvSpPr>
          <p:nvPr>
            <p:ph type="body" sz="quarter" idx="10"/>
          </p:nvPr>
        </p:nvSpPr>
        <p:spPr/>
        <p:txBody>
          <a:bodyPr/>
          <a:lstStyle/>
          <a:p>
            <a:r>
              <a:rPr lang="en-US" b="1" dirty="0"/>
              <a:t>Why Reactive Programming? </a:t>
            </a:r>
            <a:r>
              <a:rPr lang="en-US" b="1" dirty="0" smtClean="0"/>
              <a:t>(2/2)</a:t>
            </a:r>
            <a:endParaRPr lang="en-US" b="1" dirty="0"/>
          </a:p>
        </p:txBody>
      </p:sp>
    </p:spTree>
    <p:extLst>
      <p:ext uri="{BB962C8B-B14F-4D97-AF65-F5344CB8AC3E}">
        <p14:creationId xmlns:p14="http://schemas.microsoft.com/office/powerpoint/2010/main" val="2336732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Картинки по запросу"/>
          <p:cNvPicPr>
            <a:picLocks noChangeAspect="1" noChangeArrowheads="1"/>
          </p:cNvPicPr>
          <p:nvPr/>
        </p:nvPicPr>
        <p:blipFill rotWithShape="1">
          <a:blip r:embed="rId2">
            <a:extLst>
              <a:ext uri="{28A0092B-C50C-407E-A947-70E740481C1C}">
                <a14:useLocalDpi xmlns:a14="http://schemas.microsoft.com/office/drawing/2010/main" val="0"/>
              </a:ext>
            </a:extLst>
          </a:blip>
          <a:srcRect l="-556" t="15000" r="-833" b="-6875"/>
          <a:stretch/>
        </p:blipFill>
        <p:spPr bwMode="auto">
          <a:xfrm>
            <a:off x="-50776" y="-19050"/>
            <a:ext cx="9270976" cy="5600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3714750"/>
            <a:ext cx="5684569" cy="630942"/>
          </a:xfrm>
          <a:prstGeom prst="rect">
            <a:avLst/>
          </a:prstGeom>
        </p:spPr>
        <p:txBody>
          <a:bodyPr wrap="none">
            <a:spAutoFit/>
          </a:bodyPr>
          <a:lstStyle/>
          <a:p>
            <a:r>
              <a:rPr lang="en-US" sz="3500" dirty="0" smtClean="0">
                <a:solidFill>
                  <a:schemeClr val="bg1"/>
                </a:solidFill>
              </a:rPr>
              <a:t>How we cad do it with java</a:t>
            </a:r>
            <a:endParaRPr lang="en-US" sz="3500" dirty="0">
              <a:solidFill>
                <a:schemeClr val="bg1"/>
              </a:solidFill>
            </a:endParaRPr>
          </a:p>
        </p:txBody>
      </p:sp>
    </p:spTree>
    <p:extLst>
      <p:ext uri="{BB962C8B-B14F-4D97-AF65-F5344CB8AC3E}">
        <p14:creationId xmlns:p14="http://schemas.microsoft.com/office/powerpoint/2010/main" val="1158589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Agenda</a:t>
            </a:r>
          </a:p>
        </p:txBody>
      </p:sp>
      <p:sp>
        <p:nvSpPr>
          <p:cNvPr id="3" name="Content Placeholder 2"/>
          <p:cNvSpPr>
            <a:spLocks noGrp="1"/>
          </p:cNvSpPr>
          <p:nvPr>
            <p:ph idx="1"/>
          </p:nvPr>
        </p:nvSpPr>
        <p:spPr/>
        <p:txBody>
          <a:bodyPr/>
          <a:lstStyle/>
          <a:p>
            <a:pPr marL="342900" indent="-342900">
              <a:spcAft>
                <a:spcPts val="1800"/>
              </a:spcAft>
              <a:buFont typeface="Arial" panose="020B0604020202020204" pitchFamily="34" charset="0"/>
              <a:buChar char="•"/>
            </a:pPr>
            <a:r>
              <a:rPr lang="en-US" sz="2500" dirty="0"/>
              <a:t>What is reactive </a:t>
            </a:r>
            <a:r>
              <a:rPr lang="en-US" sz="2500" dirty="0" smtClean="0"/>
              <a:t>programming</a:t>
            </a:r>
            <a:r>
              <a:rPr lang="en-US" sz="2500" dirty="0"/>
              <a:t> </a:t>
            </a:r>
            <a:r>
              <a:rPr lang="en-US" sz="2500" dirty="0" smtClean="0"/>
              <a:t>and why </a:t>
            </a:r>
            <a:r>
              <a:rPr lang="en-US" sz="2500" dirty="0"/>
              <a:t>we need </a:t>
            </a:r>
            <a:r>
              <a:rPr lang="en-US" sz="2500" dirty="0" smtClean="0"/>
              <a:t>it?</a:t>
            </a:r>
            <a:endParaRPr lang="en-US" sz="2500" dirty="0"/>
          </a:p>
          <a:p>
            <a:pPr marL="342900" indent="-342900">
              <a:spcAft>
                <a:spcPts val="1800"/>
              </a:spcAft>
              <a:buFont typeface="Arial" panose="020B0604020202020204" pitchFamily="34" charset="0"/>
              <a:buChar char="•"/>
            </a:pPr>
            <a:r>
              <a:rPr lang="en-US" sz="2500" dirty="0" smtClean="0"/>
              <a:t>Practical cases </a:t>
            </a:r>
            <a:r>
              <a:rPr lang="en-US" sz="2500" dirty="0"/>
              <a:t> </a:t>
            </a:r>
            <a:endParaRPr lang="en-US" sz="2500" dirty="0" smtClean="0"/>
          </a:p>
          <a:p>
            <a:pPr marL="342900" indent="-342900">
              <a:spcAft>
                <a:spcPts val="1800"/>
              </a:spcAft>
              <a:buFont typeface="Arial" panose="020B0604020202020204" pitchFamily="34" charset="0"/>
              <a:buChar char="•"/>
            </a:pPr>
            <a:r>
              <a:rPr lang="en-US" sz="2500" dirty="0" smtClean="0"/>
              <a:t>How </a:t>
            </a:r>
            <a:r>
              <a:rPr lang="en-US" sz="2500" dirty="0"/>
              <a:t>we can do it with </a:t>
            </a:r>
            <a:r>
              <a:rPr lang="en-US" sz="2500" dirty="0" smtClean="0"/>
              <a:t>java</a:t>
            </a:r>
          </a:p>
          <a:p>
            <a:pPr marL="342900" indent="-342900">
              <a:spcAft>
                <a:spcPts val="1800"/>
              </a:spcAft>
              <a:buFont typeface="Arial" panose="020B0604020202020204" pitchFamily="34" charset="0"/>
              <a:buChar char="•"/>
            </a:pPr>
            <a:r>
              <a:rPr lang="en-US" sz="2500" dirty="0" smtClean="0"/>
              <a:t>Reactive </a:t>
            </a:r>
            <a:r>
              <a:rPr lang="en-US" sz="2500" dirty="0"/>
              <a:t>stack of Spring 5</a:t>
            </a:r>
          </a:p>
          <a:p>
            <a:endParaRPr lang="en-US" dirty="0"/>
          </a:p>
        </p:txBody>
      </p:sp>
    </p:spTree>
    <p:extLst>
      <p:ext uri="{BB962C8B-B14F-4D97-AF65-F5344CB8AC3E}">
        <p14:creationId xmlns:p14="http://schemas.microsoft.com/office/powerpoint/2010/main" val="7714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lh5.googleusercontent.com/x70i9cjktHpxsvp9N_J2OSUNOD-92Ujg6i-8UCenUew7fZlHJZSdHUZrp4CBiqogLvs2JPbuZ51agdKK-5fSc72h5b0aofXZR9Z2p7WLlXFJrqw8UYx2xNexKSXYMqBpiT8LjEoob0k"/>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1" y="752794"/>
            <a:ext cx="7162799" cy="404406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p:nvPr>
        </p:nvSpPr>
        <p:spPr/>
        <p:txBody>
          <a:bodyPr/>
          <a:lstStyle/>
          <a:p>
            <a:r>
              <a:rPr lang="en-US" dirty="0" err="1" smtClean="0"/>
              <a:t>ReactiveX</a:t>
            </a:r>
            <a:endParaRPr lang="en-US" dirty="0"/>
          </a:p>
        </p:txBody>
      </p:sp>
      <p:sp>
        <p:nvSpPr>
          <p:cNvPr id="2" name="Rectangle 1"/>
          <p:cNvSpPr/>
          <p:nvPr/>
        </p:nvSpPr>
        <p:spPr>
          <a:xfrm>
            <a:off x="6525976" y="4412969"/>
            <a:ext cx="2618024" cy="400110"/>
          </a:xfrm>
          <a:prstGeom prst="rect">
            <a:avLst/>
          </a:prstGeom>
        </p:spPr>
        <p:txBody>
          <a:bodyPr wrap="none">
            <a:spAutoFit/>
          </a:bodyPr>
          <a:lstStyle/>
          <a:p>
            <a:r>
              <a:rPr lang="en-US" sz="2000" dirty="0">
                <a:hlinkClick r:id="rId4"/>
              </a:rPr>
              <a:t>http://reactivex.io</a:t>
            </a:r>
            <a:r>
              <a:rPr lang="en-US" sz="2000" dirty="0" smtClean="0">
                <a:hlinkClick r:id="rId4"/>
              </a:rPr>
              <a:t>/</a:t>
            </a:r>
            <a:r>
              <a:rPr lang="en-US" sz="2000" dirty="0" smtClean="0"/>
              <a:t> </a:t>
            </a:r>
            <a:endParaRPr lang="en-US" sz="2000" dirty="0"/>
          </a:p>
        </p:txBody>
      </p:sp>
    </p:spTree>
    <p:extLst>
      <p:ext uri="{BB962C8B-B14F-4D97-AF65-F5344CB8AC3E}">
        <p14:creationId xmlns:p14="http://schemas.microsoft.com/office/powerpoint/2010/main" val="3034875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19150"/>
            <a:ext cx="2459037" cy="3394472"/>
          </a:xfrm>
        </p:spPr>
        <p:txBody>
          <a:bodyPr>
            <a:normAutofit fontScale="70000" lnSpcReduction="20000"/>
          </a:bodyPr>
          <a:lstStyle/>
          <a:p>
            <a:pPr marL="0" indent="0">
              <a:buNone/>
            </a:pPr>
            <a:r>
              <a:rPr lang="en-US" sz="2400" b="1" dirty="0"/>
              <a:t>Java</a:t>
            </a:r>
            <a:r>
              <a:rPr lang="en-US" sz="2400" dirty="0"/>
              <a:t>: </a:t>
            </a:r>
            <a:r>
              <a:rPr lang="en-US" sz="2400" dirty="0" err="1" smtClean="0"/>
              <a:t>RxJava</a:t>
            </a:r>
            <a:r>
              <a:rPr lang="en-US" sz="2400" dirty="0" smtClean="0"/>
              <a:t>, </a:t>
            </a:r>
          </a:p>
          <a:p>
            <a:pPr marL="0" indent="0">
              <a:buNone/>
            </a:pPr>
            <a:r>
              <a:rPr lang="en-US" sz="2400" b="1" dirty="0" smtClean="0"/>
              <a:t>JavaScript</a:t>
            </a:r>
            <a:r>
              <a:rPr lang="en-US" sz="2400" dirty="0"/>
              <a:t>: </a:t>
            </a:r>
            <a:r>
              <a:rPr lang="en-US" sz="2400" dirty="0" err="1" smtClean="0"/>
              <a:t>RxJS</a:t>
            </a:r>
            <a:r>
              <a:rPr lang="en-US" sz="2400" dirty="0" smtClean="0"/>
              <a:t>, </a:t>
            </a:r>
          </a:p>
          <a:p>
            <a:pPr marL="0" indent="0">
              <a:buNone/>
            </a:pPr>
            <a:r>
              <a:rPr lang="en-US" sz="2400" b="1" dirty="0" smtClean="0"/>
              <a:t>C</a:t>
            </a:r>
            <a:r>
              <a:rPr lang="en-US" sz="2400" b="1" dirty="0"/>
              <a:t>#</a:t>
            </a:r>
            <a:r>
              <a:rPr lang="en-US" sz="2400" dirty="0"/>
              <a:t>: </a:t>
            </a:r>
            <a:r>
              <a:rPr lang="en-US" sz="2400" dirty="0" smtClean="0"/>
              <a:t>Rx.NET, </a:t>
            </a:r>
          </a:p>
          <a:p>
            <a:pPr marL="0" indent="0">
              <a:buNone/>
            </a:pPr>
            <a:r>
              <a:rPr lang="en-US" sz="2400" b="1" dirty="0" smtClean="0"/>
              <a:t>C</a:t>
            </a:r>
            <a:r>
              <a:rPr lang="en-US" sz="2400" b="1" dirty="0"/>
              <a:t>#(Unity)</a:t>
            </a:r>
            <a:r>
              <a:rPr lang="en-US" sz="2400" dirty="0"/>
              <a:t>: </a:t>
            </a:r>
            <a:r>
              <a:rPr lang="en-US" sz="2400" dirty="0" err="1" smtClean="0"/>
              <a:t>UniRx</a:t>
            </a:r>
            <a:r>
              <a:rPr lang="en-US" sz="2400" dirty="0" smtClean="0"/>
              <a:t>, </a:t>
            </a:r>
          </a:p>
          <a:p>
            <a:pPr marL="0" indent="0">
              <a:buNone/>
            </a:pPr>
            <a:r>
              <a:rPr lang="en-US" sz="2400" b="1" dirty="0" smtClean="0"/>
              <a:t>Scala</a:t>
            </a:r>
            <a:r>
              <a:rPr lang="en-US" sz="2400" dirty="0" smtClean="0"/>
              <a:t>: </a:t>
            </a:r>
            <a:r>
              <a:rPr lang="en-US" sz="2400" dirty="0" err="1" smtClean="0"/>
              <a:t>RxScala</a:t>
            </a:r>
            <a:r>
              <a:rPr lang="en-US" sz="2400" dirty="0" smtClean="0"/>
              <a:t>, </a:t>
            </a:r>
          </a:p>
          <a:p>
            <a:pPr marL="0" indent="0">
              <a:buNone/>
            </a:pPr>
            <a:r>
              <a:rPr lang="en-US" sz="2400" b="1" dirty="0" err="1" smtClean="0"/>
              <a:t>Clojure</a:t>
            </a:r>
            <a:r>
              <a:rPr lang="en-US" sz="2400" dirty="0"/>
              <a:t>: </a:t>
            </a:r>
            <a:r>
              <a:rPr lang="en-US" sz="2400" dirty="0" err="1" smtClean="0"/>
              <a:t>RxClojure</a:t>
            </a:r>
            <a:r>
              <a:rPr lang="en-US" sz="2400" dirty="0" smtClean="0"/>
              <a:t>, </a:t>
            </a:r>
          </a:p>
          <a:p>
            <a:pPr marL="0" indent="0">
              <a:buNone/>
            </a:pPr>
            <a:r>
              <a:rPr lang="en-US" sz="2400" b="1" dirty="0" smtClean="0"/>
              <a:t>C</a:t>
            </a:r>
            <a:r>
              <a:rPr lang="en-US" sz="2400" b="1" dirty="0"/>
              <a:t>++</a:t>
            </a:r>
            <a:r>
              <a:rPr lang="en-US" sz="2400" dirty="0"/>
              <a:t>: </a:t>
            </a:r>
            <a:r>
              <a:rPr lang="en-US" sz="2400" dirty="0" err="1" smtClean="0"/>
              <a:t>RxCpp</a:t>
            </a:r>
            <a:r>
              <a:rPr lang="en-US" sz="2400" dirty="0" smtClean="0"/>
              <a:t>, </a:t>
            </a:r>
            <a:r>
              <a:rPr lang="en-US" sz="2400" b="1" dirty="0" err="1" smtClean="0"/>
              <a:t>Lua</a:t>
            </a:r>
            <a:r>
              <a:rPr lang="en-US" sz="2400" dirty="0"/>
              <a:t>: </a:t>
            </a:r>
            <a:r>
              <a:rPr lang="en-US" sz="2400" dirty="0" err="1" smtClean="0"/>
              <a:t>RxLua</a:t>
            </a:r>
            <a:r>
              <a:rPr lang="en-US" sz="2400" dirty="0" smtClean="0"/>
              <a:t>, </a:t>
            </a:r>
          </a:p>
          <a:p>
            <a:pPr marL="0" indent="0">
              <a:buNone/>
            </a:pPr>
            <a:r>
              <a:rPr lang="en-US" sz="2400" b="1" dirty="0" smtClean="0"/>
              <a:t>Ruby</a:t>
            </a:r>
            <a:r>
              <a:rPr lang="en-US" sz="2400" dirty="0"/>
              <a:t>: </a:t>
            </a:r>
            <a:r>
              <a:rPr lang="en-US" sz="2400" dirty="0" err="1" smtClean="0"/>
              <a:t>Rx.rb</a:t>
            </a:r>
            <a:r>
              <a:rPr lang="en-US" sz="2400" dirty="0" smtClean="0"/>
              <a:t>, </a:t>
            </a:r>
          </a:p>
          <a:p>
            <a:pPr marL="0" indent="0">
              <a:buNone/>
            </a:pPr>
            <a:r>
              <a:rPr lang="en-US" sz="2400" b="1" dirty="0" smtClean="0"/>
              <a:t>Python</a:t>
            </a:r>
            <a:r>
              <a:rPr lang="en-US" sz="2400" dirty="0"/>
              <a:t>: </a:t>
            </a:r>
            <a:r>
              <a:rPr lang="en-US" sz="2400" dirty="0" err="1" smtClean="0"/>
              <a:t>RxPY</a:t>
            </a:r>
            <a:r>
              <a:rPr lang="en-US" sz="2400" dirty="0" smtClean="0"/>
              <a:t>, </a:t>
            </a:r>
          </a:p>
        </p:txBody>
      </p:sp>
      <p:sp>
        <p:nvSpPr>
          <p:cNvPr id="3" name="Text Placeholder 2"/>
          <p:cNvSpPr>
            <a:spLocks noGrp="1"/>
          </p:cNvSpPr>
          <p:nvPr>
            <p:ph type="body" sz="quarter" idx="10"/>
          </p:nvPr>
        </p:nvSpPr>
        <p:spPr/>
        <p:txBody>
          <a:bodyPr/>
          <a:lstStyle/>
          <a:p>
            <a:r>
              <a:rPr lang="en-US" dirty="0" smtClean="0"/>
              <a:t>Languages and platforms</a:t>
            </a:r>
            <a:endParaRPr lang="en-US" dirty="0"/>
          </a:p>
        </p:txBody>
      </p:sp>
      <p:sp>
        <p:nvSpPr>
          <p:cNvPr id="4" name="Rectangle 3"/>
          <p:cNvSpPr/>
          <p:nvPr/>
        </p:nvSpPr>
        <p:spPr>
          <a:xfrm>
            <a:off x="2611437" y="829012"/>
            <a:ext cx="2189163" cy="2657138"/>
          </a:xfrm>
          <a:prstGeom prst="rect">
            <a:avLst/>
          </a:prstGeom>
        </p:spPr>
        <p:txBody>
          <a:bodyPr wrap="square">
            <a:spAutoFit/>
          </a:bodyPr>
          <a:lstStyle/>
          <a:p>
            <a:pPr defTabSz="342900">
              <a:spcAft>
                <a:spcPts val="750"/>
              </a:spcAft>
              <a:buClr>
                <a:schemeClr val="accent2"/>
              </a:buClr>
            </a:pPr>
            <a:r>
              <a:rPr lang="en-US" sz="1500" b="1" dirty="0">
                <a:latin typeface="Trebuchet MS"/>
                <a:cs typeface="Trebuchet MS"/>
              </a:rPr>
              <a:t>Go: </a:t>
            </a:r>
            <a:r>
              <a:rPr lang="en-US" sz="1500" dirty="0" err="1">
                <a:latin typeface="Trebuchet MS"/>
                <a:cs typeface="Trebuchet MS"/>
              </a:rPr>
              <a:t>RxGo</a:t>
            </a:r>
            <a:r>
              <a:rPr lang="en-US" sz="1500" b="1" dirty="0">
                <a:latin typeface="Trebuchet MS"/>
                <a:cs typeface="Trebuchet MS"/>
              </a:rPr>
              <a:t>, </a:t>
            </a:r>
          </a:p>
          <a:p>
            <a:pPr defTabSz="342900">
              <a:spcAft>
                <a:spcPts val="750"/>
              </a:spcAft>
              <a:buClr>
                <a:schemeClr val="accent2"/>
              </a:buClr>
            </a:pPr>
            <a:r>
              <a:rPr lang="en-US" sz="1500" b="1" dirty="0">
                <a:latin typeface="Trebuchet MS"/>
                <a:cs typeface="Trebuchet MS"/>
              </a:rPr>
              <a:t>Groovy: </a:t>
            </a:r>
            <a:r>
              <a:rPr lang="en-US" sz="1500" dirty="0" err="1">
                <a:latin typeface="Trebuchet MS"/>
                <a:cs typeface="Trebuchet MS"/>
              </a:rPr>
              <a:t>RxGroovy</a:t>
            </a:r>
            <a:r>
              <a:rPr lang="en-US" sz="1500" b="1" dirty="0">
                <a:latin typeface="Trebuchet MS"/>
                <a:cs typeface="Trebuchet MS"/>
              </a:rPr>
              <a:t>, </a:t>
            </a:r>
          </a:p>
          <a:p>
            <a:pPr defTabSz="342900">
              <a:spcAft>
                <a:spcPts val="750"/>
              </a:spcAft>
              <a:buClr>
                <a:schemeClr val="accent2"/>
              </a:buClr>
            </a:pPr>
            <a:r>
              <a:rPr lang="en-US" sz="1500" b="1" dirty="0" err="1">
                <a:latin typeface="Trebuchet MS"/>
                <a:cs typeface="Trebuchet MS"/>
              </a:rPr>
              <a:t>JRuby</a:t>
            </a:r>
            <a:r>
              <a:rPr lang="en-US" sz="1500" b="1" dirty="0">
                <a:latin typeface="Trebuchet MS"/>
                <a:cs typeface="Trebuchet MS"/>
              </a:rPr>
              <a:t>: </a:t>
            </a:r>
            <a:r>
              <a:rPr lang="en-US" sz="1500" dirty="0" err="1">
                <a:latin typeface="Trebuchet MS"/>
                <a:cs typeface="Trebuchet MS"/>
              </a:rPr>
              <a:t>RxJRuby</a:t>
            </a:r>
            <a:r>
              <a:rPr lang="en-US" sz="1500" b="1" dirty="0">
                <a:latin typeface="Trebuchet MS"/>
                <a:cs typeface="Trebuchet MS"/>
              </a:rPr>
              <a:t>, </a:t>
            </a:r>
          </a:p>
          <a:p>
            <a:pPr defTabSz="342900">
              <a:spcAft>
                <a:spcPts val="750"/>
              </a:spcAft>
              <a:buClr>
                <a:schemeClr val="accent2"/>
              </a:buClr>
            </a:pPr>
            <a:r>
              <a:rPr lang="en-US" sz="1500" b="1" dirty="0" err="1">
                <a:latin typeface="Trebuchet MS"/>
                <a:cs typeface="Trebuchet MS"/>
              </a:rPr>
              <a:t>Kotlin</a:t>
            </a:r>
            <a:r>
              <a:rPr lang="en-US" sz="1500" b="1" dirty="0">
                <a:latin typeface="Trebuchet MS"/>
                <a:cs typeface="Trebuchet MS"/>
              </a:rPr>
              <a:t>: </a:t>
            </a:r>
            <a:r>
              <a:rPr lang="en-US" sz="1500" dirty="0" err="1">
                <a:latin typeface="Trebuchet MS"/>
                <a:cs typeface="Trebuchet MS"/>
              </a:rPr>
              <a:t>RxKotlin</a:t>
            </a:r>
            <a:r>
              <a:rPr lang="en-US" sz="1500" b="1" dirty="0">
                <a:latin typeface="Trebuchet MS"/>
                <a:cs typeface="Trebuchet MS"/>
              </a:rPr>
              <a:t>,</a:t>
            </a:r>
          </a:p>
          <a:p>
            <a:pPr defTabSz="342900">
              <a:spcAft>
                <a:spcPts val="750"/>
              </a:spcAft>
              <a:buClr>
                <a:schemeClr val="accent2"/>
              </a:buClr>
            </a:pPr>
            <a:r>
              <a:rPr lang="en-US" sz="1500" b="1" dirty="0" smtClean="0">
                <a:latin typeface="Trebuchet MS"/>
                <a:cs typeface="Trebuchet MS"/>
              </a:rPr>
              <a:t>Swift</a:t>
            </a:r>
            <a:r>
              <a:rPr lang="en-US" sz="1500" b="1" dirty="0">
                <a:latin typeface="Trebuchet MS"/>
                <a:cs typeface="Trebuchet MS"/>
              </a:rPr>
              <a:t>: </a:t>
            </a:r>
            <a:r>
              <a:rPr lang="en-US" sz="1500" dirty="0" err="1">
                <a:latin typeface="Trebuchet MS"/>
                <a:cs typeface="Trebuchet MS"/>
              </a:rPr>
              <a:t>RxSwift</a:t>
            </a:r>
            <a:r>
              <a:rPr lang="en-US" sz="1500" b="1" dirty="0">
                <a:latin typeface="Trebuchet MS"/>
                <a:cs typeface="Trebuchet MS"/>
              </a:rPr>
              <a:t>, </a:t>
            </a:r>
          </a:p>
          <a:p>
            <a:pPr defTabSz="342900">
              <a:spcAft>
                <a:spcPts val="750"/>
              </a:spcAft>
              <a:buClr>
                <a:schemeClr val="accent2"/>
              </a:buClr>
            </a:pPr>
            <a:r>
              <a:rPr lang="en-US" sz="1500" b="1" dirty="0">
                <a:latin typeface="Trebuchet MS"/>
                <a:cs typeface="Trebuchet MS"/>
              </a:rPr>
              <a:t>PHP: </a:t>
            </a:r>
            <a:r>
              <a:rPr lang="en-US" sz="1500" dirty="0" err="1">
                <a:latin typeface="Trebuchet MS"/>
                <a:cs typeface="Trebuchet MS"/>
              </a:rPr>
              <a:t>RxPHP</a:t>
            </a:r>
            <a:r>
              <a:rPr lang="en-US" sz="1500" b="1" dirty="0">
                <a:latin typeface="Trebuchet MS"/>
                <a:cs typeface="Trebuchet MS"/>
              </a:rPr>
              <a:t>, </a:t>
            </a:r>
          </a:p>
          <a:p>
            <a:pPr defTabSz="342900">
              <a:spcAft>
                <a:spcPts val="750"/>
              </a:spcAft>
              <a:buClr>
                <a:schemeClr val="accent2"/>
              </a:buClr>
            </a:pPr>
            <a:r>
              <a:rPr lang="en-US" sz="1500" b="1" dirty="0">
                <a:latin typeface="Trebuchet MS"/>
                <a:cs typeface="Trebuchet MS"/>
              </a:rPr>
              <a:t>Elixir: </a:t>
            </a:r>
            <a:r>
              <a:rPr lang="en-US" sz="1500" dirty="0" err="1">
                <a:latin typeface="Trebuchet MS"/>
                <a:cs typeface="Trebuchet MS"/>
              </a:rPr>
              <a:t>reaxive</a:t>
            </a:r>
            <a:r>
              <a:rPr lang="en-US" sz="1500" b="1" dirty="0">
                <a:latin typeface="Trebuchet MS"/>
                <a:cs typeface="Trebuchet MS"/>
              </a:rPr>
              <a:t>, </a:t>
            </a:r>
          </a:p>
          <a:p>
            <a:pPr defTabSz="342900">
              <a:spcAft>
                <a:spcPts val="750"/>
              </a:spcAft>
              <a:buClr>
                <a:schemeClr val="accent2"/>
              </a:buClr>
            </a:pPr>
            <a:r>
              <a:rPr lang="en-US" sz="1500" b="1" dirty="0">
                <a:latin typeface="Trebuchet MS"/>
                <a:cs typeface="Trebuchet MS"/>
              </a:rPr>
              <a:t>Dart: </a:t>
            </a:r>
            <a:r>
              <a:rPr lang="en-US" sz="1500" dirty="0" err="1">
                <a:latin typeface="Trebuchet MS"/>
                <a:cs typeface="Trebuchet MS"/>
              </a:rPr>
              <a:t>RxDart</a:t>
            </a:r>
            <a:endParaRPr lang="en-US" sz="1500" dirty="0">
              <a:latin typeface="Trebuchet MS"/>
              <a:cs typeface="Trebuchet MS"/>
            </a:endParaRPr>
          </a:p>
        </p:txBody>
      </p:sp>
      <p:sp>
        <p:nvSpPr>
          <p:cNvPr id="5" name="Rectangle 4"/>
          <p:cNvSpPr/>
          <p:nvPr/>
        </p:nvSpPr>
        <p:spPr>
          <a:xfrm>
            <a:off x="5055960" y="590550"/>
            <a:ext cx="4572000" cy="1205458"/>
          </a:xfrm>
          <a:prstGeom prst="rect">
            <a:avLst/>
          </a:prstGeom>
        </p:spPr>
        <p:txBody>
          <a:bodyPr>
            <a:spAutoFit/>
          </a:bodyPr>
          <a:lstStyle/>
          <a:p>
            <a:endParaRPr lang="en-US" sz="1400" dirty="0"/>
          </a:p>
          <a:p>
            <a:pPr defTabSz="342900">
              <a:spcAft>
                <a:spcPts val="750"/>
              </a:spcAft>
              <a:buClr>
                <a:schemeClr val="accent2"/>
              </a:buClr>
            </a:pPr>
            <a:r>
              <a:rPr lang="en-US" sz="1500" dirty="0" err="1">
                <a:latin typeface="Trebuchet MS"/>
                <a:cs typeface="Trebuchet MS"/>
              </a:rPr>
              <a:t>RxNetty</a:t>
            </a:r>
            <a:r>
              <a:rPr lang="en-US" sz="1500" b="1" dirty="0">
                <a:latin typeface="Trebuchet MS"/>
                <a:cs typeface="Trebuchet MS"/>
              </a:rPr>
              <a:t>, </a:t>
            </a:r>
            <a:endParaRPr lang="en-US" sz="1500" b="1" dirty="0" smtClean="0">
              <a:latin typeface="Trebuchet MS"/>
              <a:cs typeface="Trebuchet MS"/>
            </a:endParaRPr>
          </a:p>
          <a:p>
            <a:pPr defTabSz="342900">
              <a:spcAft>
                <a:spcPts val="750"/>
              </a:spcAft>
              <a:buClr>
                <a:schemeClr val="accent2"/>
              </a:buClr>
            </a:pPr>
            <a:r>
              <a:rPr lang="en-US" sz="1500" dirty="0" err="1" smtClean="0">
                <a:latin typeface="Trebuchet MS"/>
                <a:cs typeface="Trebuchet MS"/>
              </a:rPr>
              <a:t>RxAndroid</a:t>
            </a:r>
            <a:r>
              <a:rPr lang="en-US" sz="1500" b="1" dirty="0">
                <a:latin typeface="Trebuchet MS"/>
                <a:cs typeface="Trebuchet MS"/>
              </a:rPr>
              <a:t>, </a:t>
            </a:r>
            <a:endParaRPr lang="en-US" sz="1500" b="1" dirty="0" smtClean="0">
              <a:latin typeface="Trebuchet MS"/>
              <a:cs typeface="Trebuchet MS"/>
            </a:endParaRPr>
          </a:p>
          <a:p>
            <a:pPr defTabSz="342900">
              <a:spcAft>
                <a:spcPts val="750"/>
              </a:spcAft>
              <a:buClr>
                <a:schemeClr val="accent2"/>
              </a:buClr>
            </a:pPr>
            <a:r>
              <a:rPr lang="en-US" sz="1500" dirty="0" err="1" smtClean="0">
                <a:latin typeface="Trebuchet MS"/>
                <a:cs typeface="Trebuchet MS"/>
              </a:rPr>
              <a:t>RxCocoa</a:t>
            </a:r>
            <a:endParaRPr lang="en-US" sz="1500" dirty="0">
              <a:latin typeface="Trebuchet MS"/>
              <a:cs typeface="Trebuchet MS"/>
            </a:endParaRPr>
          </a:p>
        </p:txBody>
      </p:sp>
    </p:spTree>
    <p:extLst>
      <p:ext uri="{BB962C8B-B14F-4D97-AF65-F5344CB8AC3E}">
        <p14:creationId xmlns:p14="http://schemas.microsoft.com/office/powerpoint/2010/main" val="3149939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Картинки по запросу java akka logo"/>
          <p:cNvPicPr>
            <a:picLocks noChangeAspect="1" noChangeArrowheads="1"/>
          </p:cNvPicPr>
          <p:nvPr/>
        </p:nvPicPr>
        <p:blipFill rotWithShape="1">
          <a:blip r:embed="rId3">
            <a:extLst>
              <a:ext uri="{28A0092B-C50C-407E-A947-70E740481C1C}">
                <a14:useLocalDpi xmlns:a14="http://schemas.microsoft.com/office/drawing/2010/main" val="0"/>
              </a:ext>
            </a:extLst>
          </a:blip>
          <a:srcRect l="10000" t="54571"/>
          <a:stretch/>
        </p:blipFill>
        <p:spPr bwMode="auto">
          <a:xfrm>
            <a:off x="5890280" y="3965214"/>
            <a:ext cx="2658809" cy="73603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280988" y="2114550"/>
            <a:ext cx="8329612" cy="2819400"/>
          </a:xfrm>
        </p:spPr>
        <p:txBody>
          <a:bodyPr>
            <a:normAutofit lnSpcReduction="10000"/>
          </a:bodyPr>
          <a:lstStyle/>
          <a:p>
            <a:pPr marL="0" indent="0">
              <a:buNone/>
            </a:pPr>
            <a:r>
              <a:rPr lang="en-US" sz="2000" dirty="0" smtClean="0"/>
              <a:t>Implementers include:</a:t>
            </a:r>
          </a:p>
          <a:p>
            <a:r>
              <a:rPr lang="en-US" sz="2000" dirty="0" smtClean="0"/>
              <a:t>Reactor </a:t>
            </a:r>
            <a:r>
              <a:rPr lang="en-US" sz="2000" dirty="0"/>
              <a:t>3 </a:t>
            </a:r>
            <a:r>
              <a:rPr lang="en-US" sz="2000" dirty="0" smtClean="0"/>
              <a:t>(</a:t>
            </a:r>
            <a:r>
              <a:rPr lang="en-US" sz="2000" dirty="0" smtClean="0">
                <a:hlinkClick r:id="rId4"/>
              </a:rPr>
              <a:t>projectreactor.io</a:t>
            </a:r>
            <a:r>
              <a:rPr lang="en-US" sz="2000" dirty="0" smtClean="0"/>
              <a:t>)</a:t>
            </a:r>
          </a:p>
          <a:p>
            <a:r>
              <a:rPr lang="en-US" sz="2000" dirty="0" err="1" smtClean="0"/>
              <a:t>RxJava</a:t>
            </a:r>
            <a:r>
              <a:rPr lang="en-US" sz="2000" dirty="0" smtClean="0"/>
              <a:t> 2 (</a:t>
            </a:r>
            <a:r>
              <a:rPr lang="en-US" sz="2000" dirty="0" smtClean="0">
                <a:hlinkClick r:id="rId5"/>
              </a:rPr>
              <a:t>github.com/</a:t>
            </a:r>
            <a:r>
              <a:rPr lang="en-US" sz="2000" dirty="0" err="1" smtClean="0">
                <a:hlinkClick r:id="rId5"/>
              </a:rPr>
              <a:t>ReactiveX</a:t>
            </a:r>
            <a:r>
              <a:rPr lang="en-US" sz="2000" dirty="0" smtClean="0">
                <a:hlinkClick r:id="rId5"/>
              </a:rPr>
              <a:t>/</a:t>
            </a:r>
            <a:r>
              <a:rPr lang="en-US" sz="2000" dirty="0" err="1" smtClean="0">
                <a:hlinkClick r:id="rId5"/>
              </a:rPr>
              <a:t>RJava</a:t>
            </a:r>
            <a:r>
              <a:rPr lang="en-US" sz="2000" dirty="0" smtClean="0"/>
              <a:t>)</a:t>
            </a:r>
          </a:p>
          <a:p>
            <a:r>
              <a:rPr lang="en-US" sz="2000" dirty="0" err="1" smtClean="0"/>
              <a:t>Akka</a:t>
            </a:r>
            <a:r>
              <a:rPr lang="en-US" sz="2000" dirty="0" smtClean="0"/>
              <a:t> </a:t>
            </a:r>
            <a:r>
              <a:rPr lang="en-US" sz="2000" dirty="0"/>
              <a:t>Streams </a:t>
            </a:r>
            <a:r>
              <a:rPr lang="en-US" sz="2000" dirty="0" smtClean="0"/>
              <a:t>(akka.io/)</a:t>
            </a:r>
          </a:p>
          <a:p>
            <a:r>
              <a:rPr lang="en-US" sz="2000" dirty="0" err="1" smtClean="0"/>
              <a:t>Vert.x</a:t>
            </a:r>
            <a:r>
              <a:rPr lang="en-US" sz="2000" dirty="0" smtClean="0"/>
              <a:t> (</a:t>
            </a:r>
            <a:r>
              <a:rPr lang="en-US" sz="2000" dirty="0" smtClean="0">
                <a:hlinkClick r:id="rId6"/>
              </a:rPr>
              <a:t>vertx.io</a:t>
            </a:r>
            <a:r>
              <a:rPr lang="en-US" sz="2000" dirty="0" smtClean="0"/>
              <a:t>)</a:t>
            </a:r>
          </a:p>
          <a:p>
            <a:r>
              <a:rPr lang="en-US" sz="2000" dirty="0" err="1" smtClean="0"/>
              <a:t>Ratpack</a:t>
            </a:r>
            <a:r>
              <a:rPr lang="en-US" sz="2000" dirty="0"/>
              <a:t> </a:t>
            </a:r>
            <a:r>
              <a:rPr lang="en-US" sz="2000" dirty="0" smtClean="0"/>
              <a:t>(ratpack.io/) </a:t>
            </a:r>
          </a:p>
          <a:p>
            <a:endParaRPr lang="en-US" sz="2000" dirty="0"/>
          </a:p>
          <a:p>
            <a:endParaRPr lang="en-US" sz="2000" dirty="0"/>
          </a:p>
        </p:txBody>
      </p:sp>
      <p:sp>
        <p:nvSpPr>
          <p:cNvPr id="3" name="Text Placeholder 2"/>
          <p:cNvSpPr>
            <a:spLocks noGrp="1"/>
          </p:cNvSpPr>
          <p:nvPr>
            <p:ph type="body" sz="quarter" idx="10"/>
          </p:nvPr>
        </p:nvSpPr>
        <p:spPr/>
        <p:txBody>
          <a:bodyPr/>
          <a:lstStyle/>
          <a:p>
            <a:r>
              <a:rPr lang="en-US" dirty="0" smtClean="0"/>
              <a:t>Java and Reactive Programming (1/2)</a:t>
            </a:r>
            <a:endParaRPr lang="en-US" dirty="0"/>
          </a:p>
        </p:txBody>
      </p:sp>
      <p:sp>
        <p:nvSpPr>
          <p:cNvPr id="4" name="Rectangle 3"/>
          <p:cNvSpPr/>
          <p:nvPr/>
        </p:nvSpPr>
        <p:spPr>
          <a:xfrm>
            <a:off x="228600" y="895350"/>
            <a:ext cx="8763000" cy="1015663"/>
          </a:xfrm>
          <a:prstGeom prst="rect">
            <a:avLst/>
          </a:prstGeom>
        </p:spPr>
        <p:txBody>
          <a:bodyPr wrap="square">
            <a:spAutoFit/>
          </a:bodyPr>
          <a:lstStyle/>
          <a:p>
            <a:r>
              <a:rPr lang="en-US" sz="2000" dirty="0"/>
              <a:t>The </a:t>
            </a:r>
            <a:r>
              <a:rPr lang="en-US" sz="2000" b="1" dirty="0">
                <a:hlinkClick r:id="rId7"/>
              </a:rPr>
              <a:t>Reactive </a:t>
            </a:r>
            <a:r>
              <a:rPr lang="en-US" sz="2000" b="1" dirty="0" smtClean="0">
                <a:hlinkClick r:id="rId7"/>
              </a:rPr>
              <a:t>Streams</a:t>
            </a:r>
            <a:r>
              <a:rPr lang="en-US" sz="2000" dirty="0" smtClean="0"/>
              <a:t> </a:t>
            </a:r>
            <a:r>
              <a:rPr lang="en-US" sz="2000" dirty="0"/>
              <a:t>specification is an industry-driven effort to standardize Reactive Programming libraries on the JVM, and more importantly specify how they must behave so that they are interoperable. </a:t>
            </a:r>
          </a:p>
        </p:txBody>
      </p:sp>
      <p:pic>
        <p:nvPicPr>
          <p:cNvPr id="7" name="Picture 6" descr="Картинки по запросу projectreacto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7526" y="1781555"/>
            <a:ext cx="1346424" cy="1346424"/>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https://akka.io/resources/images/akka_full_color.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4" descr="Картинки по запросу RxJava"/>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72200" y="2658304"/>
            <a:ext cx="2705100" cy="128814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Картинки по запросу java Ratpa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2360" y="4289483"/>
            <a:ext cx="1699280" cy="5607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Картинки по запросу vertx"/>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267200" y="3496392"/>
            <a:ext cx="2057400" cy="900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718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Java and Reactive Programming </a:t>
            </a:r>
            <a:r>
              <a:rPr lang="en-US" dirty="0" smtClean="0"/>
              <a:t>(2/2)</a:t>
            </a:r>
            <a:endParaRPr lang="en-US" dirty="0"/>
          </a:p>
        </p:txBody>
      </p:sp>
      <p:sp>
        <p:nvSpPr>
          <p:cNvPr id="3" name="Content Placeholder 2"/>
          <p:cNvSpPr>
            <a:spLocks noGrp="1"/>
          </p:cNvSpPr>
          <p:nvPr>
            <p:ph idx="1"/>
          </p:nvPr>
        </p:nvSpPr>
        <p:spPr/>
        <p:txBody>
          <a:bodyPr>
            <a:noAutofit/>
          </a:bodyPr>
          <a:lstStyle/>
          <a:p>
            <a:r>
              <a:rPr lang="en-US" sz="2000" dirty="0"/>
              <a:t>By being built around the core pillars of being fully </a:t>
            </a:r>
            <a:r>
              <a:rPr lang="en-US" sz="2000" b="1" dirty="0"/>
              <a:t>asynchronous</a:t>
            </a:r>
            <a:r>
              <a:rPr lang="en-US" sz="2000" dirty="0"/>
              <a:t> and </a:t>
            </a:r>
            <a:r>
              <a:rPr lang="en-US" sz="2000" b="1" dirty="0"/>
              <a:t>non-blocking</a:t>
            </a:r>
            <a:r>
              <a:rPr lang="en-US" sz="2000" dirty="0"/>
              <a:t>, Reactive Programming is an alternative to the more limited ways of doing asynchronous code in the JDK: namely </a:t>
            </a:r>
            <a:r>
              <a:rPr lang="en-US" sz="2000" i="1" dirty="0"/>
              <a:t>Callback</a:t>
            </a:r>
            <a:r>
              <a:rPr lang="en-US" sz="2000" dirty="0"/>
              <a:t> based APIs and Future</a:t>
            </a:r>
            <a:r>
              <a:rPr lang="en-US" sz="2000" dirty="0" smtClean="0"/>
              <a:t>.</a:t>
            </a:r>
          </a:p>
          <a:p>
            <a:endParaRPr lang="en-US" sz="2000" dirty="0"/>
          </a:p>
          <a:p>
            <a:r>
              <a:rPr lang="en-US" sz="2000" dirty="0"/>
              <a:t>This is important in order to be more efficient with resources and increase an application's capacity to serve large number of clients, without the headache of writing low-level concurrent or and/or parallelized code.</a:t>
            </a:r>
          </a:p>
          <a:p>
            <a:r>
              <a:rPr lang="en-US" sz="2000" dirty="0" smtClean="0"/>
              <a:t/>
            </a:r>
            <a:br>
              <a:rPr lang="en-US" sz="2000" dirty="0" smtClean="0"/>
            </a:br>
            <a:endParaRPr lang="en-US" sz="2000" dirty="0"/>
          </a:p>
        </p:txBody>
      </p:sp>
    </p:spTree>
    <p:extLst>
      <p:ext uri="{BB962C8B-B14F-4D97-AF65-F5344CB8AC3E}">
        <p14:creationId xmlns:p14="http://schemas.microsoft.com/office/powerpoint/2010/main" val="2781526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Картинки по запросу"/>
          <p:cNvPicPr>
            <a:picLocks noChangeAspect="1" noChangeArrowheads="1"/>
          </p:cNvPicPr>
          <p:nvPr/>
        </p:nvPicPr>
        <p:blipFill rotWithShape="1">
          <a:blip r:embed="rId2">
            <a:extLst>
              <a:ext uri="{28A0092B-C50C-407E-A947-70E740481C1C}">
                <a14:useLocalDpi xmlns:a14="http://schemas.microsoft.com/office/drawing/2010/main" val="0"/>
              </a:ext>
            </a:extLst>
          </a:blip>
          <a:srcRect l="-556" t="15000" r="-833" b="-6875"/>
          <a:stretch/>
        </p:blipFill>
        <p:spPr bwMode="auto">
          <a:xfrm>
            <a:off x="-50776" y="-19050"/>
            <a:ext cx="9270976" cy="5600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3714750"/>
            <a:ext cx="5366597" cy="630942"/>
          </a:xfrm>
          <a:prstGeom prst="rect">
            <a:avLst/>
          </a:prstGeom>
        </p:spPr>
        <p:txBody>
          <a:bodyPr wrap="none">
            <a:spAutoFit/>
          </a:bodyPr>
          <a:lstStyle/>
          <a:p>
            <a:r>
              <a:rPr lang="en-US" sz="3500" dirty="0" smtClean="0">
                <a:solidFill>
                  <a:schemeClr val="bg1"/>
                </a:solidFill>
              </a:rPr>
              <a:t>Reactive stack of Spring 5</a:t>
            </a:r>
            <a:endParaRPr lang="en-US" sz="3500" dirty="0">
              <a:solidFill>
                <a:schemeClr val="bg1"/>
              </a:solidFill>
            </a:endParaRPr>
          </a:p>
        </p:txBody>
      </p:sp>
    </p:spTree>
    <p:extLst>
      <p:ext uri="{BB962C8B-B14F-4D97-AF65-F5344CB8AC3E}">
        <p14:creationId xmlns:p14="http://schemas.microsoft.com/office/powerpoint/2010/main" val="25301396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lh5.googleusercontent.com/tGZdvWnYMqA29Iqlp2gfNpXWtLMEcaA-50IJdefAzjl3YdD93u75bxp-KVqMqveWNmVdeYt94ybOh_TqVkIERR693NCj9xxfNhJ942PDaqTqUKSDHHnYrKdEd_hbrOCXS-_aog0yED8"/>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077" t="2384" r="1539" b="3414"/>
          <a:stretch/>
        </p:blipFill>
        <p:spPr bwMode="auto">
          <a:xfrm>
            <a:off x="0" y="781049"/>
            <a:ext cx="4876800" cy="4011561"/>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p:nvPr>
        </p:nvSpPr>
        <p:spPr/>
        <p:txBody>
          <a:bodyPr/>
          <a:lstStyle/>
          <a:p>
            <a:r>
              <a:rPr lang="en-US" dirty="0" smtClean="0"/>
              <a:t>Spring Boot 2</a:t>
            </a:r>
            <a:endParaRPr lang="en-US" dirty="0"/>
          </a:p>
        </p:txBody>
      </p:sp>
      <p:sp>
        <p:nvSpPr>
          <p:cNvPr id="4" name="Rectangle 3"/>
          <p:cNvSpPr/>
          <p:nvPr/>
        </p:nvSpPr>
        <p:spPr>
          <a:xfrm>
            <a:off x="4876800" y="714784"/>
            <a:ext cx="4267200" cy="1938992"/>
          </a:xfrm>
          <a:prstGeom prst="rect">
            <a:avLst/>
          </a:prstGeom>
        </p:spPr>
        <p:txBody>
          <a:bodyPr wrap="square">
            <a:spAutoFit/>
          </a:bodyPr>
          <a:lstStyle/>
          <a:p>
            <a:pPr defTabSz="342900">
              <a:lnSpc>
                <a:spcPct val="120000"/>
              </a:lnSpc>
              <a:buClr>
                <a:schemeClr val="accent2"/>
              </a:buClr>
            </a:pPr>
            <a:r>
              <a:rPr lang="en-US" sz="2000" dirty="0" smtClean="0">
                <a:latin typeface="Trebuchet MS"/>
                <a:cs typeface="Trebuchet MS"/>
              </a:rPr>
              <a:t>Reactive stack, web applications built on a Reactive Streams API to run on non-blocking servers such as </a:t>
            </a:r>
            <a:r>
              <a:rPr lang="en-US" sz="2000" dirty="0" err="1" smtClean="0">
                <a:latin typeface="Trebuchet MS"/>
                <a:cs typeface="Trebuchet MS"/>
              </a:rPr>
              <a:t>Netty</a:t>
            </a:r>
            <a:r>
              <a:rPr lang="en-US" sz="2000" dirty="0" smtClean="0">
                <a:latin typeface="Trebuchet MS"/>
                <a:cs typeface="Trebuchet MS"/>
              </a:rPr>
              <a:t>, Undertow, and Servlet 3.1+ containers. </a:t>
            </a:r>
            <a:endParaRPr lang="en-US" sz="2000" dirty="0">
              <a:latin typeface="Trebuchet MS"/>
              <a:cs typeface="Trebuchet MS"/>
            </a:endParaRPr>
          </a:p>
        </p:txBody>
      </p:sp>
      <p:sp>
        <p:nvSpPr>
          <p:cNvPr id="5" name="Rectangle 4"/>
          <p:cNvSpPr/>
          <p:nvPr/>
        </p:nvSpPr>
        <p:spPr>
          <a:xfrm>
            <a:off x="4876800" y="2720041"/>
            <a:ext cx="3872804" cy="1905458"/>
          </a:xfrm>
          <a:prstGeom prst="rect">
            <a:avLst/>
          </a:prstGeom>
        </p:spPr>
        <p:txBody>
          <a:bodyPr wrap="square">
            <a:spAutoFit/>
          </a:bodyPr>
          <a:lstStyle/>
          <a:p>
            <a:pPr defTabSz="342900">
              <a:lnSpc>
                <a:spcPct val="120000"/>
              </a:lnSpc>
              <a:spcAft>
                <a:spcPts val="1600"/>
              </a:spcAft>
              <a:buClr>
                <a:schemeClr val="accent2"/>
              </a:buClr>
            </a:pPr>
            <a:r>
              <a:rPr lang="en-US" sz="2000" dirty="0">
                <a:latin typeface="Trebuchet MS"/>
                <a:cs typeface="Trebuchet MS"/>
              </a:rPr>
              <a:t>Reactor is a fourth-generation Reactive library for building non-blocking applications on the JVM based on the </a:t>
            </a:r>
            <a:r>
              <a:rPr lang="en-US" sz="2000" dirty="0">
                <a:latin typeface="Trebuchet MS"/>
                <a:cs typeface="Trebuchet MS"/>
                <a:hlinkClick r:id="rId4"/>
              </a:rPr>
              <a:t>Reactive Streams Specification</a:t>
            </a:r>
            <a:endParaRPr lang="en-US" sz="2000" dirty="0">
              <a:latin typeface="Trebuchet MS"/>
              <a:cs typeface="Trebuchet MS"/>
            </a:endParaRPr>
          </a:p>
        </p:txBody>
      </p:sp>
    </p:spTree>
    <p:extLst>
      <p:ext uri="{BB962C8B-B14F-4D97-AF65-F5344CB8AC3E}">
        <p14:creationId xmlns:p14="http://schemas.microsoft.com/office/powerpoint/2010/main" val="1004821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ext Placeholder 2"/>
          <p:cNvSpPr>
            <a:spLocks noGrp="1"/>
          </p:cNvSpPr>
          <p:nvPr>
            <p:ph type="body" sz="quarter" idx="10"/>
          </p:nvPr>
        </p:nvSpPr>
        <p:spPr/>
        <p:txBody>
          <a:bodyPr/>
          <a:lstStyle/>
          <a:p>
            <a:r>
              <a:rPr lang="en-US" dirty="0" smtClean="0"/>
              <a:t>Project Reactor</a:t>
            </a:r>
            <a:endParaRPr lang="en-US" dirty="0"/>
          </a:p>
        </p:txBody>
      </p:sp>
      <p:pic>
        <p:nvPicPr>
          <p:cNvPr id="11266" name="Picture 2" descr="https://lh6.googleusercontent.com/edpW17QXFU5jZtf6EzblJmP5RKN8MV-JMcGFuEzGbK1DZoJYEm4iZNz1ap178D4ZzGmvarO7-z0uGL8hN53LOSOxu_EsHg_wl2woRn-JoX06XljwBWBfRQyTxo2hog_GeiW0MHHO3dA"/>
          <p:cNvPicPr>
            <a:picLocks noChangeAspect="1" noChangeArrowheads="1"/>
          </p:cNvPicPr>
          <p:nvPr/>
        </p:nvPicPr>
        <p:blipFill rotWithShape="1">
          <a:blip r:embed="rId3">
            <a:extLst>
              <a:ext uri="{28A0092B-C50C-407E-A947-70E740481C1C}">
                <a14:useLocalDpi xmlns:a14="http://schemas.microsoft.com/office/drawing/2010/main" val="0"/>
              </a:ext>
            </a:extLst>
          </a:blip>
          <a:srcRect t="4883" b="1549"/>
          <a:stretch/>
        </p:blipFill>
        <p:spPr bwMode="auto">
          <a:xfrm>
            <a:off x="0" y="971550"/>
            <a:ext cx="91440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433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What is reactive streams </a:t>
            </a:r>
            <a:endParaRPr lang="en-US" dirty="0"/>
          </a:p>
        </p:txBody>
      </p:sp>
      <p:sp>
        <p:nvSpPr>
          <p:cNvPr id="4" name="Rectangle 3"/>
          <p:cNvSpPr/>
          <p:nvPr/>
        </p:nvSpPr>
        <p:spPr>
          <a:xfrm>
            <a:off x="228600" y="1006179"/>
            <a:ext cx="8229600" cy="1015663"/>
          </a:xfrm>
          <a:prstGeom prst="rect">
            <a:avLst/>
          </a:prstGeom>
        </p:spPr>
        <p:txBody>
          <a:bodyPr wrap="square">
            <a:spAutoFit/>
          </a:bodyPr>
          <a:lstStyle/>
          <a:p>
            <a:r>
              <a:rPr lang="en-US" sz="2000" dirty="0">
                <a:solidFill>
                  <a:srgbClr val="666666"/>
                </a:solidFill>
                <a:latin typeface="Arial" panose="020B0604020202020204" pitchFamily="34" charset="0"/>
              </a:rPr>
              <a:t>A </a:t>
            </a:r>
            <a:r>
              <a:rPr lang="en-US" sz="2000" b="1" dirty="0">
                <a:solidFill>
                  <a:srgbClr val="666666"/>
                </a:solidFill>
                <a:latin typeface="Verdana" panose="020B0604030504040204" pitchFamily="34" charset="0"/>
              </a:rPr>
              <a:t>Flux&lt;T</a:t>
            </a:r>
            <a:r>
              <a:rPr lang="en-US" sz="2000" b="1" dirty="0" smtClean="0">
                <a:solidFill>
                  <a:srgbClr val="666666"/>
                </a:solidFill>
                <a:latin typeface="Verdana" panose="020B0604030504040204" pitchFamily="34" charset="0"/>
              </a:rPr>
              <a:t>&gt;</a:t>
            </a:r>
            <a:r>
              <a:rPr lang="ru-RU" sz="2000" b="1" dirty="0" smtClean="0">
                <a:solidFill>
                  <a:srgbClr val="666666"/>
                </a:solidFill>
                <a:latin typeface="Verdana" panose="020B0604030504040204" pitchFamily="34" charset="0"/>
              </a:rPr>
              <a:t> </a:t>
            </a:r>
            <a:r>
              <a:rPr lang="en-US" sz="2000" b="1" dirty="0" smtClean="0">
                <a:solidFill>
                  <a:srgbClr val="666666"/>
                </a:solidFill>
                <a:latin typeface="Verdana" panose="020B0604030504040204" pitchFamily="34" charset="0"/>
              </a:rPr>
              <a:t>and Mono&lt;T&gt;</a:t>
            </a:r>
            <a:r>
              <a:rPr lang="en-US" sz="2000" dirty="0" smtClean="0">
                <a:solidFill>
                  <a:srgbClr val="666666"/>
                </a:solidFill>
                <a:latin typeface="Arial" panose="020B0604020202020204" pitchFamily="34" charset="0"/>
              </a:rPr>
              <a:t> </a:t>
            </a:r>
            <a:r>
              <a:rPr lang="en-US" sz="2000" dirty="0">
                <a:solidFill>
                  <a:srgbClr val="666666"/>
                </a:solidFill>
                <a:latin typeface="Arial" panose="020B0604020202020204" pitchFamily="34" charset="0"/>
              </a:rPr>
              <a:t>is a Reactive Streams </a:t>
            </a:r>
            <a:r>
              <a:rPr lang="en-US" sz="2000" dirty="0" smtClean="0">
                <a:solidFill>
                  <a:srgbClr val="666666"/>
                </a:solidFill>
                <a:latin typeface="Verdana" panose="020B0604030504040204" pitchFamily="34" charset="0"/>
              </a:rPr>
              <a:t>Publishers</a:t>
            </a:r>
          </a:p>
          <a:p>
            <a:endParaRPr lang="ru-RU" sz="2000" dirty="0" smtClean="0">
              <a:solidFill>
                <a:srgbClr val="666666"/>
              </a:solidFill>
              <a:latin typeface="Verdana" panose="020B0604030504040204" pitchFamily="34" charset="0"/>
            </a:endParaRPr>
          </a:p>
          <a:p>
            <a:r>
              <a:rPr lang="en-US" sz="2000" dirty="0" smtClean="0">
                <a:solidFill>
                  <a:srgbClr val="666666"/>
                </a:solidFill>
                <a:latin typeface="Verdana" panose="020B0604030504040204" pitchFamily="34" charset="0"/>
              </a:rPr>
              <a:t> </a:t>
            </a:r>
            <a:endParaRPr lang="en-US" sz="2000" dirty="0"/>
          </a:p>
        </p:txBody>
      </p:sp>
      <p:pic>
        <p:nvPicPr>
          <p:cNvPr id="6" name="Picture 2" descr="Картинки по запросу reactive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04950"/>
            <a:ext cx="7214440" cy="32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157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Flux in action</a:t>
            </a:r>
            <a:endParaRPr lang="en-US" dirty="0"/>
          </a:p>
        </p:txBody>
      </p:sp>
      <p:sp>
        <p:nvSpPr>
          <p:cNvPr id="4" name="Rectangle 1"/>
          <p:cNvSpPr>
            <a:spLocks noChangeArrowheads="1"/>
          </p:cNvSpPr>
          <p:nvPr/>
        </p:nvSpPr>
        <p:spPr bwMode="auto">
          <a:xfrm>
            <a:off x="266700" y="895350"/>
            <a:ext cx="8610600"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2C91AF"/>
                </a:solidFill>
                <a:effectLst/>
                <a:latin typeface="Courier New" panose="02070309020205020404" pitchFamily="49" charset="0"/>
                <a:cs typeface="Courier New" panose="02070309020205020404" pitchFamily="49" charset="0"/>
              </a:rPr>
              <a:t>Flux</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fromIterable</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getSomeLongList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delayElements</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dirty="0" err="1" smtClean="0">
                <a:ln>
                  <a:noFill/>
                </a:ln>
                <a:solidFill>
                  <a:srgbClr val="2C91AF"/>
                </a:solidFill>
                <a:effectLst/>
                <a:latin typeface="Courier New" panose="02070309020205020404" pitchFamily="49" charset="0"/>
                <a:cs typeface="Courier New" panose="02070309020205020404" pitchFamily="49" charset="0"/>
              </a:rPr>
              <a:t>Duration</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ofMillis</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(100))</a:t>
            </a:r>
            <a:b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doOnNext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serviceA</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someObserver</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.map(d -&gt; d * 2)</a:t>
            </a:r>
            <a:b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.take(3)</a:t>
            </a:r>
            <a:b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onErrorResumeWith</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errorHandler</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::fallback)</a:t>
            </a:r>
            <a:b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doAfterTerminate</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serviceM</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incrementTerminate</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.subscribe(</a:t>
            </a:r>
            <a:r>
              <a:rPr kumimoji="0" lang="en-US" altLang="en-US" sz="2000" b="1" i="0" u="none" strike="noStrike" cap="none" normalizeH="0" baseline="0" dirty="0" err="1" smtClean="0">
                <a:ln>
                  <a:noFill/>
                </a:ln>
                <a:solidFill>
                  <a:srgbClr val="2C91AF"/>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0034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Testing</a:t>
            </a:r>
            <a:endParaRPr lang="en-US" dirty="0"/>
          </a:p>
        </p:txBody>
      </p:sp>
      <p:sp>
        <p:nvSpPr>
          <p:cNvPr id="4" name="Rectangle 1"/>
          <p:cNvSpPr>
            <a:spLocks noChangeArrowheads="1"/>
          </p:cNvSpPr>
          <p:nvPr/>
        </p:nvSpPr>
        <p:spPr bwMode="auto">
          <a:xfrm>
            <a:off x="76200" y="943080"/>
            <a:ext cx="8915400"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defTabSz="914400" eaLnBrk="0" fontAlgn="base" hangingPunct="0">
              <a:spcBef>
                <a:spcPct val="0"/>
              </a:spcBef>
              <a:spcAft>
                <a:spcPct val="0"/>
              </a:spcAft>
            </a:pPr>
            <a:r>
              <a:rPr lang="en-US" altLang="en-US" sz="1400" i="1" dirty="0">
                <a:solidFill>
                  <a:srgbClr val="000000"/>
                </a:solidFill>
                <a:latin typeface="Courier New" panose="02070309020205020404" pitchFamily="49" charset="0"/>
                <a:cs typeface="Courier New" panose="02070309020205020404" pitchFamily="49" charset="0"/>
              </a:rPr>
              <a:t>@</a:t>
            </a:r>
            <a:r>
              <a:rPr lang="en-US" altLang="en-US" sz="1400" i="1" dirty="0" err="1">
                <a:solidFill>
                  <a:srgbClr val="000000"/>
                </a:solidFill>
                <a:latin typeface="Courier New" panose="02070309020205020404" pitchFamily="49" charset="0"/>
                <a:cs typeface="Courier New" panose="02070309020205020404" pitchFamily="49" charset="0"/>
              </a:rPr>
              <a:t>Autowired</a:t>
            </a:r>
            <a:r>
              <a:rPr lang="en-US" altLang="en-US" sz="1400" i="1" dirty="0">
                <a:solidFill>
                  <a:srgbClr val="000000"/>
                </a:solidFill>
                <a:latin typeface="Courier New" panose="02070309020205020404" pitchFamily="49" charset="0"/>
                <a:cs typeface="Courier New" panose="02070309020205020404" pitchFamily="49" charset="0"/>
              </a:rPr>
              <a:t/>
            </a:r>
            <a:br>
              <a:rPr lang="en-US" altLang="en-US" sz="1400" i="1" dirty="0">
                <a:solidFill>
                  <a:srgbClr val="000000"/>
                </a:solidFill>
                <a:latin typeface="Courier New" panose="02070309020205020404" pitchFamily="49" charset="0"/>
                <a:cs typeface="Courier New" panose="02070309020205020404" pitchFamily="49" charset="0"/>
              </a:rPr>
            </a:br>
            <a:r>
              <a:rPr lang="en-US" altLang="en-US" sz="1400" b="1" dirty="0">
                <a:solidFill>
                  <a:srgbClr val="0000FF"/>
                </a:solidFill>
                <a:latin typeface="Courier New" panose="02070309020205020404" pitchFamily="49" charset="0"/>
                <a:cs typeface="Courier New" panose="02070309020205020404" pitchFamily="49" charset="0"/>
              </a:rPr>
              <a:t>private </a:t>
            </a:r>
            <a:r>
              <a:rPr lang="en-US" altLang="en-US" sz="1400" dirty="0" err="1">
                <a:solidFill>
                  <a:srgbClr val="2C91AF"/>
                </a:solidFill>
                <a:latin typeface="Courier New" panose="02070309020205020404" pitchFamily="49" charset="0"/>
                <a:cs typeface="Courier New" panose="02070309020205020404" pitchFamily="49" charset="0"/>
              </a:rPr>
              <a:t>WebTestClient</a:t>
            </a:r>
            <a:r>
              <a:rPr lang="en-US" altLang="en-US" sz="1400" dirty="0">
                <a:solidFill>
                  <a:srgbClr val="2C91AF"/>
                </a:solidFill>
                <a:latin typeface="Courier New" panose="02070309020205020404" pitchFamily="49" charset="0"/>
                <a:cs typeface="Courier New" panose="02070309020205020404" pitchFamily="49" charset="0"/>
              </a:rPr>
              <a:t> </a:t>
            </a:r>
            <a:r>
              <a:rPr lang="en-US" altLang="en-US" sz="1400" dirty="0" err="1">
                <a:solidFill>
                  <a:srgbClr val="000000"/>
                </a:solidFill>
                <a:latin typeface="Courier New" panose="02070309020205020404" pitchFamily="49" charset="0"/>
                <a:cs typeface="Courier New" panose="02070309020205020404" pitchFamily="49" charset="0"/>
              </a:rPr>
              <a:t>webTestClient</a:t>
            </a:r>
            <a:r>
              <a:rPr lang="en-US" altLang="en-US" sz="1400" dirty="0">
                <a:solidFill>
                  <a:srgbClr val="000000"/>
                </a:solidFill>
                <a:latin typeface="Courier New" panose="02070309020205020404" pitchFamily="49" charset="0"/>
                <a:cs typeface="Courier New" panose="02070309020205020404" pitchFamily="49" charset="0"/>
              </a:rPr>
              <a:t>;</a:t>
            </a: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a:t>
            </a:r>
            <a:br>
              <a:rPr kumimoji="0" lang="en-US" altLang="en-US" sz="14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testHello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webTestClient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Create a GET request to test an endpoint</a:t>
            </a:r>
            <a:br>
              <a:rPr kumimoji="0" lang="en-US" altLang="en-US" sz="14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.get().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uri</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"/hello"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.accept(</a:t>
            </a:r>
            <a:r>
              <a:rPr kumimoji="0" lang="en-US" altLang="en-US" sz="1400" b="1" i="0" u="none" strike="noStrike" cap="none" normalizeH="0" baseline="0" dirty="0" err="1" smtClean="0">
                <a:ln>
                  <a:noFill/>
                </a:ln>
                <a:solidFill>
                  <a:srgbClr val="2C91AF"/>
                </a:solidFill>
                <a:effectLst/>
                <a:latin typeface="Courier New" panose="02070309020205020404" pitchFamily="49" charset="0"/>
                <a:cs typeface="Courier New" panose="02070309020205020404" pitchFamily="49" charset="0"/>
              </a:rPr>
              <a:t>MediaType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TEXT_PLAIN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.exchange()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and use the dedicated DSL to test assertions against the response</a:t>
            </a:r>
            <a:br>
              <a:rPr kumimoji="0" lang="en-US" altLang="en-US" sz="14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expectStatus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isOk</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expectBody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.equals(</a:t>
            </a:r>
            <a:r>
              <a:rPr kumimoji="0" lang="en-US" altLang="en-US" sz="14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A31515"/>
                </a:solidFill>
                <a:effectLst/>
                <a:latin typeface="Courier New" panose="02070309020205020404" pitchFamily="49" charset="0"/>
                <a:cs typeface="Courier New" panose="02070309020205020404" pitchFamily="49" charset="0"/>
              </a:rPr>
              <a:t>Hello,Spring</a:t>
            </a:r>
            <a:r>
              <a:rPr kumimoji="0" lang="en-US" altLang="en-US" sz="14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6846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Картинки по запросу"/>
          <p:cNvPicPr>
            <a:picLocks noChangeAspect="1" noChangeArrowheads="1"/>
          </p:cNvPicPr>
          <p:nvPr/>
        </p:nvPicPr>
        <p:blipFill rotWithShape="1">
          <a:blip r:embed="rId2">
            <a:extLst>
              <a:ext uri="{28A0092B-C50C-407E-A947-70E740481C1C}">
                <a14:useLocalDpi xmlns:a14="http://schemas.microsoft.com/office/drawing/2010/main" val="0"/>
              </a:ext>
            </a:extLst>
          </a:blip>
          <a:srcRect l="-556" t="15000" r="-833" b="-6875"/>
          <a:stretch/>
        </p:blipFill>
        <p:spPr bwMode="auto">
          <a:xfrm>
            <a:off x="-50776" y="-19050"/>
            <a:ext cx="9270976" cy="5600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3714750"/>
            <a:ext cx="6369051" cy="1169551"/>
          </a:xfrm>
          <a:prstGeom prst="rect">
            <a:avLst/>
          </a:prstGeom>
        </p:spPr>
        <p:txBody>
          <a:bodyPr wrap="none">
            <a:spAutoFit/>
          </a:bodyPr>
          <a:lstStyle/>
          <a:p>
            <a:r>
              <a:rPr lang="en-US" sz="3500" dirty="0">
                <a:solidFill>
                  <a:schemeClr val="bg1"/>
                </a:solidFill>
              </a:rPr>
              <a:t>What is reactive programming </a:t>
            </a:r>
            <a:endParaRPr lang="en-US" sz="3500" dirty="0" smtClean="0">
              <a:solidFill>
                <a:schemeClr val="bg1"/>
              </a:solidFill>
            </a:endParaRPr>
          </a:p>
          <a:p>
            <a:r>
              <a:rPr lang="en-US" sz="3500" dirty="0" smtClean="0">
                <a:solidFill>
                  <a:schemeClr val="bg1"/>
                </a:solidFill>
              </a:rPr>
              <a:t>and </a:t>
            </a:r>
            <a:r>
              <a:rPr lang="en-US" sz="3500" dirty="0">
                <a:solidFill>
                  <a:schemeClr val="bg1"/>
                </a:solidFill>
              </a:rPr>
              <a:t>why we need it</a:t>
            </a:r>
          </a:p>
        </p:txBody>
      </p:sp>
    </p:spTree>
    <p:extLst>
      <p:ext uri="{BB962C8B-B14F-4D97-AF65-F5344CB8AC3E}">
        <p14:creationId xmlns:p14="http://schemas.microsoft.com/office/powerpoint/2010/main" val="2995123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79898"/>
            <a:ext cx="8461375" cy="3394472"/>
          </a:xfrm>
        </p:spPr>
        <p:txBody>
          <a:bodyPr>
            <a:normAutofit/>
          </a:bodyPr>
          <a:lstStyle/>
          <a:p>
            <a:r>
              <a:rPr lang="en-US" sz="2000" dirty="0" smtClean="0">
                <a:hlinkClick r:id="rId2"/>
              </a:rPr>
              <a:t>Reactive streams in java</a:t>
            </a:r>
            <a:r>
              <a:rPr lang="en-US" sz="2000" dirty="0" smtClean="0"/>
              <a:t> </a:t>
            </a:r>
          </a:p>
          <a:p>
            <a:r>
              <a:rPr lang="en-US" sz="2000" dirty="0" err="1" smtClean="0">
                <a:hlinkClick r:id="rId3"/>
              </a:rPr>
              <a:t>RxJava</a:t>
            </a:r>
            <a:r>
              <a:rPr lang="en-US" sz="2000" dirty="0">
                <a:hlinkClick r:id="rId3"/>
              </a:rPr>
              <a:t> </a:t>
            </a:r>
            <a:r>
              <a:rPr lang="en-US" sz="2000" dirty="0" smtClean="0">
                <a:hlinkClick r:id="rId3"/>
              </a:rPr>
              <a:t>wiki</a:t>
            </a:r>
            <a:r>
              <a:rPr lang="en-US" sz="2000" dirty="0" smtClean="0"/>
              <a:t> </a:t>
            </a:r>
          </a:p>
          <a:p>
            <a:r>
              <a:rPr lang="en-US" sz="2000" dirty="0">
                <a:hlinkClick r:id="rId4"/>
              </a:rPr>
              <a:t>P</a:t>
            </a:r>
            <a:r>
              <a:rPr lang="en-US" sz="2000" dirty="0" smtClean="0">
                <a:hlinkClick r:id="rId4"/>
              </a:rPr>
              <a:t>layground Reactive Programming with reactor 3</a:t>
            </a:r>
            <a:r>
              <a:rPr lang="en-US" sz="2000" dirty="0" smtClean="0"/>
              <a:t> </a:t>
            </a:r>
          </a:p>
          <a:p>
            <a:r>
              <a:rPr lang="en-US" sz="2000" dirty="0" err="1" smtClean="0">
                <a:hlinkClick r:id="rId5"/>
              </a:rPr>
              <a:t>Reactivex</a:t>
            </a:r>
            <a:r>
              <a:rPr lang="en-US" sz="2000" dirty="0" smtClean="0">
                <a:hlinkClick r:id="rId5"/>
              </a:rPr>
              <a:t> operators</a:t>
            </a:r>
            <a:endParaRPr lang="en-US" sz="2000" dirty="0" smtClean="0"/>
          </a:p>
          <a:p>
            <a:r>
              <a:rPr lang="en-US" sz="2000" dirty="0" smtClean="0">
                <a:hlinkClick r:id="rId6"/>
              </a:rPr>
              <a:t>Reactive Gems </a:t>
            </a:r>
            <a:r>
              <a:rPr lang="en-US" sz="2000" dirty="0" smtClean="0"/>
              <a:t> </a:t>
            </a:r>
            <a:endParaRPr lang="ru-RU" sz="2000" dirty="0" smtClean="0"/>
          </a:p>
          <a:p>
            <a:r>
              <a:rPr lang="en-US" sz="2000" dirty="0" smtClean="0">
                <a:hlinkClick r:id="rId7"/>
              </a:rPr>
              <a:t>Reactive streams in java 9 </a:t>
            </a:r>
            <a:r>
              <a:rPr lang="en-US" sz="2000" dirty="0" smtClean="0"/>
              <a:t> </a:t>
            </a:r>
            <a:endParaRPr lang="en-US" sz="2000" dirty="0"/>
          </a:p>
          <a:p>
            <a:endParaRPr lang="en-US" sz="2000" dirty="0"/>
          </a:p>
        </p:txBody>
      </p:sp>
      <p:sp>
        <p:nvSpPr>
          <p:cNvPr id="3" name="Text Placeholder 2"/>
          <p:cNvSpPr>
            <a:spLocks noGrp="1"/>
          </p:cNvSpPr>
          <p:nvPr>
            <p:ph type="body" sz="quarter" idx="10"/>
          </p:nvPr>
        </p:nvSpPr>
        <p:spPr/>
        <p:txBody>
          <a:bodyPr/>
          <a:lstStyle/>
          <a:p>
            <a:r>
              <a:rPr lang="en-US" dirty="0" smtClean="0"/>
              <a:t>Additional resources </a:t>
            </a:r>
            <a:endParaRPr lang="en-US" dirty="0"/>
          </a:p>
        </p:txBody>
      </p:sp>
    </p:spTree>
    <p:extLst>
      <p:ext uri="{BB962C8B-B14F-4D97-AF65-F5344CB8AC3E}">
        <p14:creationId xmlns:p14="http://schemas.microsoft.com/office/powerpoint/2010/main" val="3588311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Картинки по запросу"/>
          <p:cNvPicPr>
            <a:picLocks noChangeAspect="1" noChangeArrowheads="1"/>
          </p:cNvPicPr>
          <p:nvPr/>
        </p:nvPicPr>
        <p:blipFill rotWithShape="1">
          <a:blip r:embed="rId2">
            <a:extLst>
              <a:ext uri="{28A0092B-C50C-407E-A947-70E740481C1C}">
                <a14:useLocalDpi xmlns:a14="http://schemas.microsoft.com/office/drawing/2010/main" val="0"/>
              </a:ext>
            </a:extLst>
          </a:blip>
          <a:srcRect l="-556" t="15000" r="-833" b="-6875"/>
          <a:stretch/>
        </p:blipFill>
        <p:spPr bwMode="auto">
          <a:xfrm>
            <a:off x="-50776" y="-19050"/>
            <a:ext cx="9270976" cy="5600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3714750"/>
            <a:ext cx="1317990" cy="630942"/>
          </a:xfrm>
          <a:prstGeom prst="rect">
            <a:avLst/>
          </a:prstGeom>
        </p:spPr>
        <p:txBody>
          <a:bodyPr wrap="none">
            <a:spAutoFit/>
          </a:bodyPr>
          <a:lstStyle/>
          <a:p>
            <a:r>
              <a:rPr lang="en-US" sz="3500" dirty="0" smtClean="0">
                <a:solidFill>
                  <a:schemeClr val="bg1"/>
                </a:solidFill>
              </a:rPr>
              <a:t>Demo</a:t>
            </a:r>
            <a:endParaRPr lang="en-US" sz="3500" dirty="0">
              <a:solidFill>
                <a:schemeClr val="bg1"/>
              </a:solidFill>
            </a:endParaRPr>
          </a:p>
        </p:txBody>
      </p:sp>
    </p:spTree>
    <p:extLst>
      <p:ext uri="{BB962C8B-B14F-4D97-AF65-F5344CB8AC3E}">
        <p14:creationId xmlns:p14="http://schemas.microsoft.com/office/powerpoint/2010/main" val="40947529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24200" y="2996184"/>
            <a:ext cx="3508375" cy="1110852"/>
          </a:xfrm>
        </p:spPr>
        <p:txBody>
          <a:bodyPr/>
          <a:lstStyle/>
          <a:p>
            <a:r>
              <a:rPr lang="en-US" dirty="0" smtClean="0"/>
              <a:t>    : </a:t>
            </a:r>
            <a:r>
              <a:rPr lang="en-US" dirty="0"/>
              <a:t>@</a:t>
            </a:r>
            <a:r>
              <a:rPr lang="en-US" dirty="0" err="1" smtClean="0"/>
              <a:t>nesterione</a:t>
            </a:r>
            <a:endParaRPr lang="en-US" dirty="0" smtClean="0"/>
          </a:p>
          <a:p>
            <a:r>
              <a:rPr lang="en-US" dirty="0" smtClean="0"/>
              <a:t>    : Ihar </a:t>
            </a:r>
            <a:r>
              <a:rPr lang="en-US" dirty="0" smtClean="0"/>
              <a:t>Nestsiarenia</a:t>
            </a:r>
            <a:endParaRPr lang="en-US" dirty="0" smtClean="0"/>
          </a:p>
        </p:txBody>
      </p:sp>
      <p:sp>
        <p:nvSpPr>
          <p:cNvPr id="3" name="Text Placeholder 2"/>
          <p:cNvSpPr>
            <a:spLocks noGrp="1"/>
          </p:cNvSpPr>
          <p:nvPr>
            <p:ph type="body" sz="quarter" idx="10"/>
          </p:nvPr>
        </p:nvSpPr>
        <p:spPr/>
        <p:txBody>
          <a:bodyPr/>
          <a:lstStyle/>
          <a:p>
            <a:r>
              <a:rPr lang="en-US" dirty="0" smtClean="0"/>
              <a:t>Q/A</a:t>
            </a:r>
            <a:endParaRPr lang="en-US" dirty="0"/>
          </a:p>
        </p:txBody>
      </p:sp>
      <p:pic>
        <p:nvPicPr>
          <p:cNvPr id="5" name="Picture 4"/>
          <p:cNvPicPr>
            <a:picLocks noChangeAspect="1"/>
          </p:cNvPicPr>
          <p:nvPr/>
        </p:nvPicPr>
        <p:blipFill rotWithShape="1">
          <a:blip r:embed="rId2"/>
          <a:srcRect t="6054" b="15031"/>
          <a:stretch/>
        </p:blipFill>
        <p:spPr>
          <a:xfrm>
            <a:off x="2971800" y="1138117"/>
            <a:ext cx="3029597" cy="1600200"/>
          </a:xfrm>
          <a:prstGeom prst="rect">
            <a:avLst/>
          </a:prstGeom>
        </p:spPr>
      </p:pic>
      <p:sp>
        <p:nvSpPr>
          <p:cNvPr id="6" name="AutoShape 2" descr="Image result for tele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Image result for tele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2000" y="3061716"/>
            <a:ext cx="234272" cy="23427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kyp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2001" y="3409950"/>
            <a:ext cx="234271" cy="23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52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What is reactive programming</a:t>
            </a:r>
          </a:p>
        </p:txBody>
      </p:sp>
      <p:sp>
        <p:nvSpPr>
          <p:cNvPr id="3" name="Content Placeholder 2"/>
          <p:cNvSpPr>
            <a:spLocks noGrp="1"/>
          </p:cNvSpPr>
          <p:nvPr>
            <p:ph idx="1"/>
          </p:nvPr>
        </p:nvSpPr>
        <p:spPr>
          <a:xfrm>
            <a:off x="228600" y="733364"/>
            <a:ext cx="8763000" cy="4048185"/>
          </a:xfrm>
        </p:spPr>
        <p:txBody>
          <a:bodyPr>
            <a:noAutofit/>
          </a:bodyPr>
          <a:lstStyle/>
          <a:p>
            <a:r>
              <a:rPr lang="en-US" sz="1800" b="1" dirty="0"/>
              <a:t>Reactive Programming</a:t>
            </a:r>
            <a:r>
              <a:rPr lang="en-US" sz="1800" dirty="0"/>
              <a:t> is a </a:t>
            </a:r>
            <a:r>
              <a:rPr lang="en-US" sz="1800" dirty="0" smtClean="0"/>
              <a:t>paradigm </a:t>
            </a:r>
            <a:r>
              <a:rPr lang="en-US" sz="1800" dirty="0"/>
              <a:t>in which you use </a:t>
            </a:r>
            <a:r>
              <a:rPr lang="en-US" sz="1800" i="1" dirty="0"/>
              <a:t>declarative code</a:t>
            </a:r>
            <a:r>
              <a:rPr lang="en-US" sz="1800" dirty="0"/>
              <a:t> (in a manner that is similar to </a:t>
            </a:r>
            <a:r>
              <a:rPr lang="en-US" sz="1800" i="1" dirty="0"/>
              <a:t>functional programming</a:t>
            </a:r>
            <a:r>
              <a:rPr lang="en-US" sz="1800" dirty="0"/>
              <a:t>) in order to build </a:t>
            </a:r>
            <a:r>
              <a:rPr lang="en-US" sz="1800" i="1" dirty="0"/>
              <a:t>asynchronous processing pipelines</a:t>
            </a:r>
            <a:r>
              <a:rPr lang="en-US" sz="1800" dirty="0"/>
              <a:t>. It is an </a:t>
            </a:r>
            <a:r>
              <a:rPr lang="en-US" sz="1800" i="1" dirty="0"/>
              <a:t>event-based model</a:t>
            </a:r>
            <a:r>
              <a:rPr lang="en-US" sz="1800" b="1" dirty="0"/>
              <a:t> </a:t>
            </a:r>
            <a:r>
              <a:rPr lang="en-US" sz="1800" dirty="0"/>
              <a:t>where data is </a:t>
            </a:r>
            <a:r>
              <a:rPr lang="en-US" sz="1800" i="1" dirty="0"/>
              <a:t>pushed</a:t>
            </a:r>
            <a:r>
              <a:rPr lang="en-US" sz="1800" dirty="0"/>
              <a:t> to the consumer, as it becomes available: we deal with </a:t>
            </a:r>
            <a:r>
              <a:rPr lang="en-US" sz="1800" i="1" dirty="0"/>
              <a:t>asynchronous</a:t>
            </a:r>
            <a:r>
              <a:rPr lang="en-US" sz="1800" b="1" dirty="0"/>
              <a:t> </a:t>
            </a:r>
            <a:r>
              <a:rPr lang="en-US" sz="1800" i="1" dirty="0"/>
              <a:t>sequences of events</a:t>
            </a:r>
            <a:r>
              <a:rPr lang="en-US" sz="1800" dirty="0" smtClean="0"/>
              <a:t>.</a:t>
            </a:r>
          </a:p>
          <a:p>
            <a:endParaRPr lang="en-US" sz="1800" dirty="0" smtClean="0"/>
          </a:p>
          <a:p>
            <a:r>
              <a:rPr lang="en-US" sz="1800" b="1" dirty="0" smtClean="0"/>
              <a:t>Reactive </a:t>
            </a:r>
            <a:r>
              <a:rPr lang="en-US" sz="1800" b="1" dirty="0"/>
              <a:t>Programming</a:t>
            </a:r>
            <a:r>
              <a:rPr lang="en-US" sz="1800" dirty="0"/>
              <a:t> </a:t>
            </a:r>
            <a:r>
              <a:rPr lang="en-US" sz="1800" dirty="0" smtClean="0"/>
              <a:t>is </a:t>
            </a:r>
            <a:r>
              <a:rPr lang="en-US" sz="1800" dirty="0"/>
              <a:t>an asynchronous programming </a:t>
            </a:r>
            <a:r>
              <a:rPr lang="en-US" sz="1800" dirty="0" smtClean="0"/>
              <a:t>paradigm concerned </a:t>
            </a:r>
            <a:r>
              <a:rPr lang="en-US" sz="1800" dirty="0"/>
              <a:t>with </a:t>
            </a:r>
            <a:r>
              <a:rPr lang="en-US" sz="1800" dirty="0" smtClean="0"/>
              <a:t>and </a:t>
            </a:r>
            <a:r>
              <a:rPr lang="en-US" sz="1800" dirty="0"/>
              <a:t>the propagation of </a:t>
            </a:r>
            <a:r>
              <a:rPr lang="en-US" sz="1800" dirty="0" smtClean="0"/>
              <a:t>change.</a:t>
            </a:r>
          </a:p>
          <a:p>
            <a:endParaRPr lang="en-US" sz="1800" dirty="0" smtClean="0"/>
          </a:p>
          <a:p>
            <a:r>
              <a:rPr lang="en-US" sz="1800" b="1" dirty="0" smtClean="0"/>
              <a:t>Reactive </a:t>
            </a:r>
            <a:r>
              <a:rPr lang="en-US" sz="1800" b="1" dirty="0"/>
              <a:t>Programming </a:t>
            </a:r>
            <a:r>
              <a:rPr lang="en-US" sz="1800" dirty="0"/>
              <a:t>is often conflated with concurrent programming and high performance to such an extent that it’s hard to separate those concepts, when actually they are in principle completely different.</a:t>
            </a:r>
          </a:p>
          <a:p>
            <a:r>
              <a:rPr lang="en-US" sz="1800" dirty="0"/>
              <a:t/>
            </a:r>
            <a:br>
              <a:rPr lang="en-US" sz="1800" dirty="0"/>
            </a:br>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6274505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What is reactive </a:t>
            </a:r>
            <a:r>
              <a:rPr lang="en-US" dirty="0" smtClean="0"/>
              <a:t>programming</a:t>
            </a:r>
            <a:endParaRPr lang="en-US" dirty="0"/>
          </a:p>
        </p:txBody>
      </p:sp>
      <p:sp>
        <p:nvSpPr>
          <p:cNvPr id="3" name="Content Placeholder 2"/>
          <p:cNvSpPr>
            <a:spLocks noGrp="1"/>
          </p:cNvSpPr>
          <p:nvPr>
            <p:ph idx="1"/>
          </p:nvPr>
        </p:nvSpPr>
        <p:spPr/>
        <p:txBody>
          <a:bodyPr>
            <a:noAutofit/>
          </a:bodyPr>
          <a:lstStyle/>
          <a:p>
            <a:r>
              <a:rPr lang="en-US" sz="1800" dirty="0"/>
              <a:t>Reactive Programming is a style of micro-architecture involving intelligent routing and consumption of events, all combining to change </a:t>
            </a:r>
            <a:r>
              <a:rPr lang="en-US" sz="1800" dirty="0" smtClean="0"/>
              <a:t>behavior.</a:t>
            </a:r>
            <a:r>
              <a:rPr lang="ru-RU" sz="1800" dirty="0" smtClean="0"/>
              <a:t> </a:t>
            </a:r>
          </a:p>
          <a:p>
            <a:endParaRPr lang="ru-RU" sz="1800" dirty="0"/>
          </a:p>
          <a:p>
            <a:r>
              <a:rPr lang="en-US" sz="1800" dirty="0"/>
              <a:t>The origins of Reactive Programming can probably be traced to the 1970s or even earlier, so there’s nothing new about the idea, but they are really resonating with something in the modern enterprise</a:t>
            </a:r>
            <a:r>
              <a:rPr lang="en-US" sz="1800" dirty="0" smtClean="0"/>
              <a:t>.</a:t>
            </a:r>
            <a:endParaRPr lang="ru-RU" sz="1800" dirty="0" smtClean="0"/>
          </a:p>
          <a:p>
            <a:endParaRPr lang="ru-RU" sz="1800" dirty="0" smtClean="0"/>
          </a:p>
          <a:p>
            <a:r>
              <a:rPr lang="en-US" sz="1800" dirty="0"/>
              <a:t>This resonance has arrived (not accidentally) at the same time as the rise of </a:t>
            </a:r>
            <a:r>
              <a:rPr lang="en-US" sz="1800" dirty="0" err="1"/>
              <a:t>microservices</a:t>
            </a:r>
            <a:r>
              <a:rPr lang="en-US" sz="1800" dirty="0"/>
              <a:t>, and the ubiquity of multi-core processors. Some of the reasons for that will hopefully become clear.</a:t>
            </a:r>
            <a:r>
              <a:rPr lang="en-US" sz="1800" dirty="0" smtClean="0"/>
              <a:t> </a:t>
            </a:r>
            <a:r>
              <a:rPr lang="en-US" sz="1800" dirty="0"/>
              <a:t/>
            </a:r>
            <a:br>
              <a:rPr lang="en-US" sz="1800" dirty="0"/>
            </a:br>
            <a:endParaRPr lang="en-US" sz="1800" dirty="0"/>
          </a:p>
        </p:txBody>
      </p:sp>
    </p:spTree>
    <p:extLst>
      <p:ext uri="{BB962C8B-B14F-4D97-AF65-F5344CB8AC3E}">
        <p14:creationId xmlns:p14="http://schemas.microsoft.com/office/powerpoint/2010/main" val="1080402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solidFill>
                  <a:srgbClr val="333333"/>
                </a:solidFill>
                <a:latin typeface="Helvetica Neue"/>
              </a:rPr>
              <a:t>Models</a:t>
            </a:r>
            <a:r>
              <a:rPr lang="en-US" dirty="0" smtClean="0"/>
              <a:t> </a:t>
            </a:r>
            <a:r>
              <a:rPr lang="en-US" dirty="0" smtClean="0">
                <a:solidFill>
                  <a:srgbClr val="333333"/>
                </a:solidFill>
                <a:latin typeface="Helvetica Neue"/>
              </a:rPr>
              <a:t>"pull</a:t>
            </a:r>
            <a:r>
              <a:rPr lang="en-US" dirty="0">
                <a:solidFill>
                  <a:srgbClr val="333333"/>
                </a:solidFill>
                <a:latin typeface="Helvetica Neue"/>
              </a:rPr>
              <a:t>" </a:t>
            </a:r>
            <a:r>
              <a:rPr lang="en-US" dirty="0" smtClean="0">
                <a:solidFill>
                  <a:srgbClr val="333333"/>
                </a:solidFill>
                <a:latin typeface="Helvetica Neue"/>
              </a:rPr>
              <a:t>and </a:t>
            </a:r>
            <a:r>
              <a:rPr lang="en-US" dirty="0">
                <a:solidFill>
                  <a:srgbClr val="333333"/>
                </a:solidFill>
                <a:latin typeface="Helvetica Neue"/>
              </a:rPr>
              <a:t>"push</a:t>
            </a:r>
            <a:r>
              <a:rPr lang="en-US" dirty="0" smtClean="0">
                <a:solidFill>
                  <a:srgbClr val="333333"/>
                </a:solidFill>
                <a:latin typeface="Helvetica Neue"/>
              </a:rPr>
              <a:t>"</a:t>
            </a:r>
            <a:endParaRPr lang="en-US" dirty="0"/>
          </a:p>
        </p:txBody>
      </p:sp>
      <p:pic>
        <p:nvPicPr>
          <p:cNvPr id="6146" name="Picture 2" descr="Картинки по запросу excel reactive programm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895350"/>
            <a:ext cx="5958459"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424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smtClean="0"/>
              <a:t>Synchronous and parallel </a:t>
            </a:r>
            <a:endParaRPr lang="en-US" dirty="0"/>
          </a:p>
        </p:txBody>
      </p:sp>
      <p:pic>
        <p:nvPicPr>
          <p:cNvPr id="2050" name="Picture 2" descr="https://lh5.googleusercontent.com/tOZnIru3hTjEFdy6r00TEz9IYYdmZa4YbMGdHL7-MYXtOyP_3oUbW5toxsFl2bhoU1ptQeF4rfpAPXeo8RkY62miuTqrKUfdOTVFdD-2Mjx7ou5PQrQqkotUyF64kthqXzaa3O815f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123950"/>
            <a:ext cx="4357878" cy="24056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lh4.googleusercontent.com/P0xQfa6iCcx3kWERu0TyJx2-KdV8x1J2dGBzBPgIuJfPQw0hb_bbHoURv8ydgl5Qk5O5aYDx_BYSSQRQp1L1agtX8tolG074lwroefed9rsDO-xGoer8y2zZHl-dI3wD4smwlw8jyC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127587"/>
            <a:ext cx="4295775" cy="2401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279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err="1" smtClean="0"/>
              <a:t>Async</a:t>
            </a:r>
            <a:r>
              <a:rPr lang="en-US" b="1" dirty="0" smtClean="0"/>
              <a:t>/Event loop</a:t>
            </a:r>
            <a:endParaRPr lang="en-US" dirty="0"/>
          </a:p>
        </p:txBody>
      </p:sp>
      <p:pic>
        <p:nvPicPr>
          <p:cNvPr id="3076" name="Picture 4" descr="https://lh4.googleusercontent.com/HUithE9Njf0jvA5z1VzYH2i81gJr0Fm2jqF0IN51x9M-OZ--9Cfn5GVTpy2H-alc2KcGOxWNbutMfo1EhqTvRNuGXzj-sXW4u6z4g5XBazly7R7RgVTfcn0jFn_DmVZj3bogDQcqQi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971550"/>
            <a:ext cx="5992194" cy="33940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reactiv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266950"/>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24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lh5.googleusercontent.com/j08ocyIViN-zyGDdRi2f-964NPoWRkLpO0Q4MuOz82NMuhmrIIs4b0DBs9qpU8jYMSTut70-XNRvzxhWCStx4tXr9lGKKCOsQKIb_agqDVqB8l5L1v-g6NIwActW0zP724t86hvgqWI"/>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 y="971550"/>
            <a:ext cx="9067800" cy="306028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0"/>
          </p:nvPr>
        </p:nvSpPr>
        <p:spPr/>
        <p:txBody>
          <a:bodyPr>
            <a:normAutofit/>
          </a:bodyPr>
          <a:lstStyle/>
          <a:p>
            <a:r>
              <a:rPr lang="en-US" dirty="0"/>
              <a:t>The </a:t>
            </a:r>
            <a:r>
              <a:rPr lang="en-US" dirty="0" smtClean="0"/>
              <a:t>Reactive Manifesto</a:t>
            </a:r>
            <a:endParaRPr lang="en-US" dirty="0"/>
          </a:p>
        </p:txBody>
      </p:sp>
      <p:sp>
        <p:nvSpPr>
          <p:cNvPr id="6" name="Rectangle 5"/>
          <p:cNvSpPr/>
          <p:nvPr/>
        </p:nvSpPr>
        <p:spPr>
          <a:xfrm>
            <a:off x="4800600" y="4476750"/>
            <a:ext cx="4448718" cy="400110"/>
          </a:xfrm>
          <a:prstGeom prst="rect">
            <a:avLst/>
          </a:prstGeom>
        </p:spPr>
        <p:txBody>
          <a:bodyPr wrap="none">
            <a:spAutoFit/>
          </a:bodyPr>
          <a:lstStyle/>
          <a:p>
            <a:r>
              <a:rPr lang="en-US" sz="2000" dirty="0">
                <a:hlinkClick r:id="rId4"/>
              </a:rPr>
              <a:t>https://www.reactivemanifesto.org/</a:t>
            </a:r>
            <a:endParaRPr lang="en-US" sz="2000" dirty="0"/>
          </a:p>
        </p:txBody>
      </p:sp>
    </p:spTree>
    <p:extLst>
      <p:ext uri="{BB962C8B-B14F-4D97-AF65-F5344CB8AC3E}">
        <p14:creationId xmlns:p14="http://schemas.microsoft.com/office/powerpoint/2010/main" val="1671313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22273</TotalTime>
  <Words>957</Words>
  <Application>Microsoft Office PowerPoint</Application>
  <PresentationFormat>On-screen Show (16:9)</PresentationFormat>
  <Paragraphs>159</Paragraphs>
  <Slides>32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Arial Black</vt:lpstr>
      <vt:lpstr>Calibri</vt:lpstr>
      <vt:lpstr>Calibri Light</vt:lpstr>
      <vt:lpstr>Courier New</vt:lpstr>
      <vt:lpstr>Helvetica Neue</vt:lpstr>
      <vt:lpstr>Montserrat</vt:lpstr>
      <vt:lpstr>Trebuchet MS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subject>&lt;Project Name&gt;</dc:subject>
  <dc:creator>orgmarketingbrandbaselineteam@epam.com</dc:creator>
  <cp:lastModifiedBy>Ihar Nestsiarenia</cp:lastModifiedBy>
  <cp:revision>719</cp:revision>
  <cp:lastPrinted>2011-12-05T22:59:34Z</cp:lastPrinted>
  <dcterms:created xsi:type="dcterms:W3CDTF">2011-09-13T23:33:50Z</dcterms:created>
  <dcterms:modified xsi:type="dcterms:W3CDTF">2018-01-29T12:10:36Z</dcterms:modified>
  <cp:category>Project-related Documents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ID">
    <vt:lpwstr>Project ID</vt:lpwstr>
  </property>
</Properties>
</file>