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V" ContentType="video/x-ms-wm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7"/>
  </p:notesMasterIdLst>
  <p:sldIdLst>
    <p:sldId id="256" r:id="rId2"/>
    <p:sldId id="344" r:id="rId3"/>
    <p:sldId id="345" r:id="rId4"/>
    <p:sldId id="347" r:id="rId5"/>
    <p:sldId id="358" r:id="rId6"/>
    <p:sldId id="346" r:id="rId7"/>
    <p:sldId id="359" r:id="rId8"/>
    <p:sldId id="357" r:id="rId9"/>
    <p:sldId id="348" r:id="rId10"/>
    <p:sldId id="350" r:id="rId11"/>
    <p:sldId id="361" r:id="rId12"/>
    <p:sldId id="353" r:id="rId13"/>
    <p:sldId id="362" r:id="rId14"/>
    <p:sldId id="354" r:id="rId15"/>
    <p:sldId id="363" r:id="rId16"/>
    <p:sldId id="355" r:id="rId17"/>
    <p:sldId id="356" r:id="rId18"/>
    <p:sldId id="364" r:id="rId19"/>
    <p:sldId id="349" r:id="rId20"/>
    <p:sldId id="365" r:id="rId21"/>
    <p:sldId id="366" r:id="rId22"/>
    <p:sldId id="367" r:id="rId23"/>
    <p:sldId id="368" r:id="rId24"/>
    <p:sldId id="369" r:id="rId25"/>
    <p:sldId id="260" r:id="rId26"/>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19F32F-4AA3-402E-830F-354761F5EC28}" type="datetimeFigureOut">
              <a:rPr lang="ko-KR" altLang="en-US" smtClean="0"/>
              <a:t>2020-06-26</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3CD902-129E-433C-AD94-519813C874A2}" type="slidenum">
              <a:rPr lang="ko-KR" altLang="en-US" smtClean="0"/>
              <a:t>‹#›</a:t>
            </a:fld>
            <a:endParaRPr lang="ko-KR" altLang="en-US"/>
          </a:p>
        </p:txBody>
      </p:sp>
    </p:spTree>
    <p:extLst>
      <p:ext uri="{BB962C8B-B14F-4D97-AF65-F5344CB8AC3E}">
        <p14:creationId xmlns:p14="http://schemas.microsoft.com/office/powerpoint/2010/main" val="208459731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3CD902-129E-433C-AD94-519813C874A2}" type="slidenum">
              <a:rPr lang="ko-KR" altLang="en-US" smtClean="0"/>
              <a:t>1</a:t>
            </a:fld>
            <a:endParaRPr lang="ko-KR" altLang="en-US"/>
          </a:p>
        </p:txBody>
      </p:sp>
    </p:spTree>
    <p:extLst>
      <p:ext uri="{BB962C8B-B14F-4D97-AF65-F5344CB8AC3E}">
        <p14:creationId xmlns:p14="http://schemas.microsoft.com/office/powerpoint/2010/main" val="1250681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
        <p:nvSpPr>
          <p:cNvPr id="3" name="부제목 2"/>
          <p:cNvSpPr>
            <a:spLocks noGrp="1"/>
          </p:cNvSpPr>
          <p:nvPr>
            <p:ph type="subTitle" idx="1" hasCustomPrompt="1"/>
          </p:nvPr>
        </p:nvSpPr>
        <p:spPr>
          <a:xfrm>
            <a:off x="7668344" y="4797152"/>
            <a:ext cx="1080120" cy="576064"/>
          </a:xfrm>
        </p:spPr>
        <p:txBody>
          <a:bodyPr/>
          <a:lstStyle>
            <a:lvl1pPr marL="0" indent="0" algn="ctr">
              <a:buNone/>
              <a:defRPr sz="3200">
                <a:solidFill>
                  <a:schemeClr val="tx1">
                    <a:tint val="75000"/>
                  </a:schemeClr>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z="1300" dirty="0">
                <a:latin typeface="Times New Roman" panose="02020603050405020304" pitchFamily="18" charset="0"/>
                <a:cs typeface="Times New Roman" panose="02020603050405020304" pitchFamily="18" charset="0"/>
              </a:rPr>
              <a:t>이름</a:t>
            </a:r>
            <a:endParaRPr lang="ko-KR" altLang="en-US" sz="1300" dirty="0"/>
          </a:p>
        </p:txBody>
      </p:sp>
      <p:sp>
        <p:nvSpPr>
          <p:cNvPr id="4" name="TextBox 3"/>
          <p:cNvSpPr txBox="1"/>
          <p:nvPr/>
        </p:nvSpPr>
        <p:spPr>
          <a:xfrm>
            <a:off x="4501409" y="5453924"/>
            <a:ext cx="4350283" cy="738664"/>
          </a:xfrm>
          <a:prstGeom prst="rect">
            <a:avLst/>
          </a:prstGeom>
          <a:noFill/>
        </p:spPr>
        <p:txBody>
          <a:bodyPr wrap="square" rtlCol="0">
            <a:spAutoFit/>
          </a:bodyPr>
          <a:lstStyle/>
          <a:p>
            <a:pPr algn="r"/>
            <a:r>
              <a:rPr lang="en-US" altLang="ko-KR" sz="1400" dirty="0">
                <a:solidFill>
                  <a:schemeClr val="bg1">
                    <a:lumMod val="75000"/>
                  </a:schemeClr>
                </a:solidFill>
                <a:latin typeface="Times New Roman" panose="02020603050405020304" pitchFamily="18" charset="0"/>
                <a:cs typeface="Times New Roman" panose="02020603050405020304" pitchFamily="18" charset="0"/>
              </a:rPr>
              <a:t>Information System Security Lab., </a:t>
            </a:r>
          </a:p>
          <a:p>
            <a:pPr algn="r"/>
            <a:r>
              <a:rPr lang="en-US" altLang="ko-KR" sz="1400" dirty="0">
                <a:solidFill>
                  <a:schemeClr val="bg1">
                    <a:lumMod val="75000"/>
                  </a:schemeClr>
                </a:solidFill>
                <a:latin typeface="Times New Roman" panose="02020603050405020304" pitchFamily="18" charset="0"/>
                <a:cs typeface="Times New Roman" panose="02020603050405020304" pitchFamily="18" charset="0"/>
              </a:rPr>
              <a:t>School of Computer Science and Engineering,</a:t>
            </a:r>
          </a:p>
          <a:p>
            <a:pPr algn="r"/>
            <a:r>
              <a:rPr lang="en-US" altLang="ko-KR" sz="1400" dirty="0">
                <a:solidFill>
                  <a:schemeClr val="bg1">
                    <a:lumMod val="75000"/>
                  </a:schemeClr>
                </a:solidFill>
                <a:latin typeface="Times New Roman" panose="02020603050405020304" pitchFamily="18" charset="0"/>
                <a:cs typeface="Times New Roman" panose="02020603050405020304" pitchFamily="18" charset="0"/>
              </a:rPr>
              <a:t>Korea University, Seoul, Korea</a:t>
            </a:r>
            <a:endParaRPr lang="ko-KR" altLang="en-US"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7" name="슬라이드 번호 개체 틀 6"/>
          <p:cNvSpPr>
            <a:spLocks noGrp="1"/>
          </p:cNvSpPr>
          <p:nvPr>
            <p:ph type="sldNum" sz="quarter" idx="11"/>
          </p:nvPr>
        </p:nvSpPr>
        <p:spPr/>
        <p:txBody>
          <a:bodyPr/>
          <a:lstStyle/>
          <a:p>
            <a:fld id="{5FA9D600-4212-48EE-895B-70742F9A0D89}" type="slidenum">
              <a:rPr lang="ko-KR" altLang="en-US" smtClean="0"/>
              <a:t>‹#›</a:t>
            </a:fld>
            <a:endParaRPr lang="ko-KR" altLang="en-US"/>
          </a:p>
        </p:txBody>
      </p:sp>
      <p:sp>
        <p:nvSpPr>
          <p:cNvPr id="9" name="제목 8"/>
          <p:cNvSpPr>
            <a:spLocks noGrp="1"/>
          </p:cNvSpPr>
          <p:nvPr>
            <p:ph type="title"/>
          </p:nvPr>
        </p:nvSpPr>
        <p:spPr>
          <a:xfrm>
            <a:off x="539552" y="2348880"/>
            <a:ext cx="8229600" cy="1143000"/>
          </a:xfrm>
        </p:spPr>
        <p:txBody>
          <a:bodyPr/>
          <a:lstStyle>
            <a:lvl1pPr>
              <a:defRPr>
                <a:latin typeface="Times New Roman" panose="02020603050405020304" pitchFamily="18" charset="0"/>
                <a:cs typeface="Times New Roman" panose="02020603050405020304" pitchFamily="18" charset="0"/>
              </a:defRPr>
            </a:lvl1pPr>
          </a:lstStyle>
          <a:p>
            <a:r>
              <a:rPr lang="ko-KR" altLang="en-US" dirty="0"/>
              <a:t>마스터 제목 스타일 편집</a:t>
            </a:r>
          </a:p>
        </p:txBody>
      </p:sp>
      <p:sp>
        <p:nvSpPr>
          <p:cNvPr id="5" name="날짜 개체 틀 4"/>
          <p:cNvSpPr>
            <a:spLocks noGrp="1"/>
          </p:cNvSpPr>
          <p:nvPr>
            <p:ph type="dt" sz="half" idx="10"/>
          </p:nvPr>
        </p:nvSpPr>
        <p:spPr/>
        <p:txBody>
          <a:bodyPr/>
          <a:lstStyle/>
          <a:p>
            <a:fld id="{4ED866F5-AFF5-47CF-A9FF-BACD28B26D08}" type="datetime1">
              <a:rPr lang="ko-KR" altLang="en-US" smtClean="0"/>
              <a:t>2020-06-26</a:t>
            </a:fld>
            <a:endParaRPr lang="ko-KR" altLang="en-US"/>
          </a:p>
        </p:txBody>
      </p:sp>
    </p:spTree>
    <p:extLst>
      <p:ext uri="{BB962C8B-B14F-4D97-AF65-F5344CB8AC3E}">
        <p14:creationId xmlns:p14="http://schemas.microsoft.com/office/powerpoint/2010/main" val="2060425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사용자 지정 레이아웃">
    <p:spTree>
      <p:nvGrpSpPr>
        <p:cNvPr id="1" name=""/>
        <p:cNvGrpSpPr/>
        <p:nvPr/>
      </p:nvGrpSpPr>
      <p:grpSpPr>
        <a:xfrm>
          <a:off x="0" y="0"/>
          <a:ext cx="0" cy="0"/>
          <a:chOff x="0" y="0"/>
          <a:chExt cx="0" cy="0"/>
        </a:xfrm>
      </p:grpSpPr>
      <p:sp>
        <p:nvSpPr>
          <p:cNvPr id="6" name="TextBox 5"/>
          <p:cNvSpPr txBox="1"/>
          <p:nvPr/>
        </p:nvSpPr>
        <p:spPr>
          <a:xfrm>
            <a:off x="649338" y="1844824"/>
            <a:ext cx="4128459" cy="1107996"/>
          </a:xfrm>
          <a:prstGeom prst="rect">
            <a:avLst/>
          </a:prstGeom>
          <a:solidFill>
            <a:schemeClr val="bg1"/>
          </a:solidFill>
        </p:spPr>
        <p:txBody>
          <a:bodyPr wrap="square" rtlCol="0">
            <a:spAutoFit/>
          </a:bodyPr>
          <a:lstStyle/>
          <a:p>
            <a:r>
              <a:rPr lang="en-US" altLang="ko-KR" sz="6600" b="0" dirty="0">
                <a:solidFill>
                  <a:schemeClr val="accent2">
                    <a:lumMod val="75000"/>
                  </a:schemeClr>
                </a:solidFill>
                <a:effectLst>
                  <a:reflection blurRad="6350" stA="55000" endA="300" endPos="45500" dir="5400000" sy="-100000" algn="bl" rotWithShape="0"/>
                </a:effectLst>
                <a:latin typeface="HY동녘B" panose="02030600000101010101" pitchFamily="18" charset="-127"/>
                <a:ea typeface="HY동녘B" panose="02030600000101010101" pitchFamily="18" charset="-127"/>
              </a:rPr>
              <a:t>INDEX</a:t>
            </a:r>
            <a:endParaRPr lang="ko-KR" altLang="en-US" sz="6600" b="0" dirty="0">
              <a:solidFill>
                <a:schemeClr val="accent2">
                  <a:lumMod val="75000"/>
                </a:schemeClr>
              </a:solidFill>
              <a:effectLst>
                <a:reflection blurRad="6350" stA="55000" endA="300" endPos="45500" dir="5400000" sy="-100000" algn="bl" rotWithShape="0"/>
              </a:effectLst>
              <a:latin typeface="HY동녘B" panose="02030600000101010101" pitchFamily="18" charset="-127"/>
              <a:ea typeface="HY동녘B" panose="02030600000101010101" pitchFamily="18" charset="-127"/>
            </a:endParaRPr>
          </a:p>
        </p:txBody>
      </p:sp>
      <p:sp>
        <p:nvSpPr>
          <p:cNvPr id="7" name="텍스트 개체 틀 5"/>
          <p:cNvSpPr>
            <a:spLocks noGrp="1"/>
          </p:cNvSpPr>
          <p:nvPr>
            <p:ph type="body" sz="quarter" idx="13"/>
          </p:nvPr>
        </p:nvSpPr>
        <p:spPr>
          <a:xfrm>
            <a:off x="3779912" y="1340768"/>
            <a:ext cx="4838700" cy="4032026"/>
          </a:xfrm>
        </p:spPr>
        <p:txBody>
          <a:bodyPr/>
          <a:lstStyle>
            <a:lvl1pPr marL="514350" indent="-514350">
              <a:buFont typeface="+mj-lt"/>
              <a:buAutoNum type="arabicPeriod"/>
              <a:defRPr>
                <a:latin typeface="Times New Roman" panose="02020603050405020304" pitchFamily="18" charset="0"/>
                <a:cs typeface="Times New Roman" panose="02020603050405020304" pitchFamily="18" charset="0"/>
              </a:defRPr>
            </a:lvl1pPr>
            <a:lvl2pPr marL="971550" indent="-514350">
              <a:buFont typeface="+mj-lt"/>
              <a:buAutoNum type="arabicParenR"/>
              <a:defRPr>
                <a:latin typeface="Times New Roman" panose="02020603050405020304" pitchFamily="18" charset="0"/>
                <a:cs typeface="Times New Roman" panose="02020603050405020304" pitchFamily="18" charset="0"/>
              </a:defRPr>
            </a:lvl2pPr>
            <a:lvl3pPr marL="1371600" indent="-457200">
              <a:buFont typeface="+mj-lt"/>
              <a:buAutoNum type="alphaUcPeriod"/>
              <a:defRPr>
                <a:latin typeface="Times New Roman" panose="02020603050405020304" pitchFamily="18" charset="0"/>
                <a:cs typeface="Times New Roman" panose="02020603050405020304" pitchFamily="18" charset="0"/>
              </a:defRPr>
            </a:lvl3pPr>
            <a:lvl4pPr marL="1828800" indent="-457200">
              <a:buFont typeface="+mj-lt"/>
              <a:buAutoNum type="alphaLcPeriod"/>
              <a:defRPr>
                <a:latin typeface="Times New Roman" panose="02020603050405020304" pitchFamily="18" charset="0"/>
                <a:cs typeface="Times New Roman" panose="02020603050405020304" pitchFamily="18" charset="0"/>
              </a:defRPr>
            </a:lvl4pPr>
            <a:lvl5pPr marL="2286000" indent="-457200">
              <a:buFont typeface="+mj-ea"/>
              <a:buAutoNum type="circleNumDbPlain"/>
              <a:defRPr>
                <a:latin typeface="Times New Roman" panose="02020603050405020304" pitchFamily="18" charset="0"/>
                <a:cs typeface="Times New Roman" panose="02020603050405020304" pitchFamily="18" charset="0"/>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슬라이드 번호 개체 틀 6"/>
          <p:cNvSpPr>
            <a:spLocks noGrp="1"/>
          </p:cNvSpPr>
          <p:nvPr>
            <p:ph type="sldNum" sz="quarter" idx="11"/>
          </p:nvPr>
        </p:nvSpPr>
        <p:spPr>
          <a:xfrm>
            <a:off x="6553200" y="6356350"/>
            <a:ext cx="2133600" cy="365125"/>
          </a:xfrm>
        </p:spPr>
        <p:txBody>
          <a:bodyPr/>
          <a:lstStyle/>
          <a:p>
            <a:fld id="{5FA9D600-4212-48EE-895B-70742F9A0D89}" type="slidenum">
              <a:rPr lang="ko-KR" altLang="en-US" smtClean="0"/>
              <a:t>‹#›</a:t>
            </a:fld>
            <a:endParaRPr lang="ko-KR" altLang="en-US"/>
          </a:p>
        </p:txBody>
      </p:sp>
      <p:sp>
        <p:nvSpPr>
          <p:cNvPr id="8" name="날짜 개체 틀 4"/>
          <p:cNvSpPr>
            <a:spLocks noGrp="1"/>
          </p:cNvSpPr>
          <p:nvPr>
            <p:ph type="dt" sz="half" idx="10"/>
          </p:nvPr>
        </p:nvSpPr>
        <p:spPr>
          <a:xfrm>
            <a:off x="467544" y="6265491"/>
            <a:ext cx="1466528" cy="365125"/>
          </a:xfrm>
        </p:spPr>
        <p:txBody>
          <a:bodyPr/>
          <a:lstStyle/>
          <a:p>
            <a:fld id="{4ED866F5-AFF5-47CF-A9FF-BACD28B26D08}" type="datetime1">
              <a:rPr lang="ko-KR" altLang="en-US" smtClean="0"/>
              <a:t>2020-06-26</a:t>
            </a:fld>
            <a:endParaRPr lang="ko-KR" altLang="en-US"/>
          </a:p>
        </p:txBody>
      </p:sp>
    </p:spTree>
    <p:extLst>
      <p:ext uri="{BB962C8B-B14F-4D97-AF65-F5344CB8AC3E}">
        <p14:creationId xmlns:p14="http://schemas.microsoft.com/office/powerpoint/2010/main" val="4095831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marL="2057400" indent="-228600">
              <a:buFont typeface="Arial" panose="020B0604020202020204" pitchFamily="34" charset="0"/>
              <a:buChar char="•"/>
              <a:defRPr>
                <a:latin typeface="Times New Roman" panose="02020603050405020304" pitchFamily="18" charset="0"/>
                <a:cs typeface="Times New Roman" panose="02020603050405020304" pitchFamily="18" charset="0"/>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슬라이드 번호 개체 틀 6"/>
          <p:cNvSpPr>
            <a:spLocks noGrp="1"/>
          </p:cNvSpPr>
          <p:nvPr>
            <p:ph type="sldNum" sz="quarter" idx="11"/>
          </p:nvPr>
        </p:nvSpPr>
        <p:spPr>
          <a:xfrm>
            <a:off x="6553200" y="6356350"/>
            <a:ext cx="2133600" cy="365125"/>
          </a:xfrm>
        </p:spPr>
        <p:txBody>
          <a:bodyPr/>
          <a:lstStyle/>
          <a:p>
            <a:fld id="{5FA9D600-4212-48EE-895B-70742F9A0D89}" type="slidenum">
              <a:rPr lang="ko-KR" altLang="en-US" smtClean="0"/>
              <a:t>‹#›</a:t>
            </a:fld>
            <a:endParaRPr lang="ko-KR" altLang="en-US"/>
          </a:p>
        </p:txBody>
      </p:sp>
      <p:sp>
        <p:nvSpPr>
          <p:cNvPr id="5" name="날짜 개체 틀 4"/>
          <p:cNvSpPr>
            <a:spLocks noGrp="1"/>
          </p:cNvSpPr>
          <p:nvPr>
            <p:ph type="dt" sz="half" idx="10"/>
          </p:nvPr>
        </p:nvSpPr>
        <p:spPr>
          <a:xfrm>
            <a:off x="467544" y="6265491"/>
            <a:ext cx="1466528" cy="365125"/>
          </a:xfrm>
        </p:spPr>
        <p:txBody>
          <a:bodyPr/>
          <a:lstStyle/>
          <a:p>
            <a:fld id="{4ED866F5-AFF5-47CF-A9FF-BACD28B26D08}" type="datetime1">
              <a:rPr lang="ko-KR" altLang="en-US" smtClean="0"/>
              <a:t>2020-06-26</a:t>
            </a:fld>
            <a:endParaRPr lang="ko-KR" altLang="en-US"/>
          </a:p>
        </p:txBody>
      </p:sp>
    </p:spTree>
    <p:extLst>
      <p:ext uri="{BB962C8B-B14F-4D97-AF65-F5344CB8AC3E}">
        <p14:creationId xmlns:p14="http://schemas.microsoft.com/office/powerpoint/2010/main" val="1368181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marL="2057400" indent="-228600">
              <a:buFont typeface="Arial" panose="020B0604020202020204" pitchFamily="34" charset="0"/>
              <a:buChar char="•"/>
              <a:defRPr>
                <a:latin typeface="Times New Roman" panose="02020603050405020304" pitchFamily="18" charset="0"/>
                <a:cs typeface="Times New Roman" panose="02020603050405020304" pitchFamily="18" charset="0"/>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슬라이드 번호 개체 틀 6"/>
          <p:cNvSpPr>
            <a:spLocks noGrp="1"/>
          </p:cNvSpPr>
          <p:nvPr>
            <p:ph type="sldNum" sz="quarter" idx="11"/>
          </p:nvPr>
        </p:nvSpPr>
        <p:spPr>
          <a:xfrm>
            <a:off x="6553200" y="6356350"/>
            <a:ext cx="2133600" cy="365125"/>
          </a:xfrm>
        </p:spPr>
        <p:txBody>
          <a:bodyPr/>
          <a:lstStyle/>
          <a:p>
            <a:fld id="{5FA9D600-4212-48EE-895B-70742F9A0D89}" type="slidenum">
              <a:rPr lang="ko-KR" altLang="en-US" smtClean="0"/>
              <a:t>‹#›</a:t>
            </a:fld>
            <a:endParaRPr lang="ko-KR" altLang="en-US"/>
          </a:p>
        </p:txBody>
      </p:sp>
      <p:sp>
        <p:nvSpPr>
          <p:cNvPr id="5" name="날짜 개체 틀 4"/>
          <p:cNvSpPr>
            <a:spLocks noGrp="1"/>
          </p:cNvSpPr>
          <p:nvPr>
            <p:ph type="dt" sz="half" idx="10"/>
          </p:nvPr>
        </p:nvSpPr>
        <p:spPr>
          <a:xfrm>
            <a:off x="467544" y="6265491"/>
            <a:ext cx="1466528" cy="365125"/>
          </a:xfrm>
        </p:spPr>
        <p:txBody>
          <a:bodyPr/>
          <a:lstStyle/>
          <a:p>
            <a:fld id="{4ED866F5-AFF5-47CF-A9FF-BACD28B26D08}" type="datetime1">
              <a:rPr lang="ko-KR" altLang="en-US" smtClean="0"/>
              <a:t>2020-06-26</a:t>
            </a:fld>
            <a:endParaRPr lang="ko-KR" altLang="en-US"/>
          </a:p>
        </p:txBody>
      </p:sp>
      <p:sp>
        <p:nvSpPr>
          <p:cNvPr id="6" name="직사각형 5"/>
          <p:cNvSpPr/>
          <p:nvPr userDrawn="1"/>
        </p:nvSpPr>
        <p:spPr>
          <a:xfrm>
            <a:off x="513368" y="1412776"/>
            <a:ext cx="8117265" cy="37857"/>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790612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사용자 지정 레이아웃">
    <p:spTree>
      <p:nvGrpSpPr>
        <p:cNvPr id="1" name=""/>
        <p:cNvGrpSpPr/>
        <p:nvPr/>
      </p:nvGrpSpPr>
      <p:grpSpPr>
        <a:xfrm>
          <a:off x="0" y="0"/>
          <a:ext cx="0" cy="0"/>
          <a:chOff x="0" y="0"/>
          <a:chExt cx="0" cy="0"/>
        </a:xfrm>
      </p:grpSpPr>
      <p:sp>
        <p:nvSpPr>
          <p:cNvPr id="5" name="직사각형 4"/>
          <p:cNvSpPr/>
          <p:nvPr/>
        </p:nvSpPr>
        <p:spPr>
          <a:xfrm>
            <a:off x="1835696" y="2715461"/>
            <a:ext cx="5112568" cy="1092607"/>
          </a:xfrm>
          <a:prstGeom prst="rect">
            <a:avLst/>
          </a:prstGeom>
          <a:noFill/>
        </p:spPr>
        <p:txBody>
          <a:bodyPr wrap="square" lIns="91440" tIns="45720" rIns="91440" bIns="45720">
            <a:spAutoFit/>
          </a:bodyPr>
          <a:lstStyle/>
          <a:p>
            <a:pPr algn="ctr"/>
            <a:r>
              <a:rPr lang="en-US" altLang="ko-KR" sz="6500" dirty="0">
                <a:ln w="0"/>
                <a:solidFill>
                  <a:schemeClr val="accent2">
                    <a:lumMod val="7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 You</a:t>
            </a:r>
          </a:p>
        </p:txBody>
      </p:sp>
      <p:sp>
        <p:nvSpPr>
          <p:cNvPr id="8" name="슬라이드 번호 개체 틀 6"/>
          <p:cNvSpPr>
            <a:spLocks noGrp="1"/>
          </p:cNvSpPr>
          <p:nvPr>
            <p:ph type="sldNum" sz="quarter" idx="11"/>
          </p:nvPr>
        </p:nvSpPr>
        <p:spPr>
          <a:xfrm>
            <a:off x="6553200" y="6356350"/>
            <a:ext cx="2133600" cy="365125"/>
          </a:xfrm>
        </p:spPr>
        <p:txBody>
          <a:bodyPr/>
          <a:lstStyle/>
          <a:p>
            <a:fld id="{5FA9D600-4212-48EE-895B-70742F9A0D89}" type="slidenum">
              <a:rPr lang="ko-KR" altLang="en-US" smtClean="0"/>
              <a:t>‹#›</a:t>
            </a:fld>
            <a:endParaRPr lang="ko-KR" altLang="en-US"/>
          </a:p>
        </p:txBody>
      </p:sp>
      <p:sp>
        <p:nvSpPr>
          <p:cNvPr id="9" name="날짜 개체 틀 4"/>
          <p:cNvSpPr>
            <a:spLocks noGrp="1"/>
          </p:cNvSpPr>
          <p:nvPr>
            <p:ph type="dt" sz="half" idx="10"/>
          </p:nvPr>
        </p:nvSpPr>
        <p:spPr>
          <a:xfrm>
            <a:off x="467544" y="6265491"/>
            <a:ext cx="1466528" cy="365125"/>
          </a:xfrm>
        </p:spPr>
        <p:txBody>
          <a:bodyPr/>
          <a:lstStyle/>
          <a:p>
            <a:fld id="{4ED866F5-AFF5-47CF-A9FF-BACD28B26D08}" type="datetime1">
              <a:rPr lang="ko-KR" altLang="en-US" smtClean="0"/>
              <a:t>2020-06-26</a:t>
            </a:fld>
            <a:endParaRPr lang="ko-KR" altLang="en-US"/>
          </a:p>
        </p:txBody>
      </p:sp>
    </p:spTree>
    <p:extLst>
      <p:ext uri="{BB962C8B-B14F-4D97-AF65-F5344CB8AC3E}">
        <p14:creationId xmlns:p14="http://schemas.microsoft.com/office/powerpoint/2010/main" val="4209176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직사각형 11"/>
          <p:cNvSpPr/>
          <p:nvPr/>
        </p:nvSpPr>
        <p:spPr>
          <a:xfrm>
            <a:off x="0" y="0"/>
            <a:ext cx="91440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3" name="모서리가 둥근 직사각형 12"/>
          <p:cNvSpPr/>
          <p:nvPr/>
        </p:nvSpPr>
        <p:spPr>
          <a:xfrm>
            <a:off x="107504" y="135976"/>
            <a:ext cx="8928992" cy="6618092"/>
          </a:xfrm>
          <a:prstGeom prst="roundRect">
            <a:avLst>
              <a:gd name="adj" fmla="val 10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44008" y="6310775"/>
            <a:ext cx="1082014" cy="307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descr="http://kor.testin.co.kr/adm/upload_m/logo_5204_20100930212533.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10338" y="6327952"/>
            <a:ext cx="919712" cy="302664"/>
          </a:xfrm>
          <a:prstGeom prst="rect">
            <a:avLst/>
          </a:prstGeom>
          <a:noFill/>
          <a:extLst>
            <a:ext uri="{909E8E84-426E-40DD-AFC4-6F175D3DCCD1}">
              <a14:hiddenFill xmlns:a14="http://schemas.microsoft.com/office/drawing/2010/main">
                <a:solidFill>
                  <a:srgbClr val="FFFFFF"/>
                </a:solidFill>
              </a14:hiddenFill>
            </a:ext>
          </a:extLst>
        </p:spPr>
      </p:pic>
      <p:sp>
        <p:nvSpPr>
          <p:cNvPr id="4" name="날짜 개체 틀 3"/>
          <p:cNvSpPr>
            <a:spLocks noGrp="1"/>
          </p:cNvSpPr>
          <p:nvPr>
            <p:ph type="dt" sz="half" idx="2"/>
          </p:nvPr>
        </p:nvSpPr>
        <p:spPr>
          <a:xfrm>
            <a:off x="467544" y="6265491"/>
            <a:ext cx="1466528" cy="365125"/>
          </a:xfrm>
          <a:prstGeom prst="rect">
            <a:avLst/>
          </a:prstGeom>
        </p:spPr>
        <p:txBody>
          <a:bodyPr vert="horz" lIns="91440" tIns="45720" rIns="91440" bIns="45720" rtlCol="0" anchor="ctr"/>
          <a:lstStyle>
            <a:lvl1pPr algn="l">
              <a:defRPr sz="1200">
                <a:solidFill>
                  <a:schemeClr val="tx1"/>
                </a:solidFill>
              </a:defRPr>
            </a:lvl1pPr>
          </a:lstStyle>
          <a:p>
            <a:fld id="{405EE96F-979A-48F1-BDC0-5BBD2736DAD8}" type="datetime1">
              <a:rPr lang="ko-KR" altLang="en-US" smtClean="0"/>
              <a:t>2020-06-26</a:t>
            </a:fld>
            <a:endParaRPr lang="ko-KR" altLang="en-US"/>
          </a:p>
        </p:txBody>
      </p:sp>
      <p:sp>
        <p:nvSpPr>
          <p:cNvPr id="5" name="슬라이드 번호 개체 틀 4"/>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5FA9D600-4212-48EE-895B-70742F9A0D89}" type="slidenum">
              <a:rPr lang="ko-KR" altLang="en-US" smtClean="0"/>
              <a:t>‹#›</a:t>
            </a:fld>
            <a:endParaRPr lang="ko-KR" altLang="en-US"/>
          </a:p>
        </p:txBody>
      </p:sp>
    </p:spTree>
    <p:extLst>
      <p:ext uri="{BB962C8B-B14F-4D97-AF65-F5344CB8AC3E}">
        <p14:creationId xmlns:p14="http://schemas.microsoft.com/office/powerpoint/2010/main" val="29398817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0" r:id="rId4"/>
    <p:sldLayoutId id="2147483669"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ctr" defTabSz="914400" rtl="0" eaLnBrk="1" latinLnBrk="1" hangingPunct="1">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WMV"/><Relationship Id="rId1" Type="http://schemas.microsoft.com/office/2007/relationships/media" Target="../media/media1.WMV"/><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2.WMV"/><Relationship Id="rId1" Type="http://schemas.microsoft.com/office/2007/relationships/media" Target="../media/media2.WMV"/><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p:cNvSpPr>
            <a:spLocks noGrp="1"/>
          </p:cNvSpPr>
          <p:nvPr>
            <p:ph type="sldNum" sz="quarter" idx="11"/>
          </p:nvPr>
        </p:nvSpPr>
        <p:spPr/>
        <p:txBody>
          <a:bodyPr/>
          <a:lstStyle/>
          <a:p>
            <a:fld id="{5FA9D600-4212-48EE-895B-70742F9A0D89}" type="slidenum">
              <a:rPr lang="ko-KR" altLang="en-US" smtClean="0"/>
              <a:t>1</a:t>
            </a:fld>
            <a:endParaRPr lang="ko-KR" altLang="en-US"/>
          </a:p>
        </p:txBody>
      </p:sp>
      <p:sp>
        <p:nvSpPr>
          <p:cNvPr id="2" name="제목 1"/>
          <p:cNvSpPr>
            <a:spLocks noGrp="1"/>
          </p:cNvSpPr>
          <p:nvPr>
            <p:ph type="title"/>
          </p:nvPr>
        </p:nvSpPr>
        <p:spPr/>
        <p:txBody>
          <a:bodyPr>
            <a:normAutofit/>
          </a:bodyPr>
          <a:lstStyle/>
          <a:p>
            <a:r>
              <a:rPr lang="en-US" altLang="ko-KR" dirty="0"/>
              <a:t>Computer Programming Project 1</a:t>
            </a:r>
            <a:endParaRPr lang="ko-KR" altLang="en-US" dirty="0"/>
          </a:p>
        </p:txBody>
      </p:sp>
    </p:spTree>
    <p:extLst>
      <p:ext uri="{BB962C8B-B14F-4D97-AF65-F5344CB8AC3E}">
        <p14:creationId xmlns:p14="http://schemas.microsoft.com/office/powerpoint/2010/main" val="584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Rules of Dice Rolling Game</a:t>
            </a:r>
            <a:endParaRPr lang="ko-KR" altLang="en-US" dirty="0"/>
          </a:p>
        </p:txBody>
      </p:sp>
      <p:sp>
        <p:nvSpPr>
          <p:cNvPr id="3" name="내용 개체 틀 2"/>
          <p:cNvSpPr>
            <a:spLocks noGrp="1"/>
          </p:cNvSpPr>
          <p:nvPr>
            <p:ph idx="1"/>
          </p:nvPr>
        </p:nvSpPr>
        <p:spPr/>
        <p:txBody>
          <a:bodyPr>
            <a:normAutofit/>
          </a:bodyPr>
          <a:lstStyle/>
          <a:p>
            <a:r>
              <a:rPr lang="en-US" altLang="ko-KR" sz="2800" b="1" dirty="0"/>
              <a:t>Rules of Dice Rolling Game</a:t>
            </a:r>
          </a:p>
          <a:p>
            <a:pPr marL="514350" indent="-514350">
              <a:buAutoNum type="arabicParenR"/>
            </a:pPr>
            <a:r>
              <a:rPr lang="en-US" altLang="ko-KR" sz="2800" dirty="0"/>
              <a:t>It consists of 3 dices.</a:t>
            </a:r>
          </a:p>
          <a:p>
            <a:pPr marL="514350" indent="-514350">
              <a:buAutoNum type="arabicParenR"/>
            </a:pPr>
            <a:r>
              <a:rPr lang="en-US" altLang="ko-KR" sz="2800" dirty="0"/>
              <a:t>First, a computer randomly rolls three dices and shows only the sum of them to the console.</a:t>
            </a:r>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10</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2020-06-26</a:t>
            </a:fld>
            <a:endParaRPr lang="ko-KR" altLang="en-US"/>
          </a:p>
        </p:txBody>
      </p:sp>
      <p:pic>
        <p:nvPicPr>
          <p:cNvPr id="5123" name="Picture 3" descr="C:\Users\jongmin\Desktop\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581128"/>
            <a:ext cx="5845506" cy="130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295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Rules of Dice Rolling Game</a:t>
            </a:r>
            <a:endParaRPr lang="ko-KR" altLang="en-US" dirty="0"/>
          </a:p>
        </p:txBody>
      </p:sp>
      <p:sp>
        <p:nvSpPr>
          <p:cNvPr id="3" name="내용 개체 틀 2"/>
          <p:cNvSpPr>
            <a:spLocks noGrp="1"/>
          </p:cNvSpPr>
          <p:nvPr>
            <p:ph idx="1"/>
          </p:nvPr>
        </p:nvSpPr>
        <p:spPr/>
        <p:txBody>
          <a:bodyPr>
            <a:normAutofit/>
          </a:bodyPr>
          <a:lstStyle/>
          <a:p>
            <a:pPr marL="514350" indent="-514350">
              <a:buFont typeface="+mj-lt"/>
              <a:buAutoNum type="arabicParenR" startAt="3"/>
            </a:pPr>
            <a:r>
              <a:rPr lang="en-US" altLang="ko-KR" sz="2800" dirty="0"/>
              <a:t>After user bets some amount of cash, he then rolls three dices. In this case, the sum of dices must be equal to computer’s.</a:t>
            </a:r>
          </a:p>
          <a:p>
            <a:pPr marL="0" indent="0">
              <a:buNone/>
            </a:pPr>
            <a:br>
              <a:rPr lang="en-US" altLang="ko-KR" sz="2800" dirty="0"/>
            </a:br>
            <a:r>
              <a:rPr lang="en-US" altLang="ko-KR" sz="2800" dirty="0"/>
              <a:t>* for instance, The computer shows 15 to the users, the user can generate (4, 5, 6) or (3, 6, 6) or else. </a:t>
            </a:r>
          </a:p>
          <a:p>
            <a:pPr marL="0" indent="0">
              <a:buNone/>
            </a:pPr>
            <a:endParaRPr lang="en-US" altLang="ko-KR" sz="2800"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11</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2020-06-26</a:t>
            </a:fld>
            <a:endParaRPr lang="ko-KR" altLang="en-US"/>
          </a:p>
        </p:txBody>
      </p:sp>
    </p:spTree>
    <p:extLst>
      <p:ext uri="{BB962C8B-B14F-4D97-AF65-F5344CB8AC3E}">
        <p14:creationId xmlns:p14="http://schemas.microsoft.com/office/powerpoint/2010/main" val="4178946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Rules of Dice Rolling Game</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sz="2800" dirty="0"/>
              <a:t>4)  Then, the program gives three options to the user</a:t>
            </a:r>
          </a:p>
          <a:p>
            <a:pPr marL="0" indent="0">
              <a:buNone/>
            </a:pPr>
            <a:r>
              <a:rPr lang="en-US" altLang="ko-KR" sz="2800" dirty="0"/>
              <a:t>	- 1. Rolling dices again (Type any key)</a:t>
            </a:r>
          </a:p>
          <a:p>
            <a:pPr marL="0" indent="0">
              <a:buNone/>
            </a:pPr>
            <a:r>
              <a:rPr lang="en-US" altLang="ko-KR" sz="2800" dirty="0"/>
              <a:t>	- 2. Start game (Type esc key)</a:t>
            </a:r>
          </a:p>
          <a:p>
            <a:pPr marL="0" indent="0">
              <a:buNone/>
            </a:pPr>
            <a:r>
              <a:rPr lang="en-US" altLang="ko-KR" sz="2800" dirty="0"/>
              <a:t>	- 3. Surrender (Type ‘s’ key)</a:t>
            </a:r>
          </a:p>
          <a:p>
            <a:pPr marL="0" indent="0">
              <a:buNone/>
            </a:pPr>
            <a:endParaRPr lang="en-US" altLang="ko-KR" dirty="0"/>
          </a:p>
          <a:p>
            <a:pPr marL="0" indent="0">
              <a:buNone/>
            </a:pPr>
            <a:endParaRPr lang="en-US" altLang="ko-KR"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12</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2020-06-26</a:t>
            </a:fld>
            <a:endParaRPr lang="ko-KR" altLang="en-US"/>
          </a:p>
        </p:txBody>
      </p:sp>
    </p:spTree>
    <p:extLst>
      <p:ext uri="{BB962C8B-B14F-4D97-AF65-F5344CB8AC3E}">
        <p14:creationId xmlns:p14="http://schemas.microsoft.com/office/powerpoint/2010/main" val="3412447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Rules of Dice Rolling Game</a:t>
            </a:r>
            <a:endParaRPr lang="ko-KR" altLang="en-US"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13</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2020-06-26</a:t>
            </a:fld>
            <a:endParaRPr lang="ko-KR" altLang="en-US"/>
          </a:p>
        </p:txBody>
      </p:sp>
      <p:pic>
        <p:nvPicPr>
          <p:cNvPr id="6146" name="Picture 2" descr="C:\Users\jongmin\Desktop\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348880"/>
            <a:ext cx="5639150" cy="253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044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Rules of Dice Rolling Game</a:t>
            </a:r>
            <a:endParaRPr lang="ko-KR" altLang="en-US" dirty="0"/>
          </a:p>
        </p:txBody>
      </p:sp>
      <p:sp>
        <p:nvSpPr>
          <p:cNvPr id="3" name="내용 개체 틀 2"/>
          <p:cNvSpPr>
            <a:spLocks noGrp="1"/>
          </p:cNvSpPr>
          <p:nvPr>
            <p:ph idx="1"/>
          </p:nvPr>
        </p:nvSpPr>
        <p:spPr/>
        <p:txBody>
          <a:bodyPr>
            <a:normAutofit/>
          </a:bodyPr>
          <a:lstStyle/>
          <a:p>
            <a:pPr marL="514350" indent="-514350">
              <a:buFont typeface="+mj-lt"/>
              <a:buAutoNum type="arabicParenR" startAt="6"/>
            </a:pPr>
            <a:r>
              <a:rPr lang="en-US" altLang="ko-KR" sz="2800" dirty="0"/>
              <a:t>If the user selects “Rolling dices again”, he  receives another three random dice values, the sum which is equal to computer’s. previously rolled dices are removed from the screen.</a:t>
            </a:r>
          </a:p>
          <a:p>
            <a:pPr marL="0" indent="0">
              <a:buNone/>
            </a:pPr>
            <a:endParaRPr lang="en-US" altLang="ko-KR" sz="2800" dirty="0"/>
          </a:p>
          <a:p>
            <a:pPr marL="0" indent="0">
              <a:buNone/>
            </a:pPr>
            <a:endParaRPr lang="en-US" altLang="ko-KR" sz="2800"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14</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2020-06-26</a:t>
            </a:fld>
            <a:endParaRPr lang="ko-KR" altLang="en-US"/>
          </a:p>
        </p:txBody>
      </p:sp>
      <p:pic>
        <p:nvPicPr>
          <p:cNvPr id="7170" name="Picture 2" descr="C:\Users\jongmin\Desktop\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224" y="3501008"/>
            <a:ext cx="5616624" cy="247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84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Rules of Dice Rolling Game</a:t>
            </a:r>
            <a:endParaRPr lang="ko-KR" altLang="en-US" dirty="0"/>
          </a:p>
        </p:txBody>
      </p:sp>
      <p:sp>
        <p:nvSpPr>
          <p:cNvPr id="3" name="내용 개체 틀 2"/>
          <p:cNvSpPr>
            <a:spLocks noGrp="1"/>
          </p:cNvSpPr>
          <p:nvPr>
            <p:ph idx="1"/>
          </p:nvPr>
        </p:nvSpPr>
        <p:spPr/>
        <p:txBody>
          <a:bodyPr/>
          <a:lstStyle/>
          <a:p>
            <a:pPr marL="514350" indent="-514350">
              <a:buFont typeface="+mj-lt"/>
              <a:buAutoNum type="arabicParenR" startAt="6"/>
            </a:pPr>
            <a:r>
              <a:rPr lang="en-US" altLang="ko-KR" sz="2800" dirty="0"/>
              <a:t>If the user selects “Start Game”, the program displays it’s three dices values like below figure.     </a:t>
            </a:r>
            <a:endParaRPr lang="ko-KR" altLang="en-US" sz="2800" dirty="0"/>
          </a:p>
          <a:p>
            <a:endParaRPr lang="ko-KR" altLang="en-US"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15</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2020-06-26</a:t>
            </a:fld>
            <a:endParaRPr lang="ko-KR" altLang="en-US"/>
          </a:p>
        </p:txBody>
      </p:sp>
      <p:pic>
        <p:nvPicPr>
          <p:cNvPr id="7" name="f1ea5377-34b3-4bde-b93e-c4de5ed182b1.WMV">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475656" y="2703065"/>
            <a:ext cx="6308326" cy="2874888"/>
          </a:xfrm>
          <a:prstGeom prst="rect">
            <a:avLst/>
          </a:prstGeom>
        </p:spPr>
      </p:pic>
    </p:spTree>
    <p:extLst>
      <p:ext uri="{BB962C8B-B14F-4D97-AF65-F5344CB8AC3E}">
        <p14:creationId xmlns:p14="http://schemas.microsoft.com/office/powerpoint/2010/main" val="1626833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Rules of Dice Rolling Game</a:t>
            </a:r>
            <a:endParaRPr lang="ko-KR" altLang="en-US" dirty="0"/>
          </a:p>
        </p:txBody>
      </p:sp>
      <p:sp>
        <p:nvSpPr>
          <p:cNvPr id="3" name="내용 개체 틀 2"/>
          <p:cNvSpPr>
            <a:spLocks noGrp="1"/>
          </p:cNvSpPr>
          <p:nvPr>
            <p:ph idx="1"/>
          </p:nvPr>
        </p:nvSpPr>
        <p:spPr/>
        <p:txBody>
          <a:bodyPr>
            <a:noAutofit/>
          </a:bodyPr>
          <a:lstStyle/>
          <a:p>
            <a:pPr marL="514350" indent="-514350">
              <a:buFont typeface="+mj-lt"/>
              <a:buAutoNum type="arabicParenR" startAt="8"/>
            </a:pPr>
            <a:r>
              <a:rPr lang="en-US" altLang="ko-KR" sz="2800" dirty="0"/>
              <a:t>Then, the program should decide who wins the game. It compares each value of dices. If the user wins more than two stages, the user finally wins the game. However, some of stages can be ended with draw. In this case, the user loses.</a:t>
            </a:r>
          </a:p>
          <a:p>
            <a:pPr marL="0" indent="0">
              <a:buNone/>
            </a:pPr>
            <a:endParaRPr lang="en-US" altLang="ko-KR" sz="2800" dirty="0"/>
          </a:p>
          <a:p>
            <a:pPr marL="0" indent="0">
              <a:buNone/>
            </a:pPr>
            <a:r>
              <a:rPr lang="en-US" altLang="ko-KR" sz="2000" dirty="0"/>
              <a:t>For instance, </a:t>
            </a:r>
          </a:p>
          <a:p>
            <a:pPr marL="0" indent="0">
              <a:buNone/>
            </a:pPr>
            <a:r>
              <a:rPr lang="en-US" altLang="ko-KR" sz="1800" dirty="0"/>
              <a:t>Com</a:t>
            </a:r>
            <a:r>
              <a:rPr lang="ko-KR" altLang="en-US" sz="1800" dirty="0"/>
              <a:t> </a:t>
            </a:r>
            <a:r>
              <a:rPr lang="en-US" altLang="ko-KR" sz="1800" dirty="0"/>
              <a:t>(2, 6, 3)  </a:t>
            </a:r>
            <a:r>
              <a:rPr lang="en-US" altLang="ko-KR" sz="1800" dirty="0" err="1"/>
              <a:t>vs</a:t>
            </a:r>
            <a:r>
              <a:rPr lang="en-US" altLang="ko-KR" sz="1800" dirty="0"/>
              <a:t> User (4, 4, 3) =&gt; result (W,</a:t>
            </a:r>
            <a:r>
              <a:rPr lang="ko-KR" altLang="en-US" sz="1800" dirty="0"/>
              <a:t> </a:t>
            </a:r>
            <a:r>
              <a:rPr lang="en-US" altLang="ko-KR" sz="1800" dirty="0"/>
              <a:t>L,</a:t>
            </a:r>
            <a:r>
              <a:rPr lang="ko-KR" altLang="en-US" sz="1800" dirty="0"/>
              <a:t> </a:t>
            </a:r>
            <a:r>
              <a:rPr lang="en-US" altLang="ko-KR" sz="1800" dirty="0"/>
              <a:t>L) Therefore, </a:t>
            </a:r>
            <a:r>
              <a:rPr lang="ko-KR" altLang="en-US" sz="1800" dirty="0"/>
              <a:t> </a:t>
            </a:r>
            <a:r>
              <a:rPr lang="en-US" altLang="ko-KR" sz="1800" dirty="0"/>
              <a:t>finally Lose</a:t>
            </a:r>
          </a:p>
          <a:p>
            <a:pPr marL="0" indent="0">
              <a:buNone/>
            </a:pPr>
            <a:r>
              <a:rPr lang="en-US" altLang="ko-KR" sz="1800" dirty="0"/>
              <a:t>Com</a:t>
            </a:r>
            <a:r>
              <a:rPr lang="ko-KR" altLang="en-US" sz="1800" dirty="0"/>
              <a:t> </a:t>
            </a:r>
            <a:r>
              <a:rPr lang="en-US" altLang="ko-KR" sz="1800" dirty="0"/>
              <a:t>(2, 6, 3)  </a:t>
            </a:r>
            <a:r>
              <a:rPr lang="en-US" altLang="ko-KR" sz="1800" dirty="0" err="1"/>
              <a:t>vs</a:t>
            </a:r>
            <a:r>
              <a:rPr lang="en-US" altLang="ko-KR" sz="1800" dirty="0"/>
              <a:t> User</a:t>
            </a:r>
            <a:r>
              <a:rPr lang="ko-KR" altLang="en-US" sz="1800" dirty="0"/>
              <a:t> </a:t>
            </a:r>
            <a:r>
              <a:rPr lang="en-US" altLang="ko-KR" sz="1800" dirty="0"/>
              <a:t>(3, 2, 6) =&gt; result (W, L, W) Therefore, finally WIN</a:t>
            </a:r>
          </a:p>
          <a:p>
            <a:pPr marL="0" indent="0">
              <a:buNone/>
            </a:pPr>
            <a:r>
              <a:rPr lang="en-US" altLang="ko-KR" sz="1800" dirty="0"/>
              <a:t>Com</a:t>
            </a:r>
            <a:r>
              <a:rPr lang="ko-KR" altLang="en-US" sz="1800" dirty="0"/>
              <a:t> </a:t>
            </a:r>
            <a:r>
              <a:rPr lang="en-US" altLang="ko-KR" sz="1800" dirty="0"/>
              <a:t>(2, 6, 3)  </a:t>
            </a:r>
            <a:r>
              <a:rPr lang="en-US" altLang="ko-KR" sz="1800" dirty="0" err="1"/>
              <a:t>vs</a:t>
            </a:r>
            <a:r>
              <a:rPr lang="en-US" altLang="ko-KR" sz="1800" dirty="0"/>
              <a:t> User</a:t>
            </a:r>
            <a:r>
              <a:rPr lang="ko-KR" altLang="en-US" sz="1800" dirty="0"/>
              <a:t> </a:t>
            </a:r>
            <a:r>
              <a:rPr lang="en-US" altLang="ko-KR" sz="1800" dirty="0"/>
              <a:t>(6, 4, 1) =&gt; result (W, L, L) Therefore, finally LOSE</a:t>
            </a:r>
          </a:p>
          <a:p>
            <a:pPr marL="0" indent="0">
              <a:buNone/>
            </a:pPr>
            <a:endParaRPr lang="en-US" altLang="ko-KR" sz="2800"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16</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2020-06-26</a:t>
            </a:fld>
            <a:endParaRPr lang="ko-KR" altLang="en-US"/>
          </a:p>
        </p:txBody>
      </p:sp>
    </p:spTree>
    <p:extLst>
      <p:ext uri="{BB962C8B-B14F-4D97-AF65-F5344CB8AC3E}">
        <p14:creationId xmlns:p14="http://schemas.microsoft.com/office/powerpoint/2010/main" val="2240912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Rules of Dice Rolling Game</a:t>
            </a:r>
            <a:endParaRPr lang="ko-KR" altLang="en-US" dirty="0"/>
          </a:p>
        </p:txBody>
      </p:sp>
      <p:sp>
        <p:nvSpPr>
          <p:cNvPr id="3" name="내용 개체 틀 2"/>
          <p:cNvSpPr>
            <a:spLocks noGrp="1"/>
          </p:cNvSpPr>
          <p:nvPr>
            <p:ph idx="1"/>
          </p:nvPr>
        </p:nvSpPr>
        <p:spPr>
          <a:xfrm>
            <a:off x="457200" y="1600200"/>
            <a:ext cx="8435280" cy="4525963"/>
          </a:xfrm>
        </p:spPr>
        <p:txBody>
          <a:bodyPr>
            <a:normAutofit/>
          </a:bodyPr>
          <a:lstStyle/>
          <a:p>
            <a:pPr marL="514350" indent="-514350">
              <a:buFont typeface="+mj-lt"/>
              <a:buAutoNum type="arabicParenR" startAt="9"/>
            </a:pPr>
            <a:r>
              <a:rPr lang="en-US" altLang="ko-KR" sz="2800" dirty="0"/>
              <a:t>If the user selects “3. Surrender”, the user immediately loses and also loses 5,000 cash</a:t>
            </a:r>
          </a:p>
          <a:p>
            <a:pPr marL="514350" indent="-514350">
              <a:buFont typeface="+mj-lt"/>
              <a:buAutoNum type="arabicParenR" startAt="9"/>
            </a:pPr>
            <a:r>
              <a:rPr lang="en-US" altLang="ko-KR" sz="2800" dirty="0"/>
              <a:t> If the game is ended, the program shows the result and gives two options</a:t>
            </a:r>
          </a:p>
          <a:p>
            <a:pPr marL="0" indent="0">
              <a:buNone/>
            </a:pPr>
            <a:r>
              <a:rPr lang="en-US" altLang="ko-KR" sz="2800" dirty="0"/>
              <a:t>	- 1. Retry</a:t>
            </a:r>
          </a:p>
          <a:p>
            <a:pPr marL="0" indent="0">
              <a:buNone/>
            </a:pPr>
            <a:r>
              <a:rPr lang="en-US" altLang="ko-KR" sz="2800" dirty="0"/>
              <a:t>	- 2. Back to main menu.</a:t>
            </a:r>
          </a:p>
          <a:p>
            <a:pPr marL="0" indent="0">
              <a:buNone/>
            </a:pPr>
            <a:endParaRPr lang="en-US" altLang="ko-KR" dirty="0"/>
          </a:p>
          <a:p>
            <a:pPr marL="514350" indent="-514350">
              <a:buFont typeface="+mj-lt"/>
              <a:buAutoNum type="arabicParenR" startAt="9"/>
            </a:pPr>
            <a:endParaRPr lang="en-US" altLang="ko-KR" dirty="0"/>
          </a:p>
          <a:p>
            <a:pPr marL="514350" indent="-514350">
              <a:buFont typeface="+mj-lt"/>
              <a:buAutoNum type="arabicParenR" startAt="9"/>
            </a:pPr>
            <a:endParaRPr lang="ko-KR" altLang="en-US"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17</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2020-06-26</a:t>
            </a:fld>
            <a:endParaRPr lang="ko-KR" altLang="en-US"/>
          </a:p>
        </p:txBody>
      </p:sp>
      <p:pic>
        <p:nvPicPr>
          <p:cNvPr id="8194" name="Picture 2" descr="C:\Users\jongmin\Desktop\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8182" y="3717032"/>
            <a:ext cx="3672408" cy="1810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421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Rules of Dice Rolling Game</a:t>
            </a:r>
            <a:endParaRPr lang="ko-KR" altLang="en-US" dirty="0"/>
          </a:p>
        </p:txBody>
      </p:sp>
      <p:sp>
        <p:nvSpPr>
          <p:cNvPr id="3" name="내용 개체 틀 2"/>
          <p:cNvSpPr>
            <a:spLocks noGrp="1"/>
          </p:cNvSpPr>
          <p:nvPr>
            <p:ph idx="1"/>
          </p:nvPr>
        </p:nvSpPr>
        <p:spPr/>
        <p:txBody>
          <a:bodyPr/>
          <a:lstStyle/>
          <a:p>
            <a:pPr marL="514350" indent="-514350">
              <a:buFont typeface="+mj-lt"/>
              <a:buAutoNum type="arabicParenR" startAt="11"/>
            </a:pPr>
            <a:r>
              <a:rPr lang="en-US" altLang="ko-KR" sz="2800" dirty="0"/>
              <a:t> If the user selects “1. Retry”, program restarts the game. And if the user selects “2. Back to main menu”, the program shows main menu.</a:t>
            </a:r>
          </a:p>
          <a:p>
            <a:endParaRPr lang="ko-KR" altLang="en-US"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18</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2020-06-26</a:t>
            </a:fld>
            <a:endParaRPr lang="ko-KR" altLang="en-US"/>
          </a:p>
        </p:txBody>
      </p:sp>
    </p:spTree>
    <p:extLst>
      <p:ext uri="{BB962C8B-B14F-4D97-AF65-F5344CB8AC3E}">
        <p14:creationId xmlns:p14="http://schemas.microsoft.com/office/powerpoint/2010/main" val="1525843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Calculating cash</a:t>
            </a:r>
            <a:endParaRPr lang="ko-KR" altLang="en-US" dirty="0"/>
          </a:p>
        </p:txBody>
      </p:sp>
      <p:sp>
        <p:nvSpPr>
          <p:cNvPr id="3" name="내용 개체 틀 2"/>
          <p:cNvSpPr>
            <a:spLocks noGrp="1"/>
          </p:cNvSpPr>
          <p:nvPr>
            <p:ph idx="1"/>
          </p:nvPr>
        </p:nvSpPr>
        <p:spPr/>
        <p:txBody>
          <a:bodyPr/>
          <a:lstStyle/>
          <a:p>
            <a:r>
              <a:rPr lang="en-US" altLang="ko-KR" sz="2800" dirty="0"/>
              <a:t>If a user finally win the game,</a:t>
            </a:r>
          </a:p>
          <a:p>
            <a:pPr marL="0" indent="0">
              <a:buNone/>
            </a:pPr>
            <a:r>
              <a:rPr lang="en-US" altLang="ko-KR" sz="2800" dirty="0"/>
              <a:t>	1) he can get double the cash he bet</a:t>
            </a:r>
          </a:p>
          <a:p>
            <a:r>
              <a:rPr lang="en-US" altLang="ko-KR" sz="2800" dirty="0"/>
              <a:t>If a user finally lose the game,</a:t>
            </a:r>
          </a:p>
          <a:p>
            <a:pPr marL="0" indent="0">
              <a:buNone/>
            </a:pPr>
            <a:r>
              <a:rPr lang="en-US" altLang="ko-KR" sz="2800" dirty="0"/>
              <a:t>	1) he loses the cash</a:t>
            </a:r>
            <a:endParaRPr lang="en-US" altLang="ko-KR" dirty="0"/>
          </a:p>
          <a:p>
            <a:r>
              <a:rPr lang="en-US" altLang="ko-KR" sz="2800" dirty="0"/>
              <a:t>In both cases, program should record the score to “My state” </a:t>
            </a:r>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19</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2020-06-26</a:t>
            </a:fld>
            <a:endParaRPr lang="ko-KR" altLang="en-US"/>
          </a:p>
        </p:txBody>
      </p:sp>
    </p:spTree>
    <p:extLst>
      <p:ext uri="{BB962C8B-B14F-4D97-AF65-F5344CB8AC3E}">
        <p14:creationId xmlns:p14="http://schemas.microsoft.com/office/powerpoint/2010/main" val="3126222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Project 1</a:t>
            </a:r>
            <a:endParaRPr lang="ko-KR" altLang="en-US" dirty="0"/>
          </a:p>
        </p:txBody>
      </p:sp>
      <p:sp>
        <p:nvSpPr>
          <p:cNvPr id="3" name="내용 개체 틀 2"/>
          <p:cNvSpPr>
            <a:spLocks noGrp="1"/>
          </p:cNvSpPr>
          <p:nvPr>
            <p:ph idx="1"/>
          </p:nvPr>
        </p:nvSpPr>
        <p:spPr/>
        <p:txBody>
          <a:bodyPr>
            <a:normAutofit/>
          </a:bodyPr>
          <a:lstStyle/>
          <a:p>
            <a:pPr marL="457200" indent="-457200">
              <a:buAutoNum type="arabicPeriod"/>
            </a:pPr>
            <a:endParaRPr lang="en-US" altLang="ko-KR" sz="2400" dirty="0"/>
          </a:p>
          <a:p>
            <a:pPr marL="457200" indent="-457200">
              <a:buAutoNum type="arabicPeriod"/>
            </a:pPr>
            <a:endParaRPr lang="en-US" altLang="ko-KR" sz="2400" dirty="0"/>
          </a:p>
          <a:p>
            <a:pPr marL="457200" indent="-457200">
              <a:buAutoNum type="arabicPeriod"/>
            </a:pPr>
            <a:r>
              <a:rPr lang="en-US" altLang="ko-KR" dirty="0"/>
              <a:t>Write a program “Dice Rolling Game”</a:t>
            </a:r>
          </a:p>
          <a:p>
            <a:pPr marL="457200" indent="-457200">
              <a:buAutoNum type="arabicPeriod"/>
            </a:pPr>
            <a:endParaRPr lang="en-US" altLang="ko-KR" dirty="0"/>
          </a:p>
          <a:p>
            <a:pPr marL="457200" indent="-457200">
              <a:buAutoNum type="arabicPeriod"/>
            </a:pPr>
            <a:r>
              <a:rPr lang="en-US" altLang="ko-KR" dirty="0"/>
              <a:t>Project guideline is as follows : </a:t>
            </a:r>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2</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2020-06-26</a:t>
            </a:fld>
            <a:endParaRPr lang="ko-KR" altLang="en-US"/>
          </a:p>
        </p:txBody>
      </p:sp>
    </p:spTree>
    <p:extLst>
      <p:ext uri="{BB962C8B-B14F-4D97-AF65-F5344CB8AC3E}">
        <p14:creationId xmlns:p14="http://schemas.microsoft.com/office/powerpoint/2010/main" val="2497097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Exception </a:t>
            </a:r>
            <a:endParaRPr lang="ko-KR" altLang="en-US" dirty="0"/>
          </a:p>
        </p:txBody>
      </p:sp>
      <p:sp>
        <p:nvSpPr>
          <p:cNvPr id="3" name="내용 개체 틀 2"/>
          <p:cNvSpPr>
            <a:spLocks noGrp="1"/>
          </p:cNvSpPr>
          <p:nvPr>
            <p:ph idx="1"/>
          </p:nvPr>
        </p:nvSpPr>
        <p:spPr/>
        <p:txBody>
          <a:bodyPr/>
          <a:lstStyle/>
          <a:p>
            <a:endParaRPr lang="en-US" altLang="ko-KR" dirty="0"/>
          </a:p>
          <a:p>
            <a:endParaRPr lang="en-US" altLang="ko-KR" sz="2800" dirty="0"/>
          </a:p>
          <a:p>
            <a:r>
              <a:rPr lang="en-US" altLang="ko-KR" sz="2800" dirty="0"/>
              <a:t>Any exceptions must be handled like invalid inputs.</a:t>
            </a:r>
          </a:p>
          <a:p>
            <a:pPr marL="0" indent="0">
              <a:buNone/>
            </a:pPr>
            <a:endParaRPr lang="en-US" altLang="ko-KR"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20</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2020-06-26</a:t>
            </a:fld>
            <a:endParaRPr lang="ko-KR" altLang="en-US"/>
          </a:p>
        </p:txBody>
      </p:sp>
    </p:spTree>
    <p:extLst>
      <p:ext uri="{BB962C8B-B14F-4D97-AF65-F5344CB8AC3E}">
        <p14:creationId xmlns:p14="http://schemas.microsoft.com/office/powerpoint/2010/main" val="291600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Hint : Window API </a:t>
            </a:r>
            <a:endParaRPr lang="ko-KR" altLang="en-US" dirty="0"/>
          </a:p>
        </p:txBody>
      </p:sp>
      <p:sp>
        <p:nvSpPr>
          <p:cNvPr id="3" name="내용 개체 틀 2"/>
          <p:cNvSpPr>
            <a:spLocks noGrp="1"/>
          </p:cNvSpPr>
          <p:nvPr>
            <p:ph idx="1"/>
          </p:nvPr>
        </p:nvSpPr>
        <p:spPr/>
        <p:txBody>
          <a:bodyPr/>
          <a:lstStyle/>
          <a:p>
            <a:pPr marL="0" indent="0">
              <a:buNone/>
            </a:pPr>
            <a:r>
              <a:rPr lang="en-US" altLang="ko-KR" dirty="0"/>
              <a:t>When you want to clean CMD, you can use </a:t>
            </a:r>
          </a:p>
          <a:p>
            <a:pPr marL="0" indent="0">
              <a:buNone/>
            </a:pPr>
            <a:r>
              <a:rPr lang="en-US" altLang="ko-KR" dirty="0"/>
              <a:t>system(“</a:t>
            </a:r>
            <a:r>
              <a:rPr lang="en-US" altLang="ko-KR" dirty="0" err="1"/>
              <a:t>cls</a:t>
            </a:r>
            <a:r>
              <a:rPr lang="en-US" altLang="ko-KR" dirty="0"/>
              <a:t>”);. </a:t>
            </a:r>
            <a:r>
              <a:rPr lang="en-US" altLang="ko-KR" dirty="0" err="1"/>
              <a:t>windows.h</a:t>
            </a:r>
            <a:r>
              <a:rPr lang="en-US" altLang="ko-KR" dirty="0"/>
              <a:t> includes this function.</a:t>
            </a:r>
          </a:p>
          <a:p>
            <a:pPr marL="0" indent="0">
              <a:buNone/>
            </a:pPr>
            <a:endParaRPr lang="en-US" altLang="ko-KR" dirty="0"/>
          </a:p>
          <a:p>
            <a:pPr marL="0" indent="0">
              <a:buNone/>
            </a:pPr>
            <a:endParaRPr lang="en-US" altLang="ko-KR"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21</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2020-06-26</a:t>
            </a:fld>
            <a:endParaRPr lang="ko-KR" altLang="en-US"/>
          </a:p>
        </p:txBody>
      </p:sp>
      <p:pic>
        <p:nvPicPr>
          <p:cNvPr id="9220" name="Picture 4" descr="C:\Users\jongmin\Desktop\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3068960"/>
            <a:ext cx="3422981" cy="2897460"/>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C:\Users\jongmin\Desktop\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159" y="2945135"/>
            <a:ext cx="4762500" cy="1095375"/>
          </a:xfrm>
          <a:prstGeom prst="rect">
            <a:avLst/>
          </a:prstGeom>
          <a:noFill/>
          <a:extLst>
            <a:ext uri="{909E8E84-426E-40DD-AFC4-6F175D3DCCD1}">
              <a14:hiddenFill xmlns:a14="http://schemas.microsoft.com/office/drawing/2010/main">
                <a:solidFill>
                  <a:srgbClr val="FFFFFF"/>
                </a:solidFill>
              </a14:hiddenFill>
            </a:ext>
          </a:extLst>
        </p:spPr>
      </p:pic>
      <p:sp>
        <p:nvSpPr>
          <p:cNvPr id="6" name="아래쪽 화살표 5"/>
          <p:cNvSpPr/>
          <p:nvPr/>
        </p:nvSpPr>
        <p:spPr>
          <a:xfrm>
            <a:off x="5316408" y="4365104"/>
            <a:ext cx="1728192" cy="36004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Type c</a:t>
            </a:r>
            <a:endParaRPr lang="ko-KR" altLang="en-US" dirty="0"/>
          </a:p>
        </p:txBody>
      </p:sp>
      <p:pic>
        <p:nvPicPr>
          <p:cNvPr id="9222" name="Picture 6" descr="C:\Users\jongmin\Desktop\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5381" y="4823420"/>
            <a:ext cx="474345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255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Hint : Window API </a:t>
            </a:r>
            <a:endParaRPr lang="ko-KR" altLang="en-US" dirty="0"/>
          </a:p>
        </p:txBody>
      </p:sp>
      <p:sp>
        <p:nvSpPr>
          <p:cNvPr id="3" name="내용 개체 틀 2"/>
          <p:cNvSpPr>
            <a:spLocks noGrp="1"/>
          </p:cNvSpPr>
          <p:nvPr>
            <p:ph idx="1"/>
          </p:nvPr>
        </p:nvSpPr>
        <p:spPr/>
        <p:txBody>
          <a:bodyPr/>
          <a:lstStyle/>
          <a:p>
            <a:pPr marL="0" indent="0">
              <a:buNone/>
            </a:pPr>
            <a:r>
              <a:rPr lang="en-US" altLang="ko-KR" dirty="0"/>
              <a:t>When you want to delay program for some times, you can use Sleep(time). </a:t>
            </a:r>
            <a:r>
              <a:rPr lang="en-US" altLang="ko-KR" dirty="0" err="1"/>
              <a:t>windows.h</a:t>
            </a:r>
            <a:r>
              <a:rPr lang="en-US" altLang="ko-KR" dirty="0"/>
              <a:t> includes this function.</a:t>
            </a:r>
          </a:p>
          <a:p>
            <a:pPr marL="0" indent="0">
              <a:buNone/>
            </a:pPr>
            <a:endParaRPr lang="en-US" altLang="ko-KR"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22</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2020-06-26</a:t>
            </a:fld>
            <a:endParaRPr lang="ko-KR" altLang="en-US"/>
          </a:p>
        </p:txBody>
      </p:sp>
      <p:pic>
        <p:nvPicPr>
          <p:cNvPr id="10244" name="Picture 4" descr="C:\Users\jongmin\Desktop\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114" y="3063046"/>
            <a:ext cx="3341830" cy="3238686"/>
          </a:xfrm>
          <a:prstGeom prst="rect">
            <a:avLst/>
          </a:prstGeom>
          <a:noFill/>
          <a:extLst>
            <a:ext uri="{909E8E84-426E-40DD-AFC4-6F175D3DCCD1}">
              <a14:hiddenFill xmlns:a14="http://schemas.microsoft.com/office/drawing/2010/main">
                <a:solidFill>
                  <a:srgbClr val="FFFFFF"/>
                </a:solidFill>
              </a14:hiddenFill>
            </a:ext>
          </a:extLst>
        </p:spPr>
      </p:pic>
      <p:pic>
        <p:nvPicPr>
          <p:cNvPr id="6" name="d6c415be-0f13-4cbb-9cd1-dfd2ace56238.WMV">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123184" y="3861048"/>
            <a:ext cx="4860032" cy="1382071"/>
          </a:xfrm>
          <a:prstGeom prst="rect">
            <a:avLst/>
          </a:prstGeom>
        </p:spPr>
      </p:pic>
    </p:spTree>
    <p:extLst>
      <p:ext uri="{BB962C8B-B14F-4D97-AF65-F5344CB8AC3E}">
        <p14:creationId xmlns:p14="http://schemas.microsoft.com/office/powerpoint/2010/main" val="425756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drawDice</a:t>
            </a:r>
            <a:endParaRPr lang="ko-KR" altLang="en-US" dirty="0"/>
          </a:p>
        </p:txBody>
      </p:sp>
      <p:sp>
        <p:nvSpPr>
          <p:cNvPr id="3" name="내용 개체 틀 2"/>
          <p:cNvSpPr>
            <a:spLocks noGrp="1"/>
          </p:cNvSpPr>
          <p:nvPr>
            <p:ph idx="1"/>
          </p:nvPr>
        </p:nvSpPr>
        <p:spPr/>
        <p:txBody>
          <a:bodyPr/>
          <a:lstStyle/>
          <a:p>
            <a:r>
              <a:rPr lang="en-US" altLang="ko-KR" dirty="0"/>
              <a:t>We provide “</a:t>
            </a:r>
            <a:r>
              <a:rPr lang="en-US" altLang="ko-KR" dirty="0" err="1"/>
              <a:t>drawDice</a:t>
            </a:r>
            <a:r>
              <a:rPr lang="en-US" altLang="ko-KR" dirty="0"/>
              <a:t>” function for your convenience</a:t>
            </a:r>
          </a:p>
          <a:p>
            <a:r>
              <a:rPr lang="en-US" altLang="ko-KR" dirty="0"/>
              <a:t>Function takes two arguments, i.e., 5 procedures to draw dice and the value of the throw</a:t>
            </a:r>
            <a:endParaRPr lang="ko-KR" altLang="en-US"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23</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2020-06-26</a:t>
            </a:fld>
            <a:endParaRPr lang="ko-KR" altLang="en-US"/>
          </a:p>
        </p:txBody>
      </p:sp>
    </p:spTree>
    <p:extLst>
      <p:ext uri="{BB962C8B-B14F-4D97-AF65-F5344CB8AC3E}">
        <p14:creationId xmlns:p14="http://schemas.microsoft.com/office/powerpoint/2010/main" val="774967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drawDice</a:t>
            </a:r>
            <a:endParaRPr lang="ko-KR" altLang="en-US" dirty="0"/>
          </a:p>
        </p:txBody>
      </p:sp>
      <p:sp>
        <p:nvSpPr>
          <p:cNvPr id="3" name="내용 개체 틀 2"/>
          <p:cNvSpPr>
            <a:spLocks noGrp="1"/>
          </p:cNvSpPr>
          <p:nvPr>
            <p:ph idx="1"/>
          </p:nvPr>
        </p:nvSpPr>
        <p:spPr/>
        <p:txBody>
          <a:bodyPr/>
          <a:lstStyle/>
          <a:p>
            <a:r>
              <a:rPr lang="en-US" altLang="ko-KR" dirty="0" err="1"/>
              <a:t>DrawDice</a:t>
            </a:r>
            <a:r>
              <a:rPr lang="en-US" altLang="ko-KR" dirty="0"/>
              <a:t> prototype</a:t>
            </a:r>
          </a:p>
          <a:p>
            <a:pPr marL="0" indent="0">
              <a:buNone/>
            </a:pPr>
            <a:r>
              <a:rPr lang="en-US" altLang="ko-KR" dirty="0"/>
              <a:t>void </a:t>
            </a:r>
            <a:r>
              <a:rPr lang="en-US" altLang="ko-KR" dirty="0" err="1"/>
              <a:t>drawDice</a:t>
            </a:r>
            <a:r>
              <a:rPr lang="en-US" altLang="ko-KR" dirty="0"/>
              <a:t>(</a:t>
            </a:r>
            <a:r>
              <a:rPr lang="en-US" altLang="ko-KR" dirty="0" err="1"/>
              <a:t>int</a:t>
            </a:r>
            <a:r>
              <a:rPr lang="en-US" altLang="ko-KR" dirty="0"/>
              <a:t> _</a:t>
            </a:r>
            <a:r>
              <a:rPr lang="en-US" altLang="ko-KR" dirty="0" err="1"/>
              <a:t>i</a:t>
            </a:r>
            <a:r>
              <a:rPr lang="en-US" altLang="ko-KR" dirty="0"/>
              <a:t>, </a:t>
            </a:r>
            <a:r>
              <a:rPr lang="en-US" altLang="ko-KR" dirty="0" err="1"/>
              <a:t>int</a:t>
            </a:r>
            <a:r>
              <a:rPr lang="en-US" altLang="ko-KR" dirty="0"/>
              <a:t> _number);</a:t>
            </a:r>
          </a:p>
          <a:p>
            <a:pPr>
              <a:buFontTx/>
              <a:buChar char="-"/>
            </a:pPr>
            <a:r>
              <a:rPr lang="en-US" altLang="ko-KR" dirty="0" err="1"/>
              <a:t>int_i</a:t>
            </a:r>
            <a:r>
              <a:rPr lang="en-US" altLang="ko-KR" dirty="0"/>
              <a:t> : 5 procedures to draw number</a:t>
            </a:r>
          </a:p>
          <a:p>
            <a:pPr>
              <a:buFontTx/>
              <a:buChar char="-"/>
            </a:pPr>
            <a:r>
              <a:rPr lang="en-US" altLang="ko-KR" dirty="0" err="1"/>
              <a:t>int_number</a:t>
            </a:r>
            <a:r>
              <a:rPr lang="en-US" altLang="ko-KR" dirty="0"/>
              <a:t> : value of the throw</a:t>
            </a:r>
          </a:p>
          <a:p>
            <a:pPr>
              <a:buFontTx/>
              <a:buChar char="-"/>
            </a:pPr>
            <a:r>
              <a:rPr lang="en-US" altLang="ko-KR" dirty="0"/>
              <a:t>For example, if you want to draw 2 dices and values of throws are 4 and 5, </a:t>
            </a:r>
          </a:p>
          <a:p>
            <a:pPr>
              <a:buFontTx/>
              <a:buChar char="-"/>
            </a:pPr>
            <a:endParaRPr lang="en-US" altLang="ko-KR" dirty="0"/>
          </a:p>
          <a:p>
            <a:pPr>
              <a:buFontTx/>
              <a:buChar char="-"/>
            </a:pPr>
            <a:endParaRPr lang="en-US" altLang="ko-KR"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24</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2020-06-26</a:t>
            </a:fld>
            <a:endParaRPr lang="ko-KR" altLang="en-US"/>
          </a:p>
        </p:txBody>
      </p:sp>
      <p:pic>
        <p:nvPicPr>
          <p:cNvPr id="1026" name="Picture 2" descr="C:\Users\jongmin\Desktop\1231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941168"/>
            <a:ext cx="3362325" cy="13144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139952" y="5275227"/>
            <a:ext cx="3528392" cy="646331"/>
          </a:xfrm>
          <a:prstGeom prst="rect">
            <a:avLst/>
          </a:prstGeom>
          <a:noFill/>
        </p:spPr>
        <p:txBody>
          <a:bodyPr wrap="square" rtlCol="0">
            <a:spAutoFit/>
          </a:bodyPr>
          <a:lstStyle/>
          <a:p>
            <a:r>
              <a:rPr lang="en-US" altLang="ko-KR" dirty="0" err="1"/>
              <a:t>user_diceNumber</a:t>
            </a:r>
            <a:r>
              <a:rPr lang="en-US" altLang="ko-KR" dirty="0"/>
              <a:t>[0] = 4</a:t>
            </a:r>
          </a:p>
          <a:p>
            <a:r>
              <a:rPr lang="en-US" altLang="ko-KR" dirty="0" err="1"/>
              <a:t>user_diceNumber</a:t>
            </a:r>
            <a:r>
              <a:rPr lang="en-US" altLang="ko-KR" dirty="0"/>
              <a:t>[1] = 5</a:t>
            </a:r>
            <a:endParaRPr lang="ko-KR" altLang="en-US" dirty="0"/>
          </a:p>
        </p:txBody>
      </p:sp>
    </p:spTree>
    <p:extLst>
      <p:ext uri="{BB962C8B-B14F-4D97-AF65-F5344CB8AC3E}">
        <p14:creationId xmlns:p14="http://schemas.microsoft.com/office/powerpoint/2010/main" val="3355279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1"/>
          </p:nvPr>
        </p:nvSpPr>
        <p:spPr/>
        <p:txBody>
          <a:bodyPr/>
          <a:lstStyle/>
          <a:p>
            <a:fld id="{5FA9D600-4212-48EE-895B-70742F9A0D89}" type="slidenum">
              <a:rPr lang="ko-KR" altLang="en-US" smtClean="0"/>
              <a:t>25</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2020-06-26</a:t>
            </a:fld>
            <a:endParaRPr lang="ko-KR" altLang="en-US"/>
          </a:p>
        </p:txBody>
      </p:sp>
    </p:spTree>
    <p:extLst>
      <p:ext uri="{BB962C8B-B14F-4D97-AF65-F5344CB8AC3E}">
        <p14:creationId xmlns:p14="http://schemas.microsoft.com/office/powerpoint/2010/main" val="160595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Dice Rolling Game</a:t>
            </a:r>
            <a:endParaRPr lang="ko-KR" altLang="en-US" dirty="0"/>
          </a:p>
        </p:txBody>
      </p:sp>
      <p:sp>
        <p:nvSpPr>
          <p:cNvPr id="3" name="내용 개체 틀 2"/>
          <p:cNvSpPr>
            <a:spLocks noGrp="1"/>
          </p:cNvSpPr>
          <p:nvPr>
            <p:ph idx="1"/>
          </p:nvPr>
        </p:nvSpPr>
        <p:spPr/>
        <p:txBody>
          <a:bodyPr/>
          <a:lstStyle/>
          <a:p>
            <a:r>
              <a:rPr lang="en-US" altLang="ko-KR" sz="2800" b="1" dirty="0"/>
              <a:t>Functions</a:t>
            </a:r>
          </a:p>
          <a:p>
            <a:pPr marL="0" indent="0">
              <a:buNone/>
            </a:pPr>
            <a:endParaRPr lang="en-US" altLang="ko-KR" dirty="0"/>
          </a:p>
          <a:p>
            <a:pPr>
              <a:buFontTx/>
              <a:buChar char="-"/>
            </a:pPr>
            <a:r>
              <a:rPr lang="en-US" altLang="ko-KR" sz="2800" dirty="0"/>
              <a:t>Dice Rolling Game with a computer</a:t>
            </a:r>
          </a:p>
          <a:p>
            <a:pPr>
              <a:buFontTx/>
              <a:buChar char="-"/>
            </a:pPr>
            <a:r>
              <a:rPr lang="en-US" altLang="ko-KR" sz="2800" dirty="0"/>
              <a:t>Betting user’s cash </a:t>
            </a:r>
          </a:p>
          <a:p>
            <a:pPr marL="0" indent="0">
              <a:buNone/>
            </a:pPr>
            <a:r>
              <a:rPr lang="en-US" altLang="ko-KR" sz="2800" dirty="0"/>
              <a:t>       &amp; Recording history of game results</a:t>
            </a:r>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3</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2020-06-26</a:t>
            </a:fld>
            <a:endParaRPr lang="ko-KR" altLang="en-US"/>
          </a:p>
        </p:txBody>
      </p:sp>
    </p:spTree>
    <p:extLst>
      <p:ext uri="{BB962C8B-B14F-4D97-AF65-F5344CB8AC3E}">
        <p14:creationId xmlns:p14="http://schemas.microsoft.com/office/powerpoint/2010/main" val="749190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Main Menu</a:t>
            </a:r>
            <a:endParaRPr lang="ko-KR" altLang="en-US" dirty="0"/>
          </a:p>
        </p:txBody>
      </p:sp>
      <p:sp>
        <p:nvSpPr>
          <p:cNvPr id="3" name="내용 개체 틀 2"/>
          <p:cNvSpPr>
            <a:spLocks noGrp="1"/>
          </p:cNvSpPr>
          <p:nvPr>
            <p:ph idx="1"/>
          </p:nvPr>
        </p:nvSpPr>
        <p:spPr/>
        <p:txBody>
          <a:bodyPr/>
          <a:lstStyle/>
          <a:p>
            <a:r>
              <a:rPr lang="en-US" altLang="ko-KR" sz="2800" dirty="0"/>
              <a:t>Firstly, the program shows a main menu.</a:t>
            </a:r>
          </a:p>
          <a:p>
            <a:r>
              <a:rPr lang="en-US" altLang="ko-KR" sz="2800" dirty="0"/>
              <a:t>It should include “1. My State”, </a:t>
            </a:r>
          </a:p>
          <a:p>
            <a:pPr marL="0" indent="0">
              <a:buNone/>
            </a:pPr>
            <a:r>
              <a:rPr lang="en-US" altLang="ko-KR" sz="2800" dirty="0"/>
              <a:t>    “2. Dice Rolling Game” and “3. End”.</a:t>
            </a:r>
          </a:p>
          <a:p>
            <a:pPr marL="0" indent="0">
              <a:buNone/>
            </a:pPr>
            <a:endParaRPr lang="en-US" altLang="ko-KR" dirty="0"/>
          </a:p>
          <a:p>
            <a:pPr marL="0" indent="0">
              <a:buNone/>
            </a:pPr>
            <a:endParaRPr lang="en-US" altLang="ko-KR"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4</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2020-06-26</a:t>
            </a:fld>
            <a:endParaRPr lang="ko-KR" altLang="en-US"/>
          </a:p>
        </p:txBody>
      </p:sp>
      <p:pic>
        <p:nvPicPr>
          <p:cNvPr id="1026" name="Picture 2" descr="C:\Users\jongmin\Desktop\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573016"/>
            <a:ext cx="5928351" cy="1380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769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dirty="0"/>
              <a:t>* Program should receive an integer number only among 1, 2 and 3. Otherwise, it should receive a number again.</a:t>
            </a:r>
            <a:endParaRPr lang="ko-KR" altLang="en-US"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5</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2020-06-26</a:t>
            </a:fld>
            <a:endParaRPr lang="ko-KR" altLang="en-US"/>
          </a:p>
        </p:txBody>
      </p:sp>
      <p:sp>
        <p:nvSpPr>
          <p:cNvPr id="6" name="제목 1">
            <a:extLst>
              <a:ext uri="{FF2B5EF4-FFF2-40B4-BE49-F238E27FC236}">
                <a16:creationId xmlns:a16="http://schemas.microsoft.com/office/drawing/2014/main" id="{180A4C97-81A5-457A-BA46-AA6FADDF226E}"/>
              </a:ext>
            </a:extLst>
          </p:cNvPr>
          <p:cNvSpPr>
            <a:spLocks noGrp="1"/>
          </p:cNvSpPr>
          <p:nvPr>
            <p:ph type="title"/>
          </p:nvPr>
        </p:nvSpPr>
        <p:spPr>
          <a:xfrm>
            <a:off x="457200" y="274638"/>
            <a:ext cx="8229600" cy="1143000"/>
          </a:xfrm>
        </p:spPr>
        <p:txBody>
          <a:bodyPr/>
          <a:lstStyle/>
          <a:p>
            <a:r>
              <a:rPr lang="en-US" altLang="ko-KR" dirty="0"/>
              <a:t>Main Menu</a:t>
            </a:r>
            <a:endParaRPr lang="ko-KR" altLang="en-US" dirty="0"/>
          </a:p>
        </p:txBody>
      </p:sp>
    </p:spTree>
    <p:extLst>
      <p:ext uri="{BB962C8B-B14F-4D97-AF65-F5344CB8AC3E}">
        <p14:creationId xmlns:p14="http://schemas.microsoft.com/office/powerpoint/2010/main" val="3902723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1. My State</a:t>
            </a:r>
            <a:endParaRPr lang="ko-KR" altLang="en-US" dirty="0"/>
          </a:p>
        </p:txBody>
      </p:sp>
      <p:sp>
        <p:nvSpPr>
          <p:cNvPr id="3" name="내용 개체 틀 2"/>
          <p:cNvSpPr>
            <a:spLocks noGrp="1"/>
          </p:cNvSpPr>
          <p:nvPr>
            <p:ph idx="1"/>
          </p:nvPr>
        </p:nvSpPr>
        <p:spPr/>
        <p:txBody>
          <a:bodyPr>
            <a:normAutofit/>
          </a:bodyPr>
          <a:lstStyle/>
          <a:p>
            <a:r>
              <a:rPr lang="en-US" altLang="ko-KR" sz="2800" dirty="0"/>
              <a:t>If a user selects “1. My State”(input number 1) menu, the program shows the user’s state including current cash, the record of how many times he “wins” and “loses”. </a:t>
            </a:r>
          </a:p>
          <a:p>
            <a:pPr marL="0" indent="0">
              <a:buNone/>
            </a:pPr>
            <a:r>
              <a:rPr lang="en-US" altLang="ko-KR" sz="2400" dirty="0"/>
              <a:t>   (At first, the user has 100,000 won and the initial score is 0.)</a:t>
            </a:r>
          </a:p>
          <a:p>
            <a:pPr marL="0" indent="0">
              <a:buNone/>
            </a:pPr>
            <a:endParaRPr lang="en-US" altLang="ko-KR" sz="2800" dirty="0"/>
          </a:p>
          <a:p>
            <a:r>
              <a:rPr lang="en-US" altLang="ko-KR" sz="2800" dirty="0"/>
              <a:t>The program goes back to main menu by entering any key.</a:t>
            </a:r>
            <a:endParaRPr lang="ko-KR" altLang="en-US" sz="2800"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6</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2020-06-26</a:t>
            </a:fld>
            <a:endParaRPr lang="ko-KR" altLang="en-US"/>
          </a:p>
        </p:txBody>
      </p:sp>
    </p:spTree>
    <p:extLst>
      <p:ext uri="{BB962C8B-B14F-4D97-AF65-F5344CB8AC3E}">
        <p14:creationId xmlns:p14="http://schemas.microsoft.com/office/powerpoint/2010/main" val="226829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1. My State</a:t>
            </a:r>
            <a:endParaRPr lang="ko-KR" altLang="en-US"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7</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2020-06-26</a:t>
            </a:fld>
            <a:endParaRPr lang="ko-KR" altLang="en-US"/>
          </a:p>
        </p:txBody>
      </p:sp>
      <p:pic>
        <p:nvPicPr>
          <p:cNvPr id="2050" name="Picture 2" descr="C:\Users\jongmin\Desktop\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544737"/>
            <a:ext cx="7799444" cy="1566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377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3. End</a:t>
            </a:r>
            <a:endParaRPr lang="ko-KR" altLang="en-US" dirty="0"/>
          </a:p>
        </p:txBody>
      </p:sp>
      <p:sp>
        <p:nvSpPr>
          <p:cNvPr id="3" name="내용 개체 틀 2"/>
          <p:cNvSpPr>
            <a:spLocks noGrp="1"/>
          </p:cNvSpPr>
          <p:nvPr>
            <p:ph idx="1"/>
          </p:nvPr>
        </p:nvSpPr>
        <p:spPr/>
        <p:txBody>
          <a:bodyPr/>
          <a:lstStyle/>
          <a:p>
            <a:r>
              <a:rPr lang="en-US" altLang="ko-KR" sz="2800" dirty="0"/>
              <a:t>If the user selects “3. End”(input number 3), the program ends.</a:t>
            </a:r>
            <a:endParaRPr lang="ko-KR" altLang="en-US" sz="2800" dirty="0"/>
          </a:p>
          <a:p>
            <a:endParaRPr lang="ko-KR" altLang="en-US"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8</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2020-06-26</a:t>
            </a:fld>
            <a:endParaRPr lang="ko-KR" altLang="en-US"/>
          </a:p>
        </p:txBody>
      </p:sp>
      <p:pic>
        <p:nvPicPr>
          <p:cNvPr id="3074" name="Picture 2" descr="C:\Users\jongmin\Desktop\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852936"/>
            <a:ext cx="7671421" cy="1721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16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2. Dice Rolling Game</a:t>
            </a:r>
            <a:endParaRPr lang="ko-KR" altLang="en-US" dirty="0"/>
          </a:p>
        </p:txBody>
      </p:sp>
      <p:sp>
        <p:nvSpPr>
          <p:cNvPr id="3" name="내용 개체 틀 2"/>
          <p:cNvSpPr>
            <a:spLocks noGrp="1"/>
          </p:cNvSpPr>
          <p:nvPr>
            <p:ph idx="1"/>
          </p:nvPr>
        </p:nvSpPr>
        <p:spPr/>
        <p:txBody>
          <a:bodyPr>
            <a:normAutofit/>
          </a:bodyPr>
          <a:lstStyle/>
          <a:p>
            <a:r>
              <a:rPr lang="en-US" altLang="ko-KR" sz="2800" dirty="0"/>
              <a:t>If the user selects “2. Dice Rolling Game”(input  number 2), the program  shows user’s current cash and starts the game. </a:t>
            </a:r>
            <a:endParaRPr lang="ko-KR" altLang="en-US" sz="2800"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9</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2020-06-26</a:t>
            </a:fld>
            <a:endParaRPr lang="ko-KR" altLang="en-US"/>
          </a:p>
        </p:txBody>
      </p:sp>
    </p:spTree>
    <p:extLst>
      <p:ext uri="{BB962C8B-B14F-4D97-AF65-F5344CB8AC3E}">
        <p14:creationId xmlns:p14="http://schemas.microsoft.com/office/powerpoint/2010/main" val="3858949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테마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테마8</Template>
  <TotalTime>5176</TotalTime>
  <Words>955</Words>
  <Application>Microsoft Office PowerPoint</Application>
  <PresentationFormat>화면 슬라이드 쇼(4:3)</PresentationFormat>
  <Paragraphs>138</Paragraphs>
  <Slides>25</Slides>
  <Notes>1</Notes>
  <HiddenSlides>0</HiddenSlides>
  <MMClips>2</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25</vt:i4>
      </vt:variant>
    </vt:vector>
  </HeadingPairs>
  <TitlesOfParts>
    <vt:vector size="30" baseType="lpstr">
      <vt:lpstr>HY동녘B</vt:lpstr>
      <vt:lpstr>맑은 고딕</vt:lpstr>
      <vt:lpstr>Arial</vt:lpstr>
      <vt:lpstr>Times New Roman</vt:lpstr>
      <vt:lpstr>테마8</vt:lpstr>
      <vt:lpstr>Computer Programming Project 1</vt:lpstr>
      <vt:lpstr>Project 1</vt:lpstr>
      <vt:lpstr>Dice Rolling Game</vt:lpstr>
      <vt:lpstr>Main Menu</vt:lpstr>
      <vt:lpstr>Main Menu</vt:lpstr>
      <vt:lpstr>1. My State</vt:lpstr>
      <vt:lpstr>1. My State</vt:lpstr>
      <vt:lpstr>3. End</vt:lpstr>
      <vt:lpstr>2. Dice Rolling Game</vt:lpstr>
      <vt:lpstr>Rules of Dice Rolling Game</vt:lpstr>
      <vt:lpstr>Rules of Dice Rolling Game</vt:lpstr>
      <vt:lpstr>Rules of Dice Rolling Game</vt:lpstr>
      <vt:lpstr>Rules of Dice Rolling Game</vt:lpstr>
      <vt:lpstr>Rules of Dice Rolling Game</vt:lpstr>
      <vt:lpstr>Rules of Dice Rolling Game</vt:lpstr>
      <vt:lpstr>Rules of Dice Rolling Game</vt:lpstr>
      <vt:lpstr>Rules of Dice Rolling Game</vt:lpstr>
      <vt:lpstr>Rules of Dice Rolling Game</vt:lpstr>
      <vt:lpstr>Calculating cash</vt:lpstr>
      <vt:lpstr>Exception </vt:lpstr>
      <vt:lpstr>Hint : Window API </vt:lpstr>
      <vt:lpstr>Hint : Window API </vt:lpstr>
      <vt:lpstr>drawDice</vt:lpstr>
      <vt:lpstr>drawDice</vt:lpstr>
      <vt:lpstr>PowerPoint 프레젠테이션</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 연구실 테마</dc:title>
  <dc:creator>Registered User</dc:creator>
  <cp:lastModifiedBy>김 주영</cp:lastModifiedBy>
  <cp:revision>343</cp:revision>
  <dcterms:created xsi:type="dcterms:W3CDTF">2015-09-01T08:52:40Z</dcterms:created>
  <dcterms:modified xsi:type="dcterms:W3CDTF">2020-06-26T14:05:49Z</dcterms:modified>
</cp:coreProperties>
</file>