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3245"/>
          <c:y val="0.0409556"/>
          <c:w val="0.872355"/>
          <c:h val="0.8287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Run1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25400" cap="flat">
                <a:solidFill>
                  <a:srgbClr val="51A7F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Sheet1!$B$2:$B$9</c:f>
              <c:numCache>
                <c:ptCount val="8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  <c:pt idx="4">
                  <c:v>5.000000</c:v>
                </c:pt>
                <c:pt idx="5">
                  <c:v>6.000000</c:v>
                </c:pt>
                <c:pt idx="6">
                  <c:v>7.000000</c:v>
                </c:pt>
                <c:pt idx="7">
                  <c:v>8.000000</c:v>
                </c:pt>
              </c:numCache>
            </c:numRef>
          </c:xVal>
          <c:yVal>
            <c:numRef>
              <c:f>Sheet1!$C$2:$C$9</c:f>
              <c:numCache>
                <c:ptCount val="8"/>
                <c:pt idx="0">
                  <c:v>476.000000</c:v>
                </c:pt>
                <c:pt idx="1">
                  <c:v>127.740000</c:v>
                </c:pt>
                <c:pt idx="2">
                  <c:v>66.596667</c:v>
                </c:pt>
                <c:pt idx="3">
                  <c:v>47.423333</c:v>
                </c:pt>
                <c:pt idx="4">
                  <c:v>47.666667</c:v>
                </c:pt>
                <c:pt idx="5">
                  <c:v>41.333333</c:v>
                </c:pt>
                <c:pt idx="6">
                  <c:v>43.333333</c:v>
                </c:pt>
                <c:pt idx="7">
                  <c:v>42.000000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Helvetica"/>
                  </a:rPr>
                  <a:t>Número de núcleos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crossBetween val="between"/>
        <c:majorUnit val="1"/>
        <c:minorUnit val="0.5"/>
      </c:val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Helvetica"/>
                  </a:rPr>
                  <a:t>tiempo de ejecución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100"/>
        <c:minorUnit val="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3989"/>
          <c:y val="0.0409556"/>
          <c:w val="0.878086"/>
          <c:h val="0.8287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Run1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25400" cap="flat">
                <a:solidFill>
                  <a:srgbClr val="51A7F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Sheet1!$B$2:$B$10</c:f>
              <c:numCache>
                <c:ptCount val="8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  <c:pt idx="4">
                  <c:v>5.000000</c:v>
                </c:pt>
                <c:pt idx="5">
                  <c:v>6.000000</c:v>
                </c:pt>
                <c:pt idx="6">
                  <c:v>7.000000</c:v>
                </c:pt>
                <c:pt idx="7">
                  <c:v>8.000000</c:v>
                </c:pt>
              </c:numCache>
            </c:numRef>
          </c:xVal>
          <c:yVal>
            <c:numRef>
              <c:f>Sheet1!$C$2:$C$10</c:f>
              <c:numCache>
                <c:ptCount val="7"/>
                <c:pt idx="0">
                  <c:v>179.440000</c:v>
                </c:pt>
                <c:pt idx="1">
                  <c:v>131.570000</c:v>
                </c:pt>
                <c:pt idx="2">
                  <c:v>67.420000</c:v>
                </c:pt>
                <c:pt idx="3">
                  <c:v>47.190000</c:v>
                </c:pt>
                <c:pt idx="4">
                  <c:v>39.120000</c:v>
                </c:pt>
                <c:pt idx="6">
                  <c:v>34.220000</c:v>
                </c:pt>
                <c:pt idx="8">
                  <c:v>35.000000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Helvetica"/>
                  </a:rPr>
                  <a:t>Número de núcleos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crossBetween val="between"/>
        <c:majorUnit val="1"/>
        <c:minorUnit val="0.5"/>
      </c:val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Helvetica"/>
                  </a:rPr>
                  <a:t>tiempo de ejecución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36"/>
        <c:minorUnit val="18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06400" y="4686300"/>
            <a:ext cx="12192000" cy="2705100"/>
          </a:xfrm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Paralelización de Algoritmos para Evaluar Interacciones Electro-químicas en el Hipotálamo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406400" y="6197600"/>
            <a:ext cx="12192000" cy="1803400"/>
          </a:xfrm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/>
            </a:pPr>
            <a:r>
              <a:t>Néstor Castillo García</a:t>
            </a:r>
          </a:p>
          <a:p>
            <a:pPr defTabSz="566674">
              <a:spcBef>
                <a:spcPts val="2200"/>
              </a:spcBef>
              <a:defRPr sz="5238"/>
            </a:pPr>
            <a:r>
              <a:t>Asesor Dr. José Incera Diéguez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4500"/>
            </a:lvl1pPr>
          </a:lstStyle>
          <a:p>
            <a:pPr/>
            <a:r>
              <a:t>¿Por qué se da este aumento de 10 veces con sólo 8 núcleos?</a:t>
            </a:r>
          </a:p>
        </p:txBody>
      </p:sp>
      <p:sp>
        <p:nvSpPr>
          <p:cNvPr id="314" name="Shape 314"/>
          <p:cNvSpPr/>
          <p:nvPr>
            <p:ph type="body" sz="half" idx="4294967295"/>
          </p:nvPr>
        </p:nvSpPr>
        <p:spPr>
          <a:xfrm>
            <a:off x="731961" y="1968500"/>
            <a:ext cx="5186711" cy="610870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Char char="▸"/>
              <a:defRPr sz="1940">
                <a:solidFill>
                  <a:srgbClr val="000000"/>
                </a:solidFill>
              </a:defRPr>
            </a:pPr>
            <a:r>
              <a:t>a) Entradas y Salidas =&gt; No, de acuerdo con las pruebas por cuadro duran en el orden de ms.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Char char="▸"/>
              <a:defRPr sz="1940">
                <a:solidFill>
                  <a:srgbClr val="000000"/>
                </a:solidFill>
              </a:defRPr>
            </a:pPr>
            <a:r>
              <a:t>b) Paralización de librerías =&gt; No, el tiempo de ejecución por sección se mantiene constante. 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Char char="▸"/>
              <a:defRPr sz="194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b) Super-Linear Speedup =&gt; Sí, Cache L3 compartido de un i7-3720QM es de 6MB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Char char="▸"/>
              <a:defRPr sz="194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c) Intel Turbo Boost =&gt; Sí, la frecuencia del procesador al usar 1-2 núcleos es mayor que al usar 3-4 núcleos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Char char="▸"/>
              <a:defRPr sz="1940">
                <a:solidFill>
                  <a:srgbClr val="000000"/>
                </a:solidFill>
              </a:defRPr>
            </a:pPr>
            <a:r>
              <a:t>d) La asíntota podría deberse a que a que 4 núcleos son virtuales</a:t>
            </a:r>
          </a:p>
        </p:txBody>
      </p:sp>
      <p:graphicFrame>
        <p:nvGraphicFramePr>
          <p:cNvPr id="315" name="Chart 315"/>
          <p:cNvGraphicFramePr/>
          <p:nvPr/>
        </p:nvGraphicFramePr>
        <p:xfrm>
          <a:off x="6282847" y="1938734"/>
          <a:ext cx="5291585" cy="37211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316" name="Screen Shot 2016-05-04 at 03.09.35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83653"/>
          <a:stretch>
            <a:fillRect/>
          </a:stretch>
        </p:blipFill>
        <p:spPr>
          <a:xfrm>
            <a:off x="6277743" y="6535295"/>
            <a:ext cx="3286638" cy="434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Screen Shot 2016-05-04 at 03.14.55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92867"/>
          <a:stretch>
            <a:fillRect/>
          </a:stretch>
        </p:blipFill>
        <p:spPr>
          <a:xfrm>
            <a:off x="9834438" y="6574983"/>
            <a:ext cx="2438401" cy="355105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7221742" y="6013450"/>
            <a:ext cx="14620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&gt; 2 núcleos</a:t>
            </a:r>
          </a:p>
        </p:txBody>
      </p:sp>
      <p:sp>
        <p:nvSpPr>
          <p:cNvPr id="319" name="Shape 319"/>
          <p:cNvSpPr/>
          <p:nvPr/>
        </p:nvSpPr>
        <p:spPr>
          <a:xfrm>
            <a:off x="10438958" y="6013450"/>
            <a:ext cx="14620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&lt; 2 núcleos</a:t>
            </a:r>
          </a:p>
        </p:txBody>
      </p:sp>
      <p:sp>
        <p:nvSpPr>
          <p:cNvPr id="320" name="Shape 320"/>
          <p:cNvSpPr/>
          <p:nvPr/>
        </p:nvSpPr>
        <p:spPr>
          <a:xfrm>
            <a:off x="9180310" y="4311650"/>
            <a:ext cx="24384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Núcleos virtuales</a:t>
            </a:r>
          </a:p>
        </p:txBody>
      </p:sp>
      <p:sp>
        <p:nvSpPr>
          <p:cNvPr id="321" name="Shape 321"/>
          <p:cNvSpPr/>
          <p:nvPr/>
        </p:nvSpPr>
        <p:spPr>
          <a:xfrm>
            <a:off x="6604244" y="7296150"/>
            <a:ext cx="5476635" cy="1143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04794"/>
                    <a:lumOff val="-8431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El programa requiere aprox. 2.5 MB que caben en la cache L3 compartida de 2 núcleos físicos (3MB)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uso de caches</a:t>
            </a:r>
          </a:p>
        </p:txBody>
      </p:sp>
      <p:sp>
        <p:nvSpPr>
          <p:cNvPr id="324" name="Shape 324"/>
          <p:cNvSpPr/>
          <p:nvPr/>
        </p:nvSpPr>
        <p:spPr>
          <a:xfrm>
            <a:off x="1602366" y="5364424"/>
            <a:ext cx="3459121" cy="49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i7-370QM (Sandy Bridge)</a:t>
            </a:r>
          </a:p>
        </p:txBody>
      </p:sp>
      <p:sp>
        <p:nvSpPr>
          <p:cNvPr id="325" name="Shape 325"/>
          <p:cNvSpPr/>
          <p:nvPr/>
        </p:nvSpPr>
        <p:spPr>
          <a:xfrm>
            <a:off x="181517" y="5928076"/>
            <a:ext cx="1515879" cy="1916998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sp>
        <p:nvSpPr>
          <p:cNvPr id="326" name="Shape 326"/>
          <p:cNvSpPr/>
          <p:nvPr/>
        </p:nvSpPr>
        <p:spPr>
          <a:xfrm>
            <a:off x="355306" y="6335863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L1 - 32KB</a:t>
            </a:r>
          </a:p>
        </p:txBody>
      </p:sp>
      <p:sp>
        <p:nvSpPr>
          <p:cNvPr id="327" name="Shape 327"/>
          <p:cNvSpPr/>
          <p:nvPr/>
        </p:nvSpPr>
        <p:spPr>
          <a:xfrm>
            <a:off x="355306" y="7086100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L2 - 256KB</a:t>
            </a:r>
          </a:p>
        </p:txBody>
      </p:sp>
      <p:sp>
        <p:nvSpPr>
          <p:cNvPr id="328" name="Shape 328"/>
          <p:cNvSpPr/>
          <p:nvPr/>
        </p:nvSpPr>
        <p:spPr>
          <a:xfrm>
            <a:off x="1768556" y="5928076"/>
            <a:ext cx="1515880" cy="1916998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2</a:t>
            </a:r>
          </a:p>
        </p:txBody>
      </p:sp>
      <p:sp>
        <p:nvSpPr>
          <p:cNvPr id="329" name="Shape 329"/>
          <p:cNvSpPr/>
          <p:nvPr/>
        </p:nvSpPr>
        <p:spPr>
          <a:xfrm>
            <a:off x="1942346" y="6335863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L1 - 32KB</a:t>
            </a:r>
          </a:p>
        </p:txBody>
      </p:sp>
      <p:sp>
        <p:nvSpPr>
          <p:cNvPr id="330" name="Shape 330"/>
          <p:cNvSpPr/>
          <p:nvPr/>
        </p:nvSpPr>
        <p:spPr>
          <a:xfrm>
            <a:off x="1942346" y="7086100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L2 - 256KB</a:t>
            </a:r>
          </a:p>
        </p:txBody>
      </p:sp>
      <p:sp>
        <p:nvSpPr>
          <p:cNvPr id="331" name="Shape 331"/>
          <p:cNvSpPr/>
          <p:nvPr/>
        </p:nvSpPr>
        <p:spPr>
          <a:xfrm>
            <a:off x="3355597" y="5928076"/>
            <a:ext cx="1515879" cy="1916998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3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9386" y="6335863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L1 - 32KB</a:t>
            </a:r>
          </a:p>
        </p:txBody>
      </p:sp>
      <p:sp>
        <p:nvSpPr>
          <p:cNvPr id="333" name="Shape 333"/>
          <p:cNvSpPr/>
          <p:nvPr/>
        </p:nvSpPr>
        <p:spPr>
          <a:xfrm>
            <a:off x="3529386" y="7086100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L2 - 256KB</a:t>
            </a:r>
          </a:p>
        </p:txBody>
      </p:sp>
      <p:sp>
        <p:nvSpPr>
          <p:cNvPr id="334" name="Shape 334"/>
          <p:cNvSpPr/>
          <p:nvPr/>
        </p:nvSpPr>
        <p:spPr>
          <a:xfrm>
            <a:off x="4942637" y="5928076"/>
            <a:ext cx="1515879" cy="1916998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4</a:t>
            </a:r>
          </a:p>
        </p:txBody>
      </p:sp>
      <p:sp>
        <p:nvSpPr>
          <p:cNvPr id="335" name="Shape 335"/>
          <p:cNvSpPr/>
          <p:nvPr/>
        </p:nvSpPr>
        <p:spPr>
          <a:xfrm>
            <a:off x="5116426" y="6335863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L1 - 32KB</a:t>
            </a:r>
          </a:p>
        </p:txBody>
      </p:sp>
      <p:sp>
        <p:nvSpPr>
          <p:cNvPr id="336" name="Shape 336"/>
          <p:cNvSpPr/>
          <p:nvPr/>
        </p:nvSpPr>
        <p:spPr>
          <a:xfrm>
            <a:off x="5116426" y="7086100"/>
            <a:ext cx="1168301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L2 - 256KB</a:t>
            </a:r>
          </a:p>
        </p:txBody>
      </p:sp>
      <p:sp>
        <p:nvSpPr>
          <p:cNvPr id="337" name="Shape 337"/>
          <p:cNvSpPr/>
          <p:nvPr/>
        </p:nvSpPr>
        <p:spPr>
          <a:xfrm>
            <a:off x="162937" y="7942140"/>
            <a:ext cx="6337978" cy="53863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L3 - 6MB</a:t>
            </a:r>
          </a:p>
        </p:txBody>
      </p:sp>
      <p:graphicFrame>
        <p:nvGraphicFramePr>
          <p:cNvPr id="338" name="Chart 338"/>
          <p:cNvGraphicFramePr/>
          <p:nvPr/>
        </p:nvGraphicFramePr>
        <p:xfrm>
          <a:off x="6846285" y="3324225"/>
          <a:ext cx="5257051" cy="37211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39" name="Shape 339"/>
          <p:cNvSpPr/>
          <p:nvPr/>
        </p:nvSpPr>
        <p:spPr>
          <a:xfrm>
            <a:off x="330444" y="1320800"/>
            <a:ext cx="11685149" cy="1143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chemeClr val="accent1">
                    <a:hueOff val="104794"/>
                    <a:lumOff val="-8431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Para el caso de un núcleo: Si se crea un arreglo pequeño con únicamente datos a usar para la prueba (1 MB), se observa un incremento de 2x comparado con tener en un objeto (150 MB) todos los datos. </a:t>
            </a:r>
          </a:p>
        </p:txBody>
      </p:sp>
      <p:sp>
        <p:nvSpPr>
          <p:cNvPr id="340" name="Shape 340"/>
          <p:cNvSpPr/>
          <p:nvPr/>
        </p:nvSpPr>
        <p:spPr>
          <a:xfrm>
            <a:off x="10043910" y="5340350"/>
            <a:ext cx="24384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Núcleos virtuales</a:t>
            </a:r>
          </a:p>
        </p:txBody>
      </p:sp>
      <p:sp>
        <p:nvSpPr>
          <p:cNvPr id="341" name="Shape 341"/>
          <p:cNvSpPr/>
          <p:nvPr/>
        </p:nvSpPr>
        <p:spPr>
          <a:xfrm>
            <a:off x="311263" y="2733102"/>
            <a:ext cx="5144741" cy="4533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150 mb</a:t>
            </a:r>
          </a:p>
        </p:txBody>
      </p:sp>
      <p:sp>
        <p:nvSpPr>
          <p:cNvPr id="342" name="Shape 342"/>
          <p:cNvSpPr/>
          <p:nvPr/>
        </p:nvSpPr>
        <p:spPr>
          <a:xfrm>
            <a:off x="546100" y="2733102"/>
            <a:ext cx="244823" cy="45333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1mb</a:t>
            </a:r>
          </a:p>
        </p:txBody>
      </p:sp>
      <p:sp>
        <p:nvSpPr>
          <p:cNvPr id="343" name="Shape 343"/>
          <p:cNvSpPr/>
          <p:nvPr/>
        </p:nvSpPr>
        <p:spPr>
          <a:xfrm>
            <a:off x="714917" y="3564464"/>
            <a:ext cx="1124400" cy="1421929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sp>
        <p:nvSpPr>
          <p:cNvPr id="344" name="Shape 344"/>
          <p:cNvSpPr/>
          <p:nvPr/>
        </p:nvSpPr>
        <p:spPr>
          <a:xfrm>
            <a:off x="843824" y="3881564"/>
            <a:ext cx="866585" cy="930831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Cache</a:t>
            </a:r>
          </a:p>
        </p:txBody>
      </p:sp>
      <p:sp>
        <p:nvSpPr>
          <p:cNvPr id="345" name="Shape 345"/>
          <p:cNvSpPr/>
          <p:nvPr/>
        </p:nvSpPr>
        <p:spPr>
          <a:xfrm>
            <a:off x="2365759" y="3672063"/>
            <a:ext cx="1277145" cy="11557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3750216" y="3538949"/>
            <a:ext cx="1124400" cy="1421929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sp>
        <p:nvSpPr>
          <p:cNvPr id="347" name="Shape 347"/>
          <p:cNvSpPr/>
          <p:nvPr/>
        </p:nvSpPr>
        <p:spPr>
          <a:xfrm>
            <a:off x="3879124" y="3906849"/>
            <a:ext cx="866585" cy="930830"/>
          </a:xfrm>
          <a:prstGeom prst="rect">
            <a:avLst/>
          </a:prstGeom>
          <a:gradFill>
            <a:gsLst>
              <a:gs pos="0">
                <a:srgbClr val="FFFFFF"/>
              </a:gs>
              <a:gs pos="22740">
                <a:srgbClr val="A0DBE2"/>
              </a:gs>
              <a:gs pos="70844">
                <a:srgbClr val="41B6C4"/>
              </a:gs>
            </a:gsLst>
            <a:lin ang="108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Cache</a:t>
            </a:r>
          </a:p>
        </p:txBody>
      </p:sp>
      <p:sp>
        <p:nvSpPr>
          <p:cNvPr id="348" name="Shape 348"/>
          <p:cNvSpPr/>
          <p:nvPr/>
        </p:nvSpPr>
        <p:spPr>
          <a:xfrm>
            <a:off x="4981930" y="3564464"/>
            <a:ext cx="1124400" cy="1421929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N</a:t>
            </a:r>
          </a:p>
        </p:txBody>
      </p:sp>
      <p:sp>
        <p:nvSpPr>
          <p:cNvPr id="349" name="Shape 349"/>
          <p:cNvSpPr/>
          <p:nvPr/>
        </p:nvSpPr>
        <p:spPr>
          <a:xfrm>
            <a:off x="5110837" y="3934417"/>
            <a:ext cx="866585" cy="930830"/>
          </a:xfrm>
          <a:prstGeom prst="rect">
            <a:avLst/>
          </a:prstGeom>
          <a:gradFill>
            <a:gsLst>
              <a:gs pos="0">
                <a:srgbClr val="FFFFFF"/>
              </a:gs>
              <a:gs pos="22740">
                <a:srgbClr val="A0DBE2"/>
              </a:gs>
              <a:gs pos="70844">
                <a:srgbClr val="41B6C4"/>
              </a:gs>
            </a:gsLst>
            <a:lin ang="108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Cache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Trabajo Futuro</a:t>
            </a:r>
          </a:p>
        </p:txBody>
      </p:sp>
      <p:sp>
        <p:nvSpPr>
          <p:cNvPr id="352" name="Shape 352"/>
          <p:cNvSpPr/>
          <p:nvPr>
            <p:ph type="body" idx="4294967295"/>
          </p:nvPr>
        </p:nvSpPr>
        <p:spPr>
          <a:xfrm>
            <a:off x="774700" y="24638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Char char="▸"/>
            </a:pPr>
            <a:r>
              <a:t>a) Probar esto en un servidor con más núcleos</a:t>
            </a:r>
          </a:p>
          <a:p>
            <a:pPr lvl="1">
              <a:buClr>
                <a:schemeClr val="accent1"/>
              </a:buClr>
              <a:buChar char="▸"/>
            </a:pPr>
            <a:r>
              <a:t>Amazon EC2 </a:t>
            </a:r>
          </a:p>
          <a:p>
            <a:pPr>
              <a:buClr>
                <a:schemeClr val="accent1"/>
              </a:buClr>
              <a:buChar char="▸"/>
            </a:pPr>
            <a:r>
              <a:t>b) Analizar el problema del calculo de trayectorias </a:t>
            </a:r>
          </a:p>
          <a:p>
            <a:pPr>
              <a:buClr>
                <a:schemeClr val="accent1"/>
              </a:buClr>
              <a:buChar char="▸"/>
            </a:pPr>
            <a:r>
              <a:t>c) Continuar escritura del documento de tesis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06400" y="35235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Dos problemas COMPUTACIONALMENTE PESADOS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406400" y="1397000"/>
            <a:ext cx="12192000" cy="344251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a) Análisis de componentes conectados </a:t>
            </a:r>
          </a:p>
          <a:p>
            <a:pPr lvl="2">
              <a:defRPr sz="26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pPr>
            <a:r>
              <a:t>Velocidad Inicial: 220 cuadros/h =&gt; 3000 cuadros = 13.6 h!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b) Cálculo de trayectorias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Set de datos: </a:t>
            </a:r>
          </a:p>
        </p:txBody>
      </p:sp>
      <p:sp>
        <p:nvSpPr>
          <p:cNvPr id="171" name="Shape 171"/>
          <p:cNvSpPr/>
          <p:nvPr/>
        </p:nvSpPr>
        <p:spPr>
          <a:xfrm>
            <a:off x="2746652" y="5236742"/>
            <a:ext cx="1611494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555964" y="5429624"/>
            <a:ext cx="1611494" cy="1576112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2291120" y="5607524"/>
            <a:ext cx="1611494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2089838" y="5787618"/>
            <a:ext cx="1611495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909745" y="6020681"/>
            <a:ext cx="1611494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740244" y="6200775"/>
            <a:ext cx="1611495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581338" y="6412650"/>
            <a:ext cx="1611494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348275" y="6635119"/>
            <a:ext cx="1611494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1168181" y="6804620"/>
            <a:ext cx="1611495" cy="157611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Shape 180"/>
          <p:cNvSpPr/>
          <p:nvPr/>
        </p:nvSpPr>
        <p:spPr>
          <a:xfrm rot="18813503">
            <a:off x="2646961" y="7527518"/>
            <a:ext cx="2449896" cy="4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000000"/>
                </a:solidFill>
              </a:defRPr>
            </a:pPr>
            <a:r>
              <a:t>t</a:t>
            </a:r>
            <a:r>
              <a:rPr baseline="-5999"/>
              <a:t>1,</a:t>
            </a:r>
            <a:r>
              <a:t>t</a:t>
            </a:r>
            <a:r>
              <a:rPr baseline="-5999"/>
              <a:t>2,</a:t>
            </a:r>
            <a:r>
              <a:t>t</a:t>
            </a:r>
            <a:r>
              <a:rPr baseline="-5999"/>
              <a:t>3          </a:t>
            </a:r>
            <a:r>
              <a:t>…        t</a:t>
            </a:r>
            <a:r>
              <a:rPr baseline="-5999"/>
              <a:t>n</a:t>
            </a:r>
          </a:p>
        </p:txBody>
      </p:sp>
      <p:sp>
        <p:nvSpPr>
          <p:cNvPr id="181" name="Shape 181"/>
          <p:cNvSpPr/>
          <p:nvPr/>
        </p:nvSpPr>
        <p:spPr>
          <a:xfrm flipV="1">
            <a:off x="2825629" y="6860605"/>
            <a:ext cx="1606350" cy="165163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800190" y="8480627"/>
            <a:ext cx="486283" cy="37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183" name="Shape 183"/>
          <p:cNvSpPr/>
          <p:nvPr/>
        </p:nvSpPr>
        <p:spPr>
          <a:xfrm>
            <a:off x="656064" y="7407285"/>
            <a:ext cx="347476" cy="3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184" name="Shape 184"/>
          <p:cNvSpPr/>
          <p:nvPr/>
        </p:nvSpPr>
        <p:spPr>
          <a:xfrm>
            <a:off x="1168431" y="7412581"/>
            <a:ext cx="1610995" cy="36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222222"/>
                </a:solidFill>
              </a:defRPr>
            </a:lvl1pPr>
          </a:lstStyle>
          <a:p>
            <a:pPr/>
            <a:r>
              <a:t>4096 Electrodos</a:t>
            </a:r>
          </a:p>
        </p:txBody>
      </p:sp>
      <p:pic>
        <p:nvPicPr>
          <p:cNvPr id="18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8504" r="0" b="0"/>
          <a:stretch>
            <a:fillRect/>
          </a:stretch>
        </p:blipFill>
        <p:spPr>
          <a:xfrm>
            <a:off x="6130293" y="5533019"/>
            <a:ext cx="5877676" cy="266482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6457185" y="8207993"/>
            <a:ext cx="563830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K. Zapfre (2015). Datos de un electrodo en tejido cerebral.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500014" y="311150"/>
            <a:ext cx="1219200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Análisis de componentes Conectados</a:t>
            </a:r>
          </a:p>
        </p:txBody>
      </p:sp>
      <p:sp>
        <p:nvSpPr>
          <p:cNvPr id="189" name="Shape 189"/>
          <p:cNvSpPr/>
          <p:nvPr/>
        </p:nvSpPr>
        <p:spPr>
          <a:xfrm>
            <a:off x="8881647" y="4027145"/>
            <a:ext cx="805359" cy="421730"/>
          </a:xfrm>
          <a:prstGeom prst="rightArrow">
            <a:avLst>
              <a:gd name="adj1" fmla="val 32000"/>
              <a:gd name="adj2" fmla="val 8032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253453" y="4027145"/>
            <a:ext cx="805360" cy="421730"/>
          </a:xfrm>
          <a:prstGeom prst="rightArrow">
            <a:avLst>
              <a:gd name="adj1" fmla="val 32000"/>
              <a:gd name="adj2" fmla="val 8032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1" name="Screen Shot 2016-05-03 at 22.4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4994" y="2922241"/>
            <a:ext cx="3143544" cy="266053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5484994" y="6005858"/>
            <a:ext cx="240149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Matriz de electrodos después de CSD y Filtrado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9830312" y="2908311"/>
            <a:ext cx="3143543" cy="4140178"/>
            <a:chOff x="0" y="0"/>
            <a:chExt cx="3143542" cy="4140177"/>
          </a:xfrm>
        </p:grpSpPr>
        <p:pic>
          <p:nvPicPr>
            <p:cNvPr id="193" name="Screen Shot 2016-05-03 at 22.48.0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43543" cy="2652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Shape 194"/>
            <p:cNvSpPr/>
            <p:nvPr/>
          </p:nvSpPr>
          <p:spPr>
            <a:xfrm>
              <a:off x="193066" y="3073377"/>
              <a:ext cx="2401490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Matriz de electrodos después de identificar componentes conectados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30945" y="2698830"/>
            <a:ext cx="4252275" cy="4355940"/>
            <a:chOff x="0" y="0"/>
            <a:chExt cx="4252274" cy="4355939"/>
          </a:xfrm>
        </p:grpSpPr>
        <p:pic>
          <p:nvPicPr>
            <p:cNvPr id="196" name="Screen Shot 2016-05-03 at 22.14.4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252275" cy="3566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hape 197"/>
            <p:cNvSpPr/>
            <p:nvPr/>
          </p:nvSpPr>
          <p:spPr>
            <a:xfrm>
              <a:off x="925393" y="3771739"/>
              <a:ext cx="2401489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Visualización de pozos y fuentes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Primer perfilado del código</a:t>
            </a:r>
          </a:p>
        </p:txBody>
      </p:sp>
      <p:sp>
        <p:nvSpPr>
          <p:cNvPr id="201" name="Shape 201"/>
          <p:cNvSpPr/>
          <p:nvPr>
            <p:ph type="body" idx="4294967295"/>
          </p:nvPr>
        </p:nvSpPr>
        <p:spPr>
          <a:xfrm>
            <a:off x="482600" y="1790700"/>
            <a:ext cx="10581184" cy="5375375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La mayor parte del tiempo en un cuadro se consume en lo siguiente: </a:t>
            </a:r>
          </a:p>
          <a:p>
            <a:pPr lvl="1" marL="7112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a) Búsqueda de vecindades en la lista de fuentes</a:t>
            </a:r>
          </a:p>
          <a:p>
            <a:pPr lvl="3" marL="14224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Se evaluaron alternativas sin resultados sobresalientes.</a:t>
            </a:r>
          </a:p>
          <a:p>
            <a:pPr lvl="1" marL="7112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b) Borrado de vecindades en la lista de fuentes</a:t>
            </a:r>
          </a:p>
          <a:p>
            <a:pPr lvl="3" marL="14224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Se encontró que el método era llamada a una librería eficazmente programada. </a:t>
            </a:r>
          </a:p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Char char="▸"/>
              <a:defRPr sz="2720">
                <a:solidFill>
                  <a:srgbClr val="000000"/>
                </a:solidFill>
              </a:defRPr>
            </a:pPr>
            <a:r>
              <a:t>Adicionalmente, se verificaron algunas técnicas de desempeño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Solución general: Independencia en el tiempo</a:t>
            </a:r>
          </a:p>
        </p:txBody>
      </p:sp>
      <p:sp>
        <p:nvSpPr>
          <p:cNvPr id="204" name="Shape 204"/>
          <p:cNvSpPr/>
          <p:nvPr/>
        </p:nvSpPr>
        <p:spPr>
          <a:xfrm>
            <a:off x="3200400" y="22733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2971800" y="2504529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2654300" y="27178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2413000" y="29337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2197100" y="32131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993900" y="34290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803400" y="36830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524000" y="39497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1308100" y="4152900"/>
            <a:ext cx="1931889" cy="1889473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 rot="18813503">
            <a:off x="3080889" y="5019524"/>
            <a:ext cx="29369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t</a:t>
            </a:r>
            <a:r>
              <a:rPr baseline="-5999"/>
              <a:t>1,</a:t>
            </a:r>
            <a:r>
              <a:t>t</a:t>
            </a:r>
            <a:r>
              <a:rPr baseline="-5999"/>
              <a:t>2,</a:t>
            </a:r>
            <a:r>
              <a:t>t</a:t>
            </a:r>
            <a:r>
              <a:rPr baseline="-5999"/>
              <a:t>3          </a:t>
            </a:r>
            <a:r>
              <a:t>…        t</a:t>
            </a:r>
            <a:r>
              <a:rPr baseline="-5999"/>
              <a:t>n</a:t>
            </a:r>
          </a:p>
        </p:txBody>
      </p:sp>
      <p:sp>
        <p:nvSpPr>
          <p:cNvPr id="214" name="Shape 214"/>
          <p:cNvSpPr/>
          <p:nvPr/>
        </p:nvSpPr>
        <p:spPr>
          <a:xfrm flipV="1">
            <a:off x="3295079" y="4220016"/>
            <a:ext cx="1925722" cy="1980016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2065764" y="6162129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16" name="Shape 216"/>
          <p:cNvSpPr/>
          <p:nvPr/>
        </p:nvSpPr>
        <p:spPr>
          <a:xfrm>
            <a:off x="694164" y="4875386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17" name="Shape 217"/>
          <p:cNvSpPr/>
          <p:nvPr/>
        </p:nvSpPr>
        <p:spPr>
          <a:xfrm>
            <a:off x="1308399" y="4881736"/>
            <a:ext cx="19312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222222"/>
                </a:solidFill>
              </a:defRPr>
            </a:lvl1pPr>
          </a:lstStyle>
          <a:p>
            <a:pPr/>
            <a:r>
              <a:t>4096 Electrodos</a:t>
            </a:r>
          </a:p>
        </p:txBody>
      </p:sp>
      <p:sp>
        <p:nvSpPr>
          <p:cNvPr id="218" name="Shape 218"/>
          <p:cNvSpPr/>
          <p:nvPr/>
        </p:nvSpPr>
        <p:spPr>
          <a:xfrm>
            <a:off x="6362700" y="3632200"/>
            <a:ext cx="193233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9601200" y="2181577"/>
            <a:ext cx="1932335" cy="116974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sp>
        <p:nvSpPr>
          <p:cNvPr id="220" name="Shape 220"/>
          <p:cNvSpPr/>
          <p:nvPr/>
        </p:nvSpPr>
        <p:spPr>
          <a:xfrm>
            <a:off x="9601200" y="3464277"/>
            <a:ext cx="1932335" cy="116974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2</a:t>
            </a:r>
          </a:p>
        </p:txBody>
      </p:sp>
      <p:sp>
        <p:nvSpPr>
          <p:cNvPr id="221" name="Shape 221"/>
          <p:cNvSpPr/>
          <p:nvPr/>
        </p:nvSpPr>
        <p:spPr>
          <a:xfrm>
            <a:off x="9601200" y="4746977"/>
            <a:ext cx="1932335" cy="116974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CPU3</a:t>
            </a:r>
          </a:p>
        </p:txBody>
      </p:sp>
      <p:sp>
        <p:nvSpPr>
          <p:cNvPr id="222" name="Shape 222"/>
          <p:cNvSpPr/>
          <p:nvPr/>
        </p:nvSpPr>
        <p:spPr>
          <a:xfrm>
            <a:off x="9601200" y="6586994"/>
            <a:ext cx="1932335" cy="116974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8</a:t>
            </a:r>
          </a:p>
        </p:txBody>
      </p:sp>
      <p:sp>
        <p:nvSpPr>
          <p:cNvPr id="223" name="Shape 223"/>
          <p:cNvSpPr/>
          <p:nvPr/>
        </p:nvSpPr>
        <p:spPr>
          <a:xfrm rot="5400000">
            <a:off x="10383217" y="6029605"/>
            <a:ext cx="368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Primera versión paralela </a:t>
            </a:r>
          </a:p>
        </p:txBody>
      </p:sp>
      <p:sp>
        <p:nvSpPr>
          <p:cNvPr id="226" name="Shape 226"/>
          <p:cNvSpPr/>
          <p:nvPr/>
        </p:nvSpPr>
        <p:spPr>
          <a:xfrm>
            <a:off x="1304797" y="3225799"/>
            <a:ext cx="32066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220 cuadros/h </a:t>
            </a:r>
          </a:p>
        </p:txBody>
      </p:sp>
      <p:sp>
        <p:nvSpPr>
          <p:cNvPr id="227" name="Shape 227"/>
          <p:cNvSpPr/>
          <p:nvPr/>
        </p:nvSpPr>
        <p:spPr>
          <a:xfrm>
            <a:off x="4782533" y="3225800"/>
            <a:ext cx="1361282" cy="711200"/>
          </a:xfrm>
          <a:prstGeom prst="rightArrow">
            <a:avLst>
              <a:gd name="adj1" fmla="val 32000"/>
              <a:gd name="adj2" fmla="val 8051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7007097" y="3225799"/>
            <a:ext cx="32066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762 cuadros/h </a:t>
            </a:r>
          </a:p>
        </p:txBody>
      </p:sp>
      <p:sp>
        <p:nvSpPr>
          <p:cNvPr id="229" name="Shape 229"/>
          <p:cNvSpPr/>
          <p:nvPr/>
        </p:nvSpPr>
        <p:spPr>
          <a:xfrm>
            <a:off x="2032000" y="4075216"/>
            <a:ext cx="1335882" cy="95642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6489700" y="3960916"/>
            <a:ext cx="5377835" cy="1729389"/>
            <a:chOff x="0" y="0"/>
            <a:chExt cx="5377834" cy="1729387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1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381926" y="0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2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763853" y="0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3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4145779" y="0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4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4859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5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1396785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6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778712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7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160639" y="912119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8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6321297" y="6127750"/>
            <a:ext cx="571464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Incremento en velocidad de  3.5 veces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Análisis de carga de trabajo por cuadro</a:t>
            </a:r>
          </a:p>
        </p:txBody>
      </p:sp>
      <p:pic>
        <p:nvPicPr>
          <p:cNvPr id="242" name="hist_timePerSli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328" y="2727149"/>
            <a:ext cx="5368141" cy="4629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6-05-04 at 12.41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0240" y="2900069"/>
            <a:ext cx="5743232" cy="4469137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5097992" y="4429195"/>
            <a:ext cx="1533179" cy="892105"/>
          </a:xfrm>
          <a:prstGeom prst="rightArrow">
            <a:avLst>
              <a:gd name="adj1" fmla="val 32000"/>
              <a:gd name="adj2" fmla="val 7792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Solución: planificador dinámico</a:t>
            </a:r>
          </a:p>
        </p:txBody>
      </p:sp>
      <p:pic>
        <p:nvPicPr>
          <p:cNvPr id="247" name="Load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4402" y="2336800"/>
            <a:ext cx="6050738" cy="57145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7" name="Group 257"/>
          <p:cNvGrpSpPr/>
          <p:nvPr/>
        </p:nvGrpSpPr>
        <p:grpSpPr>
          <a:xfrm>
            <a:off x="4546600" y="2573367"/>
            <a:ext cx="1145627" cy="1129116"/>
            <a:chOff x="0" y="0"/>
            <a:chExt cx="1145626" cy="1129115"/>
          </a:xfrm>
        </p:grpSpPr>
        <p:sp>
          <p:nvSpPr>
            <p:cNvPr id="248" name="Shape 248"/>
            <p:cNvSpPr/>
            <p:nvPr/>
          </p:nvSpPr>
          <p:spPr>
            <a:xfrm>
              <a:off x="566883" y="0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98400" y="69270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03286" y="133160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30999" y="197838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321" y="281539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5447" y="346217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48378" y="422309"/>
              <a:ext cx="578744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4677" y="502205"/>
              <a:ext cx="578745" cy="56603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563078"/>
              <a:ext cx="578744" cy="566038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4546600" y="3802352"/>
            <a:ext cx="921726" cy="924466"/>
            <a:chOff x="0" y="0"/>
            <a:chExt cx="921725" cy="924464"/>
          </a:xfrm>
        </p:grpSpPr>
        <p:sp>
          <p:nvSpPr>
            <p:cNvPr id="258" name="Shape 258"/>
            <p:cNvSpPr/>
            <p:nvPr/>
          </p:nvSpPr>
          <p:spPr>
            <a:xfrm>
              <a:off x="290480" y="0"/>
              <a:ext cx="631246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24085" y="70545"/>
              <a:ext cx="631245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61839" y="153539"/>
              <a:ext cx="631246" cy="61738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0545" y="240684"/>
              <a:ext cx="631246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307079"/>
              <a:ext cx="631245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441124" y="3348566"/>
            <a:ext cx="1688780" cy="1623606"/>
            <a:chOff x="0" y="0"/>
            <a:chExt cx="1688778" cy="1623604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823482" cy="805401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52400" y="114300"/>
              <a:ext cx="823482" cy="805401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48034" y="264047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57297" y="356993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69900" y="461209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622300" y="575509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17934" y="725256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865297" y="818203"/>
              <a:ext cx="823482" cy="805402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73" name="Shape 273"/>
          <p:cNvSpPr/>
          <p:nvPr/>
        </p:nvSpPr>
        <p:spPr>
          <a:xfrm>
            <a:off x="2350892" y="4350905"/>
            <a:ext cx="823672" cy="54134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3306006" y="3206120"/>
            <a:ext cx="823673" cy="498611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sp>
        <p:nvSpPr>
          <p:cNvPr id="275" name="Shape 275"/>
          <p:cNvSpPr/>
          <p:nvPr/>
        </p:nvSpPr>
        <p:spPr>
          <a:xfrm>
            <a:off x="3306006" y="4372273"/>
            <a:ext cx="823673" cy="498611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2</a:t>
            </a:r>
          </a:p>
        </p:txBody>
      </p:sp>
      <p:sp>
        <p:nvSpPr>
          <p:cNvPr id="276" name="Shape 276"/>
          <p:cNvSpPr/>
          <p:nvPr/>
        </p:nvSpPr>
        <p:spPr>
          <a:xfrm>
            <a:off x="3306006" y="5501349"/>
            <a:ext cx="823673" cy="498611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CPU3</a:t>
            </a:r>
          </a:p>
        </p:txBody>
      </p:sp>
      <p:sp>
        <p:nvSpPr>
          <p:cNvPr id="277" name="Shape 277"/>
          <p:cNvSpPr/>
          <p:nvPr/>
        </p:nvSpPr>
        <p:spPr>
          <a:xfrm>
            <a:off x="3293306" y="7189225"/>
            <a:ext cx="823673" cy="498611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8</a:t>
            </a:r>
          </a:p>
        </p:txBody>
      </p:sp>
      <p:sp>
        <p:nvSpPr>
          <p:cNvPr id="278" name="Shape 278"/>
          <p:cNvSpPr/>
          <p:nvPr/>
        </p:nvSpPr>
        <p:spPr>
          <a:xfrm rot="5400000">
            <a:off x="3770091" y="5655918"/>
            <a:ext cx="156992" cy="189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…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4533900" y="6781887"/>
            <a:ext cx="921726" cy="924466"/>
            <a:chOff x="0" y="0"/>
            <a:chExt cx="921725" cy="924464"/>
          </a:xfrm>
        </p:grpSpPr>
        <p:sp>
          <p:nvSpPr>
            <p:cNvPr id="279" name="Shape 279"/>
            <p:cNvSpPr/>
            <p:nvPr/>
          </p:nvSpPr>
          <p:spPr>
            <a:xfrm>
              <a:off x="290480" y="0"/>
              <a:ext cx="631246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24085" y="70545"/>
              <a:ext cx="631245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61839" y="153539"/>
              <a:ext cx="631246" cy="617387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70545" y="240684"/>
              <a:ext cx="631246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307079"/>
              <a:ext cx="631245" cy="617386"/>
            </a:xfrm>
            <a:prstGeom prst="rect">
              <a:avLst/>
            </a:prstGeom>
            <a:solidFill>
              <a:srgbClr val="41B6C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85" name="Shape 285"/>
          <p:cNvSpPr/>
          <p:nvPr/>
        </p:nvSpPr>
        <p:spPr>
          <a:xfrm>
            <a:off x="4704501" y="5273892"/>
            <a:ext cx="605924" cy="592621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4572235" y="5385577"/>
            <a:ext cx="605925" cy="592621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4506822" y="5503174"/>
            <a:ext cx="605924" cy="592621"/>
          </a:xfrm>
          <a:prstGeom prst="rect">
            <a:avLst/>
          </a:prstGeom>
          <a:solidFill>
            <a:srgbClr val="41B6C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673501" y="5239775"/>
            <a:ext cx="1224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tiempo: k</a:t>
            </a:r>
          </a:p>
        </p:txBody>
      </p:sp>
      <p:sp>
        <p:nvSpPr>
          <p:cNvPr id="289" name="Shape 289"/>
          <p:cNvSpPr/>
          <p:nvPr/>
        </p:nvSpPr>
        <p:spPr>
          <a:xfrm>
            <a:off x="5826505" y="2623575"/>
            <a:ext cx="106446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tiempo: k/8</a:t>
            </a:r>
          </a:p>
        </p:txBody>
      </p:sp>
      <p:sp>
        <p:nvSpPr>
          <p:cNvPr id="290" name="Shape 290"/>
          <p:cNvSpPr/>
          <p:nvPr/>
        </p:nvSpPr>
        <p:spPr>
          <a:xfrm>
            <a:off x="5826505" y="3988918"/>
            <a:ext cx="106446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tiempo: k/8</a:t>
            </a:r>
          </a:p>
        </p:txBody>
      </p:sp>
      <p:sp>
        <p:nvSpPr>
          <p:cNvPr id="291" name="Shape 291"/>
          <p:cNvSpPr/>
          <p:nvPr/>
        </p:nvSpPr>
        <p:spPr>
          <a:xfrm>
            <a:off x="5807071" y="5398752"/>
            <a:ext cx="10644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tiempo: k/8</a:t>
            </a:r>
          </a:p>
        </p:txBody>
      </p:sp>
      <p:sp>
        <p:nvSpPr>
          <p:cNvPr id="292" name="Shape 292"/>
          <p:cNvSpPr/>
          <p:nvPr/>
        </p:nvSpPr>
        <p:spPr>
          <a:xfrm>
            <a:off x="5807071" y="7072669"/>
            <a:ext cx="10644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tiempo: k/8</a:t>
            </a:r>
          </a:p>
        </p:txBody>
      </p:sp>
      <p:sp>
        <p:nvSpPr>
          <p:cNvPr id="293" name="Shape 293"/>
          <p:cNvSpPr/>
          <p:nvPr/>
        </p:nvSpPr>
        <p:spPr>
          <a:xfrm>
            <a:off x="2375328" y="5368961"/>
            <a:ext cx="823672" cy="54134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2375328" y="3184751"/>
            <a:ext cx="823672" cy="54134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2350892" y="7167857"/>
            <a:ext cx="823672" cy="54134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Segunda versión paralela </a:t>
            </a:r>
          </a:p>
        </p:txBody>
      </p:sp>
      <p:sp>
        <p:nvSpPr>
          <p:cNvPr id="298" name="Shape 298"/>
          <p:cNvSpPr/>
          <p:nvPr/>
        </p:nvSpPr>
        <p:spPr>
          <a:xfrm>
            <a:off x="1304797" y="3225799"/>
            <a:ext cx="32066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220 cuadros/h </a:t>
            </a:r>
          </a:p>
        </p:txBody>
      </p:sp>
      <p:sp>
        <p:nvSpPr>
          <p:cNvPr id="299" name="Shape 299"/>
          <p:cNvSpPr/>
          <p:nvPr/>
        </p:nvSpPr>
        <p:spPr>
          <a:xfrm>
            <a:off x="4782533" y="3225800"/>
            <a:ext cx="1361282" cy="711200"/>
          </a:xfrm>
          <a:prstGeom prst="rightArrow">
            <a:avLst>
              <a:gd name="adj1" fmla="val 32000"/>
              <a:gd name="adj2" fmla="val 8051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7007097" y="3225799"/>
            <a:ext cx="34778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2300 cuadros/h </a:t>
            </a:r>
          </a:p>
        </p:txBody>
      </p:sp>
      <p:sp>
        <p:nvSpPr>
          <p:cNvPr id="301" name="Shape 301"/>
          <p:cNvSpPr/>
          <p:nvPr/>
        </p:nvSpPr>
        <p:spPr>
          <a:xfrm>
            <a:off x="2032000" y="4075216"/>
            <a:ext cx="1335882" cy="956420"/>
          </a:xfrm>
          <a:prstGeom prst="rect">
            <a:avLst/>
          </a:prstGeom>
          <a:solidFill>
            <a:srgbClr val="A1DAB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 1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6489700" y="3960916"/>
            <a:ext cx="5377835" cy="1729389"/>
            <a:chOff x="0" y="0"/>
            <a:chExt cx="5377834" cy="1729387"/>
          </a:xfrm>
        </p:grpSpPr>
        <p:sp>
          <p:nvSpPr>
            <p:cNvPr id="302" name="Shape 302"/>
            <p:cNvSpPr/>
            <p:nvPr/>
          </p:nvSpPr>
          <p:spPr>
            <a:xfrm>
              <a:off x="0" y="0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1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381926" y="0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2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763853" y="0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3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4145779" y="0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4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4859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5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6785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6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2778712" y="912119"/>
              <a:ext cx="1217197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7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0639" y="912119"/>
              <a:ext cx="1217196" cy="817269"/>
            </a:xfrm>
            <a:prstGeom prst="rect">
              <a:avLst/>
            </a:prstGeom>
            <a:solidFill>
              <a:srgbClr val="A1DA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CPU 8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6321297" y="6127750"/>
            <a:ext cx="571464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500">
                <a:solidFill>
                  <a:schemeClr val="accent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¡Incremento en velocidad de  10.5 veces!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