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85632"/>
          <c:y val="0.0335962"/>
          <c:w val="0.893971"/>
          <c:h val="0.8075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Clock Speed (MHz)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1975</c:v>
                </c:pt>
                <c:pt idx="1">
                  <c:v>1979</c:v>
                </c:pt>
                <c:pt idx="2">
                  <c:v>1985</c:v>
                </c:pt>
                <c:pt idx="3">
                  <c:v>1989</c:v>
                </c:pt>
                <c:pt idx="4">
                  <c:v>1995</c:v>
                </c:pt>
                <c:pt idx="5">
                  <c:v>2000</c:v>
                </c:pt>
                <c:pt idx="6">
                  <c:v>2005</c:v>
                </c:pt>
                <c:pt idx="7">
                  <c:v>2008</c:v>
                </c:pt>
                <c:pt idx="8">
                  <c:v>2014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1.000000</c:v>
                </c:pt>
                <c:pt idx="1">
                  <c:v>5.000000</c:v>
                </c:pt>
                <c:pt idx="2">
                  <c:v>20.000000</c:v>
                </c:pt>
                <c:pt idx="3">
                  <c:v>20.000000</c:v>
                </c:pt>
                <c:pt idx="4">
                  <c:v>200.000000</c:v>
                </c:pt>
                <c:pt idx="5">
                  <c:v>2000.000000</c:v>
                </c:pt>
                <c:pt idx="6">
                  <c:v>3000.000000</c:v>
                </c:pt>
                <c:pt idx="7">
                  <c:v>3000.000000</c:v>
                </c:pt>
                <c:pt idx="8">
                  <c:v>2000.000000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13069"/>
          <c:y val="0.953904"/>
          <c:w val="0.978693"/>
          <c:h val="0.04609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 embargo, actualmente, en todos los niveles comerciales, de entretenimiento y de cómputo científico, es común que la gente tenga programas que tardan demasiado y suelen “intentar” solucionarlo con comprar el último hardware, a pesar de que el que ahora tienen sea relativamente nuevo. Sin embargo, podrían no estar explotando adecuadamente su equipo de cómputo actual, incluso podrían estar usando menos del 1% de él.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Técnicas de Programación Paralela Aplicadas a Plasticidad de Microcircuitos Neuronales en el Hipocampo-II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7277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Néstor Castillo García</a:t>
            </a:r>
          </a:p>
          <a:p>
            <a:pPr/>
            <a:r>
              <a:t>Asesor Dr. José Incera Diéguez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¿Por qué el paralelismo?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825500" y="-63500"/>
            <a:ext cx="11099800" cy="62865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La latencia no ha mejorado en los últimos años.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379"/>
          <a:stretch>
            <a:fillRect/>
          </a:stretch>
        </p:blipFill>
        <p:spPr>
          <a:xfrm>
            <a:off x="6957239" y="4108450"/>
            <a:ext cx="5520710" cy="382353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5" name="Chart 125"/>
          <p:cNvGraphicFramePr/>
          <p:nvPr/>
        </p:nvGraphicFramePr>
        <p:xfrm>
          <a:off x="610313" y="3985581"/>
          <a:ext cx="5374341" cy="453623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26" name="Shape 126"/>
          <p:cNvSpPr/>
          <p:nvPr/>
        </p:nvSpPr>
        <p:spPr>
          <a:xfrm>
            <a:off x="1431462" y="7436065"/>
            <a:ext cx="39674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8088</a:t>
            </a:r>
          </a:p>
        </p:txBody>
      </p:sp>
      <p:sp>
        <p:nvSpPr>
          <p:cNvPr id="127" name="Shape 127"/>
          <p:cNvSpPr/>
          <p:nvPr/>
        </p:nvSpPr>
        <p:spPr>
          <a:xfrm>
            <a:off x="3324020" y="5207287"/>
            <a:ext cx="67894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Pentium 4</a:t>
            </a:r>
          </a:p>
        </p:txBody>
      </p:sp>
      <p:sp>
        <p:nvSpPr>
          <p:cNvPr id="128" name="Shape 128"/>
          <p:cNvSpPr/>
          <p:nvPr/>
        </p:nvSpPr>
        <p:spPr>
          <a:xfrm>
            <a:off x="5140045" y="5486819"/>
            <a:ext cx="102946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18-core Haswell</a:t>
            </a:r>
          </a:p>
        </p:txBody>
      </p:sp>
      <p:sp>
        <p:nvSpPr>
          <p:cNvPr id="129" name="Shape 129"/>
          <p:cNvSpPr/>
          <p:nvPr/>
        </p:nvSpPr>
        <p:spPr>
          <a:xfrm>
            <a:off x="4926595" y="3825800"/>
            <a:ext cx="101549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8 core Nahelem</a:t>
            </a:r>
          </a:p>
        </p:txBody>
      </p:sp>
      <p:sp>
        <p:nvSpPr>
          <p:cNvPr id="130" name="Shape 130"/>
          <p:cNvSpPr/>
          <p:nvPr/>
        </p:nvSpPr>
        <p:spPr>
          <a:xfrm>
            <a:off x="3786064" y="3825800"/>
            <a:ext cx="109309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2 core Pentium D</a:t>
            </a:r>
          </a:p>
        </p:txBody>
      </p:sp>
      <p:sp>
        <p:nvSpPr>
          <p:cNvPr id="131" name="Shape 131"/>
          <p:cNvSpPr/>
          <p:nvPr/>
        </p:nvSpPr>
        <p:spPr>
          <a:xfrm>
            <a:off x="2899211" y="7249416"/>
            <a:ext cx="79654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Pentium Pro</a:t>
            </a:r>
          </a:p>
        </p:txBody>
      </p:sp>
      <p:sp>
        <p:nvSpPr>
          <p:cNvPr id="132" name="Shape 132"/>
          <p:cNvSpPr/>
          <p:nvPr/>
        </p:nvSpPr>
        <p:spPr>
          <a:xfrm>
            <a:off x="2653021" y="7436065"/>
            <a:ext cx="3261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486</a:t>
            </a:r>
          </a:p>
        </p:txBody>
      </p:sp>
      <p:sp>
        <p:nvSpPr>
          <p:cNvPr id="133" name="Shape 133"/>
          <p:cNvSpPr/>
          <p:nvPr/>
        </p:nvSpPr>
        <p:spPr>
          <a:xfrm>
            <a:off x="2077548" y="7436065"/>
            <a:ext cx="3261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386</a:t>
            </a:r>
          </a:p>
        </p:txBody>
      </p:sp>
      <p:sp>
        <p:nvSpPr>
          <p:cNvPr id="134" name="Shape 134"/>
          <p:cNvSpPr/>
          <p:nvPr/>
        </p:nvSpPr>
        <p:spPr>
          <a:xfrm>
            <a:off x="785377" y="7436065"/>
            <a:ext cx="39674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6502</a:t>
            </a:r>
          </a:p>
        </p:txBody>
      </p:sp>
      <p:sp>
        <p:nvSpPr>
          <p:cNvPr id="135" name="Shape 135"/>
          <p:cNvSpPr/>
          <p:nvPr/>
        </p:nvSpPr>
        <p:spPr>
          <a:xfrm>
            <a:off x="615639" y="8790947"/>
            <a:ext cx="56383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J. Suomela (2015). Programming Parallel Computers.</a:t>
            </a:r>
          </a:p>
        </p:txBody>
      </p:sp>
      <p:sp>
        <p:nvSpPr>
          <p:cNvPr id="136" name="Shape 136"/>
          <p:cNvSpPr/>
          <p:nvPr/>
        </p:nvSpPr>
        <p:spPr>
          <a:xfrm>
            <a:off x="6898354" y="8670297"/>
            <a:ext cx="56383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J. Kang (2015). Why haven't CPU clock speeds increased in the last 5 years?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¿Por qué el paralelismo?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477954" y="2767474"/>
            <a:ext cx="5947497" cy="597125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Hay grandes oportunidades para el paralelismo.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Es más fácil diseñar unidades paralelas e incrementar el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throughput.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196" y="3236884"/>
            <a:ext cx="5188645" cy="466329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7070023" y="8189009"/>
            <a:ext cx="56383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Wikipedia (2016). Transistor count and Moore’s law.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Investigación en Neurociencias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xfrm>
            <a:off x="477954" y="2267507"/>
            <a:ext cx="5947497" cy="597125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Analizar el comportamiento de neuronas en regiones del hipocampo.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La implementación actual requiere gran tiempo de procesamiento. </a:t>
            </a:r>
          </a:p>
        </p:txBody>
      </p:sp>
      <p:pic>
        <p:nvPicPr>
          <p:cNvPr id="147" name="Screen Shot 2016-02-03 at 22.22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3820" y="2696930"/>
            <a:ext cx="3076371" cy="2905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6-02-03 at 22.22.16.png"/>
          <p:cNvPicPr>
            <a:picLocks noChangeAspect="1"/>
          </p:cNvPicPr>
          <p:nvPr/>
        </p:nvPicPr>
        <p:blipFill>
          <a:blip r:embed="rId3">
            <a:extLst/>
          </a:blip>
          <a:srcRect l="0" t="8504" r="0" b="0"/>
          <a:stretch>
            <a:fillRect/>
          </a:stretch>
        </p:blipFill>
        <p:spPr>
          <a:xfrm>
            <a:off x="6727193" y="6094252"/>
            <a:ext cx="5877675" cy="266482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7054086" y="5422900"/>
            <a:ext cx="56383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K. Zapfre (2015). Cálculo de fuentes y pozos de corriente.</a:t>
            </a:r>
          </a:p>
        </p:txBody>
      </p:sp>
      <p:sp>
        <p:nvSpPr>
          <p:cNvPr id="150" name="Shape 150"/>
          <p:cNvSpPr/>
          <p:nvPr/>
        </p:nvSpPr>
        <p:spPr>
          <a:xfrm>
            <a:off x="7054086" y="8769225"/>
            <a:ext cx="56383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K. Zapfre (2015). Datos de un electrodo en tejido cerebral.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Implementar y analizar técnicas de cómputo paralelo y optimización a distintos niveles para resolver problemas en el área de neurociencias.</a:t>
            </a:r>
          </a:p>
          <a:p>
            <a:pPr lvl="4" marL="2089150" indent="-417830" defTabSz="549148">
              <a:spcBef>
                <a:spcPts val="3900"/>
              </a:spcBef>
              <a:defRPr sz="3384"/>
            </a:pPr>
            <a:r>
              <a:t>Jerarquía de memoria y nivel de instrucciones</a:t>
            </a:r>
          </a:p>
          <a:p>
            <a:pPr lvl="4" marL="2089150" indent="-417830" defTabSz="549148">
              <a:spcBef>
                <a:spcPts val="3900"/>
              </a:spcBef>
              <a:defRPr sz="3384"/>
            </a:pPr>
            <a:r>
              <a:t>Algoritmos y estructuras</a:t>
            </a:r>
          </a:p>
          <a:p>
            <a:pPr lvl="4" marL="2089150" indent="-417830" defTabSz="549148">
              <a:spcBef>
                <a:spcPts val="3900"/>
              </a:spcBef>
              <a:defRPr sz="3384"/>
            </a:pPr>
            <a:r>
              <a:t>CPU - multicore y GPU</a:t>
            </a:r>
          </a:p>
          <a:p>
            <a:pPr lvl="4" marL="2089150" indent="-417830" defTabSz="549148">
              <a:spcBef>
                <a:spcPts val="3900"/>
              </a:spcBef>
              <a:defRPr sz="3384"/>
            </a:pPr>
            <a:r>
              <a:t>Cómputo Distribuido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Metodología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14884" indent="-214884" defTabSz="549148">
              <a:spcBef>
                <a:spcPts val="3900"/>
              </a:spcBef>
              <a:buSzPct val="100000"/>
              <a:buAutoNum type="arabicPeriod" startAt="1"/>
              <a:defRPr sz="3384"/>
            </a:pPr>
            <a:r>
              <a:t>Investigar acerca de estructuras biológicas involucradas y el contexto del experimento</a:t>
            </a:r>
          </a:p>
          <a:p>
            <a:pPr marL="214884" indent="-214884" defTabSz="549148">
              <a:spcBef>
                <a:spcPts val="3900"/>
              </a:spcBef>
              <a:buSzPct val="100000"/>
              <a:buAutoNum type="arabicPeriod" startAt="1"/>
              <a:defRPr sz="3384"/>
            </a:pPr>
            <a:r>
              <a:t>Analizar el desempeño inicial del código</a:t>
            </a:r>
          </a:p>
          <a:p>
            <a:pPr marL="214884" indent="-214884" defTabSz="549148">
              <a:spcBef>
                <a:spcPts val="3900"/>
              </a:spcBef>
              <a:buSzPct val="100000"/>
              <a:buAutoNum type="arabicPeriod" startAt="1"/>
              <a:defRPr sz="3384"/>
            </a:pPr>
            <a:r>
              <a:t>Explorar optimizaciones algorítmicas</a:t>
            </a:r>
          </a:p>
          <a:p>
            <a:pPr marL="214884" indent="-214884" defTabSz="549148">
              <a:spcBef>
                <a:spcPts val="3900"/>
              </a:spcBef>
              <a:buSzPct val="100000"/>
              <a:buAutoNum type="arabicPeriod" startAt="1"/>
              <a:defRPr sz="3384"/>
            </a:pPr>
            <a:r>
              <a:t>Aplicar técnicas de cómputo paralelo a distintos niveles</a:t>
            </a:r>
          </a:p>
          <a:p>
            <a:pPr marL="214884" indent="-214884" defTabSz="549148">
              <a:spcBef>
                <a:spcPts val="3900"/>
              </a:spcBef>
              <a:buSzPct val="100000"/>
              <a:buAutoNum type="arabicPeriod" startAt="1"/>
              <a:defRPr sz="3384"/>
            </a:pPr>
            <a:r>
              <a:t>Explorar el desempeño en arquitecturas de cómputo distintas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Situación Actual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1076823" y="2584698"/>
            <a:ext cx="10851155" cy="5547785"/>
          </a:xfrm>
          <a:prstGeom prst="rect">
            <a:avLst/>
          </a:prstGeom>
        </p:spPr>
        <p:txBody>
          <a:bodyPr/>
          <a:lstStyle/>
          <a:p>
            <a:pPr/>
            <a:r>
              <a:t>Se ha investigado sobre el contexto fisiológico de la investigación.</a:t>
            </a:r>
          </a:p>
          <a:p>
            <a:pPr/>
            <a:r>
              <a:t>Se hizo un </a:t>
            </a:r>
            <a:r>
              <a:rPr i="1"/>
              <a:t>profiling</a:t>
            </a:r>
            <a:r>
              <a:t> del código de cálculo de componentes disjuntos en el que se identificaron cuellos de botella.</a:t>
            </a:r>
          </a:p>
          <a:p>
            <a:pPr/>
            <a:r>
              <a:t>Se ha analizado la implementación de las funciones más pesadas computacionalmente en julia.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Resultados Esperados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Mejorar drásticamente los tiempos de cómputo para poder realizar un mayor número de experimentos</a:t>
            </a:r>
          </a:p>
          <a:p>
            <a:pPr/>
            <a:r>
              <a:t>Hacer mejoras algorítmicas e implementaciones paralelas</a:t>
            </a:r>
          </a:p>
          <a:p>
            <a:pPr/>
            <a:r>
              <a:t>Analizar distintas arquitecturas de cómputo y evaluar sus desempeños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