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504" r:id="rId3"/>
    <p:sldId id="258" r:id="rId4"/>
    <p:sldId id="292" r:id="rId5"/>
    <p:sldId id="293" r:id="rId6"/>
    <p:sldId id="294" r:id="rId7"/>
    <p:sldId id="295" r:id="rId8"/>
    <p:sldId id="296" r:id="rId9"/>
    <p:sldId id="298" r:id="rId10"/>
    <p:sldId id="297" r:id="rId11"/>
    <p:sldId id="299" r:id="rId12"/>
    <p:sldId id="300" r:id="rId13"/>
    <p:sldId id="499" r:id="rId14"/>
    <p:sldId id="498" r:id="rId15"/>
    <p:sldId id="274" r:id="rId16"/>
    <p:sldId id="447" r:id="rId17"/>
    <p:sldId id="448" r:id="rId18"/>
    <p:sldId id="473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275" r:id="rId31"/>
    <p:sldId id="467" r:id="rId32"/>
    <p:sldId id="489" r:id="rId33"/>
    <p:sldId id="491" r:id="rId34"/>
    <p:sldId id="490" r:id="rId35"/>
    <p:sldId id="492" r:id="rId36"/>
    <p:sldId id="493" r:id="rId37"/>
    <p:sldId id="494" r:id="rId38"/>
    <p:sldId id="495" r:id="rId39"/>
    <p:sldId id="496" r:id="rId40"/>
    <p:sldId id="497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92" r:id="rId51"/>
    <p:sldId id="348" r:id="rId52"/>
    <p:sldId id="393" r:id="rId53"/>
    <p:sldId id="345" r:id="rId54"/>
    <p:sldId id="346" r:id="rId55"/>
    <p:sldId id="349" r:id="rId56"/>
    <p:sldId id="347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438" r:id="rId89"/>
    <p:sldId id="383" r:id="rId90"/>
    <p:sldId id="511" r:id="rId91"/>
    <p:sldId id="515" r:id="rId92"/>
    <p:sldId id="514" r:id="rId93"/>
    <p:sldId id="513" r:id="rId94"/>
    <p:sldId id="512" r:id="rId95"/>
    <p:sldId id="411" r:id="rId96"/>
    <p:sldId id="517" r:id="rId97"/>
    <p:sldId id="518" r:id="rId98"/>
    <p:sldId id="385" r:id="rId99"/>
    <p:sldId id="519" r:id="rId100"/>
    <p:sldId id="520" r:id="rId101"/>
    <p:sldId id="521" r:id="rId102"/>
    <p:sldId id="522" r:id="rId103"/>
    <p:sldId id="386" r:id="rId104"/>
    <p:sldId id="524" r:id="rId105"/>
    <p:sldId id="381" r:id="rId106"/>
    <p:sldId id="382" r:id="rId107"/>
    <p:sldId id="503" r:id="rId108"/>
    <p:sldId id="502" r:id="rId109"/>
    <p:sldId id="501" r:id="rId110"/>
    <p:sldId id="500" r:id="rId111"/>
    <p:sldId id="505" r:id="rId112"/>
    <p:sldId id="506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387" r:id="rId122"/>
    <p:sldId id="388" r:id="rId123"/>
    <p:sldId id="389" r:id="rId124"/>
    <p:sldId id="391" r:id="rId125"/>
    <p:sldId id="395" r:id="rId1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89" autoAdjust="0"/>
    <p:restoredTop sz="95434" autoAdjust="0"/>
  </p:normalViewPr>
  <p:slideViewPr>
    <p:cSldViewPr>
      <p:cViewPr>
        <p:scale>
          <a:sx n="90" d="100"/>
          <a:sy n="90" d="100"/>
        </p:scale>
        <p:origin x="-109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DAFB4-48BF-4E1C-B658-B35E5D102F58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61B33-59F8-4552-BE2E-FBA6028967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61B33-59F8-4552-BE2E-FBA602896703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2FD1-0624-4DFC-B19A-E47EEDCC1C09}" type="datetimeFigureOut">
              <a:rPr lang="zh-TW" altLang="en-US" smtClean="0"/>
              <a:pPr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FD3D-F4E7-4CAF-8DD9-CFC1ED510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tabu search algorithm for the min-max k-Chinese postman problem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Dino </a:t>
            </a:r>
            <a:r>
              <a:rPr lang="en-US" altLang="zh-TW" dirty="0" err="1" smtClean="0"/>
              <a:t>Ahr</a:t>
            </a:r>
            <a:r>
              <a:rPr lang="en-US" altLang="zh-TW" dirty="0" smtClean="0"/>
              <a:t>, Gerhard </a:t>
            </a:r>
            <a:r>
              <a:rPr lang="en-US" altLang="zh-TW" dirty="0" err="1" smtClean="0"/>
              <a:t>Reinelt</a:t>
            </a:r>
            <a:r>
              <a:rPr lang="en-US" altLang="zh-TW" dirty="0" smtClean="0"/>
              <a:t>*</a:t>
            </a:r>
          </a:p>
          <a:p>
            <a:r>
              <a:rPr lang="en-US" altLang="zh-TW" dirty="0" smtClean="0"/>
              <a:t>Computers &amp; Operations Research 33 (2006) 3403–3422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461562" y="5681979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報告人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陳政謙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弧形 5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7" name="直線接點 56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RequiredEdgeWalkExchange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P</a:t>
            </a:r>
            <a:r>
              <a:rPr lang="en-US" altLang="zh-TW" sz="2400" dirty="0" smtClean="0"/>
              <a:t> is composed of redundant edges.</a:t>
            </a:r>
          </a:p>
          <a:p>
            <a:r>
              <a:rPr lang="en-US" altLang="zh-TW" sz="2400" b="1" dirty="0" smtClean="0"/>
              <a:t>e</a:t>
            </a:r>
            <a:r>
              <a:rPr lang="en-US" altLang="zh-TW" sz="2400" dirty="0" smtClean="0"/>
              <a:t> is a required edge.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RequiredEdgeWalkExchange</a:t>
            </a:r>
            <a:r>
              <a:rPr lang="en-US" altLang="zh-TW" sz="2400" b="1" dirty="0" smtClean="0"/>
              <a:t> neighborhood </a:t>
            </a:r>
            <a:r>
              <a:rPr lang="en-US" altLang="zh-TW" sz="2400" dirty="0" smtClean="0"/>
              <a:t>considers walks H = {P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e, 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}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6" name="弧形 55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RequiredEdgeWalkExchange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P</a:t>
            </a:r>
            <a:r>
              <a:rPr lang="en-US" altLang="zh-TW" sz="2400" dirty="0" smtClean="0"/>
              <a:t> is composed of redundant edges.</a:t>
            </a:r>
          </a:p>
          <a:p>
            <a:r>
              <a:rPr lang="en-US" altLang="zh-TW" sz="2400" b="1" dirty="0" smtClean="0"/>
              <a:t>e</a:t>
            </a:r>
            <a:r>
              <a:rPr lang="en-US" altLang="zh-TW" sz="2400" dirty="0" smtClean="0"/>
              <a:t> is a required edge.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RequiredEdgeWalkExchange</a:t>
            </a:r>
            <a:r>
              <a:rPr lang="en-US" altLang="zh-TW" sz="2400" b="1" dirty="0" smtClean="0"/>
              <a:t> neighborhood </a:t>
            </a:r>
            <a:r>
              <a:rPr lang="en-US" altLang="zh-TW" sz="2400" dirty="0" smtClean="0"/>
              <a:t>considers walks H = {P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e, 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}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6" name="弧形 55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RequiredEdgeWalkExchange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P</a:t>
            </a:r>
            <a:r>
              <a:rPr lang="en-US" altLang="zh-TW" sz="2400" dirty="0" smtClean="0"/>
              <a:t> is composed of redundant edges.</a:t>
            </a:r>
          </a:p>
          <a:p>
            <a:r>
              <a:rPr lang="en-US" altLang="zh-TW" sz="2400" b="1" dirty="0" smtClean="0"/>
              <a:t>e</a:t>
            </a:r>
            <a:r>
              <a:rPr lang="en-US" altLang="zh-TW" sz="2400" dirty="0" smtClean="0"/>
              <a:t> is a required edge.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RequiredEdgeWalkExchange</a:t>
            </a:r>
            <a:r>
              <a:rPr lang="en-US" altLang="zh-TW" sz="2400" b="1" dirty="0" smtClean="0"/>
              <a:t> neighborhood </a:t>
            </a:r>
            <a:r>
              <a:rPr lang="en-US" altLang="zh-TW" sz="2400" dirty="0" smtClean="0"/>
              <a:t>considers walks H = {P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e, 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}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6" name="弧形 55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altLang="zh-TW" sz="44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SingleRequiredEdgeExchange</a:t>
            </a:r>
            <a:endParaRPr lang="zh-TW" altLang="en-US" sz="44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000131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b="1" i="1" dirty="0" err="1" smtClean="0"/>
              <a:t>SingleRequiredEdgeExchange</a:t>
            </a:r>
            <a:r>
              <a:rPr lang="en-US" altLang="zh-TW" sz="2800" b="1" dirty="0" smtClean="0"/>
              <a:t> neighborhood </a:t>
            </a:r>
            <a:r>
              <a:rPr lang="en-US" altLang="zh-TW" sz="2800" dirty="0" smtClean="0"/>
              <a:t>considers required edges e in the longest tour </a:t>
            </a:r>
            <a:r>
              <a:rPr lang="en-US" altLang="zh-TW" sz="2800" dirty="0" err="1" smtClean="0"/>
              <a:t>C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62" name="弧形 6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弧形 62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弧形 6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弧形 64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altLang="zh-TW" sz="44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SingleRequiredEdgeExchange</a:t>
            </a:r>
            <a:endParaRPr lang="zh-TW" altLang="en-US" sz="44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000131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b="1" i="1" dirty="0" err="1" smtClean="0"/>
              <a:t>SingleRequiredEdgeExchange</a:t>
            </a:r>
            <a:r>
              <a:rPr lang="en-US" altLang="zh-TW" sz="2800" b="1" dirty="0" smtClean="0"/>
              <a:t> neighborhood </a:t>
            </a:r>
            <a:r>
              <a:rPr lang="en-US" altLang="zh-TW" sz="2800" dirty="0" smtClean="0"/>
              <a:t>considers required edges e in the longest tour </a:t>
            </a:r>
            <a:r>
              <a:rPr lang="en-US" altLang="zh-TW" sz="2800" dirty="0" err="1" smtClean="0"/>
              <a:t>C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62" name="弧形 6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弧形 62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弧形 6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弧形 64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tabu search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A k-postman tour, the maximum number of iterations without improvement called </a:t>
            </a:r>
            <a:r>
              <a:rPr lang="en-US" altLang="zh-TW" i="1" dirty="0" err="1" smtClean="0"/>
              <a:t>maxNOfItsWithoutImprovement</a:t>
            </a:r>
            <a:r>
              <a:rPr lang="en-US" altLang="zh-TW" dirty="0" smtClean="0"/>
              <a:t>, a tabu tenure called </a:t>
            </a:r>
            <a:r>
              <a:rPr lang="en-US" altLang="zh-TW" i="1" dirty="0" err="1" smtClean="0"/>
              <a:t>tabuTenure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and a flag called </a:t>
            </a:r>
            <a:r>
              <a:rPr lang="en-US" altLang="zh-TW" i="1" dirty="0" err="1" smtClean="0"/>
              <a:t>improvementProcedure</a:t>
            </a:r>
            <a:r>
              <a:rPr lang="en-US" altLang="zh-TW" i="1" dirty="0" smtClean="0"/>
              <a:t>.</a:t>
            </a:r>
          </a:p>
          <a:p>
            <a:r>
              <a:rPr lang="en-US" altLang="zh-TW" dirty="0" smtClean="0"/>
              <a:t>Output: A possibly improved k-postman tour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tabu search algorithm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447015" y="1142984"/>
            <a:ext cx="206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dk1"/>
                </a:solidFill>
              </a:rPr>
              <a:t>A k-postman tour</a:t>
            </a:r>
            <a:endParaRPr lang="zh-TW" altLang="en-US" sz="2000" dirty="0">
              <a:solidFill>
                <a:schemeClr val="dk1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tabu search algorithm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4357686" y="157161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32" y="2143116"/>
            <a:ext cx="91506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Compute a list of neighborhood solutions N in decreasing order of improvement value.</a:t>
            </a:r>
            <a:endParaRPr lang="zh-TW" altLang="en-US" sz="2000" baseline="-250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3447015" y="1142984"/>
            <a:ext cx="206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dk1"/>
                </a:solidFill>
              </a:rPr>
              <a:t>A k-postman tour</a:t>
            </a:r>
            <a:endParaRPr lang="zh-TW" altLang="en-US" sz="2000" dirty="0">
              <a:solidFill>
                <a:schemeClr val="dk1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tabu search algorithm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4357686" y="157161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32" y="2143116"/>
            <a:ext cx="91506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Compute a list of neighborhood solutions N in decreasing order of improvement value.</a:t>
            </a:r>
            <a:endParaRPr lang="zh-TW" altLang="en-US" sz="2000" baseline="-250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2" y="3214686"/>
            <a:ext cx="9144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Select the first solution of the list as current solution if it is non-</a:t>
            </a:r>
            <a:r>
              <a:rPr lang="en-US" altLang="zh-TW" sz="2000" dirty="0" err="1" smtClean="0"/>
              <a:t>tabu</a:t>
            </a:r>
            <a:r>
              <a:rPr lang="en-US" altLang="zh-TW" sz="2000" dirty="0" smtClean="0"/>
              <a:t> or </a:t>
            </a:r>
            <a:r>
              <a:rPr lang="en-US" altLang="zh-TW" sz="2000" dirty="0" err="1" smtClean="0"/>
              <a:t>tabu</a:t>
            </a:r>
            <a:r>
              <a:rPr lang="en-US" altLang="zh-TW" sz="2000" dirty="0" smtClean="0"/>
              <a:t> but better than the best solution. (if no such solution then the algorithm terminates)</a:t>
            </a:r>
            <a:endParaRPr lang="zh-TW" altLang="en-US" sz="2000" baseline="-25000" dirty="0" smtClean="0"/>
          </a:p>
        </p:txBody>
      </p:sp>
      <p:sp>
        <p:nvSpPr>
          <p:cNvPr id="15" name="向下箭號 14"/>
          <p:cNvSpPr/>
          <p:nvPr/>
        </p:nvSpPr>
        <p:spPr>
          <a:xfrm>
            <a:off x="4357686" y="264318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447015" y="1142984"/>
            <a:ext cx="206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dk1"/>
                </a:solidFill>
              </a:rPr>
              <a:t>A k-postman tour</a:t>
            </a:r>
            <a:endParaRPr lang="zh-TW" altLang="en-US" sz="2000" dirty="0">
              <a:solidFill>
                <a:schemeClr val="dk1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tabu search algorithm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4357686" y="157161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32" y="2143116"/>
            <a:ext cx="91506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Compute a list of neighborhood solutions N in decreasing order of improvement value.</a:t>
            </a:r>
            <a:endParaRPr lang="zh-TW" altLang="en-US" sz="2000" baseline="-250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2" y="3214686"/>
            <a:ext cx="9144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Select the first solution of the list as current solution if it is non-</a:t>
            </a:r>
            <a:r>
              <a:rPr lang="en-US" altLang="zh-TW" sz="2000" dirty="0" err="1" smtClean="0"/>
              <a:t>tabu</a:t>
            </a:r>
            <a:r>
              <a:rPr lang="en-US" altLang="zh-TW" sz="2000" dirty="0" smtClean="0"/>
              <a:t> or </a:t>
            </a:r>
            <a:r>
              <a:rPr lang="en-US" altLang="zh-TW" sz="2000" dirty="0" err="1" smtClean="0"/>
              <a:t>tabu</a:t>
            </a:r>
            <a:r>
              <a:rPr lang="en-US" altLang="zh-TW" sz="2000" dirty="0" smtClean="0"/>
              <a:t> but better than the best solution. (if no such solution then the algorithm terminates)</a:t>
            </a:r>
            <a:endParaRPr lang="zh-TW" altLang="en-US" sz="2000" baseline="-25000" dirty="0" smtClean="0"/>
          </a:p>
        </p:txBody>
      </p:sp>
      <p:sp>
        <p:nvSpPr>
          <p:cNvPr id="15" name="向下箭號 14"/>
          <p:cNvSpPr/>
          <p:nvPr/>
        </p:nvSpPr>
        <p:spPr>
          <a:xfrm>
            <a:off x="4357686" y="264318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4357686" y="407194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447015" y="1142984"/>
            <a:ext cx="206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dk1"/>
                </a:solidFill>
              </a:rPr>
              <a:t>A k-postman tour</a:t>
            </a:r>
            <a:endParaRPr lang="zh-TW" altLang="en-US" sz="2000" dirty="0">
              <a:solidFill>
                <a:schemeClr val="dk1"/>
              </a:solidFill>
              <a:latin typeface="Edwardian Script ITC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4282" y="4643446"/>
            <a:ext cx="87154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If current solution value &lt; best solution value then best solution = current solution.</a:t>
            </a:r>
            <a:endParaRPr lang="zh-TW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弧形 5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7187630" y="5396227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107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0" name="直線接點 59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2" name="直線接點 61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tabu search algorithm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4357686" y="157161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32" y="2143116"/>
            <a:ext cx="91506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Compute a list of neighborhood solutions N in decreasing order of improvement value.</a:t>
            </a:r>
            <a:endParaRPr lang="zh-TW" altLang="en-US" sz="2000" baseline="-250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2" y="3214686"/>
            <a:ext cx="9144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Select the first solution of the list as current solution if it is non-</a:t>
            </a:r>
            <a:r>
              <a:rPr lang="en-US" altLang="zh-TW" sz="2000" dirty="0" err="1" smtClean="0"/>
              <a:t>tabu</a:t>
            </a:r>
            <a:r>
              <a:rPr lang="en-US" altLang="zh-TW" sz="2000" dirty="0" smtClean="0"/>
              <a:t> or </a:t>
            </a:r>
            <a:r>
              <a:rPr lang="en-US" altLang="zh-TW" sz="2000" dirty="0" err="1" smtClean="0"/>
              <a:t>tabu</a:t>
            </a:r>
            <a:r>
              <a:rPr lang="en-US" altLang="zh-TW" sz="2000" dirty="0" smtClean="0"/>
              <a:t> but better than the best solution. (if no such solution then the algorithm terminates)</a:t>
            </a:r>
            <a:endParaRPr lang="zh-TW" altLang="en-US" sz="2000" baseline="-250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-32" y="5792948"/>
            <a:ext cx="9144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If the number of iterations &lt; the max number of iterations then continue this algorithm, or the algorithm terminates.</a:t>
            </a:r>
            <a:endParaRPr lang="zh-TW" altLang="en-US" sz="2000" dirty="0" smtClean="0"/>
          </a:p>
        </p:txBody>
      </p:sp>
      <p:sp>
        <p:nvSpPr>
          <p:cNvPr id="15" name="向下箭號 14"/>
          <p:cNvSpPr/>
          <p:nvPr/>
        </p:nvSpPr>
        <p:spPr>
          <a:xfrm>
            <a:off x="4357686" y="264318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4357686" y="4071942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447015" y="1142984"/>
            <a:ext cx="2062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dk1"/>
                </a:solidFill>
              </a:rPr>
              <a:t>A k-postman tour</a:t>
            </a:r>
            <a:endParaRPr lang="zh-TW" altLang="en-US" sz="2000" dirty="0">
              <a:solidFill>
                <a:schemeClr val="dk1"/>
              </a:solidFill>
              <a:latin typeface="Edwardian Script ITC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4282" y="4643446"/>
            <a:ext cx="87154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If current solution value &lt; best solution value then best solution = current solution.</a:t>
            </a:r>
            <a:endParaRPr lang="zh-TW" altLang="en-US" sz="2000" dirty="0" smtClean="0"/>
          </a:p>
        </p:txBody>
      </p:sp>
      <p:sp>
        <p:nvSpPr>
          <p:cNvPr id="20" name="向下箭號 19"/>
          <p:cNvSpPr/>
          <p:nvPr/>
        </p:nvSpPr>
        <p:spPr>
          <a:xfrm>
            <a:off x="4357686" y="5214950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Parameters</a:t>
            </a:r>
          </a:p>
          <a:p>
            <a:pPr lvl="1"/>
            <a:r>
              <a:rPr lang="en-US" altLang="zh-TW" i="1" dirty="0" err="1" smtClean="0"/>
              <a:t>tabuTenure</a:t>
            </a:r>
            <a:r>
              <a:rPr lang="en-US" altLang="zh-TW" dirty="0" smtClean="0"/>
              <a:t> = 20</a:t>
            </a:r>
          </a:p>
          <a:p>
            <a:pPr lvl="1"/>
            <a:r>
              <a:rPr lang="en-US" altLang="zh-TW" i="1" dirty="0" err="1" smtClean="0"/>
              <a:t>maxNOfIterationsWithoutImprovement</a:t>
            </a:r>
            <a:r>
              <a:rPr lang="en-US" altLang="zh-TW" dirty="0" smtClean="0"/>
              <a:t> 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Two improvement index</a:t>
            </a:r>
          </a:p>
          <a:p>
            <a:pPr lvl="1"/>
            <a:r>
              <a:rPr lang="en-US" altLang="zh-TW" dirty="0" smtClean="0"/>
              <a:t>Let x be the value of the best heuristic solution from [2]</a:t>
            </a:r>
          </a:p>
          <a:p>
            <a:pPr lvl="1"/>
            <a:r>
              <a:rPr lang="en-US" altLang="zh-TW" dirty="0" smtClean="0"/>
              <a:t>Let y be the best solution value obtained by the </a:t>
            </a:r>
            <a:r>
              <a:rPr lang="en-US" altLang="zh-TW" dirty="0" err="1" smtClean="0"/>
              <a:t>tabu</a:t>
            </a:r>
            <a:r>
              <a:rPr lang="en-US" altLang="zh-TW" dirty="0" smtClean="0"/>
              <a:t> search algorithm for all possible configurations of neighborhood structures and improvement procedures.</a:t>
            </a:r>
          </a:p>
          <a:p>
            <a:pPr lvl="1"/>
            <a:r>
              <a:rPr lang="en-US" altLang="zh-TW" dirty="0" smtClean="0"/>
              <a:t>Let z be the best lower bound obtained by the lower bounds SPT-LB and CPP/k-LB presented in [2].</a:t>
            </a:r>
          </a:p>
          <a:p>
            <a:pPr lvl="1"/>
            <a:r>
              <a:rPr lang="en-US" altLang="zh-TW" dirty="0" smtClean="0"/>
              <a:t>Average </a:t>
            </a:r>
            <a:r>
              <a:rPr lang="en-US" altLang="zh-TW" dirty="0" err="1" smtClean="0"/>
              <a:t>impr</a:t>
            </a:r>
            <a:r>
              <a:rPr lang="en-US" altLang="zh-TW" dirty="0" smtClean="0"/>
              <a:t>.(%) = (x - y) * 100 / x</a:t>
            </a:r>
          </a:p>
          <a:p>
            <a:pPr lvl="1"/>
            <a:r>
              <a:rPr lang="en-US" altLang="zh-TW" dirty="0" smtClean="0"/>
              <a:t>Average gap(%) = (y - z) * 100 / y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弧形 5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78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187630" y="5396227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107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2" name="直線接點 61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4" name="直線接點 63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144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38238"/>
            <a:ext cx="91440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719403"/>
            <a:ext cx="9144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95425"/>
            <a:ext cx="9144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1111"/>
            <a:ext cx="9144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弧形 5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78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187630" y="5396227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107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2" name="直線接點 61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4" name="直線接點 63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756725" y="6357958"/>
            <a:ext cx="3101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maximum weight is 107</a:t>
            </a:r>
            <a:endParaRPr lang="zh-TW" altLang="en-US" sz="2000" dirty="0"/>
          </a:p>
        </p:txBody>
      </p:sp>
      <p:sp>
        <p:nvSpPr>
          <p:cNvPr id="6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7" name="直線接點 66"/>
          <p:cNvCxnSpPr>
            <a:stCxn id="86" idx="7"/>
            <a:endCxn id="7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0" idx="4"/>
            <a:endCxn id="8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5" idx="6"/>
            <a:endCxn id="8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>
            <a:stCxn id="85" idx="7"/>
            <a:endCxn id="8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0" idx="6"/>
            <a:endCxn id="8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0" idx="5"/>
            <a:endCxn id="8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4"/>
            <a:endCxn id="8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84" idx="3"/>
            <a:endCxn id="8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88" idx="6"/>
            <a:endCxn id="8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84" idx="5"/>
            <a:endCxn id="8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83" idx="5"/>
            <a:endCxn id="8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90" idx="7"/>
            <a:endCxn id="8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86" idx="5"/>
            <a:endCxn id="9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90" idx="7"/>
            <a:endCxn id="8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83" name="橢圓 8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86" idx="6"/>
            <a:endCxn id="8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10" name="弧形 109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弧形 11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弧形 112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7" name="直線接點 116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9" name="直線接點 118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756725" y="6357958"/>
            <a:ext cx="2971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The maximum weight is 94</a:t>
            </a:r>
            <a:endParaRPr lang="zh-TW" altLang="en-US" sz="2000" dirty="0"/>
          </a:p>
        </p:txBody>
      </p:sp>
      <p:sp>
        <p:nvSpPr>
          <p:cNvPr id="6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Merging and separating 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Algorithms</a:t>
            </a:r>
          </a:p>
          <a:p>
            <a:pPr lvl="1"/>
            <a:r>
              <a:rPr lang="en-US" altLang="zh-TW" i="1" dirty="0" err="1" smtClean="0"/>
              <a:t>SeparateWalkFromTour</a:t>
            </a:r>
            <a:endParaRPr lang="en-US" altLang="zh-TW" i="1" dirty="0" smtClean="0"/>
          </a:p>
          <a:p>
            <a:pPr lvl="1"/>
            <a:r>
              <a:rPr lang="en-US" altLang="zh-TW" i="1" dirty="0" err="1" smtClean="0"/>
              <a:t>MergeWalkWithTour</a:t>
            </a:r>
            <a:endParaRPr lang="en-US" altLang="zh-TW" i="1" dirty="0" smtClean="0"/>
          </a:p>
          <a:p>
            <a:pPr lvl="1"/>
            <a:endParaRPr lang="en-US" altLang="zh-TW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The tour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and the walk H to be separated.</a:t>
            </a:r>
          </a:p>
          <a:p>
            <a:r>
              <a:rPr lang="en-US" altLang="zh-TW" dirty="0" smtClean="0"/>
              <a:t>Output: The tour      represents a feasible tour formed from the remaining of edges of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after removing edges from H and possibly additional edges needed to re-establish feasibility.</a:t>
            </a:r>
            <a:endParaRPr lang="zh-TW" altLang="en-US" dirty="0" smtClean="0"/>
          </a:p>
        </p:txBody>
      </p:sp>
      <p:pic>
        <p:nvPicPr>
          <p:cNvPr id="1026" name="Picture 2" descr="C:\Users\SamChien\Downloads\CiTil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947" y="2786061"/>
            <a:ext cx="352425" cy="428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Step1: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H (u = v is possible).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an internal node of H.</a:t>
            </a:r>
            <a:endParaRPr lang="zh-TW" altLang="en-US" sz="24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59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Step1: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H (u = v is possible).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an internal node of H.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2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Step1: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H (u = v is possible).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an internal node of H.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min-max k-Chinese postman problem</a:t>
            </a:r>
          </a:p>
          <a:p>
            <a:r>
              <a:rPr lang="en-US" altLang="zh-TW" dirty="0" smtClean="0"/>
              <a:t>Merging and separating edges</a:t>
            </a:r>
          </a:p>
          <a:p>
            <a:r>
              <a:rPr lang="en-US" altLang="zh-TW" dirty="0" smtClean="0"/>
              <a:t>Improving tours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tabu</a:t>
            </a:r>
            <a:r>
              <a:rPr lang="en-US" altLang="zh-TW" dirty="0" smtClean="0"/>
              <a:t> search algorithm</a:t>
            </a:r>
          </a:p>
          <a:p>
            <a:r>
              <a:rPr lang="en-US" altLang="zh-TW" dirty="0" smtClean="0"/>
              <a:t>Computational results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2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Step1: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H (u = v is possible).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an internal node of H.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Step1: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H (u = v is possible).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an internal node of H.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000628" y="6039169"/>
            <a:ext cx="397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not an internal node of H.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Step1: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H (u = v is possible).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an internal node of H.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Remove all edges of H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contained in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Remove all edges of H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contained in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Remove all edges of H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contained in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Ĉ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6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Remove all edges of H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contained in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Ĉ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362610" y="6000768"/>
            <a:ext cx="271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contained in Ĉ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7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Remove all edges of H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 Check whether the depot node 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is contained in </a:t>
            </a:r>
            <a:r>
              <a:rPr lang="en-US" altLang="zh-TW" sz="2400" dirty="0" err="1" smtClean="0"/>
              <a:t>Ĉ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Ĉ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Step3: We have to consider two cases when we connect u and v:</a:t>
            </a:r>
          </a:p>
          <a:p>
            <a:pPr lvl="1"/>
            <a:r>
              <a:rPr lang="en-US" altLang="zh-TW" sz="2000" dirty="0" smtClean="0"/>
              <a:t>If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is an internal node of H and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is not contained in </a:t>
            </a:r>
            <a:r>
              <a:rPr lang="en-US" altLang="zh-TW" sz="2000" dirty="0" err="1" smtClean="0"/>
              <a:t>Ĉ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, then we let evolves from </a:t>
            </a:r>
            <a:r>
              <a:rPr lang="en-US" altLang="zh-TW" sz="2000" dirty="0" err="1" smtClean="0"/>
              <a:t>Ĉ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by connecting u and v with SP(u,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), SP(v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v).</a:t>
            </a:r>
          </a:p>
          <a:p>
            <a:pPr lvl="1"/>
            <a:r>
              <a:rPr lang="en-US" altLang="zh-TW" sz="2000" dirty="0" smtClean="0"/>
              <a:t>Otherwise we let      evolves from </a:t>
            </a:r>
            <a:r>
              <a:rPr lang="en-US" altLang="zh-TW" sz="2000" dirty="0" err="1" smtClean="0"/>
              <a:t>Ĉ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by connecting u and v with SP(u, v).</a:t>
            </a:r>
            <a:endParaRPr lang="zh-TW" altLang="en-US" sz="2000" dirty="0" smtClean="0"/>
          </a:p>
        </p:txBody>
      </p:sp>
      <p:pic>
        <p:nvPicPr>
          <p:cNvPr id="66" name="Picture 2" descr="C:\Users\SamChien\Downloads\CiTil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357430"/>
            <a:ext cx="285752" cy="347536"/>
          </a:xfrm>
          <a:prstGeom prst="rect">
            <a:avLst/>
          </a:prstGeom>
          <a:noFill/>
        </p:spPr>
      </p:pic>
      <p:sp>
        <p:nvSpPr>
          <p:cNvPr id="67" name="文字方塊 66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pic>
        <p:nvPicPr>
          <p:cNvPr id="62" name="Picture 2" descr="C:\Users\SamChien\Downloads\CiTil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1714" y="1714488"/>
            <a:ext cx="293690" cy="35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SeparateWalkFromTour</a:t>
            </a:r>
            <a:endParaRPr lang="zh-TW" altLang="en-US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8" name="直線接點 7"/>
          <p:cNvCxnSpPr>
            <a:stCxn id="27" idx="7"/>
            <a:endCxn id="11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1" idx="4"/>
            <a:endCxn id="26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26" idx="6"/>
            <a:endCxn id="29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26" idx="7"/>
            <a:endCxn id="24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1" idx="6"/>
            <a:endCxn id="24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29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4"/>
            <a:endCxn id="25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5" idx="3"/>
            <a:endCxn id="29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9" idx="6"/>
            <a:endCxn id="30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5" idx="5"/>
            <a:endCxn id="30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24" idx="5"/>
            <a:endCxn id="30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1" idx="7"/>
            <a:endCxn id="29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27" idx="5"/>
            <a:endCxn id="31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7"/>
            <a:endCxn id="30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4" name="橢圓 23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>
            <a:stCxn id="27" idx="6"/>
            <a:endCxn id="26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1" name="弧形 50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Ĉ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Step3: We have to consider two cases when we connect u and v:</a:t>
            </a:r>
          </a:p>
          <a:p>
            <a:pPr lvl="1"/>
            <a:r>
              <a:rPr lang="en-US" altLang="zh-TW" sz="2000" dirty="0" smtClean="0"/>
              <a:t>If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is an internal node of H and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is not contained in </a:t>
            </a:r>
            <a:r>
              <a:rPr lang="en-US" altLang="zh-TW" sz="2000" dirty="0" err="1" smtClean="0"/>
              <a:t>Ĉ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, then we let evolves from </a:t>
            </a:r>
            <a:r>
              <a:rPr lang="en-US" altLang="zh-TW" sz="2000" dirty="0" err="1" smtClean="0"/>
              <a:t>Ĉ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by connecting u and v with SP(u,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), SP(v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v).</a:t>
            </a:r>
          </a:p>
          <a:p>
            <a:pPr lvl="1"/>
            <a:r>
              <a:rPr lang="en-US" altLang="zh-TW" sz="2000" dirty="0" smtClean="0"/>
              <a:t>Otherwise we let      evolves from </a:t>
            </a:r>
            <a:r>
              <a:rPr lang="en-US" altLang="zh-TW" sz="2000" dirty="0" err="1" smtClean="0"/>
              <a:t>Ĉ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by connecting u and v with SP(u, v).</a:t>
            </a:r>
            <a:endParaRPr lang="zh-TW" altLang="en-US" sz="2000" dirty="0" smtClean="0"/>
          </a:p>
        </p:txBody>
      </p:sp>
      <p:pic>
        <p:nvPicPr>
          <p:cNvPr id="66" name="Picture 2" descr="C:\Users\SamChien\Downloads\CiTil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357430"/>
            <a:ext cx="285752" cy="347536"/>
          </a:xfrm>
          <a:prstGeom prst="rect">
            <a:avLst/>
          </a:prstGeom>
          <a:noFill/>
        </p:spPr>
      </p:pic>
      <p:sp>
        <p:nvSpPr>
          <p:cNvPr id="62" name="弧形 61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pic>
        <p:nvPicPr>
          <p:cNvPr id="67" name="Picture 2" descr="C:\Users\SamChien\Downloads\CiTil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1714" y="1714488"/>
            <a:ext cx="293690" cy="35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-Chinese postman tour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a given graph G=(V, E), </a:t>
            </a:r>
            <a:r>
              <a:rPr lang="en-US" altLang="zh-TW" sz="2400" b="1" dirty="0" smtClean="0"/>
              <a:t>k-Chinese postman tour</a:t>
            </a:r>
            <a:r>
              <a:rPr lang="en-US" altLang="zh-TW" sz="2400" dirty="0" smtClean="0"/>
              <a:t> is k closed walks(tours) which each tour starts and ends at the depot node and each edge e </a:t>
            </a:r>
            <a:r>
              <a:rPr lang="zh-TW" altLang="en-US" sz="2400" dirty="0" smtClean="0"/>
              <a:t>∈ </a:t>
            </a:r>
            <a:r>
              <a:rPr lang="en-US" altLang="zh-TW" sz="2400" dirty="0" smtClean="0"/>
              <a:t>E is covered by at least one tour.</a:t>
            </a:r>
            <a:endParaRPr lang="zh-TW" altLang="en-US" sz="2400" dirty="0"/>
          </a:p>
        </p:txBody>
      </p:sp>
      <p:cxnSp>
        <p:nvCxnSpPr>
          <p:cNvPr id="51" name="直線接點 50"/>
          <p:cNvCxnSpPr>
            <a:stCxn id="152" idx="7"/>
            <a:endCxn id="5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6" idx="4"/>
            <a:endCxn id="149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9" idx="6"/>
            <a:endCxn id="16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149" idx="7"/>
            <a:endCxn id="130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6"/>
            <a:endCxn id="130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6" idx="5"/>
            <a:endCxn id="16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30" idx="4"/>
            <a:endCxn id="142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2" idx="3"/>
            <a:endCxn id="16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161" idx="6"/>
            <a:endCxn id="166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42" idx="5"/>
            <a:endCxn id="166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30" idx="5"/>
            <a:endCxn id="166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76" idx="7"/>
            <a:endCxn id="16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52" idx="5"/>
            <a:endCxn id="17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176" idx="7"/>
            <a:endCxn id="166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0" name="橢圓 129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7" name="直線接點 156"/>
          <p:cNvCxnSpPr>
            <a:stCxn id="152" idx="6"/>
            <a:endCxn id="149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The tour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and the walk H to be merged.</a:t>
            </a:r>
          </a:p>
          <a:p>
            <a:r>
              <a:rPr lang="en-US" altLang="zh-TW" dirty="0" smtClean="0"/>
              <a:t>Output: The tour     represents a feasible tour formed from edges contained in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and H and possibly additional edges.</a:t>
            </a:r>
            <a:endParaRPr lang="zh-TW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0459" y="2276470"/>
            <a:ext cx="371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Remove those edges from the beginning and the end of H which also occur in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the result Ĥ.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H:</a:t>
            </a:r>
            <a:endParaRPr lang="zh-TW" altLang="en-US" sz="2400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Remove those edges from the beginning and the end of H which also occur in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the result 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Remove those edges from the beginning and the end of H which also occur in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to yield the result 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內容版面配置區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85725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Ĥ. Determine the node t on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which minimizes w(SP(u, t)) + w(SP(v, t)).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6" name="內容版面配置區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85725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Ĥ. Determine the node t on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which minimizes w(SP(u, t)) + w(SP(v, t)).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6" name="內容版面配置區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85725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Ĥ. Determine the node t on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which minimizes w(SP(u, t)) + w(SP(v, t)).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15206" y="3610277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6" name="弧形 65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內容版面配置區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857256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Step2: Let u and v be the </a:t>
            </a:r>
            <a:r>
              <a:rPr lang="en-US" altLang="zh-TW" sz="2400" dirty="0" err="1" smtClean="0"/>
              <a:t>endnodes</a:t>
            </a:r>
            <a:r>
              <a:rPr lang="en-US" altLang="zh-TW" sz="2400" dirty="0" smtClean="0"/>
              <a:t> of Ĥ. Determine the node t on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which minimizes w(SP(u, t)) + w(SP(v, t)).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15206" y="3610277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6" name="弧形 65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Step3: The result       evolves from splicing SP(t, u), Ĥ, SP(v, t) into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at node t.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646" y="1643050"/>
            <a:ext cx="310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Step3: The result       evolves from splicing SP(t, u), Ĥ, SP(v, t) into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at node t.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15206" y="3610277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6" name="弧形 65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646" y="1643050"/>
            <a:ext cx="310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-Chinese postman tour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given graph G=(V, E), </a:t>
            </a:r>
            <a:r>
              <a:rPr lang="en-US" altLang="zh-TW" sz="2400" b="1" dirty="0" smtClean="0"/>
              <a:t>k-Chinese postman tour</a:t>
            </a:r>
            <a:r>
              <a:rPr lang="en-US" altLang="zh-TW" sz="2400" dirty="0" smtClean="0"/>
              <a:t> is k closed walks(tours) which each tour starts and ends at the depot node and each edge e </a:t>
            </a:r>
            <a:r>
              <a:rPr lang="zh-TW" altLang="en-US" sz="2400" dirty="0" smtClean="0"/>
              <a:t>∈ </a:t>
            </a:r>
            <a:r>
              <a:rPr lang="en-US" altLang="zh-TW" sz="2400" dirty="0" smtClean="0"/>
              <a:t>E is covered by at least one tour.</a:t>
            </a:r>
            <a:endParaRPr lang="zh-TW" altLang="en-US" sz="2400" dirty="0"/>
          </a:p>
        </p:txBody>
      </p:sp>
      <p:cxnSp>
        <p:nvCxnSpPr>
          <p:cNvPr id="51" name="直線接點 50"/>
          <p:cNvCxnSpPr>
            <a:stCxn id="152" idx="7"/>
            <a:endCxn id="5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6" idx="4"/>
            <a:endCxn id="149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9" idx="6"/>
            <a:endCxn id="16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149" idx="7"/>
            <a:endCxn id="130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6"/>
            <a:endCxn id="130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6" idx="5"/>
            <a:endCxn id="16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30" idx="4"/>
            <a:endCxn id="142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2" idx="3"/>
            <a:endCxn id="16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161" idx="6"/>
            <a:endCxn id="166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42" idx="5"/>
            <a:endCxn id="166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30" idx="5"/>
            <a:endCxn id="166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76" idx="7"/>
            <a:endCxn id="16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52" idx="5"/>
            <a:endCxn id="17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176" idx="7"/>
            <a:endCxn id="166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0" name="橢圓 129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7" name="直線接點 156"/>
          <p:cNvCxnSpPr>
            <a:stCxn id="152" idx="6"/>
            <a:endCxn id="149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9388" y="5429264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epot node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i="1" dirty="0" err="1" smtClean="0"/>
              <a:t>MergeWalkWithTour</a:t>
            </a:r>
            <a:endParaRPr lang="zh-TW" altLang="en-US" i="1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0" name="直線接點 119"/>
          <p:cNvCxnSpPr>
            <a:stCxn id="139" idx="7"/>
            <a:endCxn id="123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123" idx="4"/>
            <a:endCxn id="138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38" idx="6"/>
            <a:endCxn id="14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/>
          <p:cNvCxnSpPr>
            <a:stCxn id="138" idx="7"/>
            <a:endCxn id="136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23" idx="6"/>
            <a:endCxn id="136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3" idx="5"/>
            <a:endCxn id="14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6" idx="4"/>
            <a:endCxn id="137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7" idx="3"/>
            <a:endCxn id="14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41" idx="6"/>
            <a:endCxn id="142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7" idx="5"/>
            <a:endCxn id="142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6" idx="5"/>
            <a:endCxn id="142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3" idx="7"/>
            <a:endCxn id="14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39" idx="5"/>
            <a:endCxn id="143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43" idx="7"/>
            <a:endCxn id="142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6" name="橢圓 135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>
            <a:stCxn id="139" idx="6"/>
            <a:endCxn id="138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橢圓 14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lt1"/>
              </a:solidFill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3" name="弧形 162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弧形 172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5" name="直線接點 17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252588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77" name="直線接點 176"/>
          <p:cNvCxnSpPr/>
          <p:nvPr/>
        </p:nvCxnSpPr>
        <p:spPr>
          <a:xfrm rot="5400000">
            <a:off x="7608114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8108180" y="5678503"/>
            <a:ext cx="356396" cy="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7827996" y="54292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Ĥ: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43768" y="278605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143768" y="325308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v = 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15206" y="3610277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 = 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66" name="弧形 65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Step3: The result       evolves from splicing SP(t, u), Ĥ, SP(v, t) into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at node t.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646" y="1643050"/>
            <a:ext cx="31090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Required edge and redundant 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571635"/>
          </a:xfrm>
        </p:spPr>
        <p:txBody>
          <a:bodyPr>
            <a:normAutofit/>
          </a:bodyPr>
          <a:lstStyle/>
          <a:p>
            <a:r>
              <a:rPr lang="en-US" altLang="zh-TW" sz="2000" b="1" dirty="0" err="1" smtClean="0"/>
              <a:t>Ø</a:t>
            </a:r>
            <a:r>
              <a:rPr lang="en-US" altLang="zh-TW" sz="2000" b="1" baseline="-25000" dirty="0" err="1" smtClean="0"/>
              <a:t>i</a:t>
            </a:r>
            <a:r>
              <a:rPr lang="en-US" altLang="zh-TW" sz="2000" b="1" dirty="0" smtClean="0"/>
              <a:t>(e)</a:t>
            </a:r>
            <a:r>
              <a:rPr lang="en-US" altLang="zh-TW" sz="2000" dirty="0" smtClean="0"/>
              <a:t> denote the frequency of e which occurs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b="1" dirty="0" smtClean="0"/>
              <a:t>Ø(e)</a:t>
            </a:r>
            <a:r>
              <a:rPr lang="en-US" altLang="zh-TW" sz="2000" dirty="0" smtClean="0"/>
              <a:t> =             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</a:t>
            </a:r>
          </a:p>
          <a:p>
            <a:r>
              <a:rPr lang="en-US" altLang="zh-TW" sz="2000" dirty="0" smtClean="0"/>
              <a:t>An edge e is called </a:t>
            </a:r>
            <a:r>
              <a:rPr lang="en-US" altLang="zh-TW" sz="2000" b="1" dirty="0" smtClean="0"/>
              <a:t>required</a:t>
            </a:r>
            <a:r>
              <a:rPr lang="en-US" altLang="zh-TW" sz="2000" dirty="0" smtClean="0"/>
              <a:t> for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 ≥ 1 and Ø(e) =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(e).</a:t>
            </a:r>
          </a:p>
          <a:p>
            <a:r>
              <a:rPr lang="en-US" altLang="zh-TW" sz="2000" dirty="0" smtClean="0"/>
              <a:t>An edge e is called </a:t>
            </a:r>
            <a:r>
              <a:rPr lang="en-US" altLang="zh-TW" sz="2000" b="1" dirty="0" smtClean="0"/>
              <a:t>redundant </a:t>
            </a:r>
            <a:r>
              <a:rPr lang="en-US" altLang="zh-TW" sz="2000" dirty="0" smtClean="0"/>
              <a:t>for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 ≥ 1 and Ø(e) &gt;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(e).</a:t>
            </a:r>
            <a:endParaRPr lang="zh-TW" altLang="en-US" sz="2000" dirty="0"/>
          </a:p>
        </p:txBody>
      </p:sp>
      <p:pic>
        <p:nvPicPr>
          <p:cNvPr id="4" name="圖片 3" descr="si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8" y="1643050"/>
            <a:ext cx="725096" cy="500066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538340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7893866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7" name="直線接點 66"/>
          <p:cNvCxnSpPr>
            <a:stCxn id="86" idx="7"/>
            <a:endCxn id="70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0" idx="4"/>
            <a:endCxn id="85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5" idx="6"/>
            <a:endCxn id="88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>
            <a:stCxn id="85" idx="7"/>
            <a:endCxn id="83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0" idx="6"/>
            <a:endCxn id="83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0" idx="5"/>
            <a:endCxn id="88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4"/>
            <a:endCxn id="84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84" idx="3"/>
            <a:endCxn id="88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88" idx="6"/>
            <a:endCxn id="89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84" idx="5"/>
            <a:endCxn id="89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83" idx="5"/>
            <a:endCxn id="89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90" idx="7"/>
            <a:endCxn id="88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86" idx="5"/>
            <a:endCxn id="90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90" idx="7"/>
            <a:endCxn id="89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83" name="橢圓 82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86" idx="6"/>
            <a:endCxn id="85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10" name="弧形 109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弧形 111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弧形 112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Required edge and redundant 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571635"/>
          </a:xfrm>
        </p:spPr>
        <p:txBody>
          <a:bodyPr>
            <a:normAutofit/>
          </a:bodyPr>
          <a:lstStyle/>
          <a:p>
            <a:r>
              <a:rPr lang="en-US" altLang="zh-TW" sz="2000" b="1" dirty="0" err="1" smtClean="0"/>
              <a:t>Ø</a:t>
            </a:r>
            <a:r>
              <a:rPr lang="en-US" altLang="zh-TW" sz="2000" b="1" baseline="-25000" dirty="0" err="1" smtClean="0"/>
              <a:t>i</a:t>
            </a:r>
            <a:r>
              <a:rPr lang="en-US" altLang="zh-TW" sz="2000" b="1" dirty="0" smtClean="0"/>
              <a:t>(e)</a:t>
            </a:r>
            <a:r>
              <a:rPr lang="en-US" altLang="zh-TW" sz="2000" dirty="0" smtClean="0"/>
              <a:t> denote the frequency of e which occurs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b="1" dirty="0" smtClean="0"/>
              <a:t>Ø(e)</a:t>
            </a:r>
            <a:r>
              <a:rPr lang="en-US" altLang="zh-TW" sz="2000" dirty="0" smtClean="0"/>
              <a:t> =             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</a:t>
            </a:r>
          </a:p>
          <a:p>
            <a:r>
              <a:rPr lang="en-US" altLang="zh-TW" sz="2000" dirty="0" smtClean="0"/>
              <a:t>An edge e is called </a:t>
            </a:r>
            <a:r>
              <a:rPr lang="en-US" altLang="zh-TW" sz="2000" b="1" dirty="0" smtClean="0"/>
              <a:t>required</a:t>
            </a:r>
            <a:r>
              <a:rPr lang="en-US" altLang="zh-TW" sz="2000" dirty="0" smtClean="0"/>
              <a:t> for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 ≥ 1 and Ø(e) =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(e).</a:t>
            </a:r>
          </a:p>
          <a:p>
            <a:r>
              <a:rPr lang="en-US" altLang="zh-TW" sz="2000" dirty="0" smtClean="0"/>
              <a:t>An edge e is called </a:t>
            </a:r>
            <a:r>
              <a:rPr lang="en-US" altLang="zh-TW" sz="2000" b="1" dirty="0" smtClean="0"/>
              <a:t>redundant </a:t>
            </a:r>
            <a:r>
              <a:rPr lang="en-US" altLang="zh-TW" sz="2000" dirty="0" smtClean="0"/>
              <a:t>for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 ≥ 1 and Ø(e) &gt;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(e).</a:t>
            </a:r>
            <a:endParaRPr lang="zh-TW" altLang="en-US" sz="2000" dirty="0"/>
          </a:p>
        </p:txBody>
      </p:sp>
      <p:pic>
        <p:nvPicPr>
          <p:cNvPr id="4" name="圖片 3" descr="si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8" y="1643050"/>
            <a:ext cx="725096" cy="500066"/>
          </a:xfrm>
          <a:prstGeom prst="rect">
            <a:avLst/>
          </a:prstGeom>
        </p:spPr>
      </p:pic>
      <p:sp>
        <p:nvSpPr>
          <p:cNvPr id="60" name="文字方塊 59"/>
          <p:cNvSpPr txBox="1"/>
          <p:nvPr/>
        </p:nvSpPr>
        <p:spPr>
          <a:xfrm>
            <a:off x="4570110" y="6143644"/>
            <a:ext cx="4216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(v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7</a:t>
            </a:r>
            <a:r>
              <a:rPr lang="en-US" altLang="zh-TW" sz="2400" dirty="0" smtClean="0"/>
              <a:t>) is a required edge for C</a:t>
            </a:r>
            <a:r>
              <a:rPr lang="en-US" altLang="zh-TW" sz="2400" baseline="-25000" dirty="0" smtClean="0"/>
              <a:t>1.</a:t>
            </a:r>
            <a:endParaRPr lang="zh-TW" altLang="en-US" sz="2400" baseline="-250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7" name="直線接點 116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7538340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9" name="直線接點 118"/>
          <p:cNvCxnSpPr/>
          <p:nvPr/>
        </p:nvCxnSpPr>
        <p:spPr>
          <a:xfrm rot="5400000">
            <a:off x="7893866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3" name="直線接點 122"/>
          <p:cNvCxnSpPr>
            <a:stCxn id="142" idx="7"/>
            <a:endCxn id="12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6" idx="4"/>
            <a:endCxn id="141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41" idx="6"/>
            <a:endCxn id="144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橢圓 12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/>
          <p:cNvCxnSpPr>
            <a:stCxn id="141" idx="7"/>
            <a:endCxn id="139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26" idx="6"/>
            <a:endCxn id="139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26" idx="5"/>
            <a:endCxn id="144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9" idx="4"/>
            <a:endCxn id="140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40" idx="3"/>
            <a:endCxn id="144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4" idx="6"/>
            <a:endCxn id="145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40" idx="5"/>
            <a:endCxn id="145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39" idx="5"/>
            <a:endCxn id="145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>
            <a:stCxn id="146" idx="7"/>
            <a:endCxn id="144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142" idx="5"/>
            <a:endCxn id="14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146" idx="7"/>
            <a:endCxn id="145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文字方塊 137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9" name="橢圓 138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3" name="直線接點 142"/>
          <p:cNvCxnSpPr>
            <a:stCxn id="142" idx="6"/>
            <a:endCxn id="141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橢圓 143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6" name="弧形 165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弧形 166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Required edge and redundant 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1571635"/>
          </a:xfrm>
        </p:spPr>
        <p:txBody>
          <a:bodyPr>
            <a:normAutofit/>
          </a:bodyPr>
          <a:lstStyle/>
          <a:p>
            <a:r>
              <a:rPr lang="en-US" altLang="zh-TW" sz="2000" b="1" dirty="0" err="1" smtClean="0"/>
              <a:t>Ø</a:t>
            </a:r>
            <a:r>
              <a:rPr lang="en-US" altLang="zh-TW" sz="2000" b="1" baseline="-25000" dirty="0" err="1" smtClean="0"/>
              <a:t>i</a:t>
            </a:r>
            <a:r>
              <a:rPr lang="en-US" altLang="zh-TW" sz="2000" b="1" dirty="0" smtClean="0"/>
              <a:t>(e)</a:t>
            </a:r>
            <a:r>
              <a:rPr lang="en-US" altLang="zh-TW" sz="2000" dirty="0" smtClean="0"/>
              <a:t> denote the frequency of e which occurs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b="1" dirty="0" smtClean="0"/>
              <a:t>Ø(e)</a:t>
            </a:r>
            <a:r>
              <a:rPr lang="en-US" altLang="zh-TW" sz="2000" dirty="0" smtClean="0"/>
              <a:t> =             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</a:t>
            </a:r>
          </a:p>
          <a:p>
            <a:r>
              <a:rPr lang="en-US" altLang="zh-TW" sz="2000" dirty="0" smtClean="0"/>
              <a:t>An edge e is called </a:t>
            </a:r>
            <a:r>
              <a:rPr lang="en-US" altLang="zh-TW" sz="2000" b="1" dirty="0" smtClean="0"/>
              <a:t>required</a:t>
            </a:r>
            <a:r>
              <a:rPr lang="en-US" altLang="zh-TW" sz="2000" dirty="0" smtClean="0"/>
              <a:t> for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 ≥ 1 and Ø(e) =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(e).</a:t>
            </a:r>
          </a:p>
          <a:p>
            <a:r>
              <a:rPr lang="en-US" altLang="zh-TW" sz="2000" dirty="0" smtClean="0"/>
              <a:t>An edge e is called </a:t>
            </a:r>
            <a:r>
              <a:rPr lang="en-US" altLang="zh-TW" sz="2000" b="1" dirty="0" smtClean="0"/>
              <a:t>redundant </a:t>
            </a:r>
            <a:r>
              <a:rPr lang="en-US" altLang="zh-TW" sz="2000" dirty="0" smtClean="0"/>
              <a:t>for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 ≥ 1 and Ø(e) &gt; </a:t>
            </a:r>
            <a:r>
              <a:rPr lang="en-US" altLang="zh-TW" sz="2000" dirty="0" err="1" smtClean="0"/>
              <a:t>Ø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(e).</a:t>
            </a:r>
            <a:endParaRPr lang="zh-TW" altLang="en-US" sz="2000" dirty="0"/>
          </a:p>
        </p:txBody>
      </p:sp>
      <p:pic>
        <p:nvPicPr>
          <p:cNvPr id="4" name="圖片 3" descr="si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8" y="1643050"/>
            <a:ext cx="725096" cy="500066"/>
          </a:xfrm>
          <a:prstGeom prst="rect">
            <a:avLst/>
          </a:prstGeom>
        </p:spPr>
      </p:pic>
      <p:sp>
        <p:nvSpPr>
          <p:cNvPr id="60" name="文字方塊 59"/>
          <p:cNvSpPr txBox="1"/>
          <p:nvPr/>
        </p:nvSpPr>
        <p:spPr>
          <a:xfrm>
            <a:off x="4570110" y="6143644"/>
            <a:ext cx="435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(v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, v</a:t>
            </a:r>
            <a:r>
              <a:rPr lang="en-US" altLang="zh-TW" sz="2400" baseline="-25000" dirty="0" smtClean="0"/>
              <a:t>6</a:t>
            </a:r>
            <a:r>
              <a:rPr lang="en-US" altLang="zh-TW" sz="2400" dirty="0" smtClean="0"/>
              <a:t>) is a redundant edge for C</a:t>
            </a:r>
            <a:r>
              <a:rPr lang="en-US" altLang="zh-TW" sz="2400" baseline="-25000" dirty="0" smtClean="0"/>
              <a:t>1.</a:t>
            </a:r>
            <a:endParaRPr lang="zh-TW" altLang="en-US" sz="2400" baseline="-250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7" name="直線接點 116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7538340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9" name="直線接點 118"/>
          <p:cNvCxnSpPr/>
          <p:nvPr/>
        </p:nvCxnSpPr>
        <p:spPr>
          <a:xfrm rot="5400000">
            <a:off x="7893866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23" name="直線接點 122"/>
          <p:cNvCxnSpPr>
            <a:stCxn id="142" idx="7"/>
            <a:endCxn id="12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6" idx="4"/>
            <a:endCxn id="141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41" idx="6"/>
            <a:endCxn id="144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橢圓 12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/>
          <p:cNvCxnSpPr>
            <a:stCxn id="141" idx="7"/>
            <a:endCxn id="139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26" idx="6"/>
            <a:endCxn id="139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26" idx="5"/>
            <a:endCxn id="144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39" idx="4"/>
            <a:endCxn id="140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40" idx="3"/>
            <a:endCxn id="144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4" idx="6"/>
            <a:endCxn id="145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40" idx="5"/>
            <a:endCxn id="145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>
            <a:stCxn id="139" idx="5"/>
            <a:endCxn id="145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>
            <a:stCxn id="146" idx="7"/>
            <a:endCxn id="144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142" idx="5"/>
            <a:endCxn id="14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146" idx="7"/>
            <a:endCxn id="145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文字方塊 137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9" name="橢圓 138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3" name="直線接點 142"/>
          <p:cNvCxnSpPr>
            <a:stCxn id="142" idx="6"/>
            <a:endCxn id="141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橢圓 143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6" name="弧形 165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弧形 166"/>
          <p:cNvSpPr/>
          <p:nvPr/>
        </p:nvSpPr>
        <p:spPr>
          <a:xfrm>
            <a:off x="5157798" y="4714884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>
            <a:off x="5143504" y="4643446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Improving tours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improvement procedures</a:t>
            </a:r>
          </a:p>
          <a:p>
            <a:pPr lvl="1"/>
            <a:r>
              <a:rPr lang="en-US" altLang="zh-TW" i="1" dirty="0" err="1" smtClean="0"/>
              <a:t>RemoveReplicateEdgesKeepingParity</a:t>
            </a:r>
            <a:endParaRPr lang="en-US" altLang="zh-TW" i="1" dirty="0" smtClean="0"/>
          </a:p>
          <a:p>
            <a:pPr lvl="1"/>
            <a:r>
              <a:rPr lang="en-US" altLang="zh-TW" i="1" dirty="0" err="1" smtClean="0"/>
              <a:t>RemoveEvenRedundantEdges</a:t>
            </a:r>
            <a:endParaRPr lang="en-US" altLang="zh-TW" i="1" dirty="0" smtClean="0"/>
          </a:p>
          <a:p>
            <a:pPr lvl="1"/>
            <a:r>
              <a:rPr lang="en-US" altLang="zh-TW" i="1" dirty="0" err="1" smtClean="0"/>
              <a:t>ShortenRequiredEdgeConnections</a:t>
            </a:r>
            <a:endParaRPr lang="en-US" altLang="zh-TW" i="1" dirty="0" smtClean="0"/>
          </a:p>
          <a:p>
            <a:pPr lvl="1"/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 err="1" smtClean="0"/>
              <a:t>RemoveReplicateEdgesKeepingParity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 edge e which occurs n ≥ 3 times in </a:t>
            </a:r>
            <a:r>
              <a:rPr lang="en-US" altLang="zh-TW" sz="2800" dirty="0" err="1" smtClean="0"/>
              <a:t>C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, we can remove n – 2 times (n – 1 times) e if n is even(odd).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59" name="直線接點 58"/>
          <p:cNvCxnSpPr>
            <a:stCxn id="78" idx="7"/>
            <a:endCxn id="62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62" idx="4"/>
            <a:endCxn id="77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7" idx="6"/>
            <a:endCxn id="80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77" idx="7"/>
            <a:endCxn id="75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62" idx="6"/>
            <a:endCxn id="75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2" idx="5"/>
            <a:endCxn id="80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75" idx="4"/>
            <a:endCxn id="76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3"/>
            <a:endCxn id="80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80" idx="6"/>
            <a:endCxn id="81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76" idx="5"/>
            <a:endCxn id="81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5" idx="5"/>
            <a:endCxn id="81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82" idx="7"/>
            <a:endCxn id="80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8" idx="5"/>
            <a:endCxn id="82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82" idx="7"/>
            <a:endCxn id="81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>
            <a:stCxn id="78" idx="6"/>
            <a:endCxn id="77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2" name="弧形 101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弧形 102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5" name="直線接點 10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6609647" y="592933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7" name="直線接點 106"/>
          <p:cNvCxnSpPr/>
          <p:nvPr/>
        </p:nvCxnSpPr>
        <p:spPr>
          <a:xfrm rot="5400000">
            <a:off x="6965173" y="6178569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弧形 109"/>
          <p:cNvSpPr/>
          <p:nvPr/>
        </p:nvSpPr>
        <p:spPr>
          <a:xfrm>
            <a:off x="1214414" y="3357562"/>
            <a:ext cx="1500198" cy="2786082"/>
          </a:xfrm>
          <a:prstGeom prst="arc">
            <a:avLst>
              <a:gd name="adj1" fmla="val 10811891"/>
              <a:gd name="adj2" fmla="val 1622210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>
            <a:off x="2285984" y="2786058"/>
            <a:ext cx="3643338" cy="857256"/>
          </a:xfrm>
          <a:prstGeom prst="arc">
            <a:avLst>
              <a:gd name="adj1" fmla="val 10800493"/>
              <a:gd name="adj2" fmla="val 605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弧形 111"/>
          <p:cNvSpPr/>
          <p:nvPr/>
        </p:nvSpPr>
        <p:spPr>
          <a:xfrm>
            <a:off x="1285852" y="4572008"/>
            <a:ext cx="571504" cy="557210"/>
          </a:xfrm>
          <a:prstGeom prst="arc">
            <a:avLst>
              <a:gd name="adj1" fmla="val 11006433"/>
              <a:gd name="adj2" fmla="val 139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弧形 112"/>
          <p:cNvSpPr/>
          <p:nvPr/>
        </p:nvSpPr>
        <p:spPr>
          <a:xfrm>
            <a:off x="2214546" y="3357562"/>
            <a:ext cx="7572428" cy="2714644"/>
          </a:xfrm>
          <a:prstGeom prst="arc">
            <a:avLst>
              <a:gd name="adj1" fmla="val 10800310"/>
              <a:gd name="adj2" fmla="val 161944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弧形 116"/>
          <p:cNvSpPr/>
          <p:nvPr/>
        </p:nvSpPr>
        <p:spPr>
          <a:xfrm rot="2212160">
            <a:off x="997555" y="4981847"/>
            <a:ext cx="2311685" cy="1407856"/>
          </a:xfrm>
          <a:prstGeom prst="arc">
            <a:avLst>
              <a:gd name="adj1" fmla="val 17381"/>
              <a:gd name="adj2" fmla="val 1072743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弧形 117"/>
          <p:cNvSpPr/>
          <p:nvPr/>
        </p:nvSpPr>
        <p:spPr>
          <a:xfrm rot="2212160">
            <a:off x="1011268" y="4771781"/>
            <a:ext cx="2271805" cy="1851698"/>
          </a:xfrm>
          <a:prstGeom prst="arc">
            <a:avLst>
              <a:gd name="adj1" fmla="val 41019"/>
              <a:gd name="adj2" fmla="val 1072743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弧形 118"/>
          <p:cNvSpPr/>
          <p:nvPr/>
        </p:nvSpPr>
        <p:spPr>
          <a:xfrm>
            <a:off x="3357554" y="5000636"/>
            <a:ext cx="2857520" cy="2643206"/>
          </a:xfrm>
          <a:prstGeom prst="arc">
            <a:avLst>
              <a:gd name="adj1" fmla="val 10816391"/>
              <a:gd name="adj2" fmla="val 1617013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弧形 119"/>
          <p:cNvSpPr/>
          <p:nvPr/>
        </p:nvSpPr>
        <p:spPr>
          <a:xfrm rot="2898090">
            <a:off x="3884042" y="4710991"/>
            <a:ext cx="351579" cy="1960150"/>
          </a:xfrm>
          <a:prstGeom prst="arc">
            <a:avLst>
              <a:gd name="adj1" fmla="val 16212866"/>
              <a:gd name="adj2" fmla="val 541478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 err="1" smtClean="0"/>
              <a:t>RemoveReplicateEdgesKeepingParity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 edge e which occurs n ≥ 3 times in </a:t>
            </a:r>
            <a:r>
              <a:rPr lang="en-US" altLang="zh-TW" sz="2800" dirty="0" err="1" smtClean="0"/>
              <a:t>C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, we can remove n – 2 times (n – 1 times) e if n is even(odd).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59" name="直線接點 58"/>
          <p:cNvCxnSpPr>
            <a:stCxn id="78" idx="7"/>
            <a:endCxn id="62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62" idx="4"/>
            <a:endCxn id="77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7" idx="6"/>
            <a:endCxn id="80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77" idx="7"/>
            <a:endCxn id="75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62" idx="6"/>
            <a:endCxn id="75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2" idx="5"/>
            <a:endCxn id="80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75" idx="4"/>
            <a:endCxn id="76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3"/>
            <a:endCxn id="80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80" idx="6"/>
            <a:endCxn id="81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76" idx="5"/>
            <a:endCxn id="81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5" idx="5"/>
            <a:endCxn id="81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82" idx="7"/>
            <a:endCxn id="80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8" idx="5"/>
            <a:endCxn id="82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82" idx="7"/>
            <a:endCxn id="81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>
            <a:stCxn id="78" idx="6"/>
            <a:endCxn id="77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2" name="弧形 101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弧形 102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5" name="直線接點 10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6609647" y="592933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7" name="直線接點 106"/>
          <p:cNvCxnSpPr/>
          <p:nvPr/>
        </p:nvCxnSpPr>
        <p:spPr>
          <a:xfrm rot="5400000">
            <a:off x="6965173" y="6178569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弧形 109"/>
          <p:cNvSpPr/>
          <p:nvPr/>
        </p:nvSpPr>
        <p:spPr>
          <a:xfrm>
            <a:off x="1214414" y="3357562"/>
            <a:ext cx="1500198" cy="2786082"/>
          </a:xfrm>
          <a:prstGeom prst="arc">
            <a:avLst>
              <a:gd name="adj1" fmla="val 10811891"/>
              <a:gd name="adj2" fmla="val 1622210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>
            <a:off x="2285984" y="2786058"/>
            <a:ext cx="3643338" cy="857256"/>
          </a:xfrm>
          <a:prstGeom prst="arc">
            <a:avLst>
              <a:gd name="adj1" fmla="val 10800493"/>
              <a:gd name="adj2" fmla="val 605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弧形 111"/>
          <p:cNvSpPr/>
          <p:nvPr/>
        </p:nvSpPr>
        <p:spPr>
          <a:xfrm>
            <a:off x="1285852" y="4572008"/>
            <a:ext cx="571504" cy="557210"/>
          </a:xfrm>
          <a:prstGeom prst="arc">
            <a:avLst>
              <a:gd name="adj1" fmla="val 11006433"/>
              <a:gd name="adj2" fmla="val 139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弧形 112"/>
          <p:cNvSpPr/>
          <p:nvPr/>
        </p:nvSpPr>
        <p:spPr>
          <a:xfrm>
            <a:off x="2214546" y="3357562"/>
            <a:ext cx="7572428" cy="2714644"/>
          </a:xfrm>
          <a:prstGeom prst="arc">
            <a:avLst>
              <a:gd name="adj1" fmla="val 10800310"/>
              <a:gd name="adj2" fmla="val 161944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弧形 118"/>
          <p:cNvSpPr/>
          <p:nvPr/>
        </p:nvSpPr>
        <p:spPr>
          <a:xfrm>
            <a:off x="3357554" y="5000636"/>
            <a:ext cx="2857520" cy="2643206"/>
          </a:xfrm>
          <a:prstGeom prst="arc">
            <a:avLst>
              <a:gd name="adj1" fmla="val 10816391"/>
              <a:gd name="adj2" fmla="val 1617013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弧形 119"/>
          <p:cNvSpPr/>
          <p:nvPr/>
        </p:nvSpPr>
        <p:spPr>
          <a:xfrm rot="2898090">
            <a:off x="3884042" y="4710991"/>
            <a:ext cx="351579" cy="1960150"/>
          </a:xfrm>
          <a:prstGeom prst="arc">
            <a:avLst>
              <a:gd name="adj1" fmla="val 16212866"/>
              <a:gd name="adj2" fmla="val 541478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 err="1" smtClean="0"/>
              <a:t>RemoveReplicateEdgesKeepingParity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 edge e which occurs n ≥ 3 times in </a:t>
            </a:r>
            <a:r>
              <a:rPr lang="en-US" altLang="zh-TW" sz="2800" dirty="0" err="1" smtClean="0"/>
              <a:t>C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, we can remove n – 2 times (n – 1 times) e if n is even(odd).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59" name="直線接點 58"/>
          <p:cNvCxnSpPr>
            <a:stCxn id="78" idx="7"/>
            <a:endCxn id="62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62" idx="4"/>
            <a:endCxn id="77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77" idx="6"/>
            <a:endCxn id="80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77" idx="7"/>
            <a:endCxn id="75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62" idx="6"/>
            <a:endCxn id="75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2" idx="5"/>
            <a:endCxn id="80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75" idx="4"/>
            <a:endCxn id="76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3"/>
            <a:endCxn id="80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80" idx="6"/>
            <a:endCxn id="81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76" idx="5"/>
            <a:endCxn id="81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5" idx="5"/>
            <a:endCxn id="81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82" idx="7"/>
            <a:endCxn id="80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8" idx="5"/>
            <a:endCxn id="82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82" idx="7"/>
            <a:endCxn id="81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>
            <a:stCxn id="78" idx="6"/>
            <a:endCxn id="77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2" name="弧形 101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弧形 102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5" name="直線接點 104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6609647" y="592933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7" name="直線接點 106"/>
          <p:cNvCxnSpPr/>
          <p:nvPr/>
        </p:nvCxnSpPr>
        <p:spPr>
          <a:xfrm rot="5400000">
            <a:off x="6965173" y="6178569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弧形 109"/>
          <p:cNvSpPr/>
          <p:nvPr/>
        </p:nvSpPr>
        <p:spPr>
          <a:xfrm>
            <a:off x="1214414" y="3357562"/>
            <a:ext cx="1500198" cy="2786082"/>
          </a:xfrm>
          <a:prstGeom prst="arc">
            <a:avLst>
              <a:gd name="adj1" fmla="val 10811891"/>
              <a:gd name="adj2" fmla="val 1622210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>
            <a:off x="2285984" y="2786058"/>
            <a:ext cx="3643338" cy="857256"/>
          </a:xfrm>
          <a:prstGeom prst="arc">
            <a:avLst>
              <a:gd name="adj1" fmla="val 10800493"/>
              <a:gd name="adj2" fmla="val 605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弧形 111"/>
          <p:cNvSpPr/>
          <p:nvPr/>
        </p:nvSpPr>
        <p:spPr>
          <a:xfrm>
            <a:off x="1285852" y="4572008"/>
            <a:ext cx="571504" cy="557210"/>
          </a:xfrm>
          <a:prstGeom prst="arc">
            <a:avLst>
              <a:gd name="adj1" fmla="val 11006433"/>
              <a:gd name="adj2" fmla="val 139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弧形 112"/>
          <p:cNvSpPr/>
          <p:nvPr/>
        </p:nvSpPr>
        <p:spPr>
          <a:xfrm>
            <a:off x="2214546" y="3357562"/>
            <a:ext cx="7572428" cy="2714644"/>
          </a:xfrm>
          <a:prstGeom prst="arc">
            <a:avLst>
              <a:gd name="adj1" fmla="val 10800310"/>
              <a:gd name="adj2" fmla="val 161944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RemoveEvenRedundantEdges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If edge e is a redundant edge with even frequency, e will be removed completely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if the remaining of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remains connected and still contains the depot node.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0" name="弧形 49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538340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893866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 rot="1645592">
            <a:off x="938362" y="3265097"/>
            <a:ext cx="1209256" cy="1516250"/>
          </a:xfrm>
          <a:prstGeom prst="arc">
            <a:avLst>
              <a:gd name="adj1" fmla="val 5306342"/>
              <a:gd name="adj2" fmla="val 1632792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71472" y="2000240"/>
            <a:ext cx="1357322" cy="2714644"/>
          </a:xfrm>
          <a:prstGeom prst="arc">
            <a:avLst>
              <a:gd name="adj1" fmla="val 123356"/>
              <a:gd name="adj2" fmla="val 541414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2285984" y="2786058"/>
            <a:ext cx="3643338" cy="857256"/>
          </a:xfrm>
          <a:prstGeom prst="arc">
            <a:avLst>
              <a:gd name="adj1" fmla="val 10800493"/>
              <a:gd name="adj2" fmla="val 605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/>
          <p:cNvSpPr/>
          <p:nvPr/>
        </p:nvSpPr>
        <p:spPr>
          <a:xfrm>
            <a:off x="2285984" y="2928934"/>
            <a:ext cx="3643338" cy="571504"/>
          </a:xfrm>
          <a:prstGeom prst="arc">
            <a:avLst>
              <a:gd name="adj1" fmla="val 30137"/>
              <a:gd name="adj2" fmla="val 1082309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RemoveEvenRedundantEdges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If edge e is a redundant edge with even frequency, e will be removed completely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if the remaining of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remains connected and still contains the depot node.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0" name="弧形 49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538340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893866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>
            <a:off x="2285984" y="2786058"/>
            <a:ext cx="3643338" cy="857256"/>
          </a:xfrm>
          <a:prstGeom prst="arc">
            <a:avLst>
              <a:gd name="adj1" fmla="val 10800493"/>
              <a:gd name="adj2" fmla="val 605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2285984" y="2928934"/>
            <a:ext cx="3643338" cy="571504"/>
          </a:xfrm>
          <a:prstGeom prst="arc">
            <a:avLst>
              <a:gd name="adj1" fmla="val 30137"/>
              <a:gd name="adj2" fmla="val 1082309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-Chinese postman tour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given graph G=(V, E), </a:t>
            </a:r>
            <a:r>
              <a:rPr lang="en-US" altLang="zh-TW" sz="2400" b="1" dirty="0" smtClean="0"/>
              <a:t>k-Chinese postman tour</a:t>
            </a:r>
            <a:r>
              <a:rPr lang="en-US" altLang="zh-TW" sz="2400" dirty="0" smtClean="0"/>
              <a:t> is k closed walks(tours) which each tour starts and ends at the depot node and each edge e </a:t>
            </a:r>
            <a:r>
              <a:rPr lang="zh-TW" altLang="en-US" sz="2400" dirty="0" smtClean="0"/>
              <a:t>∈ </a:t>
            </a:r>
            <a:r>
              <a:rPr lang="en-US" altLang="zh-TW" sz="2400" dirty="0" smtClean="0"/>
              <a:t>E is covered by at least one tour.</a:t>
            </a:r>
            <a:endParaRPr lang="zh-TW" altLang="en-US" sz="2400" dirty="0"/>
          </a:p>
        </p:txBody>
      </p:sp>
      <p:cxnSp>
        <p:nvCxnSpPr>
          <p:cNvPr id="51" name="直線接點 50"/>
          <p:cNvCxnSpPr>
            <a:stCxn id="152" idx="7"/>
            <a:endCxn id="5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6" idx="4"/>
            <a:endCxn id="149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9" idx="6"/>
            <a:endCxn id="16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149" idx="7"/>
            <a:endCxn id="130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6"/>
            <a:endCxn id="130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6" idx="5"/>
            <a:endCxn id="16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30" idx="4"/>
            <a:endCxn id="142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2" idx="3"/>
            <a:endCxn id="16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161" idx="6"/>
            <a:endCxn id="166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42" idx="5"/>
            <a:endCxn id="166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30" idx="5"/>
            <a:endCxn id="166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76" idx="7"/>
            <a:endCxn id="16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52" idx="5"/>
            <a:endCxn id="17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176" idx="7"/>
            <a:endCxn id="166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0" name="橢圓 129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7" name="直線接點 156"/>
          <p:cNvCxnSpPr>
            <a:stCxn id="152" idx="6"/>
            <a:endCxn id="149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9388" y="5429264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epot node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388" y="589629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 = 2</a:t>
            </a:r>
            <a:endParaRPr lang="zh-TW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RemoveEvenRedundantEdges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If edge e is a redundant edge with even frequency, e will be removed completely from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if the remaining of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remains connected and still contains the depot node.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0" name="弧形 49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09647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4" name="直線接點 53"/>
          <p:cNvCxnSpPr/>
          <p:nvPr/>
        </p:nvCxnSpPr>
        <p:spPr>
          <a:xfrm rot="5400000">
            <a:off x="6965173" y="5679297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538340" y="542926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7893866" y="5678503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0" name="直線接點 59"/>
          <p:cNvCxnSpPr>
            <a:stCxn id="79" idx="7"/>
            <a:endCxn id="63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3" idx="4"/>
            <a:endCxn id="78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78" idx="6"/>
            <a:endCxn id="81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>
            <a:stCxn id="78" idx="7"/>
            <a:endCxn id="76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6"/>
            <a:endCxn id="76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3" idx="5"/>
            <a:endCxn id="81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4"/>
            <a:endCxn id="77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7" idx="3"/>
            <a:endCxn id="81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1" idx="6"/>
            <a:endCxn id="82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7" idx="5"/>
            <a:endCxn id="82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76" idx="5"/>
            <a:endCxn id="82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83" idx="7"/>
            <a:endCxn id="81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9" idx="5"/>
            <a:endCxn id="83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7"/>
            <a:endCxn id="82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6" name="橢圓 75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>
            <a:stCxn id="79" idx="6"/>
            <a:endCxn id="78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3" name="弧形 102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弧形 10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弧形 104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7" name="直線接點 106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09" name="直線接點 108"/>
          <p:cNvCxnSpPr/>
          <p:nvPr/>
        </p:nvCxnSpPr>
        <p:spPr>
          <a:xfrm rot="5400000">
            <a:off x="7608114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弧形 109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0" name="直線接點 59"/>
          <p:cNvCxnSpPr>
            <a:stCxn id="79" idx="7"/>
            <a:endCxn id="63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3" idx="4"/>
            <a:endCxn id="78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78" idx="6"/>
            <a:endCxn id="81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>
            <a:stCxn id="78" idx="7"/>
            <a:endCxn id="76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6"/>
            <a:endCxn id="76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3" idx="5"/>
            <a:endCxn id="81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4"/>
            <a:endCxn id="77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7" idx="3"/>
            <a:endCxn id="81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1" idx="6"/>
            <a:endCxn id="82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7" idx="5"/>
            <a:endCxn id="82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76" idx="5"/>
            <a:endCxn id="82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83" idx="7"/>
            <a:endCxn id="81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9" idx="5"/>
            <a:endCxn id="83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7"/>
            <a:endCxn id="82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6" name="橢圓 75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>
            <a:stCxn id="79" idx="6"/>
            <a:endCxn id="78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3" name="弧形 102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弧形 10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弧形 104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弧形 109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115" name="直線接點 114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6" name="直線接點 115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8" name="直線接點 117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0" name="直線接點 59"/>
          <p:cNvCxnSpPr>
            <a:stCxn id="79" idx="7"/>
            <a:endCxn id="63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3" idx="4"/>
            <a:endCxn id="78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78" idx="6"/>
            <a:endCxn id="81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>
            <a:stCxn id="78" idx="7"/>
            <a:endCxn id="76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6"/>
            <a:endCxn id="76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3" idx="5"/>
            <a:endCxn id="81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4"/>
            <a:endCxn id="77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7" idx="3"/>
            <a:endCxn id="81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1" idx="6"/>
            <a:endCxn id="82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7" idx="5"/>
            <a:endCxn id="82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76" idx="5"/>
            <a:endCxn id="82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83" idx="7"/>
            <a:endCxn id="81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9" idx="5"/>
            <a:endCxn id="83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7"/>
            <a:endCxn id="82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6" name="橢圓 75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>
            <a:stCxn id="79" idx="6"/>
            <a:endCxn id="78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3" name="弧形 102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弧形 10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弧形 104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弧形 109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116" name="直線接點 115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8" name="直線接點 117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20" name="直線接點 119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0" name="直線接點 59"/>
          <p:cNvCxnSpPr>
            <a:stCxn id="79" idx="7"/>
            <a:endCxn id="63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3" idx="4"/>
            <a:endCxn id="78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78" idx="6"/>
            <a:endCxn id="81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>
            <a:stCxn id="78" idx="7"/>
            <a:endCxn id="76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6"/>
            <a:endCxn id="76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3" idx="5"/>
            <a:endCxn id="81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4"/>
            <a:endCxn id="77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7" idx="3"/>
            <a:endCxn id="81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1" idx="6"/>
            <a:endCxn id="82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7" idx="5"/>
            <a:endCxn id="82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76" idx="5"/>
            <a:endCxn id="82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83" idx="7"/>
            <a:endCxn id="81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9" idx="5"/>
            <a:endCxn id="83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7"/>
            <a:endCxn id="82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6" name="橢圓 75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>
            <a:stCxn id="79" idx="6"/>
            <a:endCxn id="78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3" name="弧形 102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弧形 10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弧形 104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弧形 109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117" name="直線接點 116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19" name="直線接點 118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21" name="直線接點 120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60" name="直線接點 59"/>
          <p:cNvCxnSpPr>
            <a:stCxn id="79" idx="7"/>
            <a:endCxn id="63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63" idx="4"/>
            <a:endCxn id="78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78" idx="6"/>
            <a:endCxn id="81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>
            <a:stCxn id="78" idx="7"/>
            <a:endCxn id="76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6"/>
            <a:endCxn id="76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63" idx="5"/>
            <a:endCxn id="81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76" idx="4"/>
            <a:endCxn id="77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7" idx="3"/>
            <a:endCxn id="81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81" idx="6"/>
            <a:endCxn id="82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7" idx="5"/>
            <a:endCxn id="82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76" idx="5"/>
            <a:endCxn id="82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83" idx="7"/>
            <a:endCxn id="81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9" idx="5"/>
            <a:endCxn id="83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83" idx="7"/>
            <a:endCxn id="82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76" name="橢圓 75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/>
          <p:cNvCxnSpPr>
            <a:stCxn id="79" idx="6"/>
            <a:endCxn id="78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03" name="弧形 102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弧形 103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弧形 104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弧形 109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118" name="直線接點 117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20" name="直線接點 119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122" name="直線接點 121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-Chinese postman tour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given graph G=(V, E), </a:t>
            </a:r>
            <a:r>
              <a:rPr lang="en-US" altLang="zh-TW" sz="2400" b="1" dirty="0" smtClean="0"/>
              <a:t>k-Chinese postman tour</a:t>
            </a:r>
            <a:r>
              <a:rPr lang="en-US" altLang="zh-TW" sz="2400" dirty="0" smtClean="0"/>
              <a:t> is k closed walks(tours) which each tour starts and ends at the depot node and each edge e </a:t>
            </a:r>
            <a:r>
              <a:rPr lang="zh-TW" altLang="en-US" sz="2400" dirty="0" smtClean="0"/>
              <a:t>∈ </a:t>
            </a:r>
            <a:r>
              <a:rPr lang="en-US" altLang="zh-TW" sz="2400" dirty="0" smtClean="0"/>
              <a:t>E is covered by at least one tour.</a:t>
            </a:r>
            <a:endParaRPr lang="zh-TW" altLang="en-US" sz="2400" dirty="0"/>
          </a:p>
        </p:txBody>
      </p:sp>
      <p:cxnSp>
        <p:nvCxnSpPr>
          <p:cNvPr id="51" name="直線接點 50"/>
          <p:cNvCxnSpPr>
            <a:stCxn id="152" idx="7"/>
            <a:endCxn id="5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6" idx="4"/>
            <a:endCxn id="149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9" idx="6"/>
            <a:endCxn id="16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149" idx="7"/>
            <a:endCxn id="130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6"/>
            <a:endCxn id="130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6" idx="5"/>
            <a:endCxn id="16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30" idx="4"/>
            <a:endCxn id="142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2" idx="3"/>
            <a:endCxn id="16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161" idx="6"/>
            <a:endCxn id="166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42" idx="5"/>
            <a:endCxn id="166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30" idx="5"/>
            <a:endCxn id="166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76" idx="7"/>
            <a:endCxn id="16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52" idx="5"/>
            <a:endCxn id="17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176" idx="7"/>
            <a:endCxn id="166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0" name="橢圓 129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7" name="直線接點 156"/>
          <p:cNvCxnSpPr>
            <a:stCxn id="152" idx="6"/>
            <a:endCxn id="149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9388" y="5429264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epot node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388" y="589629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 = 2</a:t>
            </a:r>
            <a:endParaRPr lang="zh-TW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B050"/>
                </a:solidFill>
              </a:rPr>
              <a:t>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5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6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6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8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7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B050"/>
                </a:solidFill>
              </a:rPr>
              <a:t>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7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8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6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6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5</a:t>
            </a:r>
            <a:r>
              <a:rPr lang="en-US" altLang="zh-TW" sz="2000" dirty="0" smtClean="0">
                <a:solidFill>
                  <a:srgbClr val="00B050"/>
                </a:solidFill>
              </a:rPr>
              <a:t>, v</a:t>
            </a:r>
            <a:r>
              <a:rPr lang="en-US" altLang="zh-TW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1" name="直線接點 6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字方塊 211"/>
          <p:cNvSpPr txBox="1"/>
          <p:nvPr/>
        </p:nvSpPr>
        <p:spPr>
          <a:xfrm>
            <a:off x="6500826" y="4110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1428728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5874916" y="35004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-Chinese postman tour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given graph G=(V, E), </a:t>
            </a:r>
            <a:r>
              <a:rPr lang="en-US" altLang="zh-TW" sz="2400" b="1" dirty="0" smtClean="0"/>
              <a:t>k-Chinese postman tour</a:t>
            </a:r>
            <a:r>
              <a:rPr lang="en-US" altLang="zh-TW" sz="2400" dirty="0" smtClean="0"/>
              <a:t> is k closed walks(tours) which each tour starts and ends at the depot node and each edge e </a:t>
            </a:r>
            <a:r>
              <a:rPr lang="zh-TW" altLang="en-US" sz="2400" dirty="0" smtClean="0"/>
              <a:t>∈ </a:t>
            </a:r>
            <a:r>
              <a:rPr lang="en-US" altLang="zh-TW" sz="2400" dirty="0" smtClean="0"/>
              <a:t>E is covered by at least one tour.</a:t>
            </a:r>
            <a:endParaRPr lang="zh-TW" altLang="en-US" sz="2400" dirty="0"/>
          </a:p>
        </p:txBody>
      </p:sp>
      <p:cxnSp>
        <p:nvCxnSpPr>
          <p:cNvPr id="51" name="直線接點 50"/>
          <p:cNvCxnSpPr>
            <a:stCxn id="152" idx="7"/>
            <a:endCxn id="56" idx="3"/>
          </p:cNvCxnSpPr>
          <p:nvPr/>
        </p:nvCxnSpPr>
        <p:spPr>
          <a:xfrm rot="5400000" flipH="1" flipV="1">
            <a:off x="901626" y="3687716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56" idx="4"/>
            <a:endCxn id="149" idx="0"/>
          </p:cNvCxnSpPr>
          <p:nvPr/>
        </p:nvCxnSpPr>
        <p:spPr>
          <a:xfrm rot="5400000">
            <a:off x="1464447" y="4036223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9" idx="6"/>
            <a:endCxn id="161" idx="2"/>
          </p:cNvCxnSpPr>
          <p:nvPr/>
        </p:nvCxnSpPr>
        <p:spPr>
          <a:xfrm>
            <a:off x="2285984" y="4857760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1857356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149" idx="7"/>
            <a:endCxn id="130" idx="3"/>
          </p:cNvCxnSpPr>
          <p:nvPr/>
        </p:nvCxnSpPr>
        <p:spPr>
          <a:xfrm rot="5400000" flipH="1" flipV="1">
            <a:off x="3437659" y="2151783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6"/>
            <a:endCxn id="130" idx="2"/>
          </p:cNvCxnSpPr>
          <p:nvPr/>
        </p:nvCxnSpPr>
        <p:spPr>
          <a:xfrm>
            <a:off x="2285984" y="3214686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6" idx="5"/>
            <a:endCxn id="161" idx="1"/>
          </p:cNvCxnSpPr>
          <p:nvPr/>
        </p:nvCxnSpPr>
        <p:spPr>
          <a:xfrm rot="16200000" flipH="1">
            <a:off x="2830436" y="2759006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30" idx="4"/>
            <a:endCxn id="142" idx="0"/>
          </p:cNvCxnSpPr>
          <p:nvPr/>
        </p:nvCxnSpPr>
        <p:spPr>
          <a:xfrm rot="5400000">
            <a:off x="5857884" y="3714752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42" idx="3"/>
            <a:endCxn id="161" idx="7"/>
          </p:cNvCxnSpPr>
          <p:nvPr/>
        </p:nvCxnSpPr>
        <p:spPr>
          <a:xfrm rot="5400000">
            <a:off x="5366485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161" idx="6"/>
            <a:endCxn id="166" idx="2"/>
          </p:cNvCxnSpPr>
          <p:nvPr/>
        </p:nvCxnSpPr>
        <p:spPr>
          <a:xfrm>
            <a:off x="5143504" y="4857760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42" idx="5"/>
            <a:endCxn id="166" idx="1"/>
          </p:cNvCxnSpPr>
          <p:nvPr/>
        </p:nvCxnSpPr>
        <p:spPr>
          <a:xfrm rot="16200000" flipH="1">
            <a:off x="6580931" y="4080609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30" idx="5"/>
            <a:endCxn id="166" idx="1"/>
          </p:cNvCxnSpPr>
          <p:nvPr/>
        </p:nvCxnSpPr>
        <p:spPr>
          <a:xfrm rot="16200000" flipH="1">
            <a:off x="6080865" y="3580543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76" idx="7"/>
            <a:endCxn id="161" idx="3"/>
          </p:cNvCxnSpPr>
          <p:nvPr/>
        </p:nvCxnSpPr>
        <p:spPr>
          <a:xfrm rot="5400000" flipH="1" flipV="1">
            <a:off x="3401940" y="4973584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52" idx="5"/>
            <a:endCxn id="176" idx="1"/>
          </p:cNvCxnSpPr>
          <p:nvPr/>
        </p:nvCxnSpPr>
        <p:spPr>
          <a:xfrm rot="16200000" flipH="1">
            <a:off x="1473130" y="4759286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176" idx="7"/>
            <a:endCxn id="166" idx="3"/>
          </p:cNvCxnSpPr>
          <p:nvPr/>
        </p:nvCxnSpPr>
        <p:spPr>
          <a:xfrm rot="5400000" flipH="1" flipV="1">
            <a:off x="4616386" y="3759138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857356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0" name="橢圓 129"/>
          <p:cNvSpPr/>
          <p:nvPr/>
        </p:nvSpPr>
        <p:spPr>
          <a:xfrm>
            <a:off x="5929322" y="300037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5929322" y="400050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185735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857256" y="464344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7" name="直線接點 156"/>
          <p:cNvCxnSpPr>
            <a:stCxn id="152" idx="6"/>
            <a:endCxn id="149" idx="2"/>
          </p:cNvCxnSpPr>
          <p:nvPr/>
        </p:nvCxnSpPr>
        <p:spPr>
          <a:xfrm>
            <a:off x="1285884" y="4857760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橢圓 160"/>
          <p:cNvSpPr/>
          <p:nvPr/>
        </p:nvSpPr>
        <p:spPr>
          <a:xfrm>
            <a:off x="471487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143768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3000364" y="628652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8572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929322" y="292893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185735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929322" y="39290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714876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000364" y="621508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7143768" y="45720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3714744" y="27860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1075955" y="37531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1785918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2071670" y="5286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3714744" y="5286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5286380" y="5572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017792" y="4786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542925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732172" y="37531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3143240" y="47863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4714876" y="3324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2857488" y="33575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9388" y="5429264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epot node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388" y="589629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 = 2</a:t>
            </a:r>
            <a:endParaRPr lang="zh-TW" altLang="en-US" sz="2400" baseline="-25000" dirty="0"/>
          </a:p>
        </p:txBody>
      </p:sp>
      <p:sp>
        <p:nvSpPr>
          <p:cNvPr id="57" name="弧形 56"/>
          <p:cNvSpPr/>
          <p:nvPr/>
        </p:nvSpPr>
        <p:spPr>
          <a:xfrm>
            <a:off x="1214414" y="3643314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072066" y="4371988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4" name="直線接點 63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6" name="直線接點 65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8" name="直線接點 67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Step1: Construct the longest possible walk P (while traversing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) which consists of redundant edges. Let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be the origin and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be the terminus of walk P.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5" name="直線接點 74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sz="49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弧形 5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Step2: Traverse the tour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further on to build up walk Q until a redundant edge (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) entering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 is found. If such a walk Q = {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, ...,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l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j</a:t>
            </a:r>
            <a:r>
              <a:rPr lang="en-US" altLang="zh-TW" sz="2000" dirty="0" smtClean="0"/>
              <a:t>} is found, reverse the orientation of Q in </a:t>
            </a:r>
            <a:r>
              <a:rPr lang="en-US" altLang="zh-TW" sz="2000" dirty="0" err="1" smtClean="0"/>
              <a:t>C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continue with step 1 starting again at </a:t>
            </a:r>
            <a:r>
              <a:rPr lang="en-US" altLang="zh-TW" sz="2000" dirty="0" err="1" smtClean="0"/>
              <a:t>v</a:t>
            </a:r>
            <a:r>
              <a:rPr lang="en-US" altLang="zh-TW" sz="2000" baseline="-25000" dirty="0" err="1" smtClean="0"/>
              <a:t>h</a:t>
            </a:r>
            <a:endParaRPr lang="zh-TW" altLang="en-US" sz="20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dirty="0" smtClean="0"/>
              <a:t>Step3: Replace P by the shortest path 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 if w(SP(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)) &lt; w(P). Continue with step 1 with the edge following the last edge of P.</a:t>
            </a:r>
            <a:endParaRPr lang="zh-TW" altLang="en-US" sz="2400" baseline="-25000" dirty="0" smtClean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rot="1668246">
            <a:off x="911640" y="3361903"/>
            <a:ext cx="1311755" cy="1511951"/>
          </a:xfrm>
          <a:prstGeom prst="arc">
            <a:avLst>
              <a:gd name="adj1" fmla="val 5477459"/>
              <a:gd name="adj2" fmla="val 16162047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75" name="直線接點 74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77" name="直線接點 76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9" name="直線接點 78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81" name="直線接點 80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dirty="0" smtClean="0"/>
              <a:t>Step3: Replace P by the shortest path 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 if w(SP(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)) &lt; w(P). Continue with step 1 with the edge following the last edge of P.</a:t>
            </a:r>
            <a:endParaRPr lang="zh-TW" altLang="en-US" sz="2400" baseline="-25000" dirty="0" smtClean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1714480" y="3500438"/>
            <a:ext cx="714380" cy="1214446"/>
          </a:xfrm>
          <a:prstGeom prst="arc">
            <a:avLst>
              <a:gd name="adj1" fmla="val 16188613"/>
              <a:gd name="adj2" fmla="val 5416331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dirty="0" smtClean="0"/>
              <a:t>Step3: Replace P by the shortest path 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 if w(SP(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)) &lt; w(P). Continue with step 1 with the edge following the last edge of P.</a:t>
            </a:r>
            <a:endParaRPr lang="zh-TW" altLang="en-US" sz="2400" baseline="-25000" dirty="0" smtClean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弧形 162"/>
          <p:cNvSpPr/>
          <p:nvPr/>
        </p:nvSpPr>
        <p:spPr>
          <a:xfrm>
            <a:off x="1285852" y="4572008"/>
            <a:ext cx="571504" cy="714380"/>
          </a:xfrm>
          <a:prstGeom prst="arc">
            <a:avLst>
              <a:gd name="adj1" fmla="val 10875985"/>
              <a:gd name="adj2" fmla="val 21459314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 err="1" smtClean="0"/>
              <a:t>ShortenRequiredEdgeConnections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72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dirty="0" smtClean="0"/>
              <a:t>Step3: Replace P by the shortest path 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 if w(SP(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)) &lt; w(P). Continue with step 1 with the edge following the last edge of P.</a:t>
            </a:r>
            <a:endParaRPr lang="zh-TW" altLang="en-US" sz="2400" baseline="-25000" dirty="0" smtClean="0"/>
          </a:p>
        </p:txBody>
      </p:sp>
      <p:sp>
        <p:nvSpPr>
          <p:cNvPr id="115" name="文字方塊 114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18" name="直線接點 117"/>
          <p:cNvCxnSpPr>
            <a:stCxn id="137" idx="7"/>
            <a:endCxn id="121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121" idx="4"/>
            <a:endCxn id="136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136" idx="6"/>
            <a:endCxn id="139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36" idx="7"/>
            <a:endCxn id="134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6"/>
            <a:endCxn id="134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21" idx="5"/>
            <a:endCxn id="139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34" idx="4"/>
            <a:endCxn id="135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35" idx="3"/>
            <a:endCxn id="139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39" idx="6"/>
            <a:endCxn id="140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35" idx="5"/>
            <a:endCxn id="140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34" idx="5"/>
            <a:endCxn id="140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41" idx="7"/>
            <a:endCxn id="139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37" idx="5"/>
            <a:endCxn id="141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41" idx="7"/>
            <a:endCxn id="140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134" name="橢圓 133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8" name="直線接點 137"/>
          <p:cNvCxnSpPr>
            <a:stCxn id="137" idx="6"/>
            <a:endCxn id="136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61" name="弧形 160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弧形 161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391283" y="26101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h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29520" y="30387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v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= 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58214" y="550070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Q:</a:t>
            </a:r>
            <a:endParaRPr lang="zh-TW" altLang="en-US" sz="2400" dirty="0"/>
          </a:p>
        </p:txBody>
      </p:sp>
      <p:cxnSp>
        <p:nvCxnSpPr>
          <p:cNvPr id="67" name="直線接點 66"/>
          <p:cNvCxnSpPr/>
          <p:nvPr/>
        </p:nvCxnSpPr>
        <p:spPr>
          <a:xfrm rot="5400000">
            <a:off x="8679685" y="5750735"/>
            <a:ext cx="356396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57353" y="550070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P:</a:t>
            </a:r>
            <a:endParaRPr lang="zh-TW" altLang="en-US" sz="2400" dirty="0"/>
          </a:p>
        </p:txBody>
      </p:sp>
      <p:cxnSp>
        <p:nvCxnSpPr>
          <p:cNvPr id="69" name="直線接點 68"/>
          <p:cNvCxnSpPr/>
          <p:nvPr/>
        </p:nvCxnSpPr>
        <p:spPr>
          <a:xfrm rot="5400000">
            <a:off x="8108180" y="5749941"/>
            <a:ext cx="356396" cy="7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09647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1" name="直線接點 70"/>
          <p:cNvCxnSpPr/>
          <p:nvPr/>
        </p:nvCxnSpPr>
        <p:spPr>
          <a:xfrm rot="5400000">
            <a:off x="6965173" y="5750735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252588" y="550070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73" name="直線接點 72"/>
          <p:cNvCxnSpPr/>
          <p:nvPr/>
        </p:nvCxnSpPr>
        <p:spPr>
          <a:xfrm rot="5400000">
            <a:off x="7608909" y="5749941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143372" y="6100724"/>
            <a:ext cx="510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: {v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8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6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5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7</a:t>
            </a:r>
            <a:r>
              <a:rPr lang="en-US" altLang="zh-TW" sz="2000" dirty="0" smtClean="0"/>
              <a:t>, v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Tabu search?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Tabu search is created by Fred W. Glover in 1986.</a:t>
            </a:r>
          </a:p>
          <a:p>
            <a:r>
              <a:rPr lang="en-US" altLang="zh-TW" dirty="0" err="1" smtClean="0"/>
              <a:t>Tabu</a:t>
            </a:r>
            <a:r>
              <a:rPr lang="en-US" altLang="zh-TW" dirty="0" smtClean="0"/>
              <a:t> search is used for optimization problem.</a:t>
            </a:r>
          </a:p>
          <a:p>
            <a:r>
              <a:rPr lang="en-US" altLang="zh-TW" b="1" dirty="0" smtClean="0"/>
              <a:t>Neighborhood</a:t>
            </a:r>
            <a:r>
              <a:rPr lang="en-US" altLang="zh-TW" dirty="0" smtClean="0"/>
              <a:t> is a solution set which improves the current solution.</a:t>
            </a:r>
          </a:p>
          <a:p>
            <a:r>
              <a:rPr lang="en-US" dirty="0" smtClean="0"/>
              <a:t>If a potential solution has been previously visited within a certain short-term period or if it has violated a rule, it is marked as "</a:t>
            </a:r>
            <a:r>
              <a:rPr lang="en-US" b="1" dirty="0" smtClean="0"/>
              <a:t>tabu</a:t>
            </a:r>
            <a:r>
              <a:rPr lang="en-US" dirty="0" smtClean="0"/>
              <a:t>" (forbidden) so that the algorithm does not consider that possibility repeatedly.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Neighborhoods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Neighborhood structures</a:t>
            </a:r>
          </a:p>
          <a:p>
            <a:pPr lvl="1"/>
            <a:r>
              <a:rPr lang="en-US" altLang="zh-TW" i="1" dirty="0" err="1" smtClean="0"/>
              <a:t>TwoEdgeExchange</a:t>
            </a:r>
            <a:endParaRPr lang="en-US" altLang="zh-TW" i="1" dirty="0" smtClean="0"/>
          </a:p>
          <a:p>
            <a:pPr lvl="1"/>
            <a:r>
              <a:rPr lang="en-US" altLang="zh-TW" i="1" dirty="0" err="1" smtClean="0"/>
              <a:t>RequiredEdgeWalkExchange</a:t>
            </a:r>
            <a:endParaRPr lang="en-US" altLang="zh-TW" i="1" dirty="0" smtClean="0"/>
          </a:p>
          <a:p>
            <a:pPr lvl="1"/>
            <a:r>
              <a:rPr lang="en-US" altLang="zh-TW" i="1" dirty="0" err="1" smtClean="0"/>
              <a:t>SingleRequiredEdgeExchange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min-max k-Chinese postman problem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7" name="直線接點 6"/>
          <p:cNvCxnSpPr>
            <a:stCxn id="26" idx="7"/>
            <a:endCxn id="10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0" idx="4"/>
            <a:endCxn id="25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5" idx="6"/>
            <a:endCxn id="28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25" idx="7"/>
            <a:endCxn id="23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6"/>
            <a:endCxn id="23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0" idx="5"/>
            <a:endCxn id="28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3" idx="4"/>
            <a:endCxn id="24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4" idx="3"/>
            <a:endCxn id="28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8" idx="6"/>
            <a:endCxn id="29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24" idx="5"/>
            <a:endCxn id="29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23" idx="5"/>
            <a:endCxn id="29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30" idx="7"/>
            <a:endCxn id="28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6" idx="5"/>
            <a:endCxn id="30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7"/>
            <a:endCxn id="29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6"/>
            <a:endCxn id="25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2" name="弧形 51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59" name="直線接點 58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aim for </a:t>
            </a:r>
            <a:r>
              <a:rPr lang="en-US" altLang="zh-TW" sz="2400" b="1" dirty="0" smtClean="0"/>
              <a:t>the min-max k-Chinese postman problem (MM k-CPP) </a:t>
            </a:r>
            <a:r>
              <a:rPr lang="en-US" altLang="zh-TW" sz="2400" dirty="0" smtClean="0"/>
              <a:t>is to minimize the length of the longest tour of k-Chinese postman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571472" y="3071810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exchange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3786190"/>
            <a:ext cx="2589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endParaRPr lang="zh-TW" altLang="en-US" sz="2400" baseline="-25000" dirty="0"/>
          </a:p>
        </p:txBody>
      </p:sp>
      <p:sp>
        <p:nvSpPr>
          <p:cNvPr id="10" name="橢圓 9"/>
          <p:cNvSpPr/>
          <p:nvPr/>
        </p:nvSpPr>
        <p:spPr>
          <a:xfrm>
            <a:off x="6429388" y="3143248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55032" y="3857628"/>
            <a:ext cx="206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another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j</a:t>
            </a:r>
            <a:endParaRPr lang="zh-TW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571472" y="3071810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exchange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3786190"/>
            <a:ext cx="2589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endParaRPr lang="zh-TW" altLang="en-US" sz="2400" baseline="-25000" dirty="0"/>
          </a:p>
        </p:txBody>
      </p:sp>
      <p:sp>
        <p:nvSpPr>
          <p:cNvPr id="16" name="向下箭號 15"/>
          <p:cNvSpPr/>
          <p:nvPr/>
        </p:nvSpPr>
        <p:spPr>
          <a:xfrm rot="16200000">
            <a:off x="3543866" y="3686750"/>
            <a:ext cx="48463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0923" y="3824591"/>
            <a:ext cx="10668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Walk H</a:t>
            </a:r>
            <a:endParaRPr lang="zh-TW" altLang="en-US" sz="2400" baseline="-25000" dirty="0"/>
          </a:p>
        </p:txBody>
      </p:sp>
      <p:sp>
        <p:nvSpPr>
          <p:cNvPr id="10" name="橢圓 9"/>
          <p:cNvSpPr/>
          <p:nvPr/>
        </p:nvSpPr>
        <p:spPr>
          <a:xfrm>
            <a:off x="6429388" y="3143248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55032" y="3857628"/>
            <a:ext cx="206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another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j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240" y="3429000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Separate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571472" y="3071810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exchange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3786190"/>
            <a:ext cx="2589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endParaRPr lang="zh-TW" altLang="en-US" sz="2400" baseline="-25000" dirty="0"/>
          </a:p>
        </p:txBody>
      </p:sp>
      <p:sp>
        <p:nvSpPr>
          <p:cNvPr id="16" name="向下箭號 15"/>
          <p:cNvSpPr/>
          <p:nvPr/>
        </p:nvSpPr>
        <p:spPr>
          <a:xfrm rot="16200000">
            <a:off x="3543866" y="3686750"/>
            <a:ext cx="48463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0923" y="3824591"/>
            <a:ext cx="10668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Walk H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809" y="5110475"/>
            <a:ext cx="401712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Apply improvement procedure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429388" y="3143248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55032" y="3857628"/>
            <a:ext cx="206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another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j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240" y="3429000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Separate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571472" y="3071810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exchange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3786190"/>
            <a:ext cx="2589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endParaRPr lang="zh-TW" altLang="en-US" sz="2400" baseline="-25000" dirty="0"/>
          </a:p>
        </p:txBody>
      </p:sp>
      <p:sp>
        <p:nvSpPr>
          <p:cNvPr id="16" name="向下箭號 15"/>
          <p:cNvSpPr/>
          <p:nvPr/>
        </p:nvSpPr>
        <p:spPr>
          <a:xfrm rot="16200000">
            <a:off x="3543866" y="3686750"/>
            <a:ext cx="48463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0923" y="3824591"/>
            <a:ext cx="10668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Walk H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809" y="5110475"/>
            <a:ext cx="401712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Apply improvement procedure</a:t>
            </a:r>
            <a:endParaRPr lang="zh-TW" altLang="en-US" sz="2400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5758444" y="3671317"/>
            <a:ext cx="48463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429388" y="3143248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55032" y="3857628"/>
            <a:ext cx="206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another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j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240" y="3429000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Separate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00694" y="3386080"/>
            <a:ext cx="865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Merge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571472" y="3071810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exchange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3786190"/>
            <a:ext cx="2589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endParaRPr lang="zh-TW" altLang="en-US" sz="2400" baseline="-25000" dirty="0"/>
          </a:p>
        </p:txBody>
      </p:sp>
      <p:sp>
        <p:nvSpPr>
          <p:cNvPr id="16" name="向下箭號 15"/>
          <p:cNvSpPr/>
          <p:nvPr/>
        </p:nvSpPr>
        <p:spPr>
          <a:xfrm rot="16200000">
            <a:off x="3543866" y="3686750"/>
            <a:ext cx="48463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0923" y="3824591"/>
            <a:ext cx="10668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Walk H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809" y="5110475"/>
            <a:ext cx="401712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Apply improvement procedure</a:t>
            </a:r>
            <a:endParaRPr lang="zh-TW" altLang="en-US" sz="2400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5758444" y="3671317"/>
            <a:ext cx="48463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429388" y="3143248"/>
            <a:ext cx="2571768" cy="18573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55032" y="3857628"/>
            <a:ext cx="206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another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j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72066" y="5110475"/>
            <a:ext cx="401712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Apply improvement procedure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43240" y="3429000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Separate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00694" y="3386080"/>
            <a:ext cx="865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Merge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TwoEdgeExchange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6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TwoEdgeExchange</a:t>
            </a:r>
            <a:r>
              <a:rPr lang="en-US" altLang="zh-TW" sz="2400" b="1" dirty="0" smtClean="0"/>
              <a:t> neighborhood</a:t>
            </a:r>
            <a:r>
              <a:rPr lang="en-US" altLang="zh-TW" sz="2400" dirty="0" smtClean="0"/>
              <a:t> considers two consecutive edges e and f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4" name="直線接點 13"/>
          <p:cNvCxnSpPr>
            <a:stCxn id="33" idx="7"/>
            <a:endCxn id="17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7" idx="4"/>
            <a:endCxn id="32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2" idx="6"/>
            <a:endCxn id="35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32" idx="7"/>
            <a:endCxn id="30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7" idx="6"/>
            <a:endCxn id="30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7" idx="5"/>
            <a:endCxn id="35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4"/>
            <a:endCxn id="31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3"/>
            <a:endCxn id="35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5" idx="6"/>
            <a:endCxn id="36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31" idx="5"/>
            <a:endCxn id="36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0" idx="5"/>
            <a:endCxn id="36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7" idx="7"/>
            <a:endCxn id="35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3" idx="5"/>
            <a:endCxn id="37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7" idx="7"/>
            <a:endCxn id="36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stCxn id="33" idx="6"/>
            <a:endCxn id="32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7" name="弧形 56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4" name="直線接點 63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6" name="直線接點 65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TwoEdgeExchange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6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TwoEdgeExchange</a:t>
            </a:r>
            <a:r>
              <a:rPr lang="en-US" altLang="zh-TW" sz="2400" b="1" dirty="0" smtClean="0"/>
              <a:t> neighborhood</a:t>
            </a:r>
            <a:r>
              <a:rPr lang="en-US" altLang="zh-TW" sz="2400" dirty="0" smtClean="0"/>
              <a:t> considers two consecutive edges e and f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4" name="直線接點 13"/>
          <p:cNvCxnSpPr>
            <a:stCxn id="33" idx="7"/>
            <a:endCxn id="17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7" idx="4"/>
            <a:endCxn id="32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2" idx="6"/>
            <a:endCxn id="35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32" idx="7"/>
            <a:endCxn id="30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7" idx="6"/>
            <a:endCxn id="30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7" idx="5"/>
            <a:endCxn id="35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4"/>
            <a:endCxn id="31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3"/>
            <a:endCxn id="35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5" idx="6"/>
            <a:endCxn id="36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31" idx="5"/>
            <a:endCxn id="36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0" idx="5"/>
            <a:endCxn id="36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7" idx="7"/>
            <a:endCxn id="35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3" idx="5"/>
            <a:endCxn id="37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7" idx="7"/>
            <a:endCxn id="36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stCxn id="33" idx="6"/>
            <a:endCxn id="32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7" name="弧形 56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4" name="直線接點 63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6" name="直線接點 65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TwoEdgeExchange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6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TwoEdgeExchange</a:t>
            </a:r>
            <a:r>
              <a:rPr lang="en-US" altLang="zh-TW" sz="2400" b="1" dirty="0" smtClean="0"/>
              <a:t> neighborhood</a:t>
            </a:r>
            <a:r>
              <a:rPr lang="en-US" altLang="zh-TW" sz="2400" dirty="0" smtClean="0"/>
              <a:t> considers two consecutive edges e and f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4" name="直線接點 13"/>
          <p:cNvCxnSpPr>
            <a:stCxn id="33" idx="7"/>
            <a:endCxn id="17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7" idx="4"/>
            <a:endCxn id="32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2" idx="6"/>
            <a:endCxn id="35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32" idx="7"/>
            <a:endCxn id="30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7" idx="6"/>
            <a:endCxn id="30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7" idx="5"/>
            <a:endCxn id="35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4"/>
            <a:endCxn id="31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1" idx="3"/>
            <a:endCxn id="35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5" idx="6"/>
            <a:endCxn id="36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31" idx="5"/>
            <a:endCxn id="36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0" idx="5"/>
            <a:endCxn id="36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7" idx="7"/>
            <a:endCxn id="35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3" idx="5"/>
            <a:endCxn id="37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37" idx="7"/>
            <a:endCxn id="36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stCxn id="33" idx="6"/>
            <a:endCxn id="32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7" name="弧形 56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4" name="直線接點 63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6" name="直線接點 65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RequiredEdgeWalkExchange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P</a:t>
            </a:r>
            <a:r>
              <a:rPr lang="en-US" altLang="zh-TW" sz="2400" dirty="0" smtClean="0"/>
              <a:t> is composed of redundant edges.</a:t>
            </a:r>
          </a:p>
          <a:p>
            <a:r>
              <a:rPr lang="en-US" altLang="zh-TW" sz="2400" b="1" dirty="0" smtClean="0"/>
              <a:t>e</a:t>
            </a:r>
            <a:r>
              <a:rPr lang="en-US" altLang="zh-TW" sz="2400" dirty="0" smtClean="0"/>
              <a:t> is a required edge.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RequiredEdgeWalkExchange</a:t>
            </a:r>
            <a:r>
              <a:rPr lang="en-US" altLang="zh-TW" sz="2400" b="1" dirty="0" smtClean="0"/>
              <a:t> neighborhood </a:t>
            </a:r>
            <a:r>
              <a:rPr lang="en-US" altLang="zh-TW" sz="2400" dirty="0" smtClean="0"/>
              <a:t>considers walks H = {P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e, 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}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6" name="弧形 55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RequiredEdgeWalkExchange</a:t>
            </a:r>
            <a:endParaRPr lang="zh-TW" altLang="en-US" i="1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4512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P</a:t>
            </a:r>
            <a:r>
              <a:rPr lang="en-US" altLang="zh-TW" sz="2400" dirty="0" smtClean="0"/>
              <a:t> is composed of redundant edges.</a:t>
            </a:r>
          </a:p>
          <a:p>
            <a:r>
              <a:rPr lang="en-US" altLang="zh-TW" sz="2400" b="1" dirty="0" smtClean="0"/>
              <a:t>e</a:t>
            </a:r>
            <a:r>
              <a:rPr lang="en-US" altLang="zh-TW" sz="2400" dirty="0" smtClean="0"/>
              <a:t> is a required edge.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i="1" dirty="0" err="1" smtClean="0"/>
              <a:t>RequiredEdgeWalkExchange</a:t>
            </a:r>
            <a:r>
              <a:rPr lang="en-US" altLang="zh-TW" sz="2400" b="1" dirty="0" smtClean="0"/>
              <a:t> neighborhood </a:t>
            </a:r>
            <a:r>
              <a:rPr lang="en-US" altLang="zh-TW" sz="2400" dirty="0" smtClean="0"/>
              <a:t>considers walks H = {P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e, 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} in the longest tour </a:t>
            </a:r>
            <a:r>
              <a:rPr lang="en-US" altLang="zh-TW" sz="2400" dirty="0" err="1" smtClean="0"/>
              <a:t>C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00826" y="41817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28728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4916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cxnSp>
        <p:nvCxnSpPr>
          <p:cNvPr id="13" name="直線接點 12"/>
          <p:cNvCxnSpPr>
            <a:stCxn id="32" idx="7"/>
            <a:endCxn id="16" idx="3"/>
          </p:cNvCxnSpPr>
          <p:nvPr/>
        </p:nvCxnSpPr>
        <p:spPr>
          <a:xfrm rot="5400000" flipH="1" flipV="1">
            <a:off x="901626" y="3759154"/>
            <a:ext cx="1339988" cy="697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6" idx="4"/>
            <a:endCxn id="31" idx="0"/>
          </p:cNvCxnSpPr>
          <p:nvPr/>
        </p:nvCxnSpPr>
        <p:spPr>
          <a:xfrm rot="5400000">
            <a:off x="1464447" y="4107661"/>
            <a:ext cx="121444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31" idx="6"/>
            <a:endCxn id="34" idx="2"/>
          </p:cNvCxnSpPr>
          <p:nvPr/>
        </p:nvCxnSpPr>
        <p:spPr>
          <a:xfrm>
            <a:off x="2285984" y="4929198"/>
            <a:ext cx="24288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857356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31" idx="7"/>
            <a:endCxn id="29" idx="3"/>
          </p:cNvCxnSpPr>
          <p:nvPr/>
        </p:nvCxnSpPr>
        <p:spPr>
          <a:xfrm rot="5400000" flipH="1" flipV="1">
            <a:off x="3437659" y="2223221"/>
            <a:ext cx="1339988" cy="37688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6" idx="6"/>
            <a:endCxn id="29" idx="2"/>
          </p:cNvCxnSpPr>
          <p:nvPr/>
        </p:nvCxnSpPr>
        <p:spPr>
          <a:xfrm>
            <a:off x="2285984" y="3286124"/>
            <a:ext cx="36433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5"/>
            <a:endCxn id="34" idx="1"/>
          </p:cNvCxnSpPr>
          <p:nvPr/>
        </p:nvCxnSpPr>
        <p:spPr>
          <a:xfrm rot="16200000" flipH="1">
            <a:off x="2830436" y="2830444"/>
            <a:ext cx="1339988" cy="2554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9" idx="4"/>
            <a:endCxn id="30" idx="0"/>
          </p:cNvCxnSpPr>
          <p:nvPr/>
        </p:nvCxnSpPr>
        <p:spPr>
          <a:xfrm rot="5400000">
            <a:off x="5857884" y="378619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30" idx="3"/>
            <a:endCxn id="34" idx="7"/>
          </p:cNvCxnSpPr>
          <p:nvPr/>
        </p:nvCxnSpPr>
        <p:spPr>
          <a:xfrm rot="5400000">
            <a:off x="5366485" y="4152047"/>
            <a:ext cx="339856" cy="911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34" idx="6"/>
            <a:endCxn id="35" idx="2"/>
          </p:cNvCxnSpPr>
          <p:nvPr/>
        </p:nvCxnSpPr>
        <p:spPr>
          <a:xfrm>
            <a:off x="5143504" y="4929198"/>
            <a:ext cx="20002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5"/>
            <a:endCxn id="35" idx="1"/>
          </p:cNvCxnSpPr>
          <p:nvPr/>
        </p:nvCxnSpPr>
        <p:spPr>
          <a:xfrm rot="16200000" flipH="1">
            <a:off x="6580931" y="4152047"/>
            <a:ext cx="339856" cy="911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29" idx="5"/>
            <a:endCxn id="35" idx="1"/>
          </p:cNvCxnSpPr>
          <p:nvPr/>
        </p:nvCxnSpPr>
        <p:spPr>
          <a:xfrm rot="16200000" flipH="1">
            <a:off x="6080865" y="3651981"/>
            <a:ext cx="1339988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36" idx="7"/>
            <a:endCxn id="34" idx="3"/>
          </p:cNvCxnSpPr>
          <p:nvPr/>
        </p:nvCxnSpPr>
        <p:spPr>
          <a:xfrm rot="5400000" flipH="1" flipV="1">
            <a:off x="3401940" y="5045022"/>
            <a:ext cx="1339988" cy="14114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32" idx="5"/>
            <a:endCxn id="36" idx="1"/>
          </p:cNvCxnSpPr>
          <p:nvPr/>
        </p:nvCxnSpPr>
        <p:spPr>
          <a:xfrm rot="16200000" flipH="1">
            <a:off x="1473130" y="4830724"/>
            <a:ext cx="1339988" cy="18400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36" idx="7"/>
            <a:endCxn id="35" idx="3"/>
          </p:cNvCxnSpPr>
          <p:nvPr/>
        </p:nvCxnSpPr>
        <p:spPr>
          <a:xfrm rot="5400000" flipH="1" flipV="1">
            <a:off x="4616386" y="3830576"/>
            <a:ext cx="1339988" cy="38403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57356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29" name="橢圓 28"/>
          <p:cNvSpPr/>
          <p:nvPr/>
        </p:nvSpPr>
        <p:spPr>
          <a:xfrm>
            <a:off x="5929322" y="307181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29322" y="407194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735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57256" y="4714884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6"/>
            <a:endCxn id="31" idx="2"/>
          </p:cNvCxnSpPr>
          <p:nvPr/>
        </p:nvCxnSpPr>
        <p:spPr>
          <a:xfrm>
            <a:off x="1285884" y="4929198"/>
            <a:ext cx="5714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714876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143768" y="471488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00364" y="635795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72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29322" y="300037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5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5735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400050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6</a:t>
            </a:r>
            <a:endParaRPr lang="zh-TW" altLang="en-US" sz="24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714876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00364" y="62865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7</a:t>
            </a:r>
            <a:endParaRPr lang="zh-TW" altLang="en-US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43768" y="464344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</a:t>
            </a:r>
            <a:r>
              <a:rPr lang="en-US" altLang="zh-TW" sz="2400" baseline="-25000" dirty="0" smtClean="0"/>
              <a:t>8</a:t>
            </a:r>
            <a:endParaRPr lang="zh-TW" altLang="en-US" sz="2400" baseline="-25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14744" y="285749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13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75955" y="38245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38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85918" y="39290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071670" y="53578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14744" y="53578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24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286380" y="5643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27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017792" y="4857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29256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732172" y="382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43240" y="48577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26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14876" y="3395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57488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56" name="弧形 55"/>
          <p:cNvSpPr/>
          <p:nvPr/>
        </p:nvSpPr>
        <p:spPr>
          <a:xfrm>
            <a:off x="1214414" y="3714752"/>
            <a:ext cx="3643338" cy="2714644"/>
          </a:xfrm>
          <a:prstGeom prst="arc">
            <a:avLst>
              <a:gd name="adj1" fmla="val 5383983"/>
              <a:gd name="adj2" fmla="val 1080439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弧形 56"/>
          <p:cNvSpPr/>
          <p:nvPr/>
        </p:nvSpPr>
        <p:spPr>
          <a:xfrm>
            <a:off x="5157798" y="4786322"/>
            <a:ext cx="1985970" cy="285752"/>
          </a:xfrm>
          <a:prstGeom prst="arc">
            <a:avLst>
              <a:gd name="adj1" fmla="val 10807337"/>
              <a:gd name="adj2" fmla="val 160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>
            <a:off x="5072066" y="4443426"/>
            <a:ext cx="1857388" cy="700086"/>
          </a:xfrm>
          <a:prstGeom prst="arc">
            <a:avLst>
              <a:gd name="adj1" fmla="val 10848283"/>
              <a:gd name="adj2" fmla="val 1610139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>
            <a:off x="5143504" y="4714884"/>
            <a:ext cx="1985970" cy="500066"/>
          </a:xfrm>
          <a:prstGeom prst="arc">
            <a:avLst>
              <a:gd name="adj1" fmla="val 21563711"/>
              <a:gd name="adj2" fmla="val 1078503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215206" y="5929330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 = 94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630" y="539622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w(C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= 93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609647" y="589629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3" name="直線接點 62"/>
          <p:cNvCxnSpPr/>
          <p:nvPr/>
        </p:nvCxnSpPr>
        <p:spPr>
          <a:xfrm rot="5400000">
            <a:off x="6965173" y="6145532"/>
            <a:ext cx="35639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609647" y="53962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cxnSp>
        <p:nvCxnSpPr>
          <p:cNvPr id="65" name="直線接點 64"/>
          <p:cNvCxnSpPr/>
          <p:nvPr/>
        </p:nvCxnSpPr>
        <p:spPr>
          <a:xfrm rot="5400000">
            <a:off x="6965173" y="5646260"/>
            <a:ext cx="3563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5880</TotalTime>
  <Words>8598</Words>
  <Application>Microsoft Office PowerPoint</Application>
  <PresentationFormat>如螢幕大小 (4:3)</PresentationFormat>
  <Paragraphs>2829</Paragraphs>
  <Slides>125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125</vt:i4>
      </vt:variant>
    </vt:vector>
  </HeadingPairs>
  <TitlesOfParts>
    <vt:vector size="126" baseType="lpstr">
      <vt:lpstr>Office 佈景主題</vt:lpstr>
      <vt:lpstr>A tabu search algorithm for the min-max k-Chinese postman problem</vt:lpstr>
      <vt:lpstr>Outline</vt:lpstr>
      <vt:lpstr>k-Chinese postman tour</vt:lpstr>
      <vt:lpstr>k-Chinese postman tour</vt:lpstr>
      <vt:lpstr>k-Chinese postman tour</vt:lpstr>
      <vt:lpstr>k-Chinese postman tour</vt:lpstr>
      <vt:lpstr>k-Chinese postman tour</vt:lpstr>
      <vt:lpstr>The min-max k-Chinese postman problem</vt:lpstr>
      <vt:lpstr>The min-max k-Chinese postman problem</vt:lpstr>
      <vt:lpstr>The min-max k-Chinese postman problem</vt:lpstr>
      <vt:lpstr>The min-max k-Chinese postman problem</vt:lpstr>
      <vt:lpstr>The min-max k-Chinese postman problem</vt:lpstr>
      <vt:lpstr>The min-max k-Chinese postman problem</vt:lpstr>
      <vt:lpstr>The min-max k-Chinese postman problem</vt:lpstr>
      <vt:lpstr>Merging and separating edges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SeparateWalkFromTour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Algorithm: MergeWalkWithTour</vt:lpstr>
      <vt:lpstr>Required edge and redundant edge</vt:lpstr>
      <vt:lpstr>Required edge and redundant edge</vt:lpstr>
      <vt:lpstr>Required edge and redundant edge</vt:lpstr>
      <vt:lpstr>Improving tours</vt:lpstr>
      <vt:lpstr>RemoveReplicateEdgesKeepingParity</vt:lpstr>
      <vt:lpstr>RemoveReplicateEdgesKeepingParity</vt:lpstr>
      <vt:lpstr>RemoveReplicateEdgesKeepingParity</vt:lpstr>
      <vt:lpstr>RemoveEvenRedundantEdges</vt:lpstr>
      <vt:lpstr>RemoveEvenRedundantEdges</vt:lpstr>
      <vt:lpstr>RemoveEvenRedundantEdges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ShortenRequiredEdgeConnections</vt:lpstr>
      <vt:lpstr>What is Tabu search?</vt:lpstr>
      <vt:lpstr>Neighborhoods</vt:lpstr>
      <vt:lpstr>The flow of exchange</vt:lpstr>
      <vt:lpstr>The flow of exchange</vt:lpstr>
      <vt:lpstr>The flow of exchange</vt:lpstr>
      <vt:lpstr>The flow of exchange</vt:lpstr>
      <vt:lpstr>The flow of exchange</vt:lpstr>
      <vt:lpstr>TwoEdgeExchange</vt:lpstr>
      <vt:lpstr>TwoEdgeExchange</vt:lpstr>
      <vt:lpstr>TwoEdgeExchange</vt:lpstr>
      <vt:lpstr>RequiredEdgeWalkExchange</vt:lpstr>
      <vt:lpstr>RequiredEdgeWalkExchange</vt:lpstr>
      <vt:lpstr>RequiredEdgeWalkExchange</vt:lpstr>
      <vt:lpstr>RequiredEdgeWalkExchange</vt:lpstr>
      <vt:lpstr>RequiredEdgeWalkExchange</vt:lpstr>
      <vt:lpstr>SingleRequiredEdgeExchange</vt:lpstr>
      <vt:lpstr>SingleRequiredEdgeExchange</vt:lpstr>
      <vt:lpstr>The tabu search algorithm</vt:lpstr>
      <vt:lpstr>The tabu search algorithm</vt:lpstr>
      <vt:lpstr>The tabu search algorithm</vt:lpstr>
      <vt:lpstr>The tabu search algorithm</vt:lpstr>
      <vt:lpstr>The tabu search algorithm</vt:lpstr>
      <vt:lpstr>The tabu search algorithm</vt:lpstr>
      <vt:lpstr>Computational results</vt:lpstr>
      <vt:lpstr>Computational results</vt:lpstr>
      <vt:lpstr>Computational results</vt:lpstr>
      <vt:lpstr>Computational results</vt:lpstr>
      <vt:lpstr>Computational results</vt:lpstr>
      <vt:lpstr>Computational results</vt:lpstr>
      <vt:lpstr>Computational results</vt:lpstr>
      <vt:lpstr>Computational results</vt:lpstr>
      <vt:lpstr>Computational results</vt:lpstr>
      <vt:lpstr>Computational results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tabu search algorithm for the min-max k-Chinese postman problem</dc:title>
  <dc:creator>SamChien</dc:creator>
  <cp:lastModifiedBy>SamChien</cp:lastModifiedBy>
  <cp:revision>1162</cp:revision>
  <dcterms:created xsi:type="dcterms:W3CDTF">2014-07-03T05:34:21Z</dcterms:created>
  <dcterms:modified xsi:type="dcterms:W3CDTF">2014-09-08T17:22:15Z</dcterms:modified>
</cp:coreProperties>
</file>