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1" r:id="rId3"/>
    <p:sldId id="394" r:id="rId4"/>
    <p:sldId id="293" r:id="rId5"/>
    <p:sldId id="400" r:id="rId6"/>
    <p:sldId id="365" r:id="rId7"/>
    <p:sldId id="366" r:id="rId8"/>
    <p:sldId id="369" r:id="rId9"/>
    <p:sldId id="368" r:id="rId10"/>
    <p:sldId id="388" r:id="rId11"/>
    <p:sldId id="386" r:id="rId12"/>
    <p:sldId id="390" r:id="rId13"/>
    <p:sldId id="391" r:id="rId14"/>
    <p:sldId id="392" r:id="rId15"/>
    <p:sldId id="393" r:id="rId16"/>
    <p:sldId id="389" r:id="rId17"/>
    <p:sldId id="387" r:id="rId18"/>
    <p:sldId id="370" r:id="rId19"/>
    <p:sldId id="371" r:id="rId20"/>
    <p:sldId id="374" r:id="rId21"/>
    <p:sldId id="372" r:id="rId22"/>
    <p:sldId id="377" r:id="rId23"/>
    <p:sldId id="380" r:id="rId24"/>
    <p:sldId id="280" r:id="rId25"/>
    <p:sldId id="279" r:id="rId26"/>
    <p:sldId id="281" r:id="rId27"/>
    <p:sldId id="395" r:id="rId28"/>
    <p:sldId id="398" r:id="rId29"/>
    <p:sldId id="396" r:id="rId30"/>
    <p:sldId id="397" r:id="rId31"/>
    <p:sldId id="399" r:id="rId3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B4"/>
    <a:srgbClr val="0088C1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59A370-E91A-48B6-9A73-A0640CDA65D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4288EB5E-BEAB-4536-BDE7-8F79326EE7E2}">
      <dgm:prSet phldrT="[Texto]" custT="1"/>
      <dgm:spPr/>
      <dgm:t>
        <a:bodyPr/>
        <a:lstStyle/>
        <a:p>
          <a:r>
            <a:rPr lang="es-EC" sz="1400" b="1" dirty="0"/>
            <a:t>Tipos de Variables</a:t>
          </a:r>
        </a:p>
      </dgm:t>
    </dgm:pt>
    <dgm:pt modelId="{6949A566-3C3F-471F-BA8E-42D1E765810E}" type="parTrans" cxnId="{ED39C9A9-DA92-4151-8794-3F8F713400AC}">
      <dgm:prSet/>
      <dgm:spPr/>
      <dgm:t>
        <a:bodyPr/>
        <a:lstStyle/>
        <a:p>
          <a:endParaRPr lang="es-EC" sz="1600" b="1"/>
        </a:p>
      </dgm:t>
    </dgm:pt>
    <dgm:pt modelId="{BF072955-40CD-4C58-B6D9-39A97568453B}" type="sibTrans" cxnId="{ED39C9A9-DA92-4151-8794-3F8F713400AC}">
      <dgm:prSet/>
      <dgm:spPr/>
      <dgm:t>
        <a:bodyPr/>
        <a:lstStyle/>
        <a:p>
          <a:endParaRPr lang="es-EC" sz="1600" b="1" dirty="0"/>
        </a:p>
      </dgm:t>
    </dgm:pt>
    <dgm:pt modelId="{BE94B03B-0C49-4043-91FF-8B3D56E48892}">
      <dgm:prSet phldrT="[Texto]" custT="1"/>
      <dgm:spPr/>
      <dgm:t>
        <a:bodyPr/>
        <a:lstStyle/>
        <a:p>
          <a:r>
            <a:rPr lang="es-EC" sz="1400" b="1" dirty="0"/>
            <a:t>Cualitativa</a:t>
          </a:r>
        </a:p>
      </dgm:t>
    </dgm:pt>
    <dgm:pt modelId="{D40829F7-96F4-426E-AFD3-F8C11F3BBC1D}" type="parTrans" cxnId="{639A8D71-3078-42BA-B3DE-18C2923B713E}">
      <dgm:prSet/>
      <dgm:spPr/>
      <dgm:t>
        <a:bodyPr/>
        <a:lstStyle/>
        <a:p>
          <a:endParaRPr lang="es-EC" sz="1600" b="1"/>
        </a:p>
      </dgm:t>
    </dgm:pt>
    <dgm:pt modelId="{75825619-5445-4D88-9FC1-4410ED79533A}" type="sibTrans" cxnId="{639A8D71-3078-42BA-B3DE-18C2923B713E}">
      <dgm:prSet/>
      <dgm:spPr/>
      <dgm:t>
        <a:bodyPr/>
        <a:lstStyle/>
        <a:p>
          <a:endParaRPr lang="es-EC" sz="1600" b="1"/>
        </a:p>
      </dgm:t>
    </dgm:pt>
    <dgm:pt modelId="{7773BD3D-69DE-4F56-B766-C359110D87A4}">
      <dgm:prSet phldrT="[Texto]" custT="1"/>
      <dgm:spPr/>
      <dgm:t>
        <a:bodyPr/>
        <a:lstStyle/>
        <a:p>
          <a:r>
            <a:rPr lang="es-EC" sz="1400" b="1" dirty="0"/>
            <a:t>Cuantitativa</a:t>
          </a:r>
        </a:p>
      </dgm:t>
    </dgm:pt>
    <dgm:pt modelId="{22516CEC-2451-423F-B8E1-A33CC0A6830B}" type="parTrans" cxnId="{CEEC6434-7998-4C9E-A617-7B46068D599C}">
      <dgm:prSet/>
      <dgm:spPr/>
      <dgm:t>
        <a:bodyPr/>
        <a:lstStyle/>
        <a:p>
          <a:endParaRPr lang="es-EC" sz="1600" b="1"/>
        </a:p>
      </dgm:t>
    </dgm:pt>
    <dgm:pt modelId="{227B8259-68E7-4FFC-AB55-409D275F7CDF}" type="sibTrans" cxnId="{CEEC6434-7998-4C9E-A617-7B46068D599C}">
      <dgm:prSet/>
      <dgm:spPr/>
      <dgm:t>
        <a:bodyPr/>
        <a:lstStyle/>
        <a:p>
          <a:endParaRPr lang="es-EC" sz="1600" b="1"/>
        </a:p>
      </dgm:t>
    </dgm:pt>
    <dgm:pt modelId="{F80228F3-75A4-4159-B126-8FBE9C91CBB3}">
      <dgm:prSet phldrT="[Texto]" custT="1"/>
      <dgm:spPr/>
      <dgm:t>
        <a:bodyPr/>
        <a:lstStyle/>
        <a:p>
          <a:r>
            <a:rPr lang="es-EC" sz="1400" b="1" dirty="0"/>
            <a:t>Discreta</a:t>
          </a:r>
        </a:p>
      </dgm:t>
    </dgm:pt>
    <dgm:pt modelId="{9578A702-3B56-43E8-80CF-D7E3FA60DFBB}" type="parTrans" cxnId="{C9B48F49-255F-427B-B057-E547E9A795FF}">
      <dgm:prSet/>
      <dgm:spPr/>
      <dgm:t>
        <a:bodyPr/>
        <a:lstStyle/>
        <a:p>
          <a:endParaRPr lang="es-EC" sz="1600" b="1"/>
        </a:p>
      </dgm:t>
    </dgm:pt>
    <dgm:pt modelId="{1273D7AB-222B-452B-BCAC-8764052EF273}" type="sibTrans" cxnId="{C9B48F49-255F-427B-B057-E547E9A795FF}">
      <dgm:prSet/>
      <dgm:spPr/>
      <dgm:t>
        <a:bodyPr/>
        <a:lstStyle/>
        <a:p>
          <a:endParaRPr lang="es-EC" sz="1600" b="1"/>
        </a:p>
      </dgm:t>
    </dgm:pt>
    <dgm:pt modelId="{C8D759DE-F968-4297-920F-DCA38269E713}">
      <dgm:prSet phldrT="[Texto]" custT="1"/>
      <dgm:spPr/>
      <dgm:t>
        <a:bodyPr/>
        <a:lstStyle/>
        <a:p>
          <a:r>
            <a:rPr lang="es-EC" sz="1400" b="1" i="0" u="none" dirty="0"/>
            <a:t>Ordinal</a:t>
          </a:r>
        </a:p>
      </dgm:t>
    </dgm:pt>
    <dgm:pt modelId="{F63EB677-0AE3-45BE-811A-6AAD9A94AEF5}" type="parTrans" cxnId="{B6FA54F8-4FDF-44EC-AE3F-B0A12582AE9F}">
      <dgm:prSet/>
      <dgm:spPr/>
      <dgm:t>
        <a:bodyPr/>
        <a:lstStyle/>
        <a:p>
          <a:endParaRPr lang="es-EC" sz="1600" b="1"/>
        </a:p>
      </dgm:t>
    </dgm:pt>
    <dgm:pt modelId="{3F79012F-1A18-40D9-93C2-1CD2E4775145}" type="sibTrans" cxnId="{B6FA54F8-4FDF-44EC-AE3F-B0A12582AE9F}">
      <dgm:prSet/>
      <dgm:spPr/>
      <dgm:t>
        <a:bodyPr/>
        <a:lstStyle/>
        <a:p>
          <a:endParaRPr lang="es-EC" sz="1400" b="1"/>
        </a:p>
      </dgm:t>
    </dgm:pt>
    <dgm:pt modelId="{695953B4-90C0-45BF-8A60-8A6DFAD342FE}">
      <dgm:prSet phldrT="[Texto]" custT="1"/>
      <dgm:spPr/>
      <dgm:t>
        <a:bodyPr/>
        <a:lstStyle/>
        <a:p>
          <a:r>
            <a:rPr lang="es-EC" sz="1400" b="1" i="0" u="none" dirty="0"/>
            <a:t>Nominal</a:t>
          </a:r>
        </a:p>
      </dgm:t>
    </dgm:pt>
    <dgm:pt modelId="{6ADA85B0-95E9-4B94-9F90-E44D9E2738F4}" type="parTrans" cxnId="{41F4FBFC-8EC9-442F-BD48-0B34FBBB5455}">
      <dgm:prSet/>
      <dgm:spPr/>
      <dgm:t>
        <a:bodyPr/>
        <a:lstStyle/>
        <a:p>
          <a:endParaRPr lang="es-EC" sz="1600" b="1"/>
        </a:p>
      </dgm:t>
    </dgm:pt>
    <dgm:pt modelId="{CC7DE46C-A401-4CBB-AB17-21A2FF6DAE24}" type="sibTrans" cxnId="{41F4FBFC-8EC9-442F-BD48-0B34FBBB5455}">
      <dgm:prSet/>
      <dgm:spPr/>
      <dgm:t>
        <a:bodyPr/>
        <a:lstStyle/>
        <a:p>
          <a:endParaRPr lang="es-EC" sz="1600" b="1"/>
        </a:p>
      </dgm:t>
    </dgm:pt>
    <dgm:pt modelId="{0A48F819-004E-4D75-8F41-0756F0399143}">
      <dgm:prSet phldrT="[Texto]" custT="1"/>
      <dgm:spPr/>
      <dgm:t>
        <a:bodyPr/>
        <a:lstStyle/>
        <a:p>
          <a:r>
            <a:rPr lang="es-EC" sz="1400" b="1" dirty="0"/>
            <a:t>Continua</a:t>
          </a:r>
        </a:p>
      </dgm:t>
    </dgm:pt>
    <dgm:pt modelId="{95C660E5-9BA3-4DAB-80B6-9B580C303538}" type="parTrans" cxnId="{4C25A7F0-D714-470E-967B-CFCAA1FCE97F}">
      <dgm:prSet/>
      <dgm:spPr/>
      <dgm:t>
        <a:bodyPr/>
        <a:lstStyle/>
        <a:p>
          <a:endParaRPr lang="es-EC" sz="1600" b="1"/>
        </a:p>
      </dgm:t>
    </dgm:pt>
    <dgm:pt modelId="{24A5A81A-7F97-41EC-974B-674401E4CFCC}" type="sibTrans" cxnId="{4C25A7F0-D714-470E-967B-CFCAA1FCE97F}">
      <dgm:prSet/>
      <dgm:spPr/>
      <dgm:t>
        <a:bodyPr/>
        <a:lstStyle/>
        <a:p>
          <a:endParaRPr lang="es-EC" sz="1600" b="1"/>
        </a:p>
      </dgm:t>
    </dgm:pt>
    <dgm:pt modelId="{311C8E2E-BD98-4857-8F53-B2FEB8827083}" type="pres">
      <dgm:prSet presAssocID="{E459A370-E91A-48B6-9A73-A0640CDA65D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8508E9-8B27-42FD-98BF-423D7E7D7D2A}" type="pres">
      <dgm:prSet presAssocID="{E459A370-E91A-48B6-9A73-A0640CDA65D8}" presName="hierFlow" presStyleCnt="0"/>
      <dgm:spPr/>
    </dgm:pt>
    <dgm:pt modelId="{6D9B0668-8409-4036-8BFC-11DDD134DF5A}" type="pres">
      <dgm:prSet presAssocID="{E459A370-E91A-48B6-9A73-A0640CDA65D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4D49C58-879B-4796-B5DE-72B52981EE46}" type="pres">
      <dgm:prSet presAssocID="{4288EB5E-BEAB-4536-BDE7-8F79326EE7E2}" presName="Name14" presStyleCnt="0"/>
      <dgm:spPr/>
    </dgm:pt>
    <dgm:pt modelId="{7B8A70D3-EC7F-40E3-9ED8-3B54860980F6}" type="pres">
      <dgm:prSet presAssocID="{4288EB5E-BEAB-4536-BDE7-8F79326EE7E2}" presName="level1Shape" presStyleLbl="node0" presStyleIdx="0" presStyleCnt="1">
        <dgm:presLayoutVars>
          <dgm:chPref val="3"/>
        </dgm:presLayoutVars>
      </dgm:prSet>
      <dgm:spPr/>
    </dgm:pt>
    <dgm:pt modelId="{D57D3B4C-E4E7-4E79-B232-A3D49293ADE8}" type="pres">
      <dgm:prSet presAssocID="{4288EB5E-BEAB-4536-BDE7-8F79326EE7E2}" presName="hierChild2" presStyleCnt="0"/>
      <dgm:spPr/>
    </dgm:pt>
    <dgm:pt modelId="{0299B128-F9EB-49D7-82F6-67406CEC9934}" type="pres">
      <dgm:prSet presAssocID="{D40829F7-96F4-426E-AFD3-F8C11F3BBC1D}" presName="Name19" presStyleLbl="parChTrans1D2" presStyleIdx="0" presStyleCnt="2"/>
      <dgm:spPr/>
    </dgm:pt>
    <dgm:pt modelId="{FFB66030-8B71-479B-A188-BB99C5EF0A49}" type="pres">
      <dgm:prSet presAssocID="{BE94B03B-0C49-4043-91FF-8B3D56E48892}" presName="Name21" presStyleCnt="0"/>
      <dgm:spPr/>
    </dgm:pt>
    <dgm:pt modelId="{7E310FB0-16F9-4BF7-AE5C-A9336751A51A}" type="pres">
      <dgm:prSet presAssocID="{BE94B03B-0C49-4043-91FF-8B3D56E48892}" presName="level2Shape" presStyleLbl="node2" presStyleIdx="0" presStyleCnt="2" custScaleX="121989"/>
      <dgm:spPr/>
    </dgm:pt>
    <dgm:pt modelId="{83AA9DF9-808F-48BE-8DBC-F2841FF12C8A}" type="pres">
      <dgm:prSet presAssocID="{BE94B03B-0C49-4043-91FF-8B3D56E48892}" presName="hierChild3" presStyleCnt="0"/>
      <dgm:spPr/>
    </dgm:pt>
    <dgm:pt modelId="{6AF23458-A17F-4711-B4ED-CCE77A1D1E60}" type="pres">
      <dgm:prSet presAssocID="{F63EB677-0AE3-45BE-811A-6AAD9A94AEF5}" presName="Name19" presStyleLbl="parChTrans1D3" presStyleIdx="0" presStyleCnt="4"/>
      <dgm:spPr/>
    </dgm:pt>
    <dgm:pt modelId="{31D66BB6-21AF-4973-9E44-EC1C8E6B4981}" type="pres">
      <dgm:prSet presAssocID="{C8D759DE-F968-4297-920F-DCA38269E713}" presName="Name21" presStyleCnt="0"/>
      <dgm:spPr/>
    </dgm:pt>
    <dgm:pt modelId="{EF884BF4-ECE9-41FD-8047-35D3BE560D73}" type="pres">
      <dgm:prSet presAssocID="{C8D759DE-F968-4297-920F-DCA38269E713}" presName="level2Shape" presStyleLbl="node3" presStyleIdx="0" presStyleCnt="4" custScaleX="146327"/>
      <dgm:spPr/>
    </dgm:pt>
    <dgm:pt modelId="{728E5C7F-AF40-4B0B-9013-69B4A4819B6B}" type="pres">
      <dgm:prSet presAssocID="{C8D759DE-F968-4297-920F-DCA38269E713}" presName="hierChild3" presStyleCnt="0"/>
      <dgm:spPr/>
    </dgm:pt>
    <dgm:pt modelId="{4BB92F1E-2293-40CA-93AE-6D4AB0FB1929}" type="pres">
      <dgm:prSet presAssocID="{6ADA85B0-95E9-4B94-9F90-E44D9E2738F4}" presName="Name19" presStyleLbl="parChTrans1D3" presStyleIdx="1" presStyleCnt="4"/>
      <dgm:spPr/>
    </dgm:pt>
    <dgm:pt modelId="{858FED54-884E-4825-A0D4-462B23CF1207}" type="pres">
      <dgm:prSet presAssocID="{695953B4-90C0-45BF-8A60-8A6DFAD342FE}" presName="Name21" presStyleCnt="0"/>
      <dgm:spPr/>
    </dgm:pt>
    <dgm:pt modelId="{5C91E3CF-6C37-4092-BB18-2A2FD320A9CE}" type="pres">
      <dgm:prSet presAssocID="{695953B4-90C0-45BF-8A60-8A6DFAD342FE}" presName="level2Shape" presStyleLbl="node3" presStyleIdx="1" presStyleCnt="4" custScaleX="136897"/>
      <dgm:spPr/>
    </dgm:pt>
    <dgm:pt modelId="{ED8DA2D2-651E-4427-84B9-C705FD74372B}" type="pres">
      <dgm:prSet presAssocID="{695953B4-90C0-45BF-8A60-8A6DFAD342FE}" presName="hierChild3" presStyleCnt="0"/>
      <dgm:spPr/>
    </dgm:pt>
    <dgm:pt modelId="{840EFA00-CFCC-47D5-A17A-F166867C4225}" type="pres">
      <dgm:prSet presAssocID="{22516CEC-2451-423F-B8E1-A33CC0A6830B}" presName="Name19" presStyleLbl="parChTrans1D2" presStyleIdx="1" presStyleCnt="2"/>
      <dgm:spPr/>
    </dgm:pt>
    <dgm:pt modelId="{4A8CF1EA-0135-4E8A-869C-B72A4B3297BE}" type="pres">
      <dgm:prSet presAssocID="{7773BD3D-69DE-4F56-B766-C359110D87A4}" presName="Name21" presStyleCnt="0"/>
      <dgm:spPr/>
    </dgm:pt>
    <dgm:pt modelId="{58F22F00-1E61-4A4B-86C6-A61FC2B5BE2C}" type="pres">
      <dgm:prSet presAssocID="{7773BD3D-69DE-4F56-B766-C359110D87A4}" presName="level2Shape" presStyleLbl="node2" presStyleIdx="1" presStyleCnt="2" custScaleX="125337"/>
      <dgm:spPr/>
    </dgm:pt>
    <dgm:pt modelId="{3168E3C8-A66F-4CDE-9C4D-57B47591DBD9}" type="pres">
      <dgm:prSet presAssocID="{7773BD3D-69DE-4F56-B766-C359110D87A4}" presName="hierChild3" presStyleCnt="0"/>
      <dgm:spPr/>
    </dgm:pt>
    <dgm:pt modelId="{08800D10-6187-4162-B46C-BD5C6BC84646}" type="pres">
      <dgm:prSet presAssocID="{9578A702-3B56-43E8-80CF-D7E3FA60DFBB}" presName="Name19" presStyleLbl="parChTrans1D3" presStyleIdx="2" presStyleCnt="4"/>
      <dgm:spPr/>
    </dgm:pt>
    <dgm:pt modelId="{CC95B9A7-8EA9-4ECF-91CA-1C074FAECE4F}" type="pres">
      <dgm:prSet presAssocID="{F80228F3-75A4-4159-B126-8FBE9C91CBB3}" presName="Name21" presStyleCnt="0"/>
      <dgm:spPr/>
    </dgm:pt>
    <dgm:pt modelId="{3C7FC9F0-9295-4BB3-98DC-63E552A72A1F}" type="pres">
      <dgm:prSet presAssocID="{F80228F3-75A4-4159-B126-8FBE9C91CBB3}" presName="level2Shape" presStyleLbl="node3" presStyleIdx="2" presStyleCnt="4" custScaleX="140670"/>
      <dgm:spPr/>
    </dgm:pt>
    <dgm:pt modelId="{0433D0A6-FC33-40BD-8A71-8C12156A22C0}" type="pres">
      <dgm:prSet presAssocID="{F80228F3-75A4-4159-B126-8FBE9C91CBB3}" presName="hierChild3" presStyleCnt="0"/>
      <dgm:spPr/>
    </dgm:pt>
    <dgm:pt modelId="{82815BA1-1AFF-4066-BB64-4432DDCEC149}" type="pres">
      <dgm:prSet presAssocID="{95C660E5-9BA3-4DAB-80B6-9B580C303538}" presName="Name19" presStyleLbl="parChTrans1D3" presStyleIdx="3" presStyleCnt="4"/>
      <dgm:spPr/>
    </dgm:pt>
    <dgm:pt modelId="{6787C4EB-D182-465D-84B8-B31921450E42}" type="pres">
      <dgm:prSet presAssocID="{0A48F819-004E-4D75-8F41-0756F0399143}" presName="Name21" presStyleCnt="0"/>
      <dgm:spPr/>
    </dgm:pt>
    <dgm:pt modelId="{B44CF29C-BD0E-41EF-815E-21D017EA1ECD}" type="pres">
      <dgm:prSet presAssocID="{0A48F819-004E-4D75-8F41-0756F0399143}" presName="level2Shape" presStyleLbl="node3" presStyleIdx="3" presStyleCnt="4" custScaleX="122984"/>
      <dgm:spPr/>
    </dgm:pt>
    <dgm:pt modelId="{F0CAC5D8-3B86-4E34-97A7-2485B21FF8AD}" type="pres">
      <dgm:prSet presAssocID="{0A48F819-004E-4D75-8F41-0756F0399143}" presName="hierChild3" presStyleCnt="0"/>
      <dgm:spPr/>
    </dgm:pt>
    <dgm:pt modelId="{54B6F289-B103-4EA3-8A3A-494CB5A27563}" type="pres">
      <dgm:prSet presAssocID="{E459A370-E91A-48B6-9A73-A0640CDA65D8}" presName="bgShapesFlow" presStyleCnt="0"/>
      <dgm:spPr/>
    </dgm:pt>
  </dgm:ptLst>
  <dgm:cxnLst>
    <dgm:cxn modelId="{727B2815-BD83-4AE9-90CD-33E4FDAD7C60}" type="presOf" srcId="{E459A370-E91A-48B6-9A73-A0640CDA65D8}" destId="{311C8E2E-BD98-4857-8F53-B2FEB8827083}" srcOrd="0" destOrd="0" presId="urn:microsoft.com/office/officeart/2005/8/layout/hierarchy6"/>
    <dgm:cxn modelId="{9985F621-587A-4151-AC98-C567D3391284}" type="presOf" srcId="{F80228F3-75A4-4159-B126-8FBE9C91CBB3}" destId="{3C7FC9F0-9295-4BB3-98DC-63E552A72A1F}" srcOrd="0" destOrd="0" presId="urn:microsoft.com/office/officeart/2005/8/layout/hierarchy6"/>
    <dgm:cxn modelId="{88A7D82A-C986-4045-9E53-DDB60ECF1C47}" type="presOf" srcId="{695953B4-90C0-45BF-8A60-8A6DFAD342FE}" destId="{5C91E3CF-6C37-4092-BB18-2A2FD320A9CE}" srcOrd="0" destOrd="0" presId="urn:microsoft.com/office/officeart/2005/8/layout/hierarchy6"/>
    <dgm:cxn modelId="{CEEC6434-7998-4C9E-A617-7B46068D599C}" srcId="{4288EB5E-BEAB-4536-BDE7-8F79326EE7E2}" destId="{7773BD3D-69DE-4F56-B766-C359110D87A4}" srcOrd="1" destOrd="0" parTransId="{22516CEC-2451-423F-B8E1-A33CC0A6830B}" sibTransId="{227B8259-68E7-4FFC-AB55-409D275F7CDF}"/>
    <dgm:cxn modelId="{C7EA823D-C546-4E9C-AD80-CA467ACE2EE3}" type="presOf" srcId="{22516CEC-2451-423F-B8E1-A33CC0A6830B}" destId="{840EFA00-CFCC-47D5-A17A-F166867C4225}" srcOrd="0" destOrd="0" presId="urn:microsoft.com/office/officeart/2005/8/layout/hierarchy6"/>
    <dgm:cxn modelId="{3AD56740-9CFC-4E2F-97B9-C58FE1A981FE}" type="presOf" srcId="{BE94B03B-0C49-4043-91FF-8B3D56E48892}" destId="{7E310FB0-16F9-4BF7-AE5C-A9336751A51A}" srcOrd="0" destOrd="0" presId="urn:microsoft.com/office/officeart/2005/8/layout/hierarchy6"/>
    <dgm:cxn modelId="{2C958744-0BF7-4E21-B1B1-545D0CC65873}" type="presOf" srcId="{6ADA85B0-95E9-4B94-9F90-E44D9E2738F4}" destId="{4BB92F1E-2293-40CA-93AE-6D4AB0FB1929}" srcOrd="0" destOrd="0" presId="urn:microsoft.com/office/officeart/2005/8/layout/hierarchy6"/>
    <dgm:cxn modelId="{FF55BE65-8B33-402E-8C64-CF0FF989A2ED}" type="presOf" srcId="{7773BD3D-69DE-4F56-B766-C359110D87A4}" destId="{58F22F00-1E61-4A4B-86C6-A61FC2B5BE2C}" srcOrd="0" destOrd="0" presId="urn:microsoft.com/office/officeart/2005/8/layout/hierarchy6"/>
    <dgm:cxn modelId="{A287FA46-523E-46BB-B329-95DE0069DD96}" type="presOf" srcId="{0A48F819-004E-4D75-8F41-0756F0399143}" destId="{B44CF29C-BD0E-41EF-815E-21D017EA1ECD}" srcOrd="0" destOrd="0" presId="urn:microsoft.com/office/officeart/2005/8/layout/hierarchy6"/>
    <dgm:cxn modelId="{C9B48F49-255F-427B-B057-E547E9A795FF}" srcId="{7773BD3D-69DE-4F56-B766-C359110D87A4}" destId="{F80228F3-75A4-4159-B126-8FBE9C91CBB3}" srcOrd="0" destOrd="0" parTransId="{9578A702-3B56-43E8-80CF-D7E3FA60DFBB}" sibTransId="{1273D7AB-222B-452B-BCAC-8764052EF273}"/>
    <dgm:cxn modelId="{639A8D71-3078-42BA-B3DE-18C2923B713E}" srcId="{4288EB5E-BEAB-4536-BDE7-8F79326EE7E2}" destId="{BE94B03B-0C49-4043-91FF-8B3D56E48892}" srcOrd="0" destOrd="0" parTransId="{D40829F7-96F4-426E-AFD3-F8C11F3BBC1D}" sibTransId="{75825619-5445-4D88-9FC1-4410ED79533A}"/>
    <dgm:cxn modelId="{6405F172-0B97-4886-8D96-0B958CF4E2AA}" type="presOf" srcId="{D40829F7-96F4-426E-AFD3-F8C11F3BBC1D}" destId="{0299B128-F9EB-49D7-82F6-67406CEC9934}" srcOrd="0" destOrd="0" presId="urn:microsoft.com/office/officeart/2005/8/layout/hierarchy6"/>
    <dgm:cxn modelId="{1DFF1F56-8590-4542-B4F3-945224E75EE8}" type="presOf" srcId="{4288EB5E-BEAB-4536-BDE7-8F79326EE7E2}" destId="{7B8A70D3-EC7F-40E3-9ED8-3B54860980F6}" srcOrd="0" destOrd="0" presId="urn:microsoft.com/office/officeart/2005/8/layout/hierarchy6"/>
    <dgm:cxn modelId="{EF59B179-E8E7-491B-BD23-66D0AD48777C}" type="presOf" srcId="{F63EB677-0AE3-45BE-811A-6AAD9A94AEF5}" destId="{6AF23458-A17F-4711-B4ED-CCE77A1D1E60}" srcOrd="0" destOrd="0" presId="urn:microsoft.com/office/officeart/2005/8/layout/hierarchy6"/>
    <dgm:cxn modelId="{57F07788-890B-4ECD-AC70-990D7CF44D5B}" type="presOf" srcId="{C8D759DE-F968-4297-920F-DCA38269E713}" destId="{EF884BF4-ECE9-41FD-8047-35D3BE560D73}" srcOrd="0" destOrd="0" presId="urn:microsoft.com/office/officeart/2005/8/layout/hierarchy6"/>
    <dgm:cxn modelId="{ED39C9A9-DA92-4151-8794-3F8F713400AC}" srcId="{E459A370-E91A-48B6-9A73-A0640CDA65D8}" destId="{4288EB5E-BEAB-4536-BDE7-8F79326EE7E2}" srcOrd="0" destOrd="0" parTransId="{6949A566-3C3F-471F-BA8E-42D1E765810E}" sibTransId="{BF072955-40CD-4C58-B6D9-39A97568453B}"/>
    <dgm:cxn modelId="{63932DDA-5209-4D09-98E8-11F9D1F89593}" type="presOf" srcId="{95C660E5-9BA3-4DAB-80B6-9B580C303538}" destId="{82815BA1-1AFF-4066-BB64-4432DDCEC149}" srcOrd="0" destOrd="0" presId="urn:microsoft.com/office/officeart/2005/8/layout/hierarchy6"/>
    <dgm:cxn modelId="{14CE47ED-6528-4677-9724-590E6007B29D}" type="presOf" srcId="{9578A702-3B56-43E8-80CF-D7E3FA60DFBB}" destId="{08800D10-6187-4162-B46C-BD5C6BC84646}" srcOrd="0" destOrd="0" presId="urn:microsoft.com/office/officeart/2005/8/layout/hierarchy6"/>
    <dgm:cxn modelId="{4C25A7F0-D714-470E-967B-CFCAA1FCE97F}" srcId="{7773BD3D-69DE-4F56-B766-C359110D87A4}" destId="{0A48F819-004E-4D75-8F41-0756F0399143}" srcOrd="1" destOrd="0" parTransId="{95C660E5-9BA3-4DAB-80B6-9B580C303538}" sibTransId="{24A5A81A-7F97-41EC-974B-674401E4CFCC}"/>
    <dgm:cxn modelId="{B6FA54F8-4FDF-44EC-AE3F-B0A12582AE9F}" srcId="{BE94B03B-0C49-4043-91FF-8B3D56E48892}" destId="{C8D759DE-F968-4297-920F-DCA38269E713}" srcOrd="0" destOrd="0" parTransId="{F63EB677-0AE3-45BE-811A-6AAD9A94AEF5}" sibTransId="{3F79012F-1A18-40D9-93C2-1CD2E4775145}"/>
    <dgm:cxn modelId="{41F4FBFC-8EC9-442F-BD48-0B34FBBB5455}" srcId="{BE94B03B-0C49-4043-91FF-8B3D56E48892}" destId="{695953B4-90C0-45BF-8A60-8A6DFAD342FE}" srcOrd="1" destOrd="0" parTransId="{6ADA85B0-95E9-4B94-9F90-E44D9E2738F4}" sibTransId="{CC7DE46C-A401-4CBB-AB17-21A2FF6DAE24}"/>
    <dgm:cxn modelId="{DF735B2E-A065-4553-B478-B11652E9316E}" type="presParOf" srcId="{311C8E2E-BD98-4857-8F53-B2FEB8827083}" destId="{CD8508E9-8B27-42FD-98BF-423D7E7D7D2A}" srcOrd="0" destOrd="0" presId="urn:microsoft.com/office/officeart/2005/8/layout/hierarchy6"/>
    <dgm:cxn modelId="{546DAD90-1D35-4846-8E25-2077A0F54987}" type="presParOf" srcId="{CD8508E9-8B27-42FD-98BF-423D7E7D7D2A}" destId="{6D9B0668-8409-4036-8BFC-11DDD134DF5A}" srcOrd="0" destOrd="0" presId="urn:microsoft.com/office/officeart/2005/8/layout/hierarchy6"/>
    <dgm:cxn modelId="{2EABA768-19EC-4DA6-88FE-5C2D1F295A73}" type="presParOf" srcId="{6D9B0668-8409-4036-8BFC-11DDD134DF5A}" destId="{24D49C58-879B-4796-B5DE-72B52981EE46}" srcOrd="0" destOrd="0" presId="urn:microsoft.com/office/officeart/2005/8/layout/hierarchy6"/>
    <dgm:cxn modelId="{4D81AA26-ABB4-40EA-AB68-1F41354AD5CE}" type="presParOf" srcId="{24D49C58-879B-4796-B5DE-72B52981EE46}" destId="{7B8A70D3-EC7F-40E3-9ED8-3B54860980F6}" srcOrd="0" destOrd="0" presId="urn:microsoft.com/office/officeart/2005/8/layout/hierarchy6"/>
    <dgm:cxn modelId="{F2201B03-272C-4859-9868-CA72642409A2}" type="presParOf" srcId="{24D49C58-879B-4796-B5DE-72B52981EE46}" destId="{D57D3B4C-E4E7-4E79-B232-A3D49293ADE8}" srcOrd="1" destOrd="0" presId="urn:microsoft.com/office/officeart/2005/8/layout/hierarchy6"/>
    <dgm:cxn modelId="{1459DD2A-2EEB-41AF-A4DF-F2E7CE7B5375}" type="presParOf" srcId="{D57D3B4C-E4E7-4E79-B232-A3D49293ADE8}" destId="{0299B128-F9EB-49D7-82F6-67406CEC9934}" srcOrd="0" destOrd="0" presId="urn:microsoft.com/office/officeart/2005/8/layout/hierarchy6"/>
    <dgm:cxn modelId="{4F974B72-4037-4DE3-A5ED-E333201963A2}" type="presParOf" srcId="{D57D3B4C-E4E7-4E79-B232-A3D49293ADE8}" destId="{FFB66030-8B71-479B-A188-BB99C5EF0A49}" srcOrd="1" destOrd="0" presId="urn:microsoft.com/office/officeart/2005/8/layout/hierarchy6"/>
    <dgm:cxn modelId="{94CBB1A0-5632-4C44-B5AD-F194FEE60D1E}" type="presParOf" srcId="{FFB66030-8B71-479B-A188-BB99C5EF0A49}" destId="{7E310FB0-16F9-4BF7-AE5C-A9336751A51A}" srcOrd="0" destOrd="0" presId="urn:microsoft.com/office/officeart/2005/8/layout/hierarchy6"/>
    <dgm:cxn modelId="{794B03D6-E507-4EFB-90F9-DC3EFC0D8627}" type="presParOf" srcId="{FFB66030-8B71-479B-A188-BB99C5EF0A49}" destId="{83AA9DF9-808F-48BE-8DBC-F2841FF12C8A}" srcOrd="1" destOrd="0" presId="urn:microsoft.com/office/officeart/2005/8/layout/hierarchy6"/>
    <dgm:cxn modelId="{5AB01475-0191-4BF8-82F1-9BC0F02896AD}" type="presParOf" srcId="{83AA9DF9-808F-48BE-8DBC-F2841FF12C8A}" destId="{6AF23458-A17F-4711-B4ED-CCE77A1D1E60}" srcOrd="0" destOrd="0" presId="urn:microsoft.com/office/officeart/2005/8/layout/hierarchy6"/>
    <dgm:cxn modelId="{3FB68726-3539-4689-9515-4C47904D2535}" type="presParOf" srcId="{83AA9DF9-808F-48BE-8DBC-F2841FF12C8A}" destId="{31D66BB6-21AF-4973-9E44-EC1C8E6B4981}" srcOrd="1" destOrd="0" presId="urn:microsoft.com/office/officeart/2005/8/layout/hierarchy6"/>
    <dgm:cxn modelId="{C324A8E1-16A8-4AE6-80FB-6894FEF8712C}" type="presParOf" srcId="{31D66BB6-21AF-4973-9E44-EC1C8E6B4981}" destId="{EF884BF4-ECE9-41FD-8047-35D3BE560D73}" srcOrd="0" destOrd="0" presId="urn:microsoft.com/office/officeart/2005/8/layout/hierarchy6"/>
    <dgm:cxn modelId="{A9FC2C46-BC55-4BA1-A346-7DF58878B95F}" type="presParOf" srcId="{31D66BB6-21AF-4973-9E44-EC1C8E6B4981}" destId="{728E5C7F-AF40-4B0B-9013-69B4A4819B6B}" srcOrd="1" destOrd="0" presId="urn:microsoft.com/office/officeart/2005/8/layout/hierarchy6"/>
    <dgm:cxn modelId="{57880176-AECE-4E20-BC00-05C18CA4C238}" type="presParOf" srcId="{83AA9DF9-808F-48BE-8DBC-F2841FF12C8A}" destId="{4BB92F1E-2293-40CA-93AE-6D4AB0FB1929}" srcOrd="2" destOrd="0" presId="urn:microsoft.com/office/officeart/2005/8/layout/hierarchy6"/>
    <dgm:cxn modelId="{95213356-9415-4E2F-9B79-1ED2E6286C35}" type="presParOf" srcId="{83AA9DF9-808F-48BE-8DBC-F2841FF12C8A}" destId="{858FED54-884E-4825-A0D4-462B23CF1207}" srcOrd="3" destOrd="0" presId="urn:microsoft.com/office/officeart/2005/8/layout/hierarchy6"/>
    <dgm:cxn modelId="{3C6666C7-AC6D-4A7A-9392-49D1F8E72EBF}" type="presParOf" srcId="{858FED54-884E-4825-A0D4-462B23CF1207}" destId="{5C91E3CF-6C37-4092-BB18-2A2FD320A9CE}" srcOrd="0" destOrd="0" presId="urn:microsoft.com/office/officeart/2005/8/layout/hierarchy6"/>
    <dgm:cxn modelId="{31CE5FF3-EAC1-48FB-BCBB-6AEC49C2555A}" type="presParOf" srcId="{858FED54-884E-4825-A0D4-462B23CF1207}" destId="{ED8DA2D2-651E-4427-84B9-C705FD74372B}" srcOrd="1" destOrd="0" presId="urn:microsoft.com/office/officeart/2005/8/layout/hierarchy6"/>
    <dgm:cxn modelId="{3F023F9B-380E-4C91-95F4-0D6059E3E116}" type="presParOf" srcId="{D57D3B4C-E4E7-4E79-B232-A3D49293ADE8}" destId="{840EFA00-CFCC-47D5-A17A-F166867C4225}" srcOrd="2" destOrd="0" presId="urn:microsoft.com/office/officeart/2005/8/layout/hierarchy6"/>
    <dgm:cxn modelId="{596B9A9D-66D6-4597-9F94-F1DFA2EC6EA5}" type="presParOf" srcId="{D57D3B4C-E4E7-4E79-B232-A3D49293ADE8}" destId="{4A8CF1EA-0135-4E8A-869C-B72A4B3297BE}" srcOrd="3" destOrd="0" presId="urn:microsoft.com/office/officeart/2005/8/layout/hierarchy6"/>
    <dgm:cxn modelId="{661D282B-907B-49C6-AB1D-7A9918B2CF4B}" type="presParOf" srcId="{4A8CF1EA-0135-4E8A-869C-B72A4B3297BE}" destId="{58F22F00-1E61-4A4B-86C6-A61FC2B5BE2C}" srcOrd="0" destOrd="0" presId="urn:microsoft.com/office/officeart/2005/8/layout/hierarchy6"/>
    <dgm:cxn modelId="{42362946-832B-4D5C-AC84-0C365092308E}" type="presParOf" srcId="{4A8CF1EA-0135-4E8A-869C-B72A4B3297BE}" destId="{3168E3C8-A66F-4CDE-9C4D-57B47591DBD9}" srcOrd="1" destOrd="0" presId="urn:microsoft.com/office/officeart/2005/8/layout/hierarchy6"/>
    <dgm:cxn modelId="{B178EF42-066A-438B-9463-6B036EA65739}" type="presParOf" srcId="{3168E3C8-A66F-4CDE-9C4D-57B47591DBD9}" destId="{08800D10-6187-4162-B46C-BD5C6BC84646}" srcOrd="0" destOrd="0" presId="urn:microsoft.com/office/officeart/2005/8/layout/hierarchy6"/>
    <dgm:cxn modelId="{DB7994AA-AF5B-46B0-AFA7-ED8990835F4C}" type="presParOf" srcId="{3168E3C8-A66F-4CDE-9C4D-57B47591DBD9}" destId="{CC95B9A7-8EA9-4ECF-91CA-1C074FAECE4F}" srcOrd="1" destOrd="0" presId="urn:microsoft.com/office/officeart/2005/8/layout/hierarchy6"/>
    <dgm:cxn modelId="{83E58FA6-0F17-4B91-B02E-9D8F635BF319}" type="presParOf" srcId="{CC95B9A7-8EA9-4ECF-91CA-1C074FAECE4F}" destId="{3C7FC9F0-9295-4BB3-98DC-63E552A72A1F}" srcOrd="0" destOrd="0" presId="urn:microsoft.com/office/officeart/2005/8/layout/hierarchy6"/>
    <dgm:cxn modelId="{C3405E07-89CB-4EB0-A678-24C934FC4EC8}" type="presParOf" srcId="{CC95B9A7-8EA9-4ECF-91CA-1C074FAECE4F}" destId="{0433D0A6-FC33-40BD-8A71-8C12156A22C0}" srcOrd="1" destOrd="0" presId="urn:microsoft.com/office/officeart/2005/8/layout/hierarchy6"/>
    <dgm:cxn modelId="{D7B8B235-F1DF-4153-9E5E-EA20828A1B46}" type="presParOf" srcId="{3168E3C8-A66F-4CDE-9C4D-57B47591DBD9}" destId="{82815BA1-1AFF-4066-BB64-4432DDCEC149}" srcOrd="2" destOrd="0" presId="urn:microsoft.com/office/officeart/2005/8/layout/hierarchy6"/>
    <dgm:cxn modelId="{E55E32F4-796C-4133-81A6-6916057E31C7}" type="presParOf" srcId="{3168E3C8-A66F-4CDE-9C4D-57B47591DBD9}" destId="{6787C4EB-D182-465D-84B8-B31921450E42}" srcOrd="3" destOrd="0" presId="urn:microsoft.com/office/officeart/2005/8/layout/hierarchy6"/>
    <dgm:cxn modelId="{2273E4DF-CCEA-4A04-BE85-4D24AC60B183}" type="presParOf" srcId="{6787C4EB-D182-465D-84B8-B31921450E42}" destId="{B44CF29C-BD0E-41EF-815E-21D017EA1ECD}" srcOrd="0" destOrd="0" presId="urn:microsoft.com/office/officeart/2005/8/layout/hierarchy6"/>
    <dgm:cxn modelId="{BDAE35F9-AEAC-4D8B-B38F-60CA79371787}" type="presParOf" srcId="{6787C4EB-D182-465D-84B8-B31921450E42}" destId="{F0CAC5D8-3B86-4E34-97A7-2485B21FF8AD}" srcOrd="1" destOrd="0" presId="urn:microsoft.com/office/officeart/2005/8/layout/hierarchy6"/>
    <dgm:cxn modelId="{6BD712E2-C62F-4FB7-80A9-876869CF6F4E}" type="presParOf" srcId="{311C8E2E-BD98-4857-8F53-B2FEB8827083}" destId="{54B6F289-B103-4EA3-8A3A-494CB5A2756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59A370-E91A-48B6-9A73-A0640CDA65D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4288EB5E-BEAB-4536-BDE7-8F79326EE7E2}">
      <dgm:prSet phldrT="[Texto]" custT="1"/>
      <dgm:spPr/>
      <dgm:t>
        <a:bodyPr/>
        <a:lstStyle/>
        <a:p>
          <a:r>
            <a:rPr lang="es-EC" sz="1400" b="1" dirty="0"/>
            <a:t>Tipos de Variables</a:t>
          </a:r>
        </a:p>
      </dgm:t>
    </dgm:pt>
    <dgm:pt modelId="{6949A566-3C3F-471F-BA8E-42D1E765810E}" type="parTrans" cxnId="{ED39C9A9-DA92-4151-8794-3F8F713400AC}">
      <dgm:prSet/>
      <dgm:spPr/>
      <dgm:t>
        <a:bodyPr/>
        <a:lstStyle/>
        <a:p>
          <a:endParaRPr lang="es-EC" sz="1600" b="1"/>
        </a:p>
      </dgm:t>
    </dgm:pt>
    <dgm:pt modelId="{BF072955-40CD-4C58-B6D9-39A97568453B}" type="sibTrans" cxnId="{ED39C9A9-DA92-4151-8794-3F8F713400AC}">
      <dgm:prSet/>
      <dgm:spPr/>
      <dgm:t>
        <a:bodyPr/>
        <a:lstStyle/>
        <a:p>
          <a:endParaRPr lang="es-EC" sz="1600" b="1" dirty="0"/>
        </a:p>
      </dgm:t>
    </dgm:pt>
    <dgm:pt modelId="{BE94B03B-0C49-4043-91FF-8B3D56E48892}">
      <dgm:prSet phldrT="[Texto]" custT="1"/>
      <dgm:spPr/>
      <dgm:t>
        <a:bodyPr/>
        <a:lstStyle/>
        <a:p>
          <a:r>
            <a:rPr lang="es-EC" sz="1400" b="1" dirty="0"/>
            <a:t>Cualitativa</a:t>
          </a:r>
        </a:p>
      </dgm:t>
    </dgm:pt>
    <dgm:pt modelId="{D40829F7-96F4-426E-AFD3-F8C11F3BBC1D}" type="parTrans" cxnId="{639A8D71-3078-42BA-B3DE-18C2923B713E}">
      <dgm:prSet/>
      <dgm:spPr/>
      <dgm:t>
        <a:bodyPr/>
        <a:lstStyle/>
        <a:p>
          <a:endParaRPr lang="es-EC" sz="1600" b="1"/>
        </a:p>
      </dgm:t>
    </dgm:pt>
    <dgm:pt modelId="{75825619-5445-4D88-9FC1-4410ED79533A}" type="sibTrans" cxnId="{639A8D71-3078-42BA-B3DE-18C2923B713E}">
      <dgm:prSet/>
      <dgm:spPr/>
      <dgm:t>
        <a:bodyPr/>
        <a:lstStyle/>
        <a:p>
          <a:endParaRPr lang="es-EC" sz="1600" b="1"/>
        </a:p>
      </dgm:t>
    </dgm:pt>
    <dgm:pt modelId="{7773BD3D-69DE-4F56-B766-C359110D87A4}">
      <dgm:prSet phldrT="[Texto]" custT="1"/>
      <dgm:spPr/>
      <dgm:t>
        <a:bodyPr/>
        <a:lstStyle/>
        <a:p>
          <a:r>
            <a:rPr lang="es-EC" sz="1400" b="1" dirty="0"/>
            <a:t>Cuantitativa</a:t>
          </a:r>
        </a:p>
      </dgm:t>
    </dgm:pt>
    <dgm:pt modelId="{22516CEC-2451-423F-B8E1-A33CC0A6830B}" type="parTrans" cxnId="{CEEC6434-7998-4C9E-A617-7B46068D599C}">
      <dgm:prSet/>
      <dgm:spPr/>
      <dgm:t>
        <a:bodyPr/>
        <a:lstStyle/>
        <a:p>
          <a:endParaRPr lang="es-EC" sz="1600" b="1"/>
        </a:p>
      </dgm:t>
    </dgm:pt>
    <dgm:pt modelId="{227B8259-68E7-4FFC-AB55-409D275F7CDF}" type="sibTrans" cxnId="{CEEC6434-7998-4C9E-A617-7B46068D599C}">
      <dgm:prSet/>
      <dgm:spPr/>
      <dgm:t>
        <a:bodyPr/>
        <a:lstStyle/>
        <a:p>
          <a:endParaRPr lang="es-EC" sz="1600" b="1"/>
        </a:p>
      </dgm:t>
    </dgm:pt>
    <dgm:pt modelId="{F80228F3-75A4-4159-B126-8FBE9C91CBB3}">
      <dgm:prSet phldrT="[Texto]" custT="1"/>
      <dgm:spPr/>
      <dgm:t>
        <a:bodyPr/>
        <a:lstStyle/>
        <a:p>
          <a:r>
            <a:rPr lang="es-EC" sz="1400" b="1" dirty="0"/>
            <a:t>Discreta</a:t>
          </a:r>
        </a:p>
      </dgm:t>
    </dgm:pt>
    <dgm:pt modelId="{9578A702-3B56-43E8-80CF-D7E3FA60DFBB}" type="parTrans" cxnId="{C9B48F49-255F-427B-B057-E547E9A795FF}">
      <dgm:prSet/>
      <dgm:spPr/>
      <dgm:t>
        <a:bodyPr/>
        <a:lstStyle/>
        <a:p>
          <a:endParaRPr lang="es-EC" sz="1600" b="1"/>
        </a:p>
      </dgm:t>
    </dgm:pt>
    <dgm:pt modelId="{1273D7AB-222B-452B-BCAC-8764052EF273}" type="sibTrans" cxnId="{C9B48F49-255F-427B-B057-E547E9A795FF}">
      <dgm:prSet/>
      <dgm:spPr/>
      <dgm:t>
        <a:bodyPr/>
        <a:lstStyle/>
        <a:p>
          <a:endParaRPr lang="es-EC" sz="1600" b="1"/>
        </a:p>
      </dgm:t>
    </dgm:pt>
    <dgm:pt modelId="{C8D759DE-F968-4297-920F-DCA38269E713}">
      <dgm:prSet phldrT="[Texto]" custT="1"/>
      <dgm:spPr/>
      <dgm:t>
        <a:bodyPr/>
        <a:lstStyle/>
        <a:p>
          <a:r>
            <a:rPr lang="es-EC" sz="1400" b="1" i="0" u="none" dirty="0"/>
            <a:t>Ordinal</a:t>
          </a:r>
        </a:p>
      </dgm:t>
    </dgm:pt>
    <dgm:pt modelId="{F63EB677-0AE3-45BE-811A-6AAD9A94AEF5}" type="parTrans" cxnId="{B6FA54F8-4FDF-44EC-AE3F-B0A12582AE9F}">
      <dgm:prSet/>
      <dgm:spPr/>
      <dgm:t>
        <a:bodyPr/>
        <a:lstStyle/>
        <a:p>
          <a:endParaRPr lang="es-EC" sz="1600" b="1"/>
        </a:p>
      </dgm:t>
    </dgm:pt>
    <dgm:pt modelId="{3F79012F-1A18-40D9-93C2-1CD2E4775145}" type="sibTrans" cxnId="{B6FA54F8-4FDF-44EC-AE3F-B0A12582AE9F}">
      <dgm:prSet/>
      <dgm:spPr/>
      <dgm:t>
        <a:bodyPr/>
        <a:lstStyle/>
        <a:p>
          <a:endParaRPr lang="es-EC" sz="1400" b="1"/>
        </a:p>
      </dgm:t>
    </dgm:pt>
    <dgm:pt modelId="{695953B4-90C0-45BF-8A60-8A6DFAD342FE}">
      <dgm:prSet phldrT="[Texto]" custT="1"/>
      <dgm:spPr/>
      <dgm:t>
        <a:bodyPr/>
        <a:lstStyle/>
        <a:p>
          <a:r>
            <a:rPr lang="es-EC" sz="1400" b="1" i="0" u="none" dirty="0"/>
            <a:t>Nominal</a:t>
          </a:r>
        </a:p>
      </dgm:t>
    </dgm:pt>
    <dgm:pt modelId="{6ADA85B0-95E9-4B94-9F90-E44D9E2738F4}" type="parTrans" cxnId="{41F4FBFC-8EC9-442F-BD48-0B34FBBB5455}">
      <dgm:prSet/>
      <dgm:spPr/>
      <dgm:t>
        <a:bodyPr/>
        <a:lstStyle/>
        <a:p>
          <a:endParaRPr lang="es-EC" sz="1600" b="1"/>
        </a:p>
      </dgm:t>
    </dgm:pt>
    <dgm:pt modelId="{CC7DE46C-A401-4CBB-AB17-21A2FF6DAE24}" type="sibTrans" cxnId="{41F4FBFC-8EC9-442F-BD48-0B34FBBB5455}">
      <dgm:prSet/>
      <dgm:spPr/>
      <dgm:t>
        <a:bodyPr/>
        <a:lstStyle/>
        <a:p>
          <a:endParaRPr lang="es-EC" sz="1600" b="1"/>
        </a:p>
      </dgm:t>
    </dgm:pt>
    <dgm:pt modelId="{0A48F819-004E-4D75-8F41-0756F0399143}">
      <dgm:prSet phldrT="[Texto]" custT="1"/>
      <dgm:spPr/>
      <dgm:t>
        <a:bodyPr/>
        <a:lstStyle/>
        <a:p>
          <a:r>
            <a:rPr lang="es-EC" sz="1400" b="1" dirty="0"/>
            <a:t>Continua</a:t>
          </a:r>
        </a:p>
      </dgm:t>
    </dgm:pt>
    <dgm:pt modelId="{95C660E5-9BA3-4DAB-80B6-9B580C303538}" type="parTrans" cxnId="{4C25A7F0-D714-470E-967B-CFCAA1FCE97F}">
      <dgm:prSet/>
      <dgm:spPr/>
      <dgm:t>
        <a:bodyPr/>
        <a:lstStyle/>
        <a:p>
          <a:endParaRPr lang="es-EC" sz="1600" b="1"/>
        </a:p>
      </dgm:t>
    </dgm:pt>
    <dgm:pt modelId="{24A5A81A-7F97-41EC-974B-674401E4CFCC}" type="sibTrans" cxnId="{4C25A7F0-D714-470E-967B-CFCAA1FCE97F}">
      <dgm:prSet/>
      <dgm:spPr/>
      <dgm:t>
        <a:bodyPr/>
        <a:lstStyle/>
        <a:p>
          <a:endParaRPr lang="es-EC" sz="1600" b="1"/>
        </a:p>
      </dgm:t>
    </dgm:pt>
    <dgm:pt modelId="{311C8E2E-BD98-4857-8F53-B2FEB8827083}" type="pres">
      <dgm:prSet presAssocID="{E459A370-E91A-48B6-9A73-A0640CDA65D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8508E9-8B27-42FD-98BF-423D7E7D7D2A}" type="pres">
      <dgm:prSet presAssocID="{E459A370-E91A-48B6-9A73-A0640CDA65D8}" presName="hierFlow" presStyleCnt="0"/>
      <dgm:spPr/>
    </dgm:pt>
    <dgm:pt modelId="{6D9B0668-8409-4036-8BFC-11DDD134DF5A}" type="pres">
      <dgm:prSet presAssocID="{E459A370-E91A-48B6-9A73-A0640CDA65D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4D49C58-879B-4796-B5DE-72B52981EE46}" type="pres">
      <dgm:prSet presAssocID="{4288EB5E-BEAB-4536-BDE7-8F79326EE7E2}" presName="Name14" presStyleCnt="0"/>
      <dgm:spPr/>
    </dgm:pt>
    <dgm:pt modelId="{7B8A70D3-EC7F-40E3-9ED8-3B54860980F6}" type="pres">
      <dgm:prSet presAssocID="{4288EB5E-BEAB-4536-BDE7-8F79326EE7E2}" presName="level1Shape" presStyleLbl="node0" presStyleIdx="0" presStyleCnt="1">
        <dgm:presLayoutVars>
          <dgm:chPref val="3"/>
        </dgm:presLayoutVars>
      </dgm:prSet>
      <dgm:spPr/>
    </dgm:pt>
    <dgm:pt modelId="{D57D3B4C-E4E7-4E79-B232-A3D49293ADE8}" type="pres">
      <dgm:prSet presAssocID="{4288EB5E-BEAB-4536-BDE7-8F79326EE7E2}" presName="hierChild2" presStyleCnt="0"/>
      <dgm:spPr/>
    </dgm:pt>
    <dgm:pt modelId="{0299B128-F9EB-49D7-82F6-67406CEC9934}" type="pres">
      <dgm:prSet presAssocID="{D40829F7-96F4-426E-AFD3-F8C11F3BBC1D}" presName="Name19" presStyleLbl="parChTrans1D2" presStyleIdx="0" presStyleCnt="2"/>
      <dgm:spPr/>
    </dgm:pt>
    <dgm:pt modelId="{FFB66030-8B71-479B-A188-BB99C5EF0A49}" type="pres">
      <dgm:prSet presAssocID="{BE94B03B-0C49-4043-91FF-8B3D56E48892}" presName="Name21" presStyleCnt="0"/>
      <dgm:spPr/>
    </dgm:pt>
    <dgm:pt modelId="{7E310FB0-16F9-4BF7-AE5C-A9336751A51A}" type="pres">
      <dgm:prSet presAssocID="{BE94B03B-0C49-4043-91FF-8B3D56E48892}" presName="level2Shape" presStyleLbl="node2" presStyleIdx="0" presStyleCnt="2" custScaleX="121989"/>
      <dgm:spPr/>
    </dgm:pt>
    <dgm:pt modelId="{83AA9DF9-808F-48BE-8DBC-F2841FF12C8A}" type="pres">
      <dgm:prSet presAssocID="{BE94B03B-0C49-4043-91FF-8B3D56E48892}" presName="hierChild3" presStyleCnt="0"/>
      <dgm:spPr/>
    </dgm:pt>
    <dgm:pt modelId="{6AF23458-A17F-4711-B4ED-CCE77A1D1E60}" type="pres">
      <dgm:prSet presAssocID="{F63EB677-0AE3-45BE-811A-6AAD9A94AEF5}" presName="Name19" presStyleLbl="parChTrans1D3" presStyleIdx="0" presStyleCnt="4"/>
      <dgm:spPr/>
    </dgm:pt>
    <dgm:pt modelId="{31D66BB6-21AF-4973-9E44-EC1C8E6B4981}" type="pres">
      <dgm:prSet presAssocID="{C8D759DE-F968-4297-920F-DCA38269E713}" presName="Name21" presStyleCnt="0"/>
      <dgm:spPr/>
    </dgm:pt>
    <dgm:pt modelId="{EF884BF4-ECE9-41FD-8047-35D3BE560D73}" type="pres">
      <dgm:prSet presAssocID="{C8D759DE-F968-4297-920F-DCA38269E713}" presName="level2Shape" presStyleLbl="node3" presStyleIdx="0" presStyleCnt="4" custScaleX="146327"/>
      <dgm:spPr/>
    </dgm:pt>
    <dgm:pt modelId="{728E5C7F-AF40-4B0B-9013-69B4A4819B6B}" type="pres">
      <dgm:prSet presAssocID="{C8D759DE-F968-4297-920F-DCA38269E713}" presName="hierChild3" presStyleCnt="0"/>
      <dgm:spPr/>
    </dgm:pt>
    <dgm:pt modelId="{4BB92F1E-2293-40CA-93AE-6D4AB0FB1929}" type="pres">
      <dgm:prSet presAssocID="{6ADA85B0-95E9-4B94-9F90-E44D9E2738F4}" presName="Name19" presStyleLbl="parChTrans1D3" presStyleIdx="1" presStyleCnt="4"/>
      <dgm:spPr/>
    </dgm:pt>
    <dgm:pt modelId="{858FED54-884E-4825-A0D4-462B23CF1207}" type="pres">
      <dgm:prSet presAssocID="{695953B4-90C0-45BF-8A60-8A6DFAD342FE}" presName="Name21" presStyleCnt="0"/>
      <dgm:spPr/>
    </dgm:pt>
    <dgm:pt modelId="{5C91E3CF-6C37-4092-BB18-2A2FD320A9CE}" type="pres">
      <dgm:prSet presAssocID="{695953B4-90C0-45BF-8A60-8A6DFAD342FE}" presName="level2Shape" presStyleLbl="node3" presStyleIdx="1" presStyleCnt="4" custScaleX="136897"/>
      <dgm:spPr/>
    </dgm:pt>
    <dgm:pt modelId="{ED8DA2D2-651E-4427-84B9-C705FD74372B}" type="pres">
      <dgm:prSet presAssocID="{695953B4-90C0-45BF-8A60-8A6DFAD342FE}" presName="hierChild3" presStyleCnt="0"/>
      <dgm:spPr/>
    </dgm:pt>
    <dgm:pt modelId="{840EFA00-CFCC-47D5-A17A-F166867C4225}" type="pres">
      <dgm:prSet presAssocID="{22516CEC-2451-423F-B8E1-A33CC0A6830B}" presName="Name19" presStyleLbl="parChTrans1D2" presStyleIdx="1" presStyleCnt="2"/>
      <dgm:spPr/>
    </dgm:pt>
    <dgm:pt modelId="{4A8CF1EA-0135-4E8A-869C-B72A4B3297BE}" type="pres">
      <dgm:prSet presAssocID="{7773BD3D-69DE-4F56-B766-C359110D87A4}" presName="Name21" presStyleCnt="0"/>
      <dgm:spPr/>
    </dgm:pt>
    <dgm:pt modelId="{58F22F00-1E61-4A4B-86C6-A61FC2B5BE2C}" type="pres">
      <dgm:prSet presAssocID="{7773BD3D-69DE-4F56-B766-C359110D87A4}" presName="level2Shape" presStyleLbl="node2" presStyleIdx="1" presStyleCnt="2" custScaleX="125337"/>
      <dgm:spPr/>
    </dgm:pt>
    <dgm:pt modelId="{3168E3C8-A66F-4CDE-9C4D-57B47591DBD9}" type="pres">
      <dgm:prSet presAssocID="{7773BD3D-69DE-4F56-B766-C359110D87A4}" presName="hierChild3" presStyleCnt="0"/>
      <dgm:spPr/>
    </dgm:pt>
    <dgm:pt modelId="{08800D10-6187-4162-B46C-BD5C6BC84646}" type="pres">
      <dgm:prSet presAssocID="{9578A702-3B56-43E8-80CF-D7E3FA60DFBB}" presName="Name19" presStyleLbl="parChTrans1D3" presStyleIdx="2" presStyleCnt="4"/>
      <dgm:spPr/>
    </dgm:pt>
    <dgm:pt modelId="{CC95B9A7-8EA9-4ECF-91CA-1C074FAECE4F}" type="pres">
      <dgm:prSet presAssocID="{F80228F3-75A4-4159-B126-8FBE9C91CBB3}" presName="Name21" presStyleCnt="0"/>
      <dgm:spPr/>
    </dgm:pt>
    <dgm:pt modelId="{3C7FC9F0-9295-4BB3-98DC-63E552A72A1F}" type="pres">
      <dgm:prSet presAssocID="{F80228F3-75A4-4159-B126-8FBE9C91CBB3}" presName="level2Shape" presStyleLbl="node3" presStyleIdx="2" presStyleCnt="4" custScaleX="140670"/>
      <dgm:spPr/>
    </dgm:pt>
    <dgm:pt modelId="{0433D0A6-FC33-40BD-8A71-8C12156A22C0}" type="pres">
      <dgm:prSet presAssocID="{F80228F3-75A4-4159-B126-8FBE9C91CBB3}" presName="hierChild3" presStyleCnt="0"/>
      <dgm:spPr/>
    </dgm:pt>
    <dgm:pt modelId="{82815BA1-1AFF-4066-BB64-4432DDCEC149}" type="pres">
      <dgm:prSet presAssocID="{95C660E5-9BA3-4DAB-80B6-9B580C303538}" presName="Name19" presStyleLbl="parChTrans1D3" presStyleIdx="3" presStyleCnt="4"/>
      <dgm:spPr/>
    </dgm:pt>
    <dgm:pt modelId="{6787C4EB-D182-465D-84B8-B31921450E42}" type="pres">
      <dgm:prSet presAssocID="{0A48F819-004E-4D75-8F41-0756F0399143}" presName="Name21" presStyleCnt="0"/>
      <dgm:spPr/>
    </dgm:pt>
    <dgm:pt modelId="{B44CF29C-BD0E-41EF-815E-21D017EA1ECD}" type="pres">
      <dgm:prSet presAssocID="{0A48F819-004E-4D75-8F41-0756F0399143}" presName="level2Shape" presStyleLbl="node3" presStyleIdx="3" presStyleCnt="4" custScaleX="122984"/>
      <dgm:spPr/>
    </dgm:pt>
    <dgm:pt modelId="{F0CAC5D8-3B86-4E34-97A7-2485B21FF8AD}" type="pres">
      <dgm:prSet presAssocID="{0A48F819-004E-4D75-8F41-0756F0399143}" presName="hierChild3" presStyleCnt="0"/>
      <dgm:spPr/>
    </dgm:pt>
    <dgm:pt modelId="{54B6F289-B103-4EA3-8A3A-494CB5A27563}" type="pres">
      <dgm:prSet presAssocID="{E459A370-E91A-48B6-9A73-A0640CDA65D8}" presName="bgShapesFlow" presStyleCnt="0"/>
      <dgm:spPr/>
    </dgm:pt>
  </dgm:ptLst>
  <dgm:cxnLst>
    <dgm:cxn modelId="{727B2815-BD83-4AE9-90CD-33E4FDAD7C60}" type="presOf" srcId="{E459A370-E91A-48B6-9A73-A0640CDA65D8}" destId="{311C8E2E-BD98-4857-8F53-B2FEB8827083}" srcOrd="0" destOrd="0" presId="urn:microsoft.com/office/officeart/2005/8/layout/hierarchy6"/>
    <dgm:cxn modelId="{9985F621-587A-4151-AC98-C567D3391284}" type="presOf" srcId="{F80228F3-75A4-4159-B126-8FBE9C91CBB3}" destId="{3C7FC9F0-9295-4BB3-98DC-63E552A72A1F}" srcOrd="0" destOrd="0" presId="urn:microsoft.com/office/officeart/2005/8/layout/hierarchy6"/>
    <dgm:cxn modelId="{88A7D82A-C986-4045-9E53-DDB60ECF1C47}" type="presOf" srcId="{695953B4-90C0-45BF-8A60-8A6DFAD342FE}" destId="{5C91E3CF-6C37-4092-BB18-2A2FD320A9CE}" srcOrd="0" destOrd="0" presId="urn:microsoft.com/office/officeart/2005/8/layout/hierarchy6"/>
    <dgm:cxn modelId="{CEEC6434-7998-4C9E-A617-7B46068D599C}" srcId="{4288EB5E-BEAB-4536-BDE7-8F79326EE7E2}" destId="{7773BD3D-69DE-4F56-B766-C359110D87A4}" srcOrd="1" destOrd="0" parTransId="{22516CEC-2451-423F-B8E1-A33CC0A6830B}" sibTransId="{227B8259-68E7-4FFC-AB55-409D275F7CDF}"/>
    <dgm:cxn modelId="{C7EA823D-C546-4E9C-AD80-CA467ACE2EE3}" type="presOf" srcId="{22516CEC-2451-423F-B8E1-A33CC0A6830B}" destId="{840EFA00-CFCC-47D5-A17A-F166867C4225}" srcOrd="0" destOrd="0" presId="urn:microsoft.com/office/officeart/2005/8/layout/hierarchy6"/>
    <dgm:cxn modelId="{3AD56740-9CFC-4E2F-97B9-C58FE1A981FE}" type="presOf" srcId="{BE94B03B-0C49-4043-91FF-8B3D56E48892}" destId="{7E310FB0-16F9-4BF7-AE5C-A9336751A51A}" srcOrd="0" destOrd="0" presId="urn:microsoft.com/office/officeart/2005/8/layout/hierarchy6"/>
    <dgm:cxn modelId="{2C958744-0BF7-4E21-B1B1-545D0CC65873}" type="presOf" srcId="{6ADA85B0-95E9-4B94-9F90-E44D9E2738F4}" destId="{4BB92F1E-2293-40CA-93AE-6D4AB0FB1929}" srcOrd="0" destOrd="0" presId="urn:microsoft.com/office/officeart/2005/8/layout/hierarchy6"/>
    <dgm:cxn modelId="{FF55BE65-8B33-402E-8C64-CF0FF989A2ED}" type="presOf" srcId="{7773BD3D-69DE-4F56-B766-C359110D87A4}" destId="{58F22F00-1E61-4A4B-86C6-A61FC2B5BE2C}" srcOrd="0" destOrd="0" presId="urn:microsoft.com/office/officeart/2005/8/layout/hierarchy6"/>
    <dgm:cxn modelId="{A287FA46-523E-46BB-B329-95DE0069DD96}" type="presOf" srcId="{0A48F819-004E-4D75-8F41-0756F0399143}" destId="{B44CF29C-BD0E-41EF-815E-21D017EA1ECD}" srcOrd="0" destOrd="0" presId="urn:microsoft.com/office/officeart/2005/8/layout/hierarchy6"/>
    <dgm:cxn modelId="{C9B48F49-255F-427B-B057-E547E9A795FF}" srcId="{7773BD3D-69DE-4F56-B766-C359110D87A4}" destId="{F80228F3-75A4-4159-B126-8FBE9C91CBB3}" srcOrd="0" destOrd="0" parTransId="{9578A702-3B56-43E8-80CF-D7E3FA60DFBB}" sibTransId="{1273D7AB-222B-452B-BCAC-8764052EF273}"/>
    <dgm:cxn modelId="{639A8D71-3078-42BA-B3DE-18C2923B713E}" srcId="{4288EB5E-BEAB-4536-BDE7-8F79326EE7E2}" destId="{BE94B03B-0C49-4043-91FF-8B3D56E48892}" srcOrd="0" destOrd="0" parTransId="{D40829F7-96F4-426E-AFD3-F8C11F3BBC1D}" sibTransId="{75825619-5445-4D88-9FC1-4410ED79533A}"/>
    <dgm:cxn modelId="{6405F172-0B97-4886-8D96-0B958CF4E2AA}" type="presOf" srcId="{D40829F7-96F4-426E-AFD3-F8C11F3BBC1D}" destId="{0299B128-F9EB-49D7-82F6-67406CEC9934}" srcOrd="0" destOrd="0" presId="urn:microsoft.com/office/officeart/2005/8/layout/hierarchy6"/>
    <dgm:cxn modelId="{1DFF1F56-8590-4542-B4F3-945224E75EE8}" type="presOf" srcId="{4288EB5E-BEAB-4536-BDE7-8F79326EE7E2}" destId="{7B8A70D3-EC7F-40E3-9ED8-3B54860980F6}" srcOrd="0" destOrd="0" presId="urn:microsoft.com/office/officeart/2005/8/layout/hierarchy6"/>
    <dgm:cxn modelId="{EF59B179-E8E7-491B-BD23-66D0AD48777C}" type="presOf" srcId="{F63EB677-0AE3-45BE-811A-6AAD9A94AEF5}" destId="{6AF23458-A17F-4711-B4ED-CCE77A1D1E60}" srcOrd="0" destOrd="0" presId="urn:microsoft.com/office/officeart/2005/8/layout/hierarchy6"/>
    <dgm:cxn modelId="{57F07788-890B-4ECD-AC70-990D7CF44D5B}" type="presOf" srcId="{C8D759DE-F968-4297-920F-DCA38269E713}" destId="{EF884BF4-ECE9-41FD-8047-35D3BE560D73}" srcOrd="0" destOrd="0" presId="urn:microsoft.com/office/officeart/2005/8/layout/hierarchy6"/>
    <dgm:cxn modelId="{ED39C9A9-DA92-4151-8794-3F8F713400AC}" srcId="{E459A370-E91A-48B6-9A73-A0640CDA65D8}" destId="{4288EB5E-BEAB-4536-BDE7-8F79326EE7E2}" srcOrd="0" destOrd="0" parTransId="{6949A566-3C3F-471F-BA8E-42D1E765810E}" sibTransId="{BF072955-40CD-4C58-B6D9-39A97568453B}"/>
    <dgm:cxn modelId="{63932DDA-5209-4D09-98E8-11F9D1F89593}" type="presOf" srcId="{95C660E5-9BA3-4DAB-80B6-9B580C303538}" destId="{82815BA1-1AFF-4066-BB64-4432DDCEC149}" srcOrd="0" destOrd="0" presId="urn:microsoft.com/office/officeart/2005/8/layout/hierarchy6"/>
    <dgm:cxn modelId="{14CE47ED-6528-4677-9724-590E6007B29D}" type="presOf" srcId="{9578A702-3B56-43E8-80CF-D7E3FA60DFBB}" destId="{08800D10-6187-4162-B46C-BD5C6BC84646}" srcOrd="0" destOrd="0" presId="urn:microsoft.com/office/officeart/2005/8/layout/hierarchy6"/>
    <dgm:cxn modelId="{4C25A7F0-D714-470E-967B-CFCAA1FCE97F}" srcId="{7773BD3D-69DE-4F56-B766-C359110D87A4}" destId="{0A48F819-004E-4D75-8F41-0756F0399143}" srcOrd="1" destOrd="0" parTransId="{95C660E5-9BA3-4DAB-80B6-9B580C303538}" sibTransId="{24A5A81A-7F97-41EC-974B-674401E4CFCC}"/>
    <dgm:cxn modelId="{B6FA54F8-4FDF-44EC-AE3F-B0A12582AE9F}" srcId="{BE94B03B-0C49-4043-91FF-8B3D56E48892}" destId="{C8D759DE-F968-4297-920F-DCA38269E713}" srcOrd="0" destOrd="0" parTransId="{F63EB677-0AE3-45BE-811A-6AAD9A94AEF5}" sibTransId="{3F79012F-1A18-40D9-93C2-1CD2E4775145}"/>
    <dgm:cxn modelId="{41F4FBFC-8EC9-442F-BD48-0B34FBBB5455}" srcId="{BE94B03B-0C49-4043-91FF-8B3D56E48892}" destId="{695953B4-90C0-45BF-8A60-8A6DFAD342FE}" srcOrd="1" destOrd="0" parTransId="{6ADA85B0-95E9-4B94-9F90-E44D9E2738F4}" sibTransId="{CC7DE46C-A401-4CBB-AB17-21A2FF6DAE24}"/>
    <dgm:cxn modelId="{DF735B2E-A065-4553-B478-B11652E9316E}" type="presParOf" srcId="{311C8E2E-BD98-4857-8F53-B2FEB8827083}" destId="{CD8508E9-8B27-42FD-98BF-423D7E7D7D2A}" srcOrd="0" destOrd="0" presId="urn:microsoft.com/office/officeart/2005/8/layout/hierarchy6"/>
    <dgm:cxn modelId="{546DAD90-1D35-4846-8E25-2077A0F54987}" type="presParOf" srcId="{CD8508E9-8B27-42FD-98BF-423D7E7D7D2A}" destId="{6D9B0668-8409-4036-8BFC-11DDD134DF5A}" srcOrd="0" destOrd="0" presId="urn:microsoft.com/office/officeart/2005/8/layout/hierarchy6"/>
    <dgm:cxn modelId="{2EABA768-19EC-4DA6-88FE-5C2D1F295A73}" type="presParOf" srcId="{6D9B0668-8409-4036-8BFC-11DDD134DF5A}" destId="{24D49C58-879B-4796-B5DE-72B52981EE46}" srcOrd="0" destOrd="0" presId="urn:microsoft.com/office/officeart/2005/8/layout/hierarchy6"/>
    <dgm:cxn modelId="{4D81AA26-ABB4-40EA-AB68-1F41354AD5CE}" type="presParOf" srcId="{24D49C58-879B-4796-B5DE-72B52981EE46}" destId="{7B8A70D3-EC7F-40E3-9ED8-3B54860980F6}" srcOrd="0" destOrd="0" presId="urn:microsoft.com/office/officeart/2005/8/layout/hierarchy6"/>
    <dgm:cxn modelId="{F2201B03-272C-4859-9868-CA72642409A2}" type="presParOf" srcId="{24D49C58-879B-4796-B5DE-72B52981EE46}" destId="{D57D3B4C-E4E7-4E79-B232-A3D49293ADE8}" srcOrd="1" destOrd="0" presId="urn:microsoft.com/office/officeart/2005/8/layout/hierarchy6"/>
    <dgm:cxn modelId="{1459DD2A-2EEB-41AF-A4DF-F2E7CE7B5375}" type="presParOf" srcId="{D57D3B4C-E4E7-4E79-B232-A3D49293ADE8}" destId="{0299B128-F9EB-49D7-82F6-67406CEC9934}" srcOrd="0" destOrd="0" presId="urn:microsoft.com/office/officeart/2005/8/layout/hierarchy6"/>
    <dgm:cxn modelId="{4F974B72-4037-4DE3-A5ED-E333201963A2}" type="presParOf" srcId="{D57D3B4C-E4E7-4E79-B232-A3D49293ADE8}" destId="{FFB66030-8B71-479B-A188-BB99C5EF0A49}" srcOrd="1" destOrd="0" presId="urn:microsoft.com/office/officeart/2005/8/layout/hierarchy6"/>
    <dgm:cxn modelId="{94CBB1A0-5632-4C44-B5AD-F194FEE60D1E}" type="presParOf" srcId="{FFB66030-8B71-479B-A188-BB99C5EF0A49}" destId="{7E310FB0-16F9-4BF7-AE5C-A9336751A51A}" srcOrd="0" destOrd="0" presId="urn:microsoft.com/office/officeart/2005/8/layout/hierarchy6"/>
    <dgm:cxn modelId="{794B03D6-E507-4EFB-90F9-DC3EFC0D8627}" type="presParOf" srcId="{FFB66030-8B71-479B-A188-BB99C5EF0A49}" destId="{83AA9DF9-808F-48BE-8DBC-F2841FF12C8A}" srcOrd="1" destOrd="0" presId="urn:microsoft.com/office/officeart/2005/8/layout/hierarchy6"/>
    <dgm:cxn modelId="{5AB01475-0191-4BF8-82F1-9BC0F02896AD}" type="presParOf" srcId="{83AA9DF9-808F-48BE-8DBC-F2841FF12C8A}" destId="{6AF23458-A17F-4711-B4ED-CCE77A1D1E60}" srcOrd="0" destOrd="0" presId="urn:microsoft.com/office/officeart/2005/8/layout/hierarchy6"/>
    <dgm:cxn modelId="{3FB68726-3539-4689-9515-4C47904D2535}" type="presParOf" srcId="{83AA9DF9-808F-48BE-8DBC-F2841FF12C8A}" destId="{31D66BB6-21AF-4973-9E44-EC1C8E6B4981}" srcOrd="1" destOrd="0" presId="urn:microsoft.com/office/officeart/2005/8/layout/hierarchy6"/>
    <dgm:cxn modelId="{C324A8E1-16A8-4AE6-80FB-6894FEF8712C}" type="presParOf" srcId="{31D66BB6-21AF-4973-9E44-EC1C8E6B4981}" destId="{EF884BF4-ECE9-41FD-8047-35D3BE560D73}" srcOrd="0" destOrd="0" presId="urn:microsoft.com/office/officeart/2005/8/layout/hierarchy6"/>
    <dgm:cxn modelId="{A9FC2C46-BC55-4BA1-A346-7DF58878B95F}" type="presParOf" srcId="{31D66BB6-21AF-4973-9E44-EC1C8E6B4981}" destId="{728E5C7F-AF40-4B0B-9013-69B4A4819B6B}" srcOrd="1" destOrd="0" presId="urn:microsoft.com/office/officeart/2005/8/layout/hierarchy6"/>
    <dgm:cxn modelId="{57880176-AECE-4E20-BC00-05C18CA4C238}" type="presParOf" srcId="{83AA9DF9-808F-48BE-8DBC-F2841FF12C8A}" destId="{4BB92F1E-2293-40CA-93AE-6D4AB0FB1929}" srcOrd="2" destOrd="0" presId="urn:microsoft.com/office/officeart/2005/8/layout/hierarchy6"/>
    <dgm:cxn modelId="{95213356-9415-4E2F-9B79-1ED2E6286C35}" type="presParOf" srcId="{83AA9DF9-808F-48BE-8DBC-F2841FF12C8A}" destId="{858FED54-884E-4825-A0D4-462B23CF1207}" srcOrd="3" destOrd="0" presId="urn:microsoft.com/office/officeart/2005/8/layout/hierarchy6"/>
    <dgm:cxn modelId="{3C6666C7-AC6D-4A7A-9392-49D1F8E72EBF}" type="presParOf" srcId="{858FED54-884E-4825-A0D4-462B23CF1207}" destId="{5C91E3CF-6C37-4092-BB18-2A2FD320A9CE}" srcOrd="0" destOrd="0" presId="urn:microsoft.com/office/officeart/2005/8/layout/hierarchy6"/>
    <dgm:cxn modelId="{31CE5FF3-EAC1-48FB-BCBB-6AEC49C2555A}" type="presParOf" srcId="{858FED54-884E-4825-A0D4-462B23CF1207}" destId="{ED8DA2D2-651E-4427-84B9-C705FD74372B}" srcOrd="1" destOrd="0" presId="urn:microsoft.com/office/officeart/2005/8/layout/hierarchy6"/>
    <dgm:cxn modelId="{3F023F9B-380E-4C91-95F4-0D6059E3E116}" type="presParOf" srcId="{D57D3B4C-E4E7-4E79-B232-A3D49293ADE8}" destId="{840EFA00-CFCC-47D5-A17A-F166867C4225}" srcOrd="2" destOrd="0" presId="urn:microsoft.com/office/officeart/2005/8/layout/hierarchy6"/>
    <dgm:cxn modelId="{596B9A9D-66D6-4597-9F94-F1DFA2EC6EA5}" type="presParOf" srcId="{D57D3B4C-E4E7-4E79-B232-A3D49293ADE8}" destId="{4A8CF1EA-0135-4E8A-869C-B72A4B3297BE}" srcOrd="3" destOrd="0" presId="urn:microsoft.com/office/officeart/2005/8/layout/hierarchy6"/>
    <dgm:cxn modelId="{661D282B-907B-49C6-AB1D-7A9918B2CF4B}" type="presParOf" srcId="{4A8CF1EA-0135-4E8A-869C-B72A4B3297BE}" destId="{58F22F00-1E61-4A4B-86C6-A61FC2B5BE2C}" srcOrd="0" destOrd="0" presId="urn:microsoft.com/office/officeart/2005/8/layout/hierarchy6"/>
    <dgm:cxn modelId="{42362946-832B-4D5C-AC84-0C365092308E}" type="presParOf" srcId="{4A8CF1EA-0135-4E8A-869C-B72A4B3297BE}" destId="{3168E3C8-A66F-4CDE-9C4D-57B47591DBD9}" srcOrd="1" destOrd="0" presId="urn:microsoft.com/office/officeart/2005/8/layout/hierarchy6"/>
    <dgm:cxn modelId="{B178EF42-066A-438B-9463-6B036EA65739}" type="presParOf" srcId="{3168E3C8-A66F-4CDE-9C4D-57B47591DBD9}" destId="{08800D10-6187-4162-B46C-BD5C6BC84646}" srcOrd="0" destOrd="0" presId="urn:microsoft.com/office/officeart/2005/8/layout/hierarchy6"/>
    <dgm:cxn modelId="{DB7994AA-AF5B-46B0-AFA7-ED8990835F4C}" type="presParOf" srcId="{3168E3C8-A66F-4CDE-9C4D-57B47591DBD9}" destId="{CC95B9A7-8EA9-4ECF-91CA-1C074FAECE4F}" srcOrd="1" destOrd="0" presId="urn:microsoft.com/office/officeart/2005/8/layout/hierarchy6"/>
    <dgm:cxn modelId="{83E58FA6-0F17-4B91-B02E-9D8F635BF319}" type="presParOf" srcId="{CC95B9A7-8EA9-4ECF-91CA-1C074FAECE4F}" destId="{3C7FC9F0-9295-4BB3-98DC-63E552A72A1F}" srcOrd="0" destOrd="0" presId="urn:microsoft.com/office/officeart/2005/8/layout/hierarchy6"/>
    <dgm:cxn modelId="{C3405E07-89CB-4EB0-A678-24C934FC4EC8}" type="presParOf" srcId="{CC95B9A7-8EA9-4ECF-91CA-1C074FAECE4F}" destId="{0433D0A6-FC33-40BD-8A71-8C12156A22C0}" srcOrd="1" destOrd="0" presId="urn:microsoft.com/office/officeart/2005/8/layout/hierarchy6"/>
    <dgm:cxn modelId="{D7B8B235-F1DF-4153-9E5E-EA20828A1B46}" type="presParOf" srcId="{3168E3C8-A66F-4CDE-9C4D-57B47591DBD9}" destId="{82815BA1-1AFF-4066-BB64-4432DDCEC149}" srcOrd="2" destOrd="0" presId="urn:microsoft.com/office/officeart/2005/8/layout/hierarchy6"/>
    <dgm:cxn modelId="{E55E32F4-796C-4133-81A6-6916057E31C7}" type="presParOf" srcId="{3168E3C8-A66F-4CDE-9C4D-57B47591DBD9}" destId="{6787C4EB-D182-465D-84B8-B31921450E42}" srcOrd="3" destOrd="0" presId="urn:microsoft.com/office/officeart/2005/8/layout/hierarchy6"/>
    <dgm:cxn modelId="{2273E4DF-CCEA-4A04-BE85-4D24AC60B183}" type="presParOf" srcId="{6787C4EB-D182-465D-84B8-B31921450E42}" destId="{B44CF29C-BD0E-41EF-815E-21D017EA1ECD}" srcOrd="0" destOrd="0" presId="urn:microsoft.com/office/officeart/2005/8/layout/hierarchy6"/>
    <dgm:cxn modelId="{BDAE35F9-AEAC-4D8B-B38F-60CA79371787}" type="presParOf" srcId="{6787C4EB-D182-465D-84B8-B31921450E42}" destId="{F0CAC5D8-3B86-4E34-97A7-2485B21FF8AD}" srcOrd="1" destOrd="0" presId="urn:microsoft.com/office/officeart/2005/8/layout/hierarchy6"/>
    <dgm:cxn modelId="{6BD712E2-C62F-4FB7-80A9-876869CF6F4E}" type="presParOf" srcId="{311C8E2E-BD98-4857-8F53-B2FEB8827083}" destId="{54B6F289-B103-4EA3-8A3A-494CB5A2756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A70D3-EC7F-40E3-9ED8-3B54860980F6}">
      <dsp:nvSpPr>
        <dsp:cNvPr id="0" name=""/>
        <dsp:cNvSpPr/>
      </dsp:nvSpPr>
      <dsp:spPr>
        <a:xfrm>
          <a:off x="3956785" y="317"/>
          <a:ext cx="894815" cy="596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400" b="1" kern="1200" dirty="0"/>
            <a:t>Tipos de Variables</a:t>
          </a:r>
        </a:p>
      </dsp:txBody>
      <dsp:txXfrm>
        <a:off x="3974257" y="17789"/>
        <a:ext cx="859871" cy="561599"/>
      </dsp:txXfrm>
    </dsp:sp>
    <dsp:sp modelId="{0299B128-F9EB-49D7-82F6-67406CEC9934}">
      <dsp:nvSpPr>
        <dsp:cNvPr id="0" name=""/>
        <dsp:cNvSpPr/>
      </dsp:nvSpPr>
      <dsp:spPr>
        <a:xfrm>
          <a:off x="2904872" y="596860"/>
          <a:ext cx="1499320" cy="238617"/>
        </a:xfrm>
        <a:custGeom>
          <a:avLst/>
          <a:gdLst/>
          <a:ahLst/>
          <a:cxnLst/>
          <a:rect l="0" t="0" r="0" b="0"/>
          <a:pathLst>
            <a:path>
              <a:moveTo>
                <a:pt x="1499320" y="0"/>
              </a:moveTo>
              <a:lnTo>
                <a:pt x="1499320" y="119308"/>
              </a:lnTo>
              <a:lnTo>
                <a:pt x="0" y="119308"/>
              </a:lnTo>
              <a:lnTo>
                <a:pt x="0" y="2386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10FB0-16F9-4BF7-AE5C-A9336751A51A}">
      <dsp:nvSpPr>
        <dsp:cNvPr id="0" name=""/>
        <dsp:cNvSpPr/>
      </dsp:nvSpPr>
      <dsp:spPr>
        <a:xfrm>
          <a:off x="2359084" y="835478"/>
          <a:ext cx="1091576" cy="596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400" b="1" kern="1200" dirty="0"/>
            <a:t>Cualitativa</a:t>
          </a:r>
        </a:p>
      </dsp:txBody>
      <dsp:txXfrm>
        <a:off x="2376556" y="852950"/>
        <a:ext cx="1056632" cy="561599"/>
      </dsp:txXfrm>
    </dsp:sp>
    <dsp:sp modelId="{6AF23458-A17F-4711-B4ED-CCE77A1D1E60}">
      <dsp:nvSpPr>
        <dsp:cNvPr id="0" name=""/>
        <dsp:cNvSpPr/>
      </dsp:nvSpPr>
      <dsp:spPr>
        <a:xfrm>
          <a:off x="2158162" y="1432021"/>
          <a:ext cx="746709" cy="238617"/>
        </a:xfrm>
        <a:custGeom>
          <a:avLst/>
          <a:gdLst/>
          <a:ahLst/>
          <a:cxnLst/>
          <a:rect l="0" t="0" r="0" b="0"/>
          <a:pathLst>
            <a:path>
              <a:moveTo>
                <a:pt x="746709" y="0"/>
              </a:moveTo>
              <a:lnTo>
                <a:pt x="746709" y="119308"/>
              </a:lnTo>
              <a:lnTo>
                <a:pt x="0" y="119308"/>
              </a:lnTo>
              <a:lnTo>
                <a:pt x="0" y="2386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84BF4-ECE9-41FD-8047-35D3BE560D73}">
      <dsp:nvSpPr>
        <dsp:cNvPr id="0" name=""/>
        <dsp:cNvSpPr/>
      </dsp:nvSpPr>
      <dsp:spPr>
        <a:xfrm>
          <a:off x="1503484" y="1670639"/>
          <a:ext cx="1309356" cy="596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400" b="1" i="0" u="none" kern="1200" dirty="0"/>
            <a:t>Ordinal</a:t>
          </a:r>
        </a:p>
      </dsp:txBody>
      <dsp:txXfrm>
        <a:off x="1520956" y="1688111"/>
        <a:ext cx="1274412" cy="561599"/>
      </dsp:txXfrm>
    </dsp:sp>
    <dsp:sp modelId="{4BB92F1E-2293-40CA-93AE-6D4AB0FB1929}">
      <dsp:nvSpPr>
        <dsp:cNvPr id="0" name=""/>
        <dsp:cNvSpPr/>
      </dsp:nvSpPr>
      <dsp:spPr>
        <a:xfrm>
          <a:off x="2904872" y="1432021"/>
          <a:ext cx="788900" cy="238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308"/>
              </a:lnTo>
              <a:lnTo>
                <a:pt x="788900" y="119308"/>
              </a:lnTo>
              <a:lnTo>
                <a:pt x="788900" y="2386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1E3CF-6C37-4092-BB18-2A2FD320A9CE}">
      <dsp:nvSpPr>
        <dsp:cNvPr id="0" name=""/>
        <dsp:cNvSpPr/>
      </dsp:nvSpPr>
      <dsp:spPr>
        <a:xfrm>
          <a:off x="3081285" y="1670639"/>
          <a:ext cx="1224975" cy="596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400" b="1" i="0" u="none" kern="1200" dirty="0"/>
            <a:t>Nominal</a:t>
          </a:r>
        </a:p>
      </dsp:txBody>
      <dsp:txXfrm>
        <a:off x="3098757" y="1688111"/>
        <a:ext cx="1190031" cy="561599"/>
      </dsp:txXfrm>
    </dsp:sp>
    <dsp:sp modelId="{840EFA00-CFCC-47D5-A17A-F166867C4225}">
      <dsp:nvSpPr>
        <dsp:cNvPr id="0" name=""/>
        <dsp:cNvSpPr/>
      </dsp:nvSpPr>
      <dsp:spPr>
        <a:xfrm>
          <a:off x="4404193" y="596860"/>
          <a:ext cx="1484341" cy="238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308"/>
              </a:lnTo>
              <a:lnTo>
                <a:pt x="1484341" y="119308"/>
              </a:lnTo>
              <a:lnTo>
                <a:pt x="1484341" y="2386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22F00-1E61-4A4B-86C6-A61FC2B5BE2C}">
      <dsp:nvSpPr>
        <dsp:cNvPr id="0" name=""/>
        <dsp:cNvSpPr/>
      </dsp:nvSpPr>
      <dsp:spPr>
        <a:xfrm>
          <a:off x="5327767" y="835478"/>
          <a:ext cx="1121534" cy="596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400" b="1" kern="1200" dirty="0"/>
            <a:t>Cuantitativa</a:t>
          </a:r>
        </a:p>
      </dsp:txBody>
      <dsp:txXfrm>
        <a:off x="5345239" y="852950"/>
        <a:ext cx="1086590" cy="561599"/>
      </dsp:txXfrm>
    </dsp:sp>
    <dsp:sp modelId="{08800D10-6187-4162-B46C-BD5C6BC84646}">
      <dsp:nvSpPr>
        <dsp:cNvPr id="0" name=""/>
        <dsp:cNvSpPr/>
      </dsp:nvSpPr>
      <dsp:spPr>
        <a:xfrm>
          <a:off x="5204073" y="1432021"/>
          <a:ext cx="684462" cy="238617"/>
        </a:xfrm>
        <a:custGeom>
          <a:avLst/>
          <a:gdLst/>
          <a:ahLst/>
          <a:cxnLst/>
          <a:rect l="0" t="0" r="0" b="0"/>
          <a:pathLst>
            <a:path>
              <a:moveTo>
                <a:pt x="684462" y="0"/>
              </a:moveTo>
              <a:lnTo>
                <a:pt x="684462" y="119308"/>
              </a:lnTo>
              <a:lnTo>
                <a:pt x="0" y="119308"/>
              </a:lnTo>
              <a:lnTo>
                <a:pt x="0" y="2386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FC9F0-9295-4BB3-98DC-63E552A72A1F}">
      <dsp:nvSpPr>
        <dsp:cNvPr id="0" name=""/>
        <dsp:cNvSpPr/>
      </dsp:nvSpPr>
      <dsp:spPr>
        <a:xfrm>
          <a:off x="4574704" y="1670639"/>
          <a:ext cx="1258736" cy="596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400" b="1" kern="1200" dirty="0"/>
            <a:t>Discreta</a:t>
          </a:r>
        </a:p>
      </dsp:txBody>
      <dsp:txXfrm>
        <a:off x="4592176" y="1688111"/>
        <a:ext cx="1223792" cy="561599"/>
      </dsp:txXfrm>
    </dsp:sp>
    <dsp:sp modelId="{82815BA1-1AFF-4066-BB64-4432DDCEC149}">
      <dsp:nvSpPr>
        <dsp:cNvPr id="0" name=""/>
        <dsp:cNvSpPr/>
      </dsp:nvSpPr>
      <dsp:spPr>
        <a:xfrm>
          <a:off x="5888535" y="1432021"/>
          <a:ext cx="763590" cy="238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308"/>
              </a:lnTo>
              <a:lnTo>
                <a:pt x="763590" y="119308"/>
              </a:lnTo>
              <a:lnTo>
                <a:pt x="763590" y="2386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4CF29C-BD0E-41EF-815E-21D017EA1ECD}">
      <dsp:nvSpPr>
        <dsp:cNvPr id="0" name=""/>
        <dsp:cNvSpPr/>
      </dsp:nvSpPr>
      <dsp:spPr>
        <a:xfrm>
          <a:off x="6101885" y="1670639"/>
          <a:ext cx="1100479" cy="596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400" b="1" kern="1200" dirty="0"/>
            <a:t>Continua</a:t>
          </a:r>
        </a:p>
      </dsp:txBody>
      <dsp:txXfrm>
        <a:off x="6119357" y="1688111"/>
        <a:ext cx="1065535" cy="561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A70D3-EC7F-40E3-9ED8-3B54860980F6}">
      <dsp:nvSpPr>
        <dsp:cNvPr id="0" name=""/>
        <dsp:cNvSpPr/>
      </dsp:nvSpPr>
      <dsp:spPr>
        <a:xfrm>
          <a:off x="3956785" y="317"/>
          <a:ext cx="894815" cy="596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400" b="1" kern="1200" dirty="0"/>
            <a:t>Tipos de Variables</a:t>
          </a:r>
        </a:p>
      </dsp:txBody>
      <dsp:txXfrm>
        <a:off x="3974257" y="17789"/>
        <a:ext cx="859871" cy="561599"/>
      </dsp:txXfrm>
    </dsp:sp>
    <dsp:sp modelId="{0299B128-F9EB-49D7-82F6-67406CEC9934}">
      <dsp:nvSpPr>
        <dsp:cNvPr id="0" name=""/>
        <dsp:cNvSpPr/>
      </dsp:nvSpPr>
      <dsp:spPr>
        <a:xfrm>
          <a:off x="2904872" y="596860"/>
          <a:ext cx="1499320" cy="238617"/>
        </a:xfrm>
        <a:custGeom>
          <a:avLst/>
          <a:gdLst/>
          <a:ahLst/>
          <a:cxnLst/>
          <a:rect l="0" t="0" r="0" b="0"/>
          <a:pathLst>
            <a:path>
              <a:moveTo>
                <a:pt x="1499320" y="0"/>
              </a:moveTo>
              <a:lnTo>
                <a:pt x="1499320" y="119308"/>
              </a:lnTo>
              <a:lnTo>
                <a:pt x="0" y="119308"/>
              </a:lnTo>
              <a:lnTo>
                <a:pt x="0" y="2386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10FB0-16F9-4BF7-AE5C-A9336751A51A}">
      <dsp:nvSpPr>
        <dsp:cNvPr id="0" name=""/>
        <dsp:cNvSpPr/>
      </dsp:nvSpPr>
      <dsp:spPr>
        <a:xfrm>
          <a:off x="2359084" y="835478"/>
          <a:ext cx="1091576" cy="596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400" b="1" kern="1200" dirty="0"/>
            <a:t>Cualitativa</a:t>
          </a:r>
        </a:p>
      </dsp:txBody>
      <dsp:txXfrm>
        <a:off x="2376556" y="852950"/>
        <a:ext cx="1056632" cy="561599"/>
      </dsp:txXfrm>
    </dsp:sp>
    <dsp:sp modelId="{6AF23458-A17F-4711-B4ED-CCE77A1D1E60}">
      <dsp:nvSpPr>
        <dsp:cNvPr id="0" name=""/>
        <dsp:cNvSpPr/>
      </dsp:nvSpPr>
      <dsp:spPr>
        <a:xfrm>
          <a:off x="2158162" y="1432021"/>
          <a:ext cx="746709" cy="238617"/>
        </a:xfrm>
        <a:custGeom>
          <a:avLst/>
          <a:gdLst/>
          <a:ahLst/>
          <a:cxnLst/>
          <a:rect l="0" t="0" r="0" b="0"/>
          <a:pathLst>
            <a:path>
              <a:moveTo>
                <a:pt x="746709" y="0"/>
              </a:moveTo>
              <a:lnTo>
                <a:pt x="746709" y="119308"/>
              </a:lnTo>
              <a:lnTo>
                <a:pt x="0" y="119308"/>
              </a:lnTo>
              <a:lnTo>
                <a:pt x="0" y="2386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84BF4-ECE9-41FD-8047-35D3BE560D73}">
      <dsp:nvSpPr>
        <dsp:cNvPr id="0" name=""/>
        <dsp:cNvSpPr/>
      </dsp:nvSpPr>
      <dsp:spPr>
        <a:xfrm>
          <a:off x="1503484" y="1670639"/>
          <a:ext cx="1309356" cy="596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400" b="1" i="0" u="none" kern="1200" dirty="0"/>
            <a:t>Ordinal</a:t>
          </a:r>
        </a:p>
      </dsp:txBody>
      <dsp:txXfrm>
        <a:off x="1520956" y="1688111"/>
        <a:ext cx="1274412" cy="561599"/>
      </dsp:txXfrm>
    </dsp:sp>
    <dsp:sp modelId="{4BB92F1E-2293-40CA-93AE-6D4AB0FB1929}">
      <dsp:nvSpPr>
        <dsp:cNvPr id="0" name=""/>
        <dsp:cNvSpPr/>
      </dsp:nvSpPr>
      <dsp:spPr>
        <a:xfrm>
          <a:off x="2904872" y="1432021"/>
          <a:ext cx="788900" cy="238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308"/>
              </a:lnTo>
              <a:lnTo>
                <a:pt x="788900" y="119308"/>
              </a:lnTo>
              <a:lnTo>
                <a:pt x="788900" y="2386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1E3CF-6C37-4092-BB18-2A2FD320A9CE}">
      <dsp:nvSpPr>
        <dsp:cNvPr id="0" name=""/>
        <dsp:cNvSpPr/>
      </dsp:nvSpPr>
      <dsp:spPr>
        <a:xfrm>
          <a:off x="3081285" y="1670639"/>
          <a:ext cx="1224975" cy="596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400" b="1" i="0" u="none" kern="1200" dirty="0"/>
            <a:t>Nominal</a:t>
          </a:r>
        </a:p>
      </dsp:txBody>
      <dsp:txXfrm>
        <a:off x="3098757" y="1688111"/>
        <a:ext cx="1190031" cy="561599"/>
      </dsp:txXfrm>
    </dsp:sp>
    <dsp:sp modelId="{840EFA00-CFCC-47D5-A17A-F166867C4225}">
      <dsp:nvSpPr>
        <dsp:cNvPr id="0" name=""/>
        <dsp:cNvSpPr/>
      </dsp:nvSpPr>
      <dsp:spPr>
        <a:xfrm>
          <a:off x="4404193" y="596860"/>
          <a:ext cx="1484341" cy="238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308"/>
              </a:lnTo>
              <a:lnTo>
                <a:pt x="1484341" y="119308"/>
              </a:lnTo>
              <a:lnTo>
                <a:pt x="1484341" y="2386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22F00-1E61-4A4B-86C6-A61FC2B5BE2C}">
      <dsp:nvSpPr>
        <dsp:cNvPr id="0" name=""/>
        <dsp:cNvSpPr/>
      </dsp:nvSpPr>
      <dsp:spPr>
        <a:xfrm>
          <a:off x="5327767" y="835478"/>
          <a:ext cx="1121534" cy="596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400" b="1" kern="1200" dirty="0"/>
            <a:t>Cuantitativa</a:t>
          </a:r>
        </a:p>
      </dsp:txBody>
      <dsp:txXfrm>
        <a:off x="5345239" y="852950"/>
        <a:ext cx="1086590" cy="561599"/>
      </dsp:txXfrm>
    </dsp:sp>
    <dsp:sp modelId="{08800D10-6187-4162-B46C-BD5C6BC84646}">
      <dsp:nvSpPr>
        <dsp:cNvPr id="0" name=""/>
        <dsp:cNvSpPr/>
      </dsp:nvSpPr>
      <dsp:spPr>
        <a:xfrm>
          <a:off x="5204073" y="1432021"/>
          <a:ext cx="684462" cy="238617"/>
        </a:xfrm>
        <a:custGeom>
          <a:avLst/>
          <a:gdLst/>
          <a:ahLst/>
          <a:cxnLst/>
          <a:rect l="0" t="0" r="0" b="0"/>
          <a:pathLst>
            <a:path>
              <a:moveTo>
                <a:pt x="684462" y="0"/>
              </a:moveTo>
              <a:lnTo>
                <a:pt x="684462" y="119308"/>
              </a:lnTo>
              <a:lnTo>
                <a:pt x="0" y="119308"/>
              </a:lnTo>
              <a:lnTo>
                <a:pt x="0" y="2386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FC9F0-9295-4BB3-98DC-63E552A72A1F}">
      <dsp:nvSpPr>
        <dsp:cNvPr id="0" name=""/>
        <dsp:cNvSpPr/>
      </dsp:nvSpPr>
      <dsp:spPr>
        <a:xfrm>
          <a:off x="4574704" y="1670639"/>
          <a:ext cx="1258736" cy="596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400" b="1" kern="1200" dirty="0"/>
            <a:t>Discreta</a:t>
          </a:r>
        </a:p>
      </dsp:txBody>
      <dsp:txXfrm>
        <a:off x="4592176" y="1688111"/>
        <a:ext cx="1223792" cy="561599"/>
      </dsp:txXfrm>
    </dsp:sp>
    <dsp:sp modelId="{82815BA1-1AFF-4066-BB64-4432DDCEC149}">
      <dsp:nvSpPr>
        <dsp:cNvPr id="0" name=""/>
        <dsp:cNvSpPr/>
      </dsp:nvSpPr>
      <dsp:spPr>
        <a:xfrm>
          <a:off x="5888535" y="1432021"/>
          <a:ext cx="763590" cy="238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308"/>
              </a:lnTo>
              <a:lnTo>
                <a:pt x="763590" y="119308"/>
              </a:lnTo>
              <a:lnTo>
                <a:pt x="763590" y="2386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4CF29C-BD0E-41EF-815E-21D017EA1ECD}">
      <dsp:nvSpPr>
        <dsp:cNvPr id="0" name=""/>
        <dsp:cNvSpPr/>
      </dsp:nvSpPr>
      <dsp:spPr>
        <a:xfrm>
          <a:off x="6101885" y="1670639"/>
          <a:ext cx="1100479" cy="596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400" b="1" kern="1200" dirty="0"/>
            <a:t>Continua</a:t>
          </a:r>
        </a:p>
      </dsp:txBody>
      <dsp:txXfrm>
        <a:off x="6119357" y="1688111"/>
        <a:ext cx="1065535" cy="561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CBA2C-9925-4DC1-B1C3-3AD8C045C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75EF67-AEA4-487D-89C2-408232E78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B032A2-CEBA-468A-AC1F-032F5BA2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D0B2-EC5E-4FCD-A3C4-E184B0EF7F0D}" type="datetimeFigureOut">
              <a:rPr lang="es-EC" smtClean="0"/>
              <a:t>16/10/2020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6B568-7442-4E83-9F37-89D8A56C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747FB9-3C96-4617-B40D-5EDD4163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94F1-6695-40C0-8184-845CF074855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2573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79B6B-CA03-4905-9CE2-9F2E0ECA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FDFFD2-CD80-4DC5-A6F6-00AEB2659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96C085-1737-444F-9542-759BBAA5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D0B2-EC5E-4FCD-A3C4-E184B0EF7F0D}" type="datetimeFigureOut">
              <a:rPr lang="es-EC" smtClean="0"/>
              <a:t>16/10/2020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281FB8-E308-4E3B-B30A-AA3C4218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C9BA05-245F-496D-9EA0-E1921EE8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94F1-6695-40C0-8184-845CF074855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644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6D5527-24A4-452C-A485-C2ECB9811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1C6CF4-CDD4-4FA1-8C19-D0521741A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C5E203-4937-4169-AAC2-6AD067FB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D0B2-EC5E-4FCD-A3C4-E184B0EF7F0D}" type="datetimeFigureOut">
              <a:rPr lang="es-EC" smtClean="0"/>
              <a:t>16/10/2020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B97B25-5F9E-42DF-9FF7-5F52A4FC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B26A06-8A65-4A1B-9F50-63D698AF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94F1-6695-40C0-8184-845CF074855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48310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3" y="905500"/>
            <a:ext cx="11607796" cy="531814"/>
          </a:xfrm>
        </p:spPr>
        <p:txBody>
          <a:bodyPr>
            <a:noAutofit/>
          </a:bodyPr>
          <a:lstStyle>
            <a:lvl1pPr>
              <a:defRPr sz="2700" b="1" cap="none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</a:t>
            </a:r>
            <a:endParaRPr lang="es-EC" dirty="0"/>
          </a:p>
        </p:txBody>
      </p:sp>
      <p:sp>
        <p:nvSpPr>
          <p:cNvPr id="12" name="Rectángulo 11"/>
          <p:cNvSpPr/>
          <p:nvPr userDrawn="1"/>
        </p:nvSpPr>
        <p:spPr>
          <a:xfrm flipH="1">
            <a:off x="0" y="6566023"/>
            <a:ext cx="10210800" cy="291981"/>
          </a:xfrm>
          <a:prstGeom prst="rect">
            <a:avLst/>
          </a:prstGeom>
          <a:gradFill>
            <a:gsLst>
              <a:gs pos="0">
                <a:schemeClr val="bg1">
                  <a:lumMod val="100000"/>
                </a:schemeClr>
              </a:gs>
              <a:gs pos="66000">
                <a:srgbClr val="385723">
                  <a:lumMod val="9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70000" rtlCol="0" anchor="ctr"/>
          <a:lstStyle/>
          <a:p>
            <a:pPr algn="l"/>
            <a:r>
              <a:rPr lang="es-EC" sz="1350" b="1" cap="small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Néstor</a:t>
            </a:r>
            <a:r>
              <a:rPr lang="es-EC" sz="1350" b="1" cap="small" baseline="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Montaño</a:t>
            </a:r>
            <a:endParaRPr lang="es-EC" sz="1350" b="1" cap="small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Marcador de fecha 3"/>
          <p:cNvSpPr>
            <a:spLocks noGrp="1"/>
          </p:cNvSpPr>
          <p:nvPr>
            <p:ph type="dt" sz="half" idx="10"/>
          </p:nvPr>
        </p:nvSpPr>
        <p:spPr>
          <a:xfrm>
            <a:off x="2963333" y="6566020"/>
            <a:ext cx="1270000" cy="291980"/>
          </a:xfrm>
        </p:spPr>
        <p:txBody>
          <a:bodyPr/>
          <a:lstStyle>
            <a:lvl1pPr>
              <a:defRPr b="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AED3764F-FB4B-4506-A2A2-D397E214CD8B}" type="datetimeFigureOut">
              <a:rPr lang="es-EC" smtClean="0"/>
              <a:pPr/>
              <a:t>16/10/2020</a:t>
            </a:fld>
            <a:endParaRPr lang="es-EC" dirty="0"/>
          </a:p>
        </p:txBody>
      </p:sp>
      <p:sp>
        <p:nvSpPr>
          <p:cNvPr id="14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26469" y="6566023"/>
            <a:ext cx="1142999" cy="286795"/>
          </a:xfrm>
        </p:spPr>
        <p:txBody>
          <a:bodyPr/>
          <a:lstStyle>
            <a:lvl1pPr>
              <a:defRPr b="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8973CC12-DB17-423C-9B37-8EBCBAD61D11}" type="slidenum">
              <a:rPr lang="es-EC" smtClean="0"/>
              <a:pPr/>
              <a:t>‹Nº›</a:t>
            </a:fld>
            <a:endParaRPr lang="es-EC" dirty="0"/>
          </a:p>
        </p:txBody>
      </p:sp>
      <p:sp>
        <p:nvSpPr>
          <p:cNvPr id="16" name="Marcador de contenido 2"/>
          <p:cNvSpPr>
            <a:spLocks noGrp="1"/>
          </p:cNvSpPr>
          <p:nvPr>
            <p:ph idx="1"/>
          </p:nvPr>
        </p:nvSpPr>
        <p:spPr>
          <a:xfrm>
            <a:off x="279404" y="1807071"/>
            <a:ext cx="11607797" cy="4389192"/>
          </a:xfrm>
        </p:spPr>
        <p:txBody>
          <a:bodyPr>
            <a:normAutofit/>
          </a:bodyPr>
          <a:lstStyle>
            <a:lvl1pPr algn="just">
              <a:lnSpc>
                <a:spcPct val="120000"/>
              </a:lnSpc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just">
              <a:lnSpc>
                <a:spcPct val="120000"/>
              </a:lnSpc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algn="just">
              <a:lnSpc>
                <a:spcPct val="120000"/>
              </a:lnSpc>
              <a:defRPr sz="13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algn="just">
              <a:lnSpc>
                <a:spcPct val="12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algn="just">
              <a:lnSpc>
                <a:spcPct val="12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733A26C-624A-4DC9-95C5-572508C3F076}"/>
              </a:ext>
            </a:extLst>
          </p:cNvPr>
          <p:cNvSpPr/>
          <p:nvPr userDrawn="1"/>
        </p:nvSpPr>
        <p:spPr>
          <a:xfrm>
            <a:off x="1248231" y="-1"/>
            <a:ext cx="10943773" cy="432000"/>
          </a:xfrm>
          <a:prstGeom prst="rect">
            <a:avLst/>
          </a:prstGeom>
          <a:gradFill>
            <a:gsLst>
              <a:gs pos="0">
                <a:schemeClr val="bg1"/>
              </a:gs>
              <a:gs pos="58000">
                <a:schemeClr val="accent6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70000" rtlCol="0" anchor="ctr"/>
          <a:lstStyle/>
          <a:p>
            <a:pPr algn="r"/>
            <a:r>
              <a:rPr lang="es-EC" sz="1950" b="1" cap="small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Introducción a la Estadística</a:t>
            </a:r>
            <a:r>
              <a:rPr lang="es-EC" sz="1950" b="1" cap="small" baseline="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en los Negocios</a:t>
            </a:r>
            <a:endParaRPr lang="es-EC" sz="1950" b="1" cap="small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871A600A-F089-43B6-A831-0BB7F550F2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5343"/>
          <a:stretch/>
        </p:blipFill>
        <p:spPr>
          <a:xfrm>
            <a:off x="1" y="3"/>
            <a:ext cx="1538515" cy="58406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F2F38F3-DB68-40A6-9815-60C5A4CFDE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939" y="6271217"/>
            <a:ext cx="1552812" cy="58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6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FD9CA-A1D0-4EB8-8332-16D42EEE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0D6758-2EFD-48C7-B948-59F19CCD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66DD3D-70C1-4D3A-B0B7-826375F6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D0B2-EC5E-4FCD-A3C4-E184B0EF7F0D}" type="datetimeFigureOut">
              <a:rPr lang="es-EC" smtClean="0"/>
              <a:t>16/10/2020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30A8E-93E7-4143-B882-A6B333C0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742CB9-CD5F-4720-9A03-C4FCD4AF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94F1-6695-40C0-8184-845CF074855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327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77C90-8EAB-4907-B703-C18662E9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C3D9A0-7204-4B0D-A399-BC55F62D2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AC5F1D-6D5A-4F39-8F78-A8544C39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D0B2-EC5E-4FCD-A3C4-E184B0EF7F0D}" type="datetimeFigureOut">
              <a:rPr lang="es-EC" smtClean="0"/>
              <a:t>16/10/2020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330C98-869E-4F33-BA00-F35FCA66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7FBD74-7830-4D51-9556-5B9FBDC4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94F1-6695-40C0-8184-845CF074855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1093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E1F08-50ED-41A5-A42B-7EA84806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11855-5DD3-4D99-87D7-0380DA003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FFC0ED-9509-4DF2-A129-990328190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B5D6A7-1C47-4B07-AD28-93C83909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D0B2-EC5E-4FCD-A3C4-E184B0EF7F0D}" type="datetimeFigureOut">
              <a:rPr lang="es-EC" smtClean="0"/>
              <a:t>16/10/2020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1935ED-D6E7-4059-B152-5E3F3881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D4E832-8A26-4EA2-B871-E09C0A0C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94F1-6695-40C0-8184-845CF074855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4183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2D80B-0DAB-4D51-ADEE-D3A7D712B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04669D-6AF5-470A-BACD-994790D47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97E0F8-4D9F-4DB7-A2DE-BC5540871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4CA9A4-0EDC-47FA-9EDE-87577ACED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CB8683-A3E8-4538-A8ED-633FA00BC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56B3FF9-17D7-453B-B2EC-07AC2D25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D0B2-EC5E-4FCD-A3C4-E184B0EF7F0D}" type="datetimeFigureOut">
              <a:rPr lang="es-EC" smtClean="0"/>
              <a:t>16/10/2020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D29608-6EF1-4C10-81F3-C1C4CE02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2178D6-982A-4625-82F3-A7B1362E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94F1-6695-40C0-8184-845CF074855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9404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CA74E-5501-481E-A3E7-3C47B537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8D07A4-1EFD-4A2E-9C2A-FE4DFF76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D0B2-EC5E-4FCD-A3C4-E184B0EF7F0D}" type="datetimeFigureOut">
              <a:rPr lang="es-EC" smtClean="0"/>
              <a:t>16/10/2020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7935C7-3A88-4A71-BBB8-2C156848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D174D8-58FB-4EFC-87A9-3FB716EB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94F1-6695-40C0-8184-845CF074855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712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DDDABA-E43B-4F7B-9FB5-51969CF1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D0B2-EC5E-4FCD-A3C4-E184B0EF7F0D}" type="datetimeFigureOut">
              <a:rPr lang="es-EC" smtClean="0"/>
              <a:t>16/10/2020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D43570-1724-4475-B82A-9D1852D7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F35BBC-E1DD-4FE9-9D5F-D1EB3D06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94F1-6695-40C0-8184-845CF074855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6312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28CBC-D5DE-4086-B943-98875E71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3DE97A-B879-4E82-9391-B9C399653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CB5C92-DB7A-4DE3-A02D-48A0C0B07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7524F5-7221-4A71-9EEE-A25D5034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D0B2-EC5E-4FCD-A3C4-E184B0EF7F0D}" type="datetimeFigureOut">
              <a:rPr lang="es-EC" smtClean="0"/>
              <a:t>16/10/2020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A0B975-221C-4CB8-BF53-C8D1A555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D239C4-7222-4FE7-8657-A25FA595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94F1-6695-40C0-8184-845CF074855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507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AB871-6048-4435-A19C-96EE57A5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1ED496-5DE9-4E6A-998E-DF9D62342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467CE7-08B2-4350-B79F-2DB6F8F7E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16C781-0B74-4D35-B92A-B9D3A081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D0B2-EC5E-4FCD-A3C4-E184B0EF7F0D}" type="datetimeFigureOut">
              <a:rPr lang="es-EC" smtClean="0"/>
              <a:t>16/10/2020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1B3A18-815C-4A6F-8C76-120684A0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385E9B-54F6-45AF-ADBA-5E4BBA08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94F1-6695-40C0-8184-845CF074855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6056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30FD784-159A-42F5-81D9-416C5614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CF9179-D976-4D23-87F7-DB86B0926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27A090-70B3-4C3E-BDE0-5B9563A8E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0D0B2-EC5E-4FCD-A3C4-E184B0EF7F0D}" type="datetimeFigureOut">
              <a:rPr lang="es-EC" smtClean="0"/>
              <a:t>16/10/2020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D15512-8B82-4EF6-95CE-5A06FE451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D59280-A9F4-45B5-BAAE-8AC1F188F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894F1-6695-40C0-8184-845CF074855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6395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../media/image18.png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2A00FEB-5F4A-481F-B994-5564A3FC2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71475"/>
            <a:ext cx="9144000" cy="611505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1BE20F60-AF53-42C2-BB82-D5F52479C468}"/>
              </a:ext>
            </a:extLst>
          </p:cNvPr>
          <p:cNvSpPr/>
          <p:nvPr/>
        </p:nvSpPr>
        <p:spPr>
          <a:xfrm>
            <a:off x="1988191" y="5679347"/>
            <a:ext cx="6224631" cy="687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C792182-CEFB-43BE-B1C7-4B431D8B91B2}"/>
              </a:ext>
            </a:extLst>
          </p:cNvPr>
          <p:cNvSpPr/>
          <p:nvPr/>
        </p:nvSpPr>
        <p:spPr>
          <a:xfrm>
            <a:off x="7902430" y="5184397"/>
            <a:ext cx="1937856" cy="118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58B1C78-44AD-4CAC-9581-D21F2B2D3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119" y="5232005"/>
            <a:ext cx="1247406" cy="96656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AE5BF2E-3567-40CA-AC53-7E8A216F4AA6}"/>
              </a:ext>
            </a:extLst>
          </p:cNvPr>
          <p:cNvSpPr txBox="1"/>
          <p:nvPr/>
        </p:nvSpPr>
        <p:spPr>
          <a:xfrm>
            <a:off x="4202913" y="5281988"/>
            <a:ext cx="38169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3200" b="1" dirty="0"/>
              <a:t>¡</a:t>
            </a:r>
            <a:r>
              <a:rPr lang="en-US" sz="3200" b="1" dirty="0" err="1"/>
              <a:t>Corre</a:t>
            </a:r>
            <a:r>
              <a:rPr lang="en-US" sz="3200" b="1" dirty="0"/>
              <a:t>!, de nuevo </a:t>
            </a:r>
            <a:r>
              <a:rPr lang="en-US" sz="3200" b="1" dirty="0" err="1"/>
              <a:t>viene</a:t>
            </a:r>
            <a:r>
              <a:rPr lang="en-US" sz="3200" b="1" dirty="0"/>
              <a:t> a </a:t>
            </a:r>
            <a:r>
              <a:rPr lang="en-US" sz="3200" b="1" dirty="0" err="1"/>
              <a:t>hablarnos</a:t>
            </a:r>
            <a:r>
              <a:rPr lang="en-US" sz="3200" b="1" dirty="0"/>
              <a:t> de</a:t>
            </a:r>
            <a:endParaRPr lang="es-EC" sz="3200" b="1" dirty="0"/>
          </a:p>
        </p:txBody>
      </p:sp>
    </p:spTree>
    <p:extLst>
      <p:ext uri="{BB962C8B-B14F-4D97-AF65-F5344CB8AC3E}">
        <p14:creationId xmlns:p14="http://schemas.microsoft.com/office/powerpoint/2010/main" val="1747258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2B5EEE3-F281-4D10-881D-7356A73C5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081" y="869431"/>
            <a:ext cx="8203518" cy="598856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333904" y="1"/>
            <a:ext cx="8957015" cy="869430"/>
          </a:xfrm>
        </p:spPr>
        <p:txBody>
          <a:bodyPr>
            <a:noAutofit/>
          </a:bodyPr>
          <a:lstStyle/>
          <a:p>
            <a:pPr algn="ctr"/>
            <a:r>
              <a:rPr lang="es-EC" sz="3600" b="1" dirty="0"/>
              <a:t>Algunas distribuciones de probabilidad usuales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641B01-854E-4D4F-96EC-ED6BB17204FC}"/>
              </a:ext>
            </a:extLst>
          </p:cNvPr>
          <p:cNvSpPr txBox="1"/>
          <p:nvPr/>
        </p:nvSpPr>
        <p:spPr>
          <a:xfrm>
            <a:off x="1479302" y="5726959"/>
            <a:ext cx="4456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dirty="0">
                <a:solidFill>
                  <a:schemeClr val="accent5">
                    <a:lumMod val="50000"/>
                  </a:schemeClr>
                </a:solidFill>
              </a:rPr>
              <a:t>Cada una tiene su forma y parámetros</a:t>
            </a:r>
          </a:p>
        </p:txBody>
      </p:sp>
    </p:spTree>
    <p:extLst>
      <p:ext uri="{BB962C8B-B14F-4D97-AF65-F5344CB8AC3E}">
        <p14:creationId xmlns:p14="http://schemas.microsoft.com/office/powerpoint/2010/main" val="71852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echa: curvada hacia abajo 12">
            <a:extLst>
              <a:ext uri="{FF2B5EF4-FFF2-40B4-BE49-F238E27FC236}">
                <a16:creationId xmlns:a16="http://schemas.microsoft.com/office/drawing/2014/main" id="{6E413A75-A9AD-4E6C-8263-91602740144C}"/>
              </a:ext>
            </a:extLst>
          </p:cNvPr>
          <p:cNvSpPr/>
          <p:nvPr/>
        </p:nvSpPr>
        <p:spPr>
          <a:xfrm>
            <a:off x="3242346" y="1409351"/>
            <a:ext cx="4156744" cy="461665"/>
          </a:xfrm>
          <a:prstGeom prst="curvedDownArrow">
            <a:avLst>
              <a:gd name="adj1" fmla="val 87400"/>
              <a:gd name="adj2" fmla="val 141583"/>
              <a:gd name="adj3" fmla="val 64976"/>
            </a:avLst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2DD946A-21A9-4ADA-8D6A-D1AB1444A967}"/>
              </a:ext>
            </a:extLst>
          </p:cNvPr>
          <p:cNvSpPr/>
          <p:nvPr/>
        </p:nvSpPr>
        <p:spPr>
          <a:xfrm>
            <a:off x="494950" y="1140903"/>
            <a:ext cx="3355597" cy="3900880"/>
          </a:xfrm>
          <a:prstGeom prst="roundRect">
            <a:avLst>
              <a:gd name="adj" fmla="val 405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31CAEFF-810D-4A2F-AD0F-0046F717561B}"/>
              </a:ext>
            </a:extLst>
          </p:cNvPr>
          <p:cNvSpPr txBox="1"/>
          <p:nvPr/>
        </p:nvSpPr>
        <p:spPr>
          <a:xfrm>
            <a:off x="1455308" y="1333742"/>
            <a:ext cx="1434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>
                <a:solidFill>
                  <a:schemeClr val="bg1"/>
                </a:solidFill>
              </a:rPr>
              <a:t>Población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DBD3917-5F5F-4339-87F1-E75A02A18FDB}"/>
                  </a:ext>
                </a:extLst>
              </p:cNvPr>
              <p:cNvSpPr txBox="1"/>
              <p:nvPr/>
            </p:nvSpPr>
            <p:spPr>
              <a:xfrm>
                <a:off x="5831930" y="1778514"/>
                <a:ext cx="313432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C" sz="2400" dirty="0"/>
                  <a:t>Características:</a:t>
                </a:r>
              </a:p>
              <a:p>
                <a:pPr algn="ctr"/>
                <a:r>
                  <a:rPr lang="es-EC" sz="2400" dirty="0"/>
                  <a:t>Media </a:t>
                </a:r>
                <a14:m>
                  <m:oMath xmlns:m="http://schemas.openxmlformats.org/officeDocument/2006/math">
                    <m:r>
                      <a:rPr lang="es-EC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s-EC" sz="2400" b="1" dirty="0"/>
                  <a:t> </a:t>
                </a:r>
                <a:r>
                  <a:rPr lang="es-EC" sz="2400" dirty="0"/>
                  <a:t>, Desviación </a:t>
                </a:r>
                <a14:m>
                  <m:oMath xmlns:m="http://schemas.openxmlformats.org/officeDocument/2006/math">
                    <m:r>
                      <a:rPr lang="es-EC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s-EC" sz="2400" b="1" dirty="0"/>
                  <a:t> </a:t>
                </a:r>
              </a:p>
              <a:p>
                <a:pPr algn="ctr"/>
                <a:endParaRPr lang="es-EC" sz="2400" b="1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DBD3917-5F5F-4339-87F1-E75A02A18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930" y="1778514"/>
                <a:ext cx="3134320" cy="1200329"/>
              </a:xfrm>
              <a:prstGeom prst="rect">
                <a:avLst/>
              </a:prstGeom>
              <a:blipFill>
                <a:blip r:embed="rId2"/>
                <a:stretch>
                  <a:fillRect l="-2724" t="-4061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echa: curvada hacia arriba 13">
            <a:extLst>
              <a:ext uri="{FF2B5EF4-FFF2-40B4-BE49-F238E27FC236}">
                <a16:creationId xmlns:a16="http://schemas.microsoft.com/office/drawing/2014/main" id="{0A069285-8A15-491A-B6F3-3C01690FFCED}"/>
              </a:ext>
            </a:extLst>
          </p:cNvPr>
          <p:cNvSpPr/>
          <p:nvPr/>
        </p:nvSpPr>
        <p:spPr>
          <a:xfrm>
            <a:off x="2137006" y="4026582"/>
            <a:ext cx="4387442" cy="991998"/>
          </a:xfrm>
          <a:prstGeom prst="curvedUpArrow">
            <a:avLst/>
          </a:pr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808B55D-5E34-4B6D-9103-7D6951F54679}"/>
              </a:ext>
            </a:extLst>
          </p:cNvPr>
          <p:cNvSpPr/>
          <p:nvPr/>
        </p:nvSpPr>
        <p:spPr>
          <a:xfrm>
            <a:off x="1341876" y="2877424"/>
            <a:ext cx="1548312" cy="14764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/>
              <a:t>Muestra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EA88337-273F-44D0-9D6D-6FF4A3401AF9}"/>
                  </a:ext>
                </a:extLst>
              </p:cNvPr>
              <p:cNvSpPr txBox="1"/>
              <p:nvPr/>
            </p:nvSpPr>
            <p:spPr>
              <a:xfrm>
                <a:off x="4697473" y="3082887"/>
                <a:ext cx="417210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C" sz="2400" dirty="0"/>
                  <a:t>Estimación de las características</a:t>
                </a:r>
              </a:p>
              <a:p>
                <a:pPr algn="ctr"/>
                <a:r>
                  <a:rPr lang="es-EC" sz="2400" dirty="0"/>
                  <a:t>Media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EC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EC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bar>
                  </m:oMath>
                </a14:m>
                <a:r>
                  <a:rPr lang="es-EC" sz="2400" b="1" dirty="0"/>
                  <a:t> </a:t>
                </a:r>
                <a:r>
                  <a:rPr lang="es-EC" sz="2400" dirty="0"/>
                  <a:t>, Desviación </a:t>
                </a:r>
                <a14:m>
                  <m:oMath xmlns:m="http://schemas.openxmlformats.org/officeDocument/2006/math">
                    <m:r>
                      <a:rPr lang="es-EC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s-EC" sz="2400" b="1" dirty="0"/>
                  <a:t> </a:t>
                </a:r>
                <a:endParaRPr lang="es-EC" sz="24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EA88337-273F-44D0-9D6D-6FF4A3401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473" y="3082887"/>
                <a:ext cx="4172104" cy="830997"/>
              </a:xfrm>
              <a:prstGeom prst="rect">
                <a:avLst/>
              </a:prstGeom>
              <a:blipFill>
                <a:blip r:embed="rId3"/>
                <a:stretch>
                  <a:fillRect l="-1901" t="-5882" r="-1608" b="-16176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33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2DD946A-21A9-4ADA-8D6A-D1AB1444A967}"/>
              </a:ext>
            </a:extLst>
          </p:cNvPr>
          <p:cNvSpPr/>
          <p:nvPr/>
        </p:nvSpPr>
        <p:spPr>
          <a:xfrm>
            <a:off x="494950" y="1140903"/>
            <a:ext cx="3355597" cy="3900880"/>
          </a:xfrm>
          <a:prstGeom prst="roundRect">
            <a:avLst>
              <a:gd name="adj" fmla="val 405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3682AEF6-5607-4299-BDF0-0AB4C046F806}"/>
              </a:ext>
            </a:extLst>
          </p:cNvPr>
          <p:cNvSpPr/>
          <p:nvPr/>
        </p:nvSpPr>
        <p:spPr>
          <a:xfrm>
            <a:off x="868018" y="2467250"/>
            <a:ext cx="1548312" cy="14764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/>
              <a:t>Muestra k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31CAEFF-810D-4A2F-AD0F-0046F717561B}"/>
              </a:ext>
            </a:extLst>
          </p:cNvPr>
          <p:cNvSpPr txBox="1"/>
          <p:nvPr/>
        </p:nvSpPr>
        <p:spPr>
          <a:xfrm>
            <a:off x="1455308" y="1333742"/>
            <a:ext cx="1434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>
                <a:solidFill>
                  <a:schemeClr val="bg1"/>
                </a:solidFill>
              </a:rPr>
              <a:t>Población</a:t>
            </a:r>
          </a:p>
        </p:txBody>
      </p:sp>
      <p:sp>
        <p:nvSpPr>
          <p:cNvPr id="14" name="Flecha: curvada hacia arriba 13">
            <a:extLst>
              <a:ext uri="{FF2B5EF4-FFF2-40B4-BE49-F238E27FC236}">
                <a16:creationId xmlns:a16="http://schemas.microsoft.com/office/drawing/2014/main" id="{0A069285-8A15-491A-B6F3-3C01690FFCED}"/>
              </a:ext>
            </a:extLst>
          </p:cNvPr>
          <p:cNvSpPr/>
          <p:nvPr/>
        </p:nvSpPr>
        <p:spPr>
          <a:xfrm flipV="1">
            <a:off x="1756269" y="4158205"/>
            <a:ext cx="3589596" cy="761971"/>
          </a:xfrm>
          <a:prstGeom prst="curvedUpArrow">
            <a:avLst>
              <a:gd name="adj1" fmla="val 25000"/>
              <a:gd name="adj2" fmla="val 50000"/>
              <a:gd name="adj3" fmla="val 29061"/>
            </a:avLst>
          </a:pr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808B55D-5E34-4B6D-9103-7D6951F54679}"/>
              </a:ext>
            </a:extLst>
          </p:cNvPr>
          <p:cNvSpPr/>
          <p:nvPr/>
        </p:nvSpPr>
        <p:spPr>
          <a:xfrm>
            <a:off x="982113" y="3498385"/>
            <a:ext cx="1548312" cy="14764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/>
              <a:t>Muestra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EA88337-273F-44D0-9D6D-6FF4A3401AF9}"/>
                  </a:ext>
                </a:extLst>
              </p:cNvPr>
              <p:cNvSpPr txBox="1"/>
              <p:nvPr/>
            </p:nvSpPr>
            <p:spPr>
              <a:xfrm>
                <a:off x="3850547" y="4899585"/>
                <a:ext cx="3288080" cy="502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C" sz="2400" dirty="0"/>
                  <a:t>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s-EC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s-EC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bar>
                      </m:e>
                      <m:sub>
                        <m:r>
                          <a:rPr lang="es-EC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EC" sz="2400" dirty="0"/>
                  <a:t>, Desviación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s-EC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s-EC" sz="24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EA88337-273F-44D0-9D6D-6FF4A3401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7" y="4899585"/>
                <a:ext cx="3288080" cy="502766"/>
              </a:xfrm>
              <a:prstGeom prst="rect">
                <a:avLst/>
              </a:prstGeom>
              <a:blipFill>
                <a:blip r:embed="rId2"/>
                <a:stretch>
                  <a:fillRect l="-2597" t="-1220" b="-28049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lecha: curvada hacia arriba 15">
            <a:extLst>
              <a:ext uri="{FF2B5EF4-FFF2-40B4-BE49-F238E27FC236}">
                <a16:creationId xmlns:a16="http://schemas.microsoft.com/office/drawing/2014/main" id="{7D3BDDF6-AED7-4CD8-B39A-05989FC021FE}"/>
              </a:ext>
            </a:extLst>
          </p:cNvPr>
          <p:cNvSpPr/>
          <p:nvPr/>
        </p:nvSpPr>
        <p:spPr>
          <a:xfrm flipV="1">
            <a:off x="2842308" y="3205481"/>
            <a:ext cx="4238809" cy="683910"/>
          </a:xfrm>
          <a:prstGeom prst="curvedUpArrow">
            <a:avLst/>
          </a:pr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A7C6F42-7AC1-4CED-8815-CE8829C9D6F6}"/>
              </a:ext>
            </a:extLst>
          </p:cNvPr>
          <p:cNvSpPr/>
          <p:nvPr/>
        </p:nvSpPr>
        <p:spPr>
          <a:xfrm>
            <a:off x="2302235" y="2446805"/>
            <a:ext cx="1548312" cy="14764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/>
              <a:t>Muestra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EA6DFDB-AC99-489D-A760-3005F077E1CE}"/>
                  </a:ext>
                </a:extLst>
              </p:cNvPr>
              <p:cNvSpPr txBox="1"/>
              <p:nvPr/>
            </p:nvSpPr>
            <p:spPr>
              <a:xfrm>
                <a:off x="5509110" y="3816095"/>
                <a:ext cx="3288080" cy="502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C" sz="2400" dirty="0"/>
                  <a:t>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s-EC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s-EC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bar>
                      </m:e>
                      <m:sub>
                        <m:r>
                          <a:rPr lang="es-EC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EC" sz="2400" dirty="0"/>
                  <a:t>, Desviación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s-EC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s-EC" sz="24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EA6DFDB-AC99-489D-A760-3005F077E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110" y="3816095"/>
                <a:ext cx="3288080" cy="502766"/>
              </a:xfrm>
              <a:prstGeom prst="rect">
                <a:avLst/>
              </a:prstGeom>
              <a:blipFill>
                <a:blip r:embed="rId3"/>
                <a:stretch>
                  <a:fillRect l="-2597" t="-1220" b="-28049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lecha: curvada hacia arriba 18">
            <a:extLst>
              <a:ext uri="{FF2B5EF4-FFF2-40B4-BE49-F238E27FC236}">
                <a16:creationId xmlns:a16="http://schemas.microsoft.com/office/drawing/2014/main" id="{F441FDA8-87EA-4292-9635-DAE12E9D4E9C}"/>
              </a:ext>
            </a:extLst>
          </p:cNvPr>
          <p:cNvSpPr/>
          <p:nvPr/>
        </p:nvSpPr>
        <p:spPr>
          <a:xfrm flipV="1">
            <a:off x="1319983" y="1732615"/>
            <a:ext cx="4129601" cy="761971"/>
          </a:xfrm>
          <a:prstGeom prst="curvedUpArrow">
            <a:avLst>
              <a:gd name="adj1" fmla="val 25000"/>
              <a:gd name="adj2" fmla="val 50000"/>
              <a:gd name="adj3" fmla="val 29061"/>
            </a:avLst>
          </a:pr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7CCE8CB-05C4-43E0-9DEE-3D62963C6A48}"/>
              </a:ext>
            </a:extLst>
          </p:cNvPr>
          <p:cNvSpPr/>
          <p:nvPr/>
        </p:nvSpPr>
        <p:spPr>
          <a:xfrm>
            <a:off x="1238277" y="1741741"/>
            <a:ext cx="1548312" cy="14764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/>
              <a:t>Muestra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48B72E9-2373-4751-AC15-27CC1FB862F2}"/>
                  </a:ext>
                </a:extLst>
              </p:cNvPr>
              <p:cNvSpPr txBox="1"/>
              <p:nvPr/>
            </p:nvSpPr>
            <p:spPr>
              <a:xfrm>
                <a:off x="3791332" y="2446805"/>
                <a:ext cx="3435557" cy="502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C" sz="2400" dirty="0"/>
                  <a:t>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s-EC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s-EC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bar>
                      </m:e>
                      <m:sub>
                        <m:r>
                          <a:rPr lang="es-EC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s-EC" sz="2400" dirty="0"/>
                  <a:t>, Desviación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s-EC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s-EC" sz="2400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48B72E9-2373-4751-AC15-27CC1FB86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332" y="2446805"/>
                <a:ext cx="3435557" cy="502766"/>
              </a:xfrm>
              <a:prstGeom prst="rect">
                <a:avLst/>
              </a:prstGeom>
              <a:blipFill>
                <a:blip r:embed="rId4"/>
                <a:stretch>
                  <a:fillRect l="-2305" t="-1205" b="-26506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10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2DD946A-21A9-4ADA-8D6A-D1AB1444A967}"/>
              </a:ext>
            </a:extLst>
          </p:cNvPr>
          <p:cNvSpPr/>
          <p:nvPr/>
        </p:nvSpPr>
        <p:spPr>
          <a:xfrm>
            <a:off x="494950" y="1140903"/>
            <a:ext cx="3355597" cy="3900880"/>
          </a:xfrm>
          <a:prstGeom prst="roundRect">
            <a:avLst>
              <a:gd name="adj" fmla="val 405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3682AEF6-5607-4299-BDF0-0AB4C046F806}"/>
              </a:ext>
            </a:extLst>
          </p:cNvPr>
          <p:cNvSpPr/>
          <p:nvPr/>
        </p:nvSpPr>
        <p:spPr>
          <a:xfrm>
            <a:off x="868018" y="2467250"/>
            <a:ext cx="1548312" cy="14764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/>
              <a:t>Muestra k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31CAEFF-810D-4A2F-AD0F-0046F717561B}"/>
              </a:ext>
            </a:extLst>
          </p:cNvPr>
          <p:cNvSpPr txBox="1"/>
          <p:nvPr/>
        </p:nvSpPr>
        <p:spPr>
          <a:xfrm>
            <a:off x="1455308" y="1333742"/>
            <a:ext cx="1434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>
                <a:solidFill>
                  <a:schemeClr val="bg1"/>
                </a:solidFill>
              </a:rPr>
              <a:t>Población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808B55D-5E34-4B6D-9103-7D6951F54679}"/>
              </a:ext>
            </a:extLst>
          </p:cNvPr>
          <p:cNvSpPr/>
          <p:nvPr/>
        </p:nvSpPr>
        <p:spPr>
          <a:xfrm>
            <a:off x="982113" y="3498385"/>
            <a:ext cx="1548312" cy="14764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/>
              <a:t>Muestra 1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A7C6F42-7AC1-4CED-8815-CE8829C9D6F6}"/>
              </a:ext>
            </a:extLst>
          </p:cNvPr>
          <p:cNvSpPr/>
          <p:nvPr/>
        </p:nvSpPr>
        <p:spPr>
          <a:xfrm>
            <a:off x="2302235" y="2446805"/>
            <a:ext cx="1548312" cy="14764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/>
              <a:t>Muestra 2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7CCE8CB-05C4-43E0-9DEE-3D62963C6A48}"/>
              </a:ext>
            </a:extLst>
          </p:cNvPr>
          <p:cNvSpPr/>
          <p:nvPr/>
        </p:nvSpPr>
        <p:spPr>
          <a:xfrm>
            <a:off x="1238277" y="1741741"/>
            <a:ext cx="1548312" cy="14764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/>
              <a:t>Muestra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8F6975CC-A9A0-46A0-A389-7DBB8560B355}"/>
                  </a:ext>
                </a:extLst>
              </p:cNvPr>
              <p:cNvSpPr txBox="1"/>
              <p:nvPr/>
            </p:nvSpPr>
            <p:spPr>
              <a:xfrm>
                <a:off x="868018" y="5449782"/>
                <a:ext cx="10838119" cy="1049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C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s-EC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s-EC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bar>
                      </m:e>
                      <m:sub>
                        <m:r>
                          <a:rPr lang="es-EC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s-EC" sz="2800" dirty="0">
                    <a:solidFill>
                      <a:schemeClr val="accent5">
                        <a:lumMod val="50000"/>
                      </a:schemeClr>
                    </a:solidFill>
                  </a:rPr>
                  <a:t> es una combinación lineal de 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C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EC" sz="2800" dirty="0">
                    <a:solidFill>
                      <a:schemeClr val="accent5">
                        <a:lumMod val="50000"/>
                      </a:schemeClr>
                    </a:solidFill>
                  </a:rPr>
                  <a:t>, si 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C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EC" sz="2800" dirty="0">
                    <a:solidFill>
                      <a:schemeClr val="accent5">
                        <a:lumMod val="50000"/>
                      </a:schemeClr>
                    </a:solidFill>
                  </a:rPr>
                  <a:t> siguen cierta distribución entonces teóricamente se puede deducir la distribución que sigue </a:t>
                </a:r>
                <a14:m>
                  <m:oMath xmlns:m="http://schemas.openxmlformats.org/officeDocument/2006/math">
                    <m:r>
                      <a:rPr lang="es-EC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C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s-EC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s-EC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bar>
                      </m:e>
                      <m:sub>
                        <m:r>
                          <a:rPr lang="es-EC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s-EC" sz="2800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8F6975CC-A9A0-46A0-A389-7DBB8560B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18" y="5449782"/>
                <a:ext cx="10838119" cy="1049903"/>
              </a:xfrm>
              <a:prstGeom prst="rect">
                <a:avLst/>
              </a:prstGeom>
              <a:blipFill>
                <a:blip r:embed="rId2"/>
                <a:stretch>
                  <a:fillRect l="-1125" t="-1163" r="-956" b="-16279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324DEB2-32BB-471D-9E84-F2CD8B9E7D98}"/>
                  </a:ext>
                </a:extLst>
              </p:cNvPr>
              <p:cNvSpPr txBox="1"/>
              <p:nvPr/>
            </p:nvSpPr>
            <p:spPr>
              <a:xfrm>
                <a:off x="4067578" y="4098844"/>
                <a:ext cx="1410899" cy="502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C" sz="2400" dirty="0"/>
                  <a:t>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s-EC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s-EC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bar>
                      </m:e>
                      <m:sub>
                        <m:r>
                          <a:rPr lang="es-EC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s-EC" sz="2400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324DEB2-32BB-471D-9E84-F2CD8B9E7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578" y="4098844"/>
                <a:ext cx="1410899" cy="502766"/>
              </a:xfrm>
              <a:prstGeom prst="rect">
                <a:avLst/>
              </a:prstGeom>
              <a:blipFill>
                <a:blip r:embed="rId3"/>
                <a:stretch>
                  <a:fillRect l="-6466" t="-1205" b="-26506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A4E220CC-E3AA-4333-A706-B3E0B8A76B39}"/>
                  </a:ext>
                </a:extLst>
              </p:cNvPr>
              <p:cNvSpPr txBox="1"/>
              <p:nvPr/>
            </p:nvSpPr>
            <p:spPr>
              <a:xfrm>
                <a:off x="4067578" y="3402708"/>
                <a:ext cx="1410899" cy="502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C" sz="2400" dirty="0"/>
                  <a:t>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s-EC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s-EC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bar>
                      </m:e>
                      <m:sub>
                        <m:r>
                          <a:rPr lang="es-EC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s-EC" sz="2400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A4E220CC-E3AA-4333-A706-B3E0B8A76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578" y="3402708"/>
                <a:ext cx="1410899" cy="502766"/>
              </a:xfrm>
              <a:prstGeom prst="rect">
                <a:avLst/>
              </a:prstGeom>
              <a:blipFill>
                <a:blip r:embed="rId4"/>
                <a:stretch>
                  <a:fillRect l="-6466" t="-1205" b="-26506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6B49209-7CFA-4841-B22E-FA398F2D10D0}"/>
                  </a:ext>
                </a:extLst>
              </p:cNvPr>
              <p:cNvSpPr txBox="1"/>
              <p:nvPr/>
            </p:nvSpPr>
            <p:spPr>
              <a:xfrm>
                <a:off x="4104448" y="1646064"/>
                <a:ext cx="1484637" cy="502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C" sz="2400" dirty="0"/>
                  <a:t>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s-EC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s-EC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bar>
                      </m:e>
                      <m:sub>
                        <m:r>
                          <a:rPr lang="es-EC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s-EC" sz="240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6B49209-7CFA-4841-B22E-FA398F2D1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448" y="1646064"/>
                <a:ext cx="1484637" cy="502766"/>
              </a:xfrm>
              <a:prstGeom prst="rect">
                <a:avLst/>
              </a:prstGeom>
              <a:blipFill>
                <a:blip r:embed="rId5"/>
                <a:stretch>
                  <a:fillRect l="-5738" t="-1220" b="-28049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uadroTexto 27">
            <a:extLst>
              <a:ext uri="{FF2B5EF4-FFF2-40B4-BE49-F238E27FC236}">
                <a16:creationId xmlns:a16="http://schemas.microsoft.com/office/drawing/2014/main" id="{7A7DAC86-8B95-4E37-912F-3620976CD809}"/>
              </a:ext>
            </a:extLst>
          </p:cNvPr>
          <p:cNvSpPr txBox="1"/>
          <p:nvPr/>
        </p:nvSpPr>
        <p:spPr>
          <a:xfrm>
            <a:off x="4155877" y="2570966"/>
            <a:ext cx="861774" cy="63837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s-EC" sz="4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38907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2DD946A-21A9-4ADA-8D6A-D1AB1444A967}"/>
              </a:ext>
            </a:extLst>
          </p:cNvPr>
          <p:cNvSpPr/>
          <p:nvPr/>
        </p:nvSpPr>
        <p:spPr>
          <a:xfrm>
            <a:off x="494950" y="1140903"/>
            <a:ext cx="3355597" cy="3900880"/>
          </a:xfrm>
          <a:prstGeom prst="roundRect">
            <a:avLst>
              <a:gd name="adj" fmla="val 405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3682AEF6-5607-4299-BDF0-0AB4C046F806}"/>
              </a:ext>
            </a:extLst>
          </p:cNvPr>
          <p:cNvSpPr/>
          <p:nvPr/>
        </p:nvSpPr>
        <p:spPr>
          <a:xfrm>
            <a:off x="868018" y="2467250"/>
            <a:ext cx="1548312" cy="14764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/>
              <a:t>Muestra k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31CAEFF-810D-4A2F-AD0F-0046F717561B}"/>
              </a:ext>
            </a:extLst>
          </p:cNvPr>
          <p:cNvSpPr txBox="1"/>
          <p:nvPr/>
        </p:nvSpPr>
        <p:spPr>
          <a:xfrm>
            <a:off x="1455308" y="1333742"/>
            <a:ext cx="1434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>
                <a:solidFill>
                  <a:schemeClr val="bg1"/>
                </a:solidFill>
              </a:rPr>
              <a:t>Población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808B55D-5E34-4B6D-9103-7D6951F54679}"/>
              </a:ext>
            </a:extLst>
          </p:cNvPr>
          <p:cNvSpPr/>
          <p:nvPr/>
        </p:nvSpPr>
        <p:spPr>
          <a:xfrm>
            <a:off x="982113" y="3498385"/>
            <a:ext cx="1548312" cy="14764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/>
              <a:t>Muestra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EA88337-273F-44D0-9D6D-6FF4A3401AF9}"/>
                  </a:ext>
                </a:extLst>
              </p:cNvPr>
              <p:cNvSpPr txBox="1"/>
              <p:nvPr/>
            </p:nvSpPr>
            <p:spPr>
              <a:xfrm>
                <a:off x="4067578" y="4098844"/>
                <a:ext cx="1410899" cy="502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C" sz="2400" dirty="0"/>
                  <a:t>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s-EC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s-EC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bar>
                      </m:e>
                      <m:sub>
                        <m:r>
                          <a:rPr lang="es-EC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s-EC" sz="24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EA88337-273F-44D0-9D6D-6FF4A3401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578" y="4098844"/>
                <a:ext cx="1410899" cy="502766"/>
              </a:xfrm>
              <a:prstGeom prst="rect">
                <a:avLst/>
              </a:prstGeom>
              <a:blipFill>
                <a:blip r:embed="rId2"/>
                <a:stretch>
                  <a:fillRect l="-6466" t="-1205" b="-26506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AA7C6F42-7AC1-4CED-8815-CE8829C9D6F6}"/>
              </a:ext>
            </a:extLst>
          </p:cNvPr>
          <p:cNvSpPr/>
          <p:nvPr/>
        </p:nvSpPr>
        <p:spPr>
          <a:xfrm>
            <a:off x="2302235" y="2446805"/>
            <a:ext cx="1548312" cy="14764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/>
              <a:t>Muestra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EA6DFDB-AC99-489D-A760-3005F077E1CE}"/>
                  </a:ext>
                </a:extLst>
              </p:cNvPr>
              <p:cNvSpPr txBox="1"/>
              <p:nvPr/>
            </p:nvSpPr>
            <p:spPr>
              <a:xfrm>
                <a:off x="4067578" y="3402708"/>
                <a:ext cx="1410899" cy="502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C" sz="2400" dirty="0"/>
                  <a:t>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s-EC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s-EC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bar>
                      </m:e>
                      <m:sub>
                        <m:r>
                          <a:rPr lang="es-EC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s-EC" sz="24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EA6DFDB-AC99-489D-A760-3005F077E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578" y="3402708"/>
                <a:ext cx="1410899" cy="502766"/>
              </a:xfrm>
              <a:prstGeom prst="rect">
                <a:avLst/>
              </a:prstGeom>
              <a:blipFill>
                <a:blip r:embed="rId3"/>
                <a:stretch>
                  <a:fillRect l="-6466" t="-1205" b="-26506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ipse 19">
            <a:extLst>
              <a:ext uri="{FF2B5EF4-FFF2-40B4-BE49-F238E27FC236}">
                <a16:creationId xmlns:a16="http://schemas.microsoft.com/office/drawing/2014/main" id="{37CCE8CB-05C4-43E0-9DEE-3D62963C6A48}"/>
              </a:ext>
            </a:extLst>
          </p:cNvPr>
          <p:cNvSpPr/>
          <p:nvPr/>
        </p:nvSpPr>
        <p:spPr>
          <a:xfrm>
            <a:off x="1238277" y="1741741"/>
            <a:ext cx="1548312" cy="14764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/>
              <a:t>Muestra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48B72E9-2373-4751-AC15-27CC1FB862F2}"/>
                  </a:ext>
                </a:extLst>
              </p:cNvPr>
              <p:cNvSpPr txBox="1"/>
              <p:nvPr/>
            </p:nvSpPr>
            <p:spPr>
              <a:xfrm>
                <a:off x="4104448" y="1646064"/>
                <a:ext cx="1484637" cy="502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C" sz="2400" dirty="0"/>
                  <a:t>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s-EC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s-EC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bar>
                      </m:e>
                      <m:sub>
                        <m:r>
                          <a:rPr lang="es-EC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s-EC" sz="2400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48B72E9-2373-4751-AC15-27CC1FB86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448" y="1646064"/>
                <a:ext cx="1484637" cy="502766"/>
              </a:xfrm>
              <a:prstGeom prst="rect">
                <a:avLst/>
              </a:prstGeom>
              <a:blipFill>
                <a:blip r:embed="rId4"/>
                <a:stretch>
                  <a:fillRect l="-5738" t="-1220" b="-28049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uadroTexto 22">
            <a:extLst>
              <a:ext uri="{FF2B5EF4-FFF2-40B4-BE49-F238E27FC236}">
                <a16:creationId xmlns:a16="http://schemas.microsoft.com/office/drawing/2014/main" id="{621E44F5-1B10-4427-80F7-BFE2765530B2}"/>
              </a:ext>
            </a:extLst>
          </p:cNvPr>
          <p:cNvSpPr txBox="1"/>
          <p:nvPr/>
        </p:nvSpPr>
        <p:spPr>
          <a:xfrm>
            <a:off x="4155877" y="2570966"/>
            <a:ext cx="861774" cy="63837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s-EC" sz="4400" dirty="0"/>
              <a:t>…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AD78B57-9B0D-4E42-8852-88C1B319B70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3"/>
          <a:stretch/>
        </p:blipFill>
        <p:spPr>
          <a:xfrm>
            <a:off x="6940683" y="2601230"/>
            <a:ext cx="4859298" cy="2105721"/>
          </a:xfrm>
          <a:prstGeom prst="rect">
            <a:avLst/>
          </a:prstGeom>
        </p:spPr>
      </p:pic>
      <p:sp>
        <p:nvSpPr>
          <p:cNvPr id="13" name="Flecha derecha 8">
            <a:extLst>
              <a:ext uri="{FF2B5EF4-FFF2-40B4-BE49-F238E27FC236}">
                <a16:creationId xmlns:a16="http://schemas.microsoft.com/office/drawing/2014/main" id="{7C51833C-58E3-410B-B84F-10E5C8993A55}"/>
              </a:ext>
            </a:extLst>
          </p:cNvPr>
          <p:cNvSpPr/>
          <p:nvPr/>
        </p:nvSpPr>
        <p:spPr>
          <a:xfrm>
            <a:off x="5924789" y="2486702"/>
            <a:ext cx="572047" cy="1340284"/>
          </a:xfrm>
          <a:prstGeom prst="rightArrow">
            <a:avLst/>
          </a:prstGeom>
          <a:solidFill>
            <a:srgbClr val="2F5597">
              <a:alpha val="6902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7DCDBFF-3C59-4065-A605-819B40D96A6A}"/>
              </a:ext>
            </a:extLst>
          </p:cNvPr>
          <p:cNvSpPr txBox="1"/>
          <p:nvPr/>
        </p:nvSpPr>
        <p:spPr>
          <a:xfrm>
            <a:off x="6940683" y="1513143"/>
            <a:ext cx="47563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2800" b="1" dirty="0">
                <a:solidFill>
                  <a:schemeClr val="accent5">
                    <a:lumMod val="50000"/>
                  </a:schemeClr>
                </a:solidFill>
              </a:rPr>
              <a:t>Distribución de Probabilidad </a:t>
            </a:r>
          </a:p>
          <a:p>
            <a:pPr algn="ctr"/>
            <a:r>
              <a:rPr lang="es-EC" sz="2800" b="1" dirty="0">
                <a:solidFill>
                  <a:schemeClr val="accent5">
                    <a:lumMod val="50000"/>
                  </a:schemeClr>
                </a:solidFill>
              </a:rPr>
              <a:t>Teórica para la media muestral</a:t>
            </a:r>
          </a:p>
        </p:txBody>
      </p:sp>
    </p:spTree>
    <p:extLst>
      <p:ext uri="{BB962C8B-B14F-4D97-AF65-F5344CB8AC3E}">
        <p14:creationId xmlns:p14="http://schemas.microsoft.com/office/powerpoint/2010/main" val="3329309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2DD946A-21A9-4ADA-8D6A-D1AB1444A967}"/>
              </a:ext>
            </a:extLst>
          </p:cNvPr>
          <p:cNvSpPr/>
          <p:nvPr/>
        </p:nvSpPr>
        <p:spPr>
          <a:xfrm>
            <a:off x="494950" y="1140903"/>
            <a:ext cx="3355597" cy="3900880"/>
          </a:xfrm>
          <a:prstGeom prst="roundRect">
            <a:avLst>
              <a:gd name="adj" fmla="val 405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3682AEF6-5607-4299-BDF0-0AB4C046F806}"/>
              </a:ext>
            </a:extLst>
          </p:cNvPr>
          <p:cNvSpPr/>
          <p:nvPr/>
        </p:nvSpPr>
        <p:spPr>
          <a:xfrm>
            <a:off x="868018" y="2467250"/>
            <a:ext cx="1548312" cy="14764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/>
              <a:t>Muestra k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31CAEFF-810D-4A2F-AD0F-0046F717561B}"/>
              </a:ext>
            </a:extLst>
          </p:cNvPr>
          <p:cNvSpPr txBox="1"/>
          <p:nvPr/>
        </p:nvSpPr>
        <p:spPr>
          <a:xfrm>
            <a:off x="1455308" y="1333742"/>
            <a:ext cx="1434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>
                <a:solidFill>
                  <a:schemeClr val="bg1"/>
                </a:solidFill>
              </a:rPr>
              <a:t>Población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808B55D-5E34-4B6D-9103-7D6951F54679}"/>
              </a:ext>
            </a:extLst>
          </p:cNvPr>
          <p:cNvSpPr/>
          <p:nvPr/>
        </p:nvSpPr>
        <p:spPr>
          <a:xfrm>
            <a:off x="982113" y="3498385"/>
            <a:ext cx="1548312" cy="14764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/>
              <a:t>Muestra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EA88337-273F-44D0-9D6D-6FF4A3401AF9}"/>
                  </a:ext>
                </a:extLst>
              </p:cNvPr>
              <p:cNvSpPr txBox="1"/>
              <p:nvPr/>
            </p:nvSpPr>
            <p:spPr>
              <a:xfrm>
                <a:off x="4067578" y="4098844"/>
                <a:ext cx="1410899" cy="502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C" sz="2400" dirty="0"/>
                  <a:t>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s-EC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s-EC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bar>
                      </m:e>
                      <m:sub>
                        <m:r>
                          <a:rPr lang="es-EC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s-EC" sz="24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EA88337-273F-44D0-9D6D-6FF4A3401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578" y="4098844"/>
                <a:ext cx="1410899" cy="502766"/>
              </a:xfrm>
              <a:prstGeom prst="rect">
                <a:avLst/>
              </a:prstGeom>
              <a:blipFill>
                <a:blip r:embed="rId2"/>
                <a:stretch>
                  <a:fillRect l="-6466" t="-1205" b="-26506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AA7C6F42-7AC1-4CED-8815-CE8829C9D6F6}"/>
              </a:ext>
            </a:extLst>
          </p:cNvPr>
          <p:cNvSpPr/>
          <p:nvPr/>
        </p:nvSpPr>
        <p:spPr>
          <a:xfrm>
            <a:off x="2302235" y="2446805"/>
            <a:ext cx="1548312" cy="14764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/>
              <a:t>Muestra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EA6DFDB-AC99-489D-A760-3005F077E1CE}"/>
                  </a:ext>
                </a:extLst>
              </p:cNvPr>
              <p:cNvSpPr txBox="1"/>
              <p:nvPr/>
            </p:nvSpPr>
            <p:spPr>
              <a:xfrm>
                <a:off x="4067578" y="3402708"/>
                <a:ext cx="1410899" cy="502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C" sz="2400" dirty="0"/>
                  <a:t>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s-EC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s-EC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bar>
                      </m:e>
                      <m:sub>
                        <m:r>
                          <a:rPr lang="es-EC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s-EC" sz="24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EA6DFDB-AC99-489D-A760-3005F077E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578" y="3402708"/>
                <a:ext cx="1410899" cy="502766"/>
              </a:xfrm>
              <a:prstGeom prst="rect">
                <a:avLst/>
              </a:prstGeom>
              <a:blipFill>
                <a:blip r:embed="rId3"/>
                <a:stretch>
                  <a:fillRect l="-6466" t="-1205" b="-26506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ipse 19">
            <a:extLst>
              <a:ext uri="{FF2B5EF4-FFF2-40B4-BE49-F238E27FC236}">
                <a16:creationId xmlns:a16="http://schemas.microsoft.com/office/drawing/2014/main" id="{37CCE8CB-05C4-43E0-9DEE-3D62963C6A48}"/>
              </a:ext>
            </a:extLst>
          </p:cNvPr>
          <p:cNvSpPr/>
          <p:nvPr/>
        </p:nvSpPr>
        <p:spPr>
          <a:xfrm>
            <a:off x="1238277" y="1741741"/>
            <a:ext cx="1548312" cy="14764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/>
              <a:t>Muestra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48B72E9-2373-4751-AC15-27CC1FB862F2}"/>
                  </a:ext>
                </a:extLst>
              </p:cNvPr>
              <p:cNvSpPr txBox="1"/>
              <p:nvPr/>
            </p:nvSpPr>
            <p:spPr>
              <a:xfrm>
                <a:off x="4104448" y="1646064"/>
                <a:ext cx="1484637" cy="502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C" sz="2400" dirty="0"/>
                  <a:t>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s-EC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s-EC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bar>
                      </m:e>
                      <m:sub>
                        <m:r>
                          <a:rPr lang="es-EC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s-EC" sz="2400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48B72E9-2373-4751-AC15-27CC1FB86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448" y="1646064"/>
                <a:ext cx="1484637" cy="502766"/>
              </a:xfrm>
              <a:prstGeom prst="rect">
                <a:avLst/>
              </a:prstGeom>
              <a:blipFill>
                <a:blip r:embed="rId4"/>
                <a:stretch>
                  <a:fillRect l="-5738" t="-1220" b="-28049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uadroTexto 22">
            <a:extLst>
              <a:ext uri="{FF2B5EF4-FFF2-40B4-BE49-F238E27FC236}">
                <a16:creationId xmlns:a16="http://schemas.microsoft.com/office/drawing/2014/main" id="{621E44F5-1B10-4427-80F7-BFE2765530B2}"/>
              </a:ext>
            </a:extLst>
          </p:cNvPr>
          <p:cNvSpPr txBox="1"/>
          <p:nvPr/>
        </p:nvSpPr>
        <p:spPr>
          <a:xfrm>
            <a:off x="4155877" y="2570966"/>
            <a:ext cx="861774" cy="63837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s-EC" sz="4400" dirty="0"/>
              <a:t>…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AD78B57-9B0D-4E42-8852-88C1B319B70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3"/>
          <a:stretch/>
        </p:blipFill>
        <p:spPr>
          <a:xfrm>
            <a:off x="6940683" y="2601230"/>
            <a:ext cx="4859298" cy="2105721"/>
          </a:xfrm>
          <a:prstGeom prst="rect">
            <a:avLst/>
          </a:prstGeom>
        </p:spPr>
      </p:pic>
      <p:sp>
        <p:nvSpPr>
          <p:cNvPr id="13" name="Flecha derecha 8">
            <a:extLst>
              <a:ext uri="{FF2B5EF4-FFF2-40B4-BE49-F238E27FC236}">
                <a16:creationId xmlns:a16="http://schemas.microsoft.com/office/drawing/2014/main" id="{7C51833C-58E3-410B-B84F-10E5C8993A55}"/>
              </a:ext>
            </a:extLst>
          </p:cNvPr>
          <p:cNvSpPr/>
          <p:nvPr/>
        </p:nvSpPr>
        <p:spPr>
          <a:xfrm>
            <a:off x="5924789" y="2486702"/>
            <a:ext cx="572047" cy="1340284"/>
          </a:xfrm>
          <a:prstGeom prst="rightArrow">
            <a:avLst/>
          </a:prstGeom>
          <a:solidFill>
            <a:srgbClr val="2F5597">
              <a:alpha val="6902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27DCDBFF-3C59-4065-A605-819B40D96A6A}"/>
                  </a:ext>
                </a:extLst>
              </p:cNvPr>
              <p:cNvSpPr txBox="1"/>
              <p:nvPr/>
            </p:nvSpPr>
            <p:spPr>
              <a:xfrm>
                <a:off x="6877427" y="1140903"/>
                <a:ext cx="5156781" cy="1625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C" sz="2400" dirty="0">
                    <a:solidFill>
                      <a:schemeClr val="tx1"/>
                    </a:solidFill>
                  </a:rPr>
                  <a:t>Cuando la muestra es grande,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EC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EC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s-EC" sz="2400" dirty="0">
                    <a:solidFill>
                      <a:schemeClr val="tx1"/>
                    </a:solidFill>
                  </a:rPr>
                  <a:t> sigue una distribución normal con: </a:t>
                </a:r>
                <a:br>
                  <a:rPr lang="es-EC" sz="2400" dirty="0">
                    <a:solidFill>
                      <a:schemeClr val="tx1"/>
                    </a:solidFill>
                  </a:rPr>
                </a:br>
                <a:r>
                  <a:rPr lang="es-EC" sz="2400" dirty="0">
                    <a:solidFill>
                      <a:schemeClr val="tx1"/>
                    </a:solidFill>
                  </a:rPr>
                  <a:t>Media </a:t>
                </a:r>
                <a14:m>
                  <m:oMath xmlns:m="http://schemas.openxmlformats.org/officeDocument/2006/math">
                    <m:r>
                      <a:rPr lang="es-EC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s-EC" sz="2400" dirty="0">
                    <a:solidFill>
                      <a:schemeClr val="tx1"/>
                    </a:solidFill>
                  </a:rPr>
                  <a:t> , Desviación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s-EC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type m:val="skw"/>
                            <m:ctrlPr>
                              <a:rPr lang="es-EC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C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EC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EC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box>
                  </m:oMath>
                </a14:m>
                <a:r>
                  <a:rPr lang="es-EC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endParaRPr lang="es-EC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27DCDBFF-3C59-4065-A605-819B40D96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427" y="1140903"/>
                <a:ext cx="5156781" cy="1625701"/>
              </a:xfrm>
              <a:prstGeom prst="rect">
                <a:avLst/>
              </a:prstGeom>
              <a:blipFill>
                <a:blip r:embed="rId6"/>
                <a:stretch>
                  <a:fillRect t="-2996" b="-26592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ítulo 1">
            <a:extLst>
              <a:ext uri="{FF2B5EF4-FFF2-40B4-BE49-F238E27FC236}">
                <a16:creationId xmlns:a16="http://schemas.microsoft.com/office/drawing/2014/main" id="{C0C834B8-7A48-4CD2-B599-5E6DFEAC07AA}"/>
              </a:ext>
            </a:extLst>
          </p:cNvPr>
          <p:cNvSpPr txBox="1">
            <a:spLocks/>
          </p:cNvSpPr>
          <p:nvPr/>
        </p:nvSpPr>
        <p:spPr>
          <a:xfrm>
            <a:off x="613016" y="324955"/>
            <a:ext cx="8705850" cy="531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600" b="1" dirty="0"/>
              <a:t>Teorema del límite central </a:t>
            </a:r>
          </a:p>
        </p:txBody>
      </p:sp>
    </p:spTree>
    <p:extLst>
      <p:ext uri="{BB962C8B-B14F-4D97-AF65-F5344CB8AC3E}">
        <p14:creationId xmlns:p14="http://schemas.microsoft.com/office/powerpoint/2010/main" val="142045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echa: curvada hacia abajo 12">
            <a:extLst>
              <a:ext uri="{FF2B5EF4-FFF2-40B4-BE49-F238E27FC236}">
                <a16:creationId xmlns:a16="http://schemas.microsoft.com/office/drawing/2014/main" id="{6E413A75-A9AD-4E6C-8263-91602740144C}"/>
              </a:ext>
            </a:extLst>
          </p:cNvPr>
          <p:cNvSpPr/>
          <p:nvPr/>
        </p:nvSpPr>
        <p:spPr>
          <a:xfrm>
            <a:off x="3242346" y="1409351"/>
            <a:ext cx="4156744" cy="461665"/>
          </a:xfrm>
          <a:prstGeom prst="curvedDownArrow">
            <a:avLst>
              <a:gd name="adj1" fmla="val 87400"/>
              <a:gd name="adj2" fmla="val 141583"/>
              <a:gd name="adj3" fmla="val 64976"/>
            </a:avLst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2DD946A-21A9-4ADA-8D6A-D1AB1444A967}"/>
              </a:ext>
            </a:extLst>
          </p:cNvPr>
          <p:cNvSpPr/>
          <p:nvPr/>
        </p:nvSpPr>
        <p:spPr>
          <a:xfrm>
            <a:off x="494950" y="1140903"/>
            <a:ext cx="3355597" cy="3900880"/>
          </a:xfrm>
          <a:prstGeom prst="roundRect">
            <a:avLst>
              <a:gd name="adj" fmla="val 405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31CAEFF-810D-4A2F-AD0F-0046F717561B}"/>
              </a:ext>
            </a:extLst>
          </p:cNvPr>
          <p:cNvSpPr txBox="1"/>
          <p:nvPr/>
        </p:nvSpPr>
        <p:spPr>
          <a:xfrm>
            <a:off x="1455308" y="1333742"/>
            <a:ext cx="1434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>
                <a:solidFill>
                  <a:schemeClr val="bg1"/>
                </a:solidFill>
              </a:rPr>
              <a:t>Población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DBD3917-5F5F-4339-87F1-E75A02A18FDB}"/>
              </a:ext>
            </a:extLst>
          </p:cNvPr>
          <p:cNvSpPr txBox="1"/>
          <p:nvPr/>
        </p:nvSpPr>
        <p:spPr>
          <a:xfrm>
            <a:off x="6096000" y="1859508"/>
            <a:ext cx="1990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dirty="0"/>
              <a:t>Características</a:t>
            </a:r>
          </a:p>
        </p:txBody>
      </p:sp>
      <p:sp>
        <p:nvSpPr>
          <p:cNvPr id="14" name="Flecha: curvada hacia arriba 13">
            <a:extLst>
              <a:ext uri="{FF2B5EF4-FFF2-40B4-BE49-F238E27FC236}">
                <a16:creationId xmlns:a16="http://schemas.microsoft.com/office/drawing/2014/main" id="{0A069285-8A15-491A-B6F3-3C01690FFCED}"/>
              </a:ext>
            </a:extLst>
          </p:cNvPr>
          <p:cNvSpPr/>
          <p:nvPr/>
        </p:nvSpPr>
        <p:spPr>
          <a:xfrm>
            <a:off x="2508308" y="3429000"/>
            <a:ext cx="4387442" cy="991998"/>
          </a:xfrm>
          <a:prstGeom prst="curvedUpArrow">
            <a:avLst/>
          </a:pr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808B55D-5E34-4B6D-9103-7D6951F54679}"/>
              </a:ext>
            </a:extLst>
          </p:cNvPr>
          <p:cNvSpPr/>
          <p:nvPr/>
        </p:nvSpPr>
        <p:spPr>
          <a:xfrm>
            <a:off x="1341876" y="2877424"/>
            <a:ext cx="1548312" cy="14764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/>
              <a:t>Muestra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A88337-273F-44D0-9D6D-6FF4A3401AF9}"/>
              </a:ext>
            </a:extLst>
          </p:cNvPr>
          <p:cNvSpPr txBox="1"/>
          <p:nvPr/>
        </p:nvSpPr>
        <p:spPr>
          <a:xfrm>
            <a:off x="4903546" y="2978843"/>
            <a:ext cx="420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dirty="0"/>
              <a:t>Estimación de las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4002329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echa: curvada hacia abajo 12">
            <a:extLst>
              <a:ext uri="{FF2B5EF4-FFF2-40B4-BE49-F238E27FC236}">
                <a16:creationId xmlns:a16="http://schemas.microsoft.com/office/drawing/2014/main" id="{6E413A75-A9AD-4E6C-8263-91602740144C}"/>
              </a:ext>
            </a:extLst>
          </p:cNvPr>
          <p:cNvSpPr/>
          <p:nvPr/>
        </p:nvSpPr>
        <p:spPr>
          <a:xfrm>
            <a:off x="3242346" y="1409351"/>
            <a:ext cx="4156744" cy="461665"/>
          </a:xfrm>
          <a:prstGeom prst="curvedDownArrow">
            <a:avLst>
              <a:gd name="adj1" fmla="val 87400"/>
              <a:gd name="adj2" fmla="val 141583"/>
              <a:gd name="adj3" fmla="val 64976"/>
            </a:avLst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2DD946A-21A9-4ADA-8D6A-D1AB1444A967}"/>
              </a:ext>
            </a:extLst>
          </p:cNvPr>
          <p:cNvSpPr/>
          <p:nvPr/>
        </p:nvSpPr>
        <p:spPr>
          <a:xfrm>
            <a:off x="494950" y="1140903"/>
            <a:ext cx="3355597" cy="3900880"/>
          </a:xfrm>
          <a:prstGeom prst="roundRect">
            <a:avLst>
              <a:gd name="adj" fmla="val 405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31CAEFF-810D-4A2F-AD0F-0046F717561B}"/>
              </a:ext>
            </a:extLst>
          </p:cNvPr>
          <p:cNvSpPr txBox="1"/>
          <p:nvPr/>
        </p:nvSpPr>
        <p:spPr>
          <a:xfrm>
            <a:off x="1455308" y="1333742"/>
            <a:ext cx="1434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>
                <a:solidFill>
                  <a:schemeClr val="bg1"/>
                </a:solidFill>
              </a:rPr>
              <a:t>Población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DBD3917-5F5F-4339-87F1-E75A02A18FDB}"/>
              </a:ext>
            </a:extLst>
          </p:cNvPr>
          <p:cNvSpPr txBox="1"/>
          <p:nvPr/>
        </p:nvSpPr>
        <p:spPr>
          <a:xfrm>
            <a:off x="6096000" y="1859508"/>
            <a:ext cx="1990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dirty="0"/>
              <a:t>Características</a:t>
            </a:r>
          </a:p>
        </p:txBody>
      </p:sp>
      <p:sp>
        <p:nvSpPr>
          <p:cNvPr id="14" name="Flecha: curvada hacia arriba 13">
            <a:extLst>
              <a:ext uri="{FF2B5EF4-FFF2-40B4-BE49-F238E27FC236}">
                <a16:creationId xmlns:a16="http://schemas.microsoft.com/office/drawing/2014/main" id="{0A069285-8A15-491A-B6F3-3C01690FFCED}"/>
              </a:ext>
            </a:extLst>
          </p:cNvPr>
          <p:cNvSpPr/>
          <p:nvPr/>
        </p:nvSpPr>
        <p:spPr>
          <a:xfrm>
            <a:off x="2508308" y="3429000"/>
            <a:ext cx="4387442" cy="991998"/>
          </a:xfrm>
          <a:prstGeom prst="curvedUpArrow">
            <a:avLst/>
          </a:pr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808B55D-5E34-4B6D-9103-7D6951F54679}"/>
              </a:ext>
            </a:extLst>
          </p:cNvPr>
          <p:cNvSpPr/>
          <p:nvPr/>
        </p:nvSpPr>
        <p:spPr>
          <a:xfrm>
            <a:off x="1341876" y="2877424"/>
            <a:ext cx="1548312" cy="14764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/>
              <a:t>Muestra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A88337-273F-44D0-9D6D-6FF4A3401AF9}"/>
              </a:ext>
            </a:extLst>
          </p:cNvPr>
          <p:cNvSpPr txBox="1"/>
          <p:nvPr/>
        </p:nvSpPr>
        <p:spPr>
          <a:xfrm>
            <a:off x="4903546" y="2978843"/>
            <a:ext cx="420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dirty="0"/>
              <a:t>Estimación de las características</a:t>
            </a: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97CB9608-6540-497D-91B9-43FDB7F08321}"/>
              </a:ext>
            </a:extLst>
          </p:cNvPr>
          <p:cNvSpPr txBox="1">
            <a:spLocks/>
          </p:cNvSpPr>
          <p:nvPr/>
        </p:nvSpPr>
        <p:spPr>
          <a:xfrm>
            <a:off x="6697135" y="1871016"/>
            <a:ext cx="5494865" cy="438919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s-EC" sz="2000" dirty="0"/>
              <a:t>Teorización de la distribución de frecuencias de una variable.</a:t>
            </a:r>
          </a:p>
          <a:p>
            <a:pPr algn="just">
              <a:lnSpc>
                <a:spcPct val="120000"/>
              </a:lnSpc>
            </a:pPr>
            <a:r>
              <a:rPr lang="es-EC" sz="2000" dirty="0"/>
              <a:t>Lista de todos los resultados de un experimento y la probabilidad asociada a cada uno de ellos.</a:t>
            </a:r>
          </a:p>
          <a:p>
            <a:pPr algn="just">
              <a:lnSpc>
                <a:spcPct val="120000"/>
              </a:lnSpc>
            </a:pPr>
            <a:r>
              <a:rPr lang="es-EC" sz="2000" dirty="0"/>
              <a:t>Sirven de base para la estadística inferencial (Pruebas de hipótesis), según la forma frecuentista de ver la estadística.</a:t>
            </a:r>
          </a:p>
          <a:p>
            <a:pPr algn="just">
              <a:lnSpc>
                <a:spcPct val="120000"/>
              </a:lnSpc>
            </a:pPr>
            <a:endParaRPr lang="es-EC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s-EC" sz="2000" b="1" i="1" dirty="0"/>
              <a:t>Estadística Inferencial:</a:t>
            </a:r>
            <a:r>
              <a:rPr lang="es-EC" sz="2000" dirty="0"/>
              <a:t> Métodos que se emplean para determinar una propiedad de una población con base en la información de una muestra de ella.</a:t>
            </a:r>
          </a:p>
        </p:txBody>
      </p:sp>
    </p:spTree>
    <p:extLst>
      <p:ext uri="{BB962C8B-B14F-4D97-AF65-F5344CB8AC3E}">
        <p14:creationId xmlns:p14="http://schemas.microsoft.com/office/powerpoint/2010/main" val="3789182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523" y="2249746"/>
            <a:ext cx="5659676" cy="282983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321125" y="5006958"/>
            <a:ext cx="5618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800" b="1" dirty="0">
                <a:solidFill>
                  <a:schemeClr val="accent2">
                    <a:lumMod val="50000"/>
                  </a:schemeClr>
                </a:solidFill>
              </a:rPr>
              <a:t>Distribución de Probabilidad Normal</a:t>
            </a:r>
          </a:p>
        </p:txBody>
      </p:sp>
      <p:sp>
        <p:nvSpPr>
          <p:cNvPr id="8" name="Marcador de contenido 4"/>
          <p:cNvSpPr txBox="1">
            <a:spLocks/>
          </p:cNvSpPr>
          <p:nvPr/>
        </p:nvSpPr>
        <p:spPr>
          <a:xfrm>
            <a:off x="279403" y="1807071"/>
            <a:ext cx="5494865" cy="43891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s-EC" sz="2000" dirty="0"/>
              <a:t>Por ejemplo: </a:t>
            </a:r>
          </a:p>
          <a:p>
            <a:pPr algn="just">
              <a:lnSpc>
                <a:spcPct val="120000"/>
              </a:lnSpc>
            </a:pPr>
            <a:r>
              <a:rPr lang="es-EC" sz="2000" dirty="0"/>
              <a:t>Se analiza la venta en dólares diaria de licor </a:t>
            </a:r>
          </a:p>
          <a:p>
            <a:pPr algn="just">
              <a:lnSpc>
                <a:spcPct val="120000"/>
              </a:lnSpc>
            </a:pPr>
            <a:r>
              <a:rPr lang="es-EC" sz="2000" dirty="0"/>
              <a:t>Se verifica que sigue una distribución normal (como la gráfica)</a:t>
            </a:r>
          </a:p>
          <a:p>
            <a:pPr algn="just">
              <a:lnSpc>
                <a:spcPct val="120000"/>
              </a:lnSpc>
            </a:pPr>
            <a:r>
              <a:rPr lang="es-EC" sz="2000" dirty="0"/>
              <a:t>Entonces eso nos permite inferir que el 68.2% de las ocasiones el valor de la venta estará entre su media ± desviación estándar y 95.4% de confianza si duplicamos la desviación.</a:t>
            </a:r>
          </a:p>
          <a:p>
            <a:pPr algn="just">
              <a:lnSpc>
                <a:spcPct val="120000"/>
              </a:lnSpc>
            </a:pPr>
            <a:endParaRPr lang="es-EC" sz="20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D5630F7-7A3C-4533-B80F-479F82363BB5}"/>
              </a:ext>
            </a:extLst>
          </p:cNvPr>
          <p:cNvSpPr txBox="1">
            <a:spLocks/>
          </p:cNvSpPr>
          <p:nvPr/>
        </p:nvSpPr>
        <p:spPr>
          <a:xfrm>
            <a:off x="578841" y="1044978"/>
            <a:ext cx="8705850" cy="531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600" b="1" dirty="0"/>
              <a:t>Distribuciones de Probabilidad</a:t>
            </a:r>
          </a:p>
        </p:txBody>
      </p:sp>
    </p:spTree>
    <p:extLst>
      <p:ext uri="{BB962C8B-B14F-4D97-AF65-F5344CB8AC3E}">
        <p14:creationId xmlns:p14="http://schemas.microsoft.com/office/powerpoint/2010/main" val="1353553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904875"/>
            <a:ext cx="8705850" cy="531813"/>
          </a:xfrm>
        </p:spPr>
        <p:txBody>
          <a:bodyPr>
            <a:normAutofit fontScale="90000"/>
          </a:bodyPr>
          <a:lstStyle/>
          <a:p>
            <a:r>
              <a:rPr lang="es-EC" dirty="0"/>
              <a:t>Pruebas de Hipótesis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523" y="2249746"/>
            <a:ext cx="5659676" cy="282983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321125" y="5006958"/>
            <a:ext cx="5618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800" b="1" dirty="0">
                <a:solidFill>
                  <a:schemeClr val="accent2">
                    <a:lumMod val="50000"/>
                  </a:schemeClr>
                </a:solidFill>
              </a:rPr>
              <a:t>Distribución de Probabilidad Normal</a:t>
            </a:r>
          </a:p>
        </p:txBody>
      </p:sp>
      <p:sp>
        <p:nvSpPr>
          <p:cNvPr id="8" name="Marcador de contenido 4"/>
          <p:cNvSpPr txBox="1">
            <a:spLocks/>
          </p:cNvSpPr>
          <p:nvPr/>
        </p:nvSpPr>
        <p:spPr>
          <a:xfrm>
            <a:off x="279403" y="1807071"/>
            <a:ext cx="5494865" cy="438919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s-EC" sz="1800" dirty="0"/>
              <a:t>El nuevo gerente de ventas afirma que ha aumentado la venta promedio, que antes era 4900 por día.</a:t>
            </a:r>
          </a:p>
          <a:p>
            <a:pPr algn="just">
              <a:lnSpc>
                <a:spcPct val="120000"/>
              </a:lnSpc>
            </a:pPr>
            <a:r>
              <a:rPr lang="es-EC" sz="1800" dirty="0"/>
              <a:t>Supongamos que se toma una muestra donde la media es 4950 y la desviación 100. </a:t>
            </a:r>
          </a:p>
          <a:p>
            <a:pPr algn="just">
              <a:lnSpc>
                <a:spcPct val="120000"/>
              </a:lnSpc>
            </a:pPr>
            <a:r>
              <a:rPr lang="es-EC" sz="1800" dirty="0"/>
              <a:t>Se puede ver que el valor de 4900 y el real 4950 tienen diferencias menores a la desviación estándar (100), se diría que estadísticamente son iguales.</a:t>
            </a:r>
          </a:p>
          <a:p>
            <a:pPr algn="just">
              <a:lnSpc>
                <a:spcPct val="120000"/>
              </a:lnSpc>
            </a:pPr>
            <a:r>
              <a:rPr lang="es-EC" sz="1800" dirty="0"/>
              <a:t>La forma correcta de responder esto es realizando una Prueba de hipótesis</a:t>
            </a:r>
          </a:p>
          <a:p>
            <a:pPr algn="just">
              <a:lnSpc>
                <a:spcPct val="120000"/>
              </a:lnSpc>
            </a:pPr>
            <a:r>
              <a:rPr lang="es-EC" sz="1800" b="1" dirty="0"/>
              <a:t>Prueba de hipótesis</a:t>
            </a:r>
            <a:r>
              <a:rPr lang="es-EC" sz="1800" dirty="0"/>
              <a:t>:   Procedimiento basado en evidencia de la muestra y la teoría de la probabilidad para determinar si la validez o no de la hipótesis.</a:t>
            </a:r>
          </a:p>
        </p:txBody>
      </p:sp>
    </p:spTree>
    <p:extLst>
      <p:ext uri="{BB962C8B-B14F-4D97-AF65-F5344CB8AC3E}">
        <p14:creationId xmlns:p14="http://schemas.microsoft.com/office/powerpoint/2010/main" val="45728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06C7D526-EE76-46BC-9860-FCFF9F6A1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8" y="-154548"/>
            <a:ext cx="1167762" cy="116776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4F6EDA-8F54-4D7F-BC34-B8540FDCD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812865"/>
            <a:ext cx="5677370" cy="6858000"/>
          </a:xfrm>
          <a:prstGeom prst="rect">
            <a:avLst/>
          </a:prstGeom>
        </p:spPr>
      </p:pic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6AA4685C-8F40-4A5E-BC63-53761FB92402}"/>
              </a:ext>
            </a:extLst>
          </p:cNvPr>
          <p:cNvCxnSpPr>
            <a:cxnSpLocks/>
            <a:stCxn id="5" idx="2"/>
            <a:endCxn id="11" idx="1"/>
          </p:cNvCxnSpPr>
          <p:nvPr/>
        </p:nvCxnSpPr>
        <p:spPr>
          <a:xfrm rot="16200000" flipH="1">
            <a:off x="976123" y="723210"/>
            <a:ext cx="242373" cy="8223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73C7DADD-F785-4F82-AB2D-B6177EC31E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99" y="991470"/>
            <a:ext cx="682302" cy="52823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92C8669-DA6C-4CC7-8AED-A12426312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741" y="1596986"/>
            <a:ext cx="822381" cy="737307"/>
          </a:xfrm>
          <a:prstGeom prst="rect">
            <a:avLst/>
          </a:prstGeom>
        </p:spPr>
      </p:pic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2468136A-3ADA-4EEF-93BC-48DAD7062EF6}"/>
              </a:ext>
            </a:extLst>
          </p:cNvPr>
          <p:cNvCxnSpPr>
            <a:cxnSpLocks/>
            <a:stCxn id="5" idx="2"/>
            <a:endCxn id="15" idx="1"/>
          </p:cNvCxnSpPr>
          <p:nvPr/>
        </p:nvCxnSpPr>
        <p:spPr>
          <a:xfrm rot="16200000" flipH="1">
            <a:off x="608217" y="1091116"/>
            <a:ext cx="952426" cy="7966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BF1D7AED-041E-4434-9248-99A144C4C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99" y="2255523"/>
            <a:ext cx="812865" cy="812865"/>
          </a:xfrm>
          <a:prstGeom prst="rect">
            <a:avLst/>
          </a:prstGeom>
        </p:spPr>
      </p:pic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B7EE5320-0DC0-4F92-93A4-9E95A1BB868A}"/>
              </a:ext>
            </a:extLst>
          </p:cNvPr>
          <p:cNvCxnSpPr>
            <a:cxnSpLocks/>
            <a:stCxn id="5" idx="2"/>
            <a:endCxn id="21" idx="1"/>
          </p:cNvCxnSpPr>
          <p:nvPr/>
        </p:nvCxnSpPr>
        <p:spPr>
          <a:xfrm rot="16200000" flipH="1">
            <a:off x="272938" y="1426395"/>
            <a:ext cx="1648742" cy="8223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F8E9B826-B12E-40C3-BEA3-38D991B9D44D}"/>
              </a:ext>
            </a:extLst>
          </p:cNvPr>
          <p:cNvCxnSpPr>
            <a:cxnSpLocks/>
            <a:stCxn id="21" idx="2"/>
            <a:endCxn id="75" idx="1"/>
          </p:cNvCxnSpPr>
          <p:nvPr/>
        </p:nvCxnSpPr>
        <p:spPr>
          <a:xfrm rot="16200000" flipH="1">
            <a:off x="2043128" y="2940191"/>
            <a:ext cx="311936" cy="5683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C3DC85D-E7B6-4EFB-838A-6C069AB8CFA2}"/>
              </a:ext>
            </a:extLst>
          </p:cNvPr>
          <p:cNvSpPr txBox="1"/>
          <p:nvPr/>
        </p:nvSpPr>
        <p:spPr>
          <a:xfrm>
            <a:off x="1270000" y="132015"/>
            <a:ext cx="3721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3200" dirty="0"/>
              <a:t>Nombre</a:t>
            </a:r>
            <a:r>
              <a:rPr lang="en-US" sz="3200" dirty="0"/>
              <a:t> del Proyecto</a:t>
            </a:r>
            <a:endParaRPr lang="es-US" sz="32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A3B9B86-A771-413A-A956-CE1E5D0E6E8F}"/>
              </a:ext>
            </a:extLst>
          </p:cNvPr>
          <p:cNvSpPr txBox="1"/>
          <p:nvPr/>
        </p:nvSpPr>
        <p:spPr>
          <a:xfrm>
            <a:off x="2321364" y="1060340"/>
            <a:ext cx="981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  <a:r>
              <a:rPr lang="en-US" sz="2400" dirty="0" err="1"/>
              <a:t>Rdata</a:t>
            </a:r>
            <a:endParaRPr lang="es-US" sz="2400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D0282017-67BE-4110-916C-5A76A2568577}"/>
              </a:ext>
            </a:extLst>
          </p:cNvPr>
          <p:cNvSpPr txBox="1"/>
          <p:nvPr/>
        </p:nvSpPr>
        <p:spPr>
          <a:xfrm>
            <a:off x="2341844" y="1686412"/>
            <a:ext cx="928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  <a:r>
              <a:rPr lang="en-US" sz="2400" dirty="0" err="1"/>
              <a:t>Rproj</a:t>
            </a:r>
            <a:endParaRPr lang="es-US" sz="24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1BE1BC3C-E831-4139-9F86-8652F107FFC0}"/>
              </a:ext>
            </a:extLst>
          </p:cNvPr>
          <p:cNvSpPr txBox="1"/>
          <p:nvPr/>
        </p:nvSpPr>
        <p:spPr>
          <a:xfrm>
            <a:off x="3029160" y="3133209"/>
            <a:ext cx="1430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Datos.xlsx</a:t>
            </a:r>
            <a:endParaRPr lang="es-US" sz="2400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78E1A65-E9C2-43E7-A007-84FF14738C62}"/>
              </a:ext>
            </a:extLst>
          </p:cNvPr>
          <p:cNvSpPr txBox="1"/>
          <p:nvPr/>
        </p:nvSpPr>
        <p:spPr>
          <a:xfrm>
            <a:off x="2305122" y="2433845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  <a:endParaRPr lang="es-US" sz="2400" dirty="0"/>
          </a:p>
        </p:txBody>
      </p:sp>
      <p:pic>
        <p:nvPicPr>
          <p:cNvPr id="52" name="Imagen 51" descr="Icono&#10;&#10;Descripción generada automáticamente">
            <a:extLst>
              <a:ext uri="{FF2B5EF4-FFF2-40B4-BE49-F238E27FC236}">
                <a16:creationId xmlns:a16="http://schemas.microsoft.com/office/drawing/2014/main" id="{AC997FFC-46E3-40D9-8935-36BA1BECA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98" y="3542270"/>
            <a:ext cx="812865" cy="812865"/>
          </a:xfrm>
          <a:prstGeom prst="rect">
            <a:avLst/>
          </a:prstGeom>
        </p:spPr>
      </p:pic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5D8C1FB6-B778-451B-88F3-6CB891D4DF51}"/>
              </a:ext>
            </a:extLst>
          </p:cNvPr>
          <p:cNvCxnSpPr>
            <a:cxnSpLocks/>
            <a:stCxn id="5" idx="2"/>
            <a:endCxn id="52" idx="1"/>
          </p:cNvCxnSpPr>
          <p:nvPr/>
        </p:nvCxnSpPr>
        <p:spPr>
          <a:xfrm rot="16200000" flipH="1">
            <a:off x="-370436" y="2069768"/>
            <a:ext cx="2935489" cy="8223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n 55">
            <a:extLst>
              <a:ext uri="{FF2B5EF4-FFF2-40B4-BE49-F238E27FC236}">
                <a16:creationId xmlns:a16="http://schemas.microsoft.com/office/drawing/2014/main" id="{04D875A0-0E18-4BB3-AEEF-2C0E56BDCF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0212" y="4368013"/>
            <a:ext cx="535282" cy="535282"/>
          </a:xfrm>
          <a:prstGeom prst="rect">
            <a:avLst/>
          </a:prstGeom>
        </p:spPr>
      </p:pic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912CC391-5726-47B2-84E0-AB6F5152A80B}"/>
              </a:ext>
            </a:extLst>
          </p:cNvPr>
          <p:cNvCxnSpPr>
            <a:cxnSpLocks/>
            <a:stCxn id="52" idx="2"/>
            <a:endCxn id="56" idx="1"/>
          </p:cNvCxnSpPr>
          <p:nvPr/>
        </p:nvCxnSpPr>
        <p:spPr>
          <a:xfrm rot="16200000" flipH="1">
            <a:off x="2097312" y="4172753"/>
            <a:ext cx="280519" cy="6452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1DC2ACAB-7E20-40A3-8C88-4473039CEA6A}"/>
              </a:ext>
            </a:extLst>
          </p:cNvPr>
          <p:cNvCxnSpPr>
            <a:cxnSpLocks/>
            <a:stCxn id="52" idx="2"/>
            <a:endCxn id="62" idx="1"/>
          </p:cNvCxnSpPr>
          <p:nvPr/>
        </p:nvCxnSpPr>
        <p:spPr>
          <a:xfrm rot="16200000" flipH="1">
            <a:off x="1771715" y="4498350"/>
            <a:ext cx="931712" cy="6452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n 61">
            <a:extLst>
              <a:ext uri="{FF2B5EF4-FFF2-40B4-BE49-F238E27FC236}">
                <a16:creationId xmlns:a16="http://schemas.microsoft.com/office/drawing/2014/main" id="{9D73E3D3-5139-4770-9ED0-CEC63223BA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0212" y="5019206"/>
            <a:ext cx="535282" cy="535282"/>
          </a:xfrm>
          <a:prstGeom prst="rect">
            <a:avLst/>
          </a:prstGeom>
        </p:spPr>
      </p:pic>
      <p:sp>
        <p:nvSpPr>
          <p:cNvPr id="64" name="CuadroTexto 63">
            <a:extLst>
              <a:ext uri="{FF2B5EF4-FFF2-40B4-BE49-F238E27FC236}">
                <a16:creationId xmlns:a16="http://schemas.microsoft.com/office/drawing/2014/main" id="{8BD1D32B-AB10-4E7A-A09E-E78DB358E6FB}"/>
              </a:ext>
            </a:extLst>
          </p:cNvPr>
          <p:cNvSpPr txBox="1"/>
          <p:nvPr/>
        </p:nvSpPr>
        <p:spPr>
          <a:xfrm>
            <a:off x="3095494" y="4391941"/>
            <a:ext cx="1605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Script_01.R</a:t>
            </a:r>
            <a:endParaRPr lang="es-US" sz="2400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E8B48DBD-49DE-4667-9FE4-4D8CEB13180F}"/>
              </a:ext>
            </a:extLst>
          </p:cNvPr>
          <p:cNvSpPr txBox="1"/>
          <p:nvPr/>
        </p:nvSpPr>
        <p:spPr>
          <a:xfrm>
            <a:off x="3130861" y="5056014"/>
            <a:ext cx="1605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Script_02.R</a:t>
            </a:r>
            <a:endParaRPr lang="es-US" sz="24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CBA7A67C-0349-4085-99F9-A5ACE88BFC12}"/>
              </a:ext>
            </a:extLst>
          </p:cNvPr>
          <p:cNvSpPr txBox="1"/>
          <p:nvPr/>
        </p:nvSpPr>
        <p:spPr>
          <a:xfrm>
            <a:off x="2305121" y="3720592"/>
            <a:ext cx="1016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Scripts</a:t>
            </a:r>
            <a:endParaRPr lang="es-US" sz="2400" dirty="0"/>
          </a:p>
        </p:txBody>
      </p:sp>
      <p:pic>
        <p:nvPicPr>
          <p:cNvPr id="75" name="Imagen 74">
            <a:extLst>
              <a:ext uri="{FF2B5EF4-FFF2-40B4-BE49-F238E27FC236}">
                <a16:creationId xmlns:a16="http://schemas.microsoft.com/office/drawing/2014/main" id="{F33C14B1-79DD-4272-AD17-2F1E125A4A7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83261" y="3104371"/>
            <a:ext cx="551905" cy="551905"/>
          </a:xfrm>
          <a:prstGeom prst="rect">
            <a:avLst/>
          </a:prstGeom>
        </p:spPr>
      </p:pic>
      <p:pic>
        <p:nvPicPr>
          <p:cNvPr id="79" name="Imagen 78" descr="Icono&#10;&#10;Descripción generada automáticamente">
            <a:extLst>
              <a:ext uri="{FF2B5EF4-FFF2-40B4-BE49-F238E27FC236}">
                <a16:creationId xmlns:a16="http://schemas.microsoft.com/office/drawing/2014/main" id="{3761B0D7-A2C7-479F-BE33-9302F3D80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96" y="5458053"/>
            <a:ext cx="812865" cy="812865"/>
          </a:xfrm>
          <a:prstGeom prst="rect">
            <a:avLst/>
          </a:prstGeom>
        </p:spPr>
      </p:pic>
      <p:cxnSp>
        <p:nvCxnSpPr>
          <p:cNvPr id="81" name="Conector: angular 80">
            <a:extLst>
              <a:ext uri="{FF2B5EF4-FFF2-40B4-BE49-F238E27FC236}">
                <a16:creationId xmlns:a16="http://schemas.microsoft.com/office/drawing/2014/main" id="{F0DDADC9-D36E-4F95-850E-331A0B4B3634}"/>
              </a:ext>
            </a:extLst>
          </p:cNvPr>
          <p:cNvCxnSpPr>
            <a:cxnSpLocks/>
            <a:stCxn id="5" idx="2"/>
            <a:endCxn id="79" idx="1"/>
          </p:cNvCxnSpPr>
          <p:nvPr/>
        </p:nvCxnSpPr>
        <p:spPr>
          <a:xfrm rot="16200000" flipH="1">
            <a:off x="-1328329" y="3027661"/>
            <a:ext cx="4851272" cy="82237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B03681B0-30A5-41AB-ABE5-825A12478A3C}"/>
              </a:ext>
            </a:extLst>
          </p:cNvPr>
          <p:cNvSpPr txBox="1"/>
          <p:nvPr/>
        </p:nvSpPr>
        <p:spPr>
          <a:xfrm>
            <a:off x="2305119" y="5636375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Exports</a:t>
            </a:r>
            <a:endParaRPr lang="es-US" sz="2400" dirty="0"/>
          </a:p>
        </p:txBody>
      </p:sp>
      <p:pic>
        <p:nvPicPr>
          <p:cNvPr id="86" name="Imagen 85" descr="Icono&#10;&#10;Descripción generada automáticamente">
            <a:extLst>
              <a:ext uri="{FF2B5EF4-FFF2-40B4-BE49-F238E27FC236}">
                <a16:creationId xmlns:a16="http://schemas.microsoft.com/office/drawing/2014/main" id="{63B7F339-49EF-4CB4-9493-22538B4B6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38" y="6269416"/>
            <a:ext cx="812865" cy="812865"/>
          </a:xfrm>
          <a:prstGeom prst="rect">
            <a:avLst/>
          </a:prstGeom>
        </p:spPr>
      </p:pic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4E40337C-00E5-42F5-8E79-36A11FF36C57}"/>
              </a:ext>
            </a:extLst>
          </p:cNvPr>
          <p:cNvCxnSpPr>
            <a:cxnSpLocks/>
            <a:stCxn id="5" idx="2"/>
            <a:endCxn id="86" idx="1"/>
          </p:cNvCxnSpPr>
          <p:nvPr/>
        </p:nvCxnSpPr>
        <p:spPr>
          <a:xfrm rot="16200000" flipH="1">
            <a:off x="-1733639" y="3432971"/>
            <a:ext cx="5662635" cy="8231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DBB62EA0-537C-4FB7-87B8-B247A609BBAC}"/>
              </a:ext>
            </a:extLst>
          </p:cNvPr>
          <p:cNvSpPr txBox="1"/>
          <p:nvPr/>
        </p:nvSpPr>
        <p:spPr>
          <a:xfrm>
            <a:off x="2357377" y="6447738"/>
            <a:ext cx="671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Info</a:t>
            </a:r>
            <a:endParaRPr lang="es-US" sz="2400" dirty="0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D557969F-BAF3-4651-B039-454AAAAA58B9}"/>
              </a:ext>
            </a:extLst>
          </p:cNvPr>
          <p:cNvSpPr txBox="1"/>
          <p:nvPr/>
        </p:nvSpPr>
        <p:spPr>
          <a:xfrm>
            <a:off x="2409283" y="59859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</a:t>
            </a:r>
            <a:endParaRPr lang="es-US" sz="2400" b="1" dirty="0"/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3239D933-FC8F-4533-863E-8D2781552926}"/>
              </a:ext>
            </a:extLst>
          </p:cNvPr>
          <p:cNvSpPr txBox="1"/>
          <p:nvPr/>
        </p:nvSpPr>
        <p:spPr>
          <a:xfrm>
            <a:off x="2446694" y="687087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</a:t>
            </a:r>
            <a:endParaRPr lang="es-US" sz="2400" b="1" dirty="0"/>
          </a:p>
        </p:txBody>
      </p:sp>
    </p:spTree>
    <p:extLst>
      <p:ext uri="{BB962C8B-B14F-4D97-AF65-F5344CB8AC3E}">
        <p14:creationId xmlns:p14="http://schemas.microsoft.com/office/powerpoint/2010/main" val="1906843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904875"/>
            <a:ext cx="8705850" cy="531813"/>
          </a:xfrm>
        </p:spPr>
        <p:txBody>
          <a:bodyPr>
            <a:normAutofit fontScale="90000"/>
          </a:bodyPr>
          <a:lstStyle/>
          <a:p>
            <a:r>
              <a:rPr lang="es-EC" dirty="0"/>
              <a:t>Pruebas de Hipótesis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523" y="2249746"/>
            <a:ext cx="5659676" cy="282983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321125" y="5006958"/>
            <a:ext cx="5618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800" b="1" dirty="0">
                <a:solidFill>
                  <a:schemeClr val="accent2">
                    <a:lumMod val="50000"/>
                  </a:schemeClr>
                </a:solidFill>
              </a:rPr>
              <a:t>Distribución de Probabilidad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4"/>
              <p:cNvSpPr txBox="1">
                <a:spLocks/>
              </p:cNvSpPr>
              <p:nvPr/>
            </p:nvSpPr>
            <p:spPr>
              <a:xfrm>
                <a:off x="279403" y="1807071"/>
                <a:ext cx="5494865" cy="438919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es-EC" sz="1800" dirty="0">
                    <a:ea typeface="Cambria Math" panose="02040503050406030204" pitchFamily="18" charset="0"/>
                  </a:rPr>
                  <a:t>En Pruebas de hipótesis se compara una Hipótesis Nula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EC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C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vs   </a:t>
                </a:r>
                <a:r>
                  <a:rPr lang="es-EC" sz="1800" dirty="0">
                    <a:ea typeface="Cambria Math" panose="02040503050406030204" pitchFamily="18" charset="0"/>
                  </a:rPr>
                  <a:t>Hipótesis Alternativa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EC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EC" sz="1800" dirty="0"/>
              </a:p>
              <a:p>
                <a:pPr algn="just">
                  <a:lnSpc>
                    <a:spcPct val="120000"/>
                  </a:lnSpc>
                </a:pPr>
                <a:endParaRPr lang="es-EC" sz="1800" dirty="0"/>
              </a:p>
              <a:p>
                <a:pPr algn="just">
                  <a:lnSpc>
                    <a:spcPct val="120000"/>
                  </a:lnSpc>
                </a:pPr>
                <a:r>
                  <a:rPr lang="es-EC" sz="1800" dirty="0"/>
                  <a:t>Valor p</a:t>
                </a:r>
              </a:p>
              <a:p>
                <a:pPr lvl="1" algn="just">
                  <a:lnSpc>
                    <a:spcPct val="120000"/>
                  </a:lnSpc>
                </a:pPr>
                <a:r>
                  <a:rPr lang="es-EC" sz="1400" dirty="0"/>
                  <a:t>Se lo puede entender como la fuerza de la evidencia encontrada.</a:t>
                </a:r>
              </a:p>
              <a:p>
                <a:pPr lvl="1" algn="just">
                  <a:lnSpc>
                    <a:spcPct val="120000"/>
                  </a:lnSpc>
                </a:pPr>
                <a:r>
                  <a:rPr lang="es-EC" sz="1400" dirty="0"/>
                  <a:t>Si es menor que 0.01 hay evidencia estadística altamente significativa para rechazar Ho</a:t>
                </a:r>
              </a:p>
              <a:p>
                <a:pPr lvl="1" algn="just">
                  <a:lnSpc>
                    <a:spcPct val="120000"/>
                  </a:lnSpc>
                </a:pPr>
                <a:r>
                  <a:rPr lang="es-EC" sz="1400" dirty="0"/>
                  <a:t>Entre 0.01 y 0.05 (menor pero no tan cercano) hay evidencia estadística para rechazar Ho</a:t>
                </a:r>
              </a:p>
              <a:p>
                <a:pPr lvl="1" algn="just">
                  <a:lnSpc>
                    <a:spcPct val="120000"/>
                  </a:lnSpc>
                </a:pPr>
                <a:r>
                  <a:rPr lang="es-EC" sz="1400" dirty="0"/>
                  <a:t>SI el resultado es cercano a 0.05 los resultados son marginalmente significativos, una zona de indecisión</a:t>
                </a:r>
              </a:p>
              <a:p>
                <a:pPr lvl="1" algn="just">
                  <a:lnSpc>
                    <a:spcPct val="120000"/>
                  </a:lnSpc>
                </a:pPr>
                <a:r>
                  <a:rPr lang="es-EC" sz="1400" dirty="0"/>
                  <a:t>Si son mayores entonces no existe evidencia para rechazar Ho</a:t>
                </a:r>
              </a:p>
              <a:p>
                <a:pPr lvl="1" algn="just">
                  <a:lnSpc>
                    <a:spcPct val="120000"/>
                  </a:lnSpc>
                </a:pPr>
                <a:endParaRPr lang="es-EC" sz="1400" dirty="0"/>
              </a:p>
            </p:txBody>
          </p:sp>
        </mc:Choice>
        <mc:Fallback xmlns="">
          <p:sp>
            <p:nvSpPr>
              <p:cNvPr id="8" name="Marcador de contenid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3" y="1807071"/>
                <a:ext cx="5494865" cy="4389192"/>
              </a:xfrm>
              <a:prstGeom prst="rect">
                <a:avLst/>
              </a:prstGeom>
              <a:blipFill>
                <a:blip r:embed="rId3"/>
                <a:stretch>
                  <a:fillRect l="-777" r="-888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463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904875"/>
            <a:ext cx="11607800" cy="531813"/>
          </a:xfrm>
        </p:spPr>
        <p:txBody>
          <a:bodyPr>
            <a:normAutofit fontScale="90000"/>
          </a:bodyPr>
          <a:lstStyle/>
          <a:p>
            <a:r>
              <a:rPr lang="es-EC" dirty="0"/>
              <a:t>Pruebas de Hipótesis para la Media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806575"/>
                <a:ext cx="5494338" cy="43894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EC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C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s-EC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EC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EC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EC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C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EC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C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s-EC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EC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C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C" dirty="0"/>
              </a:p>
              <a:p>
                <a:endParaRPr lang="es-EC" dirty="0"/>
              </a:p>
              <a:p>
                <a:r>
                  <a:rPr lang="es-EC" dirty="0"/>
                  <a:t>Variable cuantitativas continuas</a:t>
                </a:r>
              </a:p>
              <a:p>
                <a:r>
                  <a:rPr lang="es-EC" dirty="0"/>
                  <a:t>Muestras grandes</a:t>
                </a:r>
              </a:p>
              <a:p>
                <a:r>
                  <a:rPr lang="es-EC" dirty="0"/>
                  <a:t>El histograma debe tener forma de campana</a:t>
                </a:r>
              </a:p>
              <a:p>
                <a:r>
                  <a:rPr lang="es-EC" dirty="0"/>
                  <a:t>En R, t.test(x, mu)</a:t>
                </a:r>
              </a:p>
            </p:txBody>
          </p:sp>
        </mc:Choice>
        <mc:Fallback xmlns="">
          <p:sp>
            <p:nvSpPr>
              <p:cNvPr id="5" name="Marcador de conteni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6"/>
              <p:cNvSpPr>
                <a:spLocks noGrp="1"/>
              </p:cNvSpPr>
              <p:nvPr>
                <p:ph idx="4294967295"/>
              </p:nvPr>
            </p:nvSpPr>
            <p:spPr>
              <a:xfrm>
                <a:off x="6654800" y="1806575"/>
                <a:ext cx="5537200" cy="43894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C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s-EC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EC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C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C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s-EC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EC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s-EC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C" dirty="0"/>
              </a:p>
              <a:p>
                <a:endParaRPr lang="es-EC" dirty="0"/>
              </a:p>
              <a:p>
                <a:r>
                  <a:rPr lang="es-EC" dirty="0"/>
                  <a:t>Variable cuantitativas continuas</a:t>
                </a:r>
              </a:p>
              <a:p>
                <a:r>
                  <a:rPr lang="es-EC" dirty="0"/>
                  <a:t>Muestras grandes</a:t>
                </a:r>
              </a:p>
              <a:p>
                <a:r>
                  <a:rPr lang="es-EC" dirty="0"/>
                  <a:t>El histograma debe tener forma de campana</a:t>
                </a:r>
              </a:p>
              <a:p>
                <a:r>
                  <a:rPr lang="es-EC" dirty="0"/>
                  <a:t>En R, t.test(x, mu, , alternative = 'greater')</a:t>
                </a:r>
              </a:p>
              <a:p>
                <a:endParaRPr lang="es-EC" dirty="0"/>
              </a:p>
            </p:txBody>
          </p:sp>
        </mc:Choice>
        <mc:Fallback xmlns="">
          <p:sp>
            <p:nvSpPr>
              <p:cNvPr id="7" name="Marcador de conteni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 rotWithShape="0">
                <a:blip r:embed="rId3"/>
                <a:stretch>
                  <a:fillRect l="-991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749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904875"/>
            <a:ext cx="11607800" cy="531813"/>
          </a:xfrm>
        </p:spPr>
        <p:txBody>
          <a:bodyPr>
            <a:normAutofit fontScale="90000"/>
          </a:bodyPr>
          <a:lstStyle/>
          <a:p>
            <a:r>
              <a:rPr lang="es-EC" dirty="0"/>
              <a:t>Pruebas de Hipótesis para comparar 2 muestras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806575"/>
                <a:ext cx="5494338" cy="43894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EC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C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s-EC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EC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C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C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EC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C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C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EC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C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s-EC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C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C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C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C" dirty="0"/>
              </a:p>
              <a:p>
                <a:endParaRPr lang="es-EC" dirty="0"/>
              </a:p>
              <a:p>
                <a:r>
                  <a:rPr lang="es-EC" dirty="0"/>
                  <a:t>Variable cuantitativas continuas</a:t>
                </a:r>
              </a:p>
              <a:p>
                <a:r>
                  <a:rPr lang="es-EC" dirty="0"/>
                  <a:t>Muestras grandes</a:t>
                </a:r>
              </a:p>
              <a:p>
                <a:r>
                  <a:rPr lang="es-EC" dirty="0"/>
                  <a:t>Los histogramas deben tener forma de campana</a:t>
                </a:r>
              </a:p>
              <a:p>
                <a:r>
                  <a:rPr lang="es-EC" dirty="0"/>
                  <a:t>En R, t.test(x, y, var.equal = TRUE o FALSE)</a:t>
                </a:r>
              </a:p>
              <a:p>
                <a:r>
                  <a:rPr lang="es-EC" dirty="0"/>
                  <a:t>Alternativa menos restrictiva</a:t>
                </a:r>
              </a:p>
              <a:p>
                <a:pPr lvl="1"/>
                <a:r>
                  <a:rPr lang="es-EC" dirty="0"/>
                  <a:t>wilcox.test</a:t>
                </a:r>
              </a:p>
              <a:p>
                <a:pPr lvl="1"/>
                <a:endParaRPr lang="es-EC" dirty="0"/>
              </a:p>
            </p:txBody>
          </p:sp>
        </mc:Choice>
        <mc:Fallback xmlns="">
          <p:sp>
            <p:nvSpPr>
              <p:cNvPr id="5" name="Marcador de conteni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806575"/>
                <a:ext cx="5494338" cy="4389438"/>
              </a:xfrm>
              <a:blipFill>
                <a:blip r:embed="rId2"/>
                <a:stretch>
                  <a:fillRect l="-1665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6"/>
              <p:cNvSpPr>
                <a:spLocks noGrp="1"/>
              </p:cNvSpPr>
              <p:nvPr>
                <p:ph idx="4294967295"/>
              </p:nvPr>
            </p:nvSpPr>
            <p:spPr>
              <a:xfrm>
                <a:off x="6654800" y="1806575"/>
                <a:ext cx="5537200" cy="43894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C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C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C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C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s-EC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C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 </m:t>
                      </m:r>
                      <m:sSub>
                        <m:sSubPr>
                          <m:ctrlP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C" dirty="0"/>
              </a:p>
              <a:p>
                <a:endParaRPr lang="es-EC" dirty="0"/>
              </a:p>
              <a:p>
                <a:r>
                  <a:rPr lang="es-EC" dirty="0"/>
                  <a:t>En realidad se prueba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s-EC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C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EC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EC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s-EC" dirty="0"/>
              </a:p>
              <a:p>
                <a:r>
                  <a:rPr lang="es-EC" dirty="0"/>
                  <a:t>Población debe tener distribución normal</a:t>
                </a:r>
              </a:p>
              <a:p>
                <a:r>
                  <a:rPr lang="es-EC" dirty="0"/>
                  <a:t>En R, var.test(x, y) </a:t>
                </a:r>
              </a:p>
              <a:p>
                <a:r>
                  <a:rPr lang="es-EC" dirty="0"/>
                  <a:t>Alternativas menos restrictivas</a:t>
                </a:r>
              </a:p>
              <a:p>
                <a:pPr lvl="1"/>
                <a:r>
                  <a:rPr lang="es-EC" dirty="0"/>
                  <a:t>ansari.test </a:t>
                </a:r>
              </a:p>
              <a:p>
                <a:endParaRPr lang="es-EC" dirty="0"/>
              </a:p>
            </p:txBody>
          </p:sp>
        </mc:Choice>
        <mc:Fallback xmlns="">
          <p:sp>
            <p:nvSpPr>
              <p:cNvPr id="7" name="Marcador de conteni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3"/>
                <a:stretch>
                  <a:fillRect l="-991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42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904875"/>
            <a:ext cx="11607800" cy="531813"/>
          </a:xfrm>
        </p:spPr>
        <p:txBody>
          <a:bodyPr>
            <a:normAutofit fontScale="90000"/>
          </a:bodyPr>
          <a:lstStyle/>
          <a:p>
            <a:r>
              <a:rPr lang="es-EC" dirty="0"/>
              <a:t>Pruebas de Hipótesis para normalidad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806575"/>
                <a:ext cx="5494338" cy="43894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EC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C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s-EC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s-EC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s-EC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C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𝑑𝑖𝑠𝑡𝑟𝑖𝑏𝑢𝑐𝑖</m:t>
                      </m:r>
                      <m:r>
                        <a:rPr lang="es-EC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ó</m:t>
                      </m:r>
                      <m:r>
                        <a:rPr lang="es-EC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EC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C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</m:t>
                      </m:r>
                      <m:r>
                        <a:rPr lang="es-EC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C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</m:oMath>
                  </m:oMathPara>
                </a14:m>
                <a:endParaRPr lang="es-EC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EC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C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s-EC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𝐿𝑎</m:t>
                      </m:r>
                      <m:r>
                        <a:rPr lang="es-EC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C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𝑑𝑖𝑠𝑡𝑟𝑖𝑏𝑢𝑐𝑖</m:t>
                      </m:r>
                      <m:r>
                        <a:rPr lang="es-EC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ó</m:t>
                      </m:r>
                      <m:r>
                        <a:rPr lang="es-EC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EC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C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</m:t>
                      </m:r>
                      <m:r>
                        <a:rPr lang="es-EC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C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</m:t>
                      </m:r>
                      <m:r>
                        <a:rPr lang="es-EC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C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</m:oMath>
                  </m:oMathPara>
                </a14:m>
                <a:endParaRPr lang="es-EC" dirty="0"/>
              </a:p>
              <a:p>
                <a:endParaRPr lang="es-EC" dirty="0"/>
              </a:p>
              <a:p>
                <a:r>
                  <a:rPr lang="es-EC" dirty="0"/>
                  <a:t>Variable cuantitativas continuas</a:t>
                </a:r>
              </a:p>
              <a:p>
                <a:r>
                  <a:rPr lang="es-EC" dirty="0"/>
                  <a:t>En R, </a:t>
                </a:r>
              </a:p>
              <a:p>
                <a:pPr lvl="1"/>
                <a:r>
                  <a:rPr lang="es-EC" dirty="0"/>
                  <a:t>shapiro.test( x )</a:t>
                </a:r>
              </a:p>
              <a:p>
                <a:pPr lvl="1"/>
                <a:r>
                  <a:rPr lang="es-EC" dirty="0"/>
                  <a:t>ks.test( Y, "dnorm", mean(Y), sd(Y))</a:t>
                </a:r>
              </a:p>
            </p:txBody>
          </p:sp>
        </mc:Choice>
        <mc:Fallback xmlns="">
          <p:sp>
            <p:nvSpPr>
              <p:cNvPr id="5" name="Marcador de conteni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Marcador de contenido 2"/>
          <p:cNvPicPr>
            <a:picLocks noGrp="1" noChangeAspect="1"/>
          </p:cNvPicPr>
          <p:nvPr>
            <p:ph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54" t="13290" r="6345" b="25333"/>
          <a:stretch/>
        </p:blipFill>
        <p:spPr>
          <a:xfrm>
            <a:off x="8421688" y="1400175"/>
            <a:ext cx="3770312" cy="2357438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78247" y="4001669"/>
            <a:ext cx="3639180" cy="233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91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1DA8547-A50F-4BEC-B597-313FF149D4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35"/>
          <a:stretch/>
        </p:blipFill>
        <p:spPr>
          <a:xfrm>
            <a:off x="582419" y="1065402"/>
            <a:ext cx="6345826" cy="4727196"/>
          </a:xfrm>
          <a:prstGeom prst="roundRect">
            <a:avLst>
              <a:gd name="adj" fmla="val 41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EED5F3E-353D-46B6-834F-94A23D03D52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72" y="4624643"/>
            <a:ext cx="2207273" cy="1101756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E8AF47E-BE0A-4F96-86D8-D24365EC04EC}"/>
              </a:ext>
            </a:extLst>
          </p:cNvPr>
          <p:cNvSpPr txBox="1"/>
          <p:nvPr/>
        </p:nvSpPr>
        <p:spPr>
          <a:xfrm>
            <a:off x="582419" y="1342410"/>
            <a:ext cx="6345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C"/>
            </a:defPPr>
            <a:lvl1pPr algn="ctr">
              <a:defRPr sz="3200" b="1" cap="small" spc="130"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177800">
                    <a:schemeClr val="accent2">
                      <a:alpha val="8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algn="l"/>
            <a:r>
              <a:rPr lang="es-EC" sz="3000" spc="0" dirty="0"/>
              <a:t>Nivel avanzado?</a:t>
            </a:r>
          </a:p>
          <a:p>
            <a:pPr algn="l"/>
            <a:r>
              <a:rPr lang="es-EC" sz="3000" spc="0" dirty="0"/>
              <a:t>Osea, ¡Aún se puede poner más difícil?!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585B680-13A2-4BC7-BF06-1BD5FD4AA7B8}"/>
              </a:ext>
            </a:extLst>
          </p:cNvPr>
          <p:cNvSpPr/>
          <p:nvPr/>
        </p:nvSpPr>
        <p:spPr>
          <a:xfrm>
            <a:off x="444618" y="973123"/>
            <a:ext cx="6652468" cy="4899171"/>
          </a:xfrm>
          <a:prstGeom prst="roundRect">
            <a:avLst>
              <a:gd name="adj" fmla="val 4063"/>
            </a:avLst>
          </a:prstGeom>
          <a:noFill/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59448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5874A45-971C-4A8D-816C-DFBAA34AB2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3" t="1678" r="15780" b="31196"/>
          <a:stretch/>
        </p:blipFill>
        <p:spPr>
          <a:xfrm>
            <a:off x="188137" y="1271705"/>
            <a:ext cx="7330966" cy="4603531"/>
          </a:xfrm>
          <a:prstGeom prst="roundRect">
            <a:avLst>
              <a:gd name="adj" fmla="val 41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EED5F3E-353D-46B6-834F-94A23D03D52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3" y="5002148"/>
            <a:ext cx="2207273" cy="1101756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E8AF47E-BE0A-4F96-86D8-D24365EC04EC}"/>
              </a:ext>
            </a:extLst>
          </p:cNvPr>
          <p:cNvSpPr txBox="1"/>
          <p:nvPr/>
        </p:nvSpPr>
        <p:spPr>
          <a:xfrm>
            <a:off x="188136" y="157658"/>
            <a:ext cx="73309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3200" b="1" cap="small" dirty="0">
                <a:ln w="1905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39700">
                    <a:schemeClr val="bg1">
                      <a:alpha val="47000"/>
                    </a:schemeClr>
                  </a:glow>
                </a:effectLst>
                <a:latin typeface="Franklin Gothic Medium" panose="020B0603020102020204" pitchFamily="34" charset="0"/>
              </a:rPr>
              <a:t>- Cuando quieren hacer Data </a:t>
            </a:r>
            <a:r>
              <a:rPr lang="es-EC" sz="3200" b="1" cap="small" dirty="0" err="1">
                <a:ln w="1905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39700">
                    <a:schemeClr val="bg1">
                      <a:alpha val="47000"/>
                    </a:schemeClr>
                  </a:glow>
                </a:effectLst>
                <a:latin typeface="Franklin Gothic Medium" panose="020B0603020102020204" pitchFamily="34" charset="0"/>
              </a:rPr>
              <a:t>Science</a:t>
            </a:r>
            <a:r>
              <a:rPr lang="es-EC" sz="3200" b="1" cap="small" dirty="0">
                <a:ln w="1905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39700">
                    <a:schemeClr val="bg1">
                      <a:alpha val="47000"/>
                    </a:schemeClr>
                  </a:glow>
                </a:effectLst>
                <a:latin typeface="Franklin Gothic Medium" panose="020B0603020102020204" pitchFamily="34" charset="0"/>
              </a:rPr>
              <a:t> sin tener bases estadísticas.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585B680-13A2-4BC7-BF06-1BD5FD4AA7B8}"/>
              </a:ext>
            </a:extLst>
          </p:cNvPr>
          <p:cNvSpPr/>
          <p:nvPr/>
        </p:nvSpPr>
        <p:spPr>
          <a:xfrm>
            <a:off x="29432" y="36783"/>
            <a:ext cx="7648376" cy="6032941"/>
          </a:xfrm>
          <a:prstGeom prst="roundRect">
            <a:avLst>
              <a:gd name="adj" fmla="val 4063"/>
            </a:avLst>
          </a:prstGeom>
          <a:noFill/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91017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07AD8B1-233A-4A4D-835C-2BF670556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02" y="611610"/>
            <a:ext cx="8372475" cy="2228850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C1F9AA03-003E-4199-8071-B15376D44ABA}"/>
              </a:ext>
            </a:extLst>
          </p:cNvPr>
          <p:cNvSpPr/>
          <p:nvPr/>
        </p:nvSpPr>
        <p:spPr>
          <a:xfrm>
            <a:off x="2676088" y="1317072"/>
            <a:ext cx="645952" cy="285225"/>
          </a:xfrm>
          <a:prstGeom prst="roundRect">
            <a:avLst>
              <a:gd name="adj" fmla="val 34314"/>
            </a:avLst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6E35F2-3567-4BBD-8224-8FF8FBB0C8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783"/>
          <a:stretch/>
        </p:blipFill>
        <p:spPr>
          <a:xfrm>
            <a:off x="1809750" y="2477898"/>
            <a:ext cx="8439150" cy="2647775"/>
          </a:xfrm>
          <a:prstGeom prst="rect">
            <a:avLst/>
          </a:prstGeom>
        </p:spPr>
      </p:pic>
      <p:sp>
        <p:nvSpPr>
          <p:cNvPr id="5" name="Flecha: circular 4">
            <a:extLst>
              <a:ext uri="{FF2B5EF4-FFF2-40B4-BE49-F238E27FC236}">
                <a16:creationId xmlns:a16="http://schemas.microsoft.com/office/drawing/2014/main" id="{70BC79DE-1018-4148-B12E-4F5B83662B1A}"/>
              </a:ext>
            </a:extLst>
          </p:cNvPr>
          <p:cNvSpPr/>
          <p:nvPr/>
        </p:nvSpPr>
        <p:spPr>
          <a:xfrm>
            <a:off x="2275514" y="611610"/>
            <a:ext cx="801148" cy="130868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777225"/>
              <a:gd name="adj5" fmla="val 125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3E49511-C928-4A99-A955-2455FCABAC97}"/>
              </a:ext>
            </a:extLst>
          </p:cNvPr>
          <p:cNvSpPr txBox="1"/>
          <p:nvPr/>
        </p:nvSpPr>
        <p:spPr>
          <a:xfrm>
            <a:off x="1015068" y="2703764"/>
            <a:ext cx="1260446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3137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Dubai" panose="020B0503030403030204" pitchFamily="34" charset="-78"/>
                <a:cs typeface="Dubai" panose="020B0503030403030204" pitchFamily="34" charset="-78"/>
              </a:rPr>
              <a:t>Click </a:t>
            </a:r>
            <a:r>
              <a:rPr lang="en-US" sz="1600" dirty="0" err="1">
                <a:latin typeface="Dubai" panose="020B0503030403030204" pitchFamily="34" charset="-78"/>
                <a:cs typeface="Dubai" panose="020B0503030403030204" pitchFamily="34" charset="-78"/>
              </a:rPr>
              <a:t>en</a:t>
            </a:r>
            <a:r>
              <a:rPr lang="en-US" sz="1600" dirty="0">
                <a:latin typeface="Dubai" panose="020B0503030403030204" pitchFamily="34" charset="-78"/>
                <a:cs typeface="Dubai" panose="020B0503030403030204" pitchFamily="34" charset="-78"/>
              </a:rPr>
              <a:t> Run </a:t>
            </a:r>
          </a:p>
          <a:p>
            <a:pPr algn="ctr"/>
            <a:r>
              <a:rPr lang="en-US" sz="1600" dirty="0">
                <a:latin typeface="Dubai" panose="020B0503030403030204" pitchFamily="34" charset="-78"/>
                <a:cs typeface="Dubai" panose="020B0503030403030204" pitchFamily="34" charset="-78"/>
              </a:rPr>
              <a:t>o </a:t>
            </a:r>
          </a:p>
          <a:p>
            <a:pPr algn="ctr"/>
            <a:r>
              <a:rPr lang="en-US" sz="1600" dirty="0">
                <a:latin typeface="Dubai" panose="020B0503030403030204" pitchFamily="34" charset="-78"/>
                <a:cs typeface="Dubai" panose="020B0503030403030204" pitchFamily="34" charset="-78"/>
              </a:rPr>
              <a:t>Shift + Enter</a:t>
            </a:r>
            <a:endParaRPr lang="es-EC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7" name="Flecha: circular 6">
            <a:extLst>
              <a:ext uri="{FF2B5EF4-FFF2-40B4-BE49-F238E27FC236}">
                <a16:creationId xmlns:a16="http://schemas.microsoft.com/office/drawing/2014/main" id="{CF14F89C-AE51-4BE3-BF60-5EF155A6D09B}"/>
              </a:ext>
            </a:extLst>
          </p:cNvPr>
          <p:cNvSpPr/>
          <p:nvPr/>
        </p:nvSpPr>
        <p:spPr>
          <a:xfrm rot="15796367" flipH="1">
            <a:off x="990425" y="2771478"/>
            <a:ext cx="1441757" cy="177288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777225"/>
              <a:gd name="adj5" fmla="val 20052"/>
            </a:avLst>
          </a:prstGeom>
          <a:solidFill>
            <a:schemeClr val="accent6">
              <a:lumMod val="20000"/>
              <a:lumOff val="80000"/>
              <a:alpha val="63137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s-EC" sz="1600"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13779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8946CEC1-54F8-4790-958A-44662F1FD33A}"/>
              </a:ext>
            </a:extLst>
          </p:cNvPr>
          <p:cNvGrpSpPr/>
          <p:nvPr/>
        </p:nvGrpSpPr>
        <p:grpSpPr>
          <a:xfrm>
            <a:off x="126772" y="134224"/>
            <a:ext cx="4398024" cy="3667530"/>
            <a:chOff x="3896706" y="0"/>
            <a:chExt cx="8223967" cy="6858000"/>
          </a:xfrm>
        </p:grpSpPr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23D45324-7135-4B39-800B-9FF8526B3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6706" y="0"/>
              <a:ext cx="8223967" cy="6858000"/>
            </a:xfrm>
            <a:prstGeom prst="rect">
              <a:avLst/>
            </a:prstGeom>
          </p:spPr>
        </p:pic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C3A15DB7-F04E-4CA5-BFCF-CFC852D943B4}"/>
                </a:ext>
              </a:extLst>
            </p:cNvPr>
            <p:cNvSpPr/>
            <p:nvPr/>
          </p:nvSpPr>
          <p:spPr>
            <a:xfrm>
              <a:off x="8822227" y="4124890"/>
              <a:ext cx="2623752" cy="461319"/>
            </a:xfrm>
            <a:prstGeom prst="roundRect">
              <a:avLst/>
            </a:prstGeom>
            <a:noFill/>
            <a:ln w="76200">
              <a:solidFill>
                <a:srgbClr val="92D050"/>
              </a:solidFill>
            </a:ln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6DEEE025-38A9-43F5-8311-D31CC95A7348}"/>
                </a:ext>
              </a:extLst>
            </p:cNvPr>
            <p:cNvSpPr/>
            <p:nvPr/>
          </p:nvSpPr>
          <p:spPr>
            <a:xfrm>
              <a:off x="10209402" y="6266577"/>
              <a:ext cx="1799418" cy="525938"/>
            </a:xfrm>
            <a:prstGeom prst="roundRect">
              <a:avLst/>
            </a:prstGeom>
            <a:noFill/>
            <a:ln w="76200">
              <a:solidFill>
                <a:srgbClr val="92D050"/>
              </a:solidFill>
            </a:ln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ABB32224-B0C9-4391-9622-94EEBC59DF53}"/>
              </a:ext>
            </a:extLst>
          </p:cNvPr>
          <p:cNvGrpSpPr/>
          <p:nvPr/>
        </p:nvGrpSpPr>
        <p:grpSpPr>
          <a:xfrm>
            <a:off x="4001495" y="335560"/>
            <a:ext cx="3383126" cy="2909102"/>
            <a:chOff x="0" y="0"/>
            <a:chExt cx="4841222" cy="3820768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A12477BE-A22F-4038-BF43-250ED8620C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03" t="1938"/>
            <a:stretch/>
          </p:blipFill>
          <p:spPr>
            <a:xfrm>
              <a:off x="0" y="0"/>
              <a:ext cx="4841222" cy="3820768"/>
            </a:xfrm>
            <a:prstGeom prst="rect">
              <a:avLst/>
            </a:prstGeom>
          </p:spPr>
        </p:pic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12DC9111-0EEF-4AE3-A223-DF6A5CC8EA2D}"/>
                </a:ext>
              </a:extLst>
            </p:cNvPr>
            <p:cNvSpPr/>
            <p:nvPr/>
          </p:nvSpPr>
          <p:spPr>
            <a:xfrm>
              <a:off x="2658581" y="3209537"/>
              <a:ext cx="1396168" cy="461319"/>
            </a:xfrm>
            <a:prstGeom prst="roundRect">
              <a:avLst/>
            </a:prstGeom>
            <a:noFill/>
            <a:ln w="76200">
              <a:solidFill>
                <a:srgbClr val="92D050"/>
              </a:solidFill>
            </a:ln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BE38B6D-CA80-4E6F-9A1F-16872119DEAD}"/>
              </a:ext>
            </a:extLst>
          </p:cNvPr>
          <p:cNvGrpSpPr/>
          <p:nvPr/>
        </p:nvGrpSpPr>
        <p:grpSpPr>
          <a:xfrm>
            <a:off x="6636692" y="1020233"/>
            <a:ext cx="3065774" cy="2639809"/>
            <a:chOff x="3624044" y="1981249"/>
            <a:chExt cx="4275909" cy="3379213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D12A02CE-DAE2-487A-A670-14321C3C1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24044" y="1981249"/>
              <a:ext cx="4275909" cy="3379213"/>
            </a:xfrm>
            <a:prstGeom prst="rect">
              <a:avLst/>
            </a:prstGeom>
          </p:spPr>
        </p:pic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6D7E1CF5-6E66-4E5F-B662-A0B78F0D50E7}"/>
                </a:ext>
              </a:extLst>
            </p:cNvPr>
            <p:cNvSpPr/>
            <p:nvPr/>
          </p:nvSpPr>
          <p:spPr>
            <a:xfrm>
              <a:off x="6273186" y="4869092"/>
              <a:ext cx="838550" cy="402066"/>
            </a:xfrm>
            <a:prstGeom prst="roundRect">
              <a:avLst/>
            </a:prstGeom>
            <a:noFill/>
            <a:ln w="76200">
              <a:solidFill>
                <a:srgbClr val="92D050"/>
              </a:solidFill>
            </a:ln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9D28E820-D3C0-4A03-B2F5-F97C1D6178E0}"/>
              </a:ext>
            </a:extLst>
          </p:cNvPr>
          <p:cNvGrpSpPr/>
          <p:nvPr/>
        </p:nvGrpSpPr>
        <p:grpSpPr>
          <a:xfrm>
            <a:off x="8946916" y="1792084"/>
            <a:ext cx="2525102" cy="2167784"/>
            <a:chOff x="5528381" y="2573183"/>
            <a:chExt cx="4096588" cy="3227856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2D03505C-9B51-4C6C-95DD-6792FD28D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8381" y="2573183"/>
              <a:ext cx="4096588" cy="3227856"/>
            </a:xfrm>
            <a:prstGeom prst="rect">
              <a:avLst/>
            </a:prstGeom>
          </p:spPr>
        </p:pic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1AE61BC5-2CC9-4C2D-B70C-C690E3A38F95}"/>
                </a:ext>
              </a:extLst>
            </p:cNvPr>
            <p:cNvSpPr/>
            <p:nvPr/>
          </p:nvSpPr>
          <p:spPr>
            <a:xfrm>
              <a:off x="7763321" y="5222740"/>
              <a:ext cx="1135327" cy="417706"/>
            </a:xfrm>
            <a:prstGeom prst="roundRect">
              <a:avLst/>
            </a:prstGeom>
            <a:noFill/>
            <a:ln w="76200">
              <a:solidFill>
                <a:srgbClr val="92D050"/>
              </a:solidFill>
            </a:ln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7883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0A9889FA-720C-445C-B3CB-2664D88565A4}"/>
              </a:ext>
            </a:extLst>
          </p:cNvPr>
          <p:cNvGrpSpPr/>
          <p:nvPr/>
        </p:nvGrpSpPr>
        <p:grpSpPr>
          <a:xfrm>
            <a:off x="0" y="-1"/>
            <a:ext cx="5883950" cy="3212983"/>
            <a:chOff x="3488630" y="557348"/>
            <a:chExt cx="6399105" cy="3494288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6BD06841-0088-415B-95D6-63EF8F954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8630" y="557348"/>
              <a:ext cx="6399105" cy="3494288"/>
            </a:xfrm>
            <a:prstGeom prst="rect">
              <a:avLst/>
            </a:prstGeom>
          </p:spPr>
        </p:pic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5362A39D-7BCD-4299-99A0-1DEC6A000839}"/>
                </a:ext>
              </a:extLst>
            </p:cNvPr>
            <p:cNvSpPr/>
            <p:nvPr/>
          </p:nvSpPr>
          <p:spPr>
            <a:xfrm>
              <a:off x="3488630" y="1492756"/>
              <a:ext cx="1853757" cy="417706"/>
            </a:xfrm>
            <a:prstGeom prst="roundRect">
              <a:avLst/>
            </a:prstGeom>
            <a:noFill/>
            <a:ln w="76200">
              <a:solidFill>
                <a:srgbClr val="92D050"/>
              </a:solidFill>
            </a:ln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7D1A9956-C7B2-4041-BA05-C42DDC8FA414}"/>
              </a:ext>
            </a:extLst>
          </p:cNvPr>
          <p:cNvGrpSpPr/>
          <p:nvPr/>
        </p:nvGrpSpPr>
        <p:grpSpPr>
          <a:xfrm>
            <a:off x="1641521" y="784173"/>
            <a:ext cx="5280361" cy="2873359"/>
            <a:chOff x="5457547" y="2757746"/>
            <a:chExt cx="6646815" cy="3616928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94BDF6C8-A4A0-4097-A07A-A396094DD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57547" y="2757746"/>
              <a:ext cx="6646815" cy="3616928"/>
            </a:xfrm>
            <a:prstGeom prst="rect">
              <a:avLst/>
            </a:prstGeom>
          </p:spPr>
        </p:pic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21B3D4F0-5E83-436C-9D32-0BE9F7A8CFE0}"/>
                </a:ext>
              </a:extLst>
            </p:cNvPr>
            <p:cNvSpPr/>
            <p:nvPr/>
          </p:nvSpPr>
          <p:spPr>
            <a:xfrm>
              <a:off x="7359590" y="3543625"/>
              <a:ext cx="1980030" cy="349106"/>
            </a:xfrm>
            <a:prstGeom prst="roundRect">
              <a:avLst/>
            </a:prstGeom>
            <a:noFill/>
            <a:ln w="76200">
              <a:solidFill>
                <a:srgbClr val="92D050"/>
              </a:solidFill>
            </a:ln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E755DDF6-7772-482A-9F58-F429DB6ACA34}"/>
                </a:ext>
              </a:extLst>
            </p:cNvPr>
            <p:cNvSpPr/>
            <p:nvPr/>
          </p:nvSpPr>
          <p:spPr>
            <a:xfrm>
              <a:off x="9715259" y="5254859"/>
              <a:ext cx="813404" cy="349106"/>
            </a:xfrm>
            <a:prstGeom prst="roundRect">
              <a:avLst/>
            </a:prstGeom>
            <a:noFill/>
            <a:ln w="76200">
              <a:solidFill>
                <a:srgbClr val="92D050"/>
              </a:solidFill>
            </a:ln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148B8722-DE1B-4F8A-8224-925959957D2B}"/>
              </a:ext>
            </a:extLst>
          </p:cNvPr>
          <p:cNvGrpSpPr/>
          <p:nvPr/>
        </p:nvGrpSpPr>
        <p:grpSpPr>
          <a:xfrm>
            <a:off x="5467745" y="1330383"/>
            <a:ext cx="5280362" cy="2875091"/>
            <a:chOff x="5403476" y="3152503"/>
            <a:chExt cx="6697499" cy="3646704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96AB1A89-4815-42F1-9988-49544163A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3476" y="3152503"/>
              <a:ext cx="6697499" cy="3646704"/>
            </a:xfrm>
            <a:prstGeom prst="rect">
              <a:avLst/>
            </a:prstGeom>
          </p:spPr>
        </p:pic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E4781E0D-FA20-47A4-A4B7-0DDD25B271C5}"/>
                </a:ext>
              </a:extLst>
            </p:cNvPr>
            <p:cNvSpPr/>
            <p:nvPr/>
          </p:nvSpPr>
          <p:spPr>
            <a:xfrm>
              <a:off x="8387200" y="3429000"/>
              <a:ext cx="2132753" cy="437987"/>
            </a:xfrm>
            <a:prstGeom prst="roundRect">
              <a:avLst/>
            </a:prstGeom>
            <a:noFill/>
            <a:ln w="76200">
              <a:solidFill>
                <a:srgbClr val="92D050"/>
              </a:solidFill>
            </a:ln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Imagen 19">
            <a:extLst>
              <a:ext uri="{FF2B5EF4-FFF2-40B4-BE49-F238E27FC236}">
                <a16:creationId xmlns:a16="http://schemas.microsoft.com/office/drawing/2014/main" id="{2242ACE6-BA52-488C-96B0-B4E5C0E75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5638" y="2220853"/>
            <a:ext cx="4931571" cy="268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61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C876D2FB-B8CF-44C2-844D-457D35CF9019}"/>
              </a:ext>
            </a:extLst>
          </p:cNvPr>
          <p:cNvGrpSpPr/>
          <p:nvPr/>
        </p:nvGrpSpPr>
        <p:grpSpPr>
          <a:xfrm>
            <a:off x="167586" y="134223"/>
            <a:ext cx="5318807" cy="3640823"/>
            <a:chOff x="3573516" y="696286"/>
            <a:chExt cx="8278462" cy="5666763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3DDCD42F-C120-47A1-805E-F69689468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3516" y="696286"/>
              <a:ext cx="8278462" cy="5666763"/>
            </a:xfrm>
            <a:prstGeom prst="rect">
              <a:avLst/>
            </a:prstGeom>
          </p:spPr>
        </p:pic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E4E8938E-9C0E-479D-AD5E-70EE41560EC6}"/>
                </a:ext>
              </a:extLst>
            </p:cNvPr>
            <p:cNvSpPr/>
            <p:nvPr/>
          </p:nvSpPr>
          <p:spPr>
            <a:xfrm>
              <a:off x="9169578" y="3552270"/>
              <a:ext cx="2113615" cy="424112"/>
            </a:xfrm>
            <a:prstGeom prst="roundRect">
              <a:avLst/>
            </a:prstGeom>
            <a:noFill/>
            <a:ln w="76200">
              <a:solidFill>
                <a:srgbClr val="92D050"/>
              </a:solidFill>
            </a:ln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A99EAEFA-65ED-43F8-BEC3-131EC35D94AD}"/>
                </a:ext>
              </a:extLst>
            </p:cNvPr>
            <p:cNvSpPr/>
            <p:nvPr/>
          </p:nvSpPr>
          <p:spPr>
            <a:xfrm>
              <a:off x="9238088" y="4342234"/>
              <a:ext cx="2113615" cy="424112"/>
            </a:xfrm>
            <a:prstGeom prst="roundRect">
              <a:avLst/>
            </a:prstGeom>
            <a:noFill/>
            <a:ln w="76200">
              <a:solidFill>
                <a:srgbClr val="92D050"/>
              </a:solidFill>
            </a:ln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82573CBA-1706-4087-9D14-5FA3DDEFD9D3}"/>
                </a:ext>
              </a:extLst>
            </p:cNvPr>
            <p:cNvSpPr/>
            <p:nvPr/>
          </p:nvSpPr>
          <p:spPr>
            <a:xfrm>
              <a:off x="10230651" y="5619539"/>
              <a:ext cx="1532113" cy="609287"/>
            </a:xfrm>
            <a:prstGeom prst="roundRect">
              <a:avLst/>
            </a:prstGeom>
            <a:noFill/>
            <a:ln w="76200">
              <a:solidFill>
                <a:srgbClr val="92D050"/>
              </a:solidFill>
            </a:ln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E08040BB-1062-45D1-B002-EBBE5768C149}"/>
              </a:ext>
            </a:extLst>
          </p:cNvPr>
          <p:cNvGrpSpPr/>
          <p:nvPr/>
        </p:nvGrpSpPr>
        <p:grpSpPr>
          <a:xfrm>
            <a:off x="4663746" y="343655"/>
            <a:ext cx="3055510" cy="2405530"/>
            <a:chOff x="6098262" y="95113"/>
            <a:chExt cx="4234711" cy="3333887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17D94CE7-DFF6-4082-B579-35ACC00AC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8262" y="95113"/>
              <a:ext cx="4234711" cy="3333887"/>
            </a:xfrm>
            <a:prstGeom prst="rect">
              <a:avLst/>
            </a:prstGeom>
          </p:spPr>
        </p:pic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E9674E65-A73E-45D6-B915-223DF24DD127}"/>
                </a:ext>
              </a:extLst>
            </p:cNvPr>
            <p:cNvSpPr/>
            <p:nvPr/>
          </p:nvSpPr>
          <p:spPr>
            <a:xfrm>
              <a:off x="8612902" y="2923096"/>
              <a:ext cx="1101550" cy="424112"/>
            </a:xfrm>
            <a:prstGeom prst="roundRect">
              <a:avLst/>
            </a:prstGeom>
            <a:noFill/>
            <a:ln w="76200">
              <a:solidFill>
                <a:srgbClr val="92D050"/>
              </a:solidFill>
            </a:ln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92B61887-6D97-4BCE-8BA2-40A90A8CFFB7}"/>
              </a:ext>
            </a:extLst>
          </p:cNvPr>
          <p:cNvGrpSpPr/>
          <p:nvPr/>
        </p:nvGrpSpPr>
        <p:grpSpPr>
          <a:xfrm>
            <a:off x="6987406" y="1023225"/>
            <a:ext cx="2917313" cy="2274126"/>
            <a:chOff x="71489" y="95113"/>
            <a:chExt cx="4276805" cy="3333887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7A65ED59-F254-460F-9DCA-DB5C77F05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89" y="95113"/>
              <a:ext cx="4276805" cy="3333887"/>
            </a:xfrm>
            <a:prstGeom prst="rect">
              <a:avLst/>
            </a:prstGeom>
          </p:spPr>
        </p:pic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89B303E5-43EA-47A7-AC6C-747068DB0EE6}"/>
                </a:ext>
              </a:extLst>
            </p:cNvPr>
            <p:cNvSpPr/>
            <p:nvPr/>
          </p:nvSpPr>
          <p:spPr>
            <a:xfrm>
              <a:off x="419860" y="2184865"/>
              <a:ext cx="1501219" cy="424112"/>
            </a:xfrm>
            <a:prstGeom prst="roundRect">
              <a:avLst/>
            </a:prstGeom>
            <a:noFill/>
            <a:ln w="76200">
              <a:solidFill>
                <a:srgbClr val="92D050"/>
              </a:solidFill>
            </a:ln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4A79A162-40F0-4EB3-8891-E651769EFB37}"/>
                </a:ext>
              </a:extLst>
            </p:cNvPr>
            <p:cNvSpPr/>
            <p:nvPr/>
          </p:nvSpPr>
          <p:spPr>
            <a:xfrm>
              <a:off x="2642944" y="2914707"/>
              <a:ext cx="872043" cy="424112"/>
            </a:xfrm>
            <a:prstGeom prst="roundRect">
              <a:avLst/>
            </a:prstGeom>
            <a:noFill/>
            <a:ln w="76200">
              <a:solidFill>
                <a:srgbClr val="92D050"/>
              </a:solidFill>
            </a:ln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F1877631-E86B-4084-93FC-7D8C12598655}"/>
              </a:ext>
            </a:extLst>
          </p:cNvPr>
          <p:cNvGrpSpPr/>
          <p:nvPr/>
        </p:nvGrpSpPr>
        <p:grpSpPr>
          <a:xfrm>
            <a:off x="9027021" y="1551837"/>
            <a:ext cx="2826623" cy="2215761"/>
            <a:chOff x="7791561" y="3429000"/>
            <a:chExt cx="4328950" cy="3393420"/>
          </a:xfrm>
        </p:grpSpPr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BF6A9D36-A5F3-4C99-83F1-320889E8F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91561" y="3429000"/>
              <a:ext cx="4328950" cy="3393420"/>
            </a:xfrm>
            <a:prstGeom prst="rect">
              <a:avLst/>
            </a:prstGeom>
          </p:spPr>
        </p:pic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F97432A8-DE10-4150-B804-F3B556158FBE}"/>
                </a:ext>
              </a:extLst>
            </p:cNvPr>
            <p:cNvSpPr/>
            <p:nvPr/>
          </p:nvSpPr>
          <p:spPr>
            <a:xfrm>
              <a:off x="10290565" y="6303859"/>
              <a:ext cx="1160407" cy="424112"/>
            </a:xfrm>
            <a:prstGeom prst="roundRect">
              <a:avLst/>
            </a:prstGeom>
            <a:noFill/>
            <a:ln w="76200">
              <a:solidFill>
                <a:srgbClr val="92D050"/>
              </a:solidFill>
            </a:ln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9C78F75C-BA64-4922-9D4B-229CD1640466}"/>
                </a:ext>
              </a:extLst>
            </p:cNvPr>
            <p:cNvSpPr/>
            <p:nvPr/>
          </p:nvSpPr>
          <p:spPr>
            <a:xfrm>
              <a:off x="9161190" y="5871358"/>
              <a:ext cx="737820" cy="370051"/>
            </a:xfrm>
            <a:prstGeom prst="roundRect">
              <a:avLst/>
            </a:prstGeom>
            <a:noFill/>
            <a:ln w="76200">
              <a:solidFill>
                <a:srgbClr val="92D050"/>
              </a:solidFill>
            </a:ln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33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2B5311C-693E-431C-A364-367CE59F7BD1}"/>
              </a:ext>
            </a:extLst>
          </p:cNvPr>
          <p:cNvSpPr/>
          <p:nvPr/>
        </p:nvSpPr>
        <p:spPr>
          <a:xfrm>
            <a:off x="2284856" y="306193"/>
            <a:ext cx="5013609" cy="512878"/>
          </a:xfrm>
          <a:prstGeom prst="rect">
            <a:avLst/>
          </a:prstGeom>
          <a:gradFill>
            <a:gsLst>
              <a:gs pos="0">
                <a:schemeClr val="bg1"/>
              </a:gs>
              <a:gs pos="53000">
                <a:srgbClr val="19559D"/>
              </a:gs>
              <a:gs pos="100000">
                <a:srgbClr val="19559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0" rIns="0" bIns="0" rtlCol="0" anchor="b"/>
          <a:lstStyle/>
          <a:p>
            <a:pPr algn="r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&gt;</a:t>
            </a:r>
            <a:r>
              <a:rPr lang="es-EC" sz="3200" dirty="0">
                <a:solidFill>
                  <a:schemeClr val="bg1">
                    <a:lumMod val="9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R </a:t>
            </a:r>
            <a:r>
              <a:rPr lang="es-EC" sz="3200" dirty="0" err="1">
                <a:solidFill>
                  <a:schemeClr val="bg1">
                    <a:lumMod val="9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Weekend</a:t>
            </a:r>
            <a:r>
              <a:rPr lang="es-EC" sz="3200" dirty="0">
                <a:solidFill>
                  <a:schemeClr val="bg1">
                    <a:lumMod val="9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( )</a:t>
            </a:r>
            <a:r>
              <a:rPr lang="es-EC" sz="3200" dirty="0">
                <a:solidFill>
                  <a:srgbClr val="19559D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B121B6-2264-466E-8592-5985CACFA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397" y="237780"/>
            <a:ext cx="1202048" cy="60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BC911B9-4321-4136-8189-510870D84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530" y="326440"/>
            <a:ext cx="1721169" cy="5128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D3C5A96-9AFE-4F3C-A41A-D4C37436C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772" y="300330"/>
            <a:ext cx="505278" cy="50527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94BBAFF-3445-4585-855E-1A45A01CD0D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992" y="271037"/>
            <a:ext cx="505278" cy="512892"/>
          </a:xfrm>
          <a:prstGeom prst="rect">
            <a:avLst/>
          </a:prstGeom>
        </p:spPr>
      </p:pic>
      <p:pic>
        <p:nvPicPr>
          <p:cNvPr id="13" name="Imagen 12" descr="Imagen que contiene reloj, paraguas&#10;&#10;Descripción generada automáticamente">
            <a:extLst>
              <a:ext uri="{FF2B5EF4-FFF2-40B4-BE49-F238E27FC236}">
                <a16:creationId xmlns:a16="http://schemas.microsoft.com/office/drawing/2014/main" id="{193E701A-6AE5-4073-87A5-7837A1EBC48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2" t="21181" r="27222" b="18819"/>
          <a:stretch/>
        </p:blipFill>
        <p:spPr>
          <a:xfrm>
            <a:off x="8393397" y="2718662"/>
            <a:ext cx="532561" cy="588405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3762F646-97D0-4AD5-9CF1-D800CA8C6AFB}"/>
              </a:ext>
            </a:extLst>
          </p:cNvPr>
          <p:cNvSpPr/>
          <p:nvPr/>
        </p:nvSpPr>
        <p:spPr>
          <a:xfrm>
            <a:off x="2284856" y="2801147"/>
            <a:ext cx="6006660" cy="423435"/>
          </a:xfrm>
          <a:prstGeom prst="rect">
            <a:avLst/>
          </a:prstGeom>
          <a:gradFill>
            <a:gsLst>
              <a:gs pos="0">
                <a:schemeClr val="bg1"/>
              </a:gs>
              <a:gs pos="53000">
                <a:srgbClr val="0088C1"/>
              </a:gs>
              <a:gs pos="100000">
                <a:srgbClr val="0081B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44000" bIns="0" rtlCol="0" anchor="ctr"/>
          <a:lstStyle/>
          <a:p>
            <a:pPr algn="r"/>
            <a:r>
              <a:rPr lang="es-US" sz="2000" dirty="0">
                <a:solidFill>
                  <a:schemeClr val="bg1">
                    <a:lumMod val="9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Manejo de datos y reportería con R</a:t>
            </a:r>
            <a:endParaRPr lang="es-EC" sz="2000" dirty="0">
              <a:solidFill>
                <a:schemeClr val="bg1">
                  <a:lumMod val="9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4E3F80DB-7D5A-4804-ABA0-F3FF6F6829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839" y="2768339"/>
            <a:ext cx="631145" cy="489051"/>
          </a:xfrm>
          <a:prstGeom prst="rect">
            <a:avLst/>
          </a:prstGeom>
        </p:spPr>
      </p:pic>
      <p:pic>
        <p:nvPicPr>
          <p:cNvPr id="39" name="Imagen 38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D8AA37FC-B87A-4532-938F-1B789E4C56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865" y="2754969"/>
            <a:ext cx="1470185" cy="51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07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EA5265C-BD48-46C4-B53D-81C3A1AEA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69" y="166077"/>
            <a:ext cx="4956762" cy="36928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6A190B8-6F73-4BBF-BEBD-DF05BAC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405" y="1476461"/>
            <a:ext cx="4043864" cy="2894204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4C041B6F-7E77-42CC-A8D4-2409EB306CF2}"/>
              </a:ext>
            </a:extLst>
          </p:cNvPr>
          <p:cNvSpPr/>
          <p:nvPr/>
        </p:nvSpPr>
        <p:spPr>
          <a:xfrm rot="10800000">
            <a:off x="6733624" y="2218385"/>
            <a:ext cx="1389597" cy="29944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4520680-CB26-41C2-87C5-E93E7B268ED7}"/>
              </a:ext>
            </a:extLst>
          </p:cNvPr>
          <p:cNvSpPr/>
          <p:nvPr/>
        </p:nvSpPr>
        <p:spPr>
          <a:xfrm>
            <a:off x="5133691" y="1713233"/>
            <a:ext cx="539491" cy="271592"/>
          </a:xfrm>
          <a:prstGeom prst="roundRect">
            <a:avLst/>
          </a:prstGeom>
          <a:noFill/>
          <a:ln w="76200">
            <a:solidFill>
              <a:srgbClr val="92D05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DDAB041-730C-40F5-9A34-42D3A53F8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308" y="2428490"/>
            <a:ext cx="4466833" cy="244468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6059BF5-8A5C-40EE-868B-279B64BF3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5323" y="3338817"/>
            <a:ext cx="3689019" cy="26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66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7DFEB10-CF58-4D06-8299-801768E9F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69" y="260589"/>
            <a:ext cx="5067929" cy="3242484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F294EAC-DE8B-4963-AA46-B0BABB22427F}"/>
              </a:ext>
            </a:extLst>
          </p:cNvPr>
          <p:cNvSpPr/>
          <p:nvPr/>
        </p:nvSpPr>
        <p:spPr>
          <a:xfrm>
            <a:off x="1325089" y="1444785"/>
            <a:ext cx="1686559" cy="27159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  <a:effectLst>
            <a:glow rad="508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BC63AFC-1F14-40C2-9E9B-5525BAA6B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024" y="816219"/>
            <a:ext cx="4108113" cy="3176941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77E3B49-40E9-44B2-98A8-11E10AE6B35A}"/>
              </a:ext>
            </a:extLst>
          </p:cNvPr>
          <p:cNvSpPr/>
          <p:nvPr/>
        </p:nvSpPr>
        <p:spPr>
          <a:xfrm>
            <a:off x="4811962" y="1444785"/>
            <a:ext cx="1916642" cy="815973"/>
          </a:xfrm>
          <a:prstGeom prst="roundRect">
            <a:avLst>
              <a:gd name="adj" fmla="val 7152"/>
            </a:avLst>
          </a:prstGeom>
          <a:noFill/>
          <a:ln w="38100">
            <a:solidFill>
              <a:srgbClr val="92D050"/>
            </a:solidFill>
          </a:ln>
          <a:effectLst>
            <a:glow rad="508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C490C7F-4508-4A17-A7CA-58D8988E573F}"/>
              </a:ext>
            </a:extLst>
          </p:cNvPr>
          <p:cNvSpPr/>
          <p:nvPr/>
        </p:nvSpPr>
        <p:spPr>
          <a:xfrm>
            <a:off x="6771311" y="2293413"/>
            <a:ext cx="794055" cy="363524"/>
          </a:xfrm>
          <a:prstGeom prst="roundRect">
            <a:avLst>
              <a:gd name="adj" fmla="val 7152"/>
            </a:avLst>
          </a:prstGeom>
          <a:noFill/>
          <a:ln w="38100">
            <a:solidFill>
              <a:srgbClr val="92D050"/>
            </a:solidFill>
          </a:ln>
          <a:effectLst>
            <a:glow rad="508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1E150E1-FA1D-4A9C-BEDA-B1AD45A3CC23}"/>
              </a:ext>
            </a:extLst>
          </p:cNvPr>
          <p:cNvSpPr/>
          <p:nvPr/>
        </p:nvSpPr>
        <p:spPr>
          <a:xfrm>
            <a:off x="6328914" y="3686942"/>
            <a:ext cx="589472" cy="239433"/>
          </a:xfrm>
          <a:prstGeom prst="roundRect">
            <a:avLst>
              <a:gd name="adj" fmla="val 7152"/>
            </a:avLst>
          </a:prstGeom>
          <a:noFill/>
          <a:ln w="38100">
            <a:solidFill>
              <a:srgbClr val="92D050"/>
            </a:solidFill>
          </a:ln>
          <a:effectLst>
            <a:glow rad="508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2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Tipos de variables</a:t>
            </a:r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987384"/>
              </p:ext>
            </p:extLst>
          </p:nvPr>
        </p:nvGraphicFramePr>
        <p:xfrm>
          <a:off x="1631950" y="1610247"/>
          <a:ext cx="8705850" cy="226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ángulo redondeado 9"/>
          <p:cNvSpPr/>
          <p:nvPr/>
        </p:nvSpPr>
        <p:spPr>
          <a:xfrm>
            <a:off x="3136901" y="3974462"/>
            <a:ext cx="1336431" cy="677008"/>
          </a:xfrm>
          <a:prstGeom prst="roundRect">
            <a:avLst>
              <a:gd name="adj" fmla="val 114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7000" tIns="27000" rIns="27000" bIns="27000"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s-EC" sz="1200" dirty="0"/>
              <a:t>Nivel de Satisfacción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s-EC" sz="1200" dirty="0"/>
              <a:t>Lugar de llegada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4701199" y="3974462"/>
            <a:ext cx="1266825" cy="677008"/>
          </a:xfrm>
          <a:prstGeom prst="roundRect">
            <a:avLst>
              <a:gd name="adj" fmla="val 5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7000" tIns="27000" rIns="27000" bIns="27000"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s-EC" sz="1200" dirty="0"/>
              <a:t>Sexo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s-EC" sz="1200" dirty="0"/>
              <a:t>Marca de laptop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6213475" y="3974461"/>
            <a:ext cx="1222865" cy="677008"/>
          </a:xfrm>
          <a:prstGeom prst="roundRect">
            <a:avLst>
              <a:gd name="adj" fmla="val 5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7000" tIns="27000" rIns="27000" bIns="27000"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s-EC" sz="1200" dirty="0"/>
              <a:t># de hijos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s-EC" sz="1200" dirty="0"/>
              <a:t>Cantidad Transacciones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7795358" y="3974460"/>
            <a:ext cx="1074128" cy="677008"/>
          </a:xfrm>
          <a:prstGeom prst="roundRect">
            <a:avLst>
              <a:gd name="adj" fmla="val 5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7000" tIns="27000" rIns="27000" bIns="27000"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s-EC" sz="1200" dirty="0"/>
              <a:t>Valor de la Venta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s-EC" sz="1200" dirty="0"/>
              <a:t>Peso</a:t>
            </a:r>
          </a:p>
        </p:txBody>
      </p:sp>
      <p:sp>
        <p:nvSpPr>
          <p:cNvPr id="2" name="Rectángulo: esquinas diagonales cortadas 1">
            <a:extLst>
              <a:ext uri="{FF2B5EF4-FFF2-40B4-BE49-F238E27FC236}">
                <a16:creationId xmlns:a16="http://schemas.microsoft.com/office/drawing/2014/main" id="{03EF92D8-26C7-4533-8258-AD3A7A294A0D}"/>
              </a:ext>
            </a:extLst>
          </p:cNvPr>
          <p:cNvSpPr/>
          <p:nvPr/>
        </p:nvSpPr>
        <p:spPr>
          <a:xfrm>
            <a:off x="3136901" y="4883726"/>
            <a:ext cx="1336431" cy="529937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Factor </a:t>
            </a:r>
            <a:r>
              <a:rPr lang="es-EC" dirty="0" err="1"/>
              <a:t>ordered</a:t>
            </a:r>
            <a:endParaRPr lang="es-EC" dirty="0"/>
          </a:p>
        </p:txBody>
      </p:sp>
      <p:sp>
        <p:nvSpPr>
          <p:cNvPr id="14" name="Rectángulo: esquinas diagonales cortadas 13">
            <a:extLst>
              <a:ext uri="{FF2B5EF4-FFF2-40B4-BE49-F238E27FC236}">
                <a16:creationId xmlns:a16="http://schemas.microsoft.com/office/drawing/2014/main" id="{4A34079B-ED94-47C7-B6DE-7664EBD08510}"/>
              </a:ext>
            </a:extLst>
          </p:cNvPr>
          <p:cNvSpPr/>
          <p:nvPr/>
        </p:nvSpPr>
        <p:spPr>
          <a:xfrm>
            <a:off x="4666395" y="4883725"/>
            <a:ext cx="1336431" cy="529937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err="1"/>
              <a:t>character</a:t>
            </a:r>
            <a:endParaRPr lang="es-EC" dirty="0"/>
          </a:p>
        </p:txBody>
      </p:sp>
      <p:sp>
        <p:nvSpPr>
          <p:cNvPr id="15" name="Rectángulo: esquinas diagonales cortadas 14">
            <a:extLst>
              <a:ext uri="{FF2B5EF4-FFF2-40B4-BE49-F238E27FC236}">
                <a16:creationId xmlns:a16="http://schemas.microsoft.com/office/drawing/2014/main" id="{E1790693-5061-4F08-AE2A-61871F8C6426}"/>
              </a:ext>
            </a:extLst>
          </p:cNvPr>
          <p:cNvSpPr/>
          <p:nvPr/>
        </p:nvSpPr>
        <p:spPr>
          <a:xfrm>
            <a:off x="6156691" y="4883724"/>
            <a:ext cx="1336431" cy="529937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integer</a:t>
            </a:r>
          </a:p>
        </p:txBody>
      </p:sp>
      <p:sp>
        <p:nvSpPr>
          <p:cNvPr id="16" name="Rectángulo: esquinas diagonales cortadas 15">
            <a:extLst>
              <a:ext uri="{FF2B5EF4-FFF2-40B4-BE49-F238E27FC236}">
                <a16:creationId xmlns:a16="http://schemas.microsoft.com/office/drawing/2014/main" id="{02059C40-AD34-4D8F-842F-C4141ADD2F6B}"/>
              </a:ext>
            </a:extLst>
          </p:cNvPr>
          <p:cNvSpPr/>
          <p:nvPr/>
        </p:nvSpPr>
        <p:spPr>
          <a:xfrm>
            <a:off x="7664206" y="4883723"/>
            <a:ext cx="1336431" cy="529937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err="1"/>
              <a:t>numeric</a:t>
            </a:r>
            <a:endParaRPr lang="es-EC" dirty="0"/>
          </a:p>
        </p:txBody>
      </p:sp>
      <p:sp>
        <p:nvSpPr>
          <p:cNvPr id="17" name="Rectángulo: esquinas diagonales cortadas 16">
            <a:extLst>
              <a:ext uri="{FF2B5EF4-FFF2-40B4-BE49-F238E27FC236}">
                <a16:creationId xmlns:a16="http://schemas.microsoft.com/office/drawing/2014/main" id="{613D9A70-862B-453C-B534-71C7D5AC8A01}"/>
              </a:ext>
            </a:extLst>
          </p:cNvPr>
          <p:cNvSpPr/>
          <p:nvPr/>
        </p:nvSpPr>
        <p:spPr>
          <a:xfrm>
            <a:off x="5415085" y="5657446"/>
            <a:ext cx="1336431" cy="529937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En </a:t>
            </a:r>
            <a:r>
              <a:rPr lang="es-EC" sz="2800" b="1" dirty="0"/>
              <a:t>R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250338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Tipos de variables</a:t>
            </a:r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</p:nvPr>
        </p:nvGraphicFramePr>
        <p:xfrm>
          <a:off x="1631950" y="1610247"/>
          <a:ext cx="8705850" cy="226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ángulo redondeado 9"/>
          <p:cNvSpPr/>
          <p:nvPr/>
        </p:nvSpPr>
        <p:spPr>
          <a:xfrm>
            <a:off x="3136901" y="3974462"/>
            <a:ext cx="1336431" cy="677008"/>
          </a:xfrm>
          <a:prstGeom prst="roundRect">
            <a:avLst>
              <a:gd name="adj" fmla="val 114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7000" tIns="27000" rIns="27000" bIns="27000"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s-EC" sz="1200" dirty="0"/>
              <a:t>Nivel de Satisfacción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s-EC" sz="1200" dirty="0"/>
              <a:t>Lugar de llegada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4701199" y="3974462"/>
            <a:ext cx="1266825" cy="677008"/>
          </a:xfrm>
          <a:prstGeom prst="roundRect">
            <a:avLst>
              <a:gd name="adj" fmla="val 5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7000" tIns="27000" rIns="27000" bIns="27000"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s-EC" sz="1200" dirty="0"/>
              <a:t>Sexo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s-EC" sz="1200" dirty="0"/>
              <a:t>Marca de laptop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6213475" y="3974461"/>
            <a:ext cx="1222865" cy="677008"/>
          </a:xfrm>
          <a:prstGeom prst="roundRect">
            <a:avLst>
              <a:gd name="adj" fmla="val 5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7000" tIns="27000" rIns="27000" bIns="27000"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s-EC" sz="1200" dirty="0"/>
              <a:t># de hijos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s-EC" sz="1200" dirty="0"/>
              <a:t>Cantidad Transacciones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7795358" y="3974460"/>
            <a:ext cx="1074128" cy="677008"/>
          </a:xfrm>
          <a:prstGeom prst="roundRect">
            <a:avLst>
              <a:gd name="adj" fmla="val 5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7000" tIns="27000" rIns="27000" bIns="27000"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s-EC" sz="1200" dirty="0"/>
              <a:t>Valor de la Venta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s-EC" sz="1200" dirty="0"/>
              <a:t>Peso</a:t>
            </a:r>
          </a:p>
        </p:txBody>
      </p:sp>
      <p:sp>
        <p:nvSpPr>
          <p:cNvPr id="2" name="Rectángulo: esquinas diagonales cortadas 1">
            <a:extLst>
              <a:ext uri="{FF2B5EF4-FFF2-40B4-BE49-F238E27FC236}">
                <a16:creationId xmlns:a16="http://schemas.microsoft.com/office/drawing/2014/main" id="{03EF92D8-26C7-4533-8258-AD3A7A294A0D}"/>
              </a:ext>
            </a:extLst>
          </p:cNvPr>
          <p:cNvSpPr/>
          <p:nvPr/>
        </p:nvSpPr>
        <p:spPr>
          <a:xfrm>
            <a:off x="3136901" y="4883726"/>
            <a:ext cx="1336431" cy="529937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/>
              <a:t>categorical</a:t>
            </a:r>
          </a:p>
        </p:txBody>
      </p:sp>
      <p:sp>
        <p:nvSpPr>
          <p:cNvPr id="14" name="Rectángulo: esquinas diagonales cortadas 13">
            <a:extLst>
              <a:ext uri="{FF2B5EF4-FFF2-40B4-BE49-F238E27FC236}">
                <a16:creationId xmlns:a16="http://schemas.microsoft.com/office/drawing/2014/main" id="{4A34079B-ED94-47C7-B6DE-7664EBD08510}"/>
              </a:ext>
            </a:extLst>
          </p:cNvPr>
          <p:cNvSpPr/>
          <p:nvPr/>
        </p:nvSpPr>
        <p:spPr>
          <a:xfrm>
            <a:off x="4666395" y="4883725"/>
            <a:ext cx="1336431" cy="529937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/>
              <a:t>string</a:t>
            </a:r>
          </a:p>
        </p:txBody>
      </p:sp>
      <p:sp>
        <p:nvSpPr>
          <p:cNvPr id="15" name="Rectángulo: esquinas diagonales cortadas 14">
            <a:extLst>
              <a:ext uri="{FF2B5EF4-FFF2-40B4-BE49-F238E27FC236}">
                <a16:creationId xmlns:a16="http://schemas.microsoft.com/office/drawing/2014/main" id="{E1790693-5061-4F08-AE2A-61871F8C6426}"/>
              </a:ext>
            </a:extLst>
          </p:cNvPr>
          <p:cNvSpPr/>
          <p:nvPr/>
        </p:nvSpPr>
        <p:spPr>
          <a:xfrm>
            <a:off x="6156691" y="4883724"/>
            <a:ext cx="1336431" cy="529937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/>
              <a:t>integer</a:t>
            </a:r>
          </a:p>
        </p:txBody>
      </p:sp>
      <p:sp>
        <p:nvSpPr>
          <p:cNvPr id="16" name="Rectángulo: esquinas diagonales cortadas 15">
            <a:extLst>
              <a:ext uri="{FF2B5EF4-FFF2-40B4-BE49-F238E27FC236}">
                <a16:creationId xmlns:a16="http://schemas.microsoft.com/office/drawing/2014/main" id="{02059C40-AD34-4D8F-842F-C4141ADD2F6B}"/>
              </a:ext>
            </a:extLst>
          </p:cNvPr>
          <p:cNvSpPr/>
          <p:nvPr/>
        </p:nvSpPr>
        <p:spPr>
          <a:xfrm>
            <a:off x="7664206" y="4883723"/>
            <a:ext cx="1336431" cy="529937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/>
              <a:t>float</a:t>
            </a:r>
          </a:p>
        </p:txBody>
      </p:sp>
      <p:sp>
        <p:nvSpPr>
          <p:cNvPr id="17" name="Rectángulo: esquinas diagonales cortadas 16">
            <a:extLst>
              <a:ext uri="{FF2B5EF4-FFF2-40B4-BE49-F238E27FC236}">
                <a16:creationId xmlns:a16="http://schemas.microsoft.com/office/drawing/2014/main" id="{613D9A70-862B-453C-B534-71C7D5AC8A01}"/>
              </a:ext>
            </a:extLst>
          </p:cNvPr>
          <p:cNvSpPr/>
          <p:nvPr/>
        </p:nvSpPr>
        <p:spPr>
          <a:xfrm>
            <a:off x="5259897" y="5657446"/>
            <a:ext cx="1635853" cy="529937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En </a:t>
            </a:r>
            <a:r>
              <a:rPr lang="es-EC" sz="2800" b="1" dirty="0"/>
              <a:t>Python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337584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 txBox="1">
            <a:spLocks/>
          </p:cNvSpPr>
          <p:nvPr/>
        </p:nvSpPr>
        <p:spPr>
          <a:xfrm>
            <a:off x="279403" y="1807071"/>
            <a:ext cx="5494865" cy="43891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dirty="0"/>
              <a:t>Medidas de Tendencia Central</a:t>
            </a:r>
          </a:p>
          <a:p>
            <a:r>
              <a:rPr lang="es-EC" dirty="0"/>
              <a:t>Medidas de Posición</a:t>
            </a:r>
          </a:p>
          <a:p>
            <a:r>
              <a:rPr lang="es-EC" dirty="0"/>
              <a:t>Medidas de dispersión</a:t>
            </a:r>
          </a:p>
          <a:p>
            <a:r>
              <a:rPr lang="es-EC" dirty="0"/>
              <a:t>Tablas de Frecuencia</a:t>
            </a:r>
          </a:p>
          <a:p>
            <a:r>
              <a:rPr lang="es-EC" dirty="0"/>
              <a:t>Aproximación a la Probabilidad</a:t>
            </a:r>
          </a:p>
          <a:p>
            <a:r>
              <a:rPr lang="es-EC" dirty="0"/>
              <a:t>Medidas para datos agrupados</a:t>
            </a:r>
          </a:p>
        </p:txBody>
      </p:sp>
      <p:sp>
        <p:nvSpPr>
          <p:cNvPr id="3" name="Rectángulo redondeado 2"/>
          <p:cNvSpPr/>
          <p:nvPr/>
        </p:nvSpPr>
        <p:spPr>
          <a:xfrm>
            <a:off x="166668" y="1606655"/>
            <a:ext cx="5332258" cy="4318156"/>
          </a:xfrm>
          <a:prstGeom prst="roundRect">
            <a:avLst>
              <a:gd name="adj" fmla="val 696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s-EC" sz="3200" b="1" dirty="0">
                <a:solidFill>
                  <a:schemeClr val="accent1">
                    <a:lumMod val="50000"/>
                  </a:schemeClr>
                </a:solidFill>
              </a:rPr>
              <a:t>Una variable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6331561" y="1606655"/>
            <a:ext cx="5332258" cy="4318156"/>
          </a:xfrm>
          <a:prstGeom prst="roundRect">
            <a:avLst>
              <a:gd name="adj" fmla="val 6964"/>
            </a:avLst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s-EC" sz="3200" b="1" dirty="0">
                <a:solidFill>
                  <a:schemeClr val="accent2">
                    <a:lumMod val="75000"/>
                  </a:schemeClr>
                </a:solidFill>
              </a:rPr>
              <a:t>Relaciones e interacciones entre varias variable</a:t>
            </a:r>
          </a:p>
        </p:txBody>
      </p:sp>
      <p:sp>
        <p:nvSpPr>
          <p:cNvPr id="6" name="Marcador de contenido 3"/>
          <p:cNvSpPr txBox="1">
            <a:spLocks/>
          </p:cNvSpPr>
          <p:nvPr/>
        </p:nvSpPr>
        <p:spPr>
          <a:xfrm>
            <a:off x="6392336" y="1807071"/>
            <a:ext cx="5494865" cy="43891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dirty="0"/>
              <a:t>Tabla contingencia</a:t>
            </a:r>
          </a:p>
          <a:p>
            <a:r>
              <a:rPr lang="es-EC" dirty="0"/>
              <a:t>Probabilidad conjunta </a:t>
            </a:r>
          </a:p>
          <a:p>
            <a:r>
              <a:rPr lang="es-EC" dirty="0"/>
              <a:t>Probabilidad marginal  </a:t>
            </a:r>
          </a:p>
          <a:p>
            <a:r>
              <a:rPr lang="es-EC" dirty="0"/>
              <a:t>Probabilidad condicional</a:t>
            </a:r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1A09193C-210C-43EB-82E1-EEEAC55BEFAF}"/>
              </a:ext>
            </a:extLst>
          </p:cNvPr>
          <p:cNvSpPr txBox="1">
            <a:spLocks/>
          </p:cNvSpPr>
          <p:nvPr/>
        </p:nvSpPr>
        <p:spPr>
          <a:xfrm>
            <a:off x="279403" y="905500"/>
            <a:ext cx="11607796" cy="5318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600" b="1" dirty="0"/>
              <a:t>Estadística descriptiva</a:t>
            </a:r>
          </a:p>
        </p:txBody>
      </p:sp>
    </p:spTree>
    <p:extLst>
      <p:ext uri="{BB962C8B-B14F-4D97-AF65-F5344CB8AC3E}">
        <p14:creationId xmlns:p14="http://schemas.microsoft.com/office/powerpoint/2010/main" val="96588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 txBox="1">
            <a:spLocks/>
          </p:cNvSpPr>
          <p:nvPr/>
        </p:nvSpPr>
        <p:spPr>
          <a:xfrm>
            <a:off x="279403" y="1807071"/>
            <a:ext cx="5494865" cy="43891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dirty="0"/>
              <a:t>Medidas de Tendencia Central</a:t>
            </a:r>
          </a:p>
          <a:p>
            <a:r>
              <a:rPr lang="es-EC" dirty="0"/>
              <a:t>Medidas de Posición</a:t>
            </a:r>
          </a:p>
          <a:p>
            <a:r>
              <a:rPr lang="es-EC" dirty="0"/>
              <a:t>Medidas de dispersión</a:t>
            </a:r>
          </a:p>
          <a:p>
            <a:r>
              <a:rPr lang="es-EC" dirty="0"/>
              <a:t>Tablas de Frecuencia</a:t>
            </a:r>
          </a:p>
          <a:p>
            <a:r>
              <a:rPr lang="es-EC" dirty="0"/>
              <a:t>Aproximación a la Probabilidad</a:t>
            </a:r>
          </a:p>
          <a:p>
            <a:r>
              <a:rPr lang="es-EC" dirty="0"/>
              <a:t>Medidas para datos agrupados</a:t>
            </a:r>
          </a:p>
        </p:txBody>
      </p:sp>
      <p:sp>
        <p:nvSpPr>
          <p:cNvPr id="3" name="Rectángulo redondeado 2"/>
          <p:cNvSpPr/>
          <p:nvPr/>
        </p:nvSpPr>
        <p:spPr>
          <a:xfrm>
            <a:off x="166668" y="1606655"/>
            <a:ext cx="5332258" cy="4318156"/>
          </a:xfrm>
          <a:prstGeom prst="roundRect">
            <a:avLst>
              <a:gd name="adj" fmla="val 696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s-EC" sz="3200" b="1" dirty="0">
                <a:solidFill>
                  <a:schemeClr val="accent1">
                    <a:lumMod val="50000"/>
                  </a:schemeClr>
                </a:solidFill>
              </a:rPr>
              <a:t>Una variable</a:t>
            </a:r>
          </a:p>
        </p:txBody>
      </p:sp>
      <p:pic>
        <p:nvPicPr>
          <p:cNvPr id="7" name="Picture 6" descr="http://image.slidesharecdn.com/chapter2-111014095325-phpapp02/95/chapter-2-frequency-distribution-and-graphs-16-728.jpg?cb=1318586077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" t="10954" r="4446" b="24401"/>
          <a:stretch/>
        </p:blipFill>
        <p:spPr bwMode="auto">
          <a:xfrm>
            <a:off x="6453474" y="2197115"/>
            <a:ext cx="4970585" cy="268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redondeado 7"/>
          <p:cNvSpPr/>
          <p:nvPr/>
        </p:nvSpPr>
        <p:spPr>
          <a:xfrm>
            <a:off x="279402" y="3338476"/>
            <a:ext cx="6021191" cy="444384"/>
          </a:xfrm>
          <a:prstGeom prst="roundRect">
            <a:avLst>
              <a:gd name="adj" fmla="val 0"/>
            </a:avLst>
          </a:prstGeom>
          <a:solidFill>
            <a:srgbClr val="FFFF00">
              <a:alpha val="36078"/>
            </a:srgb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300593" y="1753139"/>
            <a:ext cx="5285983" cy="3351722"/>
          </a:xfrm>
          <a:prstGeom prst="roundRect">
            <a:avLst>
              <a:gd name="adj" fmla="val 11061"/>
            </a:avLst>
          </a:prstGeom>
          <a:solidFill>
            <a:srgbClr val="FFFF00">
              <a:alpha val="36078"/>
            </a:srgb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2516BB9F-DA26-470F-B13B-2EF0FD41582D}"/>
              </a:ext>
            </a:extLst>
          </p:cNvPr>
          <p:cNvSpPr txBox="1">
            <a:spLocks/>
          </p:cNvSpPr>
          <p:nvPr/>
        </p:nvSpPr>
        <p:spPr>
          <a:xfrm>
            <a:off x="279403" y="905500"/>
            <a:ext cx="11607796" cy="5318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600" b="1" dirty="0"/>
              <a:t>Estadística descriptiva</a:t>
            </a:r>
          </a:p>
        </p:txBody>
      </p:sp>
    </p:spTree>
    <p:extLst>
      <p:ext uri="{BB962C8B-B14F-4D97-AF65-F5344CB8AC3E}">
        <p14:creationId xmlns:p14="http://schemas.microsoft.com/office/powerpoint/2010/main" val="283956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78841" y="1044978"/>
            <a:ext cx="8705850" cy="531813"/>
          </a:xfrm>
        </p:spPr>
        <p:txBody>
          <a:bodyPr>
            <a:noAutofit/>
          </a:bodyPr>
          <a:lstStyle/>
          <a:p>
            <a:r>
              <a:rPr lang="es-EC" sz="3600" b="1" dirty="0"/>
              <a:t>Distribuciones de Probabilidad</a:t>
            </a:r>
          </a:p>
        </p:txBody>
      </p:sp>
      <p:pic>
        <p:nvPicPr>
          <p:cNvPr id="7" name="Picture 6" descr="http://image.slidesharecdn.com/chapter2-111014095325-phpapp02/95/chapter-2-frequency-distribution-and-graphs-16-728.jpg?cb=1318586077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" t="10954" r="4446" b="24401"/>
          <a:stretch/>
        </p:blipFill>
        <p:spPr bwMode="auto">
          <a:xfrm>
            <a:off x="432284" y="2322375"/>
            <a:ext cx="4970585" cy="268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523" y="2249746"/>
            <a:ext cx="5659676" cy="2829838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>
            <a:off x="5402870" y="2993721"/>
            <a:ext cx="572047" cy="1340284"/>
          </a:xfrm>
          <a:prstGeom prst="rightArrow">
            <a:avLst/>
          </a:prstGeom>
          <a:solidFill>
            <a:srgbClr val="2F5597">
              <a:alpha val="6902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0" name="CuadroTexto 9"/>
          <p:cNvSpPr txBox="1"/>
          <p:nvPr/>
        </p:nvSpPr>
        <p:spPr>
          <a:xfrm>
            <a:off x="6321123" y="5006958"/>
            <a:ext cx="5566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800" b="1" dirty="0">
                <a:solidFill>
                  <a:schemeClr val="accent5">
                    <a:lumMod val="50000"/>
                  </a:schemeClr>
                </a:solidFill>
              </a:rPr>
              <a:t>Distribución de Probabilidad Teórica</a:t>
            </a:r>
          </a:p>
        </p:txBody>
      </p:sp>
    </p:spTree>
    <p:extLst>
      <p:ext uri="{BB962C8B-B14F-4D97-AF65-F5344CB8AC3E}">
        <p14:creationId xmlns:p14="http://schemas.microsoft.com/office/powerpoint/2010/main" val="406231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4"/>
          <p:cNvSpPr txBox="1">
            <a:spLocks/>
          </p:cNvSpPr>
          <p:nvPr/>
        </p:nvSpPr>
        <p:spPr>
          <a:xfrm>
            <a:off x="279403" y="1807071"/>
            <a:ext cx="5494865" cy="43891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s-EC" sz="2000" dirty="0"/>
              <a:t>Teorización de la distribución de frecuencias de una variable.</a:t>
            </a:r>
          </a:p>
          <a:p>
            <a:pPr algn="just">
              <a:lnSpc>
                <a:spcPct val="120000"/>
              </a:lnSpc>
            </a:pPr>
            <a:r>
              <a:rPr lang="es-EC" sz="2000" dirty="0"/>
              <a:t>Lista de todos los resultados de un experimento y la probabilidad asociada a cada uno de ellos.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s-EC" sz="20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CD51A34-A93C-43F1-B03E-E00B515413DC}"/>
              </a:ext>
            </a:extLst>
          </p:cNvPr>
          <p:cNvSpPr txBox="1">
            <a:spLocks/>
          </p:cNvSpPr>
          <p:nvPr/>
        </p:nvSpPr>
        <p:spPr>
          <a:xfrm>
            <a:off x="578841" y="1044978"/>
            <a:ext cx="8705850" cy="531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600" b="1" dirty="0"/>
              <a:t>Distribuciones de Probabilidad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094D4FD-7245-44B1-9C48-AA5CB528959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523" y="2249746"/>
            <a:ext cx="5659676" cy="282983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F638548-D887-4077-A3F1-7B882214A14C}"/>
              </a:ext>
            </a:extLst>
          </p:cNvPr>
          <p:cNvSpPr txBox="1"/>
          <p:nvPr/>
        </p:nvSpPr>
        <p:spPr>
          <a:xfrm>
            <a:off x="6321123" y="5006958"/>
            <a:ext cx="5566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800" b="1" dirty="0">
                <a:solidFill>
                  <a:schemeClr val="accent5">
                    <a:lumMod val="50000"/>
                  </a:schemeClr>
                </a:solidFill>
              </a:rPr>
              <a:t>Distribución de Probabilidad Teórica</a:t>
            </a:r>
          </a:p>
        </p:txBody>
      </p:sp>
    </p:spTree>
    <p:extLst>
      <p:ext uri="{BB962C8B-B14F-4D97-AF65-F5344CB8AC3E}">
        <p14:creationId xmlns:p14="http://schemas.microsoft.com/office/powerpoint/2010/main" val="3802829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999</Words>
  <Application>Microsoft Office PowerPoint</Application>
  <PresentationFormat>Panorámica</PresentationFormat>
  <Paragraphs>215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Dubai</vt:lpstr>
      <vt:lpstr>Dubai Medium</vt:lpstr>
      <vt:lpstr>Franklin Gothic Medium</vt:lpstr>
      <vt:lpstr>Tema de Office</vt:lpstr>
      <vt:lpstr>Presentación de PowerPoint</vt:lpstr>
      <vt:lpstr>Presentación de PowerPoint</vt:lpstr>
      <vt:lpstr>Presentación de PowerPoint</vt:lpstr>
      <vt:lpstr>Tipos de variables</vt:lpstr>
      <vt:lpstr>Tipos de variables</vt:lpstr>
      <vt:lpstr>Presentación de PowerPoint</vt:lpstr>
      <vt:lpstr>Presentación de PowerPoint</vt:lpstr>
      <vt:lpstr>Distribuciones de Probabilidad</vt:lpstr>
      <vt:lpstr>Presentación de PowerPoint</vt:lpstr>
      <vt:lpstr>Algunas distribuciones de probabilidad usuales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Pruebas de Hipótesis</vt:lpstr>
      <vt:lpstr>Pruebas de Hipótesis</vt:lpstr>
      <vt:lpstr>Pruebas de Hipótesis para la Media</vt:lpstr>
      <vt:lpstr>Pruebas de Hipótesis para comparar 2 muestras</vt:lpstr>
      <vt:lpstr>Pruebas de Hipótesis para normalidad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Nestor Montano</dc:creator>
  <cp:lastModifiedBy>Nestor Rafael Montano Pulzara</cp:lastModifiedBy>
  <cp:revision>15</cp:revision>
  <dcterms:created xsi:type="dcterms:W3CDTF">2019-04-13T03:55:01Z</dcterms:created>
  <dcterms:modified xsi:type="dcterms:W3CDTF">2020-10-16T16:25:54Z</dcterms:modified>
</cp:coreProperties>
</file>