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46"/>
    <a:srgbClr val="FEB301"/>
    <a:srgbClr val="0A0E21"/>
    <a:srgbClr val="E3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6ACB6-2375-8D2D-6891-8DFA3E4994B9}" v="65" dt="2023-11-12T01:19:22.433"/>
    <p1510:client id="{533F7CB8-E70E-8576-85EC-E4D9A0DF6B43}" v="16" dt="2023-11-06T23:44:05.660"/>
    <p1510:client id="{71724536-1BD7-3E41-5922-FD3E8E7F9323}" v="165" dt="2023-11-06T23:42:48.030"/>
    <p1510:client id="{7A2BB9EF-71EC-F4FB-E393-84225C19B97D}" v="247" dt="2023-11-07T00:18:05.516"/>
    <p1510:client id="{A6C3E6E9-4447-E79C-DA41-44A21EB3CE9B}" v="352" dt="2023-11-07T01:31:21.270"/>
    <p1510:client id="{A74F4138-5575-43CB-BA75-F0438AA0CA50}" v="309" dt="2023-11-03T22:16:49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2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1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6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F8082983-1AF9-E96F-AAD1-CD69895FB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29" r="-2" b="9878"/>
          <a:stretch/>
        </p:blipFill>
        <p:spPr>
          <a:xfrm>
            <a:off x="-2" y="-2"/>
            <a:ext cx="12192001" cy="6858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70" y="978408"/>
            <a:ext cx="10897817" cy="2703702"/>
          </a:xfrm>
          <a:ln>
            <a:noFill/>
          </a:ln>
        </p:spPr>
        <p:txBody>
          <a:bodyPr anchor="t">
            <a:normAutofit/>
          </a:bodyPr>
          <a:lstStyle/>
          <a:p>
            <a:pPr algn="ctr"/>
            <a:r>
              <a:rPr lang="en-US" err="1"/>
              <a:t>Capacitación</a:t>
            </a:r>
            <a:r>
              <a:rPr lang="en-US" dirty="0"/>
              <a:t> 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parte</a:t>
            </a:r>
            <a:r>
              <a:rPr lang="en-US" dirty="0"/>
              <a:t> de la </a:t>
            </a:r>
            <a:r>
              <a:rPr lang="en-US" err="1"/>
              <a:t>cultura</a:t>
            </a:r>
            <a:r>
              <a:rPr lang="en-US" dirty="0"/>
              <a:t> </a:t>
            </a:r>
            <a:r>
              <a:rPr lang="en-US" err="1"/>
              <a:t>organizacional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80" y="4856766"/>
            <a:ext cx="7615421" cy="1724029"/>
          </a:xfrm>
        </p:spPr>
        <p:txBody>
          <a:bodyPr anchor="t">
            <a:normAutofit/>
          </a:bodyPr>
          <a:lstStyle/>
          <a:p>
            <a:r>
              <a:rPr lang="en-US" b="1" err="1"/>
              <a:t>Práctica</a:t>
            </a:r>
            <a:r>
              <a:rPr lang="en-US" b="1" dirty="0"/>
              <a:t> </a:t>
            </a:r>
            <a:r>
              <a:rPr lang="en-US" b="1" err="1"/>
              <a:t>Profesional</a:t>
            </a:r>
            <a:r>
              <a:rPr lang="en-US" b="1"/>
              <a:t> Ingenieria de Software</a:t>
            </a:r>
            <a:endParaRPr lang="en-US"/>
          </a:p>
          <a:p>
            <a:pPr algn="l"/>
            <a:r>
              <a:rPr lang="en-US" b="1" dirty="0">
                <a:cs typeface="Calibri" panose="020F0502020204030204"/>
              </a:rPr>
              <a:t>               Pastor Nestor Daniel</a:t>
            </a:r>
          </a:p>
          <a:p>
            <a:pPr algn="l"/>
            <a:r>
              <a:rPr lang="en-US" b="1" dirty="0">
                <a:cs typeface="Calibri" panose="020F0502020204030204"/>
              </a:rPr>
              <a:t>               </a:t>
            </a:r>
            <a:r>
              <a:rPr lang="en-US" b="1" dirty="0" err="1">
                <a:cs typeface="Calibri" panose="020F0502020204030204"/>
              </a:rPr>
              <a:t>Fecha</a:t>
            </a:r>
            <a:r>
              <a:rPr lang="en-US" b="1" dirty="0">
                <a:cs typeface="Calibri" panose="020F0502020204030204"/>
              </a:rPr>
              <a:t>: 11/2023</a:t>
            </a:r>
          </a:p>
        </p:txBody>
      </p:sp>
      <p:pic>
        <p:nvPicPr>
          <p:cNvPr id="6" name="Picture 5" descr="Icono&#10;&#10;Descripción generada automáticamente">
            <a:extLst>
              <a:ext uri="{FF2B5EF4-FFF2-40B4-BE49-F238E27FC236}">
                <a16:creationId xmlns:a16="http://schemas.microsoft.com/office/drawing/2014/main" id="{A0CDE93B-5CBD-A66D-3F35-96D7C0DA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036" y="4664403"/>
            <a:ext cx="2743200" cy="8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C1AA-9FF8-0F2C-8985-E554C346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latin typeface="Cooper Black"/>
                <a:cs typeface="Calibri Light"/>
              </a:rPr>
              <a:t>Problema</a:t>
            </a:r>
            <a:endParaRPr lang="en-US">
              <a:latin typeface="Cooper Black"/>
              <a:cs typeface="Calibri Light"/>
            </a:endParaRPr>
          </a:p>
        </p:txBody>
      </p:sp>
      <p:pic>
        <p:nvPicPr>
          <p:cNvPr id="9" name="Picture 8" descr="A black umbrella over a piggybank">
            <a:extLst>
              <a:ext uri="{FF2B5EF4-FFF2-40B4-BE49-F238E27FC236}">
                <a16:creationId xmlns:a16="http://schemas.microsoft.com/office/drawing/2014/main" id="{2B269621-F278-1911-F805-4B264DAC4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7" r="15907" b="-9"/>
          <a:stretch/>
        </p:blipFill>
        <p:spPr>
          <a:xfrm>
            <a:off x="9955871" y="4250541"/>
            <a:ext cx="2271849" cy="260746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1" r="33051" b="-1"/>
          <a:stretch/>
        </p:blipFill>
        <p:spPr>
          <a:xfrm>
            <a:off x="10301152" y="2393166"/>
            <a:ext cx="1926567" cy="221455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962" b="-1"/>
          <a:stretch/>
        </p:blipFill>
        <p:spPr>
          <a:xfrm>
            <a:off x="9360560" y="10"/>
            <a:ext cx="2831440" cy="3250395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10137-E82A-7E4E-5486-3FB349CCAAB7}"/>
              </a:ext>
            </a:extLst>
          </p:cNvPr>
          <p:cNvSpPr txBox="1"/>
          <p:nvPr/>
        </p:nvSpPr>
        <p:spPr>
          <a:xfrm>
            <a:off x="2895217" y="3296271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Alta </a:t>
            </a:r>
            <a:r>
              <a:rPr lang="en-US" b="1" err="1">
                <a:cs typeface="Calibri"/>
              </a:rPr>
              <a:t>rotación</a:t>
            </a:r>
            <a:endParaRPr lang="en-US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8041F-C8DE-4747-F118-9592E711818D}"/>
              </a:ext>
            </a:extLst>
          </p:cNvPr>
          <p:cNvSpPr txBox="1"/>
          <p:nvPr/>
        </p:nvSpPr>
        <p:spPr>
          <a:xfrm>
            <a:off x="642637" y="4472691"/>
            <a:ext cx="3318042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Altos </a:t>
            </a:r>
            <a:r>
              <a:rPr lang="en-US" b="1" dirty="0" err="1">
                <a:cs typeface="Calibri"/>
              </a:rPr>
              <a:t>costos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contratacion</a:t>
            </a:r>
            <a:endParaRPr lang="en-US" b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47D26-58BC-1C69-28DD-85F1E0C73765}"/>
              </a:ext>
            </a:extLst>
          </p:cNvPr>
          <p:cNvSpPr txBox="1"/>
          <p:nvPr/>
        </p:nvSpPr>
        <p:spPr>
          <a:xfrm>
            <a:off x="642637" y="1973174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Falta de </a:t>
            </a:r>
            <a:r>
              <a:rPr lang="en-US" b="1" dirty="0" err="1">
                <a:cs typeface="Calibri"/>
              </a:rPr>
              <a:t>oportunidades</a:t>
            </a:r>
            <a:endParaRPr 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E250B-5AA1-5B63-8514-AA80762AEB98}"/>
              </a:ext>
            </a:extLst>
          </p:cNvPr>
          <p:cNvSpPr txBox="1"/>
          <p:nvPr/>
        </p:nvSpPr>
        <p:spPr>
          <a:xfrm>
            <a:off x="2888533" y="5067586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cs typeface="Calibri"/>
              </a:rPr>
              <a:t>Clientes</a:t>
            </a:r>
            <a:r>
              <a:rPr lang="en-US" b="1" dirty="0">
                <a:cs typeface="Calibri"/>
              </a:rPr>
              <a:t> </a:t>
            </a:r>
            <a:r>
              <a:rPr lang="en-US" b="1" err="1">
                <a:cs typeface="Calibri"/>
              </a:rPr>
              <a:t>descontentos</a:t>
            </a:r>
            <a:endParaRPr lang="en-US" b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EE020-C71B-7177-4D90-17A268454DB8}"/>
              </a:ext>
            </a:extLst>
          </p:cNvPr>
          <p:cNvSpPr txBox="1"/>
          <p:nvPr/>
        </p:nvSpPr>
        <p:spPr>
          <a:xfrm>
            <a:off x="2893879" y="2553363"/>
            <a:ext cx="274320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Empleados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descontentos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52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10110652" y="10"/>
            <a:ext cx="2081348" cy="239314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9B81851-C648-C58E-838C-2639A416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chemeClr val="bg1"/>
                </a:solidFill>
                <a:latin typeface="Cooper Black"/>
                <a:cs typeface="Calibri Light"/>
              </a:rPr>
              <a:t>Solución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4" name="Picture 13" descr="A black umbrella over a piggybank">
            <a:extLst>
              <a:ext uri="{FF2B5EF4-FFF2-40B4-BE49-F238E27FC236}">
                <a16:creationId xmlns:a16="http://schemas.microsoft.com/office/drawing/2014/main" id="{8B12333D-3C5D-0657-0618-BE2BE9391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7" r="15907" b="-9"/>
          <a:stretch/>
        </p:blipFill>
        <p:spPr>
          <a:xfrm>
            <a:off x="9848715" y="4167198"/>
            <a:ext cx="2343286" cy="2690804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11" r="33051" b="-1"/>
          <a:stretch/>
        </p:blipFill>
        <p:spPr>
          <a:xfrm>
            <a:off x="8943842" y="1774042"/>
            <a:ext cx="3283877" cy="376236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4692F6-A9E8-091B-2618-928CBB93ED1E}"/>
              </a:ext>
            </a:extLst>
          </p:cNvPr>
          <p:cNvSpPr txBox="1"/>
          <p:nvPr/>
        </p:nvSpPr>
        <p:spPr>
          <a:xfrm>
            <a:off x="735943" y="2891124"/>
            <a:ext cx="2743200" cy="40862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Plan de </a:t>
            </a:r>
            <a:r>
              <a:rPr lang="en-US" b="1" dirty="0" err="1">
                <a:solidFill>
                  <a:srgbClr val="000000"/>
                </a:solidFill>
                <a:cs typeface="Calibri"/>
              </a:rPr>
              <a:t>capacitación</a:t>
            </a:r>
            <a:endParaRPr lang="en-US" b="1" dirty="0" err="1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B6E2F-F6E1-93FE-93E9-81060D3F49B8}"/>
              </a:ext>
            </a:extLst>
          </p:cNvPr>
          <p:cNvSpPr txBox="1"/>
          <p:nvPr/>
        </p:nvSpPr>
        <p:spPr>
          <a:xfrm>
            <a:off x="5118221" y="2888014"/>
            <a:ext cx="2743200" cy="40862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Plan de </a:t>
            </a:r>
            <a:r>
              <a:rPr lang="en-US" b="1" dirty="0" err="1">
                <a:solidFill>
                  <a:srgbClr val="000000"/>
                </a:solidFill>
                <a:cs typeface="Calibri"/>
              </a:rPr>
              <a:t>carrera</a:t>
            </a:r>
            <a:endParaRPr lang="en-US" b="1" dirty="0" err="1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4DE8A-9C03-2622-7306-EE9C78A778A3}"/>
              </a:ext>
            </a:extLst>
          </p:cNvPr>
          <p:cNvSpPr txBox="1"/>
          <p:nvPr/>
        </p:nvSpPr>
        <p:spPr>
          <a:xfrm>
            <a:off x="2921938" y="4441577"/>
            <a:ext cx="2743200" cy="40862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cs typeface="Calibri"/>
              </a:rPr>
              <a:t>Capacitacion</a:t>
            </a:r>
            <a:r>
              <a:rPr lang="en-US" b="1" dirty="0">
                <a:solidFill>
                  <a:srgbClr val="000000"/>
                </a:solidFill>
                <a:cs typeface="Calibri"/>
              </a:rPr>
              <a:t> Organica </a:t>
            </a:r>
          </a:p>
        </p:txBody>
      </p:sp>
      <p:pic>
        <p:nvPicPr>
          <p:cNvPr id="20" name="Graphic 19" descr="Handshake outline">
            <a:extLst>
              <a:ext uri="{FF2B5EF4-FFF2-40B4-BE49-F238E27FC236}">
                <a16:creationId xmlns:a16="http://schemas.microsoft.com/office/drawing/2014/main" id="{A0FA7E03-48D4-9C2F-26F9-8BF4DA2C6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1072" y="26906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7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1D4E2DC8-1DA5-309A-7CCA-22B6AAD3C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62" b="-1"/>
          <a:stretch/>
        </p:blipFill>
        <p:spPr>
          <a:xfrm>
            <a:off x="10110652" y="10"/>
            <a:ext cx="2081348" cy="2393147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B75E94-D503-864B-D990-800EDBC853C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Una pieza de rompecabezas amarillo completa un rompecabezas negro">
            <a:extLst>
              <a:ext uri="{FF2B5EF4-FFF2-40B4-BE49-F238E27FC236}">
                <a16:creationId xmlns:a16="http://schemas.microsoft.com/office/drawing/2014/main" id="{0A0E974B-D8A3-7FCF-FD60-F190CE33D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11" r="33051" b="-1"/>
          <a:stretch/>
        </p:blipFill>
        <p:spPr>
          <a:xfrm>
            <a:off x="10265433" y="2393166"/>
            <a:ext cx="1926567" cy="221455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F179148-455E-16AE-2AF1-DED44845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787271" cy="769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oper Black"/>
                <a:cs typeface="Calibri Light"/>
              </a:rPr>
              <a:t>Beneficios</a:t>
            </a:r>
            <a:endParaRPr lang="en-US" dirty="0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13" name="Picture 12" descr="A black umbrella over a piggybank">
            <a:extLst>
              <a:ext uri="{FF2B5EF4-FFF2-40B4-BE49-F238E27FC236}">
                <a16:creationId xmlns:a16="http://schemas.microsoft.com/office/drawing/2014/main" id="{E7EF9327-DB2C-6B04-EC86-7D6B855E02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7" r="15907" b="-9"/>
          <a:stretch/>
        </p:blipFill>
        <p:spPr>
          <a:xfrm>
            <a:off x="9408184" y="3655229"/>
            <a:ext cx="2783817" cy="3202773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3F59A-4319-1061-D4E1-66C540FAD5D5}"/>
              </a:ext>
            </a:extLst>
          </p:cNvPr>
          <p:cNvSpPr txBox="1"/>
          <p:nvPr/>
        </p:nvSpPr>
        <p:spPr>
          <a:xfrm>
            <a:off x="822837" y="3425861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FFFF"/>
                </a:solidFill>
                <a:cs typeface="Calibri"/>
              </a:rPr>
              <a:t>Empleados</a:t>
            </a:r>
            <a:r>
              <a:rPr lang="en-US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FFFFFF"/>
                </a:solidFill>
                <a:cs typeface="Calibri"/>
              </a:rPr>
              <a:t>desafiados</a:t>
            </a:r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B3A70-CD6F-C864-A681-21E41F207430}"/>
              </a:ext>
            </a:extLst>
          </p:cNvPr>
          <p:cNvSpPr txBox="1"/>
          <p:nvPr/>
        </p:nvSpPr>
        <p:spPr>
          <a:xfrm>
            <a:off x="292221" y="2212909"/>
            <a:ext cx="3705726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cs typeface="Calibri"/>
              </a:rPr>
              <a:t>Aprovechamiento</a:t>
            </a:r>
            <a:r>
              <a:rPr lang="en-US" b="1" dirty="0">
                <a:cs typeface="Calibri"/>
              </a:rPr>
              <a:t> de </a:t>
            </a:r>
            <a:r>
              <a:rPr lang="en-US" b="1" dirty="0" err="1">
                <a:cs typeface="Calibri"/>
              </a:rPr>
              <a:t>capacidades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50B52-E0BA-17CE-5799-7A08D075D049}"/>
              </a:ext>
            </a:extLst>
          </p:cNvPr>
          <p:cNvSpPr txBox="1"/>
          <p:nvPr/>
        </p:nvSpPr>
        <p:spPr>
          <a:xfrm>
            <a:off x="4725080" y="3451261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"/>
              </a:rPr>
              <a:t>Baja </a:t>
            </a:r>
            <a:r>
              <a:rPr lang="en-US" b="1" dirty="0" err="1">
                <a:solidFill>
                  <a:srgbClr val="FFFFFF"/>
                </a:solidFill>
                <a:cs typeface="Calibri"/>
              </a:rPr>
              <a:t>rotación</a:t>
            </a:r>
            <a:endParaRPr 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23E8B-4908-30CA-78A6-C3D42B5724F5}"/>
              </a:ext>
            </a:extLst>
          </p:cNvPr>
          <p:cNvSpPr txBox="1"/>
          <p:nvPr/>
        </p:nvSpPr>
        <p:spPr>
          <a:xfrm>
            <a:off x="4722516" y="2211572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cs typeface="Calibri"/>
              </a:rPr>
              <a:t>Personal disponible</a:t>
            </a:r>
            <a:endParaRPr lang="en-US" dirty="0"/>
          </a:p>
        </p:txBody>
      </p:sp>
      <p:pic>
        <p:nvPicPr>
          <p:cNvPr id="17" name="Graphic 16" descr="Handshake outline">
            <a:extLst>
              <a:ext uri="{FF2B5EF4-FFF2-40B4-BE49-F238E27FC236}">
                <a16:creationId xmlns:a16="http://schemas.microsoft.com/office/drawing/2014/main" id="{858AE77C-753B-D5C7-006B-31FD22771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4019" y="327888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F137FB-A399-2505-3C2A-09CBBA31F440}"/>
              </a:ext>
            </a:extLst>
          </p:cNvPr>
          <p:cNvSpPr txBox="1"/>
          <p:nvPr/>
        </p:nvSpPr>
        <p:spPr>
          <a:xfrm>
            <a:off x="2779974" y="4908419"/>
            <a:ext cx="2743200" cy="408623"/>
          </a:xfrm>
          <a:prstGeom prst="roundRect">
            <a:avLst/>
          </a:prstGeom>
          <a:solidFill>
            <a:srgbClr val="3E3E4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Buen </a:t>
            </a:r>
            <a:r>
              <a:rPr lang="en-US" b="1" dirty="0" err="1">
                <a:cs typeface="Calibri"/>
              </a:rPr>
              <a:t>ambiente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laboral</a:t>
            </a:r>
          </a:p>
        </p:txBody>
      </p:sp>
    </p:spTree>
    <p:extLst>
      <p:ext uri="{BB962C8B-B14F-4D97-AF65-F5344CB8AC3E}">
        <p14:creationId xmlns:p14="http://schemas.microsoft.com/office/powerpoint/2010/main" val="297201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 animBg="1"/>
      <p:bldP spid="1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Pen placed on top of a signature line">
            <a:extLst>
              <a:ext uri="{FF2B5EF4-FFF2-40B4-BE49-F238E27FC236}">
                <a16:creationId xmlns:a16="http://schemas.microsoft.com/office/drawing/2014/main" id="{768CDC47-2E1D-1084-EB91-288102F31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1" r="8" b="9098"/>
          <a:stretch/>
        </p:blipFill>
        <p:spPr>
          <a:xfrm>
            <a:off x="6155852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DAE063-4796-F0AA-84C0-2F3F405AF081}"/>
              </a:ext>
            </a:extLst>
          </p:cNvPr>
          <p:cNvSpPr txBox="1">
            <a:spLocks/>
          </p:cNvSpPr>
          <p:nvPr/>
        </p:nvSpPr>
        <p:spPr>
          <a:xfrm>
            <a:off x="683052" y="1019519"/>
            <a:ext cx="4787271" cy="769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ooper Black"/>
                <a:cs typeface="Calibri Light"/>
              </a:rPr>
              <a:t>Conclusión</a:t>
            </a:r>
            <a:endParaRPr lang="en-US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2CF83-F3B2-FB89-5737-1EE84365933F}"/>
              </a:ext>
            </a:extLst>
          </p:cNvPr>
          <p:cNvSpPr txBox="1"/>
          <p:nvPr/>
        </p:nvSpPr>
        <p:spPr>
          <a:xfrm>
            <a:off x="521369" y="2499894"/>
            <a:ext cx="75023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“No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temas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al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fracaso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sino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más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bien a no </a:t>
            </a:r>
            <a:r>
              <a:rPr lang="en-US" sz="2400" b="1" err="1">
                <a:solidFill>
                  <a:schemeClr val="bg1"/>
                </a:solidFill>
                <a:ea typeface="+mn-lt"/>
                <a:cs typeface="+mn-lt"/>
              </a:rPr>
              <a:t>intentarlo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”.</a:t>
            </a:r>
          </a:p>
          <a:p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― Roy T. Bennett, The Light in the Heart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5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1EB602-B3EF-172C-DB71-6CC76D83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042468" cy="6858847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39538-A9CC-0495-611A-FC1E05A7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842"/>
            <a:ext cx="7042468" cy="5073386"/>
          </a:xfrm>
          <a:prstGeom prst="rect">
            <a:avLst/>
          </a:prstGeom>
          <a:gradFill flip="none" rotWithShape="1">
            <a:gsLst>
              <a:gs pos="300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8FBA2-0111-985C-067B-6EEB34A5A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380"/>
            <a:ext cx="5443442" cy="6854193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46000">
                <a:schemeClr val="accent2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573F1-437D-2053-4E31-36508DA20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73467" y="26096"/>
            <a:ext cx="4669002" cy="682771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55000"/>
                </a:schemeClr>
              </a:gs>
              <a:gs pos="45000">
                <a:schemeClr val="accent5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B18DB-F0FB-7D38-994F-67A556D6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57" y="1175336"/>
            <a:ext cx="4722119" cy="2495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Muchas Gracias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3C9D2F3-60E0-CF4C-19E0-792F9974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7482" y="1724891"/>
            <a:ext cx="3408218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16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Capacitación como parte de la cultura organizacional</vt:lpstr>
      <vt:lpstr>Problema</vt:lpstr>
      <vt:lpstr>Solución</vt:lpstr>
      <vt:lpstr>Beneficios</vt:lpstr>
      <vt:lpstr>PowerPoint Presentation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346</cp:revision>
  <dcterms:created xsi:type="dcterms:W3CDTF">2023-11-03T21:24:26Z</dcterms:created>
  <dcterms:modified xsi:type="dcterms:W3CDTF">2023-11-12T01:28:23Z</dcterms:modified>
</cp:coreProperties>
</file>