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63" r:id="rId10"/>
    <p:sldId id="264" r:id="rId11"/>
    <p:sldId id="265" r:id="rId12"/>
    <p:sldId id="282" r:id="rId13"/>
    <p:sldId id="283" r:id="rId14"/>
    <p:sldId id="266" r:id="rId15"/>
    <p:sldId id="267" r:id="rId16"/>
    <p:sldId id="275" r:id="rId17"/>
    <p:sldId id="274" r:id="rId18"/>
    <p:sldId id="276" r:id="rId19"/>
    <p:sldId id="279" r:id="rId20"/>
    <p:sldId id="280" r:id="rId21"/>
    <p:sldId id="281" r:id="rId22"/>
    <p:sldId id="269" r:id="rId23"/>
    <p:sldId id="270" r:id="rId24"/>
    <p:sldId id="271" r:id="rId25"/>
    <p:sldId id="272" r:id="rId26"/>
    <p:sldId id="273" r:id="rId27"/>
    <p:sldId id="277" r:id="rId2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3" autoAdjust="0"/>
    <p:restoredTop sz="94629" autoAdjust="0"/>
  </p:normalViewPr>
  <p:slideViewPr>
    <p:cSldViewPr>
      <p:cViewPr varScale="1">
        <p:scale>
          <a:sx n="98" d="100"/>
          <a:sy n="98" d="100"/>
        </p:scale>
        <p:origin x="582" y="7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F30B2-1395-4BE0-8133-102C004F9E2F}" type="datetimeFigureOut">
              <a:rPr lang="uk-UA" smtClean="0"/>
              <a:t>19.01.2017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2D7F2-D497-4877-96DA-6639326F37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261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2D7F2-D497-4877-96DA-6639326F374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3134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2D7F2-D497-4877-96DA-6639326F3746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288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github.io/effectivescala/index.html" TargetMode="External"/><Relationship Id="rId7" Type="http://schemas.openxmlformats.org/officeDocument/2006/relationships/hyperlink" Target="https://drive.google.com/open?id=0B2Re1JYCm9aNM2hzTU1QWGVLNms" TargetMode="External"/><Relationship Id="rId2" Type="http://schemas.openxmlformats.org/officeDocument/2006/relationships/hyperlink" Target="http://danielwestheide.com/scala/neophyte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iloveponies.github.io/120-hour-epic-sax-marathon/index.html" TargetMode="External"/><Relationship Id="rId5" Type="http://schemas.openxmlformats.org/officeDocument/2006/relationships/hyperlink" Target="http://adit.io/posts/2013-04-17-functors,_applicatives,_and_monads_in_pictures.html" TargetMode="External"/><Relationship Id="rId4" Type="http://schemas.openxmlformats.org/officeDocument/2006/relationships/hyperlink" Target="http://eed3si9n.com/learning-scalaz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653648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Let’s talk about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b="1" dirty="0" smtClean="0"/>
              <a:t>Functional Programming</a:t>
            </a:r>
            <a:endParaRPr lang="ru-RU" b="1" dirty="0"/>
          </a:p>
        </p:txBody>
      </p:sp>
      <p:pic>
        <p:nvPicPr>
          <p:cNvPr id="1026" name="Picture 2" descr="C:\Users\Admin\Desktop\Haskell.sh-600x6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1266"/>
            <a:ext cx="2083468" cy="194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esktop\Scala-logo.sh-600x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78" y="3219822"/>
            <a:ext cx="2088232" cy="156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\Desktop\Clojure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39" y="401437"/>
            <a:ext cx="1240403" cy="11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\Desktop\fsharp25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22" y="3147814"/>
            <a:ext cx="1564439" cy="156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8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194" y="627534"/>
            <a:ext cx="399340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Tail recursion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Significantly boost performance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Avoid </a:t>
            </a:r>
            <a:r>
              <a:rPr lang="en-US" sz="2000" dirty="0" err="1" smtClean="0"/>
              <a:t>StackOverflowException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23" y="1707654"/>
            <a:ext cx="5535998" cy="321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5" y="735546"/>
            <a:ext cx="1900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Tail recursion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7188" y="1089590"/>
            <a:ext cx="76642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Recall our list reverting 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could also use tail recursion: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When passing a list of 1000 integers we get a 100x performance boost.</a:t>
            </a:r>
          </a:p>
          <a:p>
            <a:r>
              <a:rPr lang="en-US" dirty="0" smtClean="0"/>
              <a:t>  Should you pass a list of 10000 elements the first implementation would fail </a:t>
            </a:r>
          </a:p>
          <a:p>
            <a:r>
              <a:rPr lang="en-US" dirty="0" smtClean="0"/>
              <a:t>with a </a:t>
            </a:r>
            <a:r>
              <a:rPr lang="en-US" dirty="0" err="1" smtClean="0"/>
              <a:t>StackOverflowException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6" y="1481901"/>
            <a:ext cx="4176462" cy="6801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88" y="2499741"/>
            <a:ext cx="4216812" cy="14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5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65113"/>
            <a:ext cx="843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pattern with an inner helper function is so common that </a:t>
            </a:r>
            <a:r>
              <a:rPr lang="en-US" dirty="0" err="1" smtClean="0"/>
              <a:t>Clojure</a:t>
            </a:r>
            <a:r>
              <a:rPr lang="en-US" dirty="0" smtClean="0"/>
              <a:t> defines a special</a:t>
            </a:r>
          </a:p>
          <a:p>
            <a:r>
              <a:rPr lang="en-US" dirty="0" smtClean="0"/>
              <a:t>(anonymous) form for this called </a:t>
            </a:r>
            <a:r>
              <a:rPr lang="en-US" b="1" i="1" dirty="0" smtClean="0"/>
              <a:t>loop-recur</a:t>
            </a:r>
            <a:r>
              <a:rPr lang="en-US" dirty="0"/>
              <a:t>:</a:t>
            </a:r>
            <a:endParaRPr lang="ru-RU" b="1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18019"/>
            <a:ext cx="4775939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91830"/>
            <a:ext cx="4575304" cy="135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"/>
          <p:cNvSpPr/>
          <p:nvPr/>
        </p:nvSpPr>
        <p:spPr>
          <a:xfrm>
            <a:off x="539552" y="703448"/>
            <a:ext cx="1900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Tail recursion</a:t>
            </a:r>
          </a:p>
        </p:txBody>
      </p:sp>
    </p:spTree>
    <p:extLst>
      <p:ext uri="{BB962C8B-B14F-4D97-AF65-F5344CB8AC3E}">
        <p14:creationId xmlns:p14="http://schemas.microsoft.com/office/powerpoint/2010/main" val="1347993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699542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 operations on collections</a:t>
            </a:r>
            <a:endParaRPr lang="uk-U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31590"/>
            <a:ext cx="4565009" cy="367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1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510826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Currying</a:t>
            </a:r>
            <a:endParaRPr lang="uk-UA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059582"/>
            <a:ext cx="785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technique of evaluating a function with multiple arguments as a sequence of </a:t>
            </a:r>
          </a:p>
          <a:p>
            <a:r>
              <a:rPr lang="en-US" dirty="0" smtClean="0"/>
              <a:t>functions with single argument.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1737584"/>
            <a:ext cx="5379250" cy="129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58157"/>
            <a:ext cx="6029127" cy="174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1187624" y="3115530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206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987" y="699542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Functor</a:t>
            </a:r>
            <a:endParaRPr lang="uk-UA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87" y="1221600"/>
            <a:ext cx="4782101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Admin\Desktop\fmap_ju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17" y="3219822"/>
            <a:ext cx="7488832" cy="17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21" y="1699818"/>
            <a:ext cx="5616624" cy="148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078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089" y="681540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Monad</a:t>
            </a:r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32147"/>
            <a:ext cx="5256584" cy="77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Admin\Desktop\hal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2978523"/>
            <a:ext cx="2304255" cy="145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1892" y="2039928"/>
            <a:ext cx="5173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example if function ‘half’ </a:t>
            </a:r>
          </a:p>
          <a:p>
            <a:r>
              <a:rPr lang="en-US" dirty="0" smtClean="0"/>
              <a:t>returns a wrapped value then a Monad knows how </a:t>
            </a:r>
          </a:p>
          <a:p>
            <a:r>
              <a:rPr lang="en-US" dirty="0" smtClean="0"/>
              <a:t>to apply it to its value (to </a:t>
            </a:r>
            <a:r>
              <a:rPr lang="en-US" b="1" i="1" dirty="0" err="1" smtClean="0"/>
              <a:t>flatMap</a:t>
            </a:r>
            <a:r>
              <a:rPr lang="en-US" dirty="0" smtClean="0"/>
              <a:t> it or to </a:t>
            </a:r>
            <a:r>
              <a:rPr lang="en-US" b="1" i="1" dirty="0" smtClean="0"/>
              <a:t>bind</a:t>
            </a:r>
            <a:r>
              <a:rPr lang="en-US" dirty="0" smtClean="0"/>
              <a:t>).</a:t>
            </a:r>
            <a:endParaRPr lang="ru-RU" dirty="0"/>
          </a:p>
        </p:txBody>
      </p:sp>
      <p:pic>
        <p:nvPicPr>
          <p:cNvPr id="2052" name="Picture 4" descr="C:\Users\Admin\Desktop\monad_ju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07654"/>
            <a:ext cx="331236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394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9" y="788758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Exception handling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329612"/>
            <a:ext cx="14237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Try: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Either: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53648"/>
            <a:ext cx="460851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37" y="3165817"/>
            <a:ext cx="5427447" cy="1130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11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351" y="706161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 and Output</a:t>
            </a: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87478"/>
            <a:ext cx="5688632" cy="346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715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711261"/>
            <a:ext cx="334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Concurrency with actors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190832"/>
            <a:ext cx="81058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			</a:t>
            </a:r>
            <a:r>
              <a:rPr lang="en-US" b="1" dirty="0" err="1" smtClean="0"/>
              <a:t>Akka</a:t>
            </a:r>
            <a:r>
              <a:rPr lang="en-US" dirty="0" smtClean="0"/>
              <a:t> </a:t>
            </a:r>
            <a:r>
              <a:rPr lang="en-US" dirty="0"/>
              <a:t>is a toolkit </a:t>
            </a:r>
            <a:r>
              <a:rPr lang="en-US" dirty="0" smtClean="0"/>
              <a:t>for </a:t>
            </a:r>
            <a:r>
              <a:rPr lang="en-US" dirty="0"/>
              <a:t>building highly concurrent,</a:t>
            </a:r>
            <a:br>
              <a:rPr lang="en-US" dirty="0"/>
            </a:br>
            <a:r>
              <a:rPr lang="en-US" dirty="0" smtClean="0"/>
              <a:t>			distributed</a:t>
            </a:r>
            <a:r>
              <a:rPr lang="en-US" dirty="0"/>
              <a:t>, and </a:t>
            </a:r>
            <a:r>
              <a:rPr lang="en-US" dirty="0" smtClean="0"/>
              <a:t>resilient message-driven </a:t>
            </a:r>
            <a:r>
              <a:rPr lang="en-US" dirty="0"/>
              <a:t>applications</a:t>
            </a:r>
            <a:br>
              <a:rPr lang="en-US" dirty="0"/>
            </a:br>
            <a:r>
              <a:rPr lang="en-US" dirty="0"/>
              <a:t>on the </a:t>
            </a:r>
            <a:r>
              <a:rPr lang="en-US" dirty="0" smtClean="0"/>
              <a:t>JVM that is based on </a:t>
            </a:r>
            <a:r>
              <a:rPr lang="en-US" b="1" dirty="0" smtClean="0"/>
              <a:t>actor model</a:t>
            </a:r>
            <a:r>
              <a:rPr lang="en-US" dirty="0" smtClean="0"/>
              <a:t>. </a:t>
            </a:r>
            <a:r>
              <a:rPr lang="en-US" dirty="0" err="1" smtClean="0"/>
              <a:t>Akka</a:t>
            </a:r>
            <a:r>
              <a:rPr lang="en-US" dirty="0" smtClean="0"/>
              <a:t> </a:t>
            </a:r>
            <a:r>
              <a:rPr lang="en-US" dirty="0"/>
              <a:t>is written in </a:t>
            </a:r>
            <a:r>
              <a:rPr lang="en-US" dirty="0" err="1"/>
              <a:t>Scala</a:t>
            </a:r>
            <a:r>
              <a:rPr lang="en-US" dirty="0"/>
              <a:t> and, as of </a:t>
            </a:r>
            <a:r>
              <a:rPr lang="en-US" dirty="0" err="1"/>
              <a:t>Scala</a:t>
            </a:r>
            <a:r>
              <a:rPr lang="en-US" dirty="0"/>
              <a:t> 2.10, </a:t>
            </a:r>
            <a:r>
              <a:rPr lang="en-US" dirty="0" err="1"/>
              <a:t>Akka's</a:t>
            </a:r>
            <a:r>
              <a:rPr lang="en-US" dirty="0"/>
              <a:t> actor implementation is included as part of the </a:t>
            </a:r>
            <a:r>
              <a:rPr lang="en-US" dirty="0" err="1"/>
              <a:t>Scala</a:t>
            </a:r>
            <a:r>
              <a:rPr lang="en-US" dirty="0"/>
              <a:t> standard library.</a:t>
            </a:r>
            <a:endParaRPr lang="ru-RU" dirty="0"/>
          </a:p>
        </p:txBody>
      </p:sp>
      <p:pic>
        <p:nvPicPr>
          <p:cNvPr id="1026" name="Picture 2" descr="C:\Users\Admin\Desktop\Akka_toolkit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9582"/>
            <a:ext cx="20955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esktop\0eb6f4180c304eef8e363d2f8d86bc2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52" y="2643758"/>
            <a:ext cx="648272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94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83518"/>
            <a:ext cx="424847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Agenda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Goals and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Features and patterns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Code snippets</a:t>
            </a:r>
          </a:p>
        </p:txBody>
      </p:sp>
    </p:spTree>
    <p:extLst>
      <p:ext uri="{BB962C8B-B14F-4D97-AF65-F5344CB8AC3E}">
        <p14:creationId xmlns:p14="http://schemas.microsoft.com/office/powerpoint/2010/main" val="197664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11260"/>
            <a:ext cx="861806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Concurrency with actors</a:t>
            </a:r>
          </a:p>
          <a:p>
            <a:r>
              <a:rPr lang="en-US" dirty="0"/>
              <a:t> </a:t>
            </a:r>
            <a:r>
              <a:rPr lang="en-US" dirty="0" smtClean="0"/>
              <a:t>     Any object is suitable as a message for an actor, but typically you would want </a:t>
            </a:r>
          </a:p>
          <a:p>
            <a:r>
              <a:rPr lang="en-US" dirty="0" smtClean="0"/>
              <a:t>to define your own meaningful classes. A module </a:t>
            </a:r>
            <a:r>
              <a:rPr lang="en-US" b="1" i="1" dirty="0" err="1" smtClean="0"/>
              <a:t>akka</a:t>
            </a:r>
            <a:r>
              <a:rPr lang="en-US" b="1" i="1" dirty="0" smtClean="0"/>
              <a:t>-typed</a:t>
            </a:r>
            <a:r>
              <a:rPr lang="en-US" dirty="0" smtClean="0"/>
              <a:t>, that provides type-safety </a:t>
            </a:r>
          </a:p>
          <a:p>
            <a:r>
              <a:rPr lang="en-US" dirty="0" smtClean="0"/>
              <a:t>is currently under development.</a:t>
            </a:r>
            <a:endParaRPr lang="ru-RU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992" y="2003922"/>
            <a:ext cx="5807152" cy="269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804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9542"/>
            <a:ext cx="8543653" cy="416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860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Let’s write a function that counts code lines given a project’s root folder.</a:t>
            </a:r>
          </a:p>
          <a:p>
            <a:pPr marL="0" indent="0">
              <a:buNone/>
            </a:pPr>
            <a:r>
              <a:rPr lang="en-US" dirty="0" smtClean="0"/>
              <a:t>The signature of the function is defined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All the following code would be defined inside this function.</a:t>
            </a:r>
          </a:p>
          <a:p>
            <a:pPr marL="0" indent="0">
              <a:buNone/>
            </a:pPr>
            <a:endParaRPr lang="uk-U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35" y="3147814"/>
            <a:ext cx="4430265" cy="63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17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21" y="1059582"/>
            <a:ext cx="8393235" cy="899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5787" y="2047881"/>
            <a:ext cx="724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to iterate through file lines and ignore the multi-line comments:</a:t>
            </a:r>
            <a:endParaRPr lang="uk-U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2417213"/>
            <a:ext cx="6408712" cy="252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09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7" y="951571"/>
            <a:ext cx="435728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Iterate through directories: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Finally, a simple invocation of this function: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95699"/>
            <a:ext cx="6264696" cy="18161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849752"/>
            <a:ext cx="2880319" cy="2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48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3" y="1005576"/>
            <a:ext cx="81868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try another example. </a:t>
            </a:r>
          </a:p>
          <a:p>
            <a:r>
              <a:rPr lang="en-US" dirty="0" smtClean="0"/>
              <a:t>Here we provide a functional-friendly implementation of a simple checkout system</a:t>
            </a:r>
          </a:p>
          <a:p>
            <a:r>
              <a:rPr lang="en-US" dirty="0" smtClean="0"/>
              <a:t>that handles the logic due to rules that look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Seems like a simple object-oriented task, but now we will create a functional</a:t>
            </a:r>
          </a:p>
          <a:p>
            <a:r>
              <a:rPr lang="en-US" dirty="0" smtClean="0"/>
              <a:t>implementation blending it with some of the Scala’s object-oriented features.</a:t>
            </a:r>
          </a:p>
          <a:p>
            <a:endParaRPr lang="uk-U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283717"/>
            <a:ext cx="2664295" cy="131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37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81540"/>
            <a:ext cx="10156324" cy="419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271" y="843558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Useful links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71270" y="1190917"/>
            <a:ext cx="83695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http://danielwestheide.com/scala/neophytes.html</a:t>
            </a:r>
          </a:p>
          <a:p>
            <a:r>
              <a:rPr lang="en-US" dirty="0" smtClean="0">
                <a:hlinkClick r:id="rId2"/>
              </a:rPr>
              <a:t>http://twitter.github.io/scala_school/index.html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http://twitter.github.io/effectivescala/index.html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http://eed3si9n.com/learning-scalaz/</a:t>
            </a:r>
            <a:endParaRPr lang="en-US" dirty="0"/>
          </a:p>
          <a:p>
            <a:r>
              <a:rPr lang="en-US" dirty="0" smtClean="0">
                <a:hlinkClick r:id="rId5"/>
              </a:rPr>
              <a:t>http://adit.io/posts/2013-04-17-functors,_applicatives,_and_monads_in_pictures.html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http://iloveponies.github.io/120-hour-epic-sax-marathon/index.html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71270" y="2783796"/>
            <a:ext cx="72410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Related literature:</a:t>
            </a:r>
          </a:p>
          <a:p>
            <a:r>
              <a:rPr lang="en-US" dirty="0" smtClean="0">
                <a:hlinkClick r:id="rId7"/>
              </a:rPr>
              <a:t>https://drive.google.com/open?id=0B2Re1JYCm9aNM2hzTU1QWGVLNms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5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55577" y="1815667"/>
            <a:ext cx="7408333" cy="283296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What is functional programming?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stateless architecture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pure functions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i</a:t>
            </a:r>
            <a:r>
              <a:rPr lang="en-US" sz="2800" dirty="0" smtClean="0"/>
              <a:t>mmutable structures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overview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34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1"/>
          <p:cNvSpPr txBox="1">
            <a:spLocks/>
          </p:cNvSpPr>
          <p:nvPr/>
        </p:nvSpPr>
        <p:spPr>
          <a:xfrm>
            <a:off x="467545" y="1059583"/>
            <a:ext cx="7408333" cy="283296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Main goals of FP are:</a:t>
            </a:r>
          </a:p>
          <a:p>
            <a:endParaRPr lang="en-US" sz="2800" dirty="0"/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 Creating </a:t>
            </a:r>
            <a:r>
              <a:rPr lang="en-US" sz="2800" dirty="0"/>
              <a:t>concise and testable modules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 Writing </a:t>
            </a:r>
            <a:r>
              <a:rPr lang="en-US" sz="2800" dirty="0"/>
              <a:t>readable and coherent code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 Speeding </a:t>
            </a:r>
            <a:r>
              <a:rPr lang="en-US" sz="2800" dirty="0"/>
              <a:t>up software development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 Improve </a:t>
            </a:r>
            <a:r>
              <a:rPr lang="en-US" sz="2800" dirty="0"/>
              <a:t>application scalability</a:t>
            </a:r>
          </a:p>
          <a:p>
            <a:endParaRPr lang="en-US" sz="2800" dirty="0"/>
          </a:p>
          <a:p>
            <a:pPr marL="0" indent="0">
              <a:buFont typeface="Symbol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044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19949" y="1364365"/>
            <a:ext cx="7408333" cy="1693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Pure function</a:t>
            </a:r>
            <a:endParaRPr lang="en-US" sz="18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 Has no side-effects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 Is referentially transparent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and patterns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27585" y="3813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2571750"/>
            <a:ext cx="763284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813887"/>
            <a:ext cx="2602807" cy="623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807335"/>
            <a:ext cx="3816424" cy="375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43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9542"/>
            <a:ext cx="59506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Immutability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 err="1" smtClean="0">
                <a:solidFill>
                  <a:srgbClr val="00B050"/>
                </a:solidFill>
              </a:rPr>
              <a:t>val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/>
              <a:t>(final) is </a:t>
            </a:r>
            <a:r>
              <a:rPr lang="en-US" sz="2000" b="1" dirty="0" smtClean="0"/>
              <a:t>always </a:t>
            </a:r>
            <a:r>
              <a:rPr lang="en-US" sz="2000" dirty="0" smtClean="0"/>
              <a:t>preferred to a </a:t>
            </a:r>
            <a:r>
              <a:rPr lang="en-US" sz="2000" dirty="0" err="1" smtClean="0">
                <a:solidFill>
                  <a:srgbClr val="FF0000"/>
                </a:solidFill>
              </a:rPr>
              <a:t>var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(non-final)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Collections are immutable by default</a:t>
            </a:r>
          </a:p>
          <a:p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Case classes (useful functional data structure) are </a:t>
            </a:r>
          </a:p>
          <a:p>
            <a:r>
              <a:rPr lang="en-US" sz="2000" dirty="0" smtClean="0"/>
              <a:t>immutable by default</a:t>
            </a:r>
            <a:endParaRPr lang="uk-UA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67" y="3660020"/>
            <a:ext cx="5371454" cy="12961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381089"/>
            <a:ext cx="3024336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3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81540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Pattern matching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6" y="3416393"/>
            <a:ext cx="7198912" cy="1547008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59" y="1059582"/>
            <a:ext cx="6472497" cy="219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25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48" y="2787774"/>
            <a:ext cx="8583117" cy="2116620"/>
          </a:xfrm>
          <a:prstGeom prst="rect">
            <a:avLst/>
          </a:prstGeom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51975"/>
            <a:ext cx="9666114" cy="1900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097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35546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Looping is recursion</a:t>
            </a:r>
            <a:endParaRPr lang="uk-UA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21600"/>
            <a:ext cx="620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purely functional way of making any iteration is recursion.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65139"/>
            <a:ext cx="85344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323528" y="3647781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516" y="3804153"/>
            <a:ext cx="4536504" cy="1212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11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883</TotalTime>
  <Words>452</Words>
  <Application>Microsoft Office PowerPoint</Application>
  <PresentationFormat>On-screen Show (16:9)</PresentationFormat>
  <Paragraphs>126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Candara</vt:lpstr>
      <vt:lpstr>Symbol</vt:lpstr>
      <vt:lpstr>Wingdings</vt:lpstr>
      <vt:lpstr>Волна</vt:lpstr>
      <vt:lpstr>Let’s talk about  Functional Programming</vt:lpstr>
      <vt:lpstr>PowerPoint Presentation</vt:lpstr>
      <vt:lpstr>Goals and overview</vt:lpstr>
      <vt:lpstr>PowerPoint Presentation</vt:lpstr>
      <vt:lpstr>Features and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Snippets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talk about  Functional Programming</dc:title>
  <dc:creator>Admin</dc:creator>
  <cp:lastModifiedBy>Nestor Sokil</cp:lastModifiedBy>
  <cp:revision>56</cp:revision>
  <dcterms:created xsi:type="dcterms:W3CDTF">2017-01-12T20:58:03Z</dcterms:created>
  <dcterms:modified xsi:type="dcterms:W3CDTF">2017-01-19T14:32:24Z</dcterms:modified>
</cp:coreProperties>
</file>