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0" r:id="rId6"/>
    <p:sldId id="261" r:id="rId7"/>
    <p:sldId id="279" r:id="rId8"/>
    <p:sldId id="263" r:id="rId9"/>
    <p:sldId id="280" r:id="rId10"/>
    <p:sldId id="281" r:id="rId11"/>
    <p:sldId id="282" r:id="rId12"/>
    <p:sldId id="278" r:id="rId13"/>
  </p:sldIdLst>
  <p:sldSz cx="9144000" cy="5143500" type="screen16x9"/>
  <p:notesSz cx="6858000" cy="9144000"/>
  <p:embeddedFontLst>
    <p:embeddedFont>
      <p:font typeface="Source Sans Pro" panose="020B0604020202020204" charset="0"/>
      <p:regular r:id="rId15"/>
      <p:bold r:id="rId16"/>
      <p:italic r:id="rId17"/>
      <p:boldItalic r:id="rId18"/>
    </p:embeddedFont>
    <p:embeddedFont>
      <p:font typeface="Oswald" panose="020B0604020202020204" charset="0"/>
      <p:regular r:id="rId19"/>
      <p:bold r:id="rId20"/>
    </p:embeddedFont>
    <p:embeddedFont>
      <p:font typeface="Georgia" panose="02040502050405020303" pitchFamily="18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129312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◉"/>
              <a:defRPr sz="3000" i="1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◉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</a:rPr>
              <a:t>“</a:t>
            </a:r>
            <a:endParaRPr sz="9600">
              <a:solidFill>
                <a:schemeClr val="accent1"/>
              </a:solidFill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2" name="Google Shape;122;p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6" name="Google Shape;126;p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7" name="Google Shape;127;p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8" name="Google Shape;128;p4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9" name="Google Shape;129;p4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30" name="Google Shape;130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Google Shape;155;p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2" name="Google Shape;162;p5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3" name="Google Shape;163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" name="Google Shape;166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7" name="Google Shape;167;p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Google Shape;168;p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9" name="Google Shape;169;p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70" name="Google Shape;170;p5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171" name="Google Shape;171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5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5" name="Google Shape;205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6" name="Google Shape;206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0" name="Google Shape;210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1" name="Google Shape;211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2" name="Google Shape;212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3" name="Google Shape;213;p6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14" name="Google Shape;214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Google Shape;239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6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5" name="Google Shape;245;p6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2267744" y="3003798"/>
            <a:ext cx="6766595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 err="1"/>
              <a:t>Pengertian</a:t>
            </a:r>
            <a:r>
              <a:rPr lang="en-US" dirty="0"/>
              <a:t>,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Sejarah</a:t>
            </a:r>
            <a:r>
              <a:rPr lang="en-US" dirty="0"/>
              <a:t> </a:t>
            </a:r>
            <a:r>
              <a:rPr lang="en-US" dirty="0" err="1"/>
              <a:t>Tasawuf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2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5277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2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3177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5"/>
          <p:cNvSpPr txBox="1">
            <a:spLocks noGrp="1"/>
          </p:cNvSpPr>
          <p:nvPr>
            <p:ph type="ctrTitle" idx="4294967295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THANKS!</a:t>
            </a:r>
            <a:endParaRPr sz="10000"/>
          </a:p>
        </p:txBody>
      </p:sp>
      <p:sp>
        <p:nvSpPr>
          <p:cNvPr id="720" name="Google Shape;720;p35"/>
          <p:cNvSpPr txBox="1">
            <a:spLocks noGrp="1"/>
          </p:cNvSpPr>
          <p:nvPr>
            <p:ph type="subTitle" idx="4294967295"/>
          </p:nvPr>
        </p:nvSpPr>
        <p:spPr>
          <a:xfrm>
            <a:off x="1275150" y="2325749"/>
            <a:ext cx="6593700" cy="10380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sz="3600" b="1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3600" b="1" dirty="0"/>
          </a:p>
        </p:txBody>
      </p:sp>
      <p:sp>
        <p:nvSpPr>
          <p:cNvPr id="721" name="Google Shape;721;p3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 smtClean="0"/>
              <a:t>Pembahasan</a:t>
            </a:r>
            <a:endParaRPr dirty="0"/>
          </a:p>
        </p:txBody>
      </p:sp>
      <p:sp>
        <p:nvSpPr>
          <p:cNvPr id="470" name="Google Shape;470;p14"/>
          <p:cNvSpPr txBox="1"/>
          <p:nvPr/>
        </p:nvSpPr>
        <p:spPr>
          <a:xfrm>
            <a:off x="683568" y="964882"/>
            <a:ext cx="352425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en-US" dirty="0" smtClean="0">
                <a:solidFill>
                  <a:schemeClr val="accent1"/>
                </a:solidFill>
                <a:latin typeface="Georgia" panose="02040502050405020303" pitchFamily="18" charset="0"/>
              </a:rPr>
              <a:t>A. </a:t>
            </a:r>
            <a:r>
              <a:rPr lang="en-US" dirty="0" err="1" smtClean="0">
                <a:solidFill>
                  <a:schemeClr val="accent1"/>
                </a:solidFill>
                <a:latin typeface="Georgia" panose="02040502050405020303" pitchFamily="18" charset="0"/>
              </a:rPr>
              <a:t>Pengertian</a:t>
            </a:r>
            <a:r>
              <a:rPr lang="en-US" dirty="0" smtClean="0">
                <a:solidFill>
                  <a:schemeClr val="accent1"/>
                </a:solidFill>
                <a:latin typeface="Georgia" panose="02040502050405020303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Georgia" panose="02040502050405020303" pitchFamily="18" charset="0"/>
              </a:rPr>
              <a:t>dan</a:t>
            </a:r>
            <a:r>
              <a:rPr lang="en-US" dirty="0">
                <a:solidFill>
                  <a:schemeClr val="accent1"/>
                </a:solidFill>
                <a:latin typeface="Georgia" panose="02040502050405020303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Georgia" panose="02040502050405020303" pitchFamily="18" charset="0"/>
              </a:rPr>
              <a:t>dasar</a:t>
            </a:r>
            <a:r>
              <a:rPr lang="en-US" dirty="0">
                <a:solidFill>
                  <a:schemeClr val="accent1"/>
                </a:solidFill>
                <a:latin typeface="Georgia" panose="02040502050405020303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Georgia" panose="02040502050405020303" pitchFamily="18" charset="0"/>
              </a:rPr>
              <a:t>ajaran</a:t>
            </a:r>
            <a:r>
              <a:rPr lang="en-US" dirty="0">
                <a:solidFill>
                  <a:schemeClr val="accent1"/>
                </a:solidFill>
                <a:latin typeface="Georgia" panose="02040502050405020303" pitchFamily="18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Georgia" panose="02040502050405020303" pitchFamily="18" charset="0"/>
              </a:rPr>
              <a:t>tasawuf</a:t>
            </a:r>
            <a:endParaRPr lang="en-US" dirty="0">
              <a:solidFill>
                <a:schemeClr val="accent1"/>
              </a:solidFill>
              <a:latin typeface="Georgia" panose="02040502050405020303" pitchFamily="18" charset="0"/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en-US" dirty="0" smtClean="0">
                <a:solidFill>
                  <a:schemeClr val="accent1"/>
                </a:solidFill>
                <a:latin typeface="Georgia" panose="02040502050405020303" pitchFamily="18" charset="0"/>
              </a:rPr>
              <a:t>1. </a:t>
            </a:r>
            <a:r>
              <a:rPr lang="en-US" dirty="0" err="1" smtClean="0">
                <a:solidFill>
                  <a:schemeClr val="accent1"/>
                </a:solidFill>
                <a:latin typeface="Georgia" panose="02040502050405020303" pitchFamily="18" charset="0"/>
              </a:rPr>
              <a:t>Pengertian</a:t>
            </a:r>
            <a:r>
              <a:rPr lang="en-US" dirty="0" smtClean="0">
                <a:solidFill>
                  <a:schemeClr val="accent1"/>
                </a:solidFill>
                <a:latin typeface="Georgia" panose="02040502050405020303" pitchFamily="18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Georgia" panose="02040502050405020303" pitchFamily="18" charset="0"/>
              </a:rPr>
              <a:t>tasawuf</a:t>
            </a:r>
            <a:endParaRPr lang="en-US" dirty="0">
              <a:solidFill>
                <a:schemeClr val="accent1"/>
              </a:solidFill>
              <a:latin typeface="Georgia" panose="02040502050405020303" pitchFamily="18" charset="0"/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en-ID" dirty="0" smtClean="0">
                <a:solidFill>
                  <a:schemeClr val="accent1"/>
                </a:solidFill>
                <a:latin typeface="Georgia" panose="02040502050405020303" pitchFamily="18" charset="0"/>
              </a:rPr>
              <a:t>2. </a:t>
            </a:r>
            <a:r>
              <a:rPr lang="en-ID" dirty="0" err="1" smtClean="0">
                <a:solidFill>
                  <a:schemeClr val="accent1"/>
                </a:solidFill>
                <a:latin typeface="Georgia" panose="02040502050405020303" pitchFamily="18" charset="0"/>
              </a:rPr>
              <a:t>Dasar</a:t>
            </a:r>
            <a:r>
              <a:rPr lang="en-ID" dirty="0" smtClean="0">
                <a:solidFill>
                  <a:schemeClr val="accent1"/>
                </a:solidFill>
                <a:latin typeface="Georgia" panose="02040502050405020303" pitchFamily="18" charset="0"/>
              </a:rPr>
              <a:t> </a:t>
            </a:r>
            <a:r>
              <a:rPr lang="en-ID" dirty="0" err="1" smtClean="0">
                <a:solidFill>
                  <a:schemeClr val="accent1"/>
                </a:solidFill>
                <a:latin typeface="Georgia" panose="02040502050405020303" pitchFamily="18" charset="0"/>
              </a:rPr>
              <a:t>Ajaran</a:t>
            </a:r>
            <a:r>
              <a:rPr lang="en-ID" dirty="0" smtClean="0">
                <a:solidFill>
                  <a:schemeClr val="accent1"/>
                </a:solidFill>
                <a:latin typeface="Georgia" panose="02040502050405020303" pitchFamily="18" charset="0"/>
              </a:rPr>
              <a:t> </a:t>
            </a:r>
            <a:r>
              <a:rPr lang="en-ID" dirty="0" err="1" smtClean="0">
                <a:solidFill>
                  <a:schemeClr val="accent1"/>
                </a:solidFill>
                <a:latin typeface="Georgia" panose="02040502050405020303" pitchFamily="18" charset="0"/>
              </a:rPr>
              <a:t>Tasawuf</a:t>
            </a:r>
            <a:endParaRPr lang="en-US" dirty="0" smtClean="0">
              <a:solidFill>
                <a:schemeClr val="accent1"/>
              </a:solidFill>
              <a:latin typeface="Georgia" panose="02040502050405020303" pitchFamily="18" charset="0"/>
            </a:endParaRPr>
          </a:p>
        </p:txBody>
      </p:sp>
      <p:sp>
        <p:nvSpPr>
          <p:cNvPr id="471" name="Google Shape;471;p14"/>
          <p:cNvSpPr txBox="1"/>
          <p:nvPr/>
        </p:nvSpPr>
        <p:spPr>
          <a:xfrm>
            <a:off x="5148064" y="771550"/>
            <a:ext cx="3376200" cy="2831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200000"/>
              </a:lnSpc>
              <a:spcBef>
                <a:spcPts val="600"/>
              </a:spcBef>
            </a:pP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dirty="0" smtClean="0">
                <a:solidFill>
                  <a:schemeClr val="accent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. </a:t>
            </a:r>
            <a:r>
              <a:rPr lang="en-US" dirty="0" err="1" smtClean="0">
                <a:solidFill>
                  <a:schemeClr val="accent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Sejarah</a:t>
            </a:r>
            <a:r>
              <a:rPr lang="en-US" dirty="0" smtClean="0">
                <a:solidFill>
                  <a:schemeClr val="accent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tasawuf</a:t>
            </a:r>
            <a:endParaRPr lang="en-US" dirty="0" smtClean="0">
              <a:solidFill>
                <a:schemeClr val="accent1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 lvl="0">
              <a:lnSpc>
                <a:spcPct val="200000"/>
              </a:lnSpc>
              <a:spcBef>
                <a:spcPts val="600"/>
              </a:spcBef>
            </a:pPr>
            <a:r>
              <a:rPr lang="en-ID" dirty="0" smtClean="0">
                <a:solidFill>
                  <a:schemeClr val="accent1"/>
                </a:solidFill>
                <a:latin typeface="Georgia" panose="02040502050405020303" pitchFamily="18" charset="0"/>
                <a:ea typeface="Source Sans Pro"/>
                <a:cs typeface="Arial" panose="020B0604020202020204" pitchFamily="34" charset="0"/>
                <a:sym typeface="Source Sans Pro"/>
              </a:rPr>
              <a:t>1. Masa </a:t>
            </a:r>
            <a:r>
              <a:rPr lang="en-ID" dirty="0" err="1" smtClean="0">
                <a:solidFill>
                  <a:schemeClr val="accent1"/>
                </a:solidFill>
                <a:latin typeface="Georgia" panose="02040502050405020303" pitchFamily="18" charset="0"/>
                <a:ea typeface="Source Sans Pro"/>
                <a:cs typeface="Arial" panose="020B0604020202020204" pitchFamily="34" charset="0"/>
                <a:sym typeface="Source Sans Pro"/>
              </a:rPr>
              <a:t>Rasulullah</a:t>
            </a:r>
            <a:endParaRPr lang="en-ID" dirty="0">
              <a:solidFill>
                <a:schemeClr val="accent1"/>
              </a:solidFill>
              <a:latin typeface="Georgia" panose="02040502050405020303" pitchFamily="18" charset="0"/>
              <a:ea typeface="Source Sans Pro"/>
              <a:cs typeface="Arial" panose="020B0604020202020204" pitchFamily="34" charset="0"/>
              <a:sym typeface="Source Sans Pro"/>
            </a:endParaRPr>
          </a:p>
          <a:p>
            <a:pPr lvl="0">
              <a:lnSpc>
                <a:spcPct val="200000"/>
              </a:lnSpc>
              <a:spcBef>
                <a:spcPts val="600"/>
              </a:spcBef>
            </a:pPr>
            <a:r>
              <a:rPr lang="en-US" dirty="0" smtClean="0">
                <a:solidFill>
                  <a:schemeClr val="accent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2. Masa </a:t>
            </a:r>
            <a:r>
              <a:rPr lang="en-US" dirty="0" err="1">
                <a:solidFill>
                  <a:schemeClr val="accent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sahabat</a:t>
            </a:r>
            <a:r>
              <a:rPr lang="en-US" dirty="0">
                <a:solidFill>
                  <a:schemeClr val="accent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dan</a:t>
            </a:r>
            <a:r>
              <a:rPr lang="en-US" dirty="0">
                <a:solidFill>
                  <a:schemeClr val="accent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tabi'in</a:t>
            </a:r>
            <a:endParaRPr lang="en-US" dirty="0" smtClean="0">
              <a:solidFill>
                <a:schemeClr val="accent1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 lvl="0">
              <a:lnSpc>
                <a:spcPct val="200000"/>
              </a:lnSpc>
              <a:spcBef>
                <a:spcPts val="600"/>
              </a:spcBef>
            </a:pPr>
            <a:r>
              <a:rPr lang="en-US" dirty="0" smtClean="0">
                <a:solidFill>
                  <a:schemeClr val="accent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3. Masa </a:t>
            </a:r>
            <a:r>
              <a:rPr lang="en-US" dirty="0" err="1">
                <a:solidFill>
                  <a:schemeClr val="accent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kemajuan</a:t>
            </a:r>
            <a:r>
              <a:rPr lang="en-US" dirty="0">
                <a:solidFill>
                  <a:schemeClr val="accent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islam</a:t>
            </a:r>
            <a:endParaRPr lang="en-US" dirty="0" smtClean="0">
              <a:solidFill>
                <a:schemeClr val="accent1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 lvl="0">
              <a:lnSpc>
                <a:spcPct val="200000"/>
              </a:lnSpc>
              <a:spcBef>
                <a:spcPts val="600"/>
              </a:spcBef>
            </a:pPr>
            <a:r>
              <a:rPr lang="en-US" dirty="0" smtClean="0">
                <a:solidFill>
                  <a:schemeClr val="accent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4. Masa </a:t>
            </a:r>
            <a:r>
              <a:rPr lang="en-US" dirty="0" err="1" smtClean="0">
                <a:solidFill>
                  <a:schemeClr val="accent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kemunduran</a:t>
            </a:r>
            <a:r>
              <a:rPr lang="en-US" dirty="0" smtClean="0">
                <a:solidFill>
                  <a:schemeClr val="accent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islam</a:t>
            </a:r>
            <a:r>
              <a:rPr lang="en-US" dirty="0" smtClean="0">
                <a:solidFill>
                  <a:schemeClr val="accent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endParaRPr lang="en-US" dirty="0">
              <a:solidFill>
                <a:schemeClr val="accent1"/>
              </a:solidFill>
              <a:latin typeface="Georgia" panose="02040502050405020303" pitchFamily="18" charset="0"/>
              <a:ea typeface="Source Sans Pro"/>
              <a:cs typeface="Arial" panose="020B0604020202020204" pitchFamily="34" charset="0"/>
              <a:sym typeface="Source Sans Pro"/>
            </a:endParaRP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411760" y="3147814"/>
            <a:ext cx="5214600" cy="15121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Georgia" panose="02040502050405020303" pitchFamily="18" charset="0"/>
              </a:rPr>
              <a:t/>
            </a:r>
            <a:br>
              <a:rPr lang="en-US" sz="2800" dirty="0" smtClean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2800" dirty="0" err="1" smtClean="0">
                <a:solidFill>
                  <a:schemeClr val="bg1"/>
                </a:solidFill>
                <a:latin typeface="Georgia" panose="02040502050405020303" pitchFamily="18" charset="0"/>
              </a:rPr>
              <a:t>Pengertian</a:t>
            </a:r>
            <a:r>
              <a:rPr lang="en-US" sz="2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Georgia" panose="02040502050405020303" pitchFamily="18" charset="0"/>
              </a:rPr>
              <a:t>dan</a:t>
            </a:r>
            <a: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Georgia" panose="02040502050405020303" pitchFamily="18" charset="0"/>
              </a:rPr>
              <a:t>dasar</a:t>
            </a:r>
            <a: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Georgia" panose="02040502050405020303" pitchFamily="18" charset="0"/>
              </a:rPr>
              <a:t>ajaran</a:t>
            </a:r>
            <a: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Georgia" panose="02040502050405020303" pitchFamily="18" charset="0"/>
              </a:rPr>
              <a:t>tasawuf</a:t>
            </a:r>
            <a:r>
              <a:rPr lang="en-US" dirty="0">
                <a:solidFill>
                  <a:schemeClr val="accent1"/>
                </a:solidFill>
                <a:latin typeface="Georgia" panose="02040502050405020303" pitchFamily="18" charset="0"/>
              </a:rPr>
              <a:t/>
            </a:r>
            <a:br>
              <a:rPr lang="en-US" dirty="0">
                <a:solidFill>
                  <a:schemeClr val="accent1"/>
                </a:solidFill>
                <a:latin typeface="Georgia" panose="02040502050405020303" pitchFamily="18" charset="0"/>
              </a:rPr>
            </a:br>
            <a:endParaRPr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755576" y="217205"/>
            <a:ext cx="1717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Pengertian</a:t>
            </a:r>
            <a:r>
              <a:rPr lang="en-US" dirty="0"/>
              <a:t> </a:t>
            </a:r>
            <a:r>
              <a:rPr lang="en-US" dirty="0" err="1"/>
              <a:t>tasawuf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43558"/>
            <a:ext cx="741682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Blip>
                <a:blip r:embed="rId3"/>
              </a:buBlip>
            </a:pPr>
            <a:r>
              <a:rPr lang="en-US" dirty="0" err="1"/>
              <a:t>tasawuf</a:t>
            </a:r>
            <a:r>
              <a:rPr lang="en-US" dirty="0"/>
              <a:t>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Arab </a:t>
            </a:r>
            <a:r>
              <a:rPr lang="en-US" dirty="0" err="1"/>
              <a:t>dari</a:t>
            </a:r>
            <a:r>
              <a:rPr lang="en-US" dirty="0"/>
              <a:t> kata ”</a:t>
            </a:r>
            <a:r>
              <a:rPr lang="en-US" dirty="0" err="1"/>
              <a:t>tashowwafa</a:t>
            </a:r>
            <a:r>
              <a:rPr lang="en-US" dirty="0"/>
              <a:t> – </a:t>
            </a:r>
            <a:r>
              <a:rPr lang="en-US" dirty="0" err="1"/>
              <a:t>yatashowwafu</a:t>
            </a:r>
            <a:r>
              <a:rPr lang="en-US" dirty="0"/>
              <a:t> – </a:t>
            </a:r>
            <a:r>
              <a:rPr lang="en-US" dirty="0" err="1" smtClean="0"/>
              <a:t>tashowwuf</a:t>
            </a:r>
            <a:r>
              <a:rPr lang="en-US" dirty="0" smtClean="0"/>
              <a:t>” </a:t>
            </a:r>
            <a:r>
              <a:rPr lang="en-US" dirty="0" err="1" smtClean="0"/>
              <a:t>mengandung</a:t>
            </a:r>
            <a:r>
              <a:rPr lang="en-US" dirty="0" smtClean="0"/>
              <a:t> </a:t>
            </a:r>
            <a:r>
              <a:rPr lang="en-US" dirty="0" err="1"/>
              <a:t>makna</a:t>
            </a:r>
            <a:r>
              <a:rPr lang="en-US" dirty="0"/>
              <a:t> (</a:t>
            </a:r>
            <a:r>
              <a:rPr lang="en-US" dirty="0" err="1"/>
              <a:t>menjadi</a:t>
            </a:r>
            <a:r>
              <a:rPr lang="en-US" dirty="0"/>
              <a:t>) </a:t>
            </a:r>
            <a:r>
              <a:rPr lang="en-US" dirty="0" err="1"/>
              <a:t>berbulu</a:t>
            </a:r>
            <a:r>
              <a:rPr lang="en-US" dirty="0"/>
              <a:t> yang </a:t>
            </a:r>
            <a:r>
              <a:rPr lang="en-US" dirty="0" err="1" smtClean="0"/>
              <a:t>banyak</a:t>
            </a:r>
            <a:r>
              <a:rPr lang="en-US" dirty="0" smtClean="0"/>
              <a:t>, </a:t>
            </a:r>
            <a:r>
              <a:rPr lang="en-US" dirty="0" err="1" smtClean="0"/>
              <a:t>yakni</a:t>
            </a:r>
            <a:r>
              <a:rPr lang="en-US" dirty="0" smtClean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sufi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menyerupainya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 smtClean="0"/>
              <a:t>ciri</a:t>
            </a:r>
            <a:r>
              <a:rPr lang="en-US" dirty="0" smtClean="0"/>
              <a:t> </a:t>
            </a:r>
            <a:r>
              <a:rPr lang="en-US" dirty="0" err="1"/>
              <a:t>khas</a:t>
            </a:r>
            <a:r>
              <a:rPr lang="en-US" dirty="0"/>
              <a:t> </a:t>
            </a:r>
            <a:r>
              <a:rPr lang="en-US" dirty="0" err="1"/>
              <a:t>pakaiannya</a:t>
            </a:r>
            <a:r>
              <a:rPr lang="en-US" dirty="0"/>
              <a:t> </a:t>
            </a:r>
            <a:r>
              <a:rPr lang="en-US" dirty="0" err="1"/>
              <a:t>terbuat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bulu</a:t>
            </a:r>
            <a:r>
              <a:rPr lang="en-US" dirty="0"/>
              <a:t> </a:t>
            </a:r>
            <a:r>
              <a:rPr lang="en-US" dirty="0" err="1"/>
              <a:t>domba</a:t>
            </a:r>
            <a:r>
              <a:rPr lang="en-US" dirty="0"/>
              <a:t>/</a:t>
            </a:r>
            <a:r>
              <a:rPr lang="en-US" dirty="0" err="1"/>
              <a:t>wol</a:t>
            </a:r>
            <a:r>
              <a:rPr lang="en-US" dirty="0"/>
              <a:t> (</a:t>
            </a:r>
            <a:r>
              <a:rPr lang="en-US" dirty="0" err="1"/>
              <a:t>suf</a:t>
            </a:r>
            <a:r>
              <a:rPr lang="en-US" dirty="0" smtClean="0"/>
              <a:t>).</a:t>
            </a:r>
          </a:p>
          <a:p>
            <a:pPr marL="285750" indent="-285750" algn="just">
              <a:buBlip>
                <a:blip r:embed="rId3"/>
              </a:buBlip>
            </a:pPr>
            <a:endParaRPr lang="en-ID" dirty="0"/>
          </a:p>
          <a:p>
            <a:pPr marL="285750" indent="-285750" algn="just">
              <a:buBlip>
                <a:blip r:embed="rId3"/>
              </a:buBlip>
            </a:pPr>
            <a:r>
              <a:rPr lang="en-US" dirty="0" err="1"/>
              <a:t>tasawuf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upaya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rangka</a:t>
            </a:r>
            <a:r>
              <a:rPr lang="en-US" dirty="0"/>
              <a:t> </a:t>
            </a:r>
            <a:r>
              <a:rPr lang="en-US" dirty="0" err="1"/>
              <a:t>mensucikan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(</a:t>
            </a:r>
            <a:r>
              <a:rPr lang="en-US" dirty="0" err="1"/>
              <a:t>tazkiyyatunnafs</a:t>
            </a:r>
            <a:r>
              <a:rPr lang="en-US" dirty="0"/>
              <a:t>)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menjauhkan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pengaruh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 yang </a:t>
            </a:r>
            <a:r>
              <a:rPr lang="en-US" dirty="0" err="1"/>
              <a:t>meyebabkan</a:t>
            </a:r>
            <a:r>
              <a:rPr lang="en-US" dirty="0"/>
              <a:t> </a:t>
            </a:r>
            <a:r>
              <a:rPr lang="en-US" dirty="0" err="1"/>
              <a:t>lalai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Allah SWT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memusatkan</a:t>
            </a:r>
            <a:r>
              <a:rPr lang="en-US" dirty="0"/>
              <a:t> </a:t>
            </a:r>
            <a:r>
              <a:rPr lang="en-US" dirty="0" err="1"/>
              <a:t>perhatiannya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ditujukan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Allah </a:t>
            </a:r>
            <a:r>
              <a:rPr lang="en-US" dirty="0" smtClean="0"/>
              <a:t>SWT</a:t>
            </a:r>
          </a:p>
          <a:p>
            <a:pPr marL="285750" indent="-285750" algn="just">
              <a:buBlip>
                <a:blip r:embed="rId3"/>
              </a:buBlip>
            </a:pPr>
            <a:endParaRPr lang="en-ID" dirty="0"/>
          </a:p>
          <a:p>
            <a:pPr marL="285750" indent="-285750" algn="just">
              <a:buBlip>
                <a:blip r:embed="rId3"/>
              </a:buBlip>
            </a:pP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Syaikh</a:t>
            </a:r>
            <a:r>
              <a:rPr lang="en-US" dirty="0"/>
              <a:t> Muhammad Amin al-</a:t>
            </a:r>
            <a:r>
              <a:rPr lang="en-US" dirty="0" err="1"/>
              <a:t>Kurdi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tasawuf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yang </a:t>
            </a:r>
            <a:r>
              <a:rPr lang="en-US" dirty="0" err="1"/>
              <a:t>menerangkan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keadaan-keadaan</a:t>
            </a:r>
            <a:r>
              <a:rPr lang="en-US" dirty="0"/>
              <a:t> </a:t>
            </a:r>
            <a:r>
              <a:rPr lang="en-US" dirty="0" err="1"/>
              <a:t>jiwa</a:t>
            </a:r>
            <a:r>
              <a:rPr lang="en-US" dirty="0"/>
              <a:t> (</a:t>
            </a:r>
            <a:r>
              <a:rPr lang="en-US" dirty="0" err="1"/>
              <a:t>nafs</a:t>
            </a:r>
            <a:r>
              <a:rPr lang="en-US" dirty="0"/>
              <a:t>) yang </a:t>
            </a:r>
            <a:r>
              <a:rPr lang="en-US" dirty="0" err="1"/>
              <a:t>dengannya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hal-ihwal</a:t>
            </a:r>
            <a:r>
              <a:rPr lang="en-US" dirty="0"/>
              <a:t> </a:t>
            </a:r>
            <a:r>
              <a:rPr lang="en-US" dirty="0" err="1"/>
              <a:t>kebaikan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keburukan</a:t>
            </a:r>
            <a:r>
              <a:rPr lang="en-US" dirty="0"/>
              <a:t> </a:t>
            </a:r>
            <a:r>
              <a:rPr lang="en-US" dirty="0" err="1"/>
              <a:t>jiwa</a:t>
            </a:r>
            <a:r>
              <a:rPr lang="en-US" dirty="0"/>
              <a:t>,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membersihkannya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(</a:t>
            </a:r>
            <a:r>
              <a:rPr lang="en-US" dirty="0" err="1"/>
              <a:t>sifat-sifat</a:t>
            </a:r>
            <a:r>
              <a:rPr lang="en-US" dirty="0"/>
              <a:t>) yang </a:t>
            </a:r>
            <a:r>
              <a:rPr lang="en-US" dirty="0" err="1"/>
              <a:t>buruk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mengisinya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sifat-sifat</a:t>
            </a:r>
            <a:r>
              <a:rPr lang="en-US" dirty="0"/>
              <a:t> yang </a:t>
            </a:r>
            <a:r>
              <a:rPr lang="en-US" dirty="0" err="1"/>
              <a:t>terpuji</a:t>
            </a:r>
            <a:r>
              <a:rPr lang="en-US" dirty="0"/>
              <a:t>,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suluk</a:t>
            </a:r>
            <a:r>
              <a:rPr lang="en-US" dirty="0"/>
              <a:t>, </a:t>
            </a:r>
            <a:r>
              <a:rPr lang="en-US" dirty="0" err="1"/>
              <a:t>jalan</a:t>
            </a:r>
            <a:r>
              <a:rPr lang="en-US" dirty="0"/>
              <a:t> </a:t>
            </a:r>
            <a:r>
              <a:rPr lang="en-US" dirty="0" err="1"/>
              <a:t>menuju</a:t>
            </a:r>
            <a:r>
              <a:rPr lang="en-US" dirty="0"/>
              <a:t> Allah,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meninggalkan</a:t>
            </a:r>
            <a:r>
              <a:rPr lang="en-US" dirty="0"/>
              <a:t> (</a:t>
            </a:r>
            <a:r>
              <a:rPr lang="en-US" dirty="0" err="1"/>
              <a:t>larangan-larangan</a:t>
            </a:r>
            <a:r>
              <a:rPr lang="en-US" dirty="0"/>
              <a:t>) Allah </a:t>
            </a:r>
            <a:r>
              <a:rPr lang="en-US" dirty="0" err="1"/>
              <a:t>menuju</a:t>
            </a:r>
            <a:r>
              <a:rPr lang="en-US" dirty="0"/>
              <a:t> (</a:t>
            </a:r>
            <a:r>
              <a:rPr lang="en-US" dirty="0" err="1"/>
              <a:t>perintah-perintah</a:t>
            </a:r>
            <a:r>
              <a:rPr lang="en-US" dirty="0"/>
              <a:t>) Allah SWT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1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755576" y="627534"/>
            <a:ext cx="3278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a. Dasar ajaran tasawuf dalam Alquran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388" y="1417474"/>
            <a:ext cx="4831185" cy="1164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32452" y="1109697"/>
            <a:ext cx="5407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Alquran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tasawuf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: Q.S. Al-</a:t>
            </a:r>
            <a:r>
              <a:rPr lang="en-US" dirty="0" err="1"/>
              <a:t>Maidah</a:t>
            </a:r>
            <a:r>
              <a:rPr lang="en-US" dirty="0"/>
              <a:t> </a:t>
            </a:r>
            <a:r>
              <a:rPr lang="en-US" dirty="0" err="1"/>
              <a:t>ayat</a:t>
            </a:r>
            <a:r>
              <a:rPr lang="en-US" dirty="0"/>
              <a:t>: 54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427734"/>
            <a:ext cx="64087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Artinya</a:t>
            </a:r>
            <a:r>
              <a:rPr lang="en-US" dirty="0"/>
              <a:t> “Hai orang-orang yang </a:t>
            </a:r>
            <a:r>
              <a:rPr lang="en-US" dirty="0" err="1"/>
              <a:t>beriman</a:t>
            </a:r>
            <a:r>
              <a:rPr lang="en-US" dirty="0"/>
              <a:t>,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siapa</a:t>
            </a:r>
            <a:r>
              <a:rPr lang="en-US" dirty="0"/>
              <a:t> di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kamu</a:t>
            </a:r>
            <a:r>
              <a:rPr lang="en-US" dirty="0"/>
              <a:t> yang </a:t>
            </a:r>
            <a:r>
              <a:rPr lang="en-US" dirty="0" err="1"/>
              <a:t>murtad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agamanya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kelak</a:t>
            </a:r>
            <a:r>
              <a:rPr lang="en-US" dirty="0"/>
              <a:t> Allah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 smtClean="0"/>
              <a:t>mendatangkan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kaum</a:t>
            </a:r>
            <a:r>
              <a:rPr lang="en-US" dirty="0"/>
              <a:t> yang Allah </a:t>
            </a:r>
            <a:r>
              <a:rPr lang="en-US" dirty="0" err="1"/>
              <a:t>mencintai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merekapun</a:t>
            </a:r>
            <a:r>
              <a:rPr lang="en-US" dirty="0"/>
              <a:t> </a:t>
            </a:r>
            <a:r>
              <a:rPr lang="en-US" dirty="0" err="1"/>
              <a:t>mencintai</a:t>
            </a:r>
            <a:r>
              <a:rPr lang="en-US" dirty="0"/>
              <a:t> Nya, yang </a:t>
            </a:r>
            <a:r>
              <a:rPr lang="en-US" dirty="0" err="1"/>
              <a:t>bersikap</a:t>
            </a:r>
            <a:r>
              <a:rPr lang="en-US" dirty="0"/>
              <a:t> </a:t>
            </a:r>
            <a:r>
              <a:rPr lang="en-US" dirty="0" err="1"/>
              <a:t>lemah</a:t>
            </a:r>
            <a:r>
              <a:rPr lang="en-US" dirty="0"/>
              <a:t> </a:t>
            </a:r>
            <a:r>
              <a:rPr lang="en-US" dirty="0" err="1"/>
              <a:t>Lembut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orang yang </a:t>
            </a:r>
            <a:r>
              <a:rPr lang="en-US" dirty="0" err="1"/>
              <a:t>mukmin</a:t>
            </a:r>
            <a:r>
              <a:rPr lang="en-US" dirty="0"/>
              <a:t>, yang </a:t>
            </a:r>
            <a:r>
              <a:rPr lang="en-US" dirty="0" err="1"/>
              <a:t>bersikap</a:t>
            </a:r>
            <a:r>
              <a:rPr lang="en-US" dirty="0"/>
              <a:t> </a:t>
            </a:r>
            <a:r>
              <a:rPr lang="en-US" dirty="0" err="1"/>
              <a:t>keras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orang-orang </a:t>
            </a:r>
            <a:r>
              <a:rPr lang="en-US" dirty="0" err="1"/>
              <a:t>kafir</a:t>
            </a:r>
            <a:r>
              <a:rPr lang="en-US" dirty="0"/>
              <a:t>, yang </a:t>
            </a:r>
            <a:r>
              <a:rPr lang="en-US" dirty="0" err="1"/>
              <a:t>berjihad</a:t>
            </a:r>
            <a:r>
              <a:rPr lang="en-US" dirty="0"/>
              <a:t> </a:t>
            </a:r>
            <a:r>
              <a:rPr lang="en-US" dirty="0" err="1"/>
              <a:t>dijalan</a:t>
            </a:r>
            <a:r>
              <a:rPr lang="en-US" dirty="0"/>
              <a:t> Allah, </a:t>
            </a:r>
            <a:r>
              <a:rPr lang="en-US" dirty="0" err="1"/>
              <a:t>dan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takut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celaan</a:t>
            </a:r>
            <a:r>
              <a:rPr lang="en-US" dirty="0"/>
              <a:t> orang yang </a:t>
            </a:r>
            <a:r>
              <a:rPr lang="en-US" dirty="0" err="1"/>
              <a:t>suka</a:t>
            </a:r>
            <a:r>
              <a:rPr lang="en-US" dirty="0"/>
              <a:t> </a:t>
            </a:r>
            <a:r>
              <a:rPr lang="en-US" dirty="0" err="1"/>
              <a:t>mencela</a:t>
            </a:r>
            <a:r>
              <a:rPr lang="en-US" dirty="0"/>
              <a:t>. </a:t>
            </a:r>
            <a:r>
              <a:rPr lang="en-US" dirty="0" err="1"/>
              <a:t>Itulah</a:t>
            </a:r>
            <a:r>
              <a:rPr lang="en-US" dirty="0"/>
              <a:t> </a:t>
            </a:r>
            <a:r>
              <a:rPr lang="en-US" dirty="0" err="1"/>
              <a:t>karunia</a:t>
            </a:r>
            <a:r>
              <a:rPr lang="en-US" dirty="0"/>
              <a:t> Allah, </a:t>
            </a:r>
            <a:r>
              <a:rPr lang="en-US" dirty="0" err="1"/>
              <a:t>diberikan</a:t>
            </a:r>
            <a:r>
              <a:rPr lang="en-US" dirty="0"/>
              <a:t>-Nya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siapa</a:t>
            </a:r>
            <a:r>
              <a:rPr lang="en-US" dirty="0"/>
              <a:t> yang </a:t>
            </a:r>
            <a:r>
              <a:rPr lang="en-US" dirty="0" err="1"/>
              <a:t>dikehendakiNya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Allah </a:t>
            </a:r>
            <a:r>
              <a:rPr lang="en-US" dirty="0" err="1"/>
              <a:t>Maha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(</a:t>
            </a:r>
            <a:r>
              <a:rPr lang="en-US" dirty="0" err="1"/>
              <a:t>pemberian</a:t>
            </a:r>
            <a:r>
              <a:rPr lang="en-US" dirty="0"/>
              <a:t>-Nya),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Maha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”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971600" y="915566"/>
            <a:ext cx="6718041" cy="33123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en-US" sz="1600" dirty="0"/>
              <a:t>Di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hadits</a:t>
            </a:r>
            <a:r>
              <a:rPr lang="en-US" sz="1600" dirty="0"/>
              <a:t> </a:t>
            </a:r>
            <a:r>
              <a:rPr lang="en-US" sz="1600" dirty="0" err="1"/>
              <a:t>qudsi</a:t>
            </a:r>
            <a:r>
              <a:rPr lang="en-US" sz="1600" dirty="0"/>
              <a:t> </a:t>
            </a:r>
            <a:r>
              <a:rPr lang="en-US" sz="1600" dirty="0" err="1"/>
              <a:t>dikatakan</a:t>
            </a:r>
            <a:r>
              <a:rPr lang="en-US" sz="1600" dirty="0"/>
              <a:t> </a:t>
            </a:r>
            <a:r>
              <a:rPr lang="en-US" sz="1600" dirty="0" err="1"/>
              <a:t>bahwa</a:t>
            </a:r>
            <a:r>
              <a:rPr lang="en-US" sz="1600" dirty="0"/>
              <a:t> </a:t>
            </a:r>
            <a:r>
              <a:rPr lang="en-US" sz="1600" dirty="0" err="1"/>
              <a:t>Rasulullah</a:t>
            </a:r>
            <a:r>
              <a:rPr lang="en-US" sz="1600" dirty="0"/>
              <a:t> SAW </a:t>
            </a:r>
            <a:r>
              <a:rPr lang="en-US" sz="1600" dirty="0" err="1"/>
              <a:t>bersabda</a:t>
            </a:r>
            <a:r>
              <a:rPr lang="en-US" sz="1600" dirty="0"/>
              <a:t>: “</a:t>
            </a:r>
            <a:r>
              <a:rPr lang="en-US" sz="1600" dirty="0" err="1"/>
              <a:t>Siapa</a:t>
            </a:r>
            <a:r>
              <a:rPr lang="en-US" sz="1600" dirty="0"/>
              <a:t> yang </a:t>
            </a:r>
            <a:r>
              <a:rPr lang="en-US" sz="1600" dirty="0" err="1"/>
              <a:t>memusuhi</a:t>
            </a:r>
            <a:r>
              <a:rPr lang="en-US" sz="1600" dirty="0"/>
              <a:t> </a:t>
            </a:r>
            <a:r>
              <a:rPr lang="en-US" sz="1600" dirty="0" err="1"/>
              <a:t>wali</a:t>
            </a:r>
            <a:r>
              <a:rPr lang="en-US" sz="1600" dirty="0"/>
              <a:t> (</a:t>
            </a:r>
            <a:r>
              <a:rPr lang="en-US" sz="1600" dirty="0" err="1"/>
              <a:t>hamba</a:t>
            </a:r>
            <a:r>
              <a:rPr lang="en-US" sz="1600" dirty="0"/>
              <a:t> </a:t>
            </a:r>
            <a:r>
              <a:rPr lang="en-US" sz="1600" dirty="0" err="1"/>
              <a:t>kekasih</a:t>
            </a:r>
            <a:r>
              <a:rPr lang="en-US" sz="1600" dirty="0"/>
              <a:t>)-Ku,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aku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menyatakan</a:t>
            </a:r>
            <a:r>
              <a:rPr lang="en-US" sz="1600" dirty="0"/>
              <a:t> </a:t>
            </a:r>
            <a:r>
              <a:rPr lang="en-US" sz="1600" dirty="0" err="1"/>
              <a:t>perang</a:t>
            </a:r>
            <a:r>
              <a:rPr lang="en-US" sz="1600" dirty="0"/>
              <a:t> </a:t>
            </a:r>
            <a:r>
              <a:rPr lang="en-US" sz="1600" dirty="0" err="1"/>
              <a:t>kepadanya</a:t>
            </a:r>
            <a:r>
              <a:rPr lang="en-US" sz="1600" dirty="0"/>
              <a:t>. </a:t>
            </a:r>
            <a:r>
              <a:rPr lang="en-US" sz="1600" dirty="0" err="1"/>
              <a:t>Seorang</a:t>
            </a:r>
            <a:r>
              <a:rPr lang="en-US" sz="1600" dirty="0"/>
              <a:t> yang </a:t>
            </a:r>
            <a:r>
              <a:rPr lang="en-US" sz="1600" dirty="0" err="1"/>
              <a:t>mendekatkan</a:t>
            </a:r>
            <a:r>
              <a:rPr lang="en-US" sz="1600" dirty="0"/>
              <a:t> </a:t>
            </a:r>
            <a:r>
              <a:rPr lang="en-US" sz="1600" dirty="0" err="1"/>
              <a:t>diri</a:t>
            </a:r>
            <a:r>
              <a:rPr lang="en-US" sz="1600" dirty="0"/>
              <a:t> (</a:t>
            </a:r>
            <a:r>
              <a:rPr lang="en-US" sz="1600" dirty="0" err="1"/>
              <a:t>kepadaKu</a:t>
            </a:r>
            <a:r>
              <a:rPr lang="en-US" sz="1600" dirty="0"/>
              <a:t>) </a:t>
            </a:r>
            <a:r>
              <a:rPr lang="en-US" sz="1600" dirty="0" err="1"/>
              <a:t>lebih</a:t>
            </a:r>
            <a:r>
              <a:rPr lang="en-US" sz="1600" dirty="0"/>
              <a:t> Ku </a:t>
            </a:r>
            <a:r>
              <a:rPr lang="en-US" sz="1600" dirty="0" err="1"/>
              <a:t>cintai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apa</a:t>
            </a:r>
            <a:r>
              <a:rPr lang="en-US" sz="1600" dirty="0"/>
              <a:t> yang Ku </a:t>
            </a:r>
            <a:r>
              <a:rPr lang="en-US" sz="1600" dirty="0" err="1"/>
              <a:t>wajibkan</a:t>
            </a:r>
            <a:r>
              <a:rPr lang="en-US" sz="1600" dirty="0"/>
              <a:t> </a:t>
            </a:r>
            <a:r>
              <a:rPr lang="en-US" sz="1600" dirty="0" err="1"/>
              <a:t>kepadanya</a:t>
            </a:r>
            <a:r>
              <a:rPr lang="en-US" sz="1600" dirty="0"/>
              <a:t>. </a:t>
            </a:r>
            <a:r>
              <a:rPr lang="en-US" sz="1600" dirty="0" err="1"/>
              <a:t>Ketika</a:t>
            </a:r>
            <a:r>
              <a:rPr lang="en-US" sz="1600" dirty="0"/>
              <a:t> </a:t>
            </a:r>
            <a:r>
              <a:rPr lang="en-US" sz="1600" dirty="0" err="1"/>
              <a:t>Aku</a:t>
            </a:r>
            <a:r>
              <a:rPr lang="en-US" sz="1600" dirty="0"/>
              <a:t> </a:t>
            </a:r>
            <a:r>
              <a:rPr lang="en-US" sz="1600" dirty="0" err="1"/>
              <a:t>mencintainya</a:t>
            </a:r>
            <a:r>
              <a:rPr lang="en-US" sz="1600" dirty="0"/>
              <a:t>,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Aku</a:t>
            </a:r>
            <a:r>
              <a:rPr lang="en-US" sz="1600" dirty="0"/>
              <a:t> </a:t>
            </a:r>
            <a:r>
              <a:rPr lang="en-US" sz="1600" dirty="0" err="1"/>
              <a:t>menjadi</a:t>
            </a:r>
            <a:r>
              <a:rPr lang="en-US" sz="1600" dirty="0"/>
              <a:t> </a:t>
            </a:r>
            <a:r>
              <a:rPr lang="en-US" sz="1600" dirty="0" err="1"/>
              <a:t>pendengarnya</a:t>
            </a:r>
            <a:r>
              <a:rPr lang="en-US" sz="1600" dirty="0"/>
              <a:t> </a:t>
            </a:r>
            <a:r>
              <a:rPr lang="en-US" sz="1600" dirty="0" err="1"/>
              <a:t>atas</a:t>
            </a:r>
            <a:r>
              <a:rPr lang="en-US" sz="1600" dirty="0"/>
              <a:t> </a:t>
            </a:r>
            <a:r>
              <a:rPr lang="en-US" sz="1600" dirty="0" err="1"/>
              <a:t>apa</a:t>
            </a:r>
            <a:r>
              <a:rPr lang="en-US" sz="1600" dirty="0"/>
              <a:t> yang </a:t>
            </a:r>
            <a:r>
              <a:rPr lang="en-US" sz="1600" dirty="0" err="1"/>
              <a:t>sedang</a:t>
            </a:r>
            <a:r>
              <a:rPr lang="en-US" sz="1600" dirty="0"/>
              <a:t> </a:t>
            </a:r>
            <a:r>
              <a:rPr lang="en-US" sz="1600" dirty="0" err="1"/>
              <a:t>didengarnya</a:t>
            </a:r>
            <a:r>
              <a:rPr lang="en-US" sz="1600" dirty="0"/>
              <a:t>, </a:t>
            </a:r>
            <a:r>
              <a:rPr lang="en-US" sz="1600" dirty="0" err="1"/>
              <a:t>menjadi</a:t>
            </a:r>
            <a:r>
              <a:rPr lang="en-US" sz="1600" dirty="0"/>
              <a:t> </a:t>
            </a:r>
            <a:r>
              <a:rPr lang="en-US" sz="1600" dirty="0" err="1"/>
              <a:t>penglihatannya</a:t>
            </a:r>
            <a:r>
              <a:rPr lang="en-US" sz="1600" dirty="0"/>
              <a:t> </a:t>
            </a:r>
            <a:r>
              <a:rPr lang="en-US" sz="1600" dirty="0" err="1"/>
              <a:t>atas</a:t>
            </a:r>
            <a:r>
              <a:rPr lang="en-US" sz="1600" dirty="0"/>
              <a:t> </a:t>
            </a:r>
            <a:r>
              <a:rPr lang="en-US" sz="1600" dirty="0" err="1"/>
              <a:t>apa</a:t>
            </a:r>
            <a:r>
              <a:rPr lang="en-US" sz="1600" dirty="0"/>
              <a:t> yang </a:t>
            </a:r>
            <a:r>
              <a:rPr lang="en-US" sz="1600" dirty="0" err="1"/>
              <a:t>sedang</a:t>
            </a:r>
            <a:r>
              <a:rPr lang="en-US" sz="1600" dirty="0"/>
              <a:t> </a:t>
            </a:r>
            <a:r>
              <a:rPr lang="en-US" sz="1600" dirty="0" err="1"/>
              <a:t>dilihatnya</a:t>
            </a:r>
            <a:r>
              <a:rPr lang="en-US" sz="1600" dirty="0"/>
              <a:t>, </a:t>
            </a:r>
            <a:r>
              <a:rPr lang="en-US" sz="1600" dirty="0" err="1"/>
              <a:t>menjadi</a:t>
            </a:r>
            <a:r>
              <a:rPr lang="en-US" sz="1600" dirty="0"/>
              <a:t> </a:t>
            </a:r>
            <a:r>
              <a:rPr lang="en-US" sz="1600" dirty="0" err="1"/>
              <a:t>tangannya</a:t>
            </a:r>
            <a:r>
              <a:rPr lang="en-US" sz="1600" dirty="0"/>
              <a:t> </a:t>
            </a:r>
            <a:r>
              <a:rPr lang="en-US" sz="1600" dirty="0" err="1"/>
              <a:t>atas</a:t>
            </a:r>
            <a:r>
              <a:rPr lang="en-US" sz="1600" dirty="0"/>
              <a:t> </a:t>
            </a:r>
            <a:r>
              <a:rPr lang="en-US" sz="1600" dirty="0" err="1"/>
              <a:t>apa</a:t>
            </a:r>
            <a:r>
              <a:rPr lang="en-US" sz="1600" dirty="0"/>
              <a:t> yang </a:t>
            </a:r>
            <a:r>
              <a:rPr lang="en-US" sz="1600" dirty="0" err="1"/>
              <a:t>sedang</a:t>
            </a:r>
            <a:r>
              <a:rPr lang="en-US" sz="1600" dirty="0"/>
              <a:t> </a:t>
            </a:r>
            <a:r>
              <a:rPr lang="en-US" sz="1600" dirty="0" err="1"/>
              <a:t>digenggamnya</a:t>
            </a:r>
            <a:r>
              <a:rPr lang="en-US" sz="1600" dirty="0"/>
              <a:t>,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menjadi</a:t>
            </a:r>
            <a:r>
              <a:rPr lang="en-US" sz="1600" dirty="0"/>
              <a:t> </a:t>
            </a:r>
            <a:r>
              <a:rPr lang="en-US" sz="1600" dirty="0" err="1"/>
              <a:t>pejalannya</a:t>
            </a:r>
            <a:r>
              <a:rPr lang="en-US" sz="1600" dirty="0"/>
              <a:t> </a:t>
            </a:r>
            <a:r>
              <a:rPr lang="en-US" sz="1600" dirty="0" err="1"/>
              <a:t>atas</a:t>
            </a:r>
            <a:r>
              <a:rPr lang="en-US" sz="1600" dirty="0"/>
              <a:t> </a:t>
            </a:r>
            <a:r>
              <a:rPr lang="en-US" sz="1600" dirty="0" err="1"/>
              <a:t>perjalanan</a:t>
            </a:r>
            <a:r>
              <a:rPr lang="en-US" sz="1600" dirty="0"/>
              <a:t> yang </a:t>
            </a:r>
            <a:r>
              <a:rPr lang="en-US" sz="1600" dirty="0" err="1"/>
              <a:t>dilakukannya</a:t>
            </a:r>
            <a:r>
              <a:rPr lang="en-US" sz="1600" dirty="0"/>
              <a:t>. </a:t>
            </a:r>
            <a:r>
              <a:rPr lang="en-US" sz="1600" dirty="0" err="1"/>
              <a:t>Apabila</a:t>
            </a:r>
            <a:r>
              <a:rPr lang="en-US" sz="1600" dirty="0"/>
              <a:t> </a:t>
            </a:r>
            <a:r>
              <a:rPr lang="en-US" sz="1600" dirty="0" err="1"/>
              <a:t>dia</a:t>
            </a:r>
            <a:r>
              <a:rPr lang="en-US" sz="1600" dirty="0"/>
              <a:t> </a:t>
            </a:r>
            <a:r>
              <a:rPr lang="en-US" sz="1600" dirty="0" err="1"/>
              <a:t>meminta</a:t>
            </a:r>
            <a:r>
              <a:rPr lang="en-US" sz="1600" dirty="0"/>
              <a:t> </a:t>
            </a:r>
            <a:r>
              <a:rPr lang="en-US" sz="1600" dirty="0" err="1"/>
              <a:t>kepada</a:t>
            </a:r>
            <a:r>
              <a:rPr lang="en-US" sz="1600" dirty="0"/>
              <a:t>-Ku, </a:t>
            </a:r>
            <a:r>
              <a:rPr lang="en-US" sz="1600" dirty="0" err="1"/>
              <a:t>Aku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memberinya</a:t>
            </a:r>
            <a:r>
              <a:rPr lang="en-US" sz="1600" dirty="0"/>
              <a:t>,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apabila</a:t>
            </a:r>
            <a:r>
              <a:rPr lang="en-US" sz="1600" dirty="0"/>
              <a:t> </a:t>
            </a:r>
            <a:r>
              <a:rPr lang="en-US" sz="1600" dirty="0" err="1"/>
              <a:t>memohon</a:t>
            </a:r>
            <a:r>
              <a:rPr lang="en-US" sz="1600" dirty="0"/>
              <a:t> </a:t>
            </a:r>
            <a:r>
              <a:rPr lang="en-US" sz="1600" dirty="0" err="1"/>
              <a:t>ampun</a:t>
            </a:r>
            <a:r>
              <a:rPr lang="en-US" sz="1600" dirty="0"/>
              <a:t> </a:t>
            </a:r>
            <a:r>
              <a:rPr lang="en-US" sz="1600" dirty="0" err="1"/>
              <a:t>kepada</a:t>
            </a:r>
            <a:r>
              <a:rPr lang="en-US" sz="1600" dirty="0"/>
              <a:t>-Ku,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Aku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mengampuninya</a:t>
            </a:r>
            <a:r>
              <a:rPr lang="en-US" sz="1600" dirty="0"/>
              <a:t>”. (HR. Bukhari Muslim).</a:t>
            </a:r>
            <a:endParaRPr sz="1600"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755576" y="581948"/>
            <a:ext cx="3169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/>
              <a:t>b.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ajaran</a:t>
            </a:r>
            <a:r>
              <a:rPr lang="en-US" dirty="0"/>
              <a:t> </a:t>
            </a:r>
            <a:r>
              <a:rPr lang="en-US" dirty="0" err="1"/>
              <a:t>tasawuf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Hadist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411760" y="3147814"/>
            <a:ext cx="5214600" cy="15121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err="1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Sejarah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tasawuf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</a:br>
            <a:endParaRPr dirty="0">
              <a:solidFill>
                <a:schemeClr val="bg1"/>
              </a:solidFill>
            </a:endParaRPr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2"/>
                </a:solidFill>
                <a:latin typeface="Oswald"/>
                <a:sym typeface="Oswald"/>
              </a:rPr>
              <a:t>2</a:t>
            </a:r>
            <a:endParaRPr sz="12000" dirty="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6114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2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2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83953"/>
      </p:ext>
    </p:extLst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431</Words>
  <Application>Microsoft Office PowerPoint</Application>
  <PresentationFormat>On-screen Show (16:9)</PresentationFormat>
  <Paragraphs>38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Source Sans Pro</vt:lpstr>
      <vt:lpstr>Oswald</vt:lpstr>
      <vt:lpstr>Georgia</vt:lpstr>
      <vt:lpstr>Quince template</vt:lpstr>
      <vt:lpstr>Pengertian, Dasar dan Sejarah Tasawuf</vt:lpstr>
      <vt:lpstr>Pembahasan</vt:lpstr>
      <vt:lpstr> Pengertian dan dasar ajaran tasawuf </vt:lpstr>
      <vt:lpstr>PowerPoint Presentation</vt:lpstr>
      <vt:lpstr>PowerPoint Presentation</vt:lpstr>
      <vt:lpstr>PowerPoint Presentation</vt:lpstr>
      <vt:lpstr>Sejarah tasawuf 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Pengertian, Dasar dan Sejarah Tasawuf</dc:title>
  <cp:lastModifiedBy>NESVI RAMAHDANI</cp:lastModifiedBy>
  <cp:revision>5</cp:revision>
  <dcterms:modified xsi:type="dcterms:W3CDTF">2022-04-17T15:00:25Z</dcterms:modified>
</cp:coreProperties>
</file>