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60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50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C84E-1FE7-DB3D-8E36-1E990105C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29595-D8DD-7223-753E-EE3ACBB8D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F98E-86CB-94B4-9573-C4681F04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B31B-04ED-B9C4-087B-A87D94B7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AF7E-FCCC-DCBA-9FF3-E39E1C99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3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EA0C-067B-8E1B-CEBF-DBD41034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24A2-4392-5F1C-FE5C-5F007C144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9FB7-3D5A-CBFA-DD1C-B323C484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0E65-DA78-1A84-171B-F336840E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F1D9-86CE-77D1-9024-078133D6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79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BBDEE-44CD-6CD9-DC62-7841C0E63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3E7AD-078B-54FC-1D58-F1E752ED4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25B00-84D1-42AE-6F45-D062F904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5722-5161-BB03-8628-DE95858C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B5401-ECB3-82BA-11F4-291FFE9A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3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5BAC-7CB8-CB9F-70CF-0307C12D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D9B3-E5D8-2239-DC18-1E61AAE5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AC71-6DD7-EA85-7C7C-ED1CE915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D549-73B3-9280-39C3-E77EE52C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802A-8DC9-7148-A6A5-17F2C26A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46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F3FB-A2B9-3CB1-E43F-CA194BE9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A373-3112-7B8A-75A0-3E1AD770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4952-AEC1-4992-1100-64984A43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BC42-9847-D719-78D5-D00E2FA9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5ECD-3272-414A-ADCB-7786A983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B5B-FBC3-DEFE-9576-8FAE57AD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99A2-AC44-AF18-D7D1-8C1C2D477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13CFC-D6C7-1A95-518B-2C1F5FBBE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A7BC4-2F1C-40D1-6EDE-8DF7CBB2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7DB9-FF72-1C72-0832-27A1B58B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C31D3-E681-DA1B-26AB-8E1152C9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69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665D-DB83-C54A-155E-CD71C79B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FD6CA-AF0D-0565-1E27-113AC4C7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8B61-AB1A-8B70-9D85-4871DC1AB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0C007-1D63-4239-96C9-BCD3A38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5DC66-8CF6-E910-C98B-5C68781B8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E71FD-32F5-6F0D-1521-5EC53907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9CE1D-BED2-7B65-386A-C83144C9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870B5-A4BF-0E77-3C23-5AACDAD6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71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6C58-F8AE-5645-BA5F-C7F9E3F1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3D24E-3388-4AB2-CFFE-5985FA9B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8120A-B000-CF33-9FB2-167B7D84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0F99B-8AE8-629D-A0CF-460DF2C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9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3925C-970E-8DC2-B996-3E4758F9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0AAE9-760A-E9C5-0738-66C83850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A670A-CE09-8A0A-F83F-E8902A6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B7ED-26C3-A22B-7785-DF351F2E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1FB2-4325-CF38-FC92-C788C75B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0BF9-3F07-9221-4647-7E1637EBE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5824E-8589-EDDF-13C3-0FFE6606B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96337-6F12-1973-F463-029850A2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1F8AD-30FE-D352-3936-3CFA3CF3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80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8911-3DF9-E9FF-EEE1-8669276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5288C-2EFD-2240-A8C3-0C0DAAD75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5C742-DE05-6525-C963-AC24BD280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5D5DD-CDFF-FF8C-EA12-8B2146EF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C726B-B588-DF22-C3CA-2A47A653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D321-4AE2-B6BB-3C65-E77A5A27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0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D7EDA-AD9B-E5AD-F81B-818CD4D3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08FC4-6BBE-55E2-4DA7-A86DF0A7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2770-9866-4F70-FA74-DAC01FD4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0703-ABFB-40F5-806D-F2043FB0AFBD}" type="datetimeFigureOut">
              <a:rPr lang="de-DE" smtClean="0"/>
              <a:t>10.04.2023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0F98-6C6E-7C58-1A08-16EBA9080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CAA2-B29F-ACB1-2FEA-F5336F5C0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C13A8-8D11-45E7-AA71-855A613C05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20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learn.microsoft.com/de-de/sql/relational-databases/security/ledger/ledger-landing-sql-server?view=sql-server-ver1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microsoft.com/de-de/sql/relational-databases/security/ledger/ledger-overview?view=sql-server-ver1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1336-5F76-6B71-13E3-1C8C65222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B9B4E-9A24-F89A-E847-85442C8EE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zur Dividendenzahlung</a:t>
            </a:r>
          </a:p>
        </p:txBody>
      </p:sp>
    </p:spTree>
    <p:extLst>
      <p:ext uri="{BB962C8B-B14F-4D97-AF65-F5344CB8AC3E}">
        <p14:creationId xmlns:p14="http://schemas.microsoft.com/office/powerpoint/2010/main" val="100144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FFEC0-1E28-0451-1622-28B9827C3D1A}"/>
              </a:ext>
            </a:extLst>
          </p:cNvPr>
          <p:cNvSpPr txBox="1"/>
          <p:nvPr/>
        </p:nvSpPr>
        <p:spPr>
          <a:xfrm>
            <a:off x="1476462" y="654341"/>
            <a:ext cx="7926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Finanzämter können bei der jeweiligen Aktiengesellschaft die „verkürzte“ Liste </a:t>
            </a:r>
            <a:br>
              <a:rPr lang="de-DE" dirty="0"/>
            </a:br>
            <a:r>
              <a:rPr lang="de-DE" dirty="0"/>
              <a:t>der Steuer_UIDs einsehen und die Erstattungsanträge verifizieren ...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674BB7-12F7-5FC4-58C7-C4BD2A6D7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87804"/>
              </p:ext>
            </p:extLst>
          </p:nvPr>
        </p:nvGraphicFramePr>
        <p:xfrm>
          <a:off x="1543574" y="1522558"/>
          <a:ext cx="7454842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7887">
                  <a:extLst>
                    <a:ext uri="{9D8B030D-6E8A-4147-A177-3AD203B41FA5}">
                      <a16:colId xmlns:a16="http://schemas.microsoft.com/office/drawing/2014/main" val="4248995953"/>
                    </a:ext>
                  </a:extLst>
                </a:gridCol>
                <a:gridCol w="1217771">
                  <a:extLst>
                    <a:ext uri="{9D8B030D-6E8A-4147-A177-3AD203B41FA5}">
                      <a16:colId xmlns:a16="http://schemas.microsoft.com/office/drawing/2014/main" val="2044339781"/>
                    </a:ext>
                  </a:extLst>
                </a:gridCol>
                <a:gridCol w="949381">
                  <a:extLst>
                    <a:ext uri="{9D8B030D-6E8A-4147-A177-3AD203B41FA5}">
                      <a16:colId xmlns:a16="http://schemas.microsoft.com/office/drawing/2014/main" val="1677157488"/>
                    </a:ext>
                  </a:extLst>
                </a:gridCol>
                <a:gridCol w="3989803">
                  <a:extLst>
                    <a:ext uri="{9D8B030D-6E8A-4147-A177-3AD203B41FA5}">
                      <a16:colId xmlns:a16="http://schemas.microsoft.com/office/drawing/2014/main" val="39734463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Kunde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Stück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Steuern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Steuer_UID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833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3,00 €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22099F5B-984A-40F7-A3FB-CCA0203FD825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1021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3,75 €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3D2B16A0-46FB-4CB2-B33B-EA51BDAE634E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6539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1,50 €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2C22E946-BB84-4AC6-B613-906BB85EDD2F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5306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343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914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3,00 €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A4C60572-6EC0-403E-997A-7B45D071CB41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4056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3,75 €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6BDF3606-3757-4191-ACD8-CE2E7F2AAA8D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565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6,00 €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F7A0D458-28AB-4E20-8F81-3983F423340A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04215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0CDEB9D-5541-86E6-223D-2C1396C17724}"/>
              </a:ext>
            </a:extLst>
          </p:cNvPr>
          <p:cNvSpPr txBox="1"/>
          <p:nvPr/>
        </p:nvSpPr>
        <p:spPr>
          <a:xfrm>
            <a:off x="1543574" y="3801611"/>
            <a:ext cx="66768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 z.B. in Bayern die Finanzbehörden ein eigenes „IT-Netz“ betreiben</a:t>
            </a:r>
            <a:br>
              <a:rPr lang="de-DE" dirty="0"/>
            </a:br>
            <a:r>
              <a:rPr lang="de-DE" dirty="0"/>
              <a:t>ist z.B. eine IP-Filterung als Zugangskontrolle einfach einzurichten.</a:t>
            </a:r>
          </a:p>
          <a:p>
            <a:br>
              <a:rPr lang="de-DE" dirty="0"/>
            </a:br>
            <a:r>
              <a:rPr lang="de-DE" dirty="0"/>
              <a:t>Die „individuellen“ Daten des Steuerpflichtigen sind demnach </a:t>
            </a:r>
            <a:br>
              <a:rPr lang="de-DE" dirty="0"/>
            </a:br>
            <a:r>
              <a:rPr lang="de-DE" dirty="0"/>
              <a:t>nur sehr eingeschränkt einzusehen.</a:t>
            </a:r>
          </a:p>
          <a:p>
            <a:br>
              <a:rPr lang="de-DE" dirty="0"/>
            </a:br>
            <a:r>
              <a:rPr lang="de-DE" dirty="0"/>
              <a:t>Zu prüfen ist, ob ggf. auch die Kunden-Spalte obsolet ist.</a:t>
            </a:r>
          </a:p>
        </p:txBody>
      </p:sp>
    </p:spTree>
    <p:extLst>
      <p:ext uri="{BB962C8B-B14F-4D97-AF65-F5344CB8AC3E}">
        <p14:creationId xmlns:p14="http://schemas.microsoft.com/office/powerpoint/2010/main" val="182942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A777D-673B-007F-2CBC-3D2E63855A92}"/>
              </a:ext>
            </a:extLst>
          </p:cNvPr>
          <p:cNvSpPr txBox="1"/>
          <p:nvPr/>
        </p:nvSpPr>
        <p:spPr>
          <a:xfrm>
            <a:off x="1502229" y="559837"/>
            <a:ext cx="91626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technische Realisierung ...</a:t>
            </a:r>
            <a:br>
              <a:rPr lang="de-DE" dirty="0"/>
            </a:br>
            <a:r>
              <a:rPr lang="de-DE" sz="2800" dirty="0"/>
              <a:t>„Ledger“  neu in SQL Server 2022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9F60A-CB5F-4264-2D27-040A4063BCBC}"/>
              </a:ext>
            </a:extLst>
          </p:cNvPr>
          <p:cNvSpPr txBox="1"/>
          <p:nvPr/>
        </p:nvSpPr>
        <p:spPr>
          <a:xfrm>
            <a:off x="1502229" y="1446245"/>
            <a:ext cx="9545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linkClick r:id="rId2"/>
              </a:rPr>
              <a:t>https://learn.microsoft.com/de-de/sql/relational-databases/security/ledger/ledger-landing-sql-server?view=sql-server-ver16</a:t>
            </a:r>
            <a:endParaRPr lang="de-DE" sz="1200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24D7-3358-56B3-DC17-C79AC3D1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145" y="1968762"/>
            <a:ext cx="9083755" cy="4201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71F52-3466-4611-31BC-35CB6F5844E9}"/>
              </a:ext>
            </a:extLst>
          </p:cNvPr>
          <p:cNvSpPr txBox="1"/>
          <p:nvPr/>
        </p:nvSpPr>
        <p:spPr>
          <a:xfrm>
            <a:off x="1539553" y="6138649"/>
            <a:ext cx="9545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hlinkClick r:id="rId4"/>
              </a:rPr>
              <a:t>https://learn.microsoft.com/de-de/sql/relational-databases/security/ledger/ledger-overview?view=sql-server-ver16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00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C97A6-1DEF-587B-09F5-5C0CB5CC5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069" y="0"/>
            <a:ext cx="922186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E949BB-09CE-E516-B3F2-2F6048415449}"/>
              </a:ext>
            </a:extLst>
          </p:cNvPr>
          <p:cNvSpPr txBox="1"/>
          <p:nvPr/>
        </p:nvSpPr>
        <p:spPr>
          <a:xfrm>
            <a:off x="4971495" y="106532"/>
            <a:ext cx="627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>
                    <a:lumMod val="75000"/>
                  </a:schemeClr>
                </a:solidFill>
              </a:rPr>
              <a:t>bisherige Grundlage für Steuer</a:t>
            </a:r>
            <a:r>
              <a:rPr lang="de-DE" b="1" i="1" dirty="0">
                <a:solidFill>
                  <a:schemeClr val="accent1">
                    <a:lumMod val="75000"/>
                  </a:schemeClr>
                </a:solidFill>
              </a:rPr>
              <a:t>erstattungsanträge</a:t>
            </a:r>
            <a:r>
              <a:rPr lang="de-DE" i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0553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F1CAB-2910-0320-2D90-04A09E08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23" y="718906"/>
            <a:ext cx="2376007" cy="1189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7D479-3CBC-1DE0-1516-5DF44D989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0" b="30582"/>
          <a:stretch/>
        </p:blipFill>
        <p:spPr>
          <a:xfrm>
            <a:off x="4918223" y="4949873"/>
            <a:ext cx="2376007" cy="126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FDA31-A808-222E-E1B4-0C73D1C34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7"/>
          <a:stretch/>
        </p:blipFill>
        <p:spPr>
          <a:xfrm>
            <a:off x="719461" y="2857797"/>
            <a:ext cx="2085883" cy="114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3F335-4E4D-EF67-E216-89EC0861A2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t="36577" r="22667"/>
          <a:stretch/>
        </p:blipFill>
        <p:spPr>
          <a:xfrm>
            <a:off x="9386656" y="2866119"/>
            <a:ext cx="2085883" cy="11377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DF8C9-338D-D0A2-DCC8-C1F00D9FAB9F}"/>
              </a:ext>
            </a:extLst>
          </p:cNvPr>
          <p:cNvCxnSpPr>
            <a:cxnSpLocks/>
          </p:cNvCxnSpPr>
          <p:nvPr/>
        </p:nvCxnSpPr>
        <p:spPr>
          <a:xfrm flipV="1">
            <a:off x="2805344" y="1908128"/>
            <a:ext cx="2092427" cy="949669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3F1D2-965A-16C0-AEB1-B175F363CAB3}"/>
              </a:ext>
            </a:extLst>
          </p:cNvPr>
          <p:cNvCxnSpPr>
            <a:cxnSpLocks/>
          </p:cNvCxnSpPr>
          <p:nvPr/>
        </p:nvCxnSpPr>
        <p:spPr>
          <a:xfrm>
            <a:off x="2805344" y="4000204"/>
            <a:ext cx="2112879" cy="949669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FAAE75-482D-F723-DA9A-D2EC76B5BB5B}"/>
              </a:ext>
            </a:extLst>
          </p:cNvPr>
          <p:cNvCxnSpPr>
            <a:cxnSpLocks/>
          </p:cNvCxnSpPr>
          <p:nvPr/>
        </p:nvCxnSpPr>
        <p:spPr>
          <a:xfrm>
            <a:off x="7294230" y="1911783"/>
            <a:ext cx="2092426" cy="946014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2F4640-BA42-42EC-216D-139CCB6B5A91}"/>
              </a:ext>
            </a:extLst>
          </p:cNvPr>
          <p:cNvCxnSpPr>
            <a:cxnSpLocks/>
          </p:cNvCxnSpPr>
          <p:nvPr/>
        </p:nvCxnSpPr>
        <p:spPr>
          <a:xfrm flipV="1">
            <a:off x="7273777" y="4000204"/>
            <a:ext cx="2112879" cy="949669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D5693C-4C52-CE51-6580-74A5467F56E1}"/>
              </a:ext>
            </a:extLst>
          </p:cNvPr>
          <p:cNvSpPr txBox="1"/>
          <p:nvPr/>
        </p:nvSpPr>
        <p:spPr>
          <a:xfrm rot="20128649">
            <a:off x="3005526" y="201752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zahlt Steuer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451A8-00BB-D4CC-31BA-3C7D2C779C24}"/>
              </a:ext>
            </a:extLst>
          </p:cNvPr>
          <p:cNvSpPr txBox="1"/>
          <p:nvPr/>
        </p:nvSpPr>
        <p:spPr>
          <a:xfrm rot="1477904">
            <a:off x="3078441" y="4196585"/>
            <a:ext cx="19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netto Dividende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CA538-D57F-F92B-3413-881398E6485B}"/>
              </a:ext>
            </a:extLst>
          </p:cNvPr>
          <p:cNvSpPr txBox="1"/>
          <p:nvPr/>
        </p:nvSpPr>
        <p:spPr>
          <a:xfrm rot="20136739">
            <a:off x="7045377" y="3860275"/>
            <a:ext cx="235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KAG  verteilt Dividende</a:t>
            </a:r>
            <a:br>
              <a:rPr lang="de-DE" dirty="0"/>
            </a:br>
            <a:r>
              <a:rPr lang="de-DE" dirty="0"/>
              <a:t>an Einzel-Aktionäre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88109-C600-9E19-2D82-92982C2DFBD2}"/>
              </a:ext>
            </a:extLst>
          </p:cNvPr>
          <p:cNvSpPr txBox="1"/>
          <p:nvPr/>
        </p:nvSpPr>
        <p:spPr>
          <a:xfrm rot="1477904">
            <a:off x="7377833" y="2007983"/>
            <a:ext cx="19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zahlt Erstattung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1920E2-ED32-BADC-FA78-97950A91F3D5}"/>
              </a:ext>
            </a:extLst>
          </p:cNvPr>
          <p:cNvSpPr txBox="1"/>
          <p:nvPr/>
        </p:nvSpPr>
        <p:spPr>
          <a:xfrm>
            <a:off x="4133462" y="3088438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beide „Verbindungen“ sind unabhängig...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210E9-4EEC-6E0E-B126-BE46CBC9F60C}"/>
              </a:ext>
            </a:extLst>
          </p:cNvPr>
          <p:cNvSpPr txBox="1"/>
          <p:nvPr/>
        </p:nvSpPr>
        <p:spPr>
          <a:xfrm>
            <a:off x="719461" y="541176"/>
            <a:ext cx="294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bisher ...</a:t>
            </a:r>
          </a:p>
        </p:txBody>
      </p:sp>
    </p:spTree>
    <p:extLst>
      <p:ext uri="{BB962C8B-B14F-4D97-AF65-F5344CB8AC3E}">
        <p14:creationId xmlns:p14="http://schemas.microsoft.com/office/powerpoint/2010/main" val="140436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F1CAB-2910-0320-2D90-04A09E08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23" y="718906"/>
            <a:ext cx="2376007" cy="1189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07D479-3CBC-1DE0-1516-5DF44D9897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50" b="30582"/>
          <a:stretch/>
        </p:blipFill>
        <p:spPr>
          <a:xfrm>
            <a:off x="4918223" y="4949873"/>
            <a:ext cx="2376007" cy="126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9FDA31-A808-222E-E1B4-0C73D1C34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7"/>
          <a:stretch/>
        </p:blipFill>
        <p:spPr>
          <a:xfrm>
            <a:off x="719461" y="2857797"/>
            <a:ext cx="2085883" cy="114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33F335-4E4D-EF67-E216-89EC0861A2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9" t="36577" r="22667"/>
          <a:stretch/>
        </p:blipFill>
        <p:spPr>
          <a:xfrm>
            <a:off x="9386656" y="2866119"/>
            <a:ext cx="2085883" cy="11377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DF8C9-338D-D0A2-DCC8-C1F00D9FAB9F}"/>
              </a:ext>
            </a:extLst>
          </p:cNvPr>
          <p:cNvCxnSpPr>
            <a:cxnSpLocks/>
          </p:cNvCxnSpPr>
          <p:nvPr/>
        </p:nvCxnSpPr>
        <p:spPr>
          <a:xfrm flipV="1">
            <a:off x="2805344" y="1908128"/>
            <a:ext cx="2092427" cy="949669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93F1D2-965A-16C0-AEB1-B175F363CAB3}"/>
              </a:ext>
            </a:extLst>
          </p:cNvPr>
          <p:cNvCxnSpPr>
            <a:cxnSpLocks/>
          </p:cNvCxnSpPr>
          <p:nvPr/>
        </p:nvCxnSpPr>
        <p:spPr>
          <a:xfrm>
            <a:off x="2805344" y="4000204"/>
            <a:ext cx="2112879" cy="949669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FAAE75-482D-F723-DA9A-D2EC76B5BB5B}"/>
              </a:ext>
            </a:extLst>
          </p:cNvPr>
          <p:cNvCxnSpPr>
            <a:cxnSpLocks/>
          </p:cNvCxnSpPr>
          <p:nvPr/>
        </p:nvCxnSpPr>
        <p:spPr>
          <a:xfrm>
            <a:off x="7294230" y="1911783"/>
            <a:ext cx="2092426" cy="946014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2F4640-BA42-42EC-216D-139CCB6B5A91}"/>
              </a:ext>
            </a:extLst>
          </p:cNvPr>
          <p:cNvCxnSpPr>
            <a:cxnSpLocks/>
          </p:cNvCxnSpPr>
          <p:nvPr/>
        </p:nvCxnSpPr>
        <p:spPr>
          <a:xfrm flipV="1">
            <a:off x="7273777" y="4000204"/>
            <a:ext cx="2112879" cy="949669"/>
          </a:xfrm>
          <a:prstGeom prst="straightConnector1">
            <a:avLst/>
          </a:prstGeom>
          <a:ln w="47625"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D5693C-4C52-CE51-6580-74A5467F56E1}"/>
              </a:ext>
            </a:extLst>
          </p:cNvPr>
          <p:cNvSpPr txBox="1"/>
          <p:nvPr/>
        </p:nvSpPr>
        <p:spPr>
          <a:xfrm rot="20128649">
            <a:off x="3005526" y="2017525"/>
            <a:ext cx="16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zahlt Steuer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4451A8-00BB-D4CC-31BA-3C7D2C779C24}"/>
              </a:ext>
            </a:extLst>
          </p:cNvPr>
          <p:cNvSpPr txBox="1"/>
          <p:nvPr/>
        </p:nvSpPr>
        <p:spPr>
          <a:xfrm rot="1477904">
            <a:off x="3078441" y="4196585"/>
            <a:ext cx="19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netto Dividende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CA538-D57F-F92B-3413-881398E6485B}"/>
              </a:ext>
            </a:extLst>
          </p:cNvPr>
          <p:cNvSpPr txBox="1"/>
          <p:nvPr/>
        </p:nvSpPr>
        <p:spPr>
          <a:xfrm rot="20136739">
            <a:off x="7045377" y="3860275"/>
            <a:ext cx="235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KAG  verteilt Dividende</a:t>
            </a:r>
            <a:br>
              <a:rPr lang="de-DE" dirty="0"/>
            </a:br>
            <a:r>
              <a:rPr lang="de-DE" dirty="0"/>
              <a:t>an Einzel-Aktionäre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88109-C600-9E19-2D82-92982C2DFBD2}"/>
              </a:ext>
            </a:extLst>
          </p:cNvPr>
          <p:cNvSpPr txBox="1"/>
          <p:nvPr/>
        </p:nvSpPr>
        <p:spPr>
          <a:xfrm rot="1477904">
            <a:off x="7377833" y="2007983"/>
            <a:ext cx="195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zahlt Erstattung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DCFE33B-7A4E-64C9-8532-D9DBC2CE6ECF}"/>
              </a:ext>
            </a:extLst>
          </p:cNvPr>
          <p:cNvSpPr/>
          <p:nvPr/>
        </p:nvSpPr>
        <p:spPr>
          <a:xfrm>
            <a:off x="3424335" y="2147884"/>
            <a:ext cx="5346441" cy="2571633"/>
          </a:xfrm>
          <a:prstGeom prst="diamond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729D0B-A0F6-9DD7-0E65-3F0731FB359B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6097556" y="2147884"/>
            <a:ext cx="0" cy="2571633"/>
          </a:xfrm>
          <a:prstGeom prst="line">
            <a:avLst/>
          </a:prstGeom>
          <a:noFill/>
          <a:ln w="476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900A2-C2B0-1E90-2FB9-CF36803CF561}"/>
              </a:ext>
            </a:extLst>
          </p:cNvPr>
          <p:cNvSpPr txBox="1"/>
          <p:nvPr/>
        </p:nvSpPr>
        <p:spPr>
          <a:xfrm>
            <a:off x="719461" y="541176"/>
            <a:ext cx="4477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Ziel ...</a:t>
            </a:r>
          </a:p>
          <a:p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zusätzlich zur bisher </a:t>
            </a:r>
            <a:r>
              <a:rPr lang="de-DE" i="1" dirty="0">
                <a:solidFill>
                  <a:schemeClr val="bg1">
                    <a:lumMod val="50000"/>
                  </a:schemeClr>
                </a:solidFill>
              </a:rPr>
              <a:t>losen Kopplung</a:t>
            </a:r>
            <a:br>
              <a:rPr lang="de-DE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bietet die  </a:t>
            </a:r>
            <a:r>
              <a:rPr lang="de-DE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„Daten-Raute“  </a:t>
            </a:r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eine </a:t>
            </a:r>
            <a:br>
              <a:rPr lang="de-DE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allseits revisionssichere Verbindung</a:t>
            </a:r>
            <a:br>
              <a:rPr lang="de-DE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i="1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539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1158A-8849-558D-46A8-0EABD9C5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5" y="1536364"/>
            <a:ext cx="1762371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E8C70B-BDFA-C209-49C9-D17101710741}"/>
              </a:ext>
            </a:extLst>
          </p:cNvPr>
          <p:cNvSpPr txBox="1"/>
          <p:nvPr/>
        </p:nvSpPr>
        <p:spPr>
          <a:xfrm>
            <a:off x="969985" y="2382473"/>
            <a:ext cx="3976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adesso se  zahlt </a:t>
            </a:r>
            <a:br>
              <a:rPr lang="de-DE" dirty="0"/>
            </a:br>
            <a:r>
              <a:rPr lang="de-DE" dirty="0"/>
              <a:t>eine Dividende.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Die Empfänger/ Shareholders werden dabei von KAGs vertreten 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E6F21-999E-7465-C641-186F4E675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22" y="2182057"/>
            <a:ext cx="1257475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D9CD8-7771-3214-AC81-1ADFECE2C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32" y="4285364"/>
            <a:ext cx="1181265" cy="5144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E4A60-B88F-7BC8-C67C-B830C68D6B0A}"/>
              </a:ext>
            </a:extLst>
          </p:cNvPr>
          <p:cNvCxnSpPr/>
          <p:nvPr/>
        </p:nvCxnSpPr>
        <p:spPr>
          <a:xfrm>
            <a:off x="2958175" y="1860259"/>
            <a:ext cx="3467792" cy="4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92E20-E00E-7D58-F4E4-D812C822A2F2}"/>
              </a:ext>
            </a:extLst>
          </p:cNvPr>
          <p:cNvCxnSpPr>
            <a:cxnSpLocks/>
          </p:cNvCxnSpPr>
          <p:nvPr/>
        </p:nvCxnSpPr>
        <p:spPr>
          <a:xfrm>
            <a:off x="2990893" y="1860259"/>
            <a:ext cx="3599664" cy="250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253C9C58-EBE5-40CB-0B4D-49D902AC3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1832" y="1921209"/>
            <a:ext cx="485775" cy="7715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15C6694-5573-FE43-2CE6-4A5CF3EAD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232" y="2073609"/>
            <a:ext cx="485775" cy="7715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46E7FE2-1D58-209D-E4BA-A59DED731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6632" y="2226009"/>
            <a:ext cx="485775" cy="7715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5F0BE2D-DD61-C460-27C7-86A3C2252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1832" y="4218265"/>
            <a:ext cx="485775" cy="7715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5FFBED-15B0-7173-9832-02B6D124B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232" y="4370665"/>
            <a:ext cx="485775" cy="7715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35E00D-C28C-E7F6-32B3-4A09EAA0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6632" y="4523065"/>
            <a:ext cx="485775" cy="7715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0AAB8-4196-C5BF-2960-A78F8B57CC6A}"/>
              </a:ext>
            </a:extLst>
          </p:cNvPr>
          <p:cNvCxnSpPr>
            <a:stCxn id="6" idx="3"/>
          </p:cNvCxnSpPr>
          <p:nvPr/>
        </p:nvCxnSpPr>
        <p:spPr>
          <a:xfrm flipV="1">
            <a:off x="7974697" y="2226009"/>
            <a:ext cx="2033369" cy="1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A32A15-8045-5C4F-0185-1E549A9BD59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74697" y="2377347"/>
            <a:ext cx="2033369" cy="4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349860-C112-2EB3-915C-3DB83A157BF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74697" y="2377347"/>
            <a:ext cx="2033369" cy="23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C6346-0D30-A296-C8DA-17F6C8F4A403}"/>
              </a:ext>
            </a:extLst>
          </p:cNvPr>
          <p:cNvCxnSpPr/>
          <p:nvPr/>
        </p:nvCxnSpPr>
        <p:spPr>
          <a:xfrm flipV="1">
            <a:off x="7996063" y="4459086"/>
            <a:ext cx="2033369" cy="1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1704E-1E06-3B4C-AC5E-344B335FFC9A}"/>
              </a:ext>
            </a:extLst>
          </p:cNvPr>
          <p:cNvCxnSpPr>
            <a:cxnSpLocks/>
          </p:cNvCxnSpPr>
          <p:nvPr/>
        </p:nvCxnSpPr>
        <p:spPr>
          <a:xfrm>
            <a:off x="7996063" y="4610424"/>
            <a:ext cx="2033369" cy="4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239AA45-B1E7-A699-62AB-1A14F179EC76}"/>
              </a:ext>
            </a:extLst>
          </p:cNvPr>
          <p:cNvCxnSpPr>
            <a:cxnSpLocks/>
          </p:cNvCxnSpPr>
          <p:nvPr/>
        </p:nvCxnSpPr>
        <p:spPr>
          <a:xfrm>
            <a:off x="7996063" y="4610424"/>
            <a:ext cx="2033369" cy="23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74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1158A-8849-558D-46A8-0EABD9C5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5" y="1536364"/>
            <a:ext cx="1762371" cy="64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E6F21-999E-7465-C641-186F4E675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22" y="2182057"/>
            <a:ext cx="1257475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D9CD8-7771-3214-AC81-1ADFECE2C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32" y="4285364"/>
            <a:ext cx="1181265" cy="51442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53C9C58-EBE5-40CB-0B4D-49D902AC3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1832" y="1921209"/>
            <a:ext cx="485775" cy="7715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15C6694-5573-FE43-2CE6-4A5CF3EAD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232" y="2073609"/>
            <a:ext cx="485775" cy="7715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46E7FE2-1D58-209D-E4BA-A59DED731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6632" y="2226009"/>
            <a:ext cx="485775" cy="7715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5F0BE2D-DD61-C460-27C7-86A3C2252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1832" y="4218265"/>
            <a:ext cx="485775" cy="7715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5FFBED-15B0-7173-9832-02B6D124B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232" y="4370665"/>
            <a:ext cx="485775" cy="7715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35E00D-C28C-E7F6-32B3-4A09EAA0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6632" y="4523065"/>
            <a:ext cx="485775" cy="7715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0AAB8-4196-C5BF-2960-A78F8B57CC6A}"/>
              </a:ext>
            </a:extLst>
          </p:cNvPr>
          <p:cNvCxnSpPr>
            <a:stCxn id="6" idx="3"/>
          </p:cNvCxnSpPr>
          <p:nvPr/>
        </p:nvCxnSpPr>
        <p:spPr>
          <a:xfrm flipV="1">
            <a:off x="7974697" y="2226009"/>
            <a:ext cx="2033369" cy="1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A32A15-8045-5C4F-0185-1E549A9BD59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74697" y="2377347"/>
            <a:ext cx="2033369" cy="4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349860-C112-2EB3-915C-3DB83A157BF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74697" y="2377347"/>
            <a:ext cx="2033369" cy="23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C6346-0D30-A296-C8DA-17F6C8F4A403}"/>
              </a:ext>
            </a:extLst>
          </p:cNvPr>
          <p:cNvCxnSpPr/>
          <p:nvPr/>
        </p:nvCxnSpPr>
        <p:spPr>
          <a:xfrm flipV="1">
            <a:off x="7996063" y="4459086"/>
            <a:ext cx="2033369" cy="1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1704E-1E06-3B4C-AC5E-344B335FFC9A}"/>
              </a:ext>
            </a:extLst>
          </p:cNvPr>
          <p:cNvCxnSpPr>
            <a:cxnSpLocks/>
          </p:cNvCxnSpPr>
          <p:nvPr/>
        </p:nvCxnSpPr>
        <p:spPr>
          <a:xfrm>
            <a:off x="7996063" y="4610424"/>
            <a:ext cx="2033369" cy="4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239AA45-B1E7-A699-62AB-1A14F179EC76}"/>
              </a:ext>
            </a:extLst>
          </p:cNvPr>
          <p:cNvCxnSpPr>
            <a:cxnSpLocks/>
          </p:cNvCxnSpPr>
          <p:nvPr/>
        </p:nvCxnSpPr>
        <p:spPr>
          <a:xfrm>
            <a:off x="7996063" y="4610424"/>
            <a:ext cx="2033369" cy="23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37BE1F-54BA-8145-FE65-BEDA7A3700DB}"/>
              </a:ext>
            </a:extLst>
          </p:cNvPr>
          <p:cNvCxnSpPr/>
          <p:nvPr/>
        </p:nvCxnSpPr>
        <p:spPr>
          <a:xfrm flipH="1" flipV="1">
            <a:off x="2944536" y="1921209"/>
            <a:ext cx="3691156" cy="45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0FFCBA-615F-398F-1E88-3D9C3AB21C41}"/>
              </a:ext>
            </a:extLst>
          </p:cNvPr>
          <p:cNvCxnSpPr/>
          <p:nvPr/>
        </p:nvCxnSpPr>
        <p:spPr>
          <a:xfrm flipH="1" flipV="1">
            <a:off x="2910980" y="2182057"/>
            <a:ext cx="3806242" cy="23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10AB44-253E-7D0F-75CE-B3D00B71C558}"/>
              </a:ext>
            </a:extLst>
          </p:cNvPr>
          <p:cNvSpPr txBox="1"/>
          <p:nvPr/>
        </p:nvSpPr>
        <p:spPr>
          <a:xfrm>
            <a:off x="3733101" y="1023457"/>
            <a:ext cx="544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KAGs benennen die jeweiligen Kunden samt der individuellen Anzahl Aktien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000DBA8-F237-7119-D002-1D3C3FE58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47167"/>
              </p:ext>
            </p:extLst>
          </p:nvPr>
        </p:nvGraphicFramePr>
        <p:xfrm>
          <a:off x="2361501" y="2803568"/>
          <a:ext cx="27432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7511">
                  <a:extLst>
                    <a:ext uri="{9D8B030D-6E8A-4147-A177-3AD203B41FA5}">
                      <a16:colId xmlns:a16="http://schemas.microsoft.com/office/drawing/2014/main" val="3726194783"/>
                    </a:ext>
                  </a:extLst>
                </a:gridCol>
                <a:gridCol w="964084">
                  <a:extLst>
                    <a:ext uri="{9D8B030D-6E8A-4147-A177-3AD203B41FA5}">
                      <a16:colId xmlns:a16="http://schemas.microsoft.com/office/drawing/2014/main" val="279461037"/>
                    </a:ext>
                  </a:extLst>
                </a:gridCol>
                <a:gridCol w="751605">
                  <a:extLst>
                    <a:ext uri="{9D8B030D-6E8A-4147-A177-3AD203B41FA5}">
                      <a16:colId xmlns:a16="http://schemas.microsoft.com/office/drawing/2014/main" val="24032175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KAG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Kunde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Stück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7559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Deka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5900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6727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9482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504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1540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Union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2133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591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40 shares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50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7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1158A-8849-558D-46A8-0EABD9C5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5" y="445794"/>
            <a:ext cx="1762371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E8C70B-BDFA-C209-49C9-D17101710741}"/>
              </a:ext>
            </a:extLst>
          </p:cNvPr>
          <p:cNvSpPr txBox="1"/>
          <p:nvPr/>
        </p:nvSpPr>
        <p:spPr>
          <a:xfrm>
            <a:off x="969985" y="1291903"/>
            <a:ext cx="3976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adesso se  berechnet die individuelle Zahlung der Dividende und der Steuer.</a:t>
            </a:r>
            <a:br>
              <a:rPr lang="de-DE" dirty="0"/>
            </a:br>
            <a:r>
              <a:rPr lang="de-DE" dirty="0"/>
              <a:t>Weiterhin wird für </a:t>
            </a:r>
            <a:r>
              <a:rPr lang="de-DE" b="1" dirty="0"/>
              <a:t>JEDE Steuerzahlung</a:t>
            </a:r>
            <a:r>
              <a:rPr lang="de-DE" dirty="0"/>
              <a:t> eine </a:t>
            </a:r>
            <a:r>
              <a:rPr lang="de-DE" b="1" dirty="0"/>
              <a:t>Steuer_UID </a:t>
            </a:r>
            <a:r>
              <a:rPr lang="de-DE" dirty="0"/>
              <a:t>erstellt.</a:t>
            </a:r>
            <a:br>
              <a:rPr lang="de-DE" dirty="0"/>
            </a:b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E6F21-999E-7465-C641-186F4E675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22" y="1091487"/>
            <a:ext cx="1257475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D9CD8-7771-3214-AC81-1ADFECE2C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32" y="3194794"/>
            <a:ext cx="1181265" cy="5144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E4A60-B88F-7BC8-C67C-B830C68D6B0A}"/>
              </a:ext>
            </a:extLst>
          </p:cNvPr>
          <p:cNvCxnSpPr/>
          <p:nvPr/>
        </p:nvCxnSpPr>
        <p:spPr>
          <a:xfrm>
            <a:off x="2958175" y="769689"/>
            <a:ext cx="3467792" cy="44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92E20-E00E-7D58-F4E4-D812C822A2F2}"/>
              </a:ext>
            </a:extLst>
          </p:cNvPr>
          <p:cNvCxnSpPr>
            <a:cxnSpLocks/>
          </p:cNvCxnSpPr>
          <p:nvPr/>
        </p:nvCxnSpPr>
        <p:spPr>
          <a:xfrm>
            <a:off x="2990893" y="769689"/>
            <a:ext cx="3599664" cy="250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253C9C58-EBE5-40CB-0B4D-49D902AC3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1832" y="830639"/>
            <a:ext cx="485775" cy="77152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15C6694-5573-FE43-2CE6-4A5CF3EAD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232" y="983039"/>
            <a:ext cx="485775" cy="7715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46E7FE2-1D58-209D-E4BA-A59DED731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6632" y="1135439"/>
            <a:ext cx="485775" cy="77152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5F0BE2D-DD61-C460-27C7-86A3C2252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1832" y="3127695"/>
            <a:ext cx="485775" cy="7715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5FFBED-15B0-7173-9832-02B6D124B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4232" y="3280095"/>
            <a:ext cx="485775" cy="771525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35E00D-C28C-E7F6-32B3-4A09EAA01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86632" y="3432495"/>
            <a:ext cx="485775" cy="7715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A0AAB8-4196-C5BF-2960-A78F8B57CC6A}"/>
              </a:ext>
            </a:extLst>
          </p:cNvPr>
          <p:cNvCxnSpPr>
            <a:stCxn id="6" idx="3"/>
          </p:cNvCxnSpPr>
          <p:nvPr/>
        </p:nvCxnSpPr>
        <p:spPr>
          <a:xfrm flipV="1">
            <a:off x="7974697" y="1135439"/>
            <a:ext cx="2033369" cy="1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A32A15-8045-5C4F-0185-1E549A9BD59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74697" y="1286777"/>
            <a:ext cx="2033369" cy="4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349860-C112-2EB3-915C-3DB83A157BF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974697" y="1286777"/>
            <a:ext cx="2033369" cy="23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7C6346-0D30-A296-C8DA-17F6C8F4A403}"/>
              </a:ext>
            </a:extLst>
          </p:cNvPr>
          <p:cNvCxnSpPr/>
          <p:nvPr/>
        </p:nvCxnSpPr>
        <p:spPr>
          <a:xfrm flipV="1">
            <a:off x="7996063" y="3368516"/>
            <a:ext cx="2033369" cy="151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11704E-1E06-3B4C-AC5E-344B335FFC9A}"/>
              </a:ext>
            </a:extLst>
          </p:cNvPr>
          <p:cNvCxnSpPr>
            <a:cxnSpLocks/>
          </p:cNvCxnSpPr>
          <p:nvPr/>
        </p:nvCxnSpPr>
        <p:spPr>
          <a:xfrm>
            <a:off x="7996063" y="3519854"/>
            <a:ext cx="2033369" cy="4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239AA45-B1E7-A699-62AB-1A14F179EC76}"/>
              </a:ext>
            </a:extLst>
          </p:cNvPr>
          <p:cNvCxnSpPr>
            <a:cxnSpLocks/>
          </p:cNvCxnSpPr>
          <p:nvPr/>
        </p:nvCxnSpPr>
        <p:spPr>
          <a:xfrm>
            <a:off x="7996063" y="3519854"/>
            <a:ext cx="2033369" cy="239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7FC030-4B6A-5A41-4787-A5CE236D7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32577"/>
              </p:ext>
            </p:extLst>
          </p:nvPr>
        </p:nvGraphicFramePr>
        <p:xfrm>
          <a:off x="847440" y="4319851"/>
          <a:ext cx="9972567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861">
                  <a:extLst>
                    <a:ext uri="{9D8B030D-6E8A-4147-A177-3AD203B41FA5}">
                      <a16:colId xmlns:a16="http://schemas.microsoft.com/office/drawing/2014/main" val="2761881720"/>
                    </a:ext>
                  </a:extLst>
                </a:gridCol>
                <a:gridCol w="1085449">
                  <a:extLst>
                    <a:ext uri="{9D8B030D-6E8A-4147-A177-3AD203B41FA5}">
                      <a16:colId xmlns:a16="http://schemas.microsoft.com/office/drawing/2014/main" val="465822424"/>
                    </a:ext>
                  </a:extLst>
                </a:gridCol>
                <a:gridCol w="846223">
                  <a:extLst>
                    <a:ext uri="{9D8B030D-6E8A-4147-A177-3AD203B41FA5}">
                      <a16:colId xmlns:a16="http://schemas.microsoft.com/office/drawing/2014/main" val="1889245770"/>
                    </a:ext>
                  </a:extLst>
                </a:gridCol>
                <a:gridCol w="1299683">
                  <a:extLst>
                    <a:ext uri="{9D8B030D-6E8A-4147-A177-3AD203B41FA5}">
                      <a16:colId xmlns:a16="http://schemas.microsoft.com/office/drawing/2014/main" val="1287691436"/>
                    </a:ext>
                  </a:extLst>
                </a:gridCol>
                <a:gridCol w="1328247">
                  <a:extLst>
                    <a:ext uri="{9D8B030D-6E8A-4147-A177-3AD203B41FA5}">
                      <a16:colId xmlns:a16="http://schemas.microsoft.com/office/drawing/2014/main" val="1665041462"/>
                    </a:ext>
                  </a:extLst>
                </a:gridCol>
                <a:gridCol w="985473">
                  <a:extLst>
                    <a:ext uri="{9D8B030D-6E8A-4147-A177-3AD203B41FA5}">
                      <a16:colId xmlns:a16="http://schemas.microsoft.com/office/drawing/2014/main" val="1232689031"/>
                    </a:ext>
                  </a:extLst>
                </a:gridCol>
                <a:gridCol w="3270631">
                  <a:extLst>
                    <a:ext uri="{9D8B030D-6E8A-4147-A177-3AD203B41FA5}">
                      <a16:colId xmlns:a16="http://schemas.microsoft.com/office/drawing/2014/main" val="921580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0,60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0,45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u="none" strike="noStrike">
                          <a:effectLst/>
                        </a:rPr>
                        <a:t>0,15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KAG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Kunde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Stück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Dividende/ brutto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Dividende/ netto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>
                          <a:effectLst/>
                        </a:rPr>
                        <a:t>Steuern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u="none" strike="noStrike" dirty="0">
                          <a:effectLst/>
                        </a:rPr>
                        <a:t>Steuer_UID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578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Deka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12,00 €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    9,00 €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3,00 €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22099F5B-984A-40F7-A3FB-CCA0203FD825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1006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15,00 €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 11,25 €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3,75 €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3D2B16A0-46FB-4CB2-B33B-EA51BDAE634E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1592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   6,00 €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    4,50 €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1,50 €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2C22E946-BB84-4AC6-B613-906BB85EDD2F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128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766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3130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Union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12,00 €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    9,00 €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3,00 €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A4C60572-6EC0-403E-997A-7B45D071CB41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5309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25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15,00 €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 11,25 €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3,75 €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6BDF3606-3757-4191-ACD8-CE2E7F2AAA8D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576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Kunde5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 shares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24,00 €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    18,00 €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6,00 €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F7A0D458-28AB-4E20-8F81-3983F423340A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87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9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94A5C4-DD0A-258A-F943-3445DC20F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37652"/>
              </p:ext>
            </p:extLst>
          </p:nvPr>
        </p:nvGraphicFramePr>
        <p:xfrm>
          <a:off x="662730" y="1560352"/>
          <a:ext cx="10888910" cy="33052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8910">
                  <a:extLst>
                    <a:ext uri="{9D8B030D-6E8A-4147-A177-3AD203B41FA5}">
                      <a16:colId xmlns:a16="http://schemas.microsoft.com/office/drawing/2014/main" val="1646355552"/>
                    </a:ext>
                  </a:extLst>
                </a:gridCol>
              </a:tblGrid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Die Anleger/ Shareholder  erhalten zunächst von der jeweiligen KAG die Auszahlung der Netto-Dividende </a:t>
                      </a:r>
                      <a:r>
                        <a:rPr lang="de-DE" sz="1100" b="1" u="none" strike="noStrike" dirty="0">
                          <a:effectLst/>
                        </a:rPr>
                        <a:t>plus eine zugehörige Steuer_UID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276418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308858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Die Kunden  No.  2 &amp; 4  sind "Kleinsparer"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956440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Sie erhalten die gezahlte KapESt. erstattet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591268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WENN  sie bei Beantragung die [ individuelle ] Steuer_UID  auf dem Erstattungsantrag ergänzen.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721973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559735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Eine Steuer-Erstattung vom Finanzamt wird demnach nur an den "Steuerpflichtigen" = KAG-Kunden  gewährt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451593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für den die Steuer auch gezahlt wurde.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2812186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Eine Mehrfach- / Vielfach-Erstattung wie beim CumEx-Verfahren ist per se ausgeschlossen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407909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es zählt nicht mehr der Besitz der Aktie am Stichtag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771611"/>
                  </a:ext>
                </a:extLst>
              </a:tr>
              <a:tr h="3004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sondern ausschließlich der Besitz der Steuer_UID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63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3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C4C77-E6D5-58DF-95F2-98782E46A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61" y="0"/>
            <a:ext cx="917187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EDFAD-9E37-5FA6-66A5-0948DA5E37F7}"/>
              </a:ext>
            </a:extLst>
          </p:cNvPr>
          <p:cNvSpPr txBox="1"/>
          <p:nvPr/>
        </p:nvSpPr>
        <p:spPr>
          <a:xfrm>
            <a:off x="878889" y="3923931"/>
            <a:ext cx="1695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Diese Steuer-UID </a:t>
            </a:r>
            <a:b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hat die Deka zur </a:t>
            </a:r>
          </a:p>
          <a:p>
            <a: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Weiterleitung an </a:t>
            </a:r>
          </a:p>
          <a:p>
            <a: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Kunde 2 erhalten</a:t>
            </a:r>
            <a:b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 vgl. Slide 7 )</a:t>
            </a:r>
            <a:r>
              <a:rPr lang="de-DE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9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Lösungsansatz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Lösungsansatz</dc:title>
  <dc:creator>Alexander Karl</dc:creator>
  <cp:lastModifiedBy>Alexander Karl</cp:lastModifiedBy>
  <cp:revision>5</cp:revision>
  <dcterms:created xsi:type="dcterms:W3CDTF">2023-02-17T13:33:15Z</dcterms:created>
  <dcterms:modified xsi:type="dcterms:W3CDTF">2023-04-10T17:37:09Z</dcterms:modified>
</cp:coreProperties>
</file>