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4"/>
  </p:notesMasterIdLst>
  <p:sldIdLst>
    <p:sldId id="256" r:id="rId5"/>
    <p:sldId id="257" r:id="rId6"/>
    <p:sldId id="273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3" r:id="rId15"/>
    <p:sldId id="261" r:id="rId16"/>
    <p:sldId id="280" r:id="rId17"/>
    <p:sldId id="285" r:id="rId18"/>
    <p:sldId id="281" r:id="rId19"/>
    <p:sldId id="282" r:id="rId20"/>
    <p:sldId id="286" r:id="rId21"/>
    <p:sldId id="287" r:id="rId22"/>
    <p:sldId id="304" r:id="rId23"/>
    <p:sldId id="289" r:id="rId24"/>
    <p:sldId id="290" r:id="rId25"/>
    <p:sldId id="288" r:id="rId26"/>
    <p:sldId id="291" r:id="rId27"/>
    <p:sldId id="292" r:id="rId28"/>
    <p:sldId id="293" r:id="rId29"/>
    <p:sldId id="284" r:id="rId30"/>
    <p:sldId id="295" r:id="rId31"/>
    <p:sldId id="294" r:id="rId32"/>
    <p:sldId id="296" r:id="rId33"/>
    <p:sldId id="297" r:id="rId34"/>
    <p:sldId id="298" r:id="rId35"/>
    <p:sldId id="301" r:id="rId36"/>
    <p:sldId id="302" r:id="rId37"/>
    <p:sldId id="311" r:id="rId38"/>
    <p:sldId id="307" r:id="rId39"/>
    <p:sldId id="310" r:id="rId40"/>
    <p:sldId id="300" r:id="rId41"/>
    <p:sldId id="271" r:id="rId42"/>
    <p:sldId id="263" r:id="rId4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317" autoAdjust="0"/>
  </p:normalViewPr>
  <p:slideViewPr>
    <p:cSldViewPr snapToGrid="0">
      <p:cViewPr varScale="1">
        <p:scale>
          <a:sx n="111" d="100"/>
          <a:sy n="111" d="100"/>
        </p:scale>
        <p:origin x="96" y="27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6EC3-BD09-4589-B3EB-2ED451FC318B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33A8D-0424-455F-B96F-CED03D6AA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5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7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Sehr gutes  video</a:t>
            </a:r>
            <a:br>
              <a:rPr lang="de-DE" dirty="0"/>
            </a:br>
            <a:r>
              <a:rPr lang="de-DE" dirty="0"/>
              <a:t>https://www.youtube.com/watch?v=B0Ox7jdoPNQ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von Advanced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8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6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99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2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2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78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2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4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www.linkedin.com/in/laura-richardt-550ba4154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xing.com/profile/Laura_Richardt/cv" TargetMode="Externa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de-de/azure/databricks/administration-guide/#account-admin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qlfabrik-pictures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jpe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5E8F-E91D-4037-B2EA-0909187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63396" cy="2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6E7A16-5710-09AC-E5C5-035B901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03738" cy="273323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</p:spTree>
    <p:extLst>
      <p:ext uri="{BB962C8B-B14F-4D97-AF65-F5344CB8AC3E}">
        <p14:creationId xmlns:p14="http://schemas.microsoft.com/office/powerpoint/2010/main" val="40970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1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</a:p>
          <a:p>
            <a:endParaRPr lang="de-DE" dirty="0"/>
          </a:p>
          <a:p>
            <a:r>
              <a:rPr lang="de-DE" dirty="0"/>
              <a:t>SQL Table/ View muss bereits „Struktur“ für </a:t>
            </a:r>
            <a:r>
              <a:rPr lang="de-DE" dirty="0" err="1"/>
              <a:t>charting</a:t>
            </a:r>
            <a:r>
              <a:rPr lang="de-DE" dirty="0"/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A1179A-C862-72C5-05F2-0BD5A84B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98774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85ACE2-E977-C295-75A5-DDA1F35F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82214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AEC3D9-7142-E5B6-51B5-77321D465A9D}"/>
              </a:ext>
            </a:extLst>
          </p:cNvPr>
          <p:cNvSpPr/>
          <p:nvPr/>
        </p:nvSpPr>
        <p:spPr>
          <a:xfrm>
            <a:off x="3912178" y="1489504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9199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DEPLOYMENT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Security zentral im SQL-Server 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PowerBI</a:t>
            </a:r>
            <a:r>
              <a:rPr lang="de-DE" dirty="0"/>
              <a:t> ist „Desktop-App“,  keine Web-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endParaRPr lang="de-DE" sz="1400" dirty="0"/>
          </a:p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sz="1400" dirty="0"/>
          </a:p>
          <a:p>
            <a:r>
              <a:rPr lang="de-DE" dirty="0"/>
              <a:t>besser mit „Berichtsvorlagen  „.</a:t>
            </a:r>
            <a:r>
              <a:rPr lang="de-DE" dirty="0" err="1"/>
              <a:t>pbit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vermeidet  „unerwünschte“  Datenweitergabe</a:t>
            </a:r>
          </a:p>
          <a:p>
            <a:endParaRPr lang="de-DE" sz="1400" dirty="0"/>
          </a:p>
          <a:p>
            <a:r>
              <a:rPr lang="de-DE" dirty="0"/>
              <a:t>.. oder via „</a:t>
            </a:r>
            <a:r>
              <a:rPr lang="de-DE" dirty="0" err="1"/>
              <a:t>DevOps</a:t>
            </a:r>
            <a:r>
              <a:rPr lang="de-DE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75671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>
            <a:normAutofit/>
          </a:bodyPr>
          <a:lstStyle/>
          <a:p>
            <a:r>
              <a:rPr lang="de-DE" sz="2600"/>
              <a:t>DEPLOYMENT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098A9B-09F1-2A40-88B2-8493548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" t="8930" r="9618"/>
          <a:stretch/>
        </p:blipFill>
        <p:spPr>
          <a:xfrm>
            <a:off x="1668899" y="1466851"/>
            <a:ext cx="5806201" cy="341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FB5AE-E638-BFA6-C2E3-F1FBEC8C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28731"/>
            <a:ext cx="8314399" cy="25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WAS LEIDER NICHT GEHT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.parquet &amp; .delta</a:t>
            </a:r>
            <a:br>
              <a:rPr lang="de-DE" dirty="0"/>
            </a:br>
            <a:br>
              <a:rPr lang="de-DE" sz="1000" dirty="0"/>
            </a:br>
            <a:r>
              <a:rPr lang="de-DE" sz="1800" dirty="0"/>
              <a:t>können in PowerBI verwendet werden, aber NICHT im Direct-Query Mode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der BlobStorage ist keine „intelligente“ Datenquelle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PowerQuery</a:t>
            </a:r>
            <a:r>
              <a:rPr lang="de-DE" dirty="0"/>
              <a:t>/ M  muss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293820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3C46-D13E-5F2C-EF87-E45BD4B56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1934368"/>
            <a:ext cx="1799366" cy="94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10EA-159B-F4D5-8958-DE8429CC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2" y="1964828"/>
            <a:ext cx="1571107" cy="88374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89527B98-E4ED-209B-6483-239016839B87}"/>
              </a:ext>
            </a:extLst>
          </p:cNvPr>
          <p:cNvSpPr/>
          <p:nvPr/>
        </p:nvSpPr>
        <p:spPr>
          <a:xfrm>
            <a:off x="2377440" y="2443942"/>
            <a:ext cx="4405745" cy="15794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A5F5F-410B-767E-5DE6-F750EFC29092}"/>
              </a:ext>
            </a:extLst>
          </p:cNvPr>
          <p:cNvSpPr txBox="1"/>
          <p:nvPr/>
        </p:nvSpPr>
        <p:spPr>
          <a:xfrm>
            <a:off x="2975956" y="1964828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Serverhostname</a:t>
            </a:r>
            <a:br>
              <a:rPr lang="de-DE" dirty="0"/>
            </a:br>
            <a:r>
              <a:rPr lang="de-DE" dirty="0"/>
              <a:t>HTTP-Pfad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AE14F-7085-8495-6CEA-CFFD28151632}"/>
              </a:ext>
            </a:extLst>
          </p:cNvPr>
          <p:cNvSpPr txBox="1"/>
          <p:nvPr/>
        </p:nvSpPr>
        <p:spPr>
          <a:xfrm>
            <a:off x="2975956" y="2601884"/>
            <a:ext cx="30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75348-B39F-99F0-CC1D-69416EAC4195}"/>
              </a:ext>
            </a:extLst>
          </p:cNvPr>
          <p:cNvSpPr txBox="1"/>
          <p:nvPr/>
        </p:nvSpPr>
        <p:spPr>
          <a:xfrm>
            <a:off x="1521228" y="3673047"/>
            <a:ext cx="67083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Beispiel:</a:t>
            </a:r>
          </a:p>
          <a:p>
            <a:r>
              <a:rPr lang="de-DE" dirty="0"/>
              <a:t>Server: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adb-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.15.azuredatabricks.net</a:t>
            </a:r>
            <a:br>
              <a:rPr lang="de-DE" dirty="0"/>
            </a:br>
            <a:r>
              <a:rPr lang="de-DE" dirty="0"/>
              <a:t>HTTP: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sql/protocolv1/o/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/0905-120717-3vyupm2a</a:t>
            </a:r>
          </a:p>
          <a:p>
            <a:r>
              <a:rPr lang="de-DE" dirty="0"/>
              <a:t>Token: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dapi7098be000000000bb7cbc76cb989f1f2-2</a:t>
            </a:r>
          </a:p>
        </p:txBody>
      </p:sp>
    </p:spTree>
    <p:extLst>
      <p:ext uri="{BB962C8B-B14F-4D97-AF65-F5344CB8AC3E}">
        <p14:creationId xmlns:p14="http://schemas.microsoft.com/office/powerpoint/2010/main" val="34414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7F00899E-3D69-F261-37E4-FF78395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522994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E19BF-B8B5-C90E-D64B-140F013CD3D4}"/>
              </a:ext>
            </a:extLst>
          </p:cNvPr>
          <p:cNvSpPr txBox="1"/>
          <p:nvPr/>
        </p:nvSpPr>
        <p:spPr>
          <a:xfrm>
            <a:off x="3220631" y="1348534"/>
            <a:ext cx="5090935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9" name="Grafik 8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5DE9B523-0151-4C4C-F971-E563FD6D7B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77" r="22040"/>
          <a:stretch/>
        </p:blipFill>
        <p:spPr>
          <a:xfrm>
            <a:off x="7211232" y="3817827"/>
            <a:ext cx="1100334" cy="1006166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687C94AA-E157-603D-E83A-FA7AC65A2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49" y="3817827"/>
            <a:ext cx="1006166" cy="1006166"/>
          </a:xfrm>
          <a:prstGeom prst="rect">
            <a:avLst/>
          </a:prstGeom>
        </p:spPr>
      </p:pic>
      <p:pic>
        <p:nvPicPr>
          <p:cNvPr id="11" name="Picture 2" descr="Logo LinkedIn – Logos PNG">
            <a:hlinkClick r:id="rId13"/>
            <a:extLst>
              <a:ext uri="{FF2B5EF4-FFF2-40B4-BE49-F238E27FC236}">
                <a16:creationId xmlns:a16="http://schemas.microsoft.com/office/drawing/2014/main" id="{A6696DE9-5E67-E2ED-1B86-CE0D1D12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15" y="4302535"/>
            <a:ext cx="50910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ing Icon of Flat style - Available in SVG, PNG, EPS, AI &amp; Icon fonts">
            <a:hlinkClick r:id="rId15"/>
            <a:extLst>
              <a:ext uri="{FF2B5EF4-FFF2-40B4-BE49-F238E27FC236}">
                <a16:creationId xmlns:a16="http://schemas.microsoft.com/office/drawing/2014/main" id="{904813EA-1426-8997-EA7D-DECAD378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8309721" y="3822583"/>
            <a:ext cx="58249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5B409A-5A67-0FF0-3DE1-F8018CD2BC9D}"/>
              </a:ext>
            </a:extLst>
          </p:cNvPr>
          <p:cNvSpPr/>
          <p:nvPr/>
        </p:nvSpPr>
        <p:spPr>
          <a:xfrm>
            <a:off x="2227811" y="288149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7A6D8-FA47-3F3E-2213-3E3CDCB74644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5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C0D02E-ECE9-1D64-B25F-32D5255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20" y="766342"/>
            <a:ext cx="2299884" cy="3376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9DDCF-8A2B-7BBB-3691-EB24ACF73F78}"/>
              </a:ext>
            </a:extLst>
          </p:cNvPr>
          <p:cNvSpPr/>
          <p:nvPr/>
        </p:nvSpPr>
        <p:spPr>
          <a:xfrm>
            <a:off x="3061854" y="4496933"/>
            <a:ext cx="606829" cy="1057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D018A-87A5-CF3D-5B33-4F743017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24" y="2237089"/>
            <a:ext cx="5543451" cy="225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5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DBEAVER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C07E7-7E35-B631-671C-6A2BF290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5" y="1437202"/>
            <a:ext cx="6062121" cy="36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2</a:t>
            </a:r>
          </a:p>
        </p:txBody>
      </p:sp>
    </p:spTree>
    <p:extLst>
      <p:ext uri="{BB962C8B-B14F-4D97-AF65-F5344CB8AC3E}">
        <p14:creationId xmlns:p14="http://schemas.microsoft.com/office/powerpoint/2010/main" val="209682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SQL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1772-953A-EC81-55C1-97E3512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1" y="1470454"/>
            <a:ext cx="3794260" cy="26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DASHBOARD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331768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FE58D22-43DB-7737-8B18-16509BA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714375"/>
            <a:ext cx="7416054" cy="4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384669-CDFF-7AC1-5235-04A2B626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1695603" y="1399315"/>
            <a:ext cx="5752793" cy="944391"/>
          </a:xfrm>
          <a:prstGeom prst="rect">
            <a:avLst/>
          </a:prstGeom>
        </p:spPr>
      </p:pic>
      <p:pic>
        <p:nvPicPr>
          <p:cNvPr id="5" name="Picture 2" descr="Delta Sharing-Workflow">
            <a:extLst>
              <a:ext uri="{FF2B5EF4-FFF2-40B4-BE49-F238E27FC236}">
                <a16:creationId xmlns:a16="http://schemas.microsoft.com/office/drawing/2014/main" id="{63B90C19-61EA-BAD6-9794-B47B150D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" y="2343706"/>
            <a:ext cx="8374804" cy="2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5E3AC0-08DE-9A7F-723A-862074EC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223916" y="1470454"/>
            <a:ext cx="6696167" cy="3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PREREQUISIT: UNITY CATALOG</a:t>
            </a:r>
          </a:p>
        </p:txBody>
      </p:sp>
      <p:pic>
        <p:nvPicPr>
          <p:cNvPr id="2" name="Picture 2" descr="Freigaben und Empfänger in Delta Sharing">
            <a:extLst>
              <a:ext uri="{FF2B5EF4-FFF2-40B4-BE49-F238E27FC236}">
                <a16:creationId xmlns:a16="http://schemas.microsoft.com/office/drawing/2014/main" id="{D4644393-4B35-6FD6-7471-CE4E5BDA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8" y="1371814"/>
            <a:ext cx="4083124" cy="3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95D155D-8038-486A-8FB0-2D52D5CB4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86" y="1522993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2625F-D769-9CE0-20B3-EFDEFFE76DEC}"/>
              </a:ext>
            </a:extLst>
          </p:cNvPr>
          <p:cNvSpPr txBox="1"/>
          <p:nvPr/>
        </p:nvSpPr>
        <p:spPr>
          <a:xfrm>
            <a:off x="3220631" y="1348533"/>
            <a:ext cx="6891707" cy="305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</a:t>
            </a:r>
          </a:p>
          <a:p>
            <a:r>
              <a:rPr lang="de-DE" sz="1905" dirty="0"/>
              <a:t>	&amp;  aka@sqlpass.de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2188E7E-4E47-2E79-1B83-F0FC806139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18" y="3819993"/>
            <a:ext cx="521796" cy="521796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23C92AC8-6A90-B52C-CDF2-8FBB6586B6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34" y="3820539"/>
            <a:ext cx="521797" cy="521797"/>
          </a:xfrm>
          <a:prstGeom prst="rect">
            <a:avLst/>
          </a:prstGeom>
        </p:spPr>
      </p:pic>
      <p:pic>
        <p:nvPicPr>
          <p:cNvPr id="17" name="Grafik 16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E9624A8-4114-8E46-D13E-3FB041D17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8792" y="3820539"/>
            <a:ext cx="521797" cy="521797"/>
          </a:xfrm>
          <a:prstGeom prst="rect">
            <a:avLst/>
          </a:prstGeom>
        </p:spPr>
      </p:pic>
      <p:pic>
        <p:nvPicPr>
          <p:cNvPr id="18" name="Grafik 1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34565D4-5530-CC84-F0FA-E1B856B5BB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131" y="3820539"/>
            <a:ext cx="528282" cy="5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746FBE-2F19-EF91-B9C5-C346E773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8"/>
          <a:stretch/>
        </p:blipFill>
        <p:spPr>
          <a:xfrm>
            <a:off x="582397" y="1470454"/>
            <a:ext cx="7695002" cy="23814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24FD3A-4126-CA08-2805-9EA67C91436F}"/>
              </a:ext>
            </a:extLst>
          </p:cNvPr>
          <p:cNvSpPr txBox="1"/>
          <p:nvPr/>
        </p:nvSpPr>
        <p:spPr>
          <a:xfrm>
            <a:off x="582397" y="3979188"/>
            <a:ext cx="76950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100" dirty="0">
                <a:hlinkClick r:id="rId4"/>
              </a:rPr>
              <a:t>https://learn.microsoft.com/de-de/azure/databricks/administration-guide/#account-admins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4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pic>
        <p:nvPicPr>
          <p:cNvPr id="3" name="Grafik 2" descr="Ein Bild, das Text, Software, Computersymbol, Webseite enthält.&#10;&#10;Automatisch generierte Beschreibung">
            <a:extLst>
              <a:ext uri="{FF2B5EF4-FFF2-40B4-BE49-F238E27FC236}">
                <a16:creationId xmlns:a16="http://schemas.microsoft.com/office/drawing/2014/main" id="{878D7F65-822F-7743-E2E5-9F96EE0C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557458"/>
            <a:ext cx="8142514" cy="35046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98FCAF-46D5-CD66-B6AB-92BBBAD4877E}"/>
              </a:ext>
            </a:extLst>
          </p:cNvPr>
          <p:cNvSpPr/>
          <p:nvPr/>
        </p:nvSpPr>
        <p:spPr>
          <a:xfrm>
            <a:off x="5840963" y="2638762"/>
            <a:ext cx="466531" cy="17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70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6" name="Grafik 5" descr="Ein Bild, das Text, Screenshot, Website, Webseite enthält.&#10;&#10;Automatisch generierte Beschreibung">
            <a:extLst>
              <a:ext uri="{FF2B5EF4-FFF2-40B4-BE49-F238E27FC236}">
                <a16:creationId xmlns:a16="http://schemas.microsoft.com/office/drawing/2014/main" id="{FE2E3459-009A-998A-3A23-114CD7BF3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1" y="1358190"/>
            <a:ext cx="7194698" cy="37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D1C2D7-FBE0-4CE0-A336-3537A10A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7" y="1470454"/>
            <a:ext cx="3558698" cy="19728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4478B-F1DB-E811-2787-637E6E5A7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0" y="2854546"/>
            <a:ext cx="8281630" cy="14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9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FDB354-AE74-586A-47EB-1D6F9C86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" y="1470454"/>
            <a:ext cx="3243803" cy="1840052"/>
          </a:xfrm>
          <a:prstGeom prst="rect">
            <a:avLst/>
          </a:prstGeom>
        </p:spPr>
      </p:pic>
      <p:pic>
        <p:nvPicPr>
          <p:cNvPr id="6" name="Grafik 5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6014A90-2B53-0C00-1C2B-4B81F9E0F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97" y="2253785"/>
            <a:ext cx="4897853" cy="2547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72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3</a:t>
            </a:r>
          </a:p>
        </p:txBody>
      </p:sp>
    </p:spTree>
    <p:extLst>
      <p:ext uri="{BB962C8B-B14F-4D97-AF65-F5344CB8AC3E}">
        <p14:creationId xmlns:p14="http://schemas.microsoft.com/office/powerpoint/2010/main" val="428172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CC83-878E-B6F2-78A0-C9C7A73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204F-05D6-3432-7F79-DDAFFD97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https://sql-fabrik.de/Databricks/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https://sql-fabrik.de/BI-workbook/</a:t>
            </a:r>
            <a:b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https://github.com/sqlfabrik-pictures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3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6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2AA3A9-5232-37BB-B8FF-5218E436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" y="1470454"/>
            <a:ext cx="8853527" cy="2773886"/>
          </a:xfrm>
        </p:spPr>
      </p:pic>
    </p:spTree>
    <p:extLst>
      <p:ext uri="{BB962C8B-B14F-4D97-AF65-F5344CB8AC3E}">
        <p14:creationId xmlns:p14="http://schemas.microsoft.com/office/powerpoint/2010/main" val="247015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</p:spTree>
    <p:extLst>
      <p:ext uri="{BB962C8B-B14F-4D97-AF65-F5344CB8AC3E}">
        <p14:creationId xmlns:p14="http://schemas.microsoft.com/office/powerpoint/2010/main" val="2415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67B4EF-9764-2572-38D2-0DCAD65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85" y="1233507"/>
            <a:ext cx="3993992" cy="342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51656B-3BA2-B7A6-FFC4-15D4E3E9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5" y="1470454"/>
            <a:ext cx="7291309" cy="2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PBI CLOUD-VARIANTE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56FB7A-B077-467C-40C4-01A0CF60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" y="1470454"/>
            <a:ext cx="2092903" cy="32297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603429-76D3-6184-31E8-0D5136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66" y="1401054"/>
            <a:ext cx="4002691" cy="2128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F38DA7-CE7C-6D3C-658A-017C6AE6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1470454"/>
            <a:ext cx="2377771" cy="332020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48EA57D-5A90-12B8-8C03-439450064B89}"/>
              </a:ext>
            </a:extLst>
          </p:cNvPr>
          <p:cNvSpPr/>
          <p:nvPr/>
        </p:nvSpPr>
        <p:spPr>
          <a:xfrm>
            <a:off x="2744766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14AAF-FE70-780F-1B51-F45F3229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743037"/>
            <a:ext cx="8388660" cy="21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82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1258</Words>
  <Application>Microsoft Office PowerPoint</Application>
  <PresentationFormat>Bildschirmpräsentation (16:9)</PresentationFormat>
  <Paragraphs>227</Paragraphs>
  <Slides>39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Open Sans</vt:lpstr>
      <vt:lpstr>Segoe UI</vt:lpstr>
      <vt:lpstr>PASS2018</vt:lpstr>
      <vt:lpstr>Databricks goes Power BI </vt:lpstr>
      <vt:lpstr>ABOUT ME</vt:lpstr>
      <vt:lpstr>ABOUT ME</vt:lpstr>
      <vt:lpstr>BISHER</vt:lpstr>
      <vt:lpstr>BISHER</vt:lpstr>
      <vt:lpstr>BISHER</vt:lpstr>
      <vt:lpstr>JETZT</vt:lpstr>
      <vt:lpstr>PBI CLOUD-VARIANTE</vt:lpstr>
      <vt:lpstr>JETZT</vt:lpstr>
      <vt:lpstr>ZEITLICHE ABFOLGE</vt:lpstr>
      <vt:lpstr>ZEITLICHE ABFOLGE</vt:lpstr>
      <vt:lpstr>DEMO</vt:lpstr>
      <vt:lpstr>FEINHEITEN</vt:lpstr>
      <vt:lpstr>DEPLOYMENT</vt:lpstr>
      <vt:lpstr>DEPLOYMENT</vt:lpstr>
      <vt:lpstr>JETZT</vt:lpstr>
      <vt:lpstr>WAS LEIDER NICHT GEHT</vt:lpstr>
      <vt:lpstr>UMSETZUNG</vt:lpstr>
      <vt:lpstr>Connect from PowerBI</vt:lpstr>
      <vt:lpstr>CONNECT FROM POWER BI</vt:lpstr>
      <vt:lpstr>CONNECT FROM POWER BI</vt:lpstr>
      <vt:lpstr>DBEAVER</vt:lpstr>
      <vt:lpstr>DEMO</vt:lpstr>
      <vt:lpstr>DATABRICKS SQL</vt:lpstr>
      <vt:lpstr>DATABRICKS DASHBOARD</vt:lpstr>
      <vt:lpstr>PowerPoint-Präsentation</vt:lpstr>
      <vt:lpstr>DELTA SHARING</vt:lpstr>
      <vt:lpstr>DELTA SHARING</vt:lpstr>
      <vt:lpstr>PREREQUISIT: UNITY CATALOG</vt:lpstr>
      <vt:lpstr>DELTA SHARING</vt:lpstr>
      <vt:lpstr>DELTA SHARING</vt:lpstr>
      <vt:lpstr>UMSETZUNG</vt:lpstr>
      <vt:lpstr>DELTA SHARING</vt:lpstr>
      <vt:lpstr>DELTA SHARING</vt:lpstr>
      <vt:lpstr>DELTA SHARING</vt:lpstr>
      <vt:lpstr>DEMO</vt:lpstr>
      <vt:lpstr>LINKS</vt:lpstr>
      <vt:lpstr>THANK YOU TO OUR SPONSORS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Karl Alexander</cp:lastModifiedBy>
  <cp:revision>151</cp:revision>
  <dcterms:created xsi:type="dcterms:W3CDTF">2013-12-19T14:43:02Z</dcterms:created>
  <dcterms:modified xsi:type="dcterms:W3CDTF">2023-09-13T10:56:44Z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