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7"/>
  </p:notesMasterIdLst>
  <p:sldIdLst>
    <p:sldId id="256" r:id="rId5"/>
    <p:sldId id="257" r:id="rId6"/>
    <p:sldId id="273" r:id="rId7"/>
    <p:sldId id="272" r:id="rId8"/>
    <p:sldId id="274" r:id="rId9"/>
    <p:sldId id="277" r:id="rId10"/>
    <p:sldId id="275" r:id="rId11"/>
    <p:sldId id="276" r:id="rId12"/>
    <p:sldId id="278" r:id="rId13"/>
    <p:sldId id="279" r:id="rId14"/>
    <p:sldId id="283" r:id="rId15"/>
    <p:sldId id="261" r:id="rId16"/>
    <p:sldId id="280" r:id="rId17"/>
    <p:sldId id="285" r:id="rId18"/>
    <p:sldId id="281" r:id="rId19"/>
    <p:sldId id="282" r:id="rId20"/>
    <p:sldId id="286" r:id="rId21"/>
    <p:sldId id="287" r:id="rId22"/>
    <p:sldId id="304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84" r:id="rId31"/>
    <p:sldId id="295" r:id="rId32"/>
    <p:sldId id="296" r:id="rId33"/>
    <p:sldId id="297" r:id="rId34"/>
    <p:sldId id="298" r:id="rId35"/>
    <p:sldId id="301" r:id="rId36"/>
    <p:sldId id="302" r:id="rId37"/>
    <p:sldId id="303" r:id="rId38"/>
    <p:sldId id="305" r:id="rId39"/>
    <p:sldId id="306" r:id="rId40"/>
    <p:sldId id="307" r:id="rId41"/>
    <p:sldId id="308" r:id="rId42"/>
    <p:sldId id="309" r:id="rId43"/>
    <p:sldId id="300" r:id="rId44"/>
    <p:sldId id="271" r:id="rId45"/>
    <p:sldId id="263" r:id="rId46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9"/>
    <a:srgbClr val="9AAC46"/>
    <a:srgbClr val="94AD24"/>
    <a:srgbClr val="DA0000"/>
    <a:srgbClr val="3E91D6"/>
    <a:srgbClr val="4B99D9"/>
    <a:srgbClr val="64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6073F-4714-4B90-9E5E-14855ECE5EB4}" v="2" dt="2023-07-19T09:43:23.650"/>
    <p1510:client id="{8D57D15B-82A2-4D35-A2E3-48AC13F8DAF1}" v="32" dt="2023-07-19T10:56:10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80336" autoAdjust="0"/>
  </p:normalViewPr>
  <p:slideViewPr>
    <p:cSldViewPr snapToGrid="0">
      <p:cViewPr varScale="1">
        <p:scale>
          <a:sx n="115" d="100"/>
          <a:sy n="115" d="100"/>
        </p:scale>
        <p:origin x="1332" y="96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F6EC3-BD09-4589-B3EB-2ED451FC318B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33A8D-0424-455F-B96F-CED03D6AAA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40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451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58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173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083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474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21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462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686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61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099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70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728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353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535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780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800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30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79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1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19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9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40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https://github.com/sqlfabrik-pictures/gif_pics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3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  Azure SQLDB  Zugangsdaten  https://sql-fabrik.de/BI-workbook/SQLDB_Verlag__Schema-Information.pdf</a:t>
            </a:r>
            <a:br>
              <a:rPr lang="de-DE" dirty="0"/>
            </a:br>
            <a:r>
              <a:rPr lang="de-DE" dirty="0"/>
              <a:t>DB:  Verlag</a:t>
            </a:r>
            <a:br>
              <a:rPr lang="de-DE" dirty="0"/>
            </a:br>
            <a:r>
              <a:rPr lang="de-DE" dirty="0"/>
              <a:t>View:  </a:t>
            </a:r>
            <a:r>
              <a:rPr lang="de-DE" dirty="0" err="1"/>
              <a:t>dbo</a:t>
            </a:r>
            <a:r>
              <a:rPr lang="de-DE" dirty="0"/>
              <a:t>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vw_randNumbers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Demo 1: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Abfrage muss im 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Direct</a:t>
            </a:r>
            <a:r>
              <a:rPr lang="de-DE" sz="1200" dirty="0">
                <a:effectLst/>
                <a:latin typeface="Calibri" panose="020F0502020204030204" pitchFamily="34" charset="0"/>
              </a:rPr>
              <a:t> Query Mode sein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Entsprechend müssen die Daten vorher schon fertig aufbereitet sein, da keine Datentransformation via M im PBI mehr möglich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Gif</a:t>
            </a:r>
            <a:r>
              <a:rPr lang="de-DE" sz="1200" dirty="0">
                <a:effectLst/>
                <a:latin typeface="Calibri" panose="020F0502020204030204" pitchFamily="34" charset="0"/>
              </a:rPr>
              <a:t> kann nicht mehr eingefügt werden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Security Richtlinien werden im SQL Server festgelegt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endParaRPr lang="de-DE" sz="12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Copy-</a:t>
            </a:r>
            <a:r>
              <a:rPr lang="de-DE" sz="1200" dirty="0" err="1">
                <a:effectLst/>
                <a:latin typeface="Calibri" panose="020F0502020204030204" pitchFamily="34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</a:rPr>
              <a:t> = Weitergabe des PBI Desktop Files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Achtung: Durch File Copy werden auch die zuletzt geöffneten Reports weitergegeben --&gt; evtl. Risiko durch unerwünschte Datenweitergabe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de-DE" sz="1200" dirty="0">
                <a:effectLst/>
                <a:latin typeface="Calibri" panose="020F0502020204030204" pitchFamily="34" charset="0"/>
              </a:rPr>
              <a:t>--&gt; Wie vermeiden?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 err="1">
                <a:effectLst/>
                <a:latin typeface="Calibri" panose="020F0502020204030204" pitchFamily="34" charset="0"/>
              </a:rPr>
              <a:t>Pbi</a:t>
            </a:r>
            <a:r>
              <a:rPr lang="de-DE" sz="1200" dirty="0">
                <a:effectLst/>
                <a:latin typeface="Calibri" panose="020F0502020204030204" pitchFamily="34" charset="0"/>
              </a:rPr>
              <a:t>-tools spaltet PBI-Desktop-File (=Zip-File) in einzelne Bestandteile auf und übernimmt nur M-Code, DAX-Code, Layout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Calibri" panose="020F0502020204030204" pitchFamily="34" charset="0"/>
              </a:rPr>
              <a:t>Aus Bestandteilen wird neues File zusammengesetzt mit leerer Historie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33A8D-0424-455F-B96F-CED03D6AAAE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08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14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6574311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E1F9B88-E346-44A5-93E5-3ED77989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5542101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0956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8135015" cy="46955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BAE1AF-FD5D-45DB-A64B-34432F337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3975571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0C59BE4-5D25-4591-B73B-6D2F2ABA15B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1999" y="1701209"/>
            <a:ext cx="3983145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8474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84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F2C3E-2CC7-8A98-2A4D-42DCA00C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3298A-EF12-0537-E62F-3D114430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8DAF9-000E-1E40-2372-73DC4FEC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77F2-30EF-4E9A-90C6-FB235609FA6D}" type="datetimeFigureOut">
              <a:rPr lang="de-DE" smtClean="0"/>
              <a:t>10.09.2023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D4974C-117C-C64E-6CB4-9E3C40DB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75F4D-D5B4-236D-658A-EE5623DB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F5A-ADF0-4964-ACE9-11317F307D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80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69" y="2434275"/>
            <a:ext cx="7945395" cy="1068865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624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1252050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127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5200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6573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6822" y="2355168"/>
            <a:ext cx="5848798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8882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3854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7200000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C42AFF8-1F7E-48C8-A8FB-417AC863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7200000" cy="3048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03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-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E1D72AE-ED29-4B1B-9F4C-4F628227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05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_Twit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FE0C59A-5FC1-4A5D-96E7-005511A6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57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7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3" r:id="rId2"/>
    <p:sldLayoutId id="2147483684" r:id="rId3"/>
    <p:sldLayoutId id="2147483680" r:id="rId4"/>
    <p:sldLayoutId id="2147483686" r:id="rId5"/>
    <p:sldLayoutId id="2147483681" r:id="rId6"/>
    <p:sldLayoutId id="2147483693" r:id="rId7"/>
    <p:sldLayoutId id="2147483694" r:id="rId8"/>
    <p:sldLayoutId id="2147483695" r:id="rId9"/>
    <p:sldLayoutId id="2147483688" r:id="rId10"/>
    <p:sldLayoutId id="2147483689" r:id="rId11"/>
    <p:sldLayoutId id="2147483692" r:id="rId12"/>
    <p:sldLayoutId id="2147483696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hyperlink" Target="https://www.linkedin.com/in/laura-richardt-550ba4154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hyperlink" Target="https://www.xing.com/profile/Laura_Richardt/cv" TargetMode="External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microsoft.com/de-de/azure/databricks/administration-guide/#account-admin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ql-fabrik.de/BI-workbook/SQLDB_Verlag__Schema-Information.pdf" TargetMode="External"/><Relationship Id="rId2" Type="http://schemas.openxmlformats.org/officeDocument/2006/relationships/hyperlink" Target="https://sql-fabrik.de/Databricks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sqlfabrik-pictures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gif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jpe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err="1">
                <a:latin typeface="Open Sans"/>
              </a:rPr>
              <a:t>Databricks</a:t>
            </a:r>
            <a:r>
              <a:rPr lang="de-DE" dirty="0">
                <a:latin typeface="Open Sans"/>
              </a:rPr>
              <a:t> </a:t>
            </a:r>
            <a:r>
              <a:rPr lang="de-DE" dirty="0" err="1">
                <a:latin typeface="Open Sans"/>
              </a:rPr>
              <a:t>goes</a:t>
            </a:r>
            <a:r>
              <a:rPr lang="de-DE" dirty="0">
                <a:latin typeface="Open Sans"/>
              </a:rPr>
              <a:t> Power BI</a:t>
            </a:r>
            <a:b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60040" y="3717643"/>
            <a:ext cx="5628860" cy="530306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94AD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800" dirty="0">
                <a:solidFill>
                  <a:srgbClr val="4A4A49"/>
                </a:solidFill>
                <a:latin typeface="Open Sans"/>
              </a:rPr>
              <a:t>Laura Richardt</a:t>
            </a:r>
          </a:p>
          <a:p>
            <a:r>
              <a:rPr lang="de-DE" sz="2800" dirty="0">
                <a:solidFill>
                  <a:srgbClr val="4A4A49"/>
                </a:solidFill>
                <a:latin typeface="Open Sans"/>
              </a:rPr>
              <a:t>Alexander Karl</a:t>
            </a:r>
            <a:endParaRPr lang="de-DE" sz="2800" dirty="0">
              <a:solidFill>
                <a:srgbClr val="4A4A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ZEITLICHE ABFOLGE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B25E8F-E91D-4037-B2EA-09091879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616026"/>
            <a:ext cx="8363396" cy="27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5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36E7A16-5710-09AC-E5C5-035B9013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616026"/>
            <a:ext cx="8303738" cy="2733234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ZEITLICHE ABFOLGE</a:t>
            </a:r>
          </a:p>
        </p:txBody>
      </p:sp>
    </p:spTree>
    <p:extLst>
      <p:ext uri="{BB962C8B-B14F-4D97-AF65-F5344CB8AC3E}">
        <p14:creationId xmlns:p14="http://schemas.microsoft.com/office/powerpoint/2010/main" val="409707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 1</a:t>
            </a:r>
          </a:p>
        </p:txBody>
      </p:sp>
    </p:spTree>
    <p:extLst>
      <p:ext uri="{BB962C8B-B14F-4D97-AF65-F5344CB8AC3E}">
        <p14:creationId xmlns:p14="http://schemas.microsoft.com/office/powerpoint/2010/main" val="208895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FEINHEITEN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gif</a:t>
            </a:r>
            <a:r>
              <a:rPr lang="de-DE" dirty="0"/>
              <a:t>-Animation </a:t>
            </a:r>
          </a:p>
          <a:p>
            <a:endParaRPr lang="de-DE" dirty="0"/>
          </a:p>
          <a:p>
            <a:r>
              <a:rPr lang="de-DE" dirty="0"/>
              <a:t>Security im SQL-Server  </a:t>
            </a:r>
          </a:p>
          <a:p>
            <a:endParaRPr lang="de-DE" dirty="0"/>
          </a:p>
          <a:p>
            <a:r>
              <a:rPr lang="de-DE" dirty="0"/>
              <a:t>SQL Table/ View muss bereits „Struktur“ für </a:t>
            </a:r>
            <a:r>
              <a:rPr lang="de-DE" dirty="0" err="1"/>
              <a:t>charting</a:t>
            </a:r>
            <a:r>
              <a:rPr lang="de-DE" dirty="0"/>
              <a:t> besitzen</a:t>
            </a:r>
            <a:br>
              <a:rPr lang="de-DE" dirty="0"/>
            </a:br>
            <a:r>
              <a:rPr lang="de-DE" dirty="0"/>
              <a:t>(z.B. </a:t>
            </a:r>
            <a:r>
              <a:rPr lang="de-DE" dirty="0" err="1"/>
              <a:t>tsql-Window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A1179A-C862-72C5-05F2-0BD5A84B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998774"/>
            <a:ext cx="1143000" cy="190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785ACE2-E977-C295-75A5-DDA1F35FF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582214"/>
            <a:ext cx="1143000" cy="190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AAEC3D9-7142-E5B6-51B5-77321D465A9D}"/>
              </a:ext>
            </a:extLst>
          </p:cNvPr>
          <p:cNvSpPr/>
          <p:nvPr/>
        </p:nvSpPr>
        <p:spPr>
          <a:xfrm>
            <a:off x="3912178" y="1489504"/>
            <a:ext cx="2856088" cy="699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00000"/>
                </a:solidFill>
              </a:rPr>
              <a:t>In neuester PBI Version leider nicht mehr verfügbar</a:t>
            </a:r>
          </a:p>
        </p:txBody>
      </p:sp>
    </p:spTree>
    <p:extLst>
      <p:ext uri="{BB962C8B-B14F-4D97-AF65-F5344CB8AC3E}">
        <p14:creationId xmlns:p14="http://schemas.microsoft.com/office/powerpoint/2010/main" val="91996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DEPLOYMENT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Security zentral im SQL-Server 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PowerBI</a:t>
            </a:r>
            <a:r>
              <a:rPr lang="de-DE" dirty="0"/>
              <a:t> ist „Desktop-App“,  keine Web-</a:t>
            </a:r>
            <a:r>
              <a:rPr lang="de-DE" dirty="0" err="1"/>
              <a:t>Application</a:t>
            </a:r>
            <a:r>
              <a:rPr lang="de-DE" dirty="0"/>
              <a:t>)</a:t>
            </a:r>
          </a:p>
          <a:p>
            <a:endParaRPr lang="de-DE" sz="1400" dirty="0"/>
          </a:p>
          <a:p>
            <a:r>
              <a:rPr lang="de-DE" dirty="0" err="1"/>
              <a:t>copy-Deployment</a:t>
            </a:r>
            <a:r>
              <a:rPr lang="de-DE" dirty="0"/>
              <a:t>  (einfach zu realisieren)</a:t>
            </a:r>
          </a:p>
          <a:p>
            <a:endParaRPr lang="de-DE" sz="1400" dirty="0"/>
          </a:p>
          <a:p>
            <a:r>
              <a:rPr lang="de-DE" dirty="0"/>
              <a:t>besser mit „Berichtsvorlagen  „.</a:t>
            </a:r>
            <a:r>
              <a:rPr lang="de-DE" dirty="0" err="1"/>
              <a:t>pbit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vermeidet  „unerwünschte“  Datenweitergabe</a:t>
            </a:r>
          </a:p>
          <a:p>
            <a:endParaRPr lang="de-DE" sz="1400" dirty="0"/>
          </a:p>
          <a:p>
            <a:r>
              <a:rPr lang="de-DE" dirty="0"/>
              <a:t>.. oder via „</a:t>
            </a:r>
            <a:r>
              <a:rPr lang="de-DE" dirty="0" err="1"/>
              <a:t>DevOps</a:t>
            </a:r>
            <a:r>
              <a:rPr lang="de-DE" dirty="0"/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375671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>
            <a:normAutofit/>
          </a:bodyPr>
          <a:lstStyle/>
          <a:p>
            <a:r>
              <a:rPr lang="de-DE" sz="2600"/>
              <a:t>DEPLOYMENT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C098A9B-09F1-2A40-88B2-84935487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8" t="8930" r="9618"/>
          <a:stretch/>
        </p:blipFill>
        <p:spPr>
          <a:xfrm>
            <a:off x="1668899" y="1466851"/>
            <a:ext cx="5806201" cy="3411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99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JETZT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3FB5AE-E638-BFA6-C2E3-F1FBEC8C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628731"/>
            <a:ext cx="8314399" cy="25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3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WAS LEIDER NICHT GEHT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parquet</a:t>
            </a:r>
            <a:r>
              <a:rPr lang="de-DE" dirty="0"/>
              <a:t> &amp; .</a:t>
            </a:r>
            <a:r>
              <a:rPr lang="de-DE" dirty="0" err="1"/>
              <a:t>delta</a:t>
            </a:r>
            <a:br>
              <a:rPr lang="de-DE" dirty="0"/>
            </a:br>
            <a:r>
              <a:rPr lang="de-DE" dirty="0"/>
              <a:t>können in </a:t>
            </a:r>
            <a:r>
              <a:rPr lang="de-DE" dirty="0" err="1"/>
              <a:t>PowerBI</a:t>
            </a:r>
            <a:r>
              <a:rPr lang="de-DE" dirty="0"/>
              <a:t> verwendet werden, aber NICHT im </a:t>
            </a:r>
            <a:r>
              <a:rPr lang="de-DE" dirty="0" err="1"/>
              <a:t>Direct</a:t>
            </a:r>
            <a:r>
              <a:rPr lang="de-DE" dirty="0"/>
              <a:t>-Query Mode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der </a:t>
            </a:r>
            <a:r>
              <a:rPr lang="de-DE" dirty="0" err="1"/>
              <a:t>BlobStorage</a:t>
            </a:r>
            <a:r>
              <a:rPr lang="de-DE" dirty="0"/>
              <a:t> ist keine „intelligente“ Datenquelle</a:t>
            </a:r>
          </a:p>
          <a:p>
            <a:endParaRPr lang="de-DE" dirty="0"/>
          </a:p>
          <a:p>
            <a:r>
              <a:rPr lang="de-DE" dirty="0" err="1"/>
              <a:t>PowerQuery</a:t>
            </a:r>
            <a:r>
              <a:rPr lang="de-DE" dirty="0"/>
              <a:t>/ M  muss den Import durchführen</a:t>
            </a:r>
          </a:p>
        </p:txBody>
      </p:sp>
    </p:spTree>
    <p:extLst>
      <p:ext uri="{BB962C8B-B14F-4D97-AF65-F5344CB8AC3E}">
        <p14:creationId xmlns:p14="http://schemas.microsoft.com/office/powerpoint/2010/main" val="2938204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CREATE DATABASE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Dataframe.  …  .</a:t>
            </a:r>
            <a:r>
              <a:rPr lang="de-DE" dirty="0" err="1"/>
              <a:t>saveAsTable</a:t>
            </a:r>
            <a:r>
              <a:rPr lang="de-DE" dirty="0"/>
              <a:t>(„</a:t>
            </a:r>
            <a:r>
              <a:rPr lang="de-DE" dirty="0" err="1"/>
              <a:t>DatabaseName.TableName</a:t>
            </a:r>
            <a:r>
              <a:rPr lang="de-DE" dirty="0"/>
              <a:t>“)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JobSchedule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223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Connect from PowerBI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C3C46-D13E-5F2C-EF87-E45BD4B560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1" y="1934368"/>
            <a:ext cx="1799366" cy="944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610EA-159B-F4D5-8958-DE8429CC3C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82" y="1964828"/>
            <a:ext cx="1571107" cy="883747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89527B98-E4ED-209B-6483-239016839B87}"/>
              </a:ext>
            </a:extLst>
          </p:cNvPr>
          <p:cNvSpPr/>
          <p:nvPr/>
        </p:nvSpPr>
        <p:spPr>
          <a:xfrm>
            <a:off x="2377440" y="2443942"/>
            <a:ext cx="4405745" cy="15794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A5F5F-410B-767E-5DE6-F750EFC29092}"/>
              </a:ext>
            </a:extLst>
          </p:cNvPr>
          <p:cNvSpPr txBox="1"/>
          <p:nvPr/>
        </p:nvSpPr>
        <p:spPr>
          <a:xfrm>
            <a:off x="2975956" y="1964828"/>
            <a:ext cx="3050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Serverhostname</a:t>
            </a:r>
            <a:br>
              <a:rPr lang="de-DE" dirty="0"/>
            </a:br>
            <a:r>
              <a:rPr lang="de-DE" dirty="0"/>
              <a:t>HTTP-Pfad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6AE14F-7085-8495-6CEA-CFFD28151632}"/>
              </a:ext>
            </a:extLst>
          </p:cNvPr>
          <p:cNvSpPr txBox="1"/>
          <p:nvPr/>
        </p:nvSpPr>
        <p:spPr>
          <a:xfrm>
            <a:off x="2975956" y="2601884"/>
            <a:ext cx="305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Token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75348-B39F-99F0-CC1D-69416EAC4195}"/>
              </a:ext>
            </a:extLst>
          </p:cNvPr>
          <p:cNvSpPr txBox="1"/>
          <p:nvPr/>
        </p:nvSpPr>
        <p:spPr>
          <a:xfrm>
            <a:off x="1521228" y="3673047"/>
            <a:ext cx="670837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Beispiel:</a:t>
            </a:r>
          </a:p>
          <a:p>
            <a:r>
              <a:rPr lang="de-DE" dirty="0"/>
              <a:t>Server: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adb-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7000000000902215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.15.azuredatabricks.net</a:t>
            </a:r>
            <a:br>
              <a:rPr lang="de-DE" dirty="0"/>
            </a:br>
            <a:r>
              <a:rPr lang="de-DE" dirty="0"/>
              <a:t>HTTP:  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sql/protocolv1/o/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7000000000902215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/0905-120717-3vyupm2a</a:t>
            </a:r>
          </a:p>
          <a:p>
            <a:r>
              <a:rPr lang="de-DE" dirty="0"/>
              <a:t>Token: 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dapi7098be000000000bb7cbc76cb989f1f2-2</a:t>
            </a:r>
          </a:p>
        </p:txBody>
      </p:sp>
    </p:spTree>
    <p:extLst>
      <p:ext uri="{BB962C8B-B14F-4D97-AF65-F5344CB8AC3E}">
        <p14:creationId xmlns:p14="http://schemas.microsoft.com/office/powerpoint/2010/main" val="344141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nschliches Gesicht, Person, Lächeln, Porträt enthält.&#10;&#10;Automatisch generierte Beschreibung">
            <a:extLst>
              <a:ext uri="{FF2B5EF4-FFF2-40B4-BE49-F238E27FC236}">
                <a16:creationId xmlns:a16="http://schemas.microsoft.com/office/drawing/2014/main" id="{7F00899E-3D69-F261-37E4-FF78395D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7" y="1522994"/>
            <a:ext cx="2558445" cy="2558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ABOUT ME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10E19BF-B8B5-C90E-D64B-140F013CD3D4}"/>
              </a:ext>
            </a:extLst>
          </p:cNvPr>
          <p:cNvSpPr txBox="1"/>
          <p:nvPr/>
        </p:nvSpPr>
        <p:spPr>
          <a:xfrm>
            <a:off x="3220631" y="1348534"/>
            <a:ext cx="5090935" cy="276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Laura Richardt</a:t>
            </a:r>
          </a:p>
          <a:p>
            <a:endParaRPr lang="de-DE" sz="1905" dirty="0"/>
          </a:p>
          <a:p>
            <a:r>
              <a:rPr lang="de-DE" sz="1905" dirty="0"/>
              <a:t>	BI Developer (BWT Wassertechnik GmbH)</a:t>
            </a:r>
          </a:p>
          <a:p>
            <a:endParaRPr lang="de-DE" sz="1905" dirty="0"/>
          </a:p>
          <a:p>
            <a:r>
              <a:rPr lang="de-DE" sz="1905" dirty="0"/>
              <a:t>	B.A. BWL Industrie (DHBW Mannheim)</a:t>
            </a:r>
          </a:p>
          <a:p>
            <a:endParaRPr lang="de-DE" sz="1905" dirty="0"/>
          </a:p>
          <a:p>
            <a:r>
              <a:rPr lang="de-DE" sz="1905" dirty="0"/>
              <a:t>	Mannheim</a:t>
            </a:r>
          </a:p>
          <a:p>
            <a:endParaRPr lang="de-DE" sz="1905" dirty="0"/>
          </a:p>
          <a:p>
            <a:r>
              <a:rPr lang="de-DE" sz="1905" dirty="0"/>
              <a:t>	laura.richardt@bwt.de</a:t>
            </a:r>
          </a:p>
        </p:txBody>
      </p:sp>
      <p:pic>
        <p:nvPicPr>
          <p:cNvPr id="3" name="Grafik 2" descr="E-Mail mit einfarbiger Füllung">
            <a:extLst>
              <a:ext uri="{FF2B5EF4-FFF2-40B4-BE49-F238E27FC236}">
                <a16:creationId xmlns:a16="http://schemas.microsoft.com/office/drawing/2014/main" id="{70EA4731-31E6-C13D-2A06-97BFF6F0D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3918" y="3621430"/>
            <a:ext cx="460009" cy="460009"/>
          </a:xfrm>
          <a:prstGeom prst="rect">
            <a:avLst/>
          </a:prstGeom>
        </p:spPr>
      </p:pic>
      <p:pic>
        <p:nvPicPr>
          <p:cNvPr id="6" name="Grafik 5" descr="Haus Silhouette">
            <a:extLst>
              <a:ext uri="{FF2B5EF4-FFF2-40B4-BE49-F238E27FC236}">
                <a16:creationId xmlns:a16="http://schemas.microsoft.com/office/drawing/2014/main" id="{BFE95500-A33A-A4D2-D417-2CD54C574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0078" y="3061968"/>
            <a:ext cx="460011" cy="460011"/>
          </a:xfrm>
          <a:prstGeom prst="rect">
            <a:avLst/>
          </a:prstGeom>
        </p:spPr>
      </p:pic>
      <p:pic>
        <p:nvPicPr>
          <p:cNvPr id="7" name="Grafik 6" descr="Bücher Silhouette">
            <a:extLst>
              <a:ext uri="{FF2B5EF4-FFF2-40B4-BE49-F238E27FC236}">
                <a16:creationId xmlns:a16="http://schemas.microsoft.com/office/drawing/2014/main" id="{E62104C5-2793-055C-86BA-E62AAB638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3918" y="2502508"/>
            <a:ext cx="460009" cy="460009"/>
          </a:xfrm>
          <a:prstGeom prst="rect">
            <a:avLst/>
          </a:prstGeom>
        </p:spPr>
      </p:pic>
      <p:pic>
        <p:nvPicPr>
          <p:cNvPr id="8" name="Grafik 7" descr="Aktenkoffer Silhouette">
            <a:extLst>
              <a:ext uri="{FF2B5EF4-FFF2-40B4-BE49-F238E27FC236}">
                <a16:creationId xmlns:a16="http://schemas.microsoft.com/office/drawing/2014/main" id="{9853F4C7-F097-1E70-109D-C4C7CE7F7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33918" y="1908182"/>
            <a:ext cx="460009" cy="460009"/>
          </a:xfrm>
          <a:prstGeom prst="rect">
            <a:avLst/>
          </a:prstGeom>
        </p:spPr>
      </p:pic>
      <p:pic>
        <p:nvPicPr>
          <p:cNvPr id="9" name="Grafik 8" descr="Ein Bild, das Text, Symbol, Logo, Emblem enthält.&#10;&#10;Automatisch generierte Beschreibung">
            <a:extLst>
              <a:ext uri="{FF2B5EF4-FFF2-40B4-BE49-F238E27FC236}">
                <a16:creationId xmlns:a16="http://schemas.microsoft.com/office/drawing/2014/main" id="{5DE9B523-0151-4C4C-F971-E563FD6D7B0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677" r="22040"/>
          <a:stretch/>
        </p:blipFill>
        <p:spPr>
          <a:xfrm>
            <a:off x="7211232" y="3817827"/>
            <a:ext cx="1100334" cy="1006166"/>
          </a:xfrm>
          <a:prstGeom prst="rect">
            <a:avLst/>
          </a:prstGeom>
        </p:spPr>
      </p:pic>
      <p:pic>
        <p:nvPicPr>
          <p:cNvPr id="10" name="Grafik 9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687C94AA-E157-603D-E83A-FA7AC65A24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5949" y="3817827"/>
            <a:ext cx="1006166" cy="1006166"/>
          </a:xfrm>
          <a:prstGeom prst="rect">
            <a:avLst/>
          </a:prstGeom>
        </p:spPr>
      </p:pic>
      <p:pic>
        <p:nvPicPr>
          <p:cNvPr id="11" name="Picture 2" descr="Logo LinkedIn – Logos PNG">
            <a:hlinkClick r:id="rId13"/>
            <a:extLst>
              <a:ext uri="{FF2B5EF4-FFF2-40B4-BE49-F238E27FC236}">
                <a16:creationId xmlns:a16="http://schemas.microsoft.com/office/drawing/2014/main" id="{A6696DE9-5E67-E2ED-1B86-CE0D1D127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15" y="4302535"/>
            <a:ext cx="509107" cy="50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Xing Icon of Flat style - Available in SVG, PNG, EPS, AI &amp; Icon fonts">
            <a:hlinkClick r:id="rId15"/>
            <a:extLst>
              <a:ext uri="{FF2B5EF4-FFF2-40B4-BE49-F238E27FC236}">
                <a16:creationId xmlns:a16="http://schemas.microsoft.com/office/drawing/2014/main" id="{904813EA-1426-8997-EA7D-DECAD378A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" b="7412"/>
          <a:stretch/>
        </p:blipFill>
        <p:spPr bwMode="auto">
          <a:xfrm>
            <a:off x="8309721" y="3822583"/>
            <a:ext cx="582497" cy="50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9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DBEAVER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0467906-6B87-3DAD-5495-7CBB4A02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23" y="1470454"/>
            <a:ext cx="6876754" cy="35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75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CONNECT FROM POWER BI</a:t>
            </a:r>
          </a:p>
        </p:txBody>
      </p:sp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6C590FD-B3C5-6A3B-9B2A-EC1429F85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349314"/>
            <a:ext cx="5743575" cy="37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5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CONNECT FROM POWER BI</a:t>
            </a:r>
          </a:p>
        </p:txBody>
      </p:sp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6C590FD-B3C5-6A3B-9B2A-EC1429F85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349314"/>
            <a:ext cx="5743575" cy="372153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13C0D02E-ECE9-1D64-B25F-32D525566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720" y="766342"/>
            <a:ext cx="2299884" cy="337626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5D018A-87A5-CF3D-5B33-4F743017D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024" y="2237089"/>
            <a:ext cx="5543451" cy="2253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0580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4294967295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de-D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 2</a:t>
            </a:r>
          </a:p>
        </p:txBody>
      </p:sp>
    </p:spTree>
    <p:extLst>
      <p:ext uri="{BB962C8B-B14F-4D97-AF65-F5344CB8AC3E}">
        <p14:creationId xmlns:p14="http://schemas.microsoft.com/office/powerpoint/2010/main" val="209682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DATABRICKS SQL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 err="1"/>
              <a:t>featureset</a:t>
            </a:r>
            <a:r>
              <a:rPr lang="de-DE" dirty="0"/>
              <a:t>  </a:t>
            </a:r>
            <a:br>
              <a:rPr lang="de-DE" dirty="0"/>
            </a:br>
            <a:r>
              <a:rPr lang="de-DE" dirty="0"/>
              <a:t>=  ANSI-Kompatibel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..  das war der erste Streich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811772-953A-EC81-55C1-97E3512B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1" y="1470454"/>
            <a:ext cx="3794260" cy="26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DATABRICKS DASHBOARD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5F74563-28AF-A264-4E82-C2F901A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08" y="1701209"/>
            <a:ext cx="8007178" cy="3118884"/>
          </a:xfrm>
        </p:spPr>
        <p:txBody>
          <a:bodyPr/>
          <a:lstStyle/>
          <a:p>
            <a:r>
              <a:rPr lang="de-DE" dirty="0"/>
              <a:t>check mit „eigener &lt;</a:t>
            </a:r>
            <a:r>
              <a:rPr lang="de-DE" dirty="0" err="1"/>
              <a:t>html</a:t>
            </a:r>
            <a:r>
              <a:rPr lang="de-DE" dirty="0"/>
              <a:t>&gt;  .</a:t>
            </a:r>
            <a:r>
              <a:rPr lang="de-DE" dirty="0" err="1"/>
              <a:t>php</a:t>
            </a:r>
            <a:r>
              <a:rPr lang="de-DE" dirty="0"/>
              <a:t>  </a:t>
            </a:r>
            <a:r>
              <a:rPr lang="de-DE" dirty="0" err="1"/>
              <a:t>seite</a:t>
            </a:r>
            <a:br>
              <a:rPr lang="de-DE" dirty="0"/>
            </a:br>
            <a:r>
              <a:rPr lang="de-DE" dirty="0"/>
              <a:t>und HTML5 </a:t>
            </a:r>
            <a:r>
              <a:rPr lang="de-DE" dirty="0" err="1"/>
              <a:t>visual</a:t>
            </a:r>
            <a:endParaRPr lang="de-DE" dirty="0"/>
          </a:p>
          <a:p>
            <a:r>
              <a:rPr lang="de-DE" dirty="0" err="1"/>
              <a:t>Databricks</a:t>
            </a:r>
            <a:r>
              <a:rPr lang="de-DE" dirty="0"/>
              <a:t>  </a:t>
            </a:r>
            <a:r>
              <a:rPr lang="de-DE" dirty="0" err="1"/>
              <a:t>from</a:t>
            </a:r>
            <a:r>
              <a:rPr lang="de-DE" dirty="0"/>
              <a:t> SQL </a:t>
            </a:r>
            <a:r>
              <a:rPr lang="de-DE" dirty="0" err="1"/>
              <a:t>to</a:t>
            </a:r>
            <a:r>
              <a:rPr lang="de-DE" dirty="0"/>
              <a:t> Dashboard</a:t>
            </a:r>
          </a:p>
          <a:p>
            <a:r>
              <a:rPr lang="de-DE" dirty="0"/>
              <a:t>Nutzen in </a:t>
            </a:r>
            <a:r>
              <a:rPr lang="de-DE" dirty="0" err="1"/>
              <a:t>PowerBI</a:t>
            </a:r>
            <a:endParaRPr lang="de-DE" dirty="0"/>
          </a:p>
          <a:p>
            <a:r>
              <a:rPr lang="de-DE" dirty="0"/>
              <a:t>*  gewohntes </a:t>
            </a:r>
            <a:r>
              <a:rPr lang="de-DE" dirty="0" err="1"/>
              <a:t>look&amp;feel</a:t>
            </a:r>
            <a:br>
              <a:rPr lang="de-DE" dirty="0"/>
            </a:br>
            <a:r>
              <a:rPr lang="de-DE" dirty="0"/>
              <a:t>*  keine „Security-Vorbehalte“  gegenüber neuer URL</a:t>
            </a:r>
          </a:p>
          <a:p>
            <a:r>
              <a:rPr lang="de-DE" dirty="0"/>
              <a:t>..  leider nicht möglich </a:t>
            </a:r>
          </a:p>
        </p:txBody>
      </p:sp>
    </p:spTree>
    <p:extLst>
      <p:ext uri="{BB962C8B-B14F-4D97-AF65-F5344CB8AC3E}">
        <p14:creationId xmlns:p14="http://schemas.microsoft.com/office/powerpoint/2010/main" val="3317687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5E3AC0-08DE-9A7F-723A-862074ECC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3" b="9689"/>
          <a:stretch/>
        </p:blipFill>
        <p:spPr>
          <a:xfrm>
            <a:off x="1223916" y="1470454"/>
            <a:ext cx="6696167" cy="35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1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4FE58D22-43DB-7737-8B18-16509BA8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3" y="714375"/>
            <a:ext cx="7416054" cy="42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0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9384669-CDFF-7AC1-5235-04A2B626A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1695603" y="1399315"/>
            <a:ext cx="5752793" cy="944391"/>
          </a:xfrm>
          <a:prstGeom prst="rect">
            <a:avLst/>
          </a:prstGeom>
        </p:spPr>
      </p:pic>
      <p:pic>
        <p:nvPicPr>
          <p:cNvPr id="5" name="Picture 2" descr="Delta Sharing-Workflow">
            <a:extLst>
              <a:ext uri="{FF2B5EF4-FFF2-40B4-BE49-F238E27FC236}">
                <a16:creationId xmlns:a16="http://schemas.microsoft.com/office/drawing/2014/main" id="{63B90C19-61EA-BAD6-9794-B47B150D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10" y="2343706"/>
            <a:ext cx="8374804" cy="249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93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PREREQUISIT: UNITY CATALOG</a:t>
            </a:r>
          </a:p>
        </p:txBody>
      </p:sp>
      <p:pic>
        <p:nvPicPr>
          <p:cNvPr id="2" name="Picture 2" descr="Freigaben und Empfänger in Delta Sharing">
            <a:extLst>
              <a:ext uri="{FF2B5EF4-FFF2-40B4-BE49-F238E27FC236}">
                <a16:creationId xmlns:a16="http://schemas.microsoft.com/office/drawing/2014/main" id="{D4644393-4B35-6FD6-7471-CE4E5BDA9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38" y="1371814"/>
            <a:ext cx="4083124" cy="36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88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95D155D-8038-486A-8FB0-2D52D5CB42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086" y="1522993"/>
            <a:ext cx="2558445" cy="2558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DA2625F-D769-9CE0-20B3-EFDEFFE76DEC}"/>
              </a:ext>
            </a:extLst>
          </p:cNvPr>
          <p:cNvSpPr txBox="1"/>
          <p:nvPr/>
        </p:nvSpPr>
        <p:spPr>
          <a:xfrm>
            <a:off x="3220631" y="1348533"/>
            <a:ext cx="6891707" cy="305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17" b="1" dirty="0"/>
              <a:t>Alexander Karl</a:t>
            </a:r>
          </a:p>
          <a:p>
            <a:endParaRPr lang="de-DE" sz="1905" dirty="0"/>
          </a:p>
          <a:p>
            <a:r>
              <a:rPr lang="de-DE" sz="1905" dirty="0"/>
              <a:t>	SQL &amp; BI Developer</a:t>
            </a:r>
          </a:p>
          <a:p>
            <a:endParaRPr lang="de-DE" sz="1905" dirty="0"/>
          </a:p>
          <a:p>
            <a:r>
              <a:rPr lang="de-DE" sz="1905" dirty="0"/>
              <a:t>	Wirt. Ing.  (FH)</a:t>
            </a:r>
          </a:p>
          <a:p>
            <a:endParaRPr lang="de-DE" sz="1905" dirty="0"/>
          </a:p>
          <a:p>
            <a:r>
              <a:rPr lang="de-DE" sz="1905" dirty="0"/>
              <a:t>	Stockstadt  /  PASS  RG Rhein-Main</a:t>
            </a:r>
          </a:p>
          <a:p>
            <a:endParaRPr lang="de-DE" sz="1905" dirty="0"/>
          </a:p>
          <a:p>
            <a:r>
              <a:rPr lang="de-DE" sz="1905" dirty="0"/>
              <a:t>	karl@net-CDE.de  </a:t>
            </a:r>
          </a:p>
          <a:p>
            <a:r>
              <a:rPr lang="de-DE" sz="1905" dirty="0"/>
              <a:t>	&amp;  aka@sqlpass.de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ABOUT ME</a:t>
            </a:r>
          </a:p>
        </p:txBody>
      </p:sp>
      <p:pic>
        <p:nvPicPr>
          <p:cNvPr id="3" name="Grafik 2" descr="E-Mail mit einfarbiger Füllung">
            <a:extLst>
              <a:ext uri="{FF2B5EF4-FFF2-40B4-BE49-F238E27FC236}">
                <a16:creationId xmlns:a16="http://schemas.microsoft.com/office/drawing/2014/main" id="{70EA4731-31E6-C13D-2A06-97BFF6F0D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3918" y="3621430"/>
            <a:ext cx="460009" cy="460009"/>
          </a:xfrm>
          <a:prstGeom prst="rect">
            <a:avLst/>
          </a:prstGeom>
        </p:spPr>
      </p:pic>
      <p:pic>
        <p:nvPicPr>
          <p:cNvPr id="6" name="Grafik 5" descr="Haus Silhouette">
            <a:extLst>
              <a:ext uri="{FF2B5EF4-FFF2-40B4-BE49-F238E27FC236}">
                <a16:creationId xmlns:a16="http://schemas.microsoft.com/office/drawing/2014/main" id="{BFE95500-A33A-A4D2-D417-2CD54C574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0078" y="3061968"/>
            <a:ext cx="460011" cy="460011"/>
          </a:xfrm>
          <a:prstGeom prst="rect">
            <a:avLst/>
          </a:prstGeom>
        </p:spPr>
      </p:pic>
      <p:pic>
        <p:nvPicPr>
          <p:cNvPr id="7" name="Grafik 6" descr="Bücher Silhouette">
            <a:extLst>
              <a:ext uri="{FF2B5EF4-FFF2-40B4-BE49-F238E27FC236}">
                <a16:creationId xmlns:a16="http://schemas.microsoft.com/office/drawing/2014/main" id="{E62104C5-2793-055C-86BA-E62AAB638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3918" y="2502508"/>
            <a:ext cx="460009" cy="460009"/>
          </a:xfrm>
          <a:prstGeom prst="rect">
            <a:avLst/>
          </a:prstGeom>
        </p:spPr>
      </p:pic>
      <p:pic>
        <p:nvPicPr>
          <p:cNvPr id="8" name="Grafik 7" descr="Aktenkoffer Silhouette">
            <a:extLst>
              <a:ext uri="{FF2B5EF4-FFF2-40B4-BE49-F238E27FC236}">
                <a16:creationId xmlns:a16="http://schemas.microsoft.com/office/drawing/2014/main" id="{9853F4C7-F097-1E70-109D-C4C7CE7F7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33918" y="1908182"/>
            <a:ext cx="460009" cy="460009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12188E7E-4E47-2E79-1B83-F0FC8061396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420" y="2666881"/>
            <a:ext cx="1006166" cy="1006166"/>
          </a:xfrm>
          <a:prstGeom prst="rect">
            <a:avLst/>
          </a:prstGeom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23C92AC8-6A90-B52C-CDF2-8FBB6586B6B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01" y="3758669"/>
            <a:ext cx="1006167" cy="1006167"/>
          </a:xfrm>
          <a:prstGeom prst="rect">
            <a:avLst/>
          </a:prstGeom>
        </p:spPr>
      </p:pic>
      <p:pic>
        <p:nvPicPr>
          <p:cNvPr id="17" name="Grafik 16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8E9624A8-4114-8E46-D13E-3FB041D17B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8937" y="3746544"/>
            <a:ext cx="1006167" cy="1006167"/>
          </a:xfrm>
          <a:prstGeom prst="rect">
            <a:avLst/>
          </a:prstGeom>
        </p:spPr>
      </p:pic>
      <p:pic>
        <p:nvPicPr>
          <p:cNvPr id="18" name="Grafik 17" descr="Ein Bild, das Text, Schrift, Logo, Symbol enthält.&#10;&#10;Automatisch generierte Beschreibung">
            <a:extLst>
              <a:ext uri="{FF2B5EF4-FFF2-40B4-BE49-F238E27FC236}">
                <a16:creationId xmlns:a16="http://schemas.microsoft.com/office/drawing/2014/main" id="{934565D4-5530-CC84-F0FA-E1B856B5BB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96168" y="3752418"/>
            <a:ext cx="1018671" cy="10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84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746FBE-2F19-EF91-B9C5-C346E7739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918"/>
          <a:stretch/>
        </p:blipFill>
        <p:spPr>
          <a:xfrm>
            <a:off x="582397" y="1470454"/>
            <a:ext cx="7695002" cy="23814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424FD3A-4126-CA08-2805-9EA67C91436F}"/>
              </a:ext>
            </a:extLst>
          </p:cNvPr>
          <p:cNvSpPr txBox="1"/>
          <p:nvPr/>
        </p:nvSpPr>
        <p:spPr>
          <a:xfrm>
            <a:off x="582397" y="3979188"/>
            <a:ext cx="76950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bei fehlender „Admin“ Berechtigung leitet das [ Manage Account ]  wieder zum Workspace .. </a:t>
            </a:r>
            <a:br>
              <a:rPr lang="de-DE" dirty="0"/>
            </a:br>
            <a:r>
              <a:rPr lang="de-DE" sz="1100" dirty="0">
                <a:hlinkClick r:id="rId4"/>
              </a:rPr>
              <a:t>https://learn.microsoft.com/de-de/azure/databricks/administration-guide/#account-admins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844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F4868772-C51F-28A1-FA0B-0ED414B1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8" y="1470454"/>
            <a:ext cx="7838339" cy="29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90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F4868772-C51F-28A1-FA0B-0ED414B1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8" y="1470454"/>
            <a:ext cx="7838339" cy="29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07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F4868772-C51F-28A1-FA0B-0ED414B1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8" y="1470454"/>
            <a:ext cx="7838339" cy="29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61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F4868772-C51F-28A1-FA0B-0ED414B1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8" y="1470454"/>
            <a:ext cx="7838339" cy="29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53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F4868772-C51F-28A1-FA0B-0ED414B1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8" y="1470454"/>
            <a:ext cx="7838339" cy="29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7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F4868772-C51F-28A1-FA0B-0ED414B1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8" y="1470454"/>
            <a:ext cx="7838339" cy="29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69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F4868772-C51F-28A1-FA0B-0ED414B1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8" y="1470454"/>
            <a:ext cx="7838339" cy="29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25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F4868772-C51F-28A1-FA0B-0ED414B1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8" y="1470454"/>
            <a:ext cx="7838339" cy="29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81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DELTA SHARING</a:t>
            </a:r>
          </a:p>
        </p:txBody>
      </p:sp>
      <p:pic>
        <p:nvPicPr>
          <p:cNvPr id="2" name="Grafik 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F4868772-C51F-28A1-FA0B-0ED414B1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8" y="1470454"/>
            <a:ext cx="7838339" cy="29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9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pic>
        <p:nvPicPr>
          <p:cNvPr id="6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892AA3A9-5232-37BB-B8FF-5218E436E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" y="1470454"/>
            <a:ext cx="8853527" cy="2773886"/>
          </a:xfrm>
        </p:spPr>
      </p:pic>
    </p:spTree>
    <p:extLst>
      <p:ext uri="{BB962C8B-B14F-4D97-AF65-F5344CB8AC3E}">
        <p14:creationId xmlns:p14="http://schemas.microsoft.com/office/powerpoint/2010/main" val="247015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CCC83-878E-B6F2-78A0-C9C7A733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8B204F-05D6-3432-7F79-DDAFFD97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https://sql-fabrik.de/Databricks/</a:t>
            </a:r>
            <a:br>
              <a:rPr lang="de-DE" sz="1600" dirty="0"/>
            </a:br>
            <a:endParaRPr lang="de-DE" sz="1600" dirty="0"/>
          </a:p>
          <a:p>
            <a:r>
              <a:rPr lang="de-DE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https://sql-fabrik.de/BI-workbook/</a:t>
            </a:r>
            <a:br>
              <a:rPr lang="de-DE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e-DE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SQLDB_Verlag__Schema-Information.pdf</a:t>
            </a:r>
            <a:br>
              <a:rPr lang="de-DE" dirty="0"/>
            </a:br>
            <a:endParaRPr lang="de-DE" dirty="0"/>
          </a:p>
          <a:p>
            <a:r>
              <a:rPr lang="de-DE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https://github.com/sqlfabrik-pictures</a:t>
            </a:r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39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hrift, Logo, Grafiken, Design enthält.&#10;&#10;Automatisch generierte Beschreibung">
            <a:extLst>
              <a:ext uri="{FF2B5EF4-FFF2-40B4-BE49-F238E27FC236}">
                <a16:creationId xmlns:a16="http://schemas.microsoft.com/office/drawing/2014/main" id="{45F47565-507B-F41B-9BFB-1821558A4C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29" y="4307666"/>
            <a:ext cx="1248983" cy="560306"/>
          </a:xfrm>
          <a:prstGeom prst="rect">
            <a:avLst/>
          </a:prstGeom>
        </p:spPr>
      </p:pic>
      <p:pic>
        <p:nvPicPr>
          <p:cNvPr id="12" name="Grafik 11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252A5988-41A8-CC02-6F26-8279DE3107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55" y="2737119"/>
            <a:ext cx="1205841" cy="491117"/>
          </a:xfrm>
          <a:prstGeom prst="rect">
            <a:avLst/>
          </a:prstGeom>
        </p:spPr>
      </p:pic>
      <p:pic>
        <p:nvPicPr>
          <p:cNvPr id="14" name="Grafik 1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A972D0BE-E149-1D35-5E7B-62ED25E6DF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56" y="1807445"/>
            <a:ext cx="2697686" cy="539825"/>
          </a:xfrm>
          <a:prstGeom prst="rect">
            <a:avLst/>
          </a:prstGeom>
        </p:spPr>
      </p:pic>
      <p:pic>
        <p:nvPicPr>
          <p:cNvPr id="16" name="Grafik 15" descr="Ein Bild, das Symbol, Schrift, Grafiken, Logo enthält.&#10;&#10;Automatisch generierte Beschreibung">
            <a:extLst>
              <a:ext uri="{FF2B5EF4-FFF2-40B4-BE49-F238E27FC236}">
                <a16:creationId xmlns:a16="http://schemas.microsoft.com/office/drawing/2014/main" id="{E39B0FF7-9EA3-6CA4-CB46-9EB6D636FD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0" y="1492967"/>
            <a:ext cx="1528981" cy="1083788"/>
          </a:xfrm>
          <a:prstGeom prst="rect">
            <a:avLst/>
          </a:prstGeom>
        </p:spPr>
      </p:pic>
      <p:pic>
        <p:nvPicPr>
          <p:cNvPr id="22" name="Grafik 21" descr="Ein Bild, das Grafiken, Schrift, Grafikdesign, Design enthält.&#10;&#10;Automatisch generierte Beschreibung">
            <a:extLst>
              <a:ext uri="{FF2B5EF4-FFF2-40B4-BE49-F238E27FC236}">
                <a16:creationId xmlns:a16="http://schemas.microsoft.com/office/drawing/2014/main" id="{D1204F9C-43EC-05F2-0402-2FC7DCDF3B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63" y="1039585"/>
            <a:ext cx="2347809" cy="469900"/>
          </a:xfrm>
          <a:prstGeom prst="rect">
            <a:avLst/>
          </a:prstGeom>
        </p:spPr>
      </p:pic>
      <p:pic>
        <p:nvPicPr>
          <p:cNvPr id="24" name="Grafik 23" descr="Ein Bild, das Schrift, Text, Logo, Grafiken enthält.&#10;&#10;Automatisch generierte Beschreibung">
            <a:extLst>
              <a:ext uri="{FF2B5EF4-FFF2-40B4-BE49-F238E27FC236}">
                <a16:creationId xmlns:a16="http://schemas.microsoft.com/office/drawing/2014/main" id="{B7D6F91D-E0B3-E366-AB12-2B5C2AF17E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01" y="4329506"/>
            <a:ext cx="1593272" cy="51662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7C12210-9A84-10BD-DF78-3D06213EC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1" y="3721864"/>
            <a:ext cx="1923541" cy="226017"/>
          </a:xfrm>
          <a:prstGeom prst="rect">
            <a:avLst/>
          </a:prstGeom>
        </p:spPr>
      </p:pic>
      <p:pic>
        <p:nvPicPr>
          <p:cNvPr id="27" name="Picture 2" descr="C:\Work\2013\MSFT_Brands\Microsoft_Logo.png">
            <a:extLst>
              <a:ext uri="{FF2B5EF4-FFF2-40B4-BE49-F238E27FC236}">
                <a16:creationId xmlns:a16="http://schemas.microsoft.com/office/drawing/2014/main" id="{6C1102F3-DE9D-AAE1-9AD6-CA3DFA2B4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98" y="3592909"/>
            <a:ext cx="1566603" cy="3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 descr="Ein Bild, das Screenshot, Logo, Grafiken, Diagramm enthält.&#10;&#10;Automatisch generierte Beschreibung">
            <a:extLst>
              <a:ext uri="{FF2B5EF4-FFF2-40B4-BE49-F238E27FC236}">
                <a16:creationId xmlns:a16="http://schemas.microsoft.com/office/drawing/2014/main" id="{A7C2D2E5-065E-0442-3899-C5AB82CF1F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01" y="1564543"/>
            <a:ext cx="1420943" cy="1007207"/>
          </a:xfrm>
          <a:prstGeom prst="rect">
            <a:avLst/>
          </a:prstGeom>
        </p:spPr>
      </p:pic>
      <p:pic>
        <p:nvPicPr>
          <p:cNvPr id="53" name="Grafik 52" descr="Ein Bild, das Schrift, Logo, Grafiken, Typografie enthält.&#10;&#10;Automatisch generierte Beschreibung">
            <a:extLst>
              <a:ext uri="{FF2B5EF4-FFF2-40B4-BE49-F238E27FC236}">
                <a16:creationId xmlns:a16="http://schemas.microsoft.com/office/drawing/2014/main" id="{B56E8465-2EAE-CA4C-A013-7183178CB48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01" y="1040221"/>
            <a:ext cx="1266893" cy="509924"/>
          </a:xfrm>
          <a:prstGeom prst="rect">
            <a:avLst/>
          </a:prstGeom>
        </p:spPr>
      </p:pic>
      <p:pic>
        <p:nvPicPr>
          <p:cNvPr id="4" name="Grafik 3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28064C0B-280B-9081-02E2-43326B337B4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41" y="2401914"/>
            <a:ext cx="1566603" cy="1110697"/>
          </a:xfrm>
          <a:prstGeom prst="rect">
            <a:avLst/>
          </a:prstGeom>
        </p:spPr>
      </p:pic>
      <p:pic>
        <p:nvPicPr>
          <p:cNvPr id="7" name="Grafik 6" descr="Ein Bild, das Schrift, Grafiken, Screenshot, Schwarz enthält.&#10;&#10;Automatisch generierte Beschreibung">
            <a:extLst>
              <a:ext uri="{FF2B5EF4-FFF2-40B4-BE49-F238E27FC236}">
                <a16:creationId xmlns:a16="http://schemas.microsoft.com/office/drawing/2014/main" id="{FE142D93-64E3-40CC-B9A1-321F0319D79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58" y="2886583"/>
            <a:ext cx="2370227" cy="1680454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5F28A791-BBF8-6E55-0ECF-721FA2DB17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350" y="195471"/>
            <a:ext cx="55612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highlight>
                  <a:srgbClr val="9AAC46"/>
                </a:highlight>
              </a:rPr>
              <a:t>THANK YOU TO OUR SPONSORS</a:t>
            </a:r>
          </a:p>
        </p:txBody>
      </p:sp>
    </p:spTree>
    <p:extLst>
      <p:ext uri="{BB962C8B-B14F-4D97-AF65-F5344CB8AC3E}">
        <p14:creationId xmlns:p14="http://schemas.microsoft.com/office/powerpoint/2010/main" val="2914563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103120" y="1786320"/>
            <a:ext cx="6761748" cy="109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attention</a:t>
            </a: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Vielen Dank für Eure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386407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512C915E-855C-E4CB-D287-6477AC3CA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65" y="1470454"/>
            <a:ext cx="8495269" cy="2953209"/>
          </a:xfrm>
        </p:spPr>
      </p:pic>
    </p:spTree>
    <p:extLst>
      <p:ext uri="{BB962C8B-B14F-4D97-AF65-F5344CB8AC3E}">
        <p14:creationId xmlns:p14="http://schemas.microsoft.com/office/powerpoint/2010/main" val="241543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512C915E-855C-E4CB-D287-6477AC3CA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65" y="1470454"/>
            <a:ext cx="8495269" cy="2953209"/>
          </a:xfr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A167B4EF-9764-2572-38D2-0DCAD65CB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585" y="1233507"/>
            <a:ext cx="3993992" cy="34271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9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JETZT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51656B-3BA2-B7A6-FFC4-15D4E3E9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45" y="1470454"/>
            <a:ext cx="7291309" cy="23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PBI CLOUD-VARIANTE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56FB7A-B077-467C-40C4-01A0CF60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7" y="1470454"/>
            <a:ext cx="2092903" cy="32297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603429-76D3-6184-31E8-0D513604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66" y="1401054"/>
            <a:ext cx="4002691" cy="21287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1F38DA7-CE7C-6D3C-658A-017C6AE6F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354" y="1470454"/>
            <a:ext cx="2377771" cy="332020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48EA57D-5A90-12B8-8C03-439450064B89}"/>
              </a:ext>
            </a:extLst>
          </p:cNvPr>
          <p:cNvSpPr/>
          <p:nvPr/>
        </p:nvSpPr>
        <p:spPr>
          <a:xfrm>
            <a:off x="2744766" y="2123440"/>
            <a:ext cx="1422051" cy="1406411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63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</p:spPr>
        <p:txBody>
          <a:bodyPr/>
          <a:lstStyle/>
          <a:p>
            <a:r>
              <a:rPr lang="de-DE" dirty="0"/>
              <a:t>JETZT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1614AAF-FE70-780F-1B51-F45F32298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1743037"/>
            <a:ext cx="8388660" cy="21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8232"/>
      </p:ext>
    </p:extLst>
  </p:cSld>
  <p:clrMapOvr>
    <a:masterClrMapping/>
  </p:clrMapOvr>
</p:sld>
</file>

<file path=ppt/theme/theme1.xml><?xml version="1.0" encoding="utf-8"?>
<a:theme xmlns:a="http://schemas.openxmlformats.org/drawingml/2006/main" name="PASS2018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DB9B3D7-2A9C-49F7-BC0D-F56D8A97B2CF}" vid="{9227471E-CDA8-4764-880B-4EE722F384A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EC18B4C8213F499EF95726DBB3EDFF" ma:contentTypeVersion="15" ma:contentTypeDescription="Ein neues Dokument erstellen." ma:contentTypeScope="" ma:versionID="25c1e22b8b62fdb73162f4fe8ba619c3">
  <xsd:schema xmlns:xsd="http://www.w3.org/2001/XMLSchema" xmlns:xs="http://www.w3.org/2001/XMLSchema" xmlns:p="http://schemas.microsoft.com/office/2006/metadata/properties" xmlns:ns2="11daf065-267b-4a2e-a448-9bdbef5c8168" xmlns:ns3="c01db75f-99ac-4393-b867-273875719344" targetNamespace="http://schemas.microsoft.com/office/2006/metadata/properties" ma:root="true" ma:fieldsID="293534c9201496bf817d1250b78f0d49" ns2:_="" ns3:_="">
    <xsd:import namespace="11daf065-267b-4a2e-a448-9bdbef5c8168"/>
    <xsd:import namespace="c01db75f-99ac-4393-b867-2738757193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af065-267b-4a2e-a448-9bdbef5c8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c51e2fde-26fd-469a-b85c-5dc76bef6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db75f-99ac-4393-b867-27387571934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61219f0-26cd-4d44-a3de-f617d3d91f53}" ma:internalName="TaxCatchAll" ma:showField="CatchAllData" ma:web="c01db75f-99ac-4393-b867-2738757193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01db75f-99ac-4393-b867-273875719344" xsi:nil="true"/>
    <lcf76f155ced4ddcb4097134ff3c332f xmlns="11daf065-267b-4a2e-a448-9bdbef5c816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346D778-002C-40B9-B02C-4FE7048618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14FE0-4374-4D37-928B-DE5715260CE3}">
  <ds:schemaRefs>
    <ds:schemaRef ds:uri="11daf065-267b-4a2e-a448-9bdbef5c8168"/>
    <ds:schemaRef ds:uri="c01db75f-99ac-4393-b867-2738757193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29D937B-3F00-4EF4-9B83-837C4D306D8F}">
  <ds:schemaRefs>
    <ds:schemaRef ds:uri="http://schemas.microsoft.com/office/2006/documentManagement/types"/>
    <ds:schemaRef ds:uri="http://www.w3.org/XML/1998/namespace"/>
    <ds:schemaRef ds:uri="11daf065-267b-4a2e-a448-9bdbef5c8168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01db75f-99ac-4393-b867-27387571934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1167</Words>
  <Application>Microsoft Office PowerPoint</Application>
  <PresentationFormat>On-screen Show (16:9)</PresentationFormat>
  <Paragraphs>216</Paragraphs>
  <Slides>42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Open Sans</vt:lpstr>
      <vt:lpstr>Segoe UI</vt:lpstr>
      <vt:lpstr>PASS2018</vt:lpstr>
      <vt:lpstr>Databricks goes Power BI </vt:lpstr>
      <vt:lpstr>ABOUT ME</vt:lpstr>
      <vt:lpstr>ABOUT ME</vt:lpstr>
      <vt:lpstr>BISHER</vt:lpstr>
      <vt:lpstr>BISHER</vt:lpstr>
      <vt:lpstr>BISHER</vt:lpstr>
      <vt:lpstr>JETZT</vt:lpstr>
      <vt:lpstr>PBI CLOUD-VARIANTE</vt:lpstr>
      <vt:lpstr>JETZT</vt:lpstr>
      <vt:lpstr>ZEITLICHE ABFOLGE</vt:lpstr>
      <vt:lpstr>ZEITLICHE ABFOLGE</vt:lpstr>
      <vt:lpstr>DEMO</vt:lpstr>
      <vt:lpstr>FEINHEITEN</vt:lpstr>
      <vt:lpstr>DEPLOYMENT</vt:lpstr>
      <vt:lpstr>DEPLOYMENT</vt:lpstr>
      <vt:lpstr>JETZT</vt:lpstr>
      <vt:lpstr>WAS LEIDER NICHT GEHT</vt:lpstr>
      <vt:lpstr>UMSETZUNG</vt:lpstr>
      <vt:lpstr>Connect from PowerBI</vt:lpstr>
      <vt:lpstr>DBEAVER</vt:lpstr>
      <vt:lpstr>CONNECT FROM POWER BI</vt:lpstr>
      <vt:lpstr>CONNECT FROM POWER BI</vt:lpstr>
      <vt:lpstr>DEMO</vt:lpstr>
      <vt:lpstr>DATABRICKS SQL</vt:lpstr>
      <vt:lpstr>DATABRICKS DASHBOARD</vt:lpstr>
      <vt:lpstr>DELTA SHARING</vt:lpstr>
      <vt:lpstr>PowerPoint Presentation</vt:lpstr>
      <vt:lpstr>DELTA SHARING</vt:lpstr>
      <vt:lpstr>PREREQUISIT: UNITY CATALOG</vt:lpstr>
      <vt:lpstr>DELTA SHARING</vt:lpstr>
      <vt:lpstr>DELTA SHARING</vt:lpstr>
      <vt:lpstr>DELTA SHARING</vt:lpstr>
      <vt:lpstr>DELTA SHARING</vt:lpstr>
      <vt:lpstr>DELTA SHARING</vt:lpstr>
      <vt:lpstr>DELTA SHARING</vt:lpstr>
      <vt:lpstr>DELTA SHARING</vt:lpstr>
      <vt:lpstr>DELTA SHARING</vt:lpstr>
      <vt:lpstr>DELTA SHARING</vt:lpstr>
      <vt:lpstr>DELTA SHARING</vt:lpstr>
      <vt:lpstr>LINKS</vt:lpstr>
      <vt:lpstr>THANK YOU TO OUR SPONSORS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Referent</dc:title>
  <dc:creator>VerenaKmobil</dc:creator>
  <cp:lastModifiedBy>Alexander Karl</cp:lastModifiedBy>
  <cp:revision>145</cp:revision>
  <dcterms:created xsi:type="dcterms:W3CDTF">2013-12-19T14:43:02Z</dcterms:created>
  <dcterms:modified xsi:type="dcterms:W3CDTF">2023-09-10T09:52:20Z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0x010100DAEC18B4C8213F499EF95726DBB3EDFF</vt:lpwstr>
  </property>
  <property fmtid="{D5CDD505-2E9C-101B-9397-08002B2CF9AE}" pid="3" name="MediaServiceImageTags">
    <vt:lpwstr/>
  </property>
</Properties>
</file>