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10752" r:id="rId2"/>
    <p:sldId id="256" r:id="rId3"/>
    <p:sldId id="10787" r:id="rId4"/>
    <p:sldId id="269" r:id="rId5"/>
    <p:sldId id="10788" r:id="rId6"/>
    <p:sldId id="10789" r:id="rId7"/>
    <p:sldId id="10754" r:id="rId8"/>
    <p:sldId id="10790" r:id="rId9"/>
    <p:sldId id="10791" r:id="rId10"/>
    <p:sldId id="10792" r:id="rId11"/>
    <p:sldId id="10793" r:id="rId12"/>
    <p:sldId id="10794" r:id="rId13"/>
    <p:sldId id="10795" r:id="rId14"/>
    <p:sldId id="10796" r:id="rId15"/>
    <p:sldId id="10797" r:id="rId16"/>
    <p:sldId id="10798" r:id="rId17"/>
    <p:sldId id="10799" r:id="rId18"/>
    <p:sldId id="10801" r:id="rId19"/>
    <p:sldId id="10802" r:id="rId20"/>
    <p:sldId id="10803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6066" autoAdjust="0"/>
  </p:normalViewPr>
  <p:slideViewPr>
    <p:cSldViewPr snapToGrid="0">
      <p:cViewPr varScale="1">
        <p:scale>
          <a:sx n="75" d="100"/>
          <a:sy n="75" d="100"/>
        </p:scale>
        <p:origin x="88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E7B42-EC39-4679-A3F5-B23BEA87A666}" type="datetimeFigureOut">
              <a:rPr lang="de-DE" smtClean="0"/>
              <a:t>16.07.2023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42E2D-FB1A-4CDF-AC7D-B376C2BEF9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958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   Azure SQLDB  Zugangsdaten  https://sql-fabrik.de/BI-workbook/SQLDB_Verlag__Schema-Information.pdf</a:t>
            </a:r>
            <a:br>
              <a:rPr lang="de-DE" dirty="0"/>
            </a:br>
            <a:r>
              <a:rPr lang="de-DE" dirty="0"/>
              <a:t>DB:  Verlag</a:t>
            </a:r>
            <a:br>
              <a:rPr lang="de-DE" dirty="0"/>
            </a:br>
            <a:r>
              <a:rPr lang="de-DE" dirty="0"/>
              <a:t>View:  </a:t>
            </a:r>
            <a:r>
              <a:rPr lang="de-DE" dirty="0" err="1"/>
              <a:t>dbo</a:t>
            </a:r>
            <a:r>
              <a:rPr lang="de-DE" dirty="0"/>
              <a:t>.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vw_randNumbers</a:t>
            </a:r>
            <a:endParaRPr lang="de-D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+  „</a:t>
            </a: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Direct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-Mode“   sonst kein Refresh in den Page-Settings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9438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032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530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5903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ggf.  Movie ( </a:t>
            </a:r>
            <a:r>
              <a:rPr lang="de-DE" dirty="0" err="1"/>
              <a:t>Camtasia</a:t>
            </a:r>
            <a:r>
              <a:rPr lang="de-DE" dirty="0"/>
              <a:t> ) ….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39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91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223FB-BBB4-85E2-E8EC-9BBE5872D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8405B-24AB-2FB3-EBBF-3E9653CAF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F2B08-DF16-8BFA-975F-291C9BB3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1DA2-D935-408A-BC49-B9EC9627ED98}" type="datetimeFigureOut">
              <a:rPr lang="de-DE" smtClean="0"/>
              <a:t>16.07.2023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6F0C4-8FC5-39D0-ADEF-4A49D129E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D5C57-86E4-CBA2-3761-B69AA4D4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1201-1B52-4790-96A6-6CE21BDC1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585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B9ABC-D5CE-8DD9-1419-EADAAF8D7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C85CD5-2428-B068-2AC4-A156E7657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48688-2C60-A704-82D2-A870030AA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1DA2-D935-408A-BC49-B9EC9627ED98}" type="datetimeFigureOut">
              <a:rPr lang="de-DE" smtClean="0"/>
              <a:t>16.07.2023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E93E5-DE55-89B6-5BE0-40EB575E5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8E991-6399-B6D3-F109-341F9E03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1201-1B52-4790-96A6-6CE21BDC1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06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C6AB0-1EF4-FA86-3BA3-1D0EE1F0A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B76F9-930B-41C3-1E12-223E8DC84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3BAC1-3576-8B96-C562-73F02FD6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1DA2-D935-408A-BC49-B9EC9627ED98}" type="datetimeFigureOut">
              <a:rPr lang="de-DE" smtClean="0"/>
              <a:t>16.07.2023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B75EC-3515-E254-AB96-3C37D3E1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D5C79-D8F4-850D-A2DF-8E8A10479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1201-1B52-4790-96A6-6CE21BDC1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5178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29445A-A014-4223-90E2-3D3353E0C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32</a:t>
            </a:r>
          </a:p>
        </p:txBody>
      </p:sp>
    </p:spTree>
    <p:extLst>
      <p:ext uri="{BB962C8B-B14F-4D97-AF65-F5344CB8AC3E}">
        <p14:creationId xmlns:p14="http://schemas.microsoft.com/office/powerpoint/2010/main" val="205937438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0E6F0-A674-CB48-3A97-4579BED83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01E14-4224-4673-E0B9-A0FE3A972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BFA15-52E4-BBC9-376D-622E976F4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1DA2-D935-408A-BC49-B9EC9627ED98}" type="datetimeFigureOut">
              <a:rPr lang="de-DE" smtClean="0"/>
              <a:t>16.07.2023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CBC4F-7D72-79D7-CE0F-9786599EB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6B8CB-1E04-4474-D46E-A9AD6763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1201-1B52-4790-96A6-6CE21BDC1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645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77ACA-3F4B-A061-086C-27C632269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FC0F0-ACB5-41F3-EB14-1FF6000F6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BC18D-B76B-0BD6-8C26-A9DFBC2A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1DA2-D935-408A-BC49-B9EC9627ED98}" type="datetimeFigureOut">
              <a:rPr lang="de-DE" smtClean="0"/>
              <a:t>16.07.2023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CEABF-A565-A5AB-4549-46362C68D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14801-FB8B-9BD3-470E-B138F857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1201-1B52-4790-96A6-6CE21BDC1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34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D1BA2-7876-A10A-48C3-4F3F2405C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EF2A2-AEFA-8D0D-6671-A7A0BA3E9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B0E4B-0588-E9CC-AE08-920DD30C0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25B4D-C663-EFDD-161F-4A8CD4C5F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1DA2-D935-408A-BC49-B9EC9627ED98}" type="datetimeFigureOut">
              <a:rPr lang="de-DE" smtClean="0"/>
              <a:t>16.07.2023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2F492-B2B4-2134-AF6F-BAE4825F1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497B6-A0D7-3E38-8DA1-78CB4CE9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1201-1B52-4790-96A6-6CE21BDC1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105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BE5C-4451-60F0-18DE-67C34B3D8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20537-C464-BEB4-5FEF-FAD8CB5B1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57F63-BEB9-DDAA-1F23-F9EDAEC40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8DA725-7615-7AEC-DF58-8E47952670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AEDC52-B0D0-ADA0-4623-04AE134D6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C07B73-C61E-3778-EB95-21AF35ED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1DA2-D935-408A-BC49-B9EC9627ED98}" type="datetimeFigureOut">
              <a:rPr lang="de-DE" smtClean="0"/>
              <a:t>16.07.2023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549770-903A-0313-48D2-DFD359956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62B633-C875-6A51-F823-0FDEB874A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1201-1B52-4790-96A6-6CE21BDC1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0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04906-1859-1B89-667C-FC73BE0FA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F82930-31E9-906C-9AA7-894CDD580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1DA2-D935-408A-BC49-B9EC9627ED98}" type="datetimeFigureOut">
              <a:rPr lang="de-DE" smtClean="0"/>
              <a:t>16.07.2023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DC2962-7D86-FF99-FDA1-A81DE1A5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5A739-831C-BB9D-FB7D-25CE68FE7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1201-1B52-4790-96A6-6CE21BDC1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628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7A216B-5FD7-2991-7F6F-CB63331FE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1DA2-D935-408A-BC49-B9EC9627ED98}" type="datetimeFigureOut">
              <a:rPr lang="de-DE" smtClean="0"/>
              <a:t>16.07.2023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8874FA-8E9D-BA1E-3088-94D6254A9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1618B-233D-FB73-EC54-CFB4D262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1201-1B52-4790-96A6-6CE21BDC1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68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14FDB-C887-80AE-9794-5F678FD1A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3496E-DAC0-6407-6D80-65748074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46375-50D7-15F0-F348-B5AE3A875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BFF10-1BBB-CE7A-6A78-6EAA12BE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1DA2-D935-408A-BC49-B9EC9627ED98}" type="datetimeFigureOut">
              <a:rPr lang="de-DE" smtClean="0"/>
              <a:t>16.07.2023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EDA4C-01CC-299D-31DB-0730867FD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841FC-0F7E-6AED-E56F-7762EFCC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1201-1B52-4790-96A6-6CE21BDC1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150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4336-3980-9A4F-1839-7A0E1F412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506E61-75C1-2CAB-9107-BBBE50198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7B0B1-CAB2-3E7C-8B68-1A27F8F28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ED364-C1DD-5559-CFCB-A48031BE0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1DA2-D935-408A-BC49-B9EC9627ED98}" type="datetimeFigureOut">
              <a:rPr lang="de-DE" smtClean="0"/>
              <a:t>16.07.2023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C9786-0545-813C-F63C-34C43916A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257B5-BC61-1D1E-59A9-3DFFD3CF1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1201-1B52-4790-96A6-6CE21BDC1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217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8027B4-B374-9CCB-AC95-CFABC376B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6767E-4411-F946-583D-8D53AACA6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B3B67-ED3A-21BD-23C4-D78922729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11DA2-D935-408A-BC49-B9EC9627ED98}" type="datetimeFigureOut">
              <a:rPr lang="de-DE" smtClean="0"/>
              <a:t>16.07.2023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7BCBF-472D-2F92-924E-DF046D5FD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A5EC3-73F5-E682-8125-61181A0F9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A1201-1B52-4790-96A6-6CE21BDC1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36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ql-fabrik.de/BI-workbook/SQLDB_Verlag__Schema-Information.pdf" TargetMode="External"/><Relationship Id="rId2" Type="http://schemas.openxmlformats.org/officeDocument/2006/relationships/hyperlink" Target="https://sql-fabrik.de/Databrick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qlfabrik-pictur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115DDB-17DA-FAD1-F6BC-0587ECEBB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9477"/>
            <a:ext cx="5738745" cy="52390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0E2C98-491B-3D81-2672-F439977F3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         Willkommen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C02C04-E622-8C0E-AD77-2E714F09F313}"/>
              </a:ext>
            </a:extLst>
          </p:cNvPr>
          <p:cNvSpPr txBox="1"/>
          <p:nvPr/>
        </p:nvSpPr>
        <p:spPr>
          <a:xfrm>
            <a:off x="7286324" y="1761423"/>
            <a:ext cx="3878981" cy="312085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sz="4800" dirty="0">
                <a:solidFill>
                  <a:schemeClr val="bg1">
                    <a:lumMod val="65000"/>
                  </a:schemeClr>
                </a:solidFill>
              </a:rPr>
              <a:t>connect</a:t>
            </a:r>
            <a:br>
              <a:rPr lang="de-DE" sz="48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de-DE" sz="4800" dirty="0">
                <a:solidFill>
                  <a:schemeClr val="bg1">
                    <a:lumMod val="65000"/>
                  </a:schemeClr>
                </a:solidFill>
              </a:rPr>
              <a:t>share</a:t>
            </a:r>
            <a:br>
              <a:rPr lang="de-DE" sz="48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de-DE" sz="2800" dirty="0">
                <a:solidFill>
                  <a:schemeClr val="bg1">
                    <a:lumMod val="65000"/>
                  </a:schemeClr>
                </a:solidFill>
              </a:rPr>
              <a:t>&amp;</a:t>
            </a:r>
            <a:br>
              <a:rPr lang="de-DE" sz="60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de-DE" sz="7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  <a:endParaRPr lang="de-DE" sz="6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58D626-81BE-E25D-67A8-5B51BED47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787" y="1664109"/>
            <a:ext cx="6609083" cy="3840993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B7BBD15D-6B82-C08B-9310-FE540038D188}"/>
              </a:ext>
            </a:extLst>
          </p:cNvPr>
          <p:cNvCxnSpPr/>
          <p:nvPr/>
        </p:nvCxnSpPr>
        <p:spPr>
          <a:xfrm>
            <a:off x="9961123" y="4464993"/>
            <a:ext cx="1595337" cy="0"/>
          </a:xfrm>
          <a:prstGeom prst="line">
            <a:avLst/>
          </a:prstGeom>
          <a:ln w="79375">
            <a:solidFill>
              <a:srgbClr val="92D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29013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50634-0653-4835-B802-34C36AAF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Deployment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B6FEAE6-3D05-F59C-CC5E-3BCEAB174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1450234"/>
            <a:ext cx="9652000" cy="517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04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1DA840B-2486-ECC3-1177-F134D3F34B3D}"/>
              </a:ext>
            </a:extLst>
          </p:cNvPr>
          <p:cNvSpPr txBox="1"/>
          <p:nvPr/>
        </p:nvSpPr>
        <p:spPr>
          <a:xfrm>
            <a:off x="3169403" y="2332494"/>
            <a:ext cx="51144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800" dirty="0"/>
              <a:t>2. Demo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FBDD898-AA29-9F5C-4512-A7D63291C523}"/>
              </a:ext>
            </a:extLst>
          </p:cNvPr>
          <p:cNvSpPr txBox="1"/>
          <p:nvPr/>
        </p:nvSpPr>
        <p:spPr>
          <a:xfrm>
            <a:off x="2763520" y="4531360"/>
            <a:ext cx="459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siehe Notizen</a:t>
            </a:r>
          </a:p>
        </p:txBody>
      </p:sp>
    </p:spTree>
    <p:extLst>
      <p:ext uri="{BB962C8B-B14F-4D97-AF65-F5344CB8AC3E}">
        <p14:creationId xmlns:p14="http://schemas.microsoft.com/office/powerpoint/2010/main" val="59975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B7B01-8867-9181-C105-C5801C5EF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jetzt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803E8B-55B0-3414-FE0E-694E64B53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trike="sngStrike" dirty="0"/>
              <a:t>SQL-Jobs</a:t>
            </a:r>
            <a:r>
              <a:rPr lang="de-DE" dirty="0"/>
              <a:t>  etc.                                --&gt;   </a:t>
            </a:r>
            <a:r>
              <a:rPr lang="de-DE" dirty="0" err="1"/>
              <a:t>PowerBI</a:t>
            </a:r>
            <a:r>
              <a:rPr lang="de-DE" dirty="0"/>
              <a:t> Desktop ( 2-3 sec )</a:t>
            </a:r>
          </a:p>
          <a:p>
            <a:r>
              <a:rPr lang="de-DE" dirty="0" err="1"/>
              <a:t>Databricks</a:t>
            </a:r>
            <a:endParaRPr lang="de-DE" dirty="0"/>
          </a:p>
          <a:p>
            <a:endParaRPr lang="de-DE" dirty="0"/>
          </a:p>
          <a:p>
            <a:r>
              <a:rPr lang="de-DE" dirty="0"/>
              <a:t>lt. AZ-200 (Azure Dataengineering) </a:t>
            </a:r>
            <a:br>
              <a:rPr lang="de-DE" dirty="0"/>
            </a:br>
            <a:r>
              <a:rPr lang="de-DE" dirty="0"/>
              <a:t>ETL</a:t>
            </a:r>
          </a:p>
          <a:p>
            <a:r>
              <a:rPr lang="de-DE" dirty="0"/>
              <a:t>SQL Engine</a:t>
            </a:r>
          </a:p>
          <a:p>
            <a:r>
              <a:rPr lang="de-DE" dirty="0"/>
              <a:t>ML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5331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223F25-6FFE-D3B6-FBC5-4452D3918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leider nicht geht 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0E4F01-30A7-0B43-EB04-23B42672D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.</a:t>
            </a:r>
            <a:r>
              <a:rPr lang="de-DE" dirty="0" err="1"/>
              <a:t>parquet</a:t>
            </a:r>
            <a:endParaRPr lang="de-DE" dirty="0"/>
          </a:p>
          <a:p>
            <a:r>
              <a:rPr lang="de-DE" dirty="0"/>
              <a:t>.</a:t>
            </a:r>
            <a:r>
              <a:rPr lang="de-DE" dirty="0" err="1"/>
              <a:t>delta</a:t>
            </a:r>
            <a:br>
              <a:rPr lang="de-DE" dirty="0"/>
            </a:br>
            <a:r>
              <a:rPr lang="de-DE" dirty="0"/>
              <a:t>können in </a:t>
            </a:r>
            <a:r>
              <a:rPr lang="de-DE" dirty="0" err="1"/>
              <a:t>PowerBI</a:t>
            </a:r>
            <a:r>
              <a:rPr lang="de-DE" dirty="0"/>
              <a:t> verwendet werden, </a:t>
            </a:r>
            <a:br>
              <a:rPr lang="de-DE" dirty="0"/>
            </a:br>
            <a:r>
              <a:rPr lang="de-DE" dirty="0"/>
              <a:t>aber NICHT im </a:t>
            </a:r>
            <a:r>
              <a:rPr lang="de-DE" dirty="0" err="1"/>
              <a:t>Direct</a:t>
            </a:r>
            <a:r>
              <a:rPr lang="de-DE" dirty="0"/>
              <a:t>-Query Mode</a:t>
            </a:r>
            <a:br>
              <a:rPr lang="de-DE" dirty="0"/>
            </a:br>
            <a:r>
              <a:rPr lang="de-DE" dirty="0"/>
              <a:t>der </a:t>
            </a:r>
            <a:r>
              <a:rPr lang="de-DE" dirty="0" err="1"/>
              <a:t>BlobStorage</a:t>
            </a:r>
            <a:r>
              <a:rPr lang="de-DE" dirty="0"/>
              <a:t> ist keine „intelligente“ Datenquelle</a:t>
            </a:r>
          </a:p>
          <a:p>
            <a:r>
              <a:rPr lang="de-DE" dirty="0"/>
              <a:t>da MUSS  </a:t>
            </a:r>
            <a:r>
              <a:rPr lang="de-DE" dirty="0" err="1"/>
              <a:t>PowerQuery</a:t>
            </a:r>
            <a:r>
              <a:rPr lang="de-DE" dirty="0"/>
              <a:t>/ M  den Import durchführen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7347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9D916E-8CAA-7316-4A07-E147889B3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7ECE01-B814-DCAA-8408-DC698EFF6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1.  CREATE DATABASE</a:t>
            </a:r>
          </a:p>
          <a:p>
            <a:r>
              <a:rPr lang="de-DE" dirty="0"/>
              <a:t>2.  </a:t>
            </a:r>
            <a:r>
              <a:rPr lang="de-DE" dirty="0" err="1"/>
              <a:t>saveAsTable</a:t>
            </a:r>
            <a:r>
              <a:rPr lang="de-DE" dirty="0"/>
              <a:t>(„</a:t>
            </a:r>
            <a:r>
              <a:rPr lang="de-DE" dirty="0" err="1"/>
              <a:t>TableName</a:t>
            </a:r>
            <a:r>
              <a:rPr lang="de-DE" dirty="0"/>
              <a:t>“)</a:t>
            </a:r>
          </a:p>
          <a:p>
            <a:r>
              <a:rPr lang="de-DE" dirty="0"/>
              <a:t>3.  </a:t>
            </a:r>
            <a:r>
              <a:rPr lang="de-DE" dirty="0" err="1"/>
              <a:t>JobSchedule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5805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0AAE52-F749-3733-3808-860C03B1B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DBeaver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97D7F1-5FFE-7BE8-0923-4EEA18092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 err="1"/>
              <a:t>screenshot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4986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4CA649-7AF0-34D6-9C12-70595E78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how-to</a:t>
            </a:r>
            <a:r>
              <a:rPr lang="de-DE" dirty="0"/>
              <a:t> connect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PowerBI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21053B-D8C9-6188-284E-2522E481E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Databricks</a:t>
            </a:r>
            <a:br>
              <a:rPr lang="de-DE" dirty="0"/>
            </a:br>
            <a:r>
              <a:rPr lang="de-DE" dirty="0"/>
              <a:t>JDBC  Servername</a:t>
            </a:r>
            <a:br>
              <a:rPr lang="de-DE" dirty="0"/>
            </a:br>
            <a:r>
              <a:rPr lang="de-DE" dirty="0"/>
              <a:t>           http</a:t>
            </a:r>
          </a:p>
          <a:p>
            <a:r>
              <a:rPr lang="de-DE" dirty="0"/>
              <a:t>Token</a:t>
            </a:r>
          </a:p>
        </p:txBody>
      </p:sp>
    </p:spTree>
    <p:extLst>
      <p:ext uri="{BB962C8B-B14F-4D97-AF65-F5344CB8AC3E}">
        <p14:creationId xmlns:p14="http://schemas.microsoft.com/office/powerpoint/2010/main" val="686711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3C1F97-0897-E7ED-C721-8CDBF6350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Databricks</a:t>
            </a:r>
            <a:r>
              <a:rPr lang="de-DE" dirty="0"/>
              <a:t>  SQL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F9E0BD-0043-12C6-48C3-2F4FDE88F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featureset</a:t>
            </a:r>
            <a:r>
              <a:rPr lang="de-DE" dirty="0"/>
              <a:t>  =  ANSI-Kompatibel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..  das war der erste Streich</a:t>
            </a:r>
          </a:p>
        </p:txBody>
      </p:sp>
    </p:spTree>
    <p:extLst>
      <p:ext uri="{BB962C8B-B14F-4D97-AF65-F5344CB8AC3E}">
        <p14:creationId xmlns:p14="http://schemas.microsoft.com/office/powerpoint/2010/main" val="4155336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3C1F97-0897-E7ED-C721-8CDBF6350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Databricks</a:t>
            </a:r>
            <a:r>
              <a:rPr lang="de-DE" dirty="0"/>
              <a:t>  Dashboard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F9E0BD-0043-12C6-48C3-2F4FDE88F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check mit „eigener &lt;</a:t>
            </a:r>
            <a:r>
              <a:rPr lang="de-DE" dirty="0" err="1"/>
              <a:t>html</a:t>
            </a:r>
            <a:r>
              <a:rPr lang="de-DE" dirty="0"/>
              <a:t>&gt;  .</a:t>
            </a:r>
            <a:r>
              <a:rPr lang="de-DE" dirty="0" err="1"/>
              <a:t>php</a:t>
            </a:r>
            <a:r>
              <a:rPr lang="de-DE" dirty="0"/>
              <a:t>  </a:t>
            </a:r>
            <a:r>
              <a:rPr lang="de-DE" dirty="0" err="1"/>
              <a:t>seite</a:t>
            </a:r>
            <a:br>
              <a:rPr lang="de-DE" dirty="0"/>
            </a:br>
            <a:r>
              <a:rPr lang="de-DE" dirty="0"/>
              <a:t>und HTML5 </a:t>
            </a:r>
            <a:r>
              <a:rPr lang="de-DE" dirty="0" err="1"/>
              <a:t>visual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Databricks</a:t>
            </a:r>
            <a:r>
              <a:rPr lang="de-DE" dirty="0"/>
              <a:t>  </a:t>
            </a:r>
            <a:r>
              <a:rPr lang="de-DE" dirty="0" err="1"/>
              <a:t>from</a:t>
            </a:r>
            <a:r>
              <a:rPr lang="de-DE" dirty="0"/>
              <a:t> SQL </a:t>
            </a:r>
            <a:r>
              <a:rPr lang="de-DE" dirty="0" err="1"/>
              <a:t>to</a:t>
            </a:r>
            <a:r>
              <a:rPr lang="de-DE" dirty="0"/>
              <a:t> Dashboard</a:t>
            </a:r>
          </a:p>
          <a:p>
            <a:endParaRPr lang="de-DE" dirty="0"/>
          </a:p>
          <a:p>
            <a:r>
              <a:rPr lang="de-DE" dirty="0"/>
              <a:t>Nutzen in </a:t>
            </a:r>
            <a:r>
              <a:rPr lang="de-DE" dirty="0" err="1"/>
              <a:t>PowerBI</a:t>
            </a:r>
            <a:endParaRPr lang="de-DE" dirty="0"/>
          </a:p>
          <a:p>
            <a:r>
              <a:rPr lang="de-DE" dirty="0"/>
              <a:t>*  gewohntes </a:t>
            </a:r>
            <a:r>
              <a:rPr lang="de-DE" dirty="0" err="1"/>
              <a:t>look&amp;feel</a:t>
            </a:r>
            <a:br>
              <a:rPr lang="de-DE" dirty="0"/>
            </a:br>
            <a:r>
              <a:rPr lang="de-DE" dirty="0"/>
              <a:t>*  keine „Security-Vorbehalte“  gegenüber neuer URL</a:t>
            </a:r>
          </a:p>
          <a:p>
            <a:endParaRPr lang="de-DE" dirty="0"/>
          </a:p>
          <a:p>
            <a:r>
              <a:rPr lang="de-DE" dirty="0"/>
              <a:t>..  das war der zweite Streich</a:t>
            </a:r>
          </a:p>
        </p:txBody>
      </p:sp>
    </p:spTree>
    <p:extLst>
      <p:ext uri="{BB962C8B-B14F-4D97-AF65-F5344CB8AC3E}">
        <p14:creationId xmlns:p14="http://schemas.microsoft.com/office/powerpoint/2010/main" val="2089873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3C1F97-0897-E7ED-C721-8CDBF6350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Delta Sharing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83D05E4-B10E-F2A1-7C8B-11BBACD8C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3384B8C-8539-9049-E619-627C69CC4E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083" b="9689"/>
          <a:stretch/>
        </p:blipFill>
        <p:spPr>
          <a:xfrm>
            <a:off x="838200" y="1351873"/>
            <a:ext cx="10332720" cy="550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96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1C35-CF1B-8D22-524A-04C6410E3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96547"/>
            <a:ext cx="9144000" cy="1909763"/>
          </a:xfrm>
        </p:spPr>
        <p:txBody>
          <a:bodyPr>
            <a:normAutofit fontScale="90000"/>
          </a:bodyPr>
          <a:lstStyle/>
          <a:p>
            <a:br>
              <a:rPr lang="de-DE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</a:br>
            <a:br>
              <a:rPr lang="de-DE" sz="53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</a:br>
            <a:r>
              <a:rPr lang="de-DE" sz="53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de-DE" sz="5300" dirty="0" err="1">
                <a:solidFill>
                  <a:srgbClr val="212121"/>
                </a:solidFill>
                <a:latin typeface="Open Sans" panose="020B0606030504020204" pitchFamily="34" charset="0"/>
              </a:rPr>
              <a:t>Databricks</a:t>
            </a:r>
            <a:r>
              <a:rPr lang="de-DE" sz="5300" dirty="0">
                <a:solidFill>
                  <a:srgbClr val="212121"/>
                </a:solidFill>
                <a:latin typeface="Open Sans" panose="020B0606030504020204" pitchFamily="34" charset="0"/>
              </a:rPr>
              <a:t> </a:t>
            </a:r>
            <a:r>
              <a:rPr lang="de-DE" sz="5300" dirty="0" err="1">
                <a:solidFill>
                  <a:srgbClr val="212121"/>
                </a:solidFill>
                <a:latin typeface="Open Sans" panose="020B0606030504020204" pitchFamily="34" charset="0"/>
              </a:rPr>
              <a:t>goes</a:t>
            </a:r>
            <a:r>
              <a:rPr lang="de-DE" sz="5300" dirty="0">
                <a:solidFill>
                  <a:srgbClr val="212121"/>
                </a:solidFill>
                <a:latin typeface="Open Sans" panose="020B0606030504020204" pitchFamily="34" charset="0"/>
              </a:rPr>
              <a:t> Power BI</a:t>
            </a:r>
            <a:br>
              <a:rPr lang="de-DE" sz="1600" b="1" i="0" dirty="0">
                <a:solidFill>
                  <a:srgbClr val="111111"/>
                </a:solidFill>
                <a:effectLst/>
                <a:latin typeface="Open Sans Lokal"/>
              </a:rPr>
            </a:br>
            <a:br>
              <a:rPr lang="de-DE" sz="53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</a:b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7E3BA-63A7-1384-4E6A-A2B68633AD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6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919F9E-AE5B-3C60-276D-CB3F45E83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Links 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CAB371-4F1B-E436-8638-9C6596773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https://sql-fabrik.de/Databricks/</a:t>
            </a:r>
            <a:endParaRPr lang="de-DE" dirty="0"/>
          </a:p>
          <a:p>
            <a:r>
              <a:rPr lang="de-DE" dirty="0">
                <a:hlinkClick r:id="rId3"/>
              </a:rPr>
              <a:t>https://sql-fabrik.de/</a:t>
            </a:r>
            <a:r>
              <a:rPr lang="de-DE">
                <a:hlinkClick r:id="rId3"/>
              </a:rPr>
              <a:t>BI-workbook/</a:t>
            </a:r>
            <a:br>
              <a:rPr lang="de-DE">
                <a:hlinkClick r:id="rId3"/>
              </a:rPr>
            </a:br>
            <a:r>
              <a:rPr lang="de-DE">
                <a:hlinkClick r:id="rId3"/>
              </a:rPr>
              <a:t>SQLDB</a:t>
            </a:r>
            <a:r>
              <a:rPr lang="de-DE" dirty="0">
                <a:hlinkClick r:id="rId3"/>
              </a:rPr>
              <a:t>_Verlag__Schema-Information</a:t>
            </a:r>
            <a:r>
              <a:rPr lang="de-DE">
                <a:hlinkClick r:id="rId3"/>
              </a:rPr>
              <a:t>.pdf</a:t>
            </a:r>
            <a:br>
              <a:rPr lang="de-DE"/>
            </a:br>
            <a:endParaRPr lang="de-DE" dirty="0"/>
          </a:p>
          <a:p>
            <a:r>
              <a:rPr lang="de-DE" dirty="0">
                <a:hlinkClick r:id="rId4"/>
              </a:rPr>
              <a:t>https://github.com/sqlfabrik-pictures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4648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ymbol, Logo, Emblem enthält.&#10;&#10;Automatisch generierte Beschreibung">
            <a:extLst>
              <a:ext uri="{FF2B5EF4-FFF2-40B4-BE49-F238E27FC236}">
                <a16:creationId xmlns:a16="http://schemas.microsoft.com/office/drawing/2014/main" id="{AB453320-5B7E-78E7-BB10-CF78A7AD1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558" y="4152376"/>
            <a:ext cx="2005956" cy="1050739"/>
          </a:xfrm>
          <a:prstGeom prst="rect">
            <a:avLst/>
          </a:prstGeom>
        </p:spPr>
      </p:pic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D672A4-36FC-492F-BB58-C0F1C49CE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872" y="1362745"/>
            <a:ext cx="4206377" cy="44677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4D1150-96AC-458F-8838-07262DDC35C1}"/>
              </a:ext>
            </a:extLst>
          </p:cNvPr>
          <p:cNvSpPr txBox="1"/>
          <p:nvPr/>
        </p:nvSpPr>
        <p:spPr>
          <a:xfrm>
            <a:off x="820273" y="5993595"/>
            <a:ext cx="5840874" cy="32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82" dirty="0"/>
              <a:t>https://www.linkedin.com/in/alexander-karl-44561012a/</a:t>
            </a:r>
          </a:p>
        </p:txBody>
      </p:sp>
      <p:pic>
        <p:nvPicPr>
          <p:cNvPr id="10" name="Grafik 9" descr="Ein Bild, das Text, Schrift, Logo, Symbol enthält.&#10;&#10;Automatisch generierte Beschreibung">
            <a:extLst>
              <a:ext uri="{FF2B5EF4-FFF2-40B4-BE49-F238E27FC236}">
                <a16:creationId xmlns:a16="http://schemas.microsoft.com/office/drawing/2014/main" id="{3ACCFB15-7111-88B8-BF45-A2C98D6E7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9514" y="4096328"/>
            <a:ext cx="1050739" cy="105073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07CEBBF-3491-4682-1E87-13C6422C7804}"/>
              </a:ext>
            </a:extLst>
          </p:cNvPr>
          <p:cNvSpPr txBox="1"/>
          <p:nvPr/>
        </p:nvSpPr>
        <p:spPr>
          <a:xfrm>
            <a:off x="485030" y="2210463"/>
            <a:ext cx="5176299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Laura Richardt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3989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D672A4-36FC-492F-BB58-C0F1C49CE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872" y="1362745"/>
            <a:ext cx="4206377" cy="44677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4D1150-96AC-458F-8838-07262DDC35C1}"/>
              </a:ext>
            </a:extLst>
          </p:cNvPr>
          <p:cNvSpPr txBox="1"/>
          <p:nvPr/>
        </p:nvSpPr>
        <p:spPr>
          <a:xfrm>
            <a:off x="820273" y="5993595"/>
            <a:ext cx="5840874" cy="32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82" dirty="0"/>
              <a:t>https://www.linkedin.com/in/alexander-karl-44561012a/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E07B4F-1D7B-4F94-9E29-874EE1AA31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412" y="4096333"/>
            <a:ext cx="1050738" cy="10507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93A443E-276B-4FB5-8E05-9DE7044448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147" y="4096331"/>
            <a:ext cx="1050738" cy="1050738"/>
          </a:xfrm>
          <a:prstGeom prst="rect">
            <a:avLst/>
          </a:prstGeom>
        </p:spPr>
      </p:pic>
      <p:pic>
        <p:nvPicPr>
          <p:cNvPr id="6" name="Grafik 5" descr="Ein Bild, das Text, Schrift, Logo, Symbol enthält.&#10;&#10;Automatisch generierte Beschreibung">
            <a:extLst>
              <a:ext uri="{FF2B5EF4-FFF2-40B4-BE49-F238E27FC236}">
                <a16:creationId xmlns:a16="http://schemas.microsoft.com/office/drawing/2014/main" id="{8407493B-B433-C347-B1B2-92EBB3D38E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8779" y="4096330"/>
            <a:ext cx="1050738" cy="1050738"/>
          </a:xfrm>
          <a:prstGeom prst="rect">
            <a:avLst/>
          </a:prstGeom>
        </p:spPr>
      </p:pic>
      <p:pic>
        <p:nvPicPr>
          <p:cNvPr id="10" name="Grafik 9" descr="Ein Bild, das Text, Schrift, Logo, Symbol enthält.&#10;&#10;Automatisch generierte Beschreibung">
            <a:extLst>
              <a:ext uri="{FF2B5EF4-FFF2-40B4-BE49-F238E27FC236}">
                <a16:creationId xmlns:a16="http://schemas.microsoft.com/office/drawing/2014/main" id="{3ACCFB15-7111-88B8-BF45-A2C98D6E7C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19514" y="4096328"/>
            <a:ext cx="1050739" cy="105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75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B7B01-8867-9181-C105-C5801C5EF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bisher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803E8B-55B0-3414-FE0E-694E64B53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Zeitlicher Verzug (= „Vortages-Reporting“)</a:t>
            </a:r>
            <a:br>
              <a:rPr lang="de-DE" dirty="0"/>
            </a:br>
            <a:r>
              <a:rPr lang="de-DE" dirty="0"/>
              <a:t>ETL --&gt;  </a:t>
            </a:r>
            <a:r>
              <a:rPr lang="de-DE" dirty="0" err="1"/>
              <a:t>add</a:t>
            </a:r>
            <a:r>
              <a:rPr lang="de-DE" dirty="0"/>
              <a:t>. Calc  DAX</a:t>
            </a:r>
          </a:p>
          <a:p>
            <a:endParaRPr lang="de-DE" dirty="0"/>
          </a:p>
          <a:p>
            <a:r>
              <a:rPr lang="de-DE" dirty="0" err="1"/>
              <a:t>PowerBI</a:t>
            </a:r>
            <a:r>
              <a:rPr lang="de-DE" dirty="0"/>
              <a:t> Service --&gt;    Dataset Refresh </a:t>
            </a:r>
            <a:r>
              <a:rPr lang="de-DE" sz="1800" dirty="0"/>
              <a:t>( 8x Pro-Version / 48x Premium 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7408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B7B01-8867-9181-C105-C5801C5EF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jetzt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803E8B-55B0-3414-FE0E-694E64B53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SQL-Jobs  etc.                                --&gt;   </a:t>
            </a:r>
            <a:r>
              <a:rPr lang="de-DE" dirty="0" err="1"/>
              <a:t>PowerBI</a:t>
            </a:r>
            <a:r>
              <a:rPr lang="de-DE" dirty="0"/>
              <a:t> Desktop ( 2-3 sec 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1225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1DA840B-2486-ECC3-1177-F134D3F34B3D}"/>
              </a:ext>
            </a:extLst>
          </p:cNvPr>
          <p:cNvSpPr txBox="1"/>
          <p:nvPr/>
        </p:nvSpPr>
        <p:spPr>
          <a:xfrm>
            <a:off x="3169403" y="2332494"/>
            <a:ext cx="51144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800" dirty="0"/>
              <a:t>1. Demo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FBDD898-AA29-9F5C-4512-A7D63291C523}"/>
              </a:ext>
            </a:extLst>
          </p:cNvPr>
          <p:cNvSpPr txBox="1"/>
          <p:nvPr/>
        </p:nvSpPr>
        <p:spPr>
          <a:xfrm>
            <a:off x="2763520" y="4531360"/>
            <a:ext cx="459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siehe Notizen</a:t>
            </a:r>
          </a:p>
        </p:txBody>
      </p:sp>
    </p:spTree>
    <p:extLst>
      <p:ext uri="{BB962C8B-B14F-4D97-AF65-F5344CB8AC3E}">
        <p14:creationId xmlns:p14="http://schemas.microsoft.com/office/powerpoint/2010/main" val="631603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50634-0653-4835-B802-34C36AAF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Feinheiten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BE2EE9-A113-4F96-50D5-D5AE3CFCA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.</a:t>
            </a:r>
            <a:r>
              <a:rPr lang="de-DE" dirty="0" err="1"/>
              <a:t>gif</a:t>
            </a:r>
            <a:r>
              <a:rPr lang="de-DE" dirty="0"/>
              <a:t>-Animation </a:t>
            </a:r>
          </a:p>
          <a:p>
            <a:endParaRPr lang="de-DE" dirty="0"/>
          </a:p>
          <a:p>
            <a:r>
              <a:rPr lang="de-DE" dirty="0"/>
              <a:t>Security im SQL-Server  </a:t>
            </a:r>
            <a:r>
              <a:rPr lang="de-DE" dirty="0">
                <a:sym typeface="Wingdings" panose="05000000000000000000" pitchFamily="2" charset="2"/>
              </a:rPr>
              <a:t>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SQL Table/ View muss bereits „Struktur“ </a:t>
            </a:r>
            <a:r>
              <a:rPr lang="de-DE" dirty="0" err="1">
                <a:sym typeface="Wingdings" panose="05000000000000000000" pitchFamily="2" charset="2"/>
              </a:rPr>
              <a:t>für‘s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charting</a:t>
            </a:r>
            <a:r>
              <a:rPr lang="de-DE" dirty="0">
                <a:sym typeface="Wingdings" panose="05000000000000000000" pitchFamily="2" charset="2"/>
              </a:rPr>
              <a:t> besitzen</a:t>
            </a:r>
            <a:br>
              <a:rPr lang="de-DE" dirty="0"/>
            </a:br>
            <a:r>
              <a:rPr lang="de-DE" dirty="0"/>
              <a:t>(z.B. mit </a:t>
            </a:r>
            <a:r>
              <a:rPr lang="de-DE" dirty="0" err="1"/>
              <a:t>tsql-Window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…)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135AC8A-356F-D800-A9CC-1248FBD57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2358390"/>
            <a:ext cx="1143000" cy="1905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6EE6921-22E0-B59F-8598-648B822C77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1941830"/>
            <a:ext cx="11430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518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50634-0653-4835-B802-34C36AAF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Deployment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BE2EE9-A113-4F96-50D5-D5AE3CFCA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copy-Deployment</a:t>
            </a:r>
            <a:r>
              <a:rPr lang="de-DE" dirty="0"/>
              <a:t>  (einfach zu realisieren)</a:t>
            </a:r>
          </a:p>
          <a:p>
            <a:endParaRPr lang="de-DE" dirty="0"/>
          </a:p>
          <a:p>
            <a:r>
              <a:rPr lang="de-DE" dirty="0"/>
              <a:t>Security zentral im SQL-Server  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 err="1">
                <a:sym typeface="Wingdings" panose="05000000000000000000" pitchFamily="2" charset="2"/>
              </a:rPr>
              <a:t>PowerBI</a:t>
            </a:r>
            <a:r>
              <a:rPr lang="de-DE" dirty="0">
                <a:sym typeface="Wingdings" panose="05000000000000000000" pitchFamily="2" charset="2"/>
              </a:rPr>
              <a:t> ist „Desktop-App“ ,  keine Web-</a:t>
            </a:r>
            <a:r>
              <a:rPr lang="de-DE" dirty="0" err="1">
                <a:sym typeface="Wingdings" panose="05000000000000000000" pitchFamily="2" charset="2"/>
              </a:rPr>
              <a:t>Application</a:t>
            </a:r>
            <a:r>
              <a:rPr lang="de-DE" dirty="0">
                <a:sym typeface="Wingdings" panose="05000000000000000000" pitchFamily="2" charset="2"/>
              </a:rPr>
              <a:t>.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!! .</a:t>
            </a:r>
            <a:r>
              <a:rPr lang="de-DE" dirty="0" err="1">
                <a:sym typeface="Wingdings" panose="05000000000000000000" pitchFamily="2" charset="2"/>
              </a:rPr>
              <a:t>pbix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file</a:t>
            </a:r>
            <a:r>
              <a:rPr lang="de-DE" dirty="0">
                <a:sym typeface="Wingdings" panose="05000000000000000000" pitchFamily="2" charset="2"/>
              </a:rPr>
              <a:t> enthält Daten von „vorherigen“ Ausführungen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ggf. „unerwünschte“ Datenweitergabe.</a:t>
            </a:r>
            <a:br>
              <a:rPr lang="de-DE" dirty="0">
                <a:sym typeface="Wingdings" panose="05000000000000000000" pitchFamily="2" charset="2"/>
              </a:rPr>
            </a:b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??  </a:t>
            </a:r>
            <a:r>
              <a:rPr lang="de-DE" dirty="0" err="1">
                <a:sym typeface="Wingdings" panose="05000000000000000000" pitchFamily="2" charset="2"/>
              </a:rPr>
              <a:t>how-to</a:t>
            </a:r>
            <a:r>
              <a:rPr lang="de-DE" dirty="0">
                <a:sym typeface="Wingdings" panose="05000000000000000000" pitchFamily="2" charset="2"/>
              </a:rPr>
              <a:t> „leeres“ .</a:t>
            </a:r>
            <a:r>
              <a:rPr lang="de-DE" dirty="0" err="1">
                <a:sym typeface="Wingdings" panose="05000000000000000000" pitchFamily="2" charset="2"/>
              </a:rPr>
              <a:t>pbix</a:t>
            </a:r>
            <a:r>
              <a:rPr lang="de-DE" dirty="0">
                <a:sym typeface="Wingdings" panose="05000000000000000000" pitchFamily="2" charset="2"/>
              </a:rPr>
              <a:t>-File  (</a:t>
            </a:r>
            <a:r>
              <a:rPr lang="de-DE" dirty="0" err="1">
                <a:sym typeface="Wingdings" panose="05000000000000000000" pitchFamily="2" charset="2"/>
              </a:rPr>
              <a:t>next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slide</a:t>
            </a:r>
            <a:r>
              <a:rPr lang="de-DE" dirty="0">
                <a:sym typeface="Wingdings" panose="05000000000000000000" pitchFamily="2" charset="2"/>
              </a:rPr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4230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</Words>
  <Application>Microsoft Office PowerPoint</Application>
  <PresentationFormat>Breitbild</PresentationFormat>
  <Paragraphs>101</Paragraphs>
  <Slides>20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Open Sans</vt:lpstr>
      <vt:lpstr>Open Sans Lokal</vt:lpstr>
      <vt:lpstr>Times New Roman</vt:lpstr>
      <vt:lpstr>Office Theme</vt:lpstr>
      <vt:lpstr>          Willkommen</vt:lpstr>
      <vt:lpstr>   Databricks goes Power BI  </vt:lpstr>
      <vt:lpstr>about me</vt:lpstr>
      <vt:lpstr>about me</vt:lpstr>
      <vt:lpstr>bisher</vt:lpstr>
      <vt:lpstr>jetzt</vt:lpstr>
      <vt:lpstr>PowerPoint-Präsentation</vt:lpstr>
      <vt:lpstr>Feinheiten</vt:lpstr>
      <vt:lpstr>Deployment</vt:lpstr>
      <vt:lpstr>Deployment</vt:lpstr>
      <vt:lpstr>PowerPoint-Präsentation</vt:lpstr>
      <vt:lpstr>jetzt</vt:lpstr>
      <vt:lpstr>was leider nicht geht …</vt:lpstr>
      <vt:lpstr>Umsetzung</vt:lpstr>
      <vt:lpstr>DBeaver</vt:lpstr>
      <vt:lpstr>how-to connect from PowerBI</vt:lpstr>
      <vt:lpstr>Databricks  SQL</vt:lpstr>
      <vt:lpstr>Databricks  Dashboard</vt:lpstr>
      <vt:lpstr>Delta Sharing</vt:lpstr>
      <vt:lpstr>Links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Karl</dc:creator>
  <cp:lastModifiedBy>Karl Alexander</cp:lastModifiedBy>
  <cp:revision>21</cp:revision>
  <dcterms:created xsi:type="dcterms:W3CDTF">2022-12-31T19:11:40Z</dcterms:created>
  <dcterms:modified xsi:type="dcterms:W3CDTF">2023-07-16T01:32:43Z</dcterms:modified>
</cp:coreProperties>
</file>