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10804" r:id="rId2"/>
    <p:sldId id="10805" r:id="rId3"/>
    <p:sldId id="10806" r:id="rId4"/>
    <p:sldId id="10807" r:id="rId5"/>
    <p:sldId id="10824" r:id="rId6"/>
    <p:sldId id="10788" r:id="rId7"/>
    <p:sldId id="10808" r:id="rId8"/>
    <p:sldId id="10825" r:id="rId9"/>
    <p:sldId id="10827" r:id="rId10"/>
    <p:sldId id="10826" r:id="rId11"/>
    <p:sldId id="10809" r:id="rId12"/>
    <p:sldId id="10811" r:id="rId13"/>
    <p:sldId id="10812" r:id="rId14"/>
    <p:sldId id="10813" r:id="rId15"/>
    <p:sldId id="10810" r:id="rId16"/>
    <p:sldId id="10814" r:id="rId17"/>
    <p:sldId id="10815" r:id="rId18"/>
    <p:sldId id="10816" r:id="rId19"/>
    <p:sldId id="10817" r:id="rId20"/>
    <p:sldId id="10818" r:id="rId21"/>
    <p:sldId id="10819" r:id="rId22"/>
    <p:sldId id="10820" r:id="rId23"/>
    <p:sldId id="10821" r:id="rId24"/>
    <p:sldId id="10822" r:id="rId25"/>
    <p:sldId id="10823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191"/>
    <a:srgbClr val="849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75" autoAdjust="0"/>
    <p:restoredTop sz="76066" autoAdjust="0"/>
  </p:normalViewPr>
  <p:slideViewPr>
    <p:cSldViewPr snapToGrid="0">
      <p:cViewPr varScale="1">
        <p:scale>
          <a:sx n="63" d="100"/>
          <a:sy n="63" d="100"/>
        </p:scale>
        <p:origin x="96" y="322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E7B42-EC39-4679-A3F5-B23BEA87A666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42E2D-FB1A-4CDF-AC7D-B376C2BEF9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58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872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759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589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171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569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156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20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+  „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-Mode“   sonst kein Refresh in den Page-Settings 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302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692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81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69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ggf.  Movie ( </a:t>
            </a:r>
            <a:r>
              <a:rPr lang="de-DE" dirty="0" err="1"/>
              <a:t>Camtasia</a:t>
            </a:r>
            <a:r>
              <a:rPr lang="de-DE" dirty="0"/>
              <a:t> ) 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431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212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109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2E2D-FB1A-4CDF-AC7D-B376C2BEF93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97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23FB-BBB4-85E2-E8EC-9BBE5872D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8405B-24AB-2FB3-EBBF-3E9653CA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2B08-DF16-8BFA-975F-291C9BB3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6F0C4-8FC5-39D0-ADEF-4A49D129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D5C57-86E4-CBA2-3761-B69AA4D4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85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9ABC-D5CE-8DD9-1419-EADAAF8D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85CD5-2428-B068-2AC4-A156E7657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8688-2C60-A704-82D2-A870030A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E93E5-DE55-89B6-5BE0-40EB575E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8E991-6399-B6D3-F109-341F9E03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06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C6AB0-1EF4-FA86-3BA3-1D0EE1F0A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B76F9-930B-41C3-1E12-223E8DC84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BAC1-3576-8B96-C562-73F02FD6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B75EC-3515-E254-AB96-3C37D3E1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5C79-D8F4-850D-A2DF-8E8A1047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17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E6F0-A674-CB48-3A97-4579BED8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1E14-4224-4673-E0B9-A0FE3A97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BFA15-52E4-BBC9-376D-622E976F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BC4F-7D72-79D7-CE0F-9786599E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6B8CB-1E04-4474-D46E-A9AD6763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45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7ACA-3F4B-A061-086C-27C63226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FC0F0-ACB5-41F3-EB14-1FF6000F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C18D-B76B-0BD6-8C26-A9DFBC2A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CEABF-A565-A5AB-4549-46362C68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4801-FB8B-9BD3-470E-B138F857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34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1BA2-7876-A10A-48C3-4F3F2405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F2A2-AEFA-8D0D-6671-A7A0BA3E9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B0E4B-0588-E9CC-AE08-920DD30C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25B4D-C663-EFDD-161F-4A8CD4C5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2F492-B2B4-2134-AF6F-BAE4825F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97B6-A0D7-3E38-8DA1-78CB4CE9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05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BE5C-4451-60F0-18DE-67C34B3D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20537-C464-BEB4-5FEF-FAD8CB5B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57F63-BEB9-DDAA-1F23-F9EDAEC40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DA725-7615-7AEC-DF58-8E4795267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EDC52-B0D0-ADA0-4623-04AE134D6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7B73-C61E-3778-EB95-21AF35ED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49770-903A-0313-48D2-DFD35995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2B633-C875-6A51-F823-0FDEB874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0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4906-1859-1B89-667C-FC73BE0F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82930-31E9-906C-9AA7-894CDD58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C2962-7D86-FF99-FDA1-A81DE1A5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5A739-831C-BB9D-FB7D-25CE68FE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2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A216B-5FD7-2991-7F6F-CB63331F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874FA-8E9D-BA1E-3088-94D6254A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1618B-233D-FB73-EC54-CFB4D26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68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4FDB-C887-80AE-9794-5F678FD1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496E-DAC0-6407-6D80-65748074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46375-50D7-15F0-F348-B5AE3A875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BFF10-1BBB-CE7A-6A78-6EAA12BE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EDA4C-01CC-299D-31DB-0730867F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841FC-0F7E-6AED-E56F-7762EFCC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50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4336-3980-9A4F-1839-7A0E1F41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06E61-75C1-2CAB-9107-BBBE50198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7B0B1-CAB2-3E7C-8B68-1A27F8F2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ED364-C1DD-5559-CFCB-A48031BE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C9786-0545-813C-F63C-34C43916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257B5-BC61-1D1E-59A9-3DFFD3CF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17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027B4-B374-9CCB-AC95-CFABC376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6767E-4411-F946-583D-8D53AACA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B3B67-ED3A-21BD-23C4-D78922729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11DA2-D935-408A-BC49-B9EC9627ED98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BCBF-472D-2F92-924E-DF046D5FD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A5EC3-73F5-E682-8125-61181A0F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1201-1B52-4790-96A6-6CE21BDC1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36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m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gif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qlfabrik-picture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sql-fabrik.de/BI-workbook/SQLDB_Verlag__Schema-Information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ql-fabrik.de/Databricks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jp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tm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>
                <a:solidFill>
                  <a:schemeClr val="bg1"/>
                </a:solidFill>
                <a:latin typeface="Arial Narrow" panose="020B0606020202030204" pitchFamily="34" charset="0"/>
              </a:rPr>
              <a:t>WILLKOMMEN</a:t>
            </a:r>
            <a:endParaRPr lang="en-US" sz="4233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8F4CE81-A044-F55F-CACB-0C76EFB86DF8}"/>
              </a:ext>
            </a:extLst>
          </p:cNvPr>
          <p:cNvSpPr txBox="1"/>
          <p:nvPr/>
        </p:nvSpPr>
        <p:spPr>
          <a:xfrm>
            <a:off x="6096000" y="2828835"/>
            <a:ext cx="52154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600" dirty="0"/>
              <a:t>CONNECT. SHARE. </a:t>
            </a:r>
            <a:r>
              <a:rPr lang="de-DE" sz="3600" b="1" dirty="0">
                <a:solidFill>
                  <a:srgbClr val="849922"/>
                </a:solidFill>
              </a:rPr>
              <a:t>LEARN.</a:t>
            </a:r>
          </a:p>
          <a:p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A SQL Server Community</a:t>
            </a:r>
          </a:p>
        </p:txBody>
      </p:sp>
    </p:spTree>
    <p:extLst>
      <p:ext uri="{BB962C8B-B14F-4D97-AF65-F5344CB8AC3E}">
        <p14:creationId xmlns:p14="http://schemas.microsoft.com/office/powerpoint/2010/main" val="172554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zeitliche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Abfolge</a:t>
            </a:r>
            <a:endParaRPr lang="en-US" sz="4233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C3CD436-747D-6A32-BE48-118C2C609C09}"/>
              </a:ext>
            </a:extLst>
          </p:cNvPr>
          <p:cNvCxnSpPr/>
          <p:nvPr/>
        </p:nvCxnSpPr>
        <p:spPr>
          <a:xfrm>
            <a:off x="1158240" y="1536192"/>
            <a:ext cx="1041196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D9397B-A54B-E92C-7BC2-8840C924BD47}"/>
              </a:ext>
            </a:extLst>
          </p:cNvPr>
          <p:cNvSpPr txBox="1"/>
          <p:nvPr/>
        </p:nvSpPr>
        <p:spPr>
          <a:xfrm>
            <a:off x="5888736" y="15596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</a:t>
            </a:r>
          </a:p>
        </p:txBody>
      </p:sp>
      <p:pic>
        <p:nvPicPr>
          <p:cNvPr id="12" name="Grafik 11" descr="Ein Bild, das Reihe, Diagramm, parallel, Zahl enthält.&#10;&#10;Automatisch generierte Beschreibung">
            <a:extLst>
              <a:ext uri="{FF2B5EF4-FFF2-40B4-BE49-F238E27FC236}">
                <a16:creationId xmlns:a16="http://schemas.microsoft.com/office/drawing/2014/main" id="{004DCE09-35E4-07CF-0345-CDED13D6D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24" y="2175401"/>
            <a:ext cx="10752752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1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Demo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6550FE0-0089-13ED-2183-79B8DBEBAD45}"/>
              </a:ext>
            </a:extLst>
          </p:cNvPr>
          <p:cNvSpPr txBox="1"/>
          <p:nvPr/>
        </p:nvSpPr>
        <p:spPr>
          <a:xfrm>
            <a:off x="6096000" y="2828835"/>
            <a:ext cx="571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Beispiel 1</a:t>
            </a:r>
            <a:endParaRPr lang="de-DE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446598-7BB3-DF94-73B3-B31DAA90250E}"/>
              </a:ext>
            </a:extLst>
          </p:cNvPr>
          <p:cNvCxnSpPr>
            <a:cxnSpLocks/>
          </p:cNvCxnSpPr>
          <p:nvPr/>
        </p:nvCxnSpPr>
        <p:spPr>
          <a:xfrm>
            <a:off x="7890933" y="3418721"/>
            <a:ext cx="2111023" cy="0"/>
          </a:xfrm>
          <a:prstGeom prst="line">
            <a:avLst/>
          </a:prstGeom>
          <a:ln w="76200">
            <a:solidFill>
              <a:srgbClr val="849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7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FEINHEITEN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.</a:t>
            </a:r>
            <a:r>
              <a:rPr lang="de-DE" dirty="0" err="1"/>
              <a:t>gif</a:t>
            </a:r>
            <a:r>
              <a:rPr lang="de-DE" dirty="0"/>
              <a:t>-Animation 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Security im SQL-Server 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SQL Table/ View muss bereits „Struktur“ für </a:t>
            </a:r>
            <a:r>
              <a:rPr lang="de-DE" dirty="0" err="1">
                <a:sym typeface="Wingdings" panose="05000000000000000000" pitchFamily="2" charset="2"/>
              </a:rPr>
              <a:t>charting</a:t>
            </a:r>
            <a:r>
              <a:rPr lang="de-DE" dirty="0">
                <a:sym typeface="Wingdings" panose="05000000000000000000" pitchFamily="2" charset="2"/>
              </a:rPr>
              <a:t> besitzen</a:t>
            </a:r>
            <a:br>
              <a:rPr lang="de-DE" dirty="0"/>
            </a:br>
            <a:r>
              <a:rPr lang="de-DE" dirty="0"/>
              <a:t>(z.B. </a:t>
            </a:r>
            <a:r>
              <a:rPr lang="de-DE" dirty="0" err="1"/>
              <a:t>tsql-Window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C470B6-58F0-57BB-307E-51DD054E0D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358390"/>
            <a:ext cx="1143000" cy="1905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7515F2-22B3-BFD9-9447-A1631FB1FC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941830"/>
            <a:ext cx="11430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4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DEPLOYMENT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dirty="0" err="1"/>
              <a:t>copy-Deployment</a:t>
            </a:r>
            <a:r>
              <a:rPr lang="de-DE" dirty="0"/>
              <a:t>  (einfach zu realisieren)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dirty="0"/>
              <a:t>Security zentral im SQL-Server 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de-DE" dirty="0" err="1">
                <a:sym typeface="Wingdings" panose="05000000000000000000" pitchFamily="2" charset="2"/>
              </a:rPr>
              <a:t>PowerBI</a:t>
            </a:r>
            <a:r>
              <a:rPr lang="de-DE" dirty="0">
                <a:sym typeface="Wingdings" panose="05000000000000000000" pitchFamily="2" charset="2"/>
              </a:rPr>
              <a:t> ist „Desktop-App“,  keine Web-</a:t>
            </a:r>
            <a:r>
              <a:rPr lang="de-DE" dirty="0" err="1">
                <a:sym typeface="Wingdings" panose="05000000000000000000" pitchFamily="2" charset="2"/>
              </a:rPr>
              <a:t>Application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!! .</a:t>
            </a:r>
            <a:r>
              <a:rPr lang="de-DE" dirty="0" err="1">
                <a:sym typeface="Wingdings" panose="05000000000000000000" pitchFamily="2" charset="2"/>
              </a:rPr>
              <a:t>pbix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file</a:t>
            </a:r>
            <a:r>
              <a:rPr lang="de-DE" dirty="0">
                <a:sym typeface="Wingdings" panose="05000000000000000000" pitchFamily="2" charset="2"/>
              </a:rPr>
              <a:t> enthält Daten von „vorherigen“ Ausführungen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ggf. „unerwünschte“ Datenweitergabe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??  </a:t>
            </a:r>
            <a:r>
              <a:rPr lang="de-DE" dirty="0" err="1">
                <a:sym typeface="Wingdings" panose="05000000000000000000" pitchFamily="2" charset="2"/>
              </a:rPr>
              <a:t>how-to</a:t>
            </a:r>
            <a:r>
              <a:rPr lang="de-DE" dirty="0">
                <a:sym typeface="Wingdings" panose="05000000000000000000" pitchFamily="2" charset="2"/>
              </a:rPr>
              <a:t> „leeres“ .</a:t>
            </a:r>
            <a:r>
              <a:rPr lang="de-DE" dirty="0" err="1">
                <a:sym typeface="Wingdings" panose="05000000000000000000" pitchFamily="2" charset="2"/>
              </a:rPr>
              <a:t>pbix</a:t>
            </a:r>
            <a:r>
              <a:rPr lang="de-DE" dirty="0">
                <a:sym typeface="Wingdings" panose="05000000000000000000" pitchFamily="2" charset="2"/>
              </a:rPr>
              <a:t>-File  (</a:t>
            </a:r>
            <a:r>
              <a:rPr lang="de-DE" dirty="0" err="1">
                <a:sym typeface="Wingdings" panose="05000000000000000000" pitchFamily="2" charset="2"/>
              </a:rPr>
              <a:t>next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slide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98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DEPLOYMENT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01F0B85-9A5D-A685-61BE-A5D0C45EC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0"/>
          <a:stretch/>
        </p:blipFill>
        <p:spPr>
          <a:xfrm>
            <a:off x="858521" y="1143389"/>
            <a:ext cx="10916301" cy="5333190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4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Demo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6550FE0-0089-13ED-2183-79B8DBEBAD45}"/>
              </a:ext>
            </a:extLst>
          </p:cNvPr>
          <p:cNvSpPr txBox="1"/>
          <p:nvPr/>
        </p:nvSpPr>
        <p:spPr>
          <a:xfrm>
            <a:off x="6096000" y="2828835"/>
            <a:ext cx="571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Beispiel 2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C446598-7BB3-DF94-73B3-B31DAA90250E}"/>
              </a:ext>
            </a:extLst>
          </p:cNvPr>
          <p:cNvCxnSpPr>
            <a:cxnSpLocks/>
          </p:cNvCxnSpPr>
          <p:nvPr/>
        </p:nvCxnSpPr>
        <p:spPr>
          <a:xfrm>
            <a:off x="7890933" y="3418721"/>
            <a:ext cx="2111023" cy="0"/>
          </a:xfrm>
          <a:prstGeom prst="line">
            <a:avLst/>
          </a:prstGeom>
          <a:ln w="76200">
            <a:solidFill>
              <a:srgbClr val="849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236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JETZT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9152B5A-D3A6-A8D9-B9F8-C2C7D7C5B078}"/>
              </a:ext>
            </a:extLst>
          </p:cNvPr>
          <p:cNvSpPr/>
          <p:nvPr/>
        </p:nvSpPr>
        <p:spPr>
          <a:xfrm>
            <a:off x="821747" y="3279421"/>
            <a:ext cx="1774697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ETL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E24A90E-824A-3152-E45E-92550229DEB8}"/>
              </a:ext>
            </a:extLst>
          </p:cNvPr>
          <p:cNvSpPr/>
          <p:nvPr/>
        </p:nvSpPr>
        <p:spPr>
          <a:xfrm>
            <a:off x="7010400" y="2415822"/>
            <a:ext cx="4801198" cy="234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Report mit </a:t>
            </a:r>
            <a:r>
              <a:rPr lang="de-DE" sz="1800" b="1" dirty="0">
                <a:solidFill>
                  <a:schemeClr val="tx1"/>
                </a:solidFill>
              </a:rPr>
              <a:t>kontinuierlicher Datenaktualisierung 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alle 2-3 Sekunden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73AD4F0-E242-AE7E-2177-3F483E9EE6B3}"/>
              </a:ext>
            </a:extLst>
          </p:cNvPr>
          <p:cNvSpPr/>
          <p:nvPr/>
        </p:nvSpPr>
        <p:spPr>
          <a:xfrm>
            <a:off x="6996959" y="2317391"/>
            <a:ext cx="4814639" cy="62088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Power BI Desktop</a:t>
            </a:r>
          </a:p>
        </p:txBody>
      </p:sp>
      <p:pic>
        <p:nvPicPr>
          <p:cNvPr id="1026" name="Picture 2" descr="Review: Why Databricks Uses Aha! Roadmap | Aha!">
            <a:extLst>
              <a:ext uri="{FF2B5EF4-FFF2-40B4-BE49-F238E27FC236}">
                <a16:creationId xmlns:a16="http://schemas.microsoft.com/office/drawing/2014/main" id="{BE322D31-BEF2-CACD-7212-29AC81E10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88" y="3402959"/>
            <a:ext cx="2370668" cy="37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DA349A7-A3C1-0B31-90DA-7A87101F79EA}"/>
              </a:ext>
            </a:extLst>
          </p:cNvPr>
          <p:cNvCxnSpPr>
            <a:stCxn id="16" idx="3"/>
            <a:endCxn id="1026" idx="1"/>
          </p:cNvCxnSpPr>
          <p:nvPr/>
        </p:nvCxnSpPr>
        <p:spPr>
          <a:xfrm flipV="1">
            <a:off x="2596444" y="3589865"/>
            <a:ext cx="102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1C152D5-5A7E-7C9C-1E19-1C5B38D5442E}"/>
              </a:ext>
            </a:extLst>
          </p:cNvPr>
          <p:cNvCxnSpPr/>
          <p:nvPr/>
        </p:nvCxnSpPr>
        <p:spPr>
          <a:xfrm flipV="1">
            <a:off x="6002197" y="3584857"/>
            <a:ext cx="102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BEACC8A-11E8-12F7-0B04-651B40CD94F7}"/>
              </a:ext>
            </a:extLst>
          </p:cNvPr>
          <p:cNvSpPr txBox="1"/>
          <p:nvPr/>
        </p:nvSpPr>
        <p:spPr>
          <a:xfrm>
            <a:off x="3465019" y="399752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lt. AZ-200 (Azure Dataengineering) </a:t>
            </a:r>
            <a:br>
              <a:rPr lang="de-DE" dirty="0"/>
            </a:br>
            <a:r>
              <a:rPr lang="de-DE" dirty="0"/>
              <a:t>ETL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SQL Engine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2987426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WAS LEIDER NICHT GEHT…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.</a:t>
            </a:r>
            <a:r>
              <a:rPr lang="de-DE" dirty="0" err="1"/>
              <a:t>parquet</a:t>
            </a:r>
            <a:r>
              <a:rPr lang="de-DE" dirty="0"/>
              <a:t> &amp; .</a:t>
            </a:r>
            <a:r>
              <a:rPr lang="de-DE" dirty="0" err="1"/>
              <a:t>delta</a:t>
            </a:r>
            <a:br>
              <a:rPr lang="de-DE" dirty="0"/>
            </a:br>
            <a:r>
              <a:rPr lang="de-DE" dirty="0"/>
              <a:t>können in </a:t>
            </a:r>
            <a:r>
              <a:rPr lang="de-DE" dirty="0" err="1"/>
              <a:t>PowerBI</a:t>
            </a:r>
            <a:r>
              <a:rPr lang="de-DE" dirty="0"/>
              <a:t> verwendet werden, aber NICHT im </a:t>
            </a:r>
            <a:r>
              <a:rPr lang="de-DE" dirty="0" err="1"/>
              <a:t>Direct</a:t>
            </a:r>
            <a:r>
              <a:rPr lang="de-DE" dirty="0"/>
              <a:t>-Query Mode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der </a:t>
            </a:r>
            <a:r>
              <a:rPr lang="de-DE" dirty="0" err="1"/>
              <a:t>BlobStorage</a:t>
            </a:r>
            <a:r>
              <a:rPr lang="de-DE" dirty="0"/>
              <a:t> ist keine „intelligente“ Datenquelle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PowerQuery</a:t>
            </a:r>
            <a:r>
              <a:rPr lang="de-DE" dirty="0"/>
              <a:t>/ M  </a:t>
            </a:r>
            <a:r>
              <a:rPr lang="de-DE" b="1" u="sng" dirty="0"/>
              <a:t>muss</a:t>
            </a:r>
            <a:r>
              <a:rPr lang="de-DE" dirty="0"/>
              <a:t> den Import durchführen</a:t>
            </a:r>
          </a:p>
        </p:txBody>
      </p:sp>
    </p:spTree>
    <p:extLst>
      <p:ext uri="{BB962C8B-B14F-4D97-AF65-F5344CB8AC3E}">
        <p14:creationId xmlns:p14="http://schemas.microsoft.com/office/powerpoint/2010/main" val="1104368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UMSETZUNG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CREATE DATABASE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saveAsTable</a:t>
            </a:r>
            <a:r>
              <a:rPr lang="de-DE" dirty="0"/>
              <a:t>(„</a:t>
            </a:r>
            <a:r>
              <a:rPr lang="de-DE" dirty="0" err="1"/>
              <a:t>TableName</a:t>
            </a:r>
            <a:r>
              <a:rPr lang="de-DE" dirty="0"/>
              <a:t>“)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JobSchedule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454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DBEAVER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screenshot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424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8F4CE81-A044-F55F-CACB-0C76EFB86DF8}"/>
              </a:ext>
            </a:extLst>
          </p:cNvPr>
          <p:cNvSpPr txBox="1"/>
          <p:nvPr/>
        </p:nvSpPr>
        <p:spPr>
          <a:xfrm>
            <a:off x="6096000" y="2828835"/>
            <a:ext cx="571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600" dirty="0"/>
              <a:t>DATABRICKS GOES POWER BI</a:t>
            </a:r>
            <a:endParaRPr lang="de-DE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8CACFDA-F89F-073F-3D85-F1152A7E3C6C}"/>
              </a:ext>
            </a:extLst>
          </p:cNvPr>
          <p:cNvCxnSpPr/>
          <p:nvPr/>
        </p:nvCxnSpPr>
        <p:spPr>
          <a:xfrm>
            <a:off x="6107289" y="3418721"/>
            <a:ext cx="5542844" cy="0"/>
          </a:xfrm>
          <a:prstGeom prst="line">
            <a:avLst/>
          </a:prstGeom>
          <a:ln w="76200">
            <a:solidFill>
              <a:srgbClr val="849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80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CONNECT FROM POWER BI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Databricks</a:t>
            </a:r>
            <a:br>
              <a:rPr lang="de-DE" dirty="0"/>
            </a:br>
            <a:r>
              <a:rPr lang="de-DE" dirty="0"/>
              <a:t>JDBC  Servername</a:t>
            </a:r>
            <a:br>
              <a:rPr lang="de-DE" dirty="0"/>
            </a:br>
            <a:r>
              <a:rPr lang="de-DE" dirty="0"/>
              <a:t>           http</a:t>
            </a:r>
          </a:p>
          <a:p>
            <a:r>
              <a:rPr lang="de-DE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1446159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DATABRICKS SQL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featureset</a:t>
            </a:r>
            <a:r>
              <a:rPr lang="de-DE" dirty="0"/>
              <a:t>  =  ANSI-Kompatibel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..  das war der erste Streich</a:t>
            </a:r>
          </a:p>
        </p:txBody>
      </p:sp>
    </p:spTree>
    <p:extLst>
      <p:ext uri="{BB962C8B-B14F-4D97-AF65-F5344CB8AC3E}">
        <p14:creationId xmlns:p14="http://schemas.microsoft.com/office/powerpoint/2010/main" val="3375857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DATABRICKS DASHBOARD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check mit „eigener &lt;</a:t>
            </a:r>
            <a:r>
              <a:rPr lang="de-DE" dirty="0" err="1"/>
              <a:t>html</a:t>
            </a:r>
            <a:r>
              <a:rPr lang="de-DE" dirty="0"/>
              <a:t>&gt;  .</a:t>
            </a:r>
            <a:r>
              <a:rPr lang="de-DE" dirty="0" err="1"/>
              <a:t>php</a:t>
            </a:r>
            <a:r>
              <a:rPr lang="de-DE" dirty="0"/>
              <a:t>  </a:t>
            </a:r>
            <a:r>
              <a:rPr lang="de-DE" dirty="0" err="1"/>
              <a:t>seite</a:t>
            </a:r>
            <a:br>
              <a:rPr lang="de-DE" dirty="0"/>
            </a:br>
            <a:r>
              <a:rPr lang="de-DE" dirty="0"/>
              <a:t>und HTML5 </a:t>
            </a:r>
            <a:r>
              <a:rPr lang="de-DE" dirty="0" err="1"/>
              <a:t>visual</a:t>
            </a:r>
            <a:endParaRPr lang="de-DE" dirty="0"/>
          </a:p>
          <a:p>
            <a:r>
              <a:rPr lang="de-DE" dirty="0" err="1"/>
              <a:t>Databricks</a:t>
            </a:r>
            <a:r>
              <a:rPr lang="de-DE" dirty="0"/>
              <a:t>  </a:t>
            </a:r>
            <a:r>
              <a:rPr lang="de-DE" dirty="0" err="1"/>
              <a:t>from</a:t>
            </a:r>
            <a:r>
              <a:rPr lang="de-DE" dirty="0"/>
              <a:t> SQL </a:t>
            </a:r>
            <a:r>
              <a:rPr lang="de-DE" dirty="0" err="1"/>
              <a:t>to</a:t>
            </a:r>
            <a:r>
              <a:rPr lang="de-DE" dirty="0"/>
              <a:t> Dashboard</a:t>
            </a:r>
          </a:p>
          <a:p>
            <a:r>
              <a:rPr lang="de-DE" dirty="0"/>
              <a:t>Nutzen in </a:t>
            </a:r>
            <a:r>
              <a:rPr lang="de-DE" dirty="0" err="1"/>
              <a:t>PowerBI</a:t>
            </a:r>
            <a:endParaRPr lang="de-DE" dirty="0"/>
          </a:p>
          <a:p>
            <a:r>
              <a:rPr lang="de-DE" dirty="0"/>
              <a:t>*  gewohntes </a:t>
            </a:r>
            <a:r>
              <a:rPr lang="de-DE" dirty="0" err="1"/>
              <a:t>look&amp;feel</a:t>
            </a:r>
            <a:br>
              <a:rPr lang="de-DE" dirty="0"/>
            </a:br>
            <a:r>
              <a:rPr lang="de-DE" dirty="0"/>
              <a:t>*  keine „Security-Vorbehalte“  gegenüber neuer URL</a:t>
            </a:r>
          </a:p>
          <a:p>
            <a:r>
              <a:rPr lang="de-DE" dirty="0"/>
              <a:t>..  das war der zweite Streich</a:t>
            </a:r>
          </a:p>
        </p:txBody>
      </p:sp>
    </p:spTree>
    <p:extLst>
      <p:ext uri="{BB962C8B-B14F-4D97-AF65-F5344CB8AC3E}">
        <p14:creationId xmlns:p14="http://schemas.microsoft.com/office/powerpoint/2010/main" val="2575119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DELTA SHARING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25568FD-98C0-4066-FC5B-06D847AD4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3" b="9689"/>
          <a:stretch/>
        </p:blipFill>
        <p:spPr>
          <a:xfrm>
            <a:off x="1150312" y="1142537"/>
            <a:ext cx="10332720" cy="5506127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20" b="94039" l="23946" r="80000">
                        <a14:foregroundMark x1="24218" y1="4918" x2="24218" y2="4918"/>
                        <a14:foregroundMark x1="78095" y1="56930" x2="78095" y2="56930"/>
                        <a14:foregroundMark x1="78776" y1="12966" x2="78776" y2="12966"/>
                        <a14:foregroundMark x1="80272" y1="56036" x2="80272" y2="56036"/>
                        <a14:foregroundMark x1="23946" y1="23398" x2="23946" y2="23398"/>
                        <a14:foregroundMark x1="40136" y1="92697" x2="40136" y2="92697"/>
                        <a14:foregroundMark x1="59728" y1="94039" x2="59728" y2="94039"/>
                        <a14:foregroundMark x1="39728" y1="37258" x2="39728" y2="37258"/>
                        <a14:foregroundMark x1="42721" y1="38897" x2="42721" y2="38897"/>
                        <a14:foregroundMark x1="45442" y1="38599" x2="45442" y2="38599"/>
                        <a14:foregroundMark x1="36054" y1="50373" x2="36054" y2="50373"/>
                        <a14:foregroundMark x1="35918" y1="47690" x2="35918" y2="47690"/>
                        <a14:foregroundMark x1="70476" y1="30551" x2="70476" y2="30551"/>
                        <a14:foregroundMark x1="70884" y1="29955" x2="70884" y2="29955"/>
                      </a14:backgroundRemoval>
                    </a14:imgEffect>
                  </a14:imgLayer>
                </a14:imgProps>
              </a:ext>
            </a:extLst>
          </a:blip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42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LINKS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07F0E64-5C1B-0C8F-B362-18E469B0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>
                <a:hlinkClick r:id="rId6"/>
              </a:rPr>
              <a:t>https://sql-fabrik.de/Databricks/</a:t>
            </a:r>
            <a:endParaRPr lang="de-DE" dirty="0"/>
          </a:p>
          <a:p>
            <a:r>
              <a:rPr lang="de-DE" dirty="0">
                <a:hlinkClick r:id="rId7"/>
              </a:rPr>
              <a:t>https://sql-fabrik.de/BI-workbook/</a:t>
            </a:r>
            <a:br>
              <a:rPr lang="de-DE" dirty="0">
                <a:hlinkClick r:id="rId7"/>
              </a:rPr>
            </a:br>
            <a:r>
              <a:rPr lang="de-DE" dirty="0">
                <a:hlinkClick r:id="rId7"/>
              </a:rPr>
              <a:t>SQLDB_Verlag__Schema-Information.pdf</a:t>
            </a:r>
            <a:br>
              <a:rPr lang="de-DE" dirty="0"/>
            </a:br>
            <a:endParaRPr lang="de-DE" dirty="0"/>
          </a:p>
          <a:p>
            <a:r>
              <a:rPr lang="de-DE" dirty="0">
                <a:hlinkClick r:id="rId8"/>
              </a:rPr>
              <a:t>https://github.com/sqlfabrik-pictures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3401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BBD97CA-34A4-066F-4F26-39D96BF50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9" t="4589" r="17142"/>
          <a:stretch/>
        </p:blipFill>
        <p:spPr>
          <a:xfrm>
            <a:off x="1174044" y="1143389"/>
            <a:ext cx="3736623" cy="526928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8F831-95A1-1CAF-6383-8851EE1E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51209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C1F8B6-49F1-A168-EA85-D90AC6635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178" y="5512090"/>
            <a:ext cx="2543420" cy="6160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8F4CE81-A044-F55F-CACB-0C76EFB86DF8}"/>
              </a:ext>
            </a:extLst>
          </p:cNvPr>
          <p:cNvSpPr txBox="1"/>
          <p:nvPr/>
        </p:nvSpPr>
        <p:spPr>
          <a:xfrm>
            <a:off x="6096000" y="2828835"/>
            <a:ext cx="571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VIELEN DANK! </a:t>
            </a:r>
            <a:r>
              <a:rPr lang="de-DE" sz="3600" dirty="0">
                <a:sym typeface="Wingdings" panose="05000000000000000000" pitchFamily="2" charset="2"/>
              </a:rPr>
              <a:t></a:t>
            </a:r>
            <a:endParaRPr lang="de-DE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8CACFDA-F89F-073F-3D85-F1152A7E3C6C}"/>
              </a:ext>
            </a:extLst>
          </p:cNvPr>
          <p:cNvCxnSpPr>
            <a:cxnSpLocks/>
          </p:cNvCxnSpPr>
          <p:nvPr/>
        </p:nvCxnSpPr>
        <p:spPr>
          <a:xfrm>
            <a:off x="7267074" y="3429000"/>
            <a:ext cx="3356810" cy="0"/>
          </a:xfrm>
          <a:prstGeom prst="line">
            <a:avLst/>
          </a:prstGeom>
          <a:ln w="76200">
            <a:solidFill>
              <a:srgbClr val="8499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5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ymbol, Logo, Emblem enthält.&#10;&#10;Automatisch generierte Beschreibung">
            <a:extLst>
              <a:ext uri="{FF2B5EF4-FFF2-40B4-BE49-F238E27FC236}">
                <a16:creationId xmlns:a16="http://schemas.microsoft.com/office/drawing/2014/main" id="{AB453320-5B7E-78E7-BB10-CF78A7AD1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77" r="22040"/>
          <a:stretch/>
        </p:blipFill>
        <p:spPr>
          <a:xfrm>
            <a:off x="7268199" y="4477092"/>
            <a:ext cx="1962174" cy="1794248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dirty="0">
                <a:solidFill>
                  <a:schemeClr val="bg1"/>
                </a:solidFill>
                <a:latin typeface="Arial Narrow" panose="020B0606020202030204" pitchFamily="34" charset="0"/>
              </a:rPr>
              <a:t>ABOUT 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ME</a:t>
            </a:r>
          </a:p>
        </p:txBody>
      </p:sp>
      <p:pic>
        <p:nvPicPr>
          <p:cNvPr id="10" name="Grafik 9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3ACCFB15-7111-88B8-BF45-A2C98D6E7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468" y="4478150"/>
            <a:ext cx="1793190" cy="1793190"/>
          </a:xfrm>
          <a:prstGeom prst="rect">
            <a:avLst/>
          </a:prstGeom>
        </p:spPr>
      </p:pic>
      <p:pic>
        <p:nvPicPr>
          <p:cNvPr id="4" name="Grafik 3" descr="Ein Bild, das Menschliches Gesicht, Person, Lächeln, Porträt enthält.&#10;&#10;Automatisch generierte Beschreibung">
            <a:extLst>
              <a:ext uri="{FF2B5EF4-FFF2-40B4-BE49-F238E27FC236}">
                <a16:creationId xmlns:a16="http://schemas.microsoft.com/office/drawing/2014/main" id="{FE0511B1-C16A-B073-689F-5744CC0A7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47" y="1410182"/>
            <a:ext cx="3817782" cy="38177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AF8F001-33C5-A86B-BBFB-47C0B40922DD}"/>
              </a:ext>
            </a:extLst>
          </p:cNvPr>
          <p:cNvSpPr txBox="1"/>
          <p:nvPr/>
        </p:nvSpPr>
        <p:spPr>
          <a:xfrm>
            <a:off x="4919891" y="1483255"/>
            <a:ext cx="6891707" cy="276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7" b="1" dirty="0"/>
              <a:t>Laura Richardt</a:t>
            </a:r>
          </a:p>
          <a:p>
            <a:endParaRPr lang="de-DE" sz="1905" dirty="0"/>
          </a:p>
          <a:p>
            <a:r>
              <a:rPr lang="de-DE" sz="1905" dirty="0"/>
              <a:t>	BI Developer (BWT Wassertechnik GmbH)</a:t>
            </a:r>
          </a:p>
          <a:p>
            <a:endParaRPr lang="de-DE" sz="1905" dirty="0"/>
          </a:p>
          <a:p>
            <a:r>
              <a:rPr lang="de-DE" sz="1905" dirty="0"/>
              <a:t>	B.A. BWL Industrie (DHBW Mannheim)</a:t>
            </a:r>
          </a:p>
          <a:p>
            <a:endParaRPr lang="de-DE" sz="1905" dirty="0"/>
          </a:p>
          <a:p>
            <a:r>
              <a:rPr lang="de-DE" sz="1905" dirty="0"/>
              <a:t>	Mannheim</a:t>
            </a:r>
          </a:p>
          <a:p>
            <a:endParaRPr lang="de-DE" sz="1905" dirty="0"/>
          </a:p>
          <a:p>
            <a:r>
              <a:rPr lang="de-DE" sz="1905" dirty="0"/>
              <a:t>	laura.richardt@bwt.de</a:t>
            </a:r>
          </a:p>
        </p:txBody>
      </p:sp>
      <p:pic>
        <p:nvPicPr>
          <p:cNvPr id="9" name="Grafik 8" descr="E-Mail mit einfarbiger Füllung">
            <a:extLst>
              <a:ext uri="{FF2B5EF4-FFF2-40B4-BE49-F238E27FC236}">
                <a16:creationId xmlns:a16="http://schemas.microsoft.com/office/drawing/2014/main" id="{6E62119F-0E5B-F13F-BFAE-0CDB6058A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0298" y="3758457"/>
            <a:ext cx="460009" cy="460009"/>
          </a:xfrm>
          <a:prstGeom prst="rect">
            <a:avLst/>
          </a:prstGeom>
        </p:spPr>
      </p:pic>
      <p:pic>
        <p:nvPicPr>
          <p:cNvPr id="12" name="Grafik 11" descr="Haus Silhouette">
            <a:extLst>
              <a:ext uri="{FF2B5EF4-FFF2-40B4-BE49-F238E27FC236}">
                <a16:creationId xmlns:a16="http://schemas.microsoft.com/office/drawing/2014/main" id="{38DC86FA-9DB5-6669-13A0-7403A2ACB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6458" y="3198995"/>
            <a:ext cx="460011" cy="460011"/>
          </a:xfrm>
          <a:prstGeom prst="rect">
            <a:avLst/>
          </a:prstGeom>
        </p:spPr>
      </p:pic>
      <p:pic>
        <p:nvPicPr>
          <p:cNvPr id="14" name="Grafik 13" descr="Bücher Silhouette">
            <a:extLst>
              <a:ext uri="{FF2B5EF4-FFF2-40B4-BE49-F238E27FC236}">
                <a16:creationId xmlns:a16="http://schemas.microsoft.com/office/drawing/2014/main" id="{C49DAED1-4023-9787-2E3D-8521FB1177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50298" y="2639535"/>
            <a:ext cx="460009" cy="460009"/>
          </a:xfrm>
          <a:prstGeom prst="rect">
            <a:avLst/>
          </a:prstGeom>
        </p:spPr>
      </p:pic>
      <p:pic>
        <p:nvPicPr>
          <p:cNvPr id="16" name="Grafik 15" descr="Aktenkoffer Silhouette">
            <a:extLst>
              <a:ext uri="{FF2B5EF4-FFF2-40B4-BE49-F238E27FC236}">
                <a16:creationId xmlns:a16="http://schemas.microsoft.com/office/drawing/2014/main" id="{86F00570-2AF3-1442-7717-1C0D6BB538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50298" y="2045209"/>
            <a:ext cx="460009" cy="460009"/>
          </a:xfrm>
          <a:prstGeom prst="rect">
            <a:avLst/>
          </a:prstGeom>
        </p:spPr>
      </p:pic>
      <p:pic>
        <p:nvPicPr>
          <p:cNvPr id="1026" name="Picture 2" descr="Logo LinkedIn – Logos PNG">
            <a:extLst>
              <a:ext uri="{FF2B5EF4-FFF2-40B4-BE49-F238E27FC236}">
                <a16:creationId xmlns:a16="http://schemas.microsoft.com/office/drawing/2014/main" id="{5A89BEB5-0DAF-47DD-4FA8-79DBC535C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09" y="4689185"/>
            <a:ext cx="767482" cy="76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ing Icon of Flat style - Available in SVG, PNG, EPS, AI &amp; Icon fonts">
            <a:extLst>
              <a:ext uri="{FF2B5EF4-FFF2-40B4-BE49-F238E27FC236}">
                <a16:creationId xmlns:a16="http://schemas.microsoft.com/office/drawing/2014/main" id="{97819261-3813-24DB-B544-CF0CB9F40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" b="7412"/>
          <a:stretch/>
        </p:blipFill>
        <p:spPr bwMode="auto">
          <a:xfrm>
            <a:off x="10459962" y="4661526"/>
            <a:ext cx="878118" cy="76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66C1F88-3B53-71F9-C265-E42725559E03}"/>
              </a:ext>
            </a:extLst>
          </p:cNvPr>
          <p:cNvSpPr txBox="1"/>
          <p:nvPr/>
        </p:nvSpPr>
        <p:spPr>
          <a:xfrm>
            <a:off x="9919610" y="5426308"/>
            <a:ext cx="1875199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70" i="1" dirty="0"/>
              <a:t>Laura Richardt</a:t>
            </a:r>
          </a:p>
        </p:txBody>
      </p:sp>
    </p:spTree>
    <p:extLst>
      <p:ext uri="{BB962C8B-B14F-4D97-AF65-F5344CB8AC3E}">
        <p14:creationId xmlns:p14="http://schemas.microsoft.com/office/powerpoint/2010/main" val="71677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/>
          <a:lstStyle/>
          <a:p>
            <a:pPr algn="ctr"/>
            <a:r>
              <a:rPr lang="en-US" sz="4233" dirty="0">
                <a:solidFill>
                  <a:schemeClr val="bg1"/>
                </a:solidFill>
                <a:latin typeface="Arial Narrow" panose="020B0606020202030204" pitchFamily="34" charset="0"/>
              </a:rPr>
              <a:t>ABOUT 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ME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0511B1-C16A-B073-689F-5744CC0A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747" y="1410182"/>
            <a:ext cx="3817782" cy="38177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AF8F001-33C5-A86B-BBFB-47C0B40922DD}"/>
              </a:ext>
            </a:extLst>
          </p:cNvPr>
          <p:cNvSpPr txBox="1"/>
          <p:nvPr/>
        </p:nvSpPr>
        <p:spPr>
          <a:xfrm>
            <a:off x="4919891" y="1483255"/>
            <a:ext cx="6891707" cy="276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7" b="1" dirty="0"/>
              <a:t>Alexander Karl</a:t>
            </a:r>
          </a:p>
          <a:p>
            <a:endParaRPr lang="de-DE" sz="1905" dirty="0"/>
          </a:p>
          <a:p>
            <a:r>
              <a:rPr lang="de-DE" sz="1905" dirty="0"/>
              <a:t>	SQL &amp; BI Developer</a:t>
            </a:r>
          </a:p>
          <a:p>
            <a:endParaRPr lang="de-DE" sz="1905" dirty="0"/>
          </a:p>
          <a:p>
            <a:r>
              <a:rPr lang="de-DE" sz="1905" dirty="0"/>
              <a:t>	Wirt. Ing</a:t>
            </a:r>
          </a:p>
          <a:p>
            <a:endParaRPr lang="de-DE" sz="1905" dirty="0"/>
          </a:p>
          <a:p>
            <a:r>
              <a:rPr lang="de-DE" sz="1905" dirty="0"/>
              <a:t>	Stockstadt /  PASS  RG Rhein-Main</a:t>
            </a:r>
          </a:p>
          <a:p>
            <a:endParaRPr lang="de-DE" sz="1905" dirty="0"/>
          </a:p>
          <a:p>
            <a:r>
              <a:rPr lang="de-DE" sz="1905" dirty="0"/>
              <a:t>	</a:t>
            </a:r>
            <a:r>
              <a:rPr lang="de-DE" sz="1905" dirty="0" err="1"/>
              <a:t>karl@net-CDE</a:t>
            </a:r>
            <a:r>
              <a:rPr lang="de-DE" sz="1905" dirty="0"/>
              <a:t>  &amp;  aka@sqlpass.de</a:t>
            </a:r>
          </a:p>
        </p:txBody>
      </p:sp>
      <p:pic>
        <p:nvPicPr>
          <p:cNvPr id="9" name="Grafik 8" descr="E-Mail mit einfarbiger Füllung">
            <a:extLst>
              <a:ext uri="{FF2B5EF4-FFF2-40B4-BE49-F238E27FC236}">
                <a16:creationId xmlns:a16="http://schemas.microsoft.com/office/drawing/2014/main" id="{6E62119F-0E5B-F13F-BFAE-0CDB6058A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0298" y="3758457"/>
            <a:ext cx="460009" cy="460009"/>
          </a:xfrm>
          <a:prstGeom prst="rect">
            <a:avLst/>
          </a:prstGeom>
        </p:spPr>
      </p:pic>
      <p:pic>
        <p:nvPicPr>
          <p:cNvPr id="12" name="Grafik 11" descr="Haus Silhouette">
            <a:extLst>
              <a:ext uri="{FF2B5EF4-FFF2-40B4-BE49-F238E27FC236}">
                <a16:creationId xmlns:a16="http://schemas.microsoft.com/office/drawing/2014/main" id="{38DC86FA-9DB5-6669-13A0-7403A2ACB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6458" y="3198995"/>
            <a:ext cx="460011" cy="460011"/>
          </a:xfrm>
          <a:prstGeom prst="rect">
            <a:avLst/>
          </a:prstGeom>
        </p:spPr>
      </p:pic>
      <p:pic>
        <p:nvPicPr>
          <p:cNvPr id="14" name="Grafik 13" descr="Bücher Silhouette">
            <a:extLst>
              <a:ext uri="{FF2B5EF4-FFF2-40B4-BE49-F238E27FC236}">
                <a16:creationId xmlns:a16="http://schemas.microsoft.com/office/drawing/2014/main" id="{C49DAED1-4023-9787-2E3D-8521FB1177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50298" y="2639535"/>
            <a:ext cx="460009" cy="460009"/>
          </a:xfrm>
          <a:prstGeom prst="rect">
            <a:avLst/>
          </a:prstGeom>
        </p:spPr>
      </p:pic>
      <p:pic>
        <p:nvPicPr>
          <p:cNvPr id="16" name="Grafik 15" descr="Aktenkoffer Silhouette">
            <a:extLst>
              <a:ext uri="{FF2B5EF4-FFF2-40B4-BE49-F238E27FC236}">
                <a16:creationId xmlns:a16="http://schemas.microsoft.com/office/drawing/2014/main" id="{86F00570-2AF3-1442-7717-1C0D6BB538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50298" y="2045209"/>
            <a:ext cx="460009" cy="460009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F4BD4662-6DFC-5D82-7B3B-95583F47745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671" y="4639198"/>
            <a:ext cx="1471093" cy="1471093"/>
          </a:xfrm>
          <a:prstGeom prst="rect">
            <a:avLst/>
          </a:prstGeom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3C43208F-7895-8C53-C08A-DDC1AA03580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61" y="4603216"/>
            <a:ext cx="1471094" cy="1471094"/>
          </a:xfrm>
          <a:prstGeom prst="rect">
            <a:avLst/>
          </a:prstGeom>
        </p:spPr>
      </p:pic>
      <p:pic>
        <p:nvPicPr>
          <p:cNvPr id="8" name="Grafik 7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E35DAE92-91B7-D1FC-5891-E6D41D3D6C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31170" y="4603216"/>
            <a:ext cx="1471094" cy="1471094"/>
          </a:xfrm>
          <a:prstGeom prst="rect">
            <a:avLst/>
          </a:prstGeom>
        </p:spPr>
      </p:pic>
      <p:pic>
        <p:nvPicPr>
          <p:cNvPr id="11" name="Grafik 10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1F74B8F9-52B6-9D98-BAA4-02B1CACBA1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70826" y="4584934"/>
            <a:ext cx="1489376" cy="14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1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E7324893-83E6-55A1-BDF5-2232F7EEA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" y="2104373"/>
            <a:ext cx="11953968" cy="3745282"/>
          </a:xfrm>
        </p:spPr>
      </p:pic>
      <p:sp>
        <p:nvSpPr>
          <p:cNvPr id="6" name="Title 17">
            <a:extLst>
              <a:ext uri="{FF2B5EF4-FFF2-40B4-BE49-F238E27FC236}">
                <a16:creationId xmlns:a16="http://schemas.microsoft.com/office/drawing/2014/main" id="{09D8C596-1551-B040-86C1-972F6D3F3D28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BISHER</a:t>
            </a:r>
          </a:p>
        </p:txBody>
      </p:sp>
    </p:spTree>
    <p:extLst>
      <p:ext uri="{BB962C8B-B14F-4D97-AF65-F5344CB8AC3E}">
        <p14:creationId xmlns:p14="http://schemas.microsoft.com/office/powerpoint/2010/main" val="282894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8502188-689E-C6D2-89FF-F6595C1558C4}"/>
              </a:ext>
            </a:extLst>
          </p:cNvPr>
          <p:cNvSpPr/>
          <p:nvPr/>
        </p:nvSpPr>
        <p:spPr>
          <a:xfrm>
            <a:off x="5591301" y="2212622"/>
            <a:ext cx="6220297" cy="234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03E8B-55B0-3414-FE0E-694E64B5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9442" y="2921973"/>
            <a:ext cx="1622778" cy="30760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de-DE" sz="1400" i="1" dirty="0"/>
              <a:t>Datenaktualisierung</a:t>
            </a:r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BISHER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321B1CA-2FEB-FC31-F1AF-82EB94854B10}"/>
              </a:ext>
            </a:extLst>
          </p:cNvPr>
          <p:cNvSpPr/>
          <p:nvPr/>
        </p:nvSpPr>
        <p:spPr>
          <a:xfrm>
            <a:off x="821747" y="3235947"/>
            <a:ext cx="1774697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ETL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10564E9-85F1-6F07-4A50-9106EAE7135B}"/>
              </a:ext>
            </a:extLst>
          </p:cNvPr>
          <p:cNvSpPr/>
          <p:nvPr/>
        </p:nvSpPr>
        <p:spPr>
          <a:xfrm>
            <a:off x="3164190" y="3258527"/>
            <a:ext cx="1859365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Calc DAX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C37D972-F6CB-800E-F2EC-57268545BF61}"/>
              </a:ext>
            </a:extLst>
          </p:cNvPr>
          <p:cNvSpPr txBox="1">
            <a:spLocks/>
          </p:cNvSpPr>
          <p:nvPr/>
        </p:nvSpPr>
        <p:spPr>
          <a:xfrm>
            <a:off x="2594102" y="3416468"/>
            <a:ext cx="570088" cy="531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4000" b="1" dirty="0"/>
              <a:t>+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5FC02107-AED9-1687-BDE0-3929AB102CE0}"/>
              </a:ext>
            </a:extLst>
          </p:cNvPr>
          <p:cNvSpPr txBox="1">
            <a:spLocks/>
          </p:cNvSpPr>
          <p:nvPr/>
        </p:nvSpPr>
        <p:spPr>
          <a:xfrm>
            <a:off x="5023555" y="3416467"/>
            <a:ext cx="550332" cy="531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4000" b="1" dirty="0"/>
              <a:t>=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35EFBBA-A6A4-E0AB-3521-436CDD97EF46}"/>
              </a:ext>
            </a:extLst>
          </p:cNvPr>
          <p:cNvSpPr/>
          <p:nvPr/>
        </p:nvSpPr>
        <p:spPr>
          <a:xfrm>
            <a:off x="5678311" y="3258527"/>
            <a:ext cx="3680178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„Vortages-Reporting“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9780FCB-8B10-40C3-C472-A93DECE9096E}"/>
              </a:ext>
            </a:extLst>
          </p:cNvPr>
          <p:cNvSpPr/>
          <p:nvPr/>
        </p:nvSpPr>
        <p:spPr>
          <a:xfrm>
            <a:off x="821746" y="4930070"/>
            <a:ext cx="11022641" cy="741679"/>
          </a:xfrm>
          <a:prstGeom prst="rightArrow">
            <a:avLst/>
          </a:prstGeom>
          <a:solidFill>
            <a:srgbClr val="EB91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Zeitlicher Verzug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59EB91B-52D3-F13B-A194-B7F38D9015AD}"/>
              </a:ext>
            </a:extLst>
          </p:cNvPr>
          <p:cNvSpPr/>
          <p:nvPr/>
        </p:nvSpPr>
        <p:spPr>
          <a:xfrm>
            <a:off x="5573887" y="2114191"/>
            <a:ext cx="6237711" cy="62088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Power BI Service</a:t>
            </a:r>
          </a:p>
        </p:txBody>
      </p:sp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7B80DD45-704D-A0C0-39EB-F6E333BA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55235"/>
              </p:ext>
            </p:extLst>
          </p:nvPr>
        </p:nvGraphicFramePr>
        <p:xfrm>
          <a:off x="9507586" y="3175551"/>
          <a:ext cx="224649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3245">
                  <a:extLst>
                    <a:ext uri="{9D8B030D-6E8A-4147-A177-3AD203B41FA5}">
                      <a16:colId xmlns:a16="http://schemas.microsoft.com/office/drawing/2014/main" val="2845119453"/>
                    </a:ext>
                  </a:extLst>
                </a:gridCol>
                <a:gridCol w="1123245">
                  <a:extLst>
                    <a:ext uri="{9D8B030D-6E8A-4147-A177-3AD203B41FA5}">
                      <a16:colId xmlns:a16="http://schemas.microsoft.com/office/drawing/2014/main" val="3192696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Premium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39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8x tägl.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48x tägl.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2291"/>
                  </a:ext>
                </a:extLst>
              </a:tr>
            </a:tbl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6D193D48-038F-A4E8-CC23-F542E3F6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D95E857-C5B4-0956-F91C-C53641351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FFAB254E-4292-E04F-FB3B-AC544DCADA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89" t="4589" r="17142"/>
          <a:stretch/>
        </p:blipFill>
        <p:spPr>
          <a:xfrm>
            <a:off x="821746" y="5778835"/>
            <a:ext cx="616824" cy="8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0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JETZT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pic>
        <p:nvPicPr>
          <p:cNvPr id="3" name="Grafik 2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64C6A7FD-B592-2DA1-3FA0-32F74C4E14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7" t="20954" r="347" b="33932"/>
          <a:stretch/>
        </p:blipFill>
        <p:spPr>
          <a:xfrm>
            <a:off x="340488" y="1866380"/>
            <a:ext cx="11511023" cy="309392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8959C5D-926C-A482-D95A-3F8DCCBE6686}"/>
              </a:ext>
            </a:extLst>
          </p:cNvPr>
          <p:cNvSpPr/>
          <p:nvPr/>
        </p:nvSpPr>
        <p:spPr>
          <a:xfrm>
            <a:off x="5060515" y="3269293"/>
            <a:ext cx="3018773" cy="175364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92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JETZT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9152B5A-D3A6-A8D9-B9F8-C2C7D7C5B078}"/>
              </a:ext>
            </a:extLst>
          </p:cNvPr>
          <p:cNvSpPr/>
          <p:nvPr/>
        </p:nvSpPr>
        <p:spPr>
          <a:xfrm>
            <a:off x="821747" y="3279421"/>
            <a:ext cx="1774697" cy="6208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ETL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E24A90E-824A-3152-E45E-92550229DEB8}"/>
              </a:ext>
            </a:extLst>
          </p:cNvPr>
          <p:cNvSpPr/>
          <p:nvPr/>
        </p:nvSpPr>
        <p:spPr>
          <a:xfrm>
            <a:off x="7010400" y="2415822"/>
            <a:ext cx="4801198" cy="234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Report mit </a:t>
            </a:r>
            <a:r>
              <a:rPr lang="de-DE" sz="1800" b="1" dirty="0">
                <a:solidFill>
                  <a:schemeClr val="tx1"/>
                </a:solidFill>
              </a:rPr>
              <a:t>kontinuierlicher Datenaktualisierung 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alle 2-3 Sekunden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73AD4F0-E242-AE7E-2177-3F483E9EE6B3}"/>
              </a:ext>
            </a:extLst>
          </p:cNvPr>
          <p:cNvSpPr/>
          <p:nvPr/>
        </p:nvSpPr>
        <p:spPr>
          <a:xfrm>
            <a:off x="6996959" y="2317391"/>
            <a:ext cx="4814639" cy="62088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Power BI Desktop</a:t>
            </a:r>
          </a:p>
        </p:txBody>
      </p:sp>
      <p:pic>
        <p:nvPicPr>
          <p:cNvPr id="1026" name="Picture 2" descr="Review: Why Databricks Uses Aha! Roadmap | Aha!">
            <a:extLst>
              <a:ext uri="{FF2B5EF4-FFF2-40B4-BE49-F238E27FC236}">
                <a16:creationId xmlns:a16="http://schemas.microsoft.com/office/drawing/2014/main" id="{BE322D31-BEF2-CACD-7212-29AC81E10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88" y="3402959"/>
            <a:ext cx="2370668" cy="37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DA349A7-A3C1-0B31-90DA-7A87101F79EA}"/>
              </a:ext>
            </a:extLst>
          </p:cNvPr>
          <p:cNvCxnSpPr>
            <a:stCxn id="16" idx="3"/>
            <a:endCxn id="1026" idx="1"/>
          </p:cNvCxnSpPr>
          <p:nvPr/>
        </p:nvCxnSpPr>
        <p:spPr>
          <a:xfrm flipV="1">
            <a:off x="2596444" y="3589865"/>
            <a:ext cx="102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1C152D5-5A7E-7C9C-1E19-1C5B38D5442E}"/>
              </a:ext>
            </a:extLst>
          </p:cNvPr>
          <p:cNvCxnSpPr/>
          <p:nvPr/>
        </p:nvCxnSpPr>
        <p:spPr>
          <a:xfrm flipV="1">
            <a:off x="6002197" y="3584857"/>
            <a:ext cx="102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>
            <a:extLst>
              <a:ext uri="{FF2B5EF4-FFF2-40B4-BE49-F238E27FC236}">
                <a16:creationId xmlns:a16="http://schemas.microsoft.com/office/drawing/2014/main" id="{AD5A7FCA-1675-4A84-42F5-660FD880232C}"/>
              </a:ext>
            </a:extLst>
          </p:cNvPr>
          <p:cNvSpPr txBox="1">
            <a:spLocks/>
          </p:cNvSpPr>
          <p:nvPr/>
        </p:nvSpPr>
        <p:spPr>
          <a:xfrm>
            <a:off x="821747" y="381421"/>
            <a:ext cx="10989851" cy="761968"/>
          </a:xfrm>
          <a:prstGeom prst="roundRect">
            <a:avLst/>
          </a:prstGeom>
          <a:solidFill>
            <a:srgbClr val="56565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zeitliche</a:t>
            </a:r>
            <a:r>
              <a:rPr lang="en-US" sz="4233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4233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Abfolge</a:t>
            </a:r>
            <a:endParaRPr lang="en-US" sz="4233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0BF43AA-2543-F412-33E7-7FF29B09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56" y="5905740"/>
            <a:ext cx="1324220" cy="6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CB0DC67-47CC-F140-26CD-2060F7E06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178" y="5905740"/>
            <a:ext cx="2543420" cy="616021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5BA3AE06-D77F-7844-F535-F340983C6E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89" t="4589" r="17142"/>
          <a:stretch/>
        </p:blipFill>
        <p:spPr>
          <a:xfrm>
            <a:off x="821747" y="5778835"/>
            <a:ext cx="616824" cy="869829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C3CD436-747D-6A32-BE48-118C2C609C09}"/>
              </a:ext>
            </a:extLst>
          </p:cNvPr>
          <p:cNvCxnSpPr/>
          <p:nvPr/>
        </p:nvCxnSpPr>
        <p:spPr>
          <a:xfrm>
            <a:off x="1158240" y="1536192"/>
            <a:ext cx="1041196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D9397B-A54B-E92C-7BC2-8840C924BD47}"/>
              </a:ext>
            </a:extLst>
          </p:cNvPr>
          <p:cNvSpPr txBox="1"/>
          <p:nvPr/>
        </p:nvSpPr>
        <p:spPr>
          <a:xfrm>
            <a:off x="5888736" y="15596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</a:t>
            </a:r>
          </a:p>
        </p:txBody>
      </p:sp>
      <p:pic>
        <p:nvPicPr>
          <p:cNvPr id="8" name="Grafik 7" descr="Ein Bild, das Reihe, Diagramm, Screenshot, parallel enthält.&#10;&#10;Automatisch generierte Beschreibung">
            <a:extLst>
              <a:ext uri="{FF2B5EF4-FFF2-40B4-BE49-F238E27FC236}">
                <a16:creationId xmlns:a16="http://schemas.microsoft.com/office/drawing/2014/main" id="{5D91EEF1-7BDB-469A-3049-F65BF356F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5" y="2171591"/>
            <a:ext cx="10722269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0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Microsoft Office PowerPoint</Application>
  <PresentationFormat>Breitbild</PresentationFormat>
  <Paragraphs>142</Paragraphs>
  <Slides>25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Consolas</vt:lpstr>
      <vt:lpstr>Wingdings</vt:lpstr>
      <vt:lpstr>Office Theme</vt:lpstr>
      <vt:lpstr>WILLKOMMEN</vt:lpstr>
      <vt:lpstr> </vt:lpstr>
      <vt:lpstr>ABOUT ME</vt:lpstr>
      <vt:lpstr>ABOUT 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Demo</vt:lpstr>
      <vt:lpstr>PowerPoint-Präsentation</vt:lpstr>
      <vt:lpstr>PowerPoint-Präsentation</vt:lpstr>
      <vt:lpstr>PowerPoint-Präsentation</vt:lpstr>
      <vt:lpstr>Demo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Karl</dc:creator>
  <cp:lastModifiedBy>Karl Alexander</cp:lastModifiedBy>
  <cp:revision>27</cp:revision>
  <dcterms:created xsi:type="dcterms:W3CDTF">2022-12-31T19:11:40Z</dcterms:created>
  <dcterms:modified xsi:type="dcterms:W3CDTF">2023-07-20T08:35:37Z</dcterms:modified>
</cp:coreProperties>
</file>