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0804" r:id="rId2"/>
    <p:sldId id="10805" r:id="rId3"/>
    <p:sldId id="10806" r:id="rId4"/>
    <p:sldId id="10807" r:id="rId5"/>
    <p:sldId id="10824" r:id="rId6"/>
    <p:sldId id="10788" r:id="rId7"/>
    <p:sldId id="10828" r:id="rId8"/>
    <p:sldId id="10808" r:id="rId9"/>
    <p:sldId id="10829" r:id="rId10"/>
    <p:sldId id="10825" r:id="rId11"/>
    <p:sldId id="10827" r:id="rId12"/>
    <p:sldId id="10826" r:id="rId13"/>
    <p:sldId id="10809" r:id="rId14"/>
    <p:sldId id="10811" r:id="rId15"/>
    <p:sldId id="10812" r:id="rId16"/>
    <p:sldId id="10813" r:id="rId17"/>
    <p:sldId id="10814" r:id="rId18"/>
    <p:sldId id="10815" r:id="rId19"/>
    <p:sldId id="10816" r:id="rId20"/>
    <p:sldId id="10817" r:id="rId21"/>
    <p:sldId id="10830" r:id="rId22"/>
    <p:sldId id="10831" r:id="rId23"/>
    <p:sldId id="10810" r:id="rId24"/>
    <p:sldId id="10819" r:id="rId25"/>
    <p:sldId id="10820" r:id="rId26"/>
    <p:sldId id="10821" r:id="rId27"/>
    <p:sldId id="10822" r:id="rId28"/>
    <p:sldId id="1082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191"/>
    <a:srgbClr val="849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85027" autoAdjust="0"/>
  </p:normalViewPr>
  <p:slideViewPr>
    <p:cSldViewPr snapToGrid="0">
      <p:cViewPr>
        <p:scale>
          <a:sx n="60" d="100"/>
          <a:sy n="60" d="100"/>
        </p:scale>
        <p:origin x="1205" y="571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7B42-EC39-4679-A3F5-B23BEA87A666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2E2D-FB1A-4CDF-AC7D-B376C2BEF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7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59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33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ggf.  Movie ( </a:t>
            </a:r>
            <a:r>
              <a:rPr lang="de-DE" dirty="0" err="1"/>
              <a:t>Camtasia</a:t>
            </a:r>
            <a:r>
              <a:rPr lang="de-DE" dirty="0"/>
              <a:t> ) 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33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58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71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56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56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20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87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48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+  „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-Mode“   sonst kein Refresh in den Page-Settings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0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9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1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69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1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10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23FB-BBB4-85E2-E8EC-9BBE5872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405B-24AB-2FB3-EBBF-3E9653CA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2B08-DF16-8BFA-975F-291C9BB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F0C4-8FC5-39D0-ADEF-4A49D129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5C57-86E4-CBA2-3761-B69AA4D4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ABC-D5CE-8DD9-1419-EADAAF8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85CD5-2428-B068-2AC4-A156E765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8688-2C60-A704-82D2-A870030A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93E5-DE55-89B6-5BE0-40EB575E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E991-6399-B6D3-F109-341F9E0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6AB0-1EF4-FA86-3BA3-1D0EE1F0A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76F9-930B-41C3-1E12-223E8DC8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BAC1-3576-8B96-C562-73F02FD6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75EC-3515-E254-AB96-3C37D3E1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5C79-D8F4-850D-A2DF-8E8A1047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7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E6F0-A674-CB48-3A97-4579BED8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1E14-4224-4673-E0B9-A0FE3A97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FA15-52E4-BBC9-376D-622E976F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BC4F-7D72-79D7-CE0F-9786599E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B8CB-1E04-4474-D46E-A9AD6763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4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ACA-3F4B-A061-086C-27C63226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C0F0-ACB5-41F3-EB14-1FF6000F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C18D-B76B-0BD6-8C26-A9DFBC2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EABF-A565-A5AB-4549-46362C68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4801-FB8B-9BD3-470E-B138F857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3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1BA2-7876-A10A-48C3-4F3F2405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F2A2-AEFA-8D0D-6671-A7A0BA3E9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0E4B-0588-E9CC-AE08-920DD30C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25B4D-C663-EFDD-161F-4A8CD4C5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F492-B2B4-2134-AF6F-BAE4825F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97B6-A0D7-3E38-8DA1-78CB4CE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BE5C-4451-60F0-18DE-67C34B3D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0537-C464-BEB4-5FEF-FAD8CB5B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7F63-BEB9-DDAA-1F23-F9EDAEC4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DA725-7615-7AEC-DF58-8E479526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DC52-B0D0-ADA0-4623-04AE134D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7B73-C61E-3778-EB95-21AF35ED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49770-903A-0313-48D2-DFD3599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2B633-C875-6A51-F823-0FDEB874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4906-1859-1B89-667C-FC73BE0F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82930-31E9-906C-9AA7-894CDD58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962-7D86-FF99-FDA1-A81DE1A5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A739-831C-BB9D-FB7D-25CE68FE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A216B-5FD7-2991-7F6F-CB63331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874FA-8E9D-BA1E-3088-94D6254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618B-233D-FB73-EC54-CFB4D26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6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FDB-C887-80AE-9794-5F678FD1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496E-DAC0-6407-6D80-65748074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46375-50D7-15F0-F348-B5AE3A87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FF10-1BBB-CE7A-6A78-6EAA12BE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DA4C-01CC-299D-31DB-0730867F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41FC-0F7E-6AED-E56F-7762EFCC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4336-3980-9A4F-1839-7A0E1F4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06E61-75C1-2CAB-9107-BBBE50198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B0B1-CAB2-3E7C-8B68-1A27F8F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D364-C1DD-5559-CFCB-A48031BE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9786-0545-813C-F63C-34C43916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57B5-BC61-1D1E-59A9-3DFFD3CF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1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027B4-B374-9CCB-AC95-CFABC376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767E-4411-F946-583D-8D53AACA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3B67-ED3A-21BD-23C4-D78922729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BCBF-472D-2F92-924E-DF046D5F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5EC3-73F5-E682-8125-61181A0F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36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qlfabrik-pictur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-fabrik.de/Databricks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>
                <a:solidFill>
                  <a:schemeClr val="bg1"/>
                </a:solidFill>
                <a:latin typeface="Arial Narrow" panose="020B0606020202030204" pitchFamily="34" charset="0"/>
              </a:rPr>
              <a:t>WILLKOMMEN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215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CONNECT. SHARE. </a:t>
            </a:r>
            <a:r>
              <a:rPr lang="de-DE" sz="3600" b="1" dirty="0">
                <a:solidFill>
                  <a:srgbClr val="849922"/>
                </a:solidFill>
              </a:rPr>
              <a:t>LEARN.</a:t>
            </a:r>
          </a:p>
          <a:p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A SQL Server Community</a:t>
            </a:r>
          </a:p>
        </p:txBody>
      </p:sp>
    </p:spTree>
    <p:extLst>
      <p:ext uri="{BB962C8B-B14F-4D97-AF65-F5344CB8AC3E}">
        <p14:creationId xmlns:p14="http://schemas.microsoft.com/office/powerpoint/2010/main" val="172554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zeitliche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Abfolge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C3CD436-747D-6A32-BE48-118C2C609C09}"/>
              </a:ext>
            </a:extLst>
          </p:cNvPr>
          <p:cNvCxnSpPr/>
          <p:nvPr/>
        </p:nvCxnSpPr>
        <p:spPr>
          <a:xfrm>
            <a:off x="1158240" y="1536192"/>
            <a:ext cx="1041196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D9397B-A54B-E92C-7BC2-8840C924BD47}"/>
              </a:ext>
            </a:extLst>
          </p:cNvPr>
          <p:cNvSpPr txBox="1"/>
          <p:nvPr/>
        </p:nvSpPr>
        <p:spPr>
          <a:xfrm>
            <a:off x="5888736" y="15596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</a:t>
            </a:r>
          </a:p>
        </p:txBody>
      </p:sp>
      <p:pic>
        <p:nvPicPr>
          <p:cNvPr id="8" name="Grafik 7" descr="Ein Bild, das Reihe, Diagramm, Screenshot, parallel enthält.&#10;&#10;Automatisch generierte Beschreibung">
            <a:extLst>
              <a:ext uri="{FF2B5EF4-FFF2-40B4-BE49-F238E27FC236}">
                <a16:creationId xmlns:a16="http://schemas.microsoft.com/office/drawing/2014/main" id="{5D91EEF1-7BDB-469A-3049-F65BF356F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5" y="2171591"/>
            <a:ext cx="10722269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zeitliche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Abfolge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C3CD436-747D-6A32-BE48-118C2C609C09}"/>
              </a:ext>
            </a:extLst>
          </p:cNvPr>
          <p:cNvCxnSpPr/>
          <p:nvPr/>
        </p:nvCxnSpPr>
        <p:spPr>
          <a:xfrm>
            <a:off x="1158240" y="1536192"/>
            <a:ext cx="1041196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D9397B-A54B-E92C-7BC2-8840C924BD47}"/>
              </a:ext>
            </a:extLst>
          </p:cNvPr>
          <p:cNvSpPr txBox="1"/>
          <p:nvPr/>
        </p:nvSpPr>
        <p:spPr>
          <a:xfrm>
            <a:off x="5888736" y="15596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</a:t>
            </a:r>
          </a:p>
        </p:txBody>
      </p:sp>
      <p:pic>
        <p:nvPicPr>
          <p:cNvPr id="12" name="Grafik 11" descr="Ein Bild, das Reihe, Diagramm, parallel, Zahl enthält.&#10;&#10;Automatisch generierte Beschreibung">
            <a:extLst>
              <a:ext uri="{FF2B5EF4-FFF2-40B4-BE49-F238E27FC236}">
                <a16:creationId xmlns:a16="http://schemas.microsoft.com/office/drawing/2014/main" id="{004DCE09-35E4-07CF-0345-CDED13D6D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4" y="2175401"/>
            <a:ext cx="10752752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1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7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FEINHEITEN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Security im SQL-Server 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SQL Table/ View muss bereits „Struktur“ für </a:t>
            </a:r>
            <a:r>
              <a:rPr lang="de-DE" dirty="0" err="1">
                <a:sym typeface="Wingdings" panose="05000000000000000000" pitchFamily="2" charset="2"/>
              </a:rPr>
              <a:t>charting</a:t>
            </a:r>
            <a:r>
              <a:rPr lang="de-DE" dirty="0">
                <a:sym typeface="Wingdings" panose="05000000000000000000" pitchFamily="2" charset="2"/>
              </a:rPr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C470B6-58F0-57BB-307E-51DD054E0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358390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7515F2-22B3-BFD9-9447-A1631FB1F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941830"/>
            <a:ext cx="1143000" cy="190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1DDE51B-2A35-047F-CB12-951F2F4C7235}"/>
              </a:ext>
            </a:extLst>
          </p:cNvPr>
          <p:cNvSpPr/>
          <p:nvPr/>
        </p:nvSpPr>
        <p:spPr>
          <a:xfrm>
            <a:off x="5312353" y="1849120"/>
            <a:ext cx="2856088" cy="699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00000"/>
                </a:solidFill>
              </a:rPr>
              <a:t>In neuester PBI Version leider nicht mehr verfügbar</a:t>
            </a:r>
          </a:p>
        </p:txBody>
      </p:sp>
    </p:spTree>
    <p:extLst>
      <p:ext uri="{BB962C8B-B14F-4D97-AF65-F5344CB8AC3E}">
        <p14:creationId xmlns:p14="http://schemas.microsoft.com/office/powerpoint/2010/main" val="183434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/>
              <a:t>Security zentral im SQL-Server 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PowerBI</a:t>
            </a:r>
            <a:r>
              <a:rPr lang="de-DE" dirty="0">
                <a:sym typeface="Wingdings" panose="05000000000000000000" pitchFamily="2" charset="2"/>
              </a:rPr>
              <a:t> ist „Desktop-App“,  keine Web-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!!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 enthält Daten von „vorherigen“ Ausführungen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ggf. „unerwünschte“ Datenweitergabe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??  </a:t>
            </a:r>
            <a:r>
              <a:rPr lang="de-DE" dirty="0" err="1">
                <a:sym typeface="Wingdings" panose="05000000000000000000" pitchFamily="2" charset="2"/>
              </a:rPr>
              <a:t>how-to</a:t>
            </a:r>
            <a:r>
              <a:rPr lang="de-DE" dirty="0">
                <a:sym typeface="Wingdings" panose="05000000000000000000" pitchFamily="2" charset="2"/>
              </a:rPr>
              <a:t> „leeres“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-File  (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slide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98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1F0B85-9A5D-A685-61BE-A5D0C45E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0"/>
          <a:stretch/>
        </p:blipFill>
        <p:spPr>
          <a:xfrm>
            <a:off x="858521" y="1143389"/>
            <a:ext cx="10916301" cy="5333190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BEACC8A-11E8-12F7-0B04-651B40CD94F7}"/>
              </a:ext>
            </a:extLst>
          </p:cNvPr>
          <p:cNvSpPr txBox="1"/>
          <p:nvPr/>
        </p:nvSpPr>
        <p:spPr>
          <a:xfrm>
            <a:off x="3465019" y="39975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lt. AZ-200 (Azure Data Engineering) </a:t>
            </a:r>
            <a:br>
              <a:rPr lang="de-DE" dirty="0"/>
            </a:br>
            <a:r>
              <a:rPr lang="de-DE" dirty="0"/>
              <a:t>ETL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SQL Engine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298742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WAS LEIDER NICHT GEHT…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parquet</a:t>
            </a:r>
            <a:r>
              <a:rPr lang="de-DE" dirty="0"/>
              <a:t> &amp; .</a:t>
            </a:r>
            <a:r>
              <a:rPr lang="de-DE" dirty="0" err="1"/>
              <a:t>delta</a:t>
            </a:r>
            <a:br>
              <a:rPr lang="de-DE" dirty="0"/>
            </a:br>
            <a:r>
              <a:rPr lang="de-DE" dirty="0"/>
              <a:t>können in </a:t>
            </a:r>
            <a:r>
              <a:rPr lang="de-DE" dirty="0" err="1"/>
              <a:t>PowerBI</a:t>
            </a:r>
            <a:r>
              <a:rPr lang="de-DE" dirty="0"/>
              <a:t> verwendet werden, aber NICHT im </a:t>
            </a:r>
            <a:r>
              <a:rPr lang="de-DE" dirty="0" err="1"/>
              <a:t>Direct</a:t>
            </a:r>
            <a:r>
              <a:rPr lang="de-DE" dirty="0"/>
              <a:t>-Query Mode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der </a:t>
            </a:r>
            <a:r>
              <a:rPr lang="de-DE" dirty="0" err="1"/>
              <a:t>BlobStorage</a:t>
            </a:r>
            <a:r>
              <a:rPr lang="de-DE" dirty="0"/>
              <a:t> ist keine „intelligente“ Datenquelle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PowerQuery</a:t>
            </a:r>
            <a:r>
              <a:rPr lang="de-DE" dirty="0"/>
              <a:t>/ M  </a:t>
            </a:r>
            <a:r>
              <a:rPr lang="de-DE" b="1" u="sng" dirty="0"/>
              <a:t>muss</a:t>
            </a:r>
            <a:r>
              <a:rPr lang="de-DE" dirty="0"/>
              <a:t>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0436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UMSETZUNG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TableName</a:t>
            </a:r>
            <a:r>
              <a:rPr lang="de-DE" dirty="0"/>
              <a:t>“)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45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DATABRICKS GOES POWER BI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8CACFDA-F89F-073F-3D85-F1152A7E3C6C}"/>
              </a:ext>
            </a:extLst>
          </p:cNvPr>
          <p:cNvCxnSpPr/>
          <p:nvPr/>
        </p:nvCxnSpPr>
        <p:spPr>
          <a:xfrm>
            <a:off x="6107289" y="3418721"/>
            <a:ext cx="5542844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8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DBEAVER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D31AB1C-2FAE-37CD-A374-869BA10DF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571" y="1168590"/>
            <a:ext cx="8953690" cy="46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 FROM POWER BI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Databricks</a:t>
            </a:r>
            <a:br>
              <a:rPr lang="de-DE" dirty="0"/>
            </a:br>
            <a:r>
              <a:rPr lang="de-DE" dirty="0"/>
              <a:t>JDBC  Servername</a:t>
            </a:r>
            <a:br>
              <a:rPr lang="de-DE" dirty="0"/>
            </a:br>
            <a:r>
              <a:rPr lang="de-DE" dirty="0"/>
              <a:t>           http</a:t>
            </a:r>
          </a:p>
          <a:p>
            <a:r>
              <a:rPr lang="de-DE" dirty="0"/>
              <a:t>Token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8FBAA9F-14F9-1A47-3546-874AFF6AA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439"/>
            <a:ext cx="7056732" cy="45723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A24BD05-02B4-B08F-976C-3CF5E3173AE0}"/>
              </a:ext>
            </a:extLst>
          </p:cNvPr>
          <p:cNvSpPr/>
          <p:nvPr/>
        </p:nvSpPr>
        <p:spPr>
          <a:xfrm>
            <a:off x="1524000" y="3055620"/>
            <a:ext cx="70104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727072-8FC4-DD88-C0E8-F895C4968BD6}"/>
              </a:ext>
            </a:extLst>
          </p:cNvPr>
          <p:cNvSpPr/>
          <p:nvPr/>
        </p:nvSpPr>
        <p:spPr>
          <a:xfrm>
            <a:off x="2529840" y="5052060"/>
            <a:ext cx="1638300" cy="16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05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 FROM POWER BI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Databricks</a:t>
            </a:r>
            <a:br>
              <a:rPr lang="de-DE" dirty="0"/>
            </a:br>
            <a:r>
              <a:rPr lang="de-DE" dirty="0"/>
              <a:t>JDBC  Servername</a:t>
            </a:r>
            <a:br>
              <a:rPr lang="de-DE" dirty="0"/>
            </a:br>
            <a:r>
              <a:rPr lang="de-DE" dirty="0"/>
              <a:t>           http</a:t>
            </a:r>
          </a:p>
          <a:p>
            <a:r>
              <a:rPr lang="de-DE" dirty="0"/>
              <a:t>Token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68FBAA9F-14F9-1A47-3546-874AFF6AA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439"/>
            <a:ext cx="7056732" cy="45723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A24BD05-02B4-B08F-976C-3CF5E3173AE0}"/>
              </a:ext>
            </a:extLst>
          </p:cNvPr>
          <p:cNvSpPr/>
          <p:nvPr/>
        </p:nvSpPr>
        <p:spPr>
          <a:xfrm>
            <a:off x="1524000" y="3055620"/>
            <a:ext cx="70104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727072-8FC4-DD88-C0E8-F895C4968BD6}"/>
              </a:ext>
            </a:extLst>
          </p:cNvPr>
          <p:cNvSpPr/>
          <p:nvPr/>
        </p:nvSpPr>
        <p:spPr>
          <a:xfrm>
            <a:off x="2529840" y="5052060"/>
            <a:ext cx="1638300" cy="16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9520E0-BABA-6FE3-D973-EF3016308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846" y="1270294"/>
            <a:ext cx="2828925" cy="41529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998AD7-5FBC-E399-61F5-B45B88F0B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571" y="3006556"/>
            <a:ext cx="6818607" cy="2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0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2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1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SQL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featureset</a:t>
            </a:r>
            <a:r>
              <a:rPr lang="de-DE" dirty="0"/>
              <a:t>  </a:t>
            </a:r>
            <a:br>
              <a:rPr lang="de-DE" dirty="0"/>
            </a:br>
            <a:r>
              <a:rPr lang="de-DE" dirty="0"/>
              <a:t>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..  das war der erste Streich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FE34CE-A4B7-3E68-E891-488E51650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1478878"/>
            <a:ext cx="5419725" cy="38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5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DASHBOARD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leider nicht möglich </a:t>
            </a:r>
          </a:p>
        </p:txBody>
      </p:sp>
    </p:spTree>
    <p:extLst>
      <p:ext uri="{BB962C8B-B14F-4D97-AF65-F5344CB8AC3E}">
        <p14:creationId xmlns:p14="http://schemas.microsoft.com/office/powerpoint/2010/main" val="257511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DELTA SHARING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5568FD-98C0-4066-FC5B-06D847AD4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150312" y="1142537"/>
            <a:ext cx="10332720" cy="5506127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LINKS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>
                <a:hlinkClick r:id="rId6"/>
              </a:rPr>
              <a:t>https://sql-fabrik.de/Databricks/</a:t>
            </a:r>
            <a:endParaRPr lang="de-DE" dirty="0"/>
          </a:p>
          <a:p>
            <a:r>
              <a:rPr lang="de-DE" dirty="0">
                <a:hlinkClick r:id="rId7"/>
              </a:rPr>
              <a:t>https://sql-fabrik.de/BI-workbook/</a:t>
            </a:r>
            <a:br>
              <a:rPr lang="de-DE" dirty="0">
                <a:hlinkClick r:id="rId7"/>
              </a:rPr>
            </a:br>
            <a:r>
              <a:rPr lang="de-DE" dirty="0">
                <a:hlinkClick r:id="rId7"/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dirty="0">
                <a:hlinkClick r:id="rId8"/>
              </a:rPr>
              <a:t>https://github.com/sqlfabrik-pictures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401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VIELEN DANK! </a:t>
            </a:r>
            <a:r>
              <a:rPr lang="de-DE" sz="3600" dirty="0">
                <a:sym typeface="Wingdings" panose="05000000000000000000" pitchFamily="2" charset="2"/>
              </a:rPr>
              <a:t>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8CACFDA-F89F-073F-3D85-F1152A7E3C6C}"/>
              </a:ext>
            </a:extLst>
          </p:cNvPr>
          <p:cNvCxnSpPr>
            <a:cxnSpLocks/>
          </p:cNvCxnSpPr>
          <p:nvPr/>
        </p:nvCxnSpPr>
        <p:spPr>
          <a:xfrm>
            <a:off x="7267074" y="3429000"/>
            <a:ext cx="3356810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5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AB453320-5B7E-78E7-BB10-CF78A7AD1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7" r="22040"/>
          <a:stretch/>
        </p:blipFill>
        <p:spPr>
          <a:xfrm>
            <a:off x="7268199" y="4477092"/>
            <a:ext cx="1962174" cy="1794248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68" y="4478150"/>
            <a:ext cx="1793190" cy="1793190"/>
          </a:xfrm>
          <a:prstGeom prst="rect">
            <a:avLst/>
          </a:prstGeom>
        </p:spPr>
      </p:pic>
      <p:pic>
        <p:nvPicPr>
          <p:cNvPr id="4" name="Grafik 3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1026" name="Picture 2" descr="Logo LinkedIn – Logos PNG">
            <a:extLst>
              <a:ext uri="{FF2B5EF4-FFF2-40B4-BE49-F238E27FC236}">
                <a16:creationId xmlns:a16="http://schemas.microsoft.com/office/drawing/2014/main" id="{5A89BEB5-0DAF-47DD-4FA8-79DBC535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09" y="4689185"/>
            <a:ext cx="767482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ng Icon of Flat style - Available in SVG, PNG, EPS, AI &amp; Icon fonts">
            <a:extLst>
              <a:ext uri="{FF2B5EF4-FFF2-40B4-BE49-F238E27FC236}">
                <a16:creationId xmlns:a16="http://schemas.microsoft.com/office/drawing/2014/main" id="{97819261-3813-24DB-B544-CF0CB9F40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10459962" y="4661526"/>
            <a:ext cx="878118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66C1F88-3B53-71F9-C265-E42725559E03}"/>
              </a:ext>
            </a:extLst>
          </p:cNvPr>
          <p:cNvSpPr txBox="1"/>
          <p:nvPr/>
        </p:nvSpPr>
        <p:spPr>
          <a:xfrm>
            <a:off x="9919610" y="5426308"/>
            <a:ext cx="1875199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70" i="1" dirty="0"/>
              <a:t>Laura Richardt</a:t>
            </a:r>
          </a:p>
        </p:txBody>
      </p:sp>
    </p:spTree>
    <p:extLst>
      <p:ext uri="{BB962C8B-B14F-4D97-AF65-F5344CB8AC3E}">
        <p14:creationId xmlns:p14="http://schemas.microsoft.com/office/powerpoint/2010/main" val="7167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SQL &amp; BI Developer</a:t>
            </a:r>
          </a:p>
          <a:p>
            <a:endParaRPr lang="de-DE" sz="1905" dirty="0"/>
          </a:p>
          <a:p>
            <a:r>
              <a:rPr lang="de-DE" sz="1905" dirty="0"/>
              <a:t>	Wirt. Ing.  (FH)</a:t>
            </a:r>
          </a:p>
          <a:p>
            <a:endParaRPr lang="de-DE" sz="1905" dirty="0"/>
          </a:p>
          <a:p>
            <a:r>
              <a:rPr lang="de-DE" sz="1905" dirty="0"/>
              <a:t>	Stockstadt  /  PASS  RG Rhein-Main</a:t>
            </a:r>
          </a:p>
          <a:p>
            <a:endParaRPr lang="de-DE" sz="1905" dirty="0"/>
          </a:p>
          <a:p>
            <a:r>
              <a:rPr lang="de-DE" sz="1905" dirty="0"/>
              <a:t>	karl@net-CDE.de  &amp;  aka@sqlpass.de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4BD4662-6DFC-5D82-7B3B-95583F4774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71" y="4639198"/>
            <a:ext cx="1471093" cy="1471093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C43208F-7895-8C53-C08A-DDC1AA0358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61" y="4603216"/>
            <a:ext cx="1471094" cy="1471094"/>
          </a:xfrm>
          <a:prstGeom prst="rect">
            <a:avLst/>
          </a:prstGeom>
        </p:spPr>
      </p:pic>
      <p:pic>
        <p:nvPicPr>
          <p:cNvPr id="8" name="Grafik 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35DAE92-91B7-D1FC-5891-E6D41D3D6C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1170" y="4603216"/>
            <a:ext cx="1471094" cy="1471094"/>
          </a:xfrm>
          <a:prstGeom prst="rect">
            <a:avLst/>
          </a:prstGeom>
        </p:spPr>
      </p:pic>
      <p:pic>
        <p:nvPicPr>
          <p:cNvPr id="11" name="Grafik 10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1F74B8F9-52B6-9D98-BAA4-02B1CACBA1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70826" y="4584934"/>
            <a:ext cx="1489376" cy="14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E7324893-83E6-55A1-BDF5-2232F7EE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" y="2104373"/>
            <a:ext cx="11953968" cy="3745282"/>
          </a:xfrm>
        </p:spPr>
      </p:pic>
      <p:sp>
        <p:nvSpPr>
          <p:cNvPr id="6" name="Title 17">
            <a:extLst>
              <a:ext uri="{FF2B5EF4-FFF2-40B4-BE49-F238E27FC236}">
                <a16:creationId xmlns:a16="http://schemas.microsoft.com/office/drawing/2014/main" id="{09D8C596-1551-B040-86C1-972F6D3F3D28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</p:spTree>
    <p:extLst>
      <p:ext uri="{BB962C8B-B14F-4D97-AF65-F5344CB8AC3E}">
        <p14:creationId xmlns:p14="http://schemas.microsoft.com/office/powerpoint/2010/main" val="282894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8502188-689E-C6D2-89FF-F6595C1558C4}"/>
              </a:ext>
            </a:extLst>
          </p:cNvPr>
          <p:cNvSpPr/>
          <p:nvPr/>
        </p:nvSpPr>
        <p:spPr>
          <a:xfrm>
            <a:off x="5591301" y="2212622"/>
            <a:ext cx="6220297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442" y="2921973"/>
            <a:ext cx="1622778" cy="3076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1400" i="1" dirty="0"/>
              <a:t>Datenaktualisierung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21B1CA-2FEB-FC31-F1AF-82EB94854B10}"/>
              </a:ext>
            </a:extLst>
          </p:cNvPr>
          <p:cNvSpPr/>
          <p:nvPr/>
        </p:nvSpPr>
        <p:spPr>
          <a:xfrm>
            <a:off x="821747" y="3235947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10564E9-85F1-6F07-4A50-9106EAE7135B}"/>
              </a:ext>
            </a:extLst>
          </p:cNvPr>
          <p:cNvSpPr/>
          <p:nvPr/>
        </p:nvSpPr>
        <p:spPr>
          <a:xfrm>
            <a:off x="3164190" y="3258527"/>
            <a:ext cx="1859365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Calc DAX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C37D972-F6CB-800E-F2EC-57268545BF61}"/>
              </a:ext>
            </a:extLst>
          </p:cNvPr>
          <p:cNvSpPr txBox="1">
            <a:spLocks/>
          </p:cNvSpPr>
          <p:nvPr/>
        </p:nvSpPr>
        <p:spPr>
          <a:xfrm>
            <a:off x="2594102" y="3416468"/>
            <a:ext cx="570088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+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FC02107-AED9-1687-BDE0-3929AB102CE0}"/>
              </a:ext>
            </a:extLst>
          </p:cNvPr>
          <p:cNvSpPr txBox="1">
            <a:spLocks/>
          </p:cNvSpPr>
          <p:nvPr/>
        </p:nvSpPr>
        <p:spPr>
          <a:xfrm>
            <a:off x="5023555" y="3416467"/>
            <a:ext cx="550332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=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35EFBBA-A6A4-E0AB-3521-436CDD97EF46}"/>
              </a:ext>
            </a:extLst>
          </p:cNvPr>
          <p:cNvSpPr/>
          <p:nvPr/>
        </p:nvSpPr>
        <p:spPr>
          <a:xfrm>
            <a:off x="5678311" y="3258527"/>
            <a:ext cx="3680178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„Vortages-Reporting“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9780FCB-8B10-40C3-C472-A93DECE9096E}"/>
              </a:ext>
            </a:extLst>
          </p:cNvPr>
          <p:cNvSpPr/>
          <p:nvPr/>
        </p:nvSpPr>
        <p:spPr>
          <a:xfrm>
            <a:off x="821746" y="4930070"/>
            <a:ext cx="11022641" cy="741679"/>
          </a:xfrm>
          <a:prstGeom prst="rightArrow">
            <a:avLst/>
          </a:prstGeom>
          <a:solidFill>
            <a:srgbClr val="EB9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Zeitlicher Verzug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9EB91B-52D3-F13B-A194-B7F38D9015AD}"/>
              </a:ext>
            </a:extLst>
          </p:cNvPr>
          <p:cNvSpPr/>
          <p:nvPr/>
        </p:nvSpPr>
        <p:spPr>
          <a:xfrm>
            <a:off x="5573887" y="2114191"/>
            <a:ext cx="6237711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Service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B80DD45-704D-A0C0-39EB-F6E333BA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55235"/>
              </p:ext>
            </p:extLst>
          </p:nvPr>
        </p:nvGraphicFramePr>
        <p:xfrm>
          <a:off x="9507586" y="3175551"/>
          <a:ext cx="224649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3245">
                  <a:extLst>
                    <a:ext uri="{9D8B030D-6E8A-4147-A177-3AD203B41FA5}">
                      <a16:colId xmlns:a16="http://schemas.microsoft.com/office/drawing/2014/main" val="2845119453"/>
                    </a:ext>
                  </a:extLst>
                </a:gridCol>
                <a:gridCol w="1123245">
                  <a:extLst>
                    <a:ext uri="{9D8B030D-6E8A-4147-A177-3AD203B41FA5}">
                      <a16:colId xmlns:a16="http://schemas.microsoft.com/office/drawing/2014/main" val="319269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8x tägl.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48x tägl.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229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6D193D48-038F-A4E8-CC23-F542E3F6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95E857-C5B4-0956-F91C-C5364135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FAB254E-4292-E04F-FB3B-AC544DCAD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6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8502188-689E-C6D2-89FF-F6595C1558C4}"/>
              </a:ext>
            </a:extLst>
          </p:cNvPr>
          <p:cNvSpPr/>
          <p:nvPr/>
        </p:nvSpPr>
        <p:spPr>
          <a:xfrm>
            <a:off x="5591301" y="2212622"/>
            <a:ext cx="6220297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442" y="2921973"/>
            <a:ext cx="1622778" cy="3076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1400" i="1" dirty="0"/>
              <a:t>Datenaktualisierung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21B1CA-2FEB-FC31-F1AF-82EB94854B10}"/>
              </a:ext>
            </a:extLst>
          </p:cNvPr>
          <p:cNvSpPr/>
          <p:nvPr/>
        </p:nvSpPr>
        <p:spPr>
          <a:xfrm>
            <a:off x="821747" y="3235947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10564E9-85F1-6F07-4A50-9106EAE7135B}"/>
              </a:ext>
            </a:extLst>
          </p:cNvPr>
          <p:cNvSpPr/>
          <p:nvPr/>
        </p:nvSpPr>
        <p:spPr>
          <a:xfrm>
            <a:off x="3164190" y="3258527"/>
            <a:ext cx="1859365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Calc DAX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C37D972-F6CB-800E-F2EC-57268545BF61}"/>
              </a:ext>
            </a:extLst>
          </p:cNvPr>
          <p:cNvSpPr txBox="1">
            <a:spLocks/>
          </p:cNvSpPr>
          <p:nvPr/>
        </p:nvSpPr>
        <p:spPr>
          <a:xfrm>
            <a:off x="2594102" y="3416468"/>
            <a:ext cx="570088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+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FC02107-AED9-1687-BDE0-3929AB102CE0}"/>
              </a:ext>
            </a:extLst>
          </p:cNvPr>
          <p:cNvSpPr txBox="1">
            <a:spLocks/>
          </p:cNvSpPr>
          <p:nvPr/>
        </p:nvSpPr>
        <p:spPr>
          <a:xfrm>
            <a:off x="5023555" y="3416467"/>
            <a:ext cx="550332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=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35EFBBA-A6A4-E0AB-3521-436CDD97EF46}"/>
              </a:ext>
            </a:extLst>
          </p:cNvPr>
          <p:cNvSpPr/>
          <p:nvPr/>
        </p:nvSpPr>
        <p:spPr>
          <a:xfrm>
            <a:off x="5678311" y="3258527"/>
            <a:ext cx="3680178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„Vortages-Reporting“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9780FCB-8B10-40C3-C472-A93DECE9096E}"/>
              </a:ext>
            </a:extLst>
          </p:cNvPr>
          <p:cNvSpPr/>
          <p:nvPr/>
        </p:nvSpPr>
        <p:spPr>
          <a:xfrm>
            <a:off x="821746" y="4930070"/>
            <a:ext cx="11022641" cy="741679"/>
          </a:xfrm>
          <a:prstGeom prst="rightArrow">
            <a:avLst/>
          </a:prstGeom>
          <a:solidFill>
            <a:srgbClr val="EB9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Zeitlicher Verzug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9EB91B-52D3-F13B-A194-B7F38D9015AD}"/>
              </a:ext>
            </a:extLst>
          </p:cNvPr>
          <p:cNvSpPr/>
          <p:nvPr/>
        </p:nvSpPr>
        <p:spPr>
          <a:xfrm>
            <a:off x="5573887" y="2114191"/>
            <a:ext cx="6237711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Service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B80DD45-704D-A0C0-39EB-F6E333BA310D}"/>
              </a:ext>
            </a:extLst>
          </p:cNvPr>
          <p:cNvGraphicFramePr>
            <a:graphicFrameLocks noGrp="1"/>
          </p:cNvGraphicFramePr>
          <p:nvPr/>
        </p:nvGraphicFramePr>
        <p:xfrm>
          <a:off x="9507586" y="3175551"/>
          <a:ext cx="224649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3245">
                  <a:extLst>
                    <a:ext uri="{9D8B030D-6E8A-4147-A177-3AD203B41FA5}">
                      <a16:colId xmlns:a16="http://schemas.microsoft.com/office/drawing/2014/main" val="2845119453"/>
                    </a:ext>
                  </a:extLst>
                </a:gridCol>
                <a:gridCol w="1123245">
                  <a:extLst>
                    <a:ext uri="{9D8B030D-6E8A-4147-A177-3AD203B41FA5}">
                      <a16:colId xmlns:a16="http://schemas.microsoft.com/office/drawing/2014/main" val="319269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8x tägl.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48x tägl.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229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6D193D48-038F-A4E8-CC23-F542E3F6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95E857-C5B4-0956-F91C-C53641351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FAB254E-4292-E04F-FB3B-AC544DCAD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6" y="5778835"/>
            <a:ext cx="616824" cy="86982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65FD8FC-D066-E75F-378B-CBCB01226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465" y="1716397"/>
            <a:ext cx="4745968" cy="40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3" name="Grafik 2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64C6A7FD-B592-2DA1-3FA0-32F74C4E14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t="20954" r="347" b="33932"/>
          <a:stretch/>
        </p:blipFill>
        <p:spPr>
          <a:xfrm>
            <a:off x="340488" y="1866380"/>
            <a:ext cx="11511023" cy="309392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8959C5D-926C-A482-D95A-3F8DCCBE6686}"/>
              </a:ext>
            </a:extLst>
          </p:cNvPr>
          <p:cNvSpPr/>
          <p:nvPr/>
        </p:nvSpPr>
        <p:spPr>
          <a:xfrm>
            <a:off x="5060515" y="3269293"/>
            <a:ext cx="3018773" cy="175364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.. das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wäre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die “PBI Cloud-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Variante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” 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84D3F52-9BC2-FAFD-9ABD-C8025170B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47" y="1371814"/>
            <a:ext cx="3419475" cy="52768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C933CB0-4C78-2AB5-1ED8-FE07065D8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349" y="1401054"/>
            <a:ext cx="4002691" cy="21287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3BDC469-B75C-F3D6-D8FC-AFC14D4DA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738" y="1401054"/>
            <a:ext cx="3843515" cy="53668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A39AC84-7D49-5BB8-3A99-3640545CFDBB}"/>
              </a:ext>
            </a:extLst>
          </p:cNvPr>
          <p:cNvSpPr/>
          <p:nvPr/>
        </p:nvSpPr>
        <p:spPr>
          <a:xfrm>
            <a:off x="4826349" y="2123440"/>
            <a:ext cx="1422051" cy="1406411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13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Breitbild</PresentationFormat>
  <Paragraphs>163</Paragraphs>
  <Slides>28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Consolas</vt:lpstr>
      <vt:lpstr>Wingdings</vt:lpstr>
      <vt:lpstr>Office Theme</vt:lpstr>
      <vt:lpstr>WILLKOMMEN</vt:lpstr>
      <vt:lpstr> </vt:lpstr>
      <vt:lpstr>ABOUT ME</vt:lpstr>
      <vt:lpstr>ABOUT 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Karl</dc:creator>
  <cp:lastModifiedBy>Karl Alexander</cp:lastModifiedBy>
  <cp:revision>31</cp:revision>
  <dcterms:created xsi:type="dcterms:W3CDTF">2022-12-31T19:11:40Z</dcterms:created>
  <dcterms:modified xsi:type="dcterms:W3CDTF">2023-07-20T12:51:32Z</dcterms:modified>
</cp:coreProperties>
</file>