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4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5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6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7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8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9.xml" ContentType="application/vnd.openxmlformats-officedocument.presentationml.notesSlide+xml"/>
  <Override PartName="/ppt/tags/tag1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3" r:id="rId4"/>
  </p:sldMasterIdLst>
  <p:notesMasterIdLst>
    <p:notesMasterId r:id="rId15"/>
  </p:notesMasterIdLst>
  <p:sldIdLst>
    <p:sldId id="2147481875" r:id="rId5"/>
    <p:sldId id="2147481876" r:id="rId6"/>
    <p:sldId id="2147481877" r:id="rId7"/>
    <p:sldId id="2147481878" r:id="rId8"/>
    <p:sldId id="2147481879" r:id="rId9"/>
    <p:sldId id="2147481880" r:id="rId10"/>
    <p:sldId id="2147481881" r:id="rId11"/>
    <p:sldId id="2147481882" r:id="rId12"/>
    <p:sldId id="2147481883" r:id="rId13"/>
    <p:sldId id="2147481884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Gill Sans MT" panose="020B0502020104020203" pitchFamily="34" charset="77"/>
      <p:regular r:id="rId22"/>
      <p:bold r:id="rId23"/>
      <p:italic r:id="rId24"/>
      <p:boldItalic r:id="rId25"/>
    </p:embeddedFont>
    <p:embeddedFont>
      <p:font typeface="Metropolis" pitchFamily="2" charset="77"/>
      <p:regular r:id="rId26"/>
      <p:bold r:id="rId27"/>
      <p:italic r:id="rId28"/>
      <p:boldItalic r:id="rId29"/>
    </p:embeddedFont>
  </p:embeddedFontLst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/>
    <p:restoredTop sz="87528" autoAdjust="0"/>
  </p:normalViewPr>
  <p:slideViewPr>
    <p:cSldViewPr snapToGrid="0">
      <p:cViewPr varScale="1">
        <p:scale>
          <a:sx n="136" d="100"/>
          <a:sy n="136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ags" Target="tags/tag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F76EC-978E-42B8-96B5-27A5D93EF9E4}" type="datetimeFigureOut"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CBDAA-39C4-4953-8B33-EC28350C39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ADBA63-9C4F-4BBA-9BA4-95DF3F99CE08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927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87" indent="-507987" defTabSz="1219169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E7A21-D0D4-2046-B7BC-95AA7730D9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3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4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4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74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Wingdings" pitchFamily="2" charset="2"/>
              <a:buChar char="§"/>
            </a:pP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5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0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/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85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70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1487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6534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7642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29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469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25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2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64140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/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/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ct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ct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ct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ct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8" y="6515693"/>
            <a:ext cx="1573142" cy="1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4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2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571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475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6061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9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4094" r:id="rId2"/>
    <p:sldLayoutId id="2147484150" r:id="rId3"/>
    <p:sldLayoutId id="2147484104" r:id="rId4"/>
    <p:sldLayoutId id="2147484106" r:id="rId5"/>
    <p:sldLayoutId id="2147484108" r:id="rId6"/>
    <p:sldLayoutId id="2147484109" r:id="rId7"/>
    <p:sldLayoutId id="2147484107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765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3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microsoft.com/office/2007/relationships/hdphoto" Target="../media/hdphoto1.wdp"/><Relationship Id="rId3" Type="http://schemas.openxmlformats.org/officeDocument/2006/relationships/tags" Target="../tags/tag7.xml"/><Relationship Id="rId21" Type="http://schemas.openxmlformats.org/officeDocument/2006/relationships/notesSlide" Target="../notesSlides/notesSlide2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image" Target="../media/image7.png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slideLayout" Target="../slideLayouts/slideLayout3.xml"/><Relationship Id="rId29" Type="http://schemas.openxmlformats.org/officeDocument/2006/relationships/image" Target="../media/image10.sv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image" Target="../media/image6.png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image" Target="../media/image5.png"/><Relationship Id="rId28" Type="http://schemas.openxmlformats.org/officeDocument/2006/relationships/image" Target="../media/image9.png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31" Type="http://schemas.openxmlformats.org/officeDocument/2006/relationships/image" Target="../media/image12.sv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image" Target="../media/image4.png"/><Relationship Id="rId27" Type="http://schemas.openxmlformats.org/officeDocument/2006/relationships/image" Target="../media/image8.tiff"/><Relationship Id="rId30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26" Type="http://schemas.openxmlformats.org/officeDocument/2006/relationships/tags" Target="../tags/tag49.xml"/><Relationship Id="rId3" Type="http://schemas.openxmlformats.org/officeDocument/2006/relationships/tags" Target="../tags/tag26.xml"/><Relationship Id="rId21" Type="http://schemas.openxmlformats.org/officeDocument/2006/relationships/tags" Target="../tags/tag44.xml"/><Relationship Id="rId34" Type="http://schemas.openxmlformats.org/officeDocument/2006/relationships/image" Target="../media/image17.png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5" Type="http://schemas.openxmlformats.org/officeDocument/2006/relationships/tags" Target="../tags/tag48.xml"/><Relationship Id="rId33" Type="http://schemas.openxmlformats.org/officeDocument/2006/relationships/image" Target="../media/image16.wmf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20" Type="http://schemas.openxmlformats.org/officeDocument/2006/relationships/tags" Target="../tags/tag43.xml"/><Relationship Id="rId29" Type="http://schemas.openxmlformats.org/officeDocument/2006/relationships/notesSlide" Target="../notesSlides/notesSlide3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tags" Target="../tags/tag47.xml"/><Relationship Id="rId32" Type="http://schemas.openxmlformats.org/officeDocument/2006/relationships/image" Target="../media/image15.png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23" Type="http://schemas.openxmlformats.org/officeDocument/2006/relationships/tags" Target="../tags/tag46.xml"/><Relationship Id="rId28" Type="http://schemas.openxmlformats.org/officeDocument/2006/relationships/slideLayout" Target="../slideLayouts/slideLayout3.xml"/><Relationship Id="rId10" Type="http://schemas.openxmlformats.org/officeDocument/2006/relationships/tags" Target="../tags/tag33.xml"/><Relationship Id="rId19" Type="http://schemas.openxmlformats.org/officeDocument/2006/relationships/tags" Target="../tags/tag42.xml"/><Relationship Id="rId31" Type="http://schemas.openxmlformats.org/officeDocument/2006/relationships/image" Target="../media/image14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tags" Target="../tags/tag45.xml"/><Relationship Id="rId27" Type="http://schemas.openxmlformats.org/officeDocument/2006/relationships/tags" Target="../tags/tag50.xml"/><Relationship Id="rId30" Type="http://schemas.openxmlformats.org/officeDocument/2006/relationships/image" Target="../media/image13.tiff"/><Relationship Id="rId35" Type="http://schemas.openxmlformats.org/officeDocument/2006/relationships/image" Target="../media/image18.svg"/><Relationship Id="rId8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26" Type="http://schemas.openxmlformats.org/officeDocument/2006/relationships/tags" Target="../tags/tag76.xml"/><Relationship Id="rId39" Type="http://schemas.openxmlformats.org/officeDocument/2006/relationships/image" Target="../media/image13.tiff"/><Relationship Id="rId21" Type="http://schemas.openxmlformats.org/officeDocument/2006/relationships/tags" Target="../tags/tag71.xml"/><Relationship Id="rId34" Type="http://schemas.openxmlformats.org/officeDocument/2006/relationships/tags" Target="../tags/tag84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0" Type="http://schemas.openxmlformats.org/officeDocument/2006/relationships/tags" Target="../tags/tag70.xml"/><Relationship Id="rId29" Type="http://schemas.openxmlformats.org/officeDocument/2006/relationships/tags" Target="../tags/tag79.xml"/><Relationship Id="rId41" Type="http://schemas.openxmlformats.org/officeDocument/2006/relationships/image" Target="../media/image20.sv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24" Type="http://schemas.openxmlformats.org/officeDocument/2006/relationships/tags" Target="../tags/tag74.xml"/><Relationship Id="rId32" Type="http://schemas.openxmlformats.org/officeDocument/2006/relationships/tags" Target="../tags/tag82.xml"/><Relationship Id="rId37" Type="http://schemas.openxmlformats.org/officeDocument/2006/relationships/slideLayout" Target="../slideLayouts/slideLayout3.xml"/><Relationship Id="rId40" Type="http://schemas.openxmlformats.org/officeDocument/2006/relationships/image" Target="../media/image19.png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23" Type="http://schemas.openxmlformats.org/officeDocument/2006/relationships/tags" Target="../tags/tag73.xml"/><Relationship Id="rId28" Type="http://schemas.openxmlformats.org/officeDocument/2006/relationships/tags" Target="../tags/tag78.xml"/><Relationship Id="rId36" Type="http://schemas.openxmlformats.org/officeDocument/2006/relationships/tags" Target="../tags/tag86.xml"/><Relationship Id="rId10" Type="http://schemas.openxmlformats.org/officeDocument/2006/relationships/tags" Target="../tags/tag60.xml"/><Relationship Id="rId19" Type="http://schemas.openxmlformats.org/officeDocument/2006/relationships/tags" Target="../tags/tag69.xml"/><Relationship Id="rId31" Type="http://schemas.openxmlformats.org/officeDocument/2006/relationships/tags" Target="../tags/tag81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tags" Target="../tags/tag72.xml"/><Relationship Id="rId27" Type="http://schemas.openxmlformats.org/officeDocument/2006/relationships/tags" Target="../tags/tag77.xml"/><Relationship Id="rId30" Type="http://schemas.openxmlformats.org/officeDocument/2006/relationships/tags" Target="../tags/tag80.xml"/><Relationship Id="rId35" Type="http://schemas.openxmlformats.org/officeDocument/2006/relationships/tags" Target="../tags/tag85.xml"/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5" Type="http://schemas.openxmlformats.org/officeDocument/2006/relationships/tags" Target="../tags/tag75.xml"/><Relationship Id="rId33" Type="http://schemas.openxmlformats.org/officeDocument/2006/relationships/tags" Target="../tags/tag83.xml"/><Relationship Id="rId3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89.xml"/><Relationship Id="rId7" Type="http://schemas.openxmlformats.org/officeDocument/2006/relationships/hyperlink" Target="https://docs.aviatrix.com/HowTos/transit_gateway_peering.html#peering-over-public-network-or-internet" TargetMode="Externa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../media/image21.png"/><Relationship Id="rId5" Type="http://schemas.openxmlformats.org/officeDocument/2006/relationships/tags" Target="../tags/tag98.xml"/><Relationship Id="rId10" Type="http://schemas.openxmlformats.org/officeDocument/2006/relationships/image" Target="../media/image22.png"/><Relationship Id="rId4" Type="http://schemas.openxmlformats.org/officeDocument/2006/relationships/tags" Target="../tags/tag97.xml"/><Relationship Id="rId9" Type="http://schemas.openxmlformats.org/officeDocument/2006/relationships/hyperlink" Target="https://docs.aviatrix.com/HowTos/insane_mode_perf.html" TargetMode="Externa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12.xml"/><Relationship Id="rId18" Type="http://schemas.openxmlformats.org/officeDocument/2006/relationships/tags" Target="../tags/tag117.xml"/><Relationship Id="rId26" Type="http://schemas.openxmlformats.org/officeDocument/2006/relationships/tags" Target="../tags/tag125.xml"/><Relationship Id="rId39" Type="http://schemas.openxmlformats.org/officeDocument/2006/relationships/tags" Target="../tags/tag138.xml"/><Relationship Id="rId21" Type="http://schemas.openxmlformats.org/officeDocument/2006/relationships/tags" Target="../tags/tag120.xml"/><Relationship Id="rId34" Type="http://schemas.openxmlformats.org/officeDocument/2006/relationships/tags" Target="../tags/tag133.xml"/><Relationship Id="rId42" Type="http://schemas.openxmlformats.org/officeDocument/2006/relationships/tags" Target="../tags/tag141.xml"/><Relationship Id="rId47" Type="http://schemas.openxmlformats.org/officeDocument/2006/relationships/image" Target="../media/image24.svg"/><Relationship Id="rId50" Type="http://schemas.openxmlformats.org/officeDocument/2006/relationships/image" Target="../media/image27.png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6" Type="http://schemas.openxmlformats.org/officeDocument/2006/relationships/tags" Target="../tags/tag115.xml"/><Relationship Id="rId29" Type="http://schemas.openxmlformats.org/officeDocument/2006/relationships/tags" Target="../tags/tag128.xml"/><Relationship Id="rId11" Type="http://schemas.openxmlformats.org/officeDocument/2006/relationships/tags" Target="../tags/tag110.xml"/><Relationship Id="rId24" Type="http://schemas.openxmlformats.org/officeDocument/2006/relationships/tags" Target="../tags/tag123.xml"/><Relationship Id="rId32" Type="http://schemas.openxmlformats.org/officeDocument/2006/relationships/tags" Target="../tags/tag131.xml"/><Relationship Id="rId37" Type="http://schemas.openxmlformats.org/officeDocument/2006/relationships/tags" Target="../tags/tag136.xml"/><Relationship Id="rId40" Type="http://schemas.openxmlformats.org/officeDocument/2006/relationships/tags" Target="../tags/tag139.xml"/><Relationship Id="rId45" Type="http://schemas.openxmlformats.org/officeDocument/2006/relationships/hyperlink" Target="https://docs.aviatrix.com/HowTos/CloudN_insane_mode.html" TargetMode="Externa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23" Type="http://schemas.openxmlformats.org/officeDocument/2006/relationships/tags" Target="../tags/tag122.xml"/><Relationship Id="rId28" Type="http://schemas.openxmlformats.org/officeDocument/2006/relationships/tags" Target="../tags/tag127.xml"/><Relationship Id="rId36" Type="http://schemas.openxmlformats.org/officeDocument/2006/relationships/tags" Target="../tags/tag135.xml"/><Relationship Id="rId49" Type="http://schemas.openxmlformats.org/officeDocument/2006/relationships/image" Target="../media/image26.tiff"/><Relationship Id="rId10" Type="http://schemas.openxmlformats.org/officeDocument/2006/relationships/tags" Target="../tags/tag109.xml"/><Relationship Id="rId19" Type="http://schemas.openxmlformats.org/officeDocument/2006/relationships/tags" Target="../tags/tag118.xml"/><Relationship Id="rId31" Type="http://schemas.openxmlformats.org/officeDocument/2006/relationships/tags" Target="../tags/tag130.xml"/><Relationship Id="rId44" Type="http://schemas.openxmlformats.org/officeDocument/2006/relationships/notesSlide" Target="../notesSlides/notesSlide8.xml"/><Relationship Id="rId52" Type="http://schemas.openxmlformats.org/officeDocument/2006/relationships/image" Target="../media/image12.svg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Relationship Id="rId22" Type="http://schemas.openxmlformats.org/officeDocument/2006/relationships/tags" Target="../tags/tag121.xml"/><Relationship Id="rId27" Type="http://schemas.openxmlformats.org/officeDocument/2006/relationships/tags" Target="../tags/tag126.xml"/><Relationship Id="rId30" Type="http://schemas.openxmlformats.org/officeDocument/2006/relationships/tags" Target="../tags/tag129.xml"/><Relationship Id="rId35" Type="http://schemas.openxmlformats.org/officeDocument/2006/relationships/tags" Target="../tags/tag134.xml"/><Relationship Id="rId43" Type="http://schemas.openxmlformats.org/officeDocument/2006/relationships/slideLayout" Target="../slideLayouts/slideLayout3.xml"/><Relationship Id="rId48" Type="http://schemas.openxmlformats.org/officeDocument/2006/relationships/image" Target="../media/image25.png"/><Relationship Id="rId8" Type="http://schemas.openxmlformats.org/officeDocument/2006/relationships/tags" Target="../tags/tag107.xml"/><Relationship Id="rId51" Type="http://schemas.openxmlformats.org/officeDocument/2006/relationships/image" Target="../media/image11.png"/><Relationship Id="rId3" Type="http://schemas.openxmlformats.org/officeDocument/2006/relationships/tags" Target="../tags/tag102.xml"/><Relationship Id="rId12" Type="http://schemas.openxmlformats.org/officeDocument/2006/relationships/tags" Target="../tags/tag111.xml"/><Relationship Id="rId17" Type="http://schemas.openxmlformats.org/officeDocument/2006/relationships/tags" Target="../tags/tag116.xml"/><Relationship Id="rId25" Type="http://schemas.openxmlformats.org/officeDocument/2006/relationships/tags" Target="../tags/tag124.xml"/><Relationship Id="rId33" Type="http://schemas.openxmlformats.org/officeDocument/2006/relationships/tags" Target="../tags/tag132.xml"/><Relationship Id="rId38" Type="http://schemas.openxmlformats.org/officeDocument/2006/relationships/tags" Target="../tags/tag137.xml"/><Relationship Id="rId46" Type="http://schemas.openxmlformats.org/officeDocument/2006/relationships/image" Target="../media/image23.png"/><Relationship Id="rId20" Type="http://schemas.openxmlformats.org/officeDocument/2006/relationships/tags" Target="../tags/tag119.xml"/><Relationship Id="rId41" Type="http://schemas.openxmlformats.org/officeDocument/2006/relationships/tags" Target="../tags/tag140.xml"/><Relationship Id="rId1" Type="http://schemas.openxmlformats.org/officeDocument/2006/relationships/tags" Target="../tags/tag100.xml"/><Relationship Id="rId6" Type="http://schemas.openxmlformats.org/officeDocument/2006/relationships/tags" Target="../tags/tag10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54.xml"/><Relationship Id="rId18" Type="http://schemas.openxmlformats.org/officeDocument/2006/relationships/tags" Target="../tags/tag159.xml"/><Relationship Id="rId26" Type="http://schemas.openxmlformats.org/officeDocument/2006/relationships/tags" Target="../tags/tag167.xml"/><Relationship Id="rId39" Type="http://schemas.openxmlformats.org/officeDocument/2006/relationships/image" Target="../media/image32.svg"/><Relationship Id="rId21" Type="http://schemas.openxmlformats.org/officeDocument/2006/relationships/tags" Target="../tags/tag162.xml"/><Relationship Id="rId34" Type="http://schemas.openxmlformats.org/officeDocument/2006/relationships/notesSlide" Target="../notesSlides/notesSlide9.xml"/><Relationship Id="rId42" Type="http://schemas.openxmlformats.org/officeDocument/2006/relationships/image" Target="../media/image35.png"/><Relationship Id="rId7" Type="http://schemas.openxmlformats.org/officeDocument/2006/relationships/tags" Target="../tags/tag148.xml"/><Relationship Id="rId2" Type="http://schemas.openxmlformats.org/officeDocument/2006/relationships/tags" Target="../tags/tag143.xml"/><Relationship Id="rId16" Type="http://schemas.openxmlformats.org/officeDocument/2006/relationships/tags" Target="../tags/tag157.xml"/><Relationship Id="rId20" Type="http://schemas.openxmlformats.org/officeDocument/2006/relationships/tags" Target="../tags/tag161.xml"/><Relationship Id="rId29" Type="http://schemas.openxmlformats.org/officeDocument/2006/relationships/tags" Target="../tags/tag170.xml"/><Relationship Id="rId41" Type="http://schemas.openxmlformats.org/officeDocument/2006/relationships/image" Target="../media/image34.png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tags" Target="../tags/tag152.xml"/><Relationship Id="rId24" Type="http://schemas.openxmlformats.org/officeDocument/2006/relationships/tags" Target="../tags/tag165.xml"/><Relationship Id="rId32" Type="http://schemas.openxmlformats.org/officeDocument/2006/relationships/tags" Target="../tags/tag173.xml"/><Relationship Id="rId37" Type="http://schemas.openxmlformats.org/officeDocument/2006/relationships/image" Target="../media/image30.svg"/><Relationship Id="rId40" Type="http://schemas.openxmlformats.org/officeDocument/2006/relationships/image" Target="../media/image33.jpeg"/><Relationship Id="rId5" Type="http://schemas.openxmlformats.org/officeDocument/2006/relationships/tags" Target="../tags/tag146.xml"/><Relationship Id="rId15" Type="http://schemas.openxmlformats.org/officeDocument/2006/relationships/tags" Target="../tags/tag156.xml"/><Relationship Id="rId23" Type="http://schemas.openxmlformats.org/officeDocument/2006/relationships/tags" Target="../tags/tag164.xml"/><Relationship Id="rId28" Type="http://schemas.openxmlformats.org/officeDocument/2006/relationships/tags" Target="../tags/tag169.xml"/><Relationship Id="rId36" Type="http://schemas.openxmlformats.org/officeDocument/2006/relationships/image" Target="../media/image29.png"/><Relationship Id="rId10" Type="http://schemas.openxmlformats.org/officeDocument/2006/relationships/tags" Target="../tags/tag151.xml"/><Relationship Id="rId19" Type="http://schemas.openxmlformats.org/officeDocument/2006/relationships/tags" Target="../tags/tag160.xml"/><Relationship Id="rId31" Type="http://schemas.openxmlformats.org/officeDocument/2006/relationships/tags" Target="../tags/tag172.xml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tags" Target="../tags/tag155.xml"/><Relationship Id="rId22" Type="http://schemas.openxmlformats.org/officeDocument/2006/relationships/tags" Target="../tags/tag163.xml"/><Relationship Id="rId27" Type="http://schemas.openxmlformats.org/officeDocument/2006/relationships/tags" Target="../tags/tag168.xml"/><Relationship Id="rId30" Type="http://schemas.openxmlformats.org/officeDocument/2006/relationships/tags" Target="../tags/tag171.xml"/><Relationship Id="rId35" Type="http://schemas.openxmlformats.org/officeDocument/2006/relationships/image" Target="../media/image28.png"/><Relationship Id="rId8" Type="http://schemas.openxmlformats.org/officeDocument/2006/relationships/tags" Target="../tags/tag149.xml"/><Relationship Id="rId3" Type="http://schemas.openxmlformats.org/officeDocument/2006/relationships/tags" Target="../tags/tag144.xml"/><Relationship Id="rId12" Type="http://schemas.openxmlformats.org/officeDocument/2006/relationships/tags" Target="../tags/tag153.xml"/><Relationship Id="rId17" Type="http://schemas.openxmlformats.org/officeDocument/2006/relationships/tags" Target="../tags/tag158.xml"/><Relationship Id="rId25" Type="http://schemas.openxmlformats.org/officeDocument/2006/relationships/tags" Target="../tags/tag166.xml"/><Relationship Id="rId33" Type="http://schemas.openxmlformats.org/officeDocument/2006/relationships/slideLayout" Target="../slideLayouts/slideLayout3.xml"/><Relationship Id="rId38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90A2-E1D2-2149-8813-1D93D4E1A9A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/>
              <a:t>High-Performance Encryption (HPE)</a:t>
            </a:r>
            <a:br>
              <a:rPr lang="en-US"/>
            </a:b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AF9A5-CE2A-7FB3-F2CC-65C14561EE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910DCA-ABB3-4D5E-BBDD-14127E5D4870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buClr>
                <a:schemeClr val="dk1"/>
              </a:buClr>
            </a:pPr>
            <a:r>
              <a:rPr lang="en-US"/>
              <a:t>ACE Solutions Architecture Team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75413"/>
            <a:ext cx="5241925" cy="347662"/>
          </a:xfrm>
        </p:spPr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58613" y="6456363"/>
            <a:ext cx="433387" cy="288925"/>
          </a:xfrm>
        </p:spPr>
        <p:txBody>
          <a:bodyPr wrap="none">
            <a:noAutofit/>
          </a:bodyPr>
          <a:lstStyle/>
          <a:p>
            <a:fld id="{81610C46-6EA2-4C96-A0B3-70F3B5DD5C05}" type="slidenum">
              <a:rPr lang="en-US" smtClean="0"/>
              <a:t>1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682C274-4812-114B-BDF2-D42FA0E77E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13444" y="4684564"/>
            <a:ext cx="6572156" cy="1238716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dk1"/>
              </a:buClr>
            </a:pPr>
            <a:endParaRPr lang="en-US" sz="2133"/>
          </a:p>
        </p:txBody>
      </p:sp>
    </p:spTree>
    <p:extLst>
      <p:ext uri="{BB962C8B-B14F-4D97-AF65-F5344CB8AC3E}">
        <p14:creationId xmlns:p14="http://schemas.microsoft.com/office/powerpoint/2010/main" val="57043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7735F1-603B-3041-BABB-205BB8D0A30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lstStyle/>
          <a:p>
            <a:r>
              <a:rPr lang="en-US"/>
              <a:t>Next: ActiveMesh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BDB5E-1FF6-7E2A-A856-C89E35B70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75413"/>
            <a:ext cx="5241925" cy="347662"/>
          </a:xfrm>
        </p:spPr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58613" y="6456363"/>
            <a:ext cx="433387" cy="288925"/>
          </a:xfrm>
        </p:spPr>
        <p:txBody>
          <a:bodyPr wrap="none">
            <a:noAutofit/>
          </a:bodyPr>
          <a:lstStyle/>
          <a:p>
            <a:fld id="{699B50D4-FD32-42F5-849C-F6CEBC161F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8698EC-CD10-DE4F-A994-6E027C4E967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19" y="4577620"/>
            <a:ext cx="466927" cy="56031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BAD91E-72D6-0943-8490-C0B0D8853506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Zero Trust – Datapath Encryption</a:t>
            </a:r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099EACC4-AC38-4347-9097-476803E4DC2C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9132" y="5907941"/>
            <a:ext cx="943076" cy="94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E6E4D4B-7F89-3643-8E36-5BE97655899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061578" y="2600998"/>
            <a:ext cx="5573050" cy="679428"/>
            <a:chOff x="3530603" y="2474260"/>
            <a:chExt cx="6386618" cy="6794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292E2B-6DF4-2446-9206-8AFFA03F6B1E}"/>
                </a:ext>
              </a:extLst>
            </p:cNvPr>
            <p:cNvSpPr/>
            <p:nvPr/>
          </p:nvSpPr>
          <p:spPr>
            <a:xfrm>
              <a:off x="3530603" y="2474260"/>
              <a:ext cx="6244765" cy="67942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 defTabSz="914377">
                <a:defRPr/>
              </a:pPr>
              <a:r>
                <a:rPr lang="en-US" sz="1400" b="1">
                  <a:solidFill>
                    <a:srgbClr val="000000">
                      <a:lumMod val="50000"/>
                      <a:lumOff val="50000"/>
                    </a:srgbClr>
                  </a:solidFill>
                  <a:latin typeface="Calibri" panose="020F0502020204030204"/>
                </a:rPr>
                <a:t> </a:t>
              </a:r>
              <a:endParaRPr lang="en-US" sz="1400" b="1">
                <a:solidFill>
                  <a:srgbClr val="000000">
                    <a:lumMod val="50000"/>
                    <a:lumOff val="50000"/>
                  </a:srgbClr>
                </a:solidFill>
                <a:latin typeface="Calibri Light" panose="020F03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0415FF-33E7-4941-858B-10F643F78408}"/>
                </a:ext>
              </a:extLst>
            </p:cNvPr>
            <p:cNvSpPr/>
            <p:nvPr/>
          </p:nvSpPr>
          <p:spPr>
            <a:xfrm>
              <a:off x="8645799" y="2556182"/>
              <a:ext cx="1271421" cy="53348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>
                <a:defRPr/>
              </a:pPr>
              <a:r>
                <a:rPr lang="en-US" sz="1333" b="1">
                  <a:solidFill>
                    <a:srgbClr val="000000">
                      <a:lumMod val="85000"/>
                      <a:lumOff val="15000"/>
                    </a:srgbClr>
                  </a:solidFill>
                  <a:latin typeface="Calibri" panose="020F0502020204030204"/>
                </a:rPr>
                <a:t>Public</a:t>
              </a:r>
            </a:p>
            <a:p>
              <a:pPr algn="ctr" defTabSz="914377">
                <a:defRPr/>
              </a:pPr>
              <a:r>
                <a:rPr lang="en-US" sz="1333" b="1">
                  <a:solidFill>
                    <a:srgbClr val="000000">
                      <a:lumMod val="85000"/>
                      <a:lumOff val="15000"/>
                    </a:srgbClr>
                  </a:solidFill>
                  <a:latin typeface="Calibri" panose="020F0502020204030204"/>
                </a:rPr>
                <a:t>Cloud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ACB3A2-4B6A-5847-BC5F-09C86A24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607" y="2554861"/>
              <a:ext cx="550389" cy="5148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F804E80-A9A0-134E-8F81-1E0D112F4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8030" y="2546586"/>
              <a:ext cx="550389" cy="51485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37F8ECD-6850-1E4D-9523-8B59A80BA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1430" y="2565494"/>
              <a:ext cx="550389" cy="514857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269FAD7-B578-7943-9491-9AA5565B454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813063" y="2528391"/>
            <a:ext cx="3053817" cy="76944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r>
              <a:rPr lang="en-US" sz="1400" b="1">
                <a:solidFill>
                  <a:srgbClr val="FFFFFF"/>
                </a:solidFill>
                <a:latin typeface="Calibri" panose="020F0502020204030204"/>
              </a:rPr>
              <a:t>UNTRUSTED</a:t>
            </a:r>
            <a:r>
              <a:rPr lang="en-US" sz="1400">
                <a:solidFill>
                  <a:srgbClr val="FFFFFF"/>
                </a:solidFill>
                <a:latin typeface="Calibri" panose="020F0502020204030204"/>
              </a:rPr>
              <a:t> </a:t>
            </a:r>
          </a:p>
          <a:p>
            <a:pPr defTabSz="914377">
              <a:defRPr/>
            </a:pPr>
            <a:r>
              <a:rPr lang="en-US" sz="1400">
                <a:solidFill>
                  <a:srgbClr val="FFFFFF"/>
                </a:solidFill>
                <a:latin typeface="Calibri" panose="020F0502020204030204"/>
              </a:rPr>
              <a:t>Datapath Encryption = Maybe</a:t>
            </a:r>
          </a:p>
          <a:p>
            <a:pPr defTabSz="914377">
              <a:defRPr/>
            </a:pPr>
            <a:r>
              <a:rPr lang="en-US" sz="1400">
                <a:solidFill>
                  <a:srgbClr val="FFFFFF"/>
                </a:solidFill>
                <a:latin typeface="Calibri" panose="020F0502020204030204"/>
              </a:rPr>
              <a:t>Application Encryption = Maybe</a:t>
            </a:r>
            <a:endParaRPr lang="en-US" sz="1400">
              <a:solidFill>
                <a:srgbClr val="FFFFFF"/>
              </a:solidFill>
              <a:latin typeface="Calibri Light" panose="020F0302020204030204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8FFEDD-8298-7241-AC6E-5256CEAF7B95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 flipV="1">
            <a:off x="5189823" y="3280427"/>
            <a:ext cx="0" cy="27970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1EEC6C3-2311-824A-A0F2-E18429E27A4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4400036" y="4086119"/>
            <a:ext cx="746491" cy="5603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382E37-7146-6F4E-B054-CCD89AF57FF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813061" y="6227659"/>
            <a:ext cx="294640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600" b="1" kern="1200">
                <a:solidFill>
                  <a:schemeClr val="bg1"/>
                </a:solidFill>
                <a:latin typeface="Metropolis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defTabSz="914377">
              <a:buClr>
                <a:schemeClr val="lt1"/>
              </a:buClr>
              <a:defRPr>
                <a:solidFill>
                  <a:schemeClr val="lt1"/>
                </a:solidFill>
                <a:latin typeface="Calibri" panose="020F0502020204030204"/>
              </a:defRPr>
            </a:pPr>
            <a:r>
              <a:rPr lang="en-US" sz="1600">
                <a:solidFill>
                  <a:schemeClr val="lt1"/>
                </a:solidFill>
                <a:latin typeface="Calibri" panose="020F0502020204030204"/>
              </a:rPr>
              <a:t>TRUSTED LAN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495314-5654-8445-8762-FB0AC262F13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478756" y="6145584"/>
            <a:ext cx="1046409" cy="5334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r>
              <a:rPr lang="en-US" sz="1333" b="1">
                <a:solidFill>
                  <a:srgbClr val="000000"/>
                </a:solidFill>
                <a:latin typeface="Calibri" panose="020F0502020204030204"/>
                <a:cs typeface="Calibri Light"/>
              </a:rPr>
              <a:t>Data Center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E4DBD2-CCA5-8942-9FC3-46E4BAB3A320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2061578" y="5878300"/>
            <a:ext cx="880241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B33785-38C0-CF4D-875D-3DADFFA25766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061578" y="3482170"/>
            <a:ext cx="872621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E90ED-8A62-084A-A1E3-D1B4F514D6F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813063" y="4432956"/>
            <a:ext cx="3053817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r>
              <a:rPr lang="en-US" sz="1600" b="1">
                <a:solidFill>
                  <a:srgbClr val="FFFFFF"/>
                </a:solidFill>
                <a:latin typeface="Calibri" panose="020F0502020204030204"/>
              </a:rPr>
              <a:t>UNTRUSTED</a:t>
            </a:r>
            <a:endParaRPr lang="en-US" sz="1600">
              <a:solidFill>
                <a:srgbClr val="FFFFFF"/>
              </a:solidFill>
              <a:latin typeface="Metropolis" pitchFamily="2" charset="7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129184-0F8F-D54A-9B90-EA7FF38E973C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4771032" y="2634960"/>
            <a:ext cx="2222917" cy="615553"/>
            <a:chOff x="4627150" y="1874649"/>
            <a:chExt cx="2222917" cy="615553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8BDBBE8-5A6A-AF44-92D7-01FBE7302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 flipH="1">
              <a:off x="4627150" y="2010151"/>
              <a:ext cx="418791" cy="39026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7669CF-EAC5-934C-B7EA-78AB816268FE}"/>
                </a:ext>
              </a:extLst>
            </p:cNvPr>
            <p:cNvSpPr txBox="1"/>
            <p:nvPr/>
          </p:nvSpPr>
          <p:spPr>
            <a:xfrm>
              <a:off x="4969090" y="1874649"/>
              <a:ext cx="188097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>
                <a:defRPr/>
              </a:pPr>
              <a:r>
                <a:rPr lang="en-US" sz="1600">
                  <a:solidFill>
                    <a:srgbClr val="E24301"/>
                  </a:solidFill>
                  <a:latin typeface="Calibri" panose="020F0502020204030204"/>
                  <a:cs typeface="Calibri Light"/>
                </a:rPr>
                <a:t>Aviatrix Datapath Encryption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B93FE53-7B38-304B-91D4-311C0B5E0CC8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5419801" y="4270564"/>
            <a:ext cx="2222916" cy="615553"/>
            <a:chOff x="5163564" y="3512081"/>
            <a:chExt cx="2222916" cy="615553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4222B523-BC54-9B4D-83E8-825A9AAE3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 flipH="1">
              <a:off x="5163564" y="3647582"/>
              <a:ext cx="418791" cy="39026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CE6A14-410D-9D4C-9510-0E4791E82330}"/>
                </a:ext>
              </a:extLst>
            </p:cNvPr>
            <p:cNvSpPr txBox="1"/>
            <p:nvPr/>
          </p:nvSpPr>
          <p:spPr>
            <a:xfrm>
              <a:off x="5505503" y="3512081"/>
              <a:ext cx="188097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>
                <a:defRPr/>
              </a:pPr>
              <a:r>
                <a:rPr lang="en-US" sz="1600">
                  <a:solidFill>
                    <a:srgbClr val="E24301"/>
                  </a:solidFill>
                  <a:latin typeface="Calibri" panose="020F0502020204030204"/>
                  <a:cs typeface="Calibri Light"/>
                </a:rPr>
                <a:t>Aviatrix Datapath Encryption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C5B6886-4B81-644E-986F-81586FA68C65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690513" y="4709048"/>
            <a:ext cx="1787663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r>
              <a:rPr lang="en-US" sz="1333" b="1">
                <a:solidFill>
                  <a:srgbClr val="000000"/>
                </a:solidFill>
                <a:latin typeface="Calibri" panose="020F0502020204030204"/>
                <a:cs typeface="Calibri Light"/>
              </a:rPr>
              <a:t>AWS Direct Connect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8E5E60-C2D5-C545-ACC5-BB193DEDCB41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559024" y="4240220"/>
            <a:ext cx="2078691" cy="32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r>
              <a:rPr lang="en-US" sz="1333" b="1">
                <a:solidFill>
                  <a:srgbClr val="000000"/>
                </a:solidFill>
                <a:latin typeface="Calibri" panose="020F0502020204030204"/>
                <a:cs typeface="Calibri Light"/>
              </a:rPr>
              <a:t>Azure Express Route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E12FE6-31B7-5246-9950-E4EB4F84380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64311" y="773476"/>
            <a:ext cx="6861075" cy="17851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en-US" sz="2667">
                <a:solidFill>
                  <a:schemeClr val="accent1"/>
                </a:solidFill>
                <a:cs typeface="Calibri Light"/>
              </a:rPr>
              <a:t>Why?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en-US" sz="1867">
                <a:cs typeface="Calibri Light"/>
              </a:rPr>
              <a:t>Compliance Requirement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en-US" sz="1867">
                <a:cs typeface="Calibri Light"/>
              </a:rPr>
              <a:t>Data Security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en-US" sz="1867">
                <a:cs typeface="Calibri Light"/>
              </a:rPr>
              <a:t>Business Policy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en-US" sz="1867">
                <a:cs typeface="Calibri Light"/>
              </a:rPr>
              <a:t>Native Constructs Routing Scalability Challenges</a:t>
            </a:r>
          </a:p>
        </p:txBody>
      </p:sp>
      <p:pic>
        <p:nvPicPr>
          <p:cNvPr id="28" name="Graphic 27" descr="Processor">
            <a:extLst>
              <a:ext uri="{FF2B5EF4-FFF2-40B4-BE49-F238E27FC236}">
                <a16:creationId xmlns:a16="http://schemas.microsoft.com/office/drawing/2014/main" id="{4FF0FD77-FF0F-A442-B9E5-CFBD9CCC6573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571418" y="4601633"/>
            <a:ext cx="380645" cy="380645"/>
          </a:xfrm>
          <a:prstGeom prst="rect">
            <a:avLst/>
          </a:prstGeom>
        </p:spPr>
      </p:pic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2DE25E51-07E4-414F-98E1-AE85E97EA743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1241025" y="6376417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wrap="none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i="0" kern="1200">
                <a:solidFill>
                  <a:schemeClr val="bg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>
                <a:latin typeface="Calibri" panose="020F0502020204030204"/>
              </a:defRPr>
            </a:pPr>
            <a:fld id="{4A70B06D-F489-48FF-A885-ABB74CD5C952}" type="slidenum">
              <a:rPr lang="en-US" sz="900" smtClean="0">
                <a:latin typeface="Calibri" panose="020F0502020204030204"/>
              </a:rPr>
              <a:t>2</a:t>
            </a:fld>
            <a:endParaRPr lang="en-US"/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3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C6446BAD-2796-4835-AA6D-AE13991F6F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8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2">
            <a:extLst>
              <a:ext uri="{FF2B5EF4-FFF2-40B4-BE49-F238E27FC236}">
                <a16:creationId xmlns:a16="http://schemas.microsoft.com/office/drawing/2014/main" id="{3CC7739E-EB72-504C-B529-58CC694F1A2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Without Aviatrix: Encryption / IPsec Performance Limitations	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3481AEB-3F2D-5544-B512-889EE147EAE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89679" y="2919123"/>
            <a:ext cx="8612643" cy="2572536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1">
              <a:defRPr/>
            </a:pPr>
            <a:r>
              <a:rPr lang="en-US" sz="2400" kern="0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709780A-1E5A-8245-AD2F-4DBBA32F77C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642129" y="3514720"/>
            <a:ext cx="2240157" cy="179209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1">
              <a:defRPr/>
            </a:pPr>
            <a:r>
              <a:rPr lang="en-US" sz="2400" kern="0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/>
              </a:solidFill>
              <a:latin typeface="Gill Sans MT" panose="020B0502020104020203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8EAD64D-6936-B541-B07E-2DB4E31D832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200517" y="3610132"/>
            <a:ext cx="811195" cy="811195"/>
            <a:chOff x="2029242" y="3265318"/>
            <a:chExt cx="811195" cy="811195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B4F52ADA-DEC2-254A-985C-7ACD1E690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9242" y="3265318"/>
              <a:ext cx="811195" cy="811195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64F03C2-C142-6E41-AD07-043FB25DA323}"/>
                </a:ext>
              </a:extLst>
            </p:cNvPr>
            <p:cNvSpPr txBox="1"/>
            <p:nvPr/>
          </p:nvSpPr>
          <p:spPr>
            <a:xfrm>
              <a:off x="2204381" y="3553851"/>
              <a:ext cx="4042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800" dirty="0">
                  <a:solidFill>
                    <a:schemeClr val="bg1"/>
                  </a:solidFill>
                  <a:latin typeface="Calibri" panose="020F0502020204030204"/>
                  <a:cs typeface="Calibri Light"/>
                </a:rPr>
                <a:t>vCPU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3482B2A-46F4-1A42-8F9C-6312DE930A2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200517" y="4399995"/>
            <a:ext cx="811195" cy="811195"/>
            <a:chOff x="2029242" y="3462783"/>
            <a:chExt cx="811195" cy="811195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23F8F5A1-C54A-D64D-AD70-CC93BD63E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9242" y="3462783"/>
              <a:ext cx="811195" cy="811195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845EBE1-4E65-EA45-8C35-7525F1F8BF1E}"/>
                </a:ext>
              </a:extLst>
            </p:cNvPr>
            <p:cNvSpPr txBox="1"/>
            <p:nvPr/>
          </p:nvSpPr>
          <p:spPr>
            <a:xfrm>
              <a:off x="2204381" y="3751316"/>
              <a:ext cx="4042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800">
                  <a:solidFill>
                    <a:schemeClr val="bg1"/>
                  </a:solidFill>
                  <a:latin typeface="Calibri" panose="020F0502020204030204"/>
                  <a:cs typeface="Calibri Light"/>
                </a:rPr>
                <a:t>vCPU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CCDD4E2-2EE2-C941-A25F-48C63EBDE2C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998523" y="3610132"/>
            <a:ext cx="811195" cy="811195"/>
            <a:chOff x="2228743" y="3265318"/>
            <a:chExt cx="811195" cy="811195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42AEB7-F3AA-6241-A968-8D52674E7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28743" y="3265318"/>
              <a:ext cx="811195" cy="811195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FCAD598-FDB2-254D-AAA0-0B32F70A6195}"/>
                </a:ext>
              </a:extLst>
            </p:cNvPr>
            <p:cNvSpPr txBox="1"/>
            <p:nvPr/>
          </p:nvSpPr>
          <p:spPr>
            <a:xfrm>
              <a:off x="2403882" y="3553851"/>
              <a:ext cx="4042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800">
                  <a:solidFill>
                    <a:schemeClr val="bg1"/>
                  </a:solidFill>
                  <a:latin typeface="Calibri" panose="020F0502020204030204"/>
                  <a:cs typeface="Calibri Light"/>
                </a:rPr>
                <a:t>vCPU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2C9A825-E178-E348-A328-F12D90EA52E9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4005093" y="4399995"/>
            <a:ext cx="811195" cy="811195"/>
            <a:chOff x="2230386" y="3462783"/>
            <a:chExt cx="811195" cy="811195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0B5D5D63-EE75-9C4B-BE03-4A62343A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0386" y="3462783"/>
              <a:ext cx="811195" cy="811195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9BCAC3A-AED0-594A-9DDB-D46D4FEA5D89}"/>
                </a:ext>
              </a:extLst>
            </p:cNvPr>
            <p:cNvSpPr txBox="1"/>
            <p:nvPr/>
          </p:nvSpPr>
          <p:spPr>
            <a:xfrm>
              <a:off x="2405525" y="3751316"/>
              <a:ext cx="4042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800">
                  <a:solidFill>
                    <a:schemeClr val="bg1"/>
                  </a:solidFill>
                  <a:latin typeface="Calibri" panose="020F0502020204030204"/>
                  <a:cs typeface="Calibri Light"/>
                </a:rPr>
                <a:t>vCPU</a:t>
              </a:r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ED663C0-E207-8045-8796-D42B7AADD99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310777" y="3514720"/>
            <a:ext cx="2240157" cy="179209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1">
              <a:defRPr/>
            </a:pPr>
            <a:r>
              <a:rPr lang="en-US" sz="2400" kern="0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/>
              </a:solidFill>
              <a:latin typeface="Gill Sans MT" panose="020B0502020104020203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82EA16E-F262-6D45-8063-C69E27D6CC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7383466" y="3610132"/>
            <a:ext cx="811195" cy="811195"/>
            <a:chOff x="3074979" y="3265318"/>
            <a:chExt cx="811195" cy="811195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9153854C-E019-8245-B986-B66BF1423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4979" y="3265318"/>
              <a:ext cx="811195" cy="811195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DE81775-195C-4246-8233-B2B4DFB70B73}"/>
                </a:ext>
              </a:extLst>
            </p:cNvPr>
            <p:cNvSpPr txBox="1"/>
            <p:nvPr/>
          </p:nvSpPr>
          <p:spPr>
            <a:xfrm>
              <a:off x="3250117" y="3553851"/>
              <a:ext cx="4042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800">
                  <a:solidFill>
                    <a:schemeClr val="bg1"/>
                  </a:solidFill>
                  <a:latin typeface="Calibri" panose="020F0502020204030204"/>
                  <a:cs typeface="Calibri Light"/>
                </a:rPr>
                <a:t>vCPU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5421E8F-3BB2-EB45-86FC-26229A614A7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7383466" y="4399995"/>
            <a:ext cx="811195" cy="811195"/>
            <a:chOff x="3074979" y="3462783"/>
            <a:chExt cx="811195" cy="811195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7EAACB1-61DB-634C-B65D-1A4FCE0C5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4979" y="3462783"/>
              <a:ext cx="811195" cy="811195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CF61580-00BF-1941-A06D-C434C65690F0}"/>
                </a:ext>
              </a:extLst>
            </p:cNvPr>
            <p:cNvSpPr txBox="1"/>
            <p:nvPr/>
          </p:nvSpPr>
          <p:spPr>
            <a:xfrm>
              <a:off x="3250117" y="3751316"/>
              <a:ext cx="4042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800">
                  <a:solidFill>
                    <a:schemeClr val="bg1"/>
                  </a:solidFill>
                  <a:latin typeface="Calibri" panose="020F0502020204030204"/>
                  <a:cs typeface="Calibri Light"/>
                </a:rPr>
                <a:t>vCPU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C9A02B8-2BCD-3645-95C2-D2094634802B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8181471" y="3610132"/>
            <a:ext cx="811195" cy="811195"/>
            <a:chOff x="3274481" y="3265318"/>
            <a:chExt cx="811195" cy="811195"/>
          </a:xfrm>
        </p:grpSpPr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65EEDBB0-65F3-A143-9D7F-5E18DE8C3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4481" y="3265318"/>
              <a:ext cx="811195" cy="811195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4666B32-DC29-CA49-8282-1C248CFD00D0}"/>
                </a:ext>
              </a:extLst>
            </p:cNvPr>
            <p:cNvSpPr txBox="1"/>
            <p:nvPr/>
          </p:nvSpPr>
          <p:spPr>
            <a:xfrm>
              <a:off x="3449619" y="3553851"/>
              <a:ext cx="4042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800">
                  <a:solidFill>
                    <a:schemeClr val="bg1"/>
                  </a:solidFill>
                  <a:latin typeface="Calibri" panose="020F0502020204030204"/>
                  <a:cs typeface="Calibri Light"/>
                </a:rPr>
                <a:t>vCPU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D9F7A48-FCB2-7448-9D39-1647A8953915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8188041" y="4399995"/>
            <a:ext cx="811195" cy="811195"/>
            <a:chOff x="3276123" y="3462783"/>
            <a:chExt cx="811195" cy="811195"/>
          </a:xfrm>
        </p:grpSpPr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2FD069BE-C625-1641-B6F3-4081035C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123" y="3462783"/>
              <a:ext cx="811195" cy="811195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9688891-9E57-E245-9312-182D45E3870F}"/>
                </a:ext>
              </a:extLst>
            </p:cNvPr>
            <p:cNvSpPr txBox="1"/>
            <p:nvPr/>
          </p:nvSpPr>
          <p:spPr>
            <a:xfrm>
              <a:off x="3451262" y="3751316"/>
              <a:ext cx="4042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800">
                  <a:solidFill>
                    <a:schemeClr val="bg1"/>
                  </a:solidFill>
                  <a:latin typeface="Calibri" panose="020F0502020204030204"/>
                  <a:cs typeface="Calibri Light"/>
                </a:rPr>
                <a:t>vCPU</a:t>
              </a:r>
            </a:p>
          </p:txBody>
        </p:sp>
      </p:grpSp>
      <p:sp>
        <p:nvSpPr>
          <p:cNvPr id="151" name="Can 150">
            <a:extLst>
              <a:ext uri="{FF2B5EF4-FFF2-40B4-BE49-F238E27FC236}">
                <a16:creationId xmlns:a16="http://schemas.microsoft.com/office/drawing/2014/main" id="{3078C719-FDCF-AD45-9F34-2565A0E8995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6200000">
            <a:off x="5992603" y="3603067"/>
            <a:ext cx="247804" cy="1615396"/>
          </a:xfrm>
          <a:prstGeom prst="can">
            <a:avLst/>
          </a:prstGeom>
          <a:solidFill>
            <a:schemeClr val="tx2"/>
          </a:solidFill>
          <a:ln w="19050" cap="flat" cmpd="sng" algn="ctr">
            <a:solidFill>
              <a:schemeClr val="accent4">
                <a:lumMod val="95000"/>
              </a:schemeClr>
            </a:solidFill>
            <a:prstDash val="solid"/>
            <a:miter lim="800000"/>
          </a:ln>
          <a:effectLst/>
        </p:spPr>
        <p:txBody>
          <a:bodyPr vert="vert"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1">
              <a:defRPr/>
            </a:pPr>
            <a:r>
              <a:rPr lang="en-US" sz="1333" kern="0">
                <a:solidFill>
                  <a:schemeClr val="bg1"/>
                </a:solidFill>
                <a:latin typeface="Calibri" panose="020F0502020204030204"/>
              </a:rPr>
              <a:t>Traditional Tunnel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575862E3-98B8-D447-861E-7ED9D0A472E3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4649666" y="3913292"/>
            <a:ext cx="665453" cy="52671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330C716F-736B-8645-9367-35387B936FF4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rot="10800000" flipV="1">
            <a:off x="6924199" y="4015727"/>
            <a:ext cx="459267" cy="395037"/>
          </a:xfrm>
          <a:prstGeom prst="bentConnector3">
            <a:avLst/>
          </a:prstGeom>
          <a:noFill/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154" name="Left-Right Arrow 153">
            <a:extLst>
              <a:ext uri="{FF2B5EF4-FFF2-40B4-BE49-F238E27FC236}">
                <a16:creationId xmlns:a16="http://schemas.microsoft.com/office/drawing/2014/main" id="{8C6C6C19-9F2A-5147-B514-5ECF84C8FDAF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789679" y="4034560"/>
            <a:ext cx="1453764" cy="811193"/>
          </a:xfrm>
          <a:prstGeom prst="leftRightArrow">
            <a:avLst/>
          </a:prstGeom>
          <a:gradFill rotWithShape="1">
            <a:gsLst>
              <a:gs pos="0">
                <a:srgbClr val="000000">
                  <a:lumMod val="110000"/>
                  <a:satMod val="105000"/>
                  <a:tint val="67000"/>
                </a:srgbClr>
              </a:gs>
              <a:gs pos="50000">
                <a:srgbClr val="000000">
                  <a:lumMod val="105000"/>
                  <a:satMod val="103000"/>
                  <a:tint val="73000"/>
                </a:srgbClr>
              </a:gs>
              <a:gs pos="100000">
                <a:srgbClr val="000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1">
              <a:defRPr/>
            </a:pPr>
            <a:r>
              <a:rPr lang="en-US" sz="1333" kern="0">
                <a:solidFill>
                  <a:srgbClr val="FFFFFF"/>
                </a:solidFill>
                <a:latin typeface="Calibri" panose="020F0502020204030204"/>
              </a:rPr>
              <a:t>Encryption/Decryption</a:t>
            </a:r>
          </a:p>
        </p:txBody>
      </p:sp>
      <p:sp>
        <p:nvSpPr>
          <p:cNvPr id="155" name="Left-Right Arrow 154">
            <a:extLst>
              <a:ext uri="{FF2B5EF4-FFF2-40B4-BE49-F238E27FC236}">
                <a16:creationId xmlns:a16="http://schemas.microsoft.com/office/drawing/2014/main" id="{01020956-04D7-6244-A012-8EC04B2A1EE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953064" y="4035564"/>
            <a:ext cx="1449257" cy="811193"/>
          </a:xfrm>
          <a:prstGeom prst="leftRightArrow">
            <a:avLst/>
          </a:prstGeom>
          <a:gradFill rotWithShape="1">
            <a:gsLst>
              <a:gs pos="0">
                <a:srgbClr val="000000">
                  <a:lumMod val="110000"/>
                  <a:satMod val="105000"/>
                  <a:tint val="67000"/>
                </a:srgbClr>
              </a:gs>
              <a:gs pos="50000">
                <a:srgbClr val="000000">
                  <a:lumMod val="105000"/>
                  <a:satMod val="103000"/>
                  <a:tint val="73000"/>
                </a:srgbClr>
              </a:gs>
              <a:gs pos="100000">
                <a:srgbClr val="000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1">
              <a:defRPr/>
            </a:pPr>
            <a:r>
              <a:rPr lang="en-US" sz="1333" kern="0">
                <a:solidFill>
                  <a:srgbClr val="FFFFFF"/>
                </a:solidFill>
                <a:latin typeface="Calibri" panose="020F0502020204030204"/>
              </a:rPr>
              <a:t>Encryption/Decryption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10F0D0F-0CA8-EB47-870D-95BDE735EAA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4826275" y="3665628"/>
            <a:ext cx="91307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alibri" panose="020F0502020204030204"/>
                <a:cs typeface="Calibri Light"/>
              </a:rPr>
              <a:t>UDP/ESP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46C8472-D345-6848-B668-C00ADD55C87D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5556620" y="3957374"/>
            <a:ext cx="137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>
                <a:solidFill>
                  <a:srgbClr val="000000"/>
                </a:solidFill>
                <a:latin typeface="Calibri" panose="020F0502020204030204"/>
                <a:cs typeface="Calibri Light"/>
              </a:rPr>
              <a:t>~ 1.25 Gbps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B22C060-BF89-0844-B0EF-BB3FB7552407}"/>
              </a:ext>
            </a:extLst>
          </p:cNvPr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3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564657" y="2675729"/>
            <a:ext cx="780748" cy="9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21B35B7-2EF2-E144-9555-8C9400976BC1}"/>
              </a:ext>
            </a:extLst>
          </p:cNvPr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544134" y="2698695"/>
            <a:ext cx="1037684" cy="89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7">
            <a:extLst>
              <a:ext uri="{FF2B5EF4-FFF2-40B4-BE49-F238E27FC236}">
                <a16:creationId xmlns:a16="http://schemas.microsoft.com/office/drawing/2014/main" id="{A8A8239C-38B0-584D-9E4E-EA876A068E2D}"/>
              </a:ext>
            </a:extLst>
          </p:cNvPr>
          <p:cNvPicPr>
            <a:picLocks noChangeArrowheads="1"/>
          </p:cNvPicPr>
          <p:nvPr>
            <p:custDataLst>
              <p:tags r:id="rId22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95943" y="4934752"/>
            <a:ext cx="690785" cy="56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3A328C6-A367-9C4A-9DEC-C78707556F39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331445" y="4858867"/>
            <a:ext cx="508733" cy="5087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54F5FF-8B56-BE49-8A49-AB2B333851E6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9765495" y="4978226"/>
            <a:ext cx="714299" cy="451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67">
                <a:cs typeface="Calibri Light"/>
              </a:rPr>
              <a:t>Azure </a:t>
            </a:r>
          </a:p>
          <a:p>
            <a:pPr algn="ctr"/>
            <a:r>
              <a:rPr lang="en-US" sz="1067">
                <a:cs typeface="Calibri Light"/>
              </a:rPr>
              <a:t>VPN 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B6154D-1ED0-934F-B068-6336102CE5EA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360239" y="4934750"/>
            <a:ext cx="1088332" cy="451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67" dirty="0">
                <a:cs typeface="Calibri Light"/>
              </a:rPr>
              <a:t>3</a:t>
            </a:r>
            <a:r>
              <a:rPr lang="en-US" sz="1067" baseline="30000" dirty="0">
                <a:cs typeface="Calibri Light"/>
              </a:rPr>
              <a:t>rd</a:t>
            </a:r>
            <a:r>
              <a:rPr lang="en-US" sz="1067" dirty="0">
                <a:cs typeface="Calibri Light"/>
              </a:rPr>
              <a:t> party router</a:t>
            </a:r>
            <a:br>
              <a:rPr lang="en-US" sz="1067" dirty="0">
                <a:cs typeface="Calibri Light"/>
              </a:rPr>
            </a:br>
            <a:r>
              <a:rPr lang="en-US" sz="1067" dirty="0">
                <a:cs typeface="Calibri Light"/>
              </a:rPr>
              <a:t>firewall</a:t>
            </a:r>
          </a:p>
        </p:txBody>
      </p:sp>
      <p:sp>
        <p:nvSpPr>
          <p:cNvPr id="48" name="Line Callout 1 47">
            <a:extLst>
              <a:ext uri="{FF2B5EF4-FFF2-40B4-BE49-F238E27FC236}">
                <a16:creationId xmlns:a16="http://schemas.microsoft.com/office/drawing/2014/main" id="{4E4531A7-7963-F94B-A59F-3D25F096C289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722308" y="979201"/>
            <a:ext cx="5137846" cy="2055536"/>
          </a:xfrm>
          <a:prstGeom prst="borderCallout1">
            <a:avLst>
              <a:gd name="adj1" fmla="val 100356"/>
              <a:gd name="adj2" fmla="val 82127"/>
              <a:gd name="adj3" fmla="val 100287"/>
              <a:gd name="adj4" fmla="val 81765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121920" tIns="0" rIns="12192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rgbClr val="E24307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E24307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E24307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E24307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E24307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E24307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E24307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E24307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E24307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marL="381000" indent="-381000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tx1"/>
                </a:solidFill>
              </a:rPr>
              <a:t>All software-based IPsec VPN solutions have maximum performance of </a:t>
            </a:r>
            <a:br>
              <a:rPr lang="en-US" sz="1867" dirty="0">
                <a:solidFill>
                  <a:schemeClr val="tx1"/>
                </a:solidFill>
              </a:rPr>
            </a:br>
            <a:r>
              <a:rPr lang="en-US" sz="1867" dirty="0">
                <a:solidFill>
                  <a:schemeClr val="tx1"/>
                </a:solidFill>
              </a:rPr>
              <a:t>2Gbps depending on ciphers used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tx1"/>
                </a:solidFill>
              </a:rPr>
              <a:t>Software Routers use single core and establish only one tunnel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Line Callout 1 48">
            <a:extLst>
              <a:ext uri="{FF2B5EF4-FFF2-40B4-BE49-F238E27FC236}">
                <a16:creationId xmlns:a16="http://schemas.microsoft.com/office/drawing/2014/main" id="{CB751393-17A3-1A47-B1EF-DBB896DE075B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241849" y="763075"/>
            <a:ext cx="4604570" cy="1069551"/>
          </a:xfrm>
          <a:prstGeom prst="borderCallout1">
            <a:avLst>
              <a:gd name="adj1" fmla="val 42004"/>
              <a:gd name="adj2" fmla="val -460"/>
              <a:gd name="adj3" fmla="val 39220"/>
              <a:gd name="adj4" fmla="val -193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t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rgbClr val="E24307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E24307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E24307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E24307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E24307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E24307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E24307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E24307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E24307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marL="381000" indent="-381000">
              <a:buFont typeface="Arial" panose="020B0604020202020204" pitchFamily="34" charset="0"/>
              <a:buChar char="•"/>
            </a:pPr>
            <a:r>
              <a:rPr lang="en-US" sz="1867">
                <a:solidFill>
                  <a:schemeClr val="tx1"/>
                </a:solidFill>
              </a:rPr>
              <a:t>Packet can only use single core despite availability of multiple cores</a:t>
            </a:r>
          </a:p>
        </p:txBody>
      </p:sp>
      <p:sp>
        <p:nvSpPr>
          <p:cNvPr id="205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2AE68880-247A-4BD8-AE25-117FB5C250CD}" type="slidenum">
              <a:rPr lang="en-US" smtClean="0"/>
              <a:t>3</a:t>
            </a:fld>
            <a:endParaRPr lang="en-US"/>
          </a:p>
        </p:txBody>
      </p:sp>
      <p:sp>
        <p:nvSpPr>
          <p:cNvPr id="206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32451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3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ontent Placeholder 1">
            <a:extLst>
              <a:ext uri="{FF2B5EF4-FFF2-40B4-BE49-F238E27FC236}">
                <a16:creationId xmlns:a16="http://schemas.microsoft.com/office/drawing/2014/main" id="{7135EC46-3FE7-4444-BA42-7190F9CF3CE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71475" y="1024964"/>
            <a:ext cx="11184513" cy="124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Font typeface="Arial"/>
              <a:buChar char="•"/>
              <a:defRPr sz="2667" b="0" i="0" kern="1200">
                <a:solidFill>
                  <a:schemeClr val="tx2"/>
                </a:solidFill>
                <a:latin typeface="Metropolis Light" pitchFamily="2" charset="77"/>
                <a:ea typeface="Metropolis Light" pitchFamily="2" charset="77"/>
                <a:cs typeface="Calibri Light"/>
              </a:defRPr>
            </a:lvl1pPr>
            <a:lvl2pPr marL="838200" indent="-381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LucidaGrande" charset="0"/>
              <a:buChar char="-"/>
              <a:defRPr sz="2400" b="0" i="0" kern="1200">
                <a:solidFill>
                  <a:schemeClr val="tx2"/>
                </a:solidFill>
                <a:latin typeface="Metropolis Light" pitchFamily="2" charset="77"/>
                <a:ea typeface="Metropolis Light" pitchFamily="2" charset="77"/>
                <a:cs typeface="Calibri Light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/>
              <a:buChar char="•"/>
              <a:defRPr sz="2133" b="0" i="0" kern="1200">
                <a:solidFill>
                  <a:schemeClr val="tx2"/>
                </a:solidFill>
                <a:latin typeface="Metropolis Light" pitchFamily="2" charset="77"/>
                <a:ea typeface="Metropolis Light" pitchFamily="2" charset="77"/>
                <a:cs typeface="Calibri Light"/>
              </a:defRPr>
            </a:lvl3pPr>
            <a:lvl4pPr marL="1752600" indent="-381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LucidaGrande" charset="0"/>
              <a:buChar char="-"/>
              <a:defRPr sz="1867" b="0" i="0" kern="1200">
                <a:solidFill>
                  <a:schemeClr val="tx2"/>
                </a:solidFill>
                <a:latin typeface="Metropolis Light" pitchFamily="2" charset="77"/>
                <a:ea typeface="Metropolis Light" pitchFamily="2" charset="77"/>
                <a:cs typeface="Calibri Light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800"/>
              </a:spcAft>
              <a:buFont typeface="Arial"/>
              <a:buChar char="•"/>
              <a:defRPr sz="1600" b="0" i="0" kern="1200">
                <a:solidFill>
                  <a:schemeClr val="tx2"/>
                </a:solidFill>
                <a:latin typeface="Metropolis Light" pitchFamily="2" charset="77"/>
                <a:ea typeface="Metropolis Light" pitchFamily="2" charset="77"/>
                <a:cs typeface="Calibri Ligh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5" indent="-228595" defTabSz="914377">
              <a:defRPr/>
            </a:pPr>
            <a:r>
              <a:rPr lang="en-US" sz="1867">
                <a:solidFill>
                  <a:schemeClr val="tx1"/>
                </a:solidFill>
                <a:latin typeface="+mn-lt"/>
                <a:ea typeface="+mn-ea"/>
              </a:rPr>
              <a:t>Aviatrix Controller automatically builds multiple tunnels between Aviatrix devices</a:t>
            </a:r>
          </a:p>
          <a:p>
            <a:pPr marL="228595" indent="-228595" defTabSz="914377">
              <a:defRPr/>
            </a:pPr>
            <a:r>
              <a:rPr lang="en-US" sz="1867">
                <a:solidFill>
                  <a:schemeClr val="tx1"/>
                </a:solidFill>
                <a:latin typeface="+mn-lt"/>
                <a:ea typeface="+mn-ea"/>
              </a:rPr>
              <a:t>Uses all available CPU cores</a:t>
            </a:r>
          </a:p>
          <a:p>
            <a:pPr marL="228595" indent="-228595" defTabSz="914377">
              <a:defRPr/>
            </a:pPr>
            <a:r>
              <a:rPr lang="en-US" sz="1867">
                <a:solidFill>
                  <a:schemeClr val="tx1"/>
                </a:solidFill>
                <a:latin typeface="+mn-lt"/>
                <a:ea typeface="+mn-ea"/>
              </a:rPr>
              <a:t>IPsec encryption performance can be up to 90 Gbps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0B898B6-E6E7-3C41-A22A-B226C26CD9B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28632" y="2870999"/>
            <a:ext cx="8612643" cy="2572536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1">
              <a:defRPr/>
            </a:pPr>
            <a:r>
              <a:rPr lang="en-US" sz="2400" kern="0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0290BF0-1760-354E-8060-0DF5409C900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81084" y="3514776"/>
            <a:ext cx="2240157" cy="179209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1">
              <a:defRPr/>
            </a:pPr>
            <a:r>
              <a:rPr lang="en-US" sz="2400" kern="0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/>
              </a:solidFill>
              <a:latin typeface="Gill Sans MT" panose="020B0502020104020203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3363F99-46EC-514E-B014-77023FB9B68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960176" y="3610189"/>
            <a:ext cx="811195" cy="811195"/>
            <a:chOff x="1969157" y="3265332"/>
            <a:chExt cx="811195" cy="811195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B91500A8-2D36-3341-9353-E76EFCD53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69157" y="3265332"/>
              <a:ext cx="811195" cy="811195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CB40AAF-A956-8843-9281-8125DAFD9737}"/>
                </a:ext>
              </a:extLst>
            </p:cNvPr>
            <p:cNvSpPr txBox="1"/>
            <p:nvPr/>
          </p:nvSpPr>
          <p:spPr>
            <a:xfrm>
              <a:off x="2144295" y="3553865"/>
              <a:ext cx="487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800">
                  <a:solidFill>
                    <a:srgbClr val="000000"/>
                  </a:solidFill>
                  <a:latin typeface="Calibri" panose="020F0502020204030204"/>
                  <a:cs typeface="Calibri Light"/>
                </a:rPr>
                <a:t>vCPU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085FCEC-AC51-8549-9812-FC3F468DA66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960176" y="4479350"/>
            <a:ext cx="811195" cy="811195"/>
            <a:chOff x="1969157" y="3482622"/>
            <a:chExt cx="811195" cy="811195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DB76D8C-CD5D-A443-A708-79FD3E76D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69157" y="3482622"/>
              <a:ext cx="811195" cy="811195"/>
            </a:xfrm>
            <a:prstGeom prst="rect">
              <a:avLst/>
            </a:prstGeom>
          </p:spPr>
        </p:pic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66093F3-E410-3340-A307-38EE2927DD0F}"/>
                </a:ext>
              </a:extLst>
            </p:cNvPr>
            <p:cNvSpPr txBox="1"/>
            <p:nvPr/>
          </p:nvSpPr>
          <p:spPr>
            <a:xfrm>
              <a:off x="2144295" y="3771155"/>
              <a:ext cx="487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800">
                  <a:solidFill>
                    <a:srgbClr val="000000"/>
                  </a:solidFill>
                  <a:latin typeface="Calibri" panose="020F0502020204030204"/>
                  <a:cs typeface="Calibri Light"/>
                </a:rPr>
                <a:t>vCPU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F93F75E-372A-ED4D-8907-AC0CEBE3E69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837477" y="3610189"/>
            <a:ext cx="811195" cy="811195"/>
            <a:chOff x="2188482" y="3265332"/>
            <a:chExt cx="811195" cy="811195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6AE75F62-7E78-FC41-A93E-FCDE75311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88482" y="3265332"/>
              <a:ext cx="811195" cy="811195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6D21C20-C2C5-D749-9882-D675504B6F28}"/>
                </a:ext>
              </a:extLst>
            </p:cNvPr>
            <p:cNvSpPr txBox="1"/>
            <p:nvPr/>
          </p:nvSpPr>
          <p:spPr>
            <a:xfrm>
              <a:off x="2363621" y="3553865"/>
              <a:ext cx="487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800">
                  <a:solidFill>
                    <a:srgbClr val="000000"/>
                  </a:solidFill>
                  <a:latin typeface="Calibri" panose="020F0502020204030204"/>
                  <a:cs typeface="Calibri Light"/>
                </a:rPr>
                <a:t>vCPU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35800FD-E66B-2B4C-B4A1-AE390047C4B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844048" y="4479350"/>
            <a:ext cx="811195" cy="811195"/>
            <a:chOff x="2190125" y="3482622"/>
            <a:chExt cx="811195" cy="811195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556B3E3D-6D8E-9644-B1D2-BDABA441E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90125" y="3482622"/>
              <a:ext cx="811195" cy="811195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0488850-B67B-464D-A265-D6165CC54D1D}"/>
                </a:ext>
              </a:extLst>
            </p:cNvPr>
            <p:cNvSpPr txBox="1"/>
            <p:nvPr/>
          </p:nvSpPr>
          <p:spPr>
            <a:xfrm>
              <a:off x="2365264" y="3771155"/>
              <a:ext cx="487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800">
                  <a:solidFill>
                    <a:srgbClr val="000000"/>
                  </a:solidFill>
                  <a:latin typeface="Calibri" panose="020F0502020204030204"/>
                  <a:cs typeface="Calibri Light"/>
                </a:rPr>
                <a:t>vCPU</a:t>
              </a:r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C87A3DF-8841-1743-A6BF-F42B7A764BB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149730" y="3514776"/>
            <a:ext cx="2240157" cy="179209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1">
              <a:defRPr/>
            </a:pPr>
            <a:r>
              <a:rPr lang="en-US" sz="2400" kern="0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/>
              </a:solidFill>
              <a:latin typeface="Gill Sans MT" panose="020B0502020104020203"/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A74EF85-F04C-2046-9758-266AC867E8F9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7222419" y="3610189"/>
            <a:ext cx="811195" cy="811195"/>
            <a:chOff x="3034717" y="3265332"/>
            <a:chExt cx="811195" cy="811195"/>
          </a:xfrm>
        </p:grpSpPr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2B466C7B-E97D-EA4A-BCE5-F295F54EC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4717" y="3265332"/>
              <a:ext cx="811195" cy="811195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BE76CD1-4B71-194E-B54C-55818B141612}"/>
                </a:ext>
              </a:extLst>
            </p:cNvPr>
            <p:cNvSpPr txBox="1"/>
            <p:nvPr/>
          </p:nvSpPr>
          <p:spPr>
            <a:xfrm>
              <a:off x="3209857" y="3553865"/>
              <a:ext cx="487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800">
                  <a:solidFill>
                    <a:srgbClr val="000000"/>
                  </a:solidFill>
                  <a:latin typeface="Calibri" panose="020F0502020204030204"/>
                  <a:cs typeface="Calibri Light"/>
                </a:rPr>
                <a:t>vCPU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6D4253-28D8-8045-9528-71B6B77876A9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7222419" y="4479350"/>
            <a:ext cx="811195" cy="811195"/>
            <a:chOff x="3034717" y="3482622"/>
            <a:chExt cx="811195" cy="811195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D7FE2972-13FE-014A-8038-A564972CD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4717" y="3482622"/>
              <a:ext cx="811195" cy="811195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04A2F98-64F0-0D48-9237-5B90AF887A05}"/>
                </a:ext>
              </a:extLst>
            </p:cNvPr>
            <p:cNvSpPr txBox="1"/>
            <p:nvPr/>
          </p:nvSpPr>
          <p:spPr>
            <a:xfrm>
              <a:off x="3209857" y="3771155"/>
              <a:ext cx="487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800">
                  <a:solidFill>
                    <a:srgbClr val="000000"/>
                  </a:solidFill>
                  <a:latin typeface="Calibri" panose="020F0502020204030204"/>
                  <a:cs typeface="Calibri Light"/>
                </a:rPr>
                <a:t>vCPU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9F3A86A-4CD7-3245-A70C-DCC0C97847DC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8099721" y="3610189"/>
            <a:ext cx="811195" cy="811195"/>
            <a:chOff x="3254042" y="3265332"/>
            <a:chExt cx="811195" cy="811195"/>
          </a:xfrm>
        </p:grpSpPr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8EDCD42C-6E17-B44E-9549-09BCFDE3A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54042" y="3265332"/>
              <a:ext cx="811195" cy="811195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E88FCA0-9095-AA4F-B6A8-CAD4C13425E2}"/>
                </a:ext>
              </a:extLst>
            </p:cNvPr>
            <p:cNvSpPr txBox="1"/>
            <p:nvPr/>
          </p:nvSpPr>
          <p:spPr>
            <a:xfrm>
              <a:off x="3429181" y="3553865"/>
              <a:ext cx="487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800">
                  <a:solidFill>
                    <a:srgbClr val="000000"/>
                  </a:solidFill>
                  <a:latin typeface="Calibri" panose="020F0502020204030204"/>
                  <a:cs typeface="Calibri Light"/>
                </a:rPr>
                <a:t>vCPU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0F2F201-C832-224A-A279-34CFF80E325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8106291" y="4479350"/>
            <a:ext cx="811195" cy="811195"/>
            <a:chOff x="3255685" y="3482622"/>
            <a:chExt cx="811195" cy="811195"/>
          </a:xfrm>
        </p:grpSpPr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F087FE12-B9EE-0E46-8793-E9649B798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55685" y="3482622"/>
              <a:ext cx="811195" cy="811195"/>
            </a:xfrm>
            <a:prstGeom prst="rect">
              <a:avLst/>
            </a:prstGeom>
          </p:spPr>
        </p:pic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1565802-1CEE-794D-AEE7-23DD11BA04B0}"/>
                </a:ext>
              </a:extLst>
            </p:cNvPr>
            <p:cNvSpPr txBox="1"/>
            <p:nvPr/>
          </p:nvSpPr>
          <p:spPr>
            <a:xfrm>
              <a:off x="3430825" y="3771155"/>
              <a:ext cx="487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800">
                  <a:solidFill>
                    <a:srgbClr val="000000"/>
                  </a:solidFill>
                  <a:latin typeface="Calibri" panose="020F0502020204030204"/>
                  <a:cs typeface="Calibri Light"/>
                </a:rPr>
                <a:t>vCPU</a:t>
              </a:r>
            </a:p>
          </p:txBody>
        </p:sp>
      </p:grp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F146EDFA-6A88-6A49-8DF2-C4F3BD683026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4592501" y="4013731"/>
            <a:ext cx="499088" cy="304735"/>
          </a:xfrm>
          <a:prstGeom prst="bentConnector3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C2C0E588-AA24-9443-9F89-28A42DEF1AE4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rot="10800000" flipV="1">
            <a:off x="6753242" y="3926576"/>
            <a:ext cx="459267" cy="395037"/>
          </a:xfrm>
          <a:prstGeom prst="bentConnector3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1" name="Left-Right Arrow 160">
            <a:extLst>
              <a:ext uri="{FF2B5EF4-FFF2-40B4-BE49-F238E27FC236}">
                <a16:creationId xmlns:a16="http://schemas.microsoft.com/office/drawing/2014/main" id="{31F649B3-4510-D64B-88AB-FC7FCCCB7B2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628632" y="4034617"/>
            <a:ext cx="1453764" cy="811193"/>
          </a:xfrm>
          <a:prstGeom prst="leftRightArrow">
            <a:avLst/>
          </a:prstGeom>
          <a:gradFill rotWithShape="1">
            <a:gsLst>
              <a:gs pos="0">
                <a:srgbClr val="000000">
                  <a:lumMod val="110000"/>
                  <a:satMod val="105000"/>
                  <a:tint val="67000"/>
                </a:srgbClr>
              </a:gs>
              <a:gs pos="50000">
                <a:srgbClr val="000000">
                  <a:lumMod val="105000"/>
                  <a:satMod val="103000"/>
                  <a:tint val="73000"/>
                </a:srgbClr>
              </a:gs>
              <a:gs pos="100000">
                <a:srgbClr val="000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1">
              <a:defRPr/>
            </a:pPr>
            <a:r>
              <a:rPr lang="en-US" sz="1333" kern="0">
                <a:solidFill>
                  <a:srgbClr val="FFFFFF"/>
                </a:solidFill>
                <a:latin typeface="Calibri" panose="020F0502020204030204"/>
              </a:rPr>
              <a:t>Encryption/Decryption</a:t>
            </a:r>
          </a:p>
        </p:txBody>
      </p:sp>
      <p:sp>
        <p:nvSpPr>
          <p:cNvPr id="162" name="Left-Right Arrow 161">
            <a:extLst>
              <a:ext uri="{FF2B5EF4-FFF2-40B4-BE49-F238E27FC236}">
                <a16:creationId xmlns:a16="http://schemas.microsoft.com/office/drawing/2014/main" id="{5975F07F-CA03-6241-A4A9-79DD351CECF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792018" y="4035620"/>
            <a:ext cx="1449257" cy="811193"/>
          </a:xfrm>
          <a:prstGeom prst="leftRightArrow">
            <a:avLst/>
          </a:prstGeom>
          <a:gradFill rotWithShape="1">
            <a:gsLst>
              <a:gs pos="0">
                <a:srgbClr val="000000">
                  <a:lumMod val="110000"/>
                  <a:satMod val="105000"/>
                  <a:tint val="67000"/>
                </a:srgbClr>
              </a:gs>
              <a:gs pos="50000">
                <a:srgbClr val="000000">
                  <a:lumMod val="105000"/>
                  <a:satMod val="103000"/>
                  <a:tint val="73000"/>
                </a:srgbClr>
              </a:gs>
              <a:gs pos="100000">
                <a:srgbClr val="000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1">
              <a:defRPr/>
            </a:pPr>
            <a:r>
              <a:rPr lang="en-US" sz="1333" kern="0">
                <a:solidFill>
                  <a:srgbClr val="FFFFFF"/>
                </a:solidFill>
                <a:latin typeface="Calibri" panose="020F0502020204030204"/>
              </a:rPr>
              <a:t>Encryption/Decryption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B98EC61A-F3A7-F943-99D7-8DA2204334F0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3771371" y="4095083"/>
            <a:ext cx="1376389" cy="304735"/>
          </a:xfrm>
          <a:prstGeom prst="bentConnector3">
            <a:avLst>
              <a:gd name="adj1" fmla="val 3910"/>
            </a:avLst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9951D722-97FE-A94D-9327-D3B81463ED98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 flipV="1">
            <a:off x="3762717" y="4524160"/>
            <a:ext cx="1376389" cy="395920"/>
          </a:xfrm>
          <a:prstGeom prst="bentConnector3">
            <a:avLst>
              <a:gd name="adj1" fmla="val 4630"/>
            </a:avLst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8108F0EC-1EBD-3143-8ECB-469773C19795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>
          <a:xfrm flipV="1">
            <a:off x="4667362" y="4587658"/>
            <a:ext cx="492515" cy="304735"/>
          </a:xfrm>
          <a:prstGeom prst="bentConnector3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6" name="Can 165">
            <a:extLst>
              <a:ext uri="{FF2B5EF4-FFF2-40B4-BE49-F238E27FC236}">
                <a16:creationId xmlns:a16="http://schemas.microsoft.com/office/drawing/2014/main" id="{3310EDC2-3763-0D41-B426-F2963EAA6ED8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16200000">
            <a:off x="5741251" y="3612063"/>
            <a:ext cx="428408" cy="1655043"/>
          </a:xfrm>
          <a:prstGeom prst="can">
            <a:avLst/>
          </a:prstGeom>
          <a:solidFill>
            <a:srgbClr val="00B05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vert="vert"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1">
              <a:defRPr/>
            </a:pPr>
            <a:r>
              <a:rPr lang="en-US" sz="1333" kern="0">
                <a:solidFill>
                  <a:srgbClr val="FFFFFF"/>
                </a:solidFill>
                <a:latin typeface="Calibri" panose="020F0502020204030204"/>
              </a:rPr>
              <a:t>High Performance N x Tunnels</a:t>
            </a: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0BD92D1B-1515-9C49-B3A4-9EC4F83A90B6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rot="10800000">
            <a:off x="6782977" y="4558528"/>
            <a:ext cx="439443" cy="445363"/>
          </a:xfrm>
          <a:prstGeom prst="bentConnector3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1948B7C1-644A-F843-A4DF-6D26572B7F75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rot="10800000">
            <a:off x="6782977" y="4479232"/>
            <a:ext cx="1323315" cy="445363"/>
          </a:xfrm>
          <a:prstGeom prst="bentConnector3">
            <a:avLst>
              <a:gd name="adj1" fmla="val 4308"/>
            </a:avLst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CCF4A2B0-68F5-6D42-9124-9673962C24C8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rot="10800000" flipV="1">
            <a:off x="6782977" y="3976139"/>
            <a:ext cx="1316744" cy="423797"/>
          </a:xfrm>
          <a:prstGeom prst="bentConnector3">
            <a:avLst>
              <a:gd name="adj1" fmla="val 4833"/>
            </a:avLst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D66005E-CCEB-0B49-A128-637F305D28E3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4699207" y="3612356"/>
            <a:ext cx="91307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alibri" panose="020F0502020204030204"/>
                <a:cs typeface="Calibri Light"/>
              </a:rPr>
              <a:t>UDP/ESP</a:t>
            </a:r>
          </a:p>
        </p:txBody>
      </p:sp>
      <p:pic>
        <p:nvPicPr>
          <p:cNvPr id="172" name="Graphic 171">
            <a:extLst>
              <a:ext uri="{FF2B5EF4-FFF2-40B4-BE49-F238E27FC236}">
                <a16:creationId xmlns:a16="http://schemas.microsoft.com/office/drawing/2014/main" id="{41756C3A-BBDE-5243-A976-B692E903794C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0">
            <a:alphaModFix/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896866" y="3381480"/>
            <a:ext cx="596799" cy="599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518C9546-A268-D741-A649-9DD8F6328815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4230296" y="2834493"/>
            <a:ext cx="39358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u="sng" dirty="0">
                <a:solidFill>
                  <a:srgbClr val="000000"/>
                </a:solidFill>
                <a:latin typeface="Calibri" panose="020F0502020204030204"/>
                <a:cs typeface="Calibri Light"/>
              </a:rPr>
              <a:t>High Performance Encryption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B343D52-1461-9D42-A43E-809BBB5885E0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5169450" y="3865785"/>
            <a:ext cx="163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>
                <a:solidFill>
                  <a:srgbClr val="000000"/>
                </a:solidFill>
                <a:latin typeface="Calibri" panose="020F0502020204030204"/>
                <a:cs typeface="Calibri Light"/>
              </a:rPr>
              <a:t>Up to 90 Gbps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C087FC-AC81-184E-9729-5ECDAC2A03FB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577358" y="3215598"/>
            <a:ext cx="88742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rgbClr val="FF0000"/>
                </a:solidFill>
                <a:cs typeface="Calibri Light"/>
              </a:rPr>
              <a:t>Aviatrix</a:t>
            </a:r>
          </a:p>
          <a:p>
            <a:pPr algn="ctr"/>
            <a:r>
              <a:rPr lang="en-US" sz="1200" b="1">
                <a:solidFill>
                  <a:srgbClr val="FF0000"/>
                </a:solidFill>
                <a:cs typeface="Calibri Light"/>
              </a:rPr>
              <a:t>Transit or </a:t>
            </a:r>
          </a:p>
          <a:p>
            <a:pPr algn="ctr"/>
            <a:r>
              <a:rPr lang="en-US" sz="1200" b="1">
                <a:solidFill>
                  <a:srgbClr val="FF0000"/>
                </a:solidFill>
                <a:cs typeface="Calibri Light"/>
              </a:rPr>
              <a:t>Spoke GW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F474B8-8BAB-594D-B470-58ECE82DF9E2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9559152" y="4898953"/>
            <a:ext cx="9365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rgbClr val="FF0000"/>
                </a:solidFill>
                <a:cs typeface="Calibri Light"/>
              </a:rPr>
              <a:t>Aviatrix</a:t>
            </a:r>
          </a:p>
          <a:p>
            <a:pPr algn="ctr"/>
            <a:r>
              <a:rPr lang="en-US" sz="1200" b="1">
                <a:solidFill>
                  <a:srgbClr val="FF0000"/>
                </a:solidFill>
                <a:cs typeface="Calibri Light"/>
              </a:rPr>
              <a:t>Transit GW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5CBBDC-EACA-E34A-83F5-A425C5209AE8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9457663" y="3248688"/>
            <a:ext cx="88742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rgbClr val="FF0000"/>
                </a:solidFill>
                <a:cs typeface="Calibri Light"/>
              </a:rPr>
              <a:t>Aviatrix</a:t>
            </a:r>
          </a:p>
          <a:p>
            <a:pPr algn="ctr"/>
            <a:r>
              <a:rPr lang="en-US" sz="1200" b="1">
                <a:solidFill>
                  <a:srgbClr val="FF0000"/>
                </a:solidFill>
                <a:cs typeface="Calibri Light"/>
              </a:rPr>
              <a:t>Transit or </a:t>
            </a:r>
          </a:p>
          <a:p>
            <a:pPr algn="ctr"/>
            <a:r>
              <a:rPr lang="en-US" sz="1200" b="1">
                <a:solidFill>
                  <a:srgbClr val="FF0000"/>
                </a:solidFill>
                <a:cs typeface="Calibri Light"/>
              </a:rPr>
              <a:t>Spoke GW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E083C110-EC41-8145-9B12-F6FA875192A9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0">
            <a:alphaModFix/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006414" y="4813080"/>
            <a:ext cx="596799" cy="599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E6CB3766-AD2E-9A4A-B8C3-4645A93DEC14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0">
            <a:alphaModFix/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531685" y="4845082"/>
            <a:ext cx="596799" cy="599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23EB34E1-C8B2-884B-81E5-4D138ACC70B9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40">
            <a:alphaModFix/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454453" y="3355253"/>
            <a:ext cx="596799" cy="599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2D79862-04DB-8E49-B554-1E3880235CE8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21940" y="4803692"/>
            <a:ext cx="1456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rgbClr val="FF0000"/>
                </a:solidFill>
                <a:cs typeface="Calibri Light"/>
              </a:rPr>
              <a:t>Aviatrix</a:t>
            </a:r>
          </a:p>
          <a:p>
            <a:pPr algn="ctr"/>
            <a:r>
              <a:rPr lang="en-US" sz="1200" b="1">
                <a:solidFill>
                  <a:srgbClr val="FF0000"/>
                </a:solidFill>
                <a:cs typeface="Calibri Light"/>
              </a:rPr>
              <a:t>Edge 2.0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2DBC8-A608-0B4B-94A4-D11AAAA0DC2C}"/>
              </a:ext>
            </a:extLst>
          </p:cNvPr>
          <p:cNvSpPr>
            <a:spLocks noGrp="1"/>
          </p:cNvSpPr>
          <p:nvPr>
            <p:ph type="title"/>
            <p:custDataLst>
              <p:tags r:id="rId35"/>
            </p:custDataLst>
          </p:nvPr>
        </p:nvSpPr>
        <p:spPr/>
        <p:txBody>
          <a:bodyPr>
            <a:noAutofit/>
          </a:bodyPr>
          <a:lstStyle/>
          <a:p>
            <a:r>
              <a:rPr lang="en-US" sz="3200"/>
              <a:t>Solution: Aviatrix High Performance Encryption (HPE)</a:t>
            </a:r>
            <a:r>
              <a:rPr lang="en-US" sz="3200">
                <a:solidFill>
                  <a:srgbClr val="000000"/>
                </a:solidFill>
              </a:rPr>
              <a:t>	</a:t>
            </a:r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BF7FB-0B5B-0F72-9829-74D6C4367171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058891" y="5832832"/>
            <a:ext cx="504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High Performance Encryption is also called </a:t>
            </a:r>
            <a:r>
              <a:rPr lang="en-US" sz="1600" b="1"/>
              <a:t>INSANE MODE</a:t>
            </a:r>
          </a:p>
        </p:txBody>
      </p:sp>
      <p:sp>
        <p:nvSpPr>
          <p:cNvPr id="17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3E2A850A-4074-4D2E-91C0-1058CC0E2625}" type="slidenum">
              <a:rPr lang="en-US" smtClean="0"/>
              <a:t>4</a:t>
            </a:fld>
            <a:endParaRPr lang="en-US"/>
          </a:p>
        </p:txBody>
      </p:sp>
      <p:sp>
        <p:nvSpPr>
          <p:cNvPr id="17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6550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2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3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4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83D618-067B-5D48-BB2D-E1DD288A9C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200"/>
              <a:t>High Performance Encryption (HPE)	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1BD8AB-46E6-4B45-B9D4-E419ECD8BA7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71475" y="998357"/>
            <a:ext cx="6514833" cy="5097643"/>
          </a:xfrm>
        </p:spPr>
        <p:txBody>
          <a:bodyPr vert="horz" lIns="121920" tIns="60960" rIns="121920" bIns="60960" rtlCol="0" anchor="t">
            <a:noAutofit/>
          </a:bodyPr>
          <a:lstStyle/>
          <a:p>
            <a:pPr marL="457200" indent="-457200">
              <a:lnSpc>
                <a:spcPct val="100000"/>
              </a:lnSpc>
              <a:buClr>
                <a:schemeClr val="dk1"/>
              </a:buClr>
              <a:buFont typeface="+mj-lt"/>
              <a:buAutoNum type="arabicPeriod"/>
            </a:pPr>
            <a:r>
              <a:rPr lang="en-US" sz="1467">
                <a:latin typeface="+mn-lt"/>
              </a:rPr>
              <a:t>Between the Cloud (over DirectConnect, ExpressRoute, FastConnect, Cloud Interconnect) to the DC via:</a:t>
            </a:r>
          </a:p>
          <a:p>
            <a:pPr lvl="1">
              <a:lnSpc>
                <a:spcPct val="100000"/>
              </a:lnSpc>
            </a:pPr>
            <a:r>
              <a:rPr lang="en-US" sz="1467">
                <a:latin typeface="+mn-lt"/>
              </a:rPr>
              <a:t>Aviatrix </a:t>
            </a:r>
            <a:r>
              <a:rPr lang="en-US" sz="1467" b="1">
                <a:latin typeface="+mn-lt"/>
              </a:rPr>
              <a:t>Edge</a:t>
            </a:r>
            <a:endParaRPr lang="en-US" sz="1467">
              <a:latin typeface="+mn-lt"/>
            </a:endParaRPr>
          </a:p>
          <a:p>
            <a:pPr marL="457200" indent="-457200">
              <a:lnSpc>
                <a:spcPct val="100000"/>
              </a:lnSpc>
              <a:buClr>
                <a:schemeClr val="dk1"/>
              </a:buClr>
              <a:buFont typeface="+mj-lt"/>
              <a:buAutoNum type="arabicPeriod"/>
            </a:pPr>
            <a:r>
              <a:rPr lang="en-US" sz="1467">
                <a:latin typeface="+mn-lt"/>
              </a:rPr>
              <a:t>Between networks in one cloud (same or different regions)</a:t>
            </a:r>
          </a:p>
          <a:p>
            <a:pPr lvl="1">
              <a:lnSpc>
                <a:spcPct val="100000"/>
              </a:lnSpc>
            </a:pPr>
            <a:r>
              <a:rPr lang="en-US" sz="1467">
                <a:latin typeface="+mn-lt"/>
              </a:rPr>
              <a:t>Automatic VPC/VNet/VCN peering to build required underlay</a:t>
            </a:r>
          </a:p>
          <a:p>
            <a:pPr marL="457200" indent="-457200">
              <a:lnSpc>
                <a:spcPct val="100000"/>
              </a:lnSpc>
              <a:buClr>
                <a:schemeClr val="dk1"/>
              </a:buClr>
              <a:buFont typeface="+mj-lt"/>
              <a:buAutoNum type="arabicPeriod"/>
            </a:pPr>
            <a:r>
              <a:rPr lang="en-US" sz="1467">
                <a:latin typeface="+mn-lt"/>
              </a:rPr>
              <a:t>Between networks in different clouds</a:t>
            </a:r>
          </a:p>
          <a:p>
            <a:pPr lvl="1">
              <a:lnSpc>
                <a:spcPct val="100000"/>
              </a:lnSpc>
            </a:pPr>
            <a:r>
              <a:rPr lang="en-US" sz="1467">
                <a:latin typeface="+mn-lt"/>
              </a:rPr>
              <a:t>Requires private underlay (e.g., Equinix, </a:t>
            </a:r>
            <a:br>
              <a:rPr lang="en-US" sz="1467">
                <a:latin typeface="+mn-lt"/>
              </a:rPr>
            </a:br>
            <a:r>
              <a:rPr lang="en-US" sz="1467">
                <a:latin typeface="+mn-lt"/>
              </a:rPr>
              <a:t>Epsilon, OCI-Azure Interconnect)</a:t>
            </a:r>
          </a:p>
          <a:p>
            <a:pPr lvl="1">
              <a:lnSpc>
                <a:spcPct val="100000"/>
              </a:lnSpc>
            </a:pPr>
            <a:r>
              <a:rPr lang="en-US" sz="1467">
                <a:latin typeface="+mn-lt"/>
                <a:hlinkClick r:id="rId7"/>
              </a:rPr>
              <a:t>Over Public Internet </a:t>
            </a:r>
            <a:r>
              <a:rPr lang="en-US" sz="1467">
                <a:latin typeface="+mn-lt"/>
              </a:rPr>
              <a:t>(v6.4)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13CAB-D401-2C2E-FF98-B41E429583A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58891" y="5832832"/>
            <a:ext cx="458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u="sng"/>
              <a:t>Aviatrix Edge will be discussed in Site2Cloud module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351D58-F813-7FB9-06C4-9B28840C783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847078" y="1070291"/>
            <a:ext cx="5158784" cy="4785956"/>
            <a:chOff x="6729727" y="1224114"/>
            <a:chExt cx="4805122" cy="4564338"/>
          </a:xfrm>
        </p:grpSpPr>
        <p:pic>
          <p:nvPicPr>
            <p:cNvPr id="94" name="Picture 2">
              <a:extLst>
                <a:ext uri="{FF2B5EF4-FFF2-40B4-BE49-F238E27FC236}">
                  <a16:creationId xmlns:a16="http://schemas.microsoft.com/office/drawing/2014/main" id="{A6045621-8CCA-EA4F-B1C0-BDDA464D38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59" r="9062"/>
            <a:stretch>
              <a:fillRect/>
            </a:stretch>
          </p:blipFill>
          <p:spPr bwMode="auto">
            <a:xfrm>
              <a:off x="6729727" y="1224114"/>
              <a:ext cx="4805123" cy="4564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D91C99D-5DDA-AA47-BF1A-FEA9CA3B87A2}"/>
                </a:ext>
              </a:extLst>
            </p:cNvPr>
            <p:cNvSpPr/>
            <p:nvPr/>
          </p:nvSpPr>
          <p:spPr>
            <a:xfrm>
              <a:off x="6729727" y="5517245"/>
              <a:ext cx="1239276" cy="26674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933">
                  <a:latin typeface="Metropolis" pitchFamily="2" charset="77"/>
                </a:rPr>
                <a:t>Aviatrix Edge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051138-1BCC-D3AE-6F4D-B53DE306BC7D}"/>
                </a:ext>
              </a:extLst>
            </p:cNvPr>
            <p:cNvSpPr/>
            <p:nvPr/>
          </p:nvSpPr>
          <p:spPr>
            <a:xfrm>
              <a:off x="9755328" y="5508219"/>
              <a:ext cx="1239276" cy="26674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933">
                  <a:latin typeface="Metropolis" pitchFamily="2" charset="77"/>
                </a:rPr>
                <a:t>Aviatrix Edge</a:t>
              </a:r>
            </a:p>
          </p:txBody>
        </p:sp>
      </p:grpSp>
      <p:sp>
        <p:nvSpPr>
          <p:cNvPr id="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B5E9ADFF-B3BB-4E5E-B613-D401FFF444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1857F0-FE40-174D-9953-92898564DE4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200"/>
              <a:t>HPE Peering – Public or Private IP?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FBA15-6213-E743-868C-C6887E59AEA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3661" y="1244600"/>
            <a:ext cx="11066815" cy="4502151"/>
          </a:xfrm>
        </p:spPr>
        <p:txBody>
          <a:bodyPr/>
          <a:lstStyle/>
          <a:p>
            <a:pPr>
              <a:buClr>
                <a:schemeClr val="dk1"/>
              </a:buClr>
            </a:pPr>
            <a:r>
              <a:rPr lang="en-US" sz="2400" b="1">
                <a:latin typeface="+mn-lt"/>
              </a:rPr>
              <a:t>HPE in the same cloud</a:t>
            </a:r>
          </a:p>
          <a:p>
            <a:pPr lvl="1"/>
            <a:r>
              <a:rPr lang="en-US" sz="1867">
                <a:latin typeface="+mn-lt"/>
              </a:rPr>
              <a:t>Will use </a:t>
            </a:r>
            <a:r>
              <a:rPr lang="en-US" sz="1867" i="1">
                <a:latin typeface="+mn-lt"/>
              </a:rPr>
              <a:t>CSP-native peering </a:t>
            </a:r>
            <a:r>
              <a:rPr lang="en-US" sz="1867">
                <a:latin typeface="+mn-lt"/>
              </a:rPr>
              <a:t>so the tunnels will be built over </a:t>
            </a:r>
            <a:r>
              <a:rPr lang="en-US" sz="1867" u="sng">
                <a:latin typeface="+mn-lt"/>
              </a:rPr>
              <a:t>private IPs.</a:t>
            </a:r>
          </a:p>
          <a:p>
            <a:pPr lvl="1"/>
            <a:endParaRPr lang="en-US" sz="1867">
              <a:latin typeface="+mn-lt"/>
            </a:endParaRPr>
          </a:p>
          <a:p>
            <a:pPr>
              <a:buClr>
                <a:schemeClr val="dk1"/>
              </a:buClr>
            </a:pPr>
            <a:r>
              <a:rPr lang="en-US" sz="2400" b="1">
                <a:latin typeface="+mn-lt"/>
              </a:rPr>
              <a:t>HPE across different clouds</a:t>
            </a:r>
          </a:p>
          <a:p>
            <a:pPr lvl="1"/>
            <a:r>
              <a:rPr lang="en-US" sz="1867">
                <a:latin typeface="+mn-lt"/>
              </a:rPr>
              <a:t>Supported over private circuits (Direct Connect, Express Route, Cloud Interconnect, Fast Connect).</a:t>
            </a:r>
          </a:p>
          <a:p>
            <a:pPr lvl="1"/>
            <a:r>
              <a:rPr lang="en-US" sz="1867">
                <a:latin typeface="+mn-lt"/>
              </a:rPr>
              <a:t>Supported over internet (AWS, Azure, GCP, OCI).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047357B-D019-5744-8D12-5063F87633D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241025" y="6376417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wrap="none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i="0" kern="1200">
                <a:solidFill>
                  <a:schemeClr val="bg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>
                <a:latin typeface="Calibri" panose="020F0502020204030204"/>
              </a:defRPr>
            </a:pPr>
            <a:fld id="{4A70B06D-F489-48FF-A885-ABB74CD5C952}" type="slidenum">
              <a:rPr lang="en-US" sz="900" smtClean="0">
                <a:latin typeface="Calibri" panose="020F0502020204030204"/>
              </a:rPr>
              <a:t>6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378145B0-5506-49FB-B8F5-0D3B564EB1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8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9EE20B-95B9-E94C-A273-F98FBB58D4A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sz="3200"/>
              <a:t>HPE Performance – Matching the Speed of the Underlay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A1E45A-4428-2D43-9727-30DE41271967}"/>
              </a:ext>
            </a:extLst>
          </p:cNvPr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7457018" y="1123951"/>
            <a:ext cx="4734983" cy="1913467"/>
          </a:xfrm>
        </p:spPr>
        <p:txBody>
          <a:bodyPr>
            <a:normAutofit lnSpcReduction="10000"/>
          </a:bodyPr>
          <a:lstStyle/>
          <a:p>
            <a:pPr>
              <a:buClr>
                <a:schemeClr val="dk1"/>
              </a:buClr>
            </a:pPr>
            <a:r>
              <a:rPr lang="en-US">
                <a:solidFill>
                  <a:schemeClr val="accent1"/>
                </a:solidFill>
              </a:rPr>
              <a:t>~90 </a:t>
            </a:r>
            <a:r>
              <a:rPr lang="en-US"/>
              <a:t>Gbps in-region in AWS</a:t>
            </a:r>
          </a:p>
          <a:p>
            <a:pPr lvl="1"/>
            <a:r>
              <a:rPr lang="en-US" sz="1867"/>
              <a:t>9000 MTU supported</a:t>
            </a:r>
            <a:endParaRPr lang="en-US"/>
          </a:p>
          <a:p>
            <a:pPr>
              <a:buClr>
                <a:schemeClr val="dk1"/>
              </a:buClr>
            </a:pPr>
            <a:r>
              <a:rPr lang="en-US"/>
              <a:t>Line-Rate (</a:t>
            </a:r>
            <a:r>
              <a:rPr lang="en-US">
                <a:solidFill>
                  <a:schemeClr val="accent1"/>
                </a:solidFill>
              </a:rPr>
              <a:t>~9.6 Gbps</a:t>
            </a:r>
            <a:r>
              <a:rPr lang="en-US"/>
              <a:t>) over single 10 Gbps Direct Connect or ExpressRoute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E0C61-DDB5-2E47-A018-3D99BE8CE65C}"/>
              </a:ext>
            </a:extLst>
          </p:cNvPr>
          <p:cNvSpPr>
            <a:spLocks noGrp="1"/>
          </p:cNvSpPr>
          <p:nvPr>
            <p:ph type="body" sz="quarter" idx="4294967295"/>
            <p:custDataLst>
              <p:tags r:id="rId3"/>
            </p:custDataLst>
          </p:nvPr>
        </p:nvSpPr>
        <p:spPr>
          <a:xfrm>
            <a:off x="990600" y="779463"/>
            <a:ext cx="11201400" cy="396875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>
                <a:hlinkClick r:id="rId9"/>
              </a:rPr>
              <a:t>https://docs.aviatrix.com/HowTos/insane_mode_perf.html</a:t>
            </a:r>
            <a:r>
              <a:rPr lang="en-US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54B8B2-FF7F-064D-9387-AAA5CF8D48D3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4449" y="3079972"/>
            <a:ext cx="4735059" cy="29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9322FDA-DA31-AA48-9059-A701E0BF7981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6" r="7770" b="3951"/>
          <a:stretch>
            <a:fillRect/>
          </a:stretch>
        </p:blipFill>
        <p:spPr bwMode="auto">
          <a:xfrm>
            <a:off x="726393" y="1107384"/>
            <a:ext cx="5459061" cy="497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C1A5110-DA4E-A94F-8642-2AFFBED25E3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241025" y="6376417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wrap="none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i="0" kern="1200">
                <a:solidFill>
                  <a:schemeClr val="bg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>
                <a:latin typeface="Calibri" panose="020F0502020204030204"/>
              </a:defRPr>
            </a:pPr>
            <a:fld id="{4A70B06D-F489-48FF-A885-ABB74CD5C952}" type="slidenum">
              <a:rPr lang="en-US" sz="900" smtClean="0">
                <a:latin typeface="Calibri" panose="020F0502020204030204"/>
              </a:rPr>
              <a:t>7</a:t>
            </a:fld>
            <a:endParaRPr lang="en-US"/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102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E6B1CD59-58C3-476F-9856-5696565233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8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83D618-067B-5D48-BB2D-E1DD288A9C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Architecture over Direct Connect and Other Private Circuits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3EAD3-6248-8D4B-8FBE-ED858ADB5F89}"/>
              </a:ext>
            </a:extLst>
          </p:cNvPr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990600" y="755651"/>
            <a:ext cx="11201400" cy="397933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>
                <a:hlinkClick r:id="rId45"/>
              </a:rPr>
              <a:t>https://docs.aviatrix.com/HowTos/CloudN_insane_mode.html</a:t>
            </a:r>
            <a:r>
              <a:rPr lang="en-US"/>
              <a:t>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A84EC1E-1B70-A347-99C3-A6E6F575050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727241" y="3094334"/>
            <a:ext cx="5892078" cy="2682118"/>
            <a:chOff x="3551727" y="3349826"/>
            <a:chExt cx="7078403" cy="562470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D24C264-6420-3546-A72E-2D6693790A36}"/>
                </a:ext>
              </a:extLst>
            </p:cNvPr>
            <p:cNvCxnSpPr/>
            <p:nvPr/>
          </p:nvCxnSpPr>
          <p:spPr>
            <a:xfrm>
              <a:off x="3551727" y="7605711"/>
              <a:ext cx="6437376" cy="0"/>
            </a:xfrm>
            <a:prstGeom prst="line">
              <a:avLst/>
            </a:prstGeom>
            <a:ln w="44450">
              <a:solidFill>
                <a:srgbClr val="134B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6868ED6-5BE4-E54F-A0AB-8347E0077EBB}"/>
                </a:ext>
              </a:extLst>
            </p:cNvPr>
            <p:cNvCxnSpPr/>
            <p:nvPr/>
          </p:nvCxnSpPr>
          <p:spPr>
            <a:xfrm flipH="1">
              <a:off x="6029130" y="7508204"/>
              <a:ext cx="0" cy="780288"/>
            </a:xfrm>
            <a:prstGeom prst="line">
              <a:avLst/>
            </a:prstGeom>
            <a:ln w="44450">
              <a:solidFill>
                <a:srgbClr val="134B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097455-1E89-4647-8F18-41319011DAC1}"/>
                </a:ext>
              </a:extLst>
            </p:cNvPr>
            <p:cNvSpPr/>
            <p:nvPr/>
          </p:nvSpPr>
          <p:spPr>
            <a:xfrm>
              <a:off x="5562531" y="8240624"/>
              <a:ext cx="794603" cy="733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590C897-E4ED-2444-8058-B9D32E539A92}"/>
                </a:ext>
              </a:extLst>
            </p:cNvPr>
            <p:cNvSpPr txBox="1"/>
            <p:nvPr/>
          </p:nvSpPr>
          <p:spPr>
            <a:xfrm>
              <a:off x="5605653" y="8071671"/>
              <a:ext cx="1536192" cy="860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67"/>
                <a:t>R3</a:t>
              </a:r>
              <a:endParaRPr lang="en-US" sz="24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3BB0A81-F37C-AF4C-AA3C-DA406E3381C4}"/>
                </a:ext>
              </a:extLst>
            </p:cNvPr>
            <p:cNvSpPr/>
            <p:nvPr/>
          </p:nvSpPr>
          <p:spPr>
            <a:xfrm>
              <a:off x="5115357" y="3468172"/>
              <a:ext cx="679849" cy="7381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8D7E7D6-DFAF-C54F-8EF4-36AD8BF6F03D}"/>
                </a:ext>
              </a:extLst>
            </p:cNvPr>
            <p:cNvSpPr txBox="1"/>
            <p:nvPr/>
          </p:nvSpPr>
          <p:spPr>
            <a:xfrm>
              <a:off x="5115358" y="3349826"/>
              <a:ext cx="1536192" cy="860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67"/>
                <a:t>R1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4BAFE45-E236-3945-A8BA-DFDA3BC7D440}"/>
                </a:ext>
              </a:extLst>
            </p:cNvPr>
            <p:cNvSpPr txBox="1"/>
            <p:nvPr/>
          </p:nvSpPr>
          <p:spPr>
            <a:xfrm>
              <a:off x="8784879" y="6941172"/>
              <a:ext cx="1845251" cy="709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subnet1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068734F-F35C-5E4C-BB95-047B5B74B2AE}"/>
                </a:ext>
              </a:extLst>
            </p:cNvPr>
            <p:cNvSpPr txBox="1"/>
            <p:nvPr/>
          </p:nvSpPr>
          <p:spPr>
            <a:xfrm>
              <a:off x="8708846" y="4373540"/>
              <a:ext cx="1845251" cy="709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subnet2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90E39AE-9D30-7247-A353-0BF1C1AA9CB4}"/>
                </a:ext>
              </a:extLst>
            </p:cNvPr>
            <p:cNvCxnSpPr/>
            <p:nvPr/>
          </p:nvCxnSpPr>
          <p:spPr>
            <a:xfrm>
              <a:off x="3563920" y="4991066"/>
              <a:ext cx="6437376" cy="0"/>
            </a:xfrm>
            <a:prstGeom prst="line">
              <a:avLst/>
            </a:prstGeom>
            <a:ln w="44450">
              <a:solidFill>
                <a:srgbClr val="134B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C90952-93DC-C44C-B9BD-D4EAA63310B6}"/>
                </a:ext>
              </a:extLst>
            </p:cNvPr>
            <p:cNvCxnSpPr/>
            <p:nvPr/>
          </p:nvCxnSpPr>
          <p:spPr>
            <a:xfrm flipH="1">
              <a:off x="5502099" y="4206275"/>
              <a:ext cx="0" cy="780288"/>
            </a:xfrm>
            <a:prstGeom prst="line">
              <a:avLst/>
            </a:prstGeom>
            <a:ln w="44450">
              <a:solidFill>
                <a:srgbClr val="134B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5ACCD62-5FC5-ED40-B380-D178D71F8F46}"/>
                </a:ext>
              </a:extLst>
            </p:cNvPr>
            <p:cNvCxnSpPr/>
            <p:nvPr/>
          </p:nvCxnSpPr>
          <p:spPr>
            <a:xfrm flipH="1">
              <a:off x="6016358" y="6727916"/>
              <a:ext cx="0" cy="780288"/>
            </a:xfrm>
            <a:prstGeom prst="line">
              <a:avLst/>
            </a:prstGeom>
            <a:ln w="44450">
              <a:solidFill>
                <a:srgbClr val="134B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64261F2-A542-F445-A8E8-577CF6200C1B}"/>
                </a:ext>
              </a:extLst>
            </p:cNvPr>
            <p:cNvCxnSpPr/>
            <p:nvPr/>
          </p:nvCxnSpPr>
          <p:spPr>
            <a:xfrm flipH="1">
              <a:off x="6016358" y="4986563"/>
              <a:ext cx="0" cy="780288"/>
            </a:xfrm>
            <a:prstGeom prst="line">
              <a:avLst/>
            </a:prstGeom>
            <a:ln w="44450">
              <a:solidFill>
                <a:srgbClr val="134B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53C9166-09C4-434E-A7F3-0CBD5D5E304F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H="1">
            <a:off x="5350735" y="2518149"/>
            <a:ext cx="821984" cy="576185"/>
          </a:xfrm>
          <a:prstGeom prst="line">
            <a:avLst/>
          </a:prstGeom>
          <a:ln w="44450">
            <a:solidFill>
              <a:srgbClr val="134B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FE7A915-01DC-FC43-AF71-79F8C5C8618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259487" y="2668307"/>
            <a:ext cx="557529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DX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DEC8EB7-C1FE-4C48-84F8-A6002C47E65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137592" y="3034083"/>
            <a:ext cx="6418436" cy="3443395"/>
          </a:xfrm>
          <a:prstGeom prst="roundRect">
            <a:avLst/>
          </a:prstGeom>
          <a:noFill/>
          <a:ln>
            <a:solidFill>
              <a:srgbClr val="134B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8A14F4-B9C3-F94A-91A2-6A2D3D38987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102956" y="1219185"/>
            <a:ext cx="165029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/>
              <a:t>Transit VPC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0FA142-5293-8141-AE7E-EB8F4068DC2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144389" y="3155988"/>
            <a:ext cx="472265" cy="351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7898A20-7C5E-D34B-BE68-E14B27A65A6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121554" y="3099553"/>
            <a:ext cx="1278729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/>
              <a:t>R2</a:t>
            </a:r>
            <a:endParaRPr lang="en-US" sz="24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AFCE623-8E93-1243-90EF-47321E7D1BF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563547" y="5445926"/>
            <a:ext cx="575115" cy="344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A750E2-A35E-8746-A35E-9E69C2F0062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595290" y="5358180"/>
            <a:ext cx="1120249" cy="41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/>
              <a:t>R4</a:t>
            </a:r>
            <a:endParaRPr lang="en-US" sz="240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E2DB3BF-E4AC-D544-B698-9A962BE23A0D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6899610" y="3896480"/>
            <a:ext cx="3308" cy="393068"/>
          </a:xfrm>
          <a:prstGeom prst="line">
            <a:avLst/>
          </a:prstGeom>
          <a:ln w="44450">
            <a:solidFill>
              <a:srgbClr val="134B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A77C204-E0C9-0442-AF0A-F8E3AE40C284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 flipH="1">
            <a:off x="6868666" y="5066652"/>
            <a:ext cx="0" cy="372079"/>
          </a:xfrm>
          <a:prstGeom prst="line">
            <a:avLst/>
          </a:prstGeom>
          <a:ln w="44450">
            <a:solidFill>
              <a:srgbClr val="134B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43FD3B5-9184-8F4F-A56D-B88A998E20C2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H="1">
            <a:off x="6868032" y="4713870"/>
            <a:ext cx="0" cy="372079"/>
          </a:xfrm>
          <a:prstGeom prst="line">
            <a:avLst/>
          </a:prstGeom>
          <a:ln w="44450">
            <a:solidFill>
              <a:srgbClr val="134B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DD79FF2-F98E-FD4F-8B55-CA4D59A3B41C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5292583" y="4639551"/>
            <a:ext cx="661429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LAN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8CF7B-2B76-9D45-ABB2-7D77A918EAD4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841023" y="2264785"/>
            <a:ext cx="118778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BGP/IPsec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FB1C838-AAF6-7A45-9CC0-9F3D6F25226A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6333110" y="2518149"/>
            <a:ext cx="1044692" cy="632619"/>
          </a:xfrm>
          <a:prstGeom prst="line">
            <a:avLst/>
          </a:prstGeom>
          <a:ln w="44450">
            <a:solidFill>
              <a:srgbClr val="134B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FF14588-926C-6D46-925C-AF01FD52823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6815784" y="2628788"/>
            <a:ext cx="557529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7C35561-2157-6247-A694-B29974B873DA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407012" y="4667976"/>
            <a:ext cx="661429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LAN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07BA246-0D55-7A47-A1EF-647A0DEF4119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>
            <a:off x="3912012" y="1129844"/>
            <a:ext cx="4554063" cy="1570228"/>
            <a:chOff x="1666608" y="2593233"/>
            <a:chExt cx="5483759" cy="1284336"/>
          </a:xfrm>
        </p:grpSpPr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2AAA4A98-A121-4349-8635-CBD79A49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1666609" y="2593233"/>
              <a:ext cx="457200" cy="457200"/>
            </a:xfrm>
            <a:prstGeom prst="rect">
              <a:avLst/>
            </a:prstGeom>
          </p:spPr>
        </p:pic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69ADB07-6789-3048-8B1F-266B8CC7AAF7}"/>
                </a:ext>
              </a:extLst>
            </p:cNvPr>
            <p:cNvSpPr/>
            <p:nvPr/>
          </p:nvSpPr>
          <p:spPr>
            <a:xfrm>
              <a:off x="1666608" y="2593233"/>
              <a:ext cx="5483759" cy="1284336"/>
            </a:xfrm>
            <a:prstGeom prst="rect">
              <a:avLst/>
            </a:prstGeom>
            <a:noFill/>
            <a:ln w="12700" cap="flat" cmpd="sng" algn="ctr">
              <a:solidFill>
                <a:srgbClr val="87919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274320" tIns="27432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/>
              <a:endParaRPr lang="en-US" sz="800" kern="0">
                <a:solidFill>
                  <a:srgbClr val="5E6970"/>
                </a:solidFill>
                <a:latin typeface="Calibri Light" panose="020F0302020204030204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17BBA682-0952-6A43-9863-69EB42CC93BE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341258" y="2186299"/>
            <a:ext cx="884451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dk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VGW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E50BD1E-66E7-4543-B4E8-85C536543FF2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flipH="1">
            <a:off x="5759528" y="5790490"/>
            <a:ext cx="0" cy="372077"/>
          </a:xfrm>
          <a:prstGeom prst="line">
            <a:avLst/>
          </a:prstGeom>
          <a:ln w="44450">
            <a:solidFill>
              <a:srgbClr val="134B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1E9B3FB-2116-DD4B-864D-B99B10CC9E32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flipH="1">
            <a:off x="6901262" y="5790490"/>
            <a:ext cx="0" cy="372077"/>
          </a:xfrm>
          <a:prstGeom prst="line">
            <a:avLst/>
          </a:prstGeom>
          <a:ln w="44450">
            <a:solidFill>
              <a:srgbClr val="134B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Left Bracket 116">
            <a:extLst>
              <a:ext uri="{FF2B5EF4-FFF2-40B4-BE49-F238E27FC236}">
                <a16:creationId xmlns:a16="http://schemas.microsoft.com/office/drawing/2014/main" id="{F5A0B423-5331-2F42-B5F8-61433B96A9D8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4964791" y="1802248"/>
            <a:ext cx="573460" cy="2734980"/>
          </a:xfrm>
          <a:prstGeom prst="leftBracket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8" name="Right Bracket 117">
            <a:extLst>
              <a:ext uri="{FF2B5EF4-FFF2-40B4-BE49-F238E27FC236}">
                <a16:creationId xmlns:a16="http://schemas.microsoft.com/office/drawing/2014/main" id="{2E21DF7F-43E3-B247-88FF-DA9FFAE1011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087923" y="1802248"/>
            <a:ext cx="580105" cy="2711841"/>
          </a:xfrm>
          <a:prstGeom prst="rightBracket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DFFC0D-3A31-B745-82AC-1ED80F06A1F4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7555739" y="2241157"/>
            <a:ext cx="1182475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BGP/IPsec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5757391-806A-0545-990F-C32CEADAA744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5115152" y="4027340"/>
            <a:ext cx="721243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WAN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535CFCA-04B2-6F4C-A202-14C7A5A3A232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6894402" y="4006259"/>
            <a:ext cx="702932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WAN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91A8EB4-049E-2D4E-A863-532D24A5BA13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7265825" y="4806856"/>
            <a:ext cx="661429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BGP</a:t>
            </a:r>
          </a:p>
        </p:txBody>
      </p:sp>
      <p:sp>
        <p:nvSpPr>
          <p:cNvPr id="123" name="Right Bracket 122">
            <a:extLst>
              <a:ext uri="{FF2B5EF4-FFF2-40B4-BE49-F238E27FC236}">
                <a16:creationId xmlns:a16="http://schemas.microsoft.com/office/drawing/2014/main" id="{25662B5C-9357-274C-BFB1-2766CA1DA7BD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131732" y="4549396"/>
            <a:ext cx="179127" cy="110595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4" name="Left Bracket 123">
            <a:extLst>
              <a:ext uri="{FF2B5EF4-FFF2-40B4-BE49-F238E27FC236}">
                <a16:creationId xmlns:a16="http://schemas.microsoft.com/office/drawing/2014/main" id="{D8470CB1-DB31-6A4D-961E-0FCD1A2BAAAE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5101495" y="4578195"/>
            <a:ext cx="302135" cy="106881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152A72A-E5FF-AE4A-A993-5EC92ADF84D2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4572764" y="4832144"/>
            <a:ext cx="661429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BGP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326AC55-5A25-F54F-BAF5-7B98C1B070B1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5516503" y="1610045"/>
            <a:ext cx="425751" cy="39581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6DEEB8-57DF-9842-A122-244C3FA21FF8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6662019" y="1610045"/>
            <a:ext cx="425751" cy="39581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952866D-0FBC-3E48-B4BA-8A227AE9B43A}"/>
              </a:ext>
            </a:extLst>
          </p:cNvPr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6653368" y="4318052"/>
            <a:ext cx="425751" cy="39581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3D6BC31-F553-304C-A740-F50BF225BDFC}"/>
              </a:ext>
            </a:extLst>
          </p:cNvPr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5523177" y="4336796"/>
            <a:ext cx="425751" cy="3958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E76359-E5DC-7347-82FF-EA5E5BDE39B8}"/>
              </a:ext>
            </a:extLst>
          </p:cNvPr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8575188" y="1337429"/>
            <a:ext cx="718223" cy="5931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8A7F79F-B6CA-0543-AB7A-D2F36EFDEC50}"/>
              </a:ext>
            </a:extLst>
          </p:cNvPr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468" y="2179256"/>
            <a:ext cx="394509" cy="413599"/>
          </a:xfrm>
          <a:prstGeom prst="rect">
            <a:avLst/>
          </a:prstGeom>
        </p:spPr>
      </p:pic>
      <p:pic>
        <p:nvPicPr>
          <p:cNvPr id="58" name="Graphic 57" descr="Processor">
            <a:extLst>
              <a:ext uri="{FF2B5EF4-FFF2-40B4-BE49-F238E27FC236}">
                <a16:creationId xmlns:a16="http://schemas.microsoft.com/office/drawing/2014/main" id="{71FB90E3-5EC2-314F-8737-51BF2B875EAE}"/>
              </a:ext>
            </a:extLst>
          </p:cNvPr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826939" y="4527874"/>
            <a:ext cx="380645" cy="380645"/>
          </a:xfrm>
          <a:prstGeom prst="rect">
            <a:avLst/>
          </a:prstGeom>
        </p:spPr>
      </p:pic>
      <p:pic>
        <p:nvPicPr>
          <p:cNvPr id="59" name="Graphic 58" descr="Processor">
            <a:extLst>
              <a:ext uri="{FF2B5EF4-FFF2-40B4-BE49-F238E27FC236}">
                <a16:creationId xmlns:a16="http://schemas.microsoft.com/office/drawing/2014/main" id="{885F28E8-F2E1-1B43-B412-E96817F25D15}"/>
              </a:ext>
            </a:extLst>
          </p:cNvPr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5708415" y="4481123"/>
            <a:ext cx="380645" cy="38064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19DA648-1D76-C44B-A2AC-AB468A416449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7398176" y="4480403"/>
            <a:ext cx="3105113" cy="34881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/>
              <a:t>Aviatrix Edge</a:t>
            </a:r>
          </a:p>
        </p:txBody>
      </p:sp>
      <p:sp>
        <p:nvSpPr>
          <p:cNvPr id="61" name="Slide Number Placeholder 2">
            <a:extLst>
              <a:ext uri="{FF2B5EF4-FFF2-40B4-BE49-F238E27FC236}">
                <a16:creationId xmlns:a16="http://schemas.microsoft.com/office/drawing/2014/main" id="{C0054B60-0C30-9F4F-AF2C-E9DD3A549CAE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1241025" y="6376417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wrap="none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i="0" kern="1200">
                <a:solidFill>
                  <a:schemeClr val="bg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>
                <a:latin typeface="Calibri" panose="020F0502020204030204"/>
              </a:defRPr>
            </a:pPr>
            <a:fld id="{4A70B06D-F489-48FF-A885-ABB74CD5C952}" type="slidenum">
              <a:rPr lang="en-US" sz="900" smtClean="0">
                <a:latin typeface="Calibri" panose="020F0502020204030204"/>
              </a:rPr>
              <a:t>8</a:t>
            </a:fld>
            <a:endParaRPr lang="en-US"/>
          </a:p>
        </p:txBody>
      </p:sp>
      <p:sp>
        <p:nvSpPr>
          <p:cNvPr id="1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12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5D88A410-4929-4F99-BDD5-9524DEBF0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Picture 11">
            <a:extLst>
              <a:ext uri="{FF2B5EF4-FFF2-40B4-BE49-F238E27FC236}">
                <a16:creationId xmlns:a16="http://schemas.microsoft.com/office/drawing/2014/main" id="{E0DD89CC-08E5-568C-74A9-8A3F019554C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1806" y="4451393"/>
            <a:ext cx="1046123" cy="88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A6FC85-0530-AD60-087F-51CABB8F7E4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Aviatrix Edge GW for DC – Supported platforms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F9C16-51E5-1D06-E902-1BA78582A80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71183" y="2806775"/>
            <a:ext cx="1523559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>
                <a:solidFill>
                  <a:prstClr val="white"/>
                </a:solidFill>
                <a:latin typeface="Calibri" panose="020F0502020204030204"/>
              </a:rPr>
              <a:t>HYPERVISOR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D2856-AB3F-E3B0-0F3F-4572AF576CE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71183" y="3743875"/>
            <a:ext cx="1523559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>
                <a:solidFill>
                  <a:prstClr val="white"/>
                </a:solidFill>
                <a:latin typeface="Calibri" panose="020F0502020204030204"/>
              </a:rPr>
              <a:t>HARDWARE</a:t>
            </a:r>
          </a:p>
        </p:txBody>
      </p:sp>
      <p:cxnSp>
        <p:nvCxnSpPr>
          <p:cNvPr id="14" name="Google Shape;1097;p110">
            <a:extLst>
              <a:ext uri="{FF2B5EF4-FFF2-40B4-BE49-F238E27FC236}">
                <a16:creationId xmlns:a16="http://schemas.microsoft.com/office/drawing/2014/main" id="{885E7E88-EA6A-53E5-30D6-D222BA40C4F6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825268" y="3550831"/>
            <a:ext cx="10309727" cy="0"/>
          </a:xfrm>
          <a:prstGeom prst="straightConnector1">
            <a:avLst/>
          </a:prstGeom>
          <a:noFill/>
          <a:ln w="12700" cap="flat" cmpd="sng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" name="Google Shape;1097;p110">
            <a:extLst>
              <a:ext uri="{FF2B5EF4-FFF2-40B4-BE49-F238E27FC236}">
                <a16:creationId xmlns:a16="http://schemas.microsoft.com/office/drawing/2014/main" id="{EE8C22AF-96F5-9772-69CC-6AA21E473E26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825268" y="2284007"/>
            <a:ext cx="10309727" cy="0"/>
          </a:xfrm>
          <a:prstGeom prst="straightConnector1">
            <a:avLst/>
          </a:prstGeom>
          <a:noFill/>
          <a:ln w="12700" cap="flat" cmpd="sng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6E3B8F-2375-FC94-68C2-991A3E5E12D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51544" y="1064550"/>
            <a:ext cx="1302889" cy="973451"/>
            <a:chOff x="2245089" y="3673444"/>
            <a:chExt cx="1381156" cy="103192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7D337B-59E9-896B-3DE2-FE9F69FB8D9B}"/>
                </a:ext>
              </a:extLst>
            </p:cNvPr>
            <p:cNvSpPr txBox="1"/>
            <p:nvPr/>
          </p:nvSpPr>
          <p:spPr>
            <a:xfrm>
              <a:off x="2245089" y="4395417"/>
              <a:ext cx="1381156" cy="30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100" b="1">
                  <a:latin typeface="Calibri" panose="020F0502020204030204"/>
                </a:rPr>
                <a:t>Aviatrix Edge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656C9C-4912-D159-0F35-4839FC8E3E26}"/>
                </a:ext>
              </a:extLst>
            </p:cNvPr>
            <p:cNvGrpSpPr/>
            <p:nvPr/>
          </p:nvGrpSpPr>
          <p:grpSpPr>
            <a:xfrm>
              <a:off x="2592620" y="3673444"/>
              <a:ext cx="746784" cy="708487"/>
              <a:chOff x="2995089" y="4392609"/>
              <a:chExt cx="950689" cy="901934"/>
            </a:xfrm>
          </p:grpSpPr>
          <p:sp>
            <p:nvSpPr>
              <p:cNvPr id="20" name="Rectangle: Rounded Corners 15">
                <a:extLst>
                  <a:ext uri="{FF2B5EF4-FFF2-40B4-BE49-F238E27FC236}">
                    <a16:creationId xmlns:a16="http://schemas.microsoft.com/office/drawing/2014/main" id="{73FE00EB-A448-A0AC-2411-864EC1C73280}"/>
                  </a:ext>
                </a:extLst>
              </p:cNvPr>
              <p:cNvSpPr/>
              <p:nvPr/>
            </p:nvSpPr>
            <p:spPr>
              <a:xfrm>
                <a:off x="2995089" y="4392609"/>
                <a:ext cx="950689" cy="901935"/>
              </a:xfrm>
              <a:prstGeom prst="roundRect">
                <a:avLst>
                  <a:gd name="adj" fmla="val 5953"/>
                </a:avLst>
              </a:prstGeom>
              <a:solidFill>
                <a:schemeClr val="tx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NZ" sz="28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B3370386-06E6-6473-BE00-1B04A0CAE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3194911" y="4568054"/>
                <a:ext cx="551044" cy="551044"/>
              </a:xfrm>
              <a:prstGeom prst="rect">
                <a:avLst/>
              </a:prstGeom>
              <a:effectLst>
                <a:glow rad="50800">
                  <a:schemeClr val="accent1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8CCD7E5-D650-3E93-9BA7-8E93B3ACAEF6}"/>
                  </a:ext>
                </a:extLst>
              </p:cNvPr>
              <p:cNvSpPr/>
              <p:nvPr/>
            </p:nvSpPr>
            <p:spPr>
              <a:xfrm>
                <a:off x="3121738" y="4494881"/>
                <a:ext cx="697388" cy="697388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NZ" sz="28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0E06609D-556C-632A-AD97-C17F902C8B7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175003" y="2764343"/>
            <a:ext cx="943300" cy="148232"/>
          </a:xfrm>
          <a:prstGeom prst="rect">
            <a:avLst/>
          </a:prstGeom>
        </p:spPr>
      </p:pic>
      <p:sp>
        <p:nvSpPr>
          <p:cNvPr id="28" name="Rectangle: Rounded Corners 23">
            <a:extLst>
              <a:ext uri="{FF2B5EF4-FFF2-40B4-BE49-F238E27FC236}">
                <a16:creationId xmlns:a16="http://schemas.microsoft.com/office/drawing/2014/main" id="{F17DFF8C-6094-20E2-3522-5306BC0BE85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9232" y="3739180"/>
            <a:ext cx="2014841" cy="550747"/>
          </a:xfrm>
          <a:prstGeom prst="roundRect">
            <a:avLst>
              <a:gd name="adj" fmla="val 443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NZ" sz="1200" i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x86 Hardware</a:t>
            </a:r>
          </a:p>
          <a:p>
            <a:pPr algn="ctr">
              <a:defRPr/>
            </a:pPr>
            <a:r>
              <a:rPr lang="en-NZ" sz="1200" i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Customer’s Edge compute</a:t>
            </a:r>
          </a:p>
        </p:txBody>
      </p:sp>
      <p:sp>
        <p:nvSpPr>
          <p:cNvPr id="29" name="Rectangle: Rounded Corners 24">
            <a:extLst>
              <a:ext uri="{FF2B5EF4-FFF2-40B4-BE49-F238E27FC236}">
                <a16:creationId xmlns:a16="http://schemas.microsoft.com/office/drawing/2014/main" id="{E5152FD5-B6AD-9030-4B6D-99997E1EC25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43339" y="2457528"/>
            <a:ext cx="1576553" cy="1022311"/>
          </a:xfrm>
          <a:prstGeom prst="roundRect">
            <a:avLst>
              <a:gd name="adj" fmla="val 443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NZ" sz="1200" i="1">
                <a:solidFill>
                  <a:schemeClr val="tx1"/>
                </a:solidFill>
                <a:latin typeface="Calibri" panose="020F0502020204030204"/>
              </a:rPr>
              <a:t>Customer managed </a:t>
            </a:r>
          </a:p>
          <a:p>
            <a:pPr algn="ctr">
              <a:defRPr/>
            </a:pPr>
            <a:endParaRPr lang="en-NZ" sz="1200" b="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: Rounded Corners 25">
            <a:extLst>
              <a:ext uri="{FF2B5EF4-FFF2-40B4-BE49-F238E27FC236}">
                <a16:creationId xmlns:a16="http://schemas.microsoft.com/office/drawing/2014/main" id="{EC17B692-56B7-54A7-3EB7-43CA6298FBB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43339" y="893840"/>
            <a:ext cx="1576553" cy="1338223"/>
          </a:xfrm>
          <a:prstGeom prst="roundRect">
            <a:avLst>
              <a:gd name="adj" fmla="val 4430"/>
            </a:avLst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NZ" sz="1200" i="1">
              <a:solidFill>
                <a:schemeClr val="tx1"/>
              </a:solidFill>
              <a:latin typeface="Calibri" panose="020F0502020204030204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ACE92F-8D05-3BC6-AD81-28986B38489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3839336" y="1064549"/>
            <a:ext cx="1302890" cy="955241"/>
            <a:chOff x="3033164" y="3673443"/>
            <a:chExt cx="1381156" cy="101262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B91FA7-945D-EFDF-7661-0112C500529A}"/>
                </a:ext>
              </a:extLst>
            </p:cNvPr>
            <p:cNvSpPr txBox="1"/>
            <p:nvPr/>
          </p:nvSpPr>
          <p:spPr>
            <a:xfrm>
              <a:off x="3033164" y="4376114"/>
              <a:ext cx="1381156" cy="30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100" b="1">
                  <a:latin typeface="Calibri" panose="020F0502020204030204"/>
                </a:rPr>
                <a:t>Aviatrix</a:t>
              </a:r>
              <a:r>
                <a:rPr lang="en-US" sz="1100" b="1">
                  <a:solidFill>
                    <a:prstClr val="white"/>
                  </a:solidFill>
                  <a:latin typeface="Calibri" panose="020F0502020204030204"/>
                </a:rPr>
                <a:t> </a:t>
              </a:r>
              <a:r>
                <a:rPr lang="en-US" sz="1100" b="1">
                  <a:latin typeface="Calibri" panose="020F0502020204030204"/>
                </a:rPr>
                <a:t>Edge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62D9705-B632-E4F7-13C1-2EFF1A9FE72A}"/>
                </a:ext>
              </a:extLst>
            </p:cNvPr>
            <p:cNvGrpSpPr/>
            <p:nvPr/>
          </p:nvGrpSpPr>
          <p:grpSpPr>
            <a:xfrm>
              <a:off x="3350350" y="3673443"/>
              <a:ext cx="746784" cy="708487"/>
              <a:chOff x="3959713" y="4392608"/>
              <a:chExt cx="950689" cy="901935"/>
            </a:xfrm>
          </p:grpSpPr>
          <p:sp>
            <p:nvSpPr>
              <p:cNvPr id="34" name="Rectangle: Rounded Corners 29">
                <a:extLst>
                  <a:ext uri="{FF2B5EF4-FFF2-40B4-BE49-F238E27FC236}">
                    <a16:creationId xmlns:a16="http://schemas.microsoft.com/office/drawing/2014/main" id="{FF98DC15-E0D3-5E06-076A-BBDEFAC47000}"/>
                  </a:ext>
                </a:extLst>
              </p:cNvPr>
              <p:cNvSpPr/>
              <p:nvPr/>
            </p:nvSpPr>
            <p:spPr>
              <a:xfrm>
                <a:off x="3959713" y="4392608"/>
                <a:ext cx="950689" cy="901935"/>
              </a:xfrm>
              <a:prstGeom prst="roundRect">
                <a:avLst>
                  <a:gd name="adj" fmla="val 5953"/>
                </a:avLst>
              </a:prstGeom>
              <a:solidFill>
                <a:schemeClr val="tx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NZ" sz="28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166DE73C-3266-F32A-3928-3AEC4FE31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4159535" y="4568054"/>
                <a:ext cx="551044" cy="551044"/>
              </a:xfrm>
              <a:prstGeom prst="rect">
                <a:avLst/>
              </a:prstGeom>
              <a:effectLst>
                <a:glow rad="50800">
                  <a:schemeClr val="accent1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E790373-BE2C-58EA-E74F-57CE8A0F68E8}"/>
                  </a:ext>
                </a:extLst>
              </p:cNvPr>
              <p:cNvSpPr/>
              <p:nvPr/>
            </p:nvSpPr>
            <p:spPr>
              <a:xfrm>
                <a:off x="4086362" y="4494881"/>
                <a:ext cx="697388" cy="697388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NZ" sz="28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pic>
        <p:nvPicPr>
          <p:cNvPr id="37" name="Picture 2">
            <a:extLst>
              <a:ext uri="{FF2B5EF4-FFF2-40B4-BE49-F238E27FC236}">
                <a16:creationId xmlns:a16="http://schemas.microsoft.com/office/drawing/2014/main" id="{4608A1D3-8632-9D4F-F084-7572AD6155F0}"/>
              </a:ext>
            </a:extLst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1917" y="2719368"/>
            <a:ext cx="777724" cy="24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: Rounded Corners 34">
            <a:extLst>
              <a:ext uri="{FF2B5EF4-FFF2-40B4-BE49-F238E27FC236}">
                <a16:creationId xmlns:a16="http://schemas.microsoft.com/office/drawing/2014/main" id="{E3D4CAD7-F54A-5DE2-EB67-FC85D906AD5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673801" y="2412279"/>
            <a:ext cx="1576553" cy="1022311"/>
          </a:xfrm>
          <a:prstGeom prst="roundRect">
            <a:avLst>
              <a:gd name="adj" fmla="val 443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NZ" sz="1200" b="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: Rounded Corners 35">
            <a:extLst>
              <a:ext uri="{FF2B5EF4-FFF2-40B4-BE49-F238E27FC236}">
                <a16:creationId xmlns:a16="http://schemas.microsoft.com/office/drawing/2014/main" id="{FAE39343-7FAA-51F8-A1A8-69299CD6236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702504" y="893840"/>
            <a:ext cx="1576553" cy="1338223"/>
          </a:xfrm>
          <a:prstGeom prst="roundRect">
            <a:avLst>
              <a:gd name="adj" fmla="val 4430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NZ" sz="1200" i="1">
              <a:solidFill>
                <a:schemeClr val="tx1"/>
              </a:solidFill>
              <a:latin typeface="Calibri" panose="020F0502020204030204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531DDEC-BFE7-A907-83B3-ECF4DB982A8C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6795030" y="1064549"/>
            <a:ext cx="1302889" cy="955241"/>
            <a:chOff x="3816476" y="3673443"/>
            <a:chExt cx="1381156" cy="101262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E5BC17-EA9D-3D24-12E2-BE80A40EFC2B}"/>
                </a:ext>
              </a:extLst>
            </p:cNvPr>
            <p:cNvSpPr txBox="1"/>
            <p:nvPr/>
          </p:nvSpPr>
          <p:spPr>
            <a:xfrm>
              <a:off x="3816476" y="4376114"/>
              <a:ext cx="1381156" cy="309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100" b="1">
                  <a:latin typeface="Calibri" panose="020F0502020204030204"/>
                </a:rPr>
                <a:t>Aviatrix Edge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08BBE38-D578-B70F-8838-B7F35CC9D51C}"/>
                </a:ext>
              </a:extLst>
            </p:cNvPr>
            <p:cNvGrpSpPr/>
            <p:nvPr/>
          </p:nvGrpSpPr>
          <p:grpSpPr>
            <a:xfrm>
              <a:off x="4133662" y="3673443"/>
              <a:ext cx="746784" cy="708487"/>
              <a:chOff x="4956904" y="4392608"/>
              <a:chExt cx="950689" cy="901935"/>
            </a:xfrm>
          </p:grpSpPr>
          <p:sp>
            <p:nvSpPr>
              <p:cNvPr id="44" name="Rectangle: Rounded Corners 39">
                <a:extLst>
                  <a:ext uri="{FF2B5EF4-FFF2-40B4-BE49-F238E27FC236}">
                    <a16:creationId xmlns:a16="http://schemas.microsoft.com/office/drawing/2014/main" id="{F8DA771E-4911-C220-3514-E1BD99BE9AC4}"/>
                  </a:ext>
                </a:extLst>
              </p:cNvPr>
              <p:cNvSpPr/>
              <p:nvPr/>
            </p:nvSpPr>
            <p:spPr>
              <a:xfrm>
                <a:off x="4956904" y="4392608"/>
                <a:ext cx="950689" cy="901935"/>
              </a:xfrm>
              <a:prstGeom prst="roundRect">
                <a:avLst>
                  <a:gd name="adj" fmla="val 5953"/>
                </a:avLst>
              </a:prstGeom>
              <a:solidFill>
                <a:schemeClr val="tx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NZ" sz="28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B7DAB5F2-2E5A-5EF5-1BCF-AEEAA13EB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5156727" y="4568054"/>
                <a:ext cx="551044" cy="551044"/>
              </a:xfrm>
              <a:prstGeom prst="rect">
                <a:avLst/>
              </a:prstGeom>
              <a:effectLst>
                <a:glow rad="50800">
                  <a:schemeClr val="accent1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8C65A7A-6475-C5EF-9795-1D78E5542701}"/>
                  </a:ext>
                </a:extLst>
              </p:cNvPr>
              <p:cNvSpPr/>
              <p:nvPr/>
            </p:nvSpPr>
            <p:spPr>
              <a:xfrm>
                <a:off x="5083553" y="4494881"/>
                <a:ext cx="697388" cy="697388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67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NZ" sz="28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48" name="Rectangle: Rounded Corners 43">
            <a:extLst>
              <a:ext uri="{FF2B5EF4-FFF2-40B4-BE49-F238E27FC236}">
                <a16:creationId xmlns:a16="http://schemas.microsoft.com/office/drawing/2014/main" id="{726A2F31-3671-F3C4-F274-A643445BEE1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481780" y="3705301"/>
            <a:ext cx="2014841" cy="588819"/>
          </a:xfrm>
          <a:prstGeom prst="roundRect">
            <a:avLst>
              <a:gd name="adj" fmla="val 4430"/>
            </a:avLst>
          </a:prstGeom>
          <a:noFill/>
          <a:ln w="28575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r>
              <a:rPr lang="en-NZ" sz="1200" b="1" i="1">
                <a:solidFill>
                  <a:schemeClr val="tx1"/>
                </a:solidFill>
                <a:latin typeface="Calibri" panose="020F0502020204030204"/>
              </a:rPr>
              <a:t>x86 Hardware</a:t>
            </a:r>
          </a:p>
          <a:p>
            <a:pPr algn="ctr"/>
            <a:r>
              <a:rPr lang="en-NZ" sz="1200" b="1" i="1">
                <a:solidFill>
                  <a:schemeClr val="tx1"/>
                </a:solidFill>
                <a:latin typeface="Calibri" panose="020F0502020204030204"/>
              </a:rPr>
              <a:t>Aviatrix recommended HW</a:t>
            </a:r>
          </a:p>
        </p:txBody>
      </p:sp>
      <p:sp>
        <p:nvSpPr>
          <p:cNvPr id="49" name="Rectangle: Rounded Corners 44">
            <a:extLst>
              <a:ext uri="{FF2B5EF4-FFF2-40B4-BE49-F238E27FC236}">
                <a16:creationId xmlns:a16="http://schemas.microsoft.com/office/drawing/2014/main" id="{4862DFF1-ACE9-3F8C-28B9-49B6ECCD00C0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658197" y="2457528"/>
            <a:ext cx="1576553" cy="1022311"/>
          </a:xfrm>
          <a:prstGeom prst="roundRect">
            <a:avLst>
              <a:gd name="adj" fmla="val 4430"/>
            </a:avLst>
          </a:prstGeom>
          <a:noFill/>
          <a:ln w="28575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NZ" sz="1200" i="1">
                <a:solidFill>
                  <a:prstClr val="white"/>
                </a:solidFill>
                <a:latin typeface="Calibri" panose="020F0502020204030204"/>
              </a:rPr>
              <a:t>Edge CSP</a:t>
            </a:r>
          </a:p>
          <a:p>
            <a:pPr algn="ctr">
              <a:defRPr/>
            </a:pPr>
            <a:endParaRPr lang="en-NZ" sz="1200" b="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: Rounded Corners 45">
            <a:extLst>
              <a:ext uri="{FF2B5EF4-FFF2-40B4-BE49-F238E27FC236}">
                <a16:creationId xmlns:a16="http://schemas.microsoft.com/office/drawing/2014/main" id="{2AF3FC9F-6B0D-6BF2-6D6F-F6D45BDBB831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658197" y="893840"/>
            <a:ext cx="1576553" cy="1338223"/>
          </a:xfrm>
          <a:prstGeom prst="roundRect">
            <a:avLst>
              <a:gd name="adj" fmla="val 4430"/>
            </a:avLst>
          </a:prstGeom>
          <a:noFill/>
          <a:ln w="19050">
            <a:solidFill>
              <a:schemeClr val="dk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NZ" sz="1200" i="1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DCF0D1-F6FE-4340-4505-CEDFAD8683AB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498737" y="2754947"/>
            <a:ext cx="1065417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>
                <a:latin typeface="Calibri" panose="020F0502020204030204"/>
              </a:rPr>
              <a:t>OS Layer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12CF5492-0197-F773-032D-30919DB738DA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658197" y="2641148"/>
            <a:ext cx="15641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Aviatrix Edge OS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77F0EFBF-AE15-D84A-3583-D36F4399DD19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574920" y="3062724"/>
            <a:ext cx="1831716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NZ" sz="1200" i="1">
                <a:latin typeface="Calibri" panose="020F0502020204030204"/>
              </a:rPr>
              <a:t>Customer managed 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926E5813-291D-A09F-D5C5-B1F848D93717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6481780" y="3063810"/>
            <a:ext cx="1831716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NZ" sz="1200" i="1">
                <a:latin typeface="Calibri" panose="020F0502020204030204"/>
              </a:rPr>
              <a:t>Aviatrix Managed</a:t>
            </a:r>
          </a:p>
        </p:txBody>
      </p:sp>
      <p:cxnSp>
        <p:nvCxnSpPr>
          <p:cNvPr id="1035" name="Google Shape;1097;p110">
            <a:extLst>
              <a:ext uri="{FF2B5EF4-FFF2-40B4-BE49-F238E27FC236}">
                <a16:creationId xmlns:a16="http://schemas.microsoft.com/office/drawing/2014/main" id="{446F77BA-3BDC-9B09-65FF-3FF66C86717F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785013" y="4416463"/>
            <a:ext cx="10309727" cy="0"/>
          </a:xfrm>
          <a:prstGeom prst="straightConnector1">
            <a:avLst/>
          </a:prstGeom>
          <a:noFill/>
          <a:ln w="12700" cap="flat" cmpd="sng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37" name="Rectangle: Rounded Corners 23">
            <a:extLst>
              <a:ext uri="{FF2B5EF4-FFF2-40B4-BE49-F238E27FC236}">
                <a16:creationId xmlns:a16="http://schemas.microsoft.com/office/drawing/2014/main" id="{AF59D870-6C88-A028-7A7B-18D8CAE8A47D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503472" y="3740973"/>
            <a:ext cx="2014841" cy="552107"/>
          </a:xfrm>
          <a:prstGeom prst="roundRect">
            <a:avLst>
              <a:gd name="adj" fmla="val 443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NZ" sz="1200" i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</a:endParaRPr>
          </a:p>
          <a:p>
            <a:pPr algn="ctr">
              <a:defRPr/>
            </a:pPr>
            <a:endParaRPr lang="en-NZ" sz="1200" i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</a:endParaRPr>
          </a:p>
          <a:p>
            <a:pPr algn="ctr">
              <a:defRPr/>
            </a:pPr>
            <a:endParaRPr lang="en-NZ" sz="1200" i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</a:endParaRPr>
          </a:p>
          <a:p>
            <a:pPr algn="ctr">
              <a:defRPr/>
            </a:pPr>
            <a:endParaRPr lang="en-NZ" sz="1200" i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/>
            </a:endParaRPr>
          </a:p>
          <a:p>
            <a:pPr algn="ctr">
              <a:defRPr/>
            </a:pPr>
            <a:r>
              <a:rPr lang="en-NZ" sz="1200" i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x86 Hardware</a:t>
            </a:r>
          </a:p>
          <a:p>
            <a:pPr algn="ctr">
              <a:defRPr/>
            </a:pPr>
            <a:r>
              <a:rPr lang="en-NZ" sz="1200" i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Customer’s Edge compute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EEEACEE-C1AF-5267-CAAC-9BB20C265229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292866" y="5232503"/>
            <a:ext cx="2476603" cy="338555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 b="1">
              <a:latin typeface="Calibri" panose="020F0502020204030204"/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AB4AF6F9-319B-BBBA-59B2-9B69849EC5DE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3384025" y="5158573"/>
            <a:ext cx="1986292" cy="553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>
                <a:latin typeface="Calibri" panose="020F0502020204030204"/>
              </a:rPr>
              <a:t>E.g., Openstack</a:t>
            </a:r>
          </a:p>
          <a:p>
            <a:pPr algn="ctr"/>
            <a:r>
              <a:rPr lang="en-US" sz="1400" b="1">
                <a:latin typeface="Calibri" panose="020F0502020204030204"/>
              </a:rPr>
              <a:t>Managed separately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EE9D8C11-D3ED-0D38-6FDD-49BAAD4A3D56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9338622" y="3783880"/>
            <a:ext cx="1523559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>
                <a:latin typeface="Calibri" panose="020F0502020204030204"/>
              </a:rPr>
              <a:t>HARDWARE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6FC80897-6BEF-EE9C-97D5-84024A9A996B}"/>
              </a:ext>
            </a:extLst>
          </p:cNvPr>
          <p:cNvGrpSpPr/>
          <p:nvPr>
            <p:custDataLst>
              <p:tags r:id="rId29"/>
            </p:custDataLst>
          </p:nvPr>
        </p:nvGrpSpPr>
        <p:grpSpPr>
          <a:xfrm>
            <a:off x="646632" y="4648964"/>
            <a:ext cx="1836206" cy="1060593"/>
            <a:chOff x="2127517" y="6934419"/>
            <a:chExt cx="2448274" cy="1414125"/>
          </a:xfrm>
        </p:grpSpPr>
        <p:pic>
          <p:nvPicPr>
            <p:cNvPr id="1044" name="Picture 2" descr="Announcing Extension of vSphere 6.7 General Support Period - VMware vSphere  Blog">
              <a:extLst>
                <a:ext uri="{FF2B5EF4-FFF2-40B4-BE49-F238E27FC236}">
                  <a16:creationId xmlns:a16="http://schemas.microsoft.com/office/drawing/2014/main" id="{F6F112E8-8AE0-355D-42B2-906E31288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82204" y="6934419"/>
              <a:ext cx="798299" cy="57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ADDA6206-3ED3-1F02-B7D9-46E5BC3BE6CF}"/>
                </a:ext>
              </a:extLst>
            </p:cNvPr>
            <p:cNvSpPr txBox="1"/>
            <p:nvPr/>
          </p:nvSpPr>
          <p:spPr>
            <a:xfrm>
              <a:off x="2127517" y="7609880"/>
              <a:ext cx="2448273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>
                  <a:latin typeface="Calibri" panose="020F0502020204030204"/>
                </a:rPr>
                <a:t>vCenter Server</a:t>
              </a:r>
            </a:p>
            <a:p>
              <a:pPr algn="ctr"/>
              <a:r>
                <a:rPr lang="en-US" sz="1400" b="1">
                  <a:latin typeface="Calibri" panose="020F0502020204030204"/>
                </a:rPr>
                <a:t>Managed separately</a:t>
              </a:r>
            </a:p>
          </p:txBody>
        </p:sp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B48D8CF1-D571-715E-B379-494BBA878F49}"/>
              </a:ext>
            </a:extLst>
          </p:cNvPr>
          <p:cNvPicPr>
            <a:picLocks noChangeAspect="1" noChangeArrowheads="1"/>
          </p:cNvPicPr>
          <p:nvPr>
            <p:custDataLst>
              <p:tags r:id="rId30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6809" y="4626234"/>
            <a:ext cx="1243963" cy="54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TextBox 1048">
            <a:extLst>
              <a:ext uri="{FF2B5EF4-FFF2-40B4-BE49-F238E27FC236}">
                <a16:creationId xmlns:a16="http://schemas.microsoft.com/office/drawing/2014/main" id="{7808FD68-3582-AD66-88D3-631E0B2771BA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9201723" y="1300362"/>
            <a:ext cx="1797352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67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Aviatrix Edge GW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6F2D1-E219-4DB6-1DD3-F67EA9BF6D7D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407408" y="5238059"/>
            <a:ext cx="2399349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>
                <a:latin typeface="Calibri" panose="020F0502020204030204"/>
              </a:rPr>
              <a:t>Aviatrix Edge platform</a:t>
            </a:r>
          </a:p>
        </p:txBody>
      </p:sp>
      <p:sp>
        <p:nvSpPr>
          <p:cNvPr id="105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E8F71947-ACC7-4402-BF40-6E9A0C20245A}" type="slidenum">
              <a:rPr lang="en-US" smtClean="0"/>
              <a:t>9</a:t>
            </a:fld>
            <a:endParaRPr lang="en-US"/>
          </a:p>
        </p:txBody>
      </p:sp>
      <p:sp>
        <p:nvSpPr>
          <p:cNvPr id="105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78384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1031" grpId="0"/>
      <p:bldP spid="1034" grpId="0"/>
      <p:bldP spid="1039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Unix 5.4.254.170"/>
  <p:tag name="AS_RELEASE_DATE" val="2024.03.14"/>
  <p:tag name="AS_TITLE" val="Aspose.Slides for Python via .NET"/>
  <p:tag name="AS_VERSION" val="24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d98bf85-9343-40c5-a248-0aaef24999db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b65b727-c4f6-4579-8537-8dc448fe7a6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be3420c-092d-4ae4-863f-d617e047a4f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c6fd523-d201-41db-a2b9-ae05d05d4c9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a8355de-4a2e-4718-8d24-50d096ff932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808a2ea-1406-4c16-a095-c093d91c2ef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10b8572-b526-49ac-b081-a03accb9bf3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7bf28e3-43ea-4594-af73-a844d884575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a7e62bc-4034-4437-a29d-de632f26b2c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4d5b0ff-8303-45c4-b97e-c98054e6d39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cb53870-2167-4f09-979a-253b78a99d2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3c931f5-37dc-4e5d-b6b3-6ec9a081442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1e661c6-0526-40bf-914a-f9d5e427a5eb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1a6b07a-0d2b-4e3e-b8bc-a10eb2aad4eb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ba8fb37-03b0-4814-8370-1a30e54b84c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511de82-ff1c-4ef6-9e16-b9ad3518dd8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21ab27f-cf7e-4b44-8075-8d4ae9b2960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3bd565b-79bb-4117-9bb2-ae264ff9dd6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67121ca-1f40-436a-a0c2-469bbccf40e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b814d97-6965-477c-84ca-bc249e6cbe2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ffc1885-582d-4f8a-a1c9-12ae0a18f50d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d10c745-a809-4511-b24c-a8b8eb25e9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6b0a9a8-3465-4ee2-98b4-6671175306a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b0569a0-abd3-41d4-b150-6cc65fb0974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91d29e3-99b2-4605-b2a9-1f89941cddff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8d170b7-9095-40c7-80a9-db7f3f8d1ebd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01aa67d-1057-4107-ae9b-b663afb1b57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cb9adb1-90d3-4bd7-a3ad-e6826f3881bc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dce49fc-2c1c-4f06-9834-1184617bb72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fd592ca-57f7-4c14-a3d8-f91afb4ae90d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24f087c-a3be-45f2-8feb-c2256764b7b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151c375-29c6-4317-93db-4700595cf75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5d8c0a0-934e-4b3a-9598-7ad3c14e7da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0213aa0-ac25-4446-8cf6-50c663c2fb2c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96d2923-319d-4caa-bd10-d2cfa0327f7c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dd0c7bd-2877-4d2a-9191-b71d98cf0f6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85975a4-00e0-4bc8-8ea0-4f0c511968c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1aaaead-e1d4-4f85-90c7-716dd48995a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2d8a5d7-f36c-47e1-8c7e-ad68e659500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0cbb13f-3f3c-4759-99b1-723a2e73806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bbf5ab4-5623-43c5-b72b-eed34230dcbd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1f2f907-f478-4848-94f0-7d24a8ad447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2be160d-039f-409a-ac67-2377301d60bc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b1ebcf6-2e4b-4332-9359-364e65c32c5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9dff933-3565-4960-bed4-6f5f4d8c452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3f5ce6b-9b63-45b5-8530-92c0350a54ab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9842442-4c6e-4f41-9e6d-a8801681dee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6fb4258-c8e2-4fa9-82d7-13f09d30b4e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82a03f0-900c-4f30-90ec-855b9dc70f4b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639b810-fc79-42c1-a578-da263c449c0c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45ad8ac-6fd1-44c0-adb7-ea89163e001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60ce2c5-ca9d-48ed-9638-4e7ef487657f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6dcf6d6-18c9-4b62-9569-91671f84b12c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53835e6-b5d9-4620-b889-baae7977374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666e277-0235-4c74-9b13-1400a27a327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c7617f2-007b-48a7-91b2-3505106f156f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99f2b20-29ca-4731-8f10-f870983c4f6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e2213aa-2f43-4ec5-a2fa-7272e0471bff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f121efe-99f8-4785-a8da-8aeb45a6577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8a073ea-e424-4df5-a855-6b7b48c5ee1b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e2e7b6d-5adf-442b-9863-0f09c18d637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eadef6b-205e-4c8c-9a3d-511730757cd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e324b3b-58f7-4e5f-b779-6433d16d27bd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a78d817-733c-4751-a761-c1b59c821a0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16b91e6-abc9-4850-b9de-b837b589ada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b961470-56fa-4a3e-9528-e66828873ca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c97cab2-0fb4-42b9-93cf-9c5865e2c78d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04f9b1e-b271-40e3-a08d-066b98ac2fe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0f59382-1fda-4c7d-9db1-8aa91cc37f88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7959e97-63d1-4aa8-a3d0-af58012aaba7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fd47cf2-25b0-4a86-9df6-8e4ee95903cd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43eee58-98b4-4939-89b0-be8a1bcfaccc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f8851cc-48af-47d9-83c7-935918d9077d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7854c43-3fbb-4983-9ad4-eda6d93664e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92b2367-2b4b-44c1-9fcc-212cf1caff8f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79cf449-e624-41c6-b3c9-bb3fa1a9b5ff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42000ad-75b8-4ebb-9c18-0a935bb2cb9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563afd9-1b8e-4b34-b66a-4bcbe7f8247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c705092-748b-48c3-b736-f7fda50b4aa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893b276-540c-4e1d-8be2-c0d5fbd5b426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f82b35e-abef-4151-8e28-f9664d334ff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f973a61-1558-4883-9c95-292e021a44a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d009795-8f38-44c2-9687-13a0a361f6f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f635423-4f01-4f68-ac1b-911e521e5ce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8a6f44b-df70-4483-9a29-c627456afce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3410e66-9325-4e9a-b6d5-22bead43578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3df41f4-96f4-4c9a-8909-ac007706345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e50d977-fb45-4755-a4b1-852f139728a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76c1be0-f23f-45f3-ae7b-6be385f293b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820d1b2-886f-4cb1-94ad-8d2a167582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34b4d23-07eb-4267-b67a-4db22efa877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cf162b6-b0ef-42d5-946f-77a62522ee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8edc19d-4a02-4a7e-b6b7-b4bcdba7ecf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555b151-73ec-42bc-9a85-5df8f76ebb0b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8bfddb0-d129-44e3-948b-0d156974aef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ea3b740-d001-4dcf-8dee-d1311e92c87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eec5959-673e-40d4-a1e0-0d08869c321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fc6d122-f9c1-40ac-8aa9-f88a2bda41c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e7f51b4-c3da-4eaf-8e35-1ba246ac9a9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357bd8e-18a5-4a55-967a-dd5115d7fba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7177614-e9ce-4251-a895-2385a296732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3ee6509-de88-49c5-9cd9-46993151db7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5c4042c-dde1-4115-b377-d9e26f484dc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9e770de-3c57-4afd-aa8f-5e6c33a517b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bec3e50-c71f-4cd6-bd5b-6ccab38158b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54beb8c-160f-47e5-9330-11719110ffc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a1c0515-545b-454e-b388-ebf9c9745d6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910e07d-d8dc-41ba-a3fe-1884bea9d39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0f94643-9cfb-46bf-9358-e3dbb779b9b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9492334-27af-4e8d-8da8-0ed1b9fca0ff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21e25e8-94c3-4803-a096-8b6fb14efc2d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2fb5ad8-420a-42a3-b520-ac31d74cf96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6ae3ee9-6256-4515-a11c-9b0034e3f55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1942b24-fe38-4fb5-9d57-bc5814a28a7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46928ab-6dce-47ec-a5de-3cdac2b8b2af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9f32a14-e50f-4cf6-9e51-2e572c1c402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3ef16df-78fd-4422-882e-370506098e0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f7b1e48-e9a4-48df-b4ca-ce1135c1cb8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22e83c8-6eab-461c-869a-e4730f27dfc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2308901-2cd7-4314-bf12-5c41e8f4827f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5152758-b64d-4f87-bd48-aa69bab47cec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8cd431b-526e-4825-abf1-f164a239757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fc1a20e-c4bf-4a96-9a88-c075a355e2f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2846732-d819-4309-a785-ec7f6c51d2fc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0165f90-9130-4194-b1cb-a0841a6073d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4881830-04f7-4ffe-84c9-e3aa4c86dd8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e970d77-88d0-4821-9bd7-c20410e84d8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094eb5a-cc9e-426e-b0d2-50a872605e7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47e8ae3-3e95-48bf-8cc0-6eed1a45969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3fb2758-8b85-4e2b-82bd-dd9f8a8a8da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078ea6f-7d37-43e8-8b24-e1237b2accd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7ecbf67-e400-47e5-9bd3-dab33b8fca7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61a0754-3d18-4ad5-b951-84361c65a9c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4e32a54-2b6b-418e-9ffc-31f80cd7081b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b28e9b4-b833-4d77-9076-ce3a2e80d94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c20a3b3-34f7-4b6f-a461-251867d2bc5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97f73d6-a022-4173-a7aa-25c02bb2c5af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749029b-3ea0-460e-8d82-60a3a84733c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8383169-648f-4e55-b5ff-76807438d8a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1966cc1-bf83-4b88-b11a-7d90fd34409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d11d965-dd29-4609-9c27-8f9db1953c6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56c38a7-8995-4425-a32b-53d8e59fd16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ec91dc2-4889-4f13-9d3a-07129b52cc2d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168894e-667b-4cba-a9a6-61108a228b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befb843-dd83-4af0-828d-19b6843f6ddc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2822bbc-6fd0-4aa9-822e-aee9050e3e9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5688588-8193-4d09-9218-9cde9f55e11b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f142eeb-afbf-4a54-a63f-28cd04c9aca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cbc04c9-9ad8-4bf5-a859-269104dc94c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b3e8cd8-0ff2-4221-8bd2-3c6dd63e582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12248dd-9fc7-447c-8b0f-3378e221e9c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d3a6b64-0db6-4ef2-ae87-55813c0be4f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c1d0a56-9a9f-4b95-aafe-8820b9b38da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05bc1e3-94a7-41b9-bf9f-2fcdb59b482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bbd3cbb-0f64-435d-88ba-8fe00ecd8d4b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4f0e405-7dd3-4f23-a903-dd7901c7696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9522084-c73c-4532-998c-85d9080ea3ab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ca1a1c7-4d3e-41c6-9484-02e66397389d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1491018-92ab-4ada-a244-8ecef0d13bb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2309217-07c8-42db-b13d-066891bdf08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2e826be-135a-46df-a84c-96586bf5e84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14e200e-f29b-4545-a016-3e32d6257c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5c29b32-1d0d-44d9-a0c0-99a3995b971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597a39b-876e-4ab3-b40f-526c8508026d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f9225a9-a948-4f62-bd25-0f9a6ea0db8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91661ec-80aa-48d5-9a23-3d480102cc5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265fb84-758d-40d4-9ff1-f7e5108cacc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15198b2-a7df-4eb7-8b14-97662f84fa1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f44b53d-66ed-4082-9bac-c7fc62f37bd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cfeae50-206d-44da-8542-4b4eac1c284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a87c051-6eb4-4188-852d-148bff5a894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da9ef99-3cf2-45a0-9a97-aeadd63b762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bbc6295-fa79-4b97-aacc-ec09d1f2275e"/>
</p:tagLst>
</file>

<file path=ppt/theme/theme1.xml><?xml version="1.0" encoding="utf-8"?>
<a:theme xmlns:a="http://schemas.openxmlformats.org/drawingml/2006/main" name="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 Template 2024" id="{015EDE27-52FB-F849-9C84-067E5D2C6315}" vid="{2ABB4BB9-28E0-9B4B-BB84-51BF6C5299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5" ma:contentTypeDescription="Create a new document." ma:contentTypeScope="" ma:versionID="107e39e245458e52c2690e50b0cafd27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be8566d003f1c4e3f72b6d50034ea646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  <SharedWithUsers xmlns="441d0141-fee1-4d79-859b-40b8ef8f47c8">
      <UserInfo>
        <DisplayName/>
        <AccountId xsi:nil="true"/>
        <AccountType/>
      </UserInfo>
    </SharedWithUsers>
    <MediaLengthInSeconds xmlns="d86145dc-5422-4d95-9035-99d1eb0aad04" xsi:nil="true"/>
  </documentManagement>
</p:properties>
</file>

<file path=customXml/itemProps1.xml><?xml version="1.0" encoding="utf-8"?>
<ds:datastoreItem xmlns:ds="http://schemas.openxmlformats.org/officeDocument/2006/customXml" ds:itemID="{961A72B1-EE64-40AA-A8FF-8F263E6A57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CA198B-8A0D-4C50-BFA5-3AB0A2B5D404}"/>
</file>

<file path=customXml/itemProps3.xml><?xml version="1.0" encoding="utf-8"?>
<ds:datastoreItem xmlns:ds="http://schemas.openxmlformats.org/officeDocument/2006/customXml" ds:itemID="{FEC2FA5B-25BF-4599-B439-22B9B9939BC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c1b601d7-f44a-4047-addf-1d4f2fe3e4d9"/>
    <ds:schemaRef ds:uri="http://purl.org/dc/terms/"/>
    <ds:schemaRef ds:uri="http://purl.org/dc/dcmitype/"/>
    <ds:schemaRef ds:uri="91030fb1-04a1-4838-b00e-95f91202428e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Aviatrix_lite</Template>
  <TotalTime>117</TotalTime>
  <Words>599</Words>
  <Application>Microsoft Macintosh PowerPoint</Application>
  <PresentationFormat>Widescreen</PresentationFormat>
  <Paragraphs>184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Metropolis</vt:lpstr>
      <vt:lpstr>Gill Sans MT</vt:lpstr>
      <vt:lpstr>Calibri</vt:lpstr>
      <vt:lpstr>Arial</vt:lpstr>
      <vt:lpstr>Wingdings</vt:lpstr>
      <vt:lpstr>Calibri Light</vt:lpstr>
      <vt:lpstr>Aviatrix_lite</vt:lpstr>
      <vt:lpstr>High-Performance Encryption (HPE) </vt:lpstr>
      <vt:lpstr>Zero Trust – Datapath Encryption</vt:lpstr>
      <vt:lpstr>Without Aviatrix: Encryption / IPsec Performance Limitations </vt:lpstr>
      <vt:lpstr>Solution: Aviatrix High Performance Encryption (HPE) </vt:lpstr>
      <vt:lpstr>High Performance Encryption (HPE) </vt:lpstr>
      <vt:lpstr>HPE Peering – Public or Private IP?</vt:lpstr>
      <vt:lpstr>HPE Performance – Matching the Speed of the Underlay</vt:lpstr>
      <vt:lpstr>Architecture over Direct Connect and Other Private Circuits </vt:lpstr>
      <vt:lpstr>Aviatrix Edge GW for DC – Supported platforms</vt:lpstr>
      <vt:lpstr>Next: ActiveMesh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Holms</dc:creator>
  <cp:lastModifiedBy>Shahzad Ali</cp:lastModifiedBy>
  <cp:revision>21</cp:revision>
  <cp:lastPrinted>2022-10-05T15:26:40Z</cp:lastPrinted>
  <dcterms:created xsi:type="dcterms:W3CDTF">2024-02-28T16:42:20Z</dcterms:created>
  <dcterms:modified xsi:type="dcterms:W3CDTF">2024-05-01T02:37:07Z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ExtendedDescription">
    <vt:lpwstr/>
  </property>
  <property fmtid="{D5CDD505-2E9C-101B-9397-08002B2CF9AE}" pid="3" name="ComplianceAssetId">
    <vt:lpwstr/>
  </property>
  <property fmtid="{D5CDD505-2E9C-101B-9397-08002B2CF9AE}" pid="4" name="ContentTypeId">
    <vt:lpwstr>0x01010025FF59F72C37B247A113CAF04F05D1A2</vt:lpwstr>
  </property>
  <property fmtid="{D5CDD505-2E9C-101B-9397-08002B2CF9AE}" pid="5" name="MediaServiceImageTags">
    <vt:lpwstr/>
  </property>
  <property fmtid="{D5CDD505-2E9C-101B-9397-08002B2CF9AE}" pid="6" name="Order">
    <vt:r8>152900</vt:r8>
  </property>
  <property fmtid="{D5CDD505-2E9C-101B-9397-08002B2CF9AE}" pid="7" name="TemplateUrl">
    <vt:lpwstr/>
  </property>
  <property fmtid="{D5CDD505-2E9C-101B-9397-08002B2CF9AE}" pid="8" name="TriggerFlowInfo">
    <vt:lpwstr/>
  </property>
  <property fmtid="{D5CDD505-2E9C-101B-9397-08002B2CF9AE}" pid="9" name="xd_ProgID">
    <vt:lpwstr/>
  </property>
  <property fmtid="{D5CDD505-2E9C-101B-9397-08002B2CF9AE}" pid="10" name="xd_Signature">
    <vt:bool>false</vt:bool>
  </property>
</Properties>
</file>