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1" r:id="rId4"/>
  </p:sldMasterIdLst>
  <p:notesMasterIdLst>
    <p:notesMasterId r:id="rId17"/>
  </p:notesMasterIdLst>
  <p:handoutMasterIdLst>
    <p:handoutMasterId r:id="rId18"/>
  </p:handoutMasterIdLst>
  <p:sldIdLst>
    <p:sldId id="256" r:id="rId5"/>
    <p:sldId id="2219" r:id="rId6"/>
    <p:sldId id="2076137474" r:id="rId7"/>
    <p:sldId id="2076137478" r:id="rId8"/>
    <p:sldId id="2076137479" r:id="rId9"/>
    <p:sldId id="2076137480" r:id="rId10"/>
    <p:sldId id="2076137482" r:id="rId11"/>
    <p:sldId id="2076137483" r:id="rId12"/>
    <p:sldId id="2076137485" r:id="rId13"/>
    <p:sldId id="2076137486" r:id="rId14"/>
    <p:sldId id="2035" r:id="rId15"/>
    <p:sldId id="20761374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85F2C-7F65-9E43-814F-D7811F8BE4F4}" v="216" dt="2024-07-17T02:22:29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84615"/>
  </p:normalViewPr>
  <p:slideViewPr>
    <p:cSldViewPr snapToGrid="0">
      <p:cViewPr varScale="1">
        <p:scale>
          <a:sx n="122" d="100"/>
          <a:sy n="122" d="100"/>
        </p:scale>
        <p:origin x="2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3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A4285F2C-7F65-9E43-814F-D7811F8BE4F4}"/>
    <pc:docChg chg="addSld delSld modSld modShowInfo">
      <pc:chgData name="Shahzad Ali" userId="ecba8e45-00b4-4f6b-a2f0-4dc2d773ca2c" providerId="ADAL" clId="{A4285F2C-7F65-9E43-814F-D7811F8BE4F4}" dt="2024-07-17T23:02:42.708" v="239" actId="2744"/>
      <pc:docMkLst>
        <pc:docMk/>
      </pc:docMkLst>
      <pc:sldChg chg="modSp mod modAnim">
        <pc:chgData name="Shahzad Ali" userId="ecba8e45-00b4-4f6b-a2f0-4dc2d773ca2c" providerId="ADAL" clId="{A4285F2C-7F65-9E43-814F-D7811F8BE4F4}" dt="2024-07-17T02:20:49.623" v="236" actId="1076"/>
        <pc:sldMkLst>
          <pc:docMk/>
          <pc:sldMk cId="951561340" sldId="2219"/>
        </pc:sldMkLst>
        <pc:spChg chg="mod">
          <ac:chgData name="Shahzad Ali" userId="ecba8e45-00b4-4f6b-a2f0-4dc2d773ca2c" providerId="ADAL" clId="{A4285F2C-7F65-9E43-814F-D7811F8BE4F4}" dt="2024-07-17T02:17:40.005" v="19" actId="20577"/>
          <ac:spMkLst>
            <pc:docMk/>
            <pc:sldMk cId="951561340" sldId="2219"/>
            <ac:spMk id="2" creationId="{EAFC43F3-D39C-7C49-8B0F-EE083D8C0F08}"/>
          </ac:spMkLst>
        </pc:spChg>
        <pc:spChg chg="mod">
          <ac:chgData name="Shahzad Ali" userId="ecba8e45-00b4-4f6b-a2f0-4dc2d773ca2c" providerId="ADAL" clId="{A4285F2C-7F65-9E43-814F-D7811F8BE4F4}" dt="2024-07-17T02:20:41.351" v="235" actId="403"/>
          <ac:spMkLst>
            <pc:docMk/>
            <pc:sldMk cId="951561340" sldId="2219"/>
            <ac:spMk id="8" creationId="{2D6EE2CF-44BA-68C0-2B66-00033F525884}"/>
          </ac:spMkLst>
        </pc:spChg>
        <pc:picChg chg="mod">
          <ac:chgData name="Shahzad Ali" userId="ecba8e45-00b4-4f6b-a2f0-4dc2d773ca2c" providerId="ADAL" clId="{A4285F2C-7F65-9E43-814F-D7811F8BE4F4}" dt="2024-07-17T02:20:49.623" v="236" actId="1076"/>
          <ac:picMkLst>
            <pc:docMk/>
            <pc:sldMk cId="951561340" sldId="2219"/>
            <ac:picMk id="5" creationId="{8495F9FD-F201-E6CD-8E12-CF954B9BCEDF}"/>
          </ac:picMkLst>
        </pc:picChg>
      </pc:sldChg>
      <pc:sldChg chg="modSp">
        <pc:chgData name="Shahzad Ali" userId="ecba8e45-00b4-4f6b-a2f0-4dc2d773ca2c" providerId="ADAL" clId="{A4285F2C-7F65-9E43-814F-D7811F8BE4F4}" dt="2024-07-17T02:22:29.826" v="238" actId="15"/>
        <pc:sldMkLst>
          <pc:docMk/>
          <pc:sldMk cId="2723372838" sldId="2076137474"/>
        </pc:sldMkLst>
        <pc:spChg chg="mod">
          <ac:chgData name="Shahzad Ali" userId="ecba8e45-00b4-4f6b-a2f0-4dc2d773ca2c" providerId="ADAL" clId="{A4285F2C-7F65-9E43-814F-D7811F8BE4F4}" dt="2024-07-17T02:22:29.826" v="238" actId="15"/>
          <ac:spMkLst>
            <pc:docMk/>
            <pc:sldMk cId="2723372838" sldId="2076137474"/>
            <ac:spMk id="9" creationId="{E8F66A5F-E37F-3A9F-33A3-3F883107118C}"/>
          </ac:spMkLst>
        </pc:spChg>
      </pc:sldChg>
      <pc:sldChg chg="add mod modShow">
        <pc:chgData name="Shahzad Ali" userId="ecba8e45-00b4-4f6b-a2f0-4dc2d773ca2c" providerId="ADAL" clId="{A4285F2C-7F65-9E43-814F-D7811F8BE4F4}" dt="2024-07-15T21:50:30.856" v="2" actId="729"/>
        <pc:sldMkLst>
          <pc:docMk/>
          <pc:sldMk cId="1456152805" sldId="2076137475"/>
        </pc:sldMkLst>
      </pc:sldChg>
      <pc:sldChg chg="del">
        <pc:chgData name="Shahzad Ali" userId="ecba8e45-00b4-4f6b-a2f0-4dc2d773ca2c" providerId="ADAL" clId="{A4285F2C-7F65-9E43-814F-D7811F8BE4F4}" dt="2024-07-15T21:50:25.530" v="0" actId="2696"/>
        <pc:sldMkLst>
          <pc:docMk/>
          <pc:sldMk cId="4184076443" sldId="2076137475"/>
        </pc:sldMkLst>
      </pc:sldChg>
    </pc:docChg>
  </pc:docChgLst>
  <pc:docChgLst>
    <pc:chgData name="Shahzad Ali" userId="ecba8e45-00b4-4f6b-a2f0-4dc2d773ca2c" providerId="ADAL" clId="{9184604F-2C39-1C42-9DCE-2D8227A539BB}"/>
    <pc:docChg chg="modSld">
      <pc:chgData name="Shahzad Ali" userId="ecba8e45-00b4-4f6b-a2f0-4dc2d773ca2c" providerId="ADAL" clId="{9184604F-2C39-1C42-9DCE-2D8227A539BB}" dt="2024-01-24T03:41:04.425" v="16"/>
      <pc:docMkLst>
        <pc:docMk/>
      </pc:docMkLst>
      <pc:sldChg chg="modSp">
        <pc:chgData name="Shahzad Ali" userId="ecba8e45-00b4-4f6b-a2f0-4dc2d773ca2c" providerId="ADAL" clId="{9184604F-2C39-1C42-9DCE-2D8227A539BB}" dt="2024-01-24T03:38:37.183" v="11" actId="20577"/>
        <pc:sldMkLst>
          <pc:docMk/>
          <pc:sldMk cId="951561340" sldId="2219"/>
        </pc:sldMkLst>
        <pc:spChg chg="mod">
          <ac:chgData name="Shahzad Ali" userId="ecba8e45-00b4-4f6b-a2f0-4dc2d773ca2c" providerId="ADAL" clId="{9184604F-2C39-1C42-9DCE-2D8227A539BB}" dt="2024-01-24T03:38:37.183" v="11" actId="20577"/>
          <ac:spMkLst>
            <pc:docMk/>
            <pc:sldMk cId="951561340" sldId="2219"/>
            <ac:spMk id="8" creationId="{2D6EE2CF-44BA-68C0-2B66-00033F525884}"/>
          </ac:spMkLst>
        </pc:spChg>
      </pc:sldChg>
      <pc:sldChg chg="modSp mod">
        <pc:chgData name="Shahzad Ali" userId="ecba8e45-00b4-4f6b-a2f0-4dc2d773ca2c" providerId="ADAL" clId="{9184604F-2C39-1C42-9DCE-2D8227A539BB}" dt="2024-01-24T03:41:04.425" v="16"/>
        <pc:sldMkLst>
          <pc:docMk/>
          <pc:sldMk cId="2723372838" sldId="2076137474"/>
        </pc:sldMkLst>
        <pc:spChg chg="mod">
          <ac:chgData name="Shahzad Ali" userId="ecba8e45-00b4-4f6b-a2f0-4dc2d773ca2c" providerId="ADAL" clId="{9184604F-2C39-1C42-9DCE-2D8227A539BB}" dt="2024-01-24T03:41:04.425" v="16"/>
          <ac:spMkLst>
            <pc:docMk/>
            <pc:sldMk cId="2723372838" sldId="2076137474"/>
            <ac:spMk id="9" creationId="{E8F66A5F-E37F-3A9F-33A3-3F883107118C}"/>
          </ac:spMkLst>
        </pc:spChg>
      </pc:sldChg>
      <pc:sldChg chg="modSp mod">
        <pc:chgData name="Shahzad Ali" userId="ecba8e45-00b4-4f6b-a2f0-4dc2d773ca2c" providerId="ADAL" clId="{9184604F-2C39-1C42-9DCE-2D8227A539BB}" dt="2024-01-24T03:40:19.889" v="13"/>
        <pc:sldMkLst>
          <pc:docMk/>
          <pc:sldMk cId="4184076443" sldId="2076137475"/>
        </pc:sldMkLst>
        <pc:spChg chg="mod">
          <ac:chgData name="Shahzad Ali" userId="ecba8e45-00b4-4f6b-a2f0-4dc2d773ca2c" providerId="ADAL" clId="{9184604F-2C39-1C42-9DCE-2D8227A539BB}" dt="2024-01-24T03:40:19.889" v="13"/>
          <ac:spMkLst>
            <pc:docMk/>
            <pc:sldMk cId="4184076443" sldId="2076137475"/>
            <ac:spMk id="15" creationId="{5CE4F201-B02E-013B-C236-743BAB2985D1}"/>
          </ac:spMkLst>
        </pc:spChg>
      </pc:sldChg>
    </pc:docChg>
  </pc:docChgLst>
  <pc:docChgLst>
    <pc:chgData name="Giuseppe Amendolara" userId="S::gamendolara@aviatrix.com::3a29c2ed-97b4-4a44-ae32-fd94f310df76" providerId="AD" clId="Web-{2FC7B65A-A43B-762D-C6DF-2F1621DF9929}"/>
    <pc:docChg chg="modSld">
      <pc:chgData name="Giuseppe Amendolara" userId="S::gamendolara@aviatrix.com::3a29c2ed-97b4-4a44-ae32-fd94f310df76" providerId="AD" clId="Web-{2FC7B65A-A43B-762D-C6DF-2F1621DF9929}" dt="2024-05-23T00:59:21.007" v="2" actId="20577"/>
      <pc:docMkLst>
        <pc:docMk/>
      </pc:docMkLst>
      <pc:sldChg chg="modSp">
        <pc:chgData name="Giuseppe Amendolara" userId="S::gamendolara@aviatrix.com::3a29c2ed-97b4-4a44-ae32-fd94f310df76" providerId="AD" clId="Web-{2FC7B65A-A43B-762D-C6DF-2F1621DF9929}" dt="2024-05-23T00:59:21.007" v="2" actId="20577"/>
        <pc:sldMkLst>
          <pc:docMk/>
          <pc:sldMk cId="499131413" sldId="2076137485"/>
        </pc:sldMkLst>
        <pc:spChg chg="mod">
          <ac:chgData name="Giuseppe Amendolara" userId="S::gamendolara@aviatrix.com::3a29c2ed-97b4-4a44-ae32-fd94f310df76" providerId="AD" clId="Web-{2FC7B65A-A43B-762D-C6DF-2F1621DF9929}" dt="2024-05-23T00:59:21.007" v="2" actId="20577"/>
          <ac:spMkLst>
            <pc:docMk/>
            <pc:sldMk cId="499131413" sldId="2076137485"/>
            <ac:spMk id="8" creationId="{2D6EE2CF-44BA-68C0-2B66-00033F5258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131B8-0476-0373-A617-1923CA6B9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7CB76-772D-7891-C868-E39F1B3A8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AB333-2FC6-C048-ACBC-3DD01F2763C2}" type="datetimeFigureOut">
              <a:rPr lang="en-CH" smtClean="0"/>
              <a:t>7/17/24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150CB-844B-D089-562D-D18DB10EEF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157DF-4D7B-04BC-FC45-C45E5581C9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130DF-0A4C-7841-82B2-D390A4D6AA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751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1F89-29B7-415E-93B5-A6E070BC340D}" type="datetimeFigureOut">
              <a:rPr lang="en-US" smtClean="0"/>
              <a:t>7/17/24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E2E21-26F3-411D-BFED-3FF4DE428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7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8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73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30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2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2E21-26F3-411D-BFED-3FF4DE4283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7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06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99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5930538" y="1323902"/>
            <a:ext cx="62614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0538" y="3172812"/>
            <a:ext cx="6261605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30410" y="4518778"/>
            <a:ext cx="6261605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ACE Solutions Architecture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1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1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992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68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8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38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4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00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1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2747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9332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48963" y="6557486"/>
            <a:ext cx="1237244" cy="15130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1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6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5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0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9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36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08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tiff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svg"/><Relationship Id="rId20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emf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ThreatIQ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910DCA-ABB3-4D5E-BBDD-14127E5D4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and remediate Threats across </a:t>
            </a:r>
            <a:r>
              <a:rPr lang="en-US" dirty="0" err="1"/>
              <a:t>multicloud</a:t>
            </a:r>
            <a:r>
              <a:rPr lang="en-US" dirty="0"/>
              <a:t> Networks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F8083-C0B2-7E9C-662A-9EE6BBDCF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ACE Solutions Architecture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11684001" y="-2540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84428"/>
            <a:ext cx="10869356" cy="583634"/>
          </a:xfrm>
        </p:spPr>
        <p:txBody>
          <a:bodyPr/>
          <a:lstStyle/>
          <a:p>
            <a:r>
              <a:rPr lang="en-US" dirty="0"/>
              <a:t>Shared Center (part.2)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D6EE2CF-44BA-68C0-2B66-00033F525884}"/>
              </a:ext>
            </a:extLst>
          </p:cNvPr>
          <p:cNvSpPr txBox="1">
            <a:spLocks/>
          </p:cNvSpPr>
          <p:nvPr/>
        </p:nvSpPr>
        <p:spPr>
          <a:xfrm>
            <a:off x="501817" y="5880713"/>
            <a:ext cx="11673444" cy="80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After defining a 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Shared Service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, you can accurately find out what LOB/Department has been utilizing it.</a:t>
            </a:r>
          </a:p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1F4365-472C-02C7-E45C-89A171D2C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7" y="862847"/>
            <a:ext cx="9200323" cy="490458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89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Next: Lab 9 – </a:t>
            </a:r>
            <a:r>
              <a:rPr lang="en-US" dirty="0" err="1"/>
              <a:t>ThreatIQ</a:t>
            </a:r>
            <a:r>
              <a:rPr lang="en-US" dirty="0"/>
              <a:t> and </a:t>
            </a:r>
            <a:r>
              <a:rPr lang="en-US"/>
              <a:t>CostIQ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58596-1C52-76F3-DE96-28A0438E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enterprises care about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2BDD17-A477-6540-BDEC-7810B03366FF}"/>
              </a:ext>
            </a:extLst>
          </p:cNvPr>
          <p:cNvGrpSpPr/>
          <p:nvPr/>
        </p:nvGrpSpPr>
        <p:grpSpPr>
          <a:xfrm>
            <a:off x="5292040" y="4064135"/>
            <a:ext cx="1532945" cy="1365216"/>
            <a:chOff x="2851902" y="2308018"/>
            <a:chExt cx="1532945" cy="136521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F264A74-EBA3-5343-8B69-0DD768FBFF80}"/>
                </a:ext>
              </a:extLst>
            </p:cNvPr>
            <p:cNvSpPr/>
            <p:nvPr/>
          </p:nvSpPr>
          <p:spPr>
            <a:xfrm>
              <a:off x="2851902" y="2308018"/>
              <a:ext cx="1532945" cy="13556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039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5E80B6-1236-174F-B7C4-6B3B73D1DB46}"/>
                </a:ext>
              </a:extLst>
            </p:cNvPr>
            <p:cNvSpPr txBox="1"/>
            <p:nvPr/>
          </p:nvSpPr>
          <p:spPr>
            <a:xfrm>
              <a:off x="3330151" y="339623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4" name="Rounded Rectangle 69">
            <a:extLst>
              <a:ext uri="{FF2B5EF4-FFF2-40B4-BE49-F238E27FC236}">
                <a16:creationId xmlns:a16="http://schemas.microsoft.com/office/drawing/2014/main" id="{D5627411-1690-5845-865D-577209BE0664}"/>
              </a:ext>
            </a:extLst>
          </p:cNvPr>
          <p:cNvSpPr/>
          <p:nvPr/>
        </p:nvSpPr>
        <p:spPr>
          <a:xfrm>
            <a:off x="6388633" y="1880058"/>
            <a:ext cx="1532945" cy="1355648"/>
          </a:xfrm>
          <a:prstGeom prst="roundRect">
            <a:avLst>
              <a:gd name="adj" fmla="val 74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3039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FE717A-A3C5-D340-B7D7-5F99AA4BFF74}"/>
              </a:ext>
            </a:extLst>
          </p:cNvPr>
          <p:cNvGrpSpPr/>
          <p:nvPr/>
        </p:nvGrpSpPr>
        <p:grpSpPr>
          <a:xfrm>
            <a:off x="6992239" y="2426832"/>
            <a:ext cx="303569" cy="262100"/>
            <a:chOff x="2029661" y="5367364"/>
            <a:chExt cx="303569" cy="262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790CA6-8A2E-604F-BB4D-8F942F363107}"/>
                </a:ext>
              </a:extLst>
            </p:cNvPr>
            <p:cNvSpPr/>
            <p:nvPr/>
          </p:nvSpPr>
          <p:spPr>
            <a:xfrm>
              <a:off x="2029661" y="5415608"/>
              <a:ext cx="303569" cy="213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48E5C32-DCBD-1D4A-A34A-FAA588424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29661" y="5367364"/>
              <a:ext cx="303569" cy="2621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BC9C49-5129-DF44-BA6D-0974E842B4C9}"/>
              </a:ext>
            </a:extLst>
          </p:cNvPr>
          <p:cNvGrpSpPr/>
          <p:nvPr/>
        </p:nvGrpSpPr>
        <p:grpSpPr>
          <a:xfrm>
            <a:off x="5888505" y="4691396"/>
            <a:ext cx="380989" cy="321808"/>
            <a:chOff x="7959634" y="3429000"/>
            <a:chExt cx="613972" cy="6317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ED09F2-722D-9F44-A3A9-9CF06279AAC0}"/>
                </a:ext>
              </a:extLst>
            </p:cNvPr>
            <p:cNvSpPr/>
            <p:nvPr/>
          </p:nvSpPr>
          <p:spPr>
            <a:xfrm>
              <a:off x="7959634" y="3429000"/>
              <a:ext cx="396260" cy="39626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C1D847-0D23-9B44-AD9A-09826795EF2E}"/>
                </a:ext>
              </a:extLst>
            </p:cNvPr>
            <p:cNvSpPr/>
            <p:nvPr/>
          </p:nvSpPr>
          <p:spPr>
            <a:xfrm>
              <a:off x="8068490" y="3553081"/>
              <a:ext cx="396260" cy="39626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B4F55-5F03-BD4F-9538-2EBEA44FC839}"/>
                </a:ext>
              </a:extLst>
            </p:cNvPr>
            <p:cNvSpPr/>
            <p:nvPr/>
          </p:nvSpPr>
          <p:spPr>
            <a:xfrm>
              <a:off x="8177346" y="3664521"/>
              <a:ext cx="396260" cy="39626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7C7A9C2-E6D7-3044-A44E-232A7C9719BD}"/>
              </a:ext>
            </a:extLst>
          </p:cNvPr>
          <p:cNvSpPr txBox="1"/>
          <p:nvPr/>
        </p:nvSpPr>
        <p:spPr>
          <a:xfrm>
            <a:off x="5632956" y="51835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Workloads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C7DDDA-3316-6647-8133-B5086F0FC37D}"/>
              </a:ext>
            </a:extLst>
          </p:cNvPr>
          <p:cNvGrpSpPr/>
          <p:nvPr/>
        </p:nvGrpSpPr>
        <p:grpSpPr>
          <a:xfrm>
            <a:off x="7303234" y="4064135"/>
            <a:ext cx="1532945" cy="1365216"/>
            <a:chOff x="2851902" y="2308018"/>
            <a:chExt cx="1532945" cy="13652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FE535B2-7483-CA4C-BEA9-A9B5B9FE11D3}"/>
                </a:ext>
              </a:extLst>
            </p:cNvPr>
            <p:cNvSpPr/>
            <p:nvPr/>
          </p:nvSpPr>
          <p:spPr>
            <a:xfrm>
              <a:off x="2851902" y="2308018"/>
              <a:ext cx="1532945" cy="13556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039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87FBDA-9ABB-6F49-9188-EA12193E99ED}"/>
                </a:ext>
              </a:extLst>
            </p:cNvPr>
            <p:cNvSpPr txBox="1"/>
            <p:nvPr/>
          </p:nvSpPr>
          <p:spPr>
            <a:xfrm>
              <a:off x="3330151" y="339623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53BE80-208D-D648-ACB3-9FEEEB63D106}"/>
              </a:ext>
            </a:extLst>
          </p:cNvPr>
          <p:cNvGrpSpPr/>
          <p:nvPr/>
        </p:nvGrpSpPr>
        <p:grpSpPr>
          <a:xfrm>
            <a:off x="7899699" y="4691396"/>
            <a:ext cx="380989" cy="321808"/>
            <a:chOff x="7959634" y="3429000"/>
            <a:chExt cx="613972" cy="63178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666BF4-0E99-3E48-8504-C1F69F54C203}"/>
                </a:ext>
              </a:extLst>
            </p:cNvPr>
            <p:cNvSpPr/>
            <p:nvPr/>
          </p:nvSpPr>
          <p:spPr>
            <a:xfrm>
              <a:off x="7959634" y="3429000"/>
              <a:ext cx="396260" cy="39626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DF29CA-2765-3D46-B053-47E7E38A4CB6}"/>
                </a:ext>
              </a:extLst>
            </p:cNvPr>
            <p:cNvSpPr/>
            <p:nvPr/>
          </p:nvSpPr>
          <p:spPr>
            <a:xfrm>
              <a:off x="8068490" y="3553081"/>
              <a:ext cx="396260" cy="39626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60C107-01E3-B344-861E-3E1407459408}"/>
                </a:ext>
              </a:extLst>
            </p:cNvPr>
            <p:cNvSpPr/>
            <p:nvPr/>
          </p:nvSpPr>
          <p:spPr>
            <a:xfrm>
              <a:off x="8177346" y="3664521"/>
              <a:ext cx="396260" cy="39626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569FF45-7E61-004D-A4B9-8D5BEF92D91E}"/>
              </a:ext>
            </a:extLst>
          </p:cNvPr>
          <p:cNvSpPr txBox="1"/>
          <p:nvPr/>
        </p:nvSpPr>
        <p:spPr>
          <a:xfrm>
            <a:off x="7644150" y="51835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Workloads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1ADF14-BA32-DC4D-959C-2EC322190C10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 flipH="1">
            <a:off x="6058513" y="3235706"/>
            <a:ext cx="1096593" cy="8284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E860BE-3C7A-944B-8483-8976EB012873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7155106" y="3235706"/>
            <a:ext cx="914601" cy="8284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F11E6429-599D-1C49-BC92-55243B533583}"/>
              </a:ext>
            </a:extLst>
          </p:cNvPr>
          <p:cNvSpPr/>
          <p:nvPr/>
        </p:nvSpPr>
        <p:spPr>
          <a:xfrm>
            <a:off x="7195006" y="2683565"/>
            <a:ext cx="864704" cy="1928192"/>
          </a:xfrm>
          <a:custGeom>
            <a:avLst/>
            <a:gdLst>
              <a:gd name="connsiteX0" fmla="*/ 864704 w 864704"/>
              <a:gd name="connsiteY0" fmla="*/ 1928192 h 1928192"/>
              <a:gd name="connsiteX1" fmla="*/ 417443 w 864704"/>
              <a:gd name="connsiteY1" fmla="*/ 655983 h 1928192"/>
              <a:gd name="connsiteX2" fmla="*/ 0 w 864704"/>
              <a:gd name="connsiteY2" fmla="*/ 0 h 19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704" h="1928192">
                <a:moveTo>
                  <a:pt x="864704" y="1928192"/>
                </a:moveTo>
                <a:cubicBezTo>
                  <a:pt x="713132" y="1452770"/>
                  <a:pt x="561560" y="977348"/>
                  <a:pt x="417443" y="655983"/>
                </a:cubicBezTo>
                <a:cubicBezTo>
                  <a:pt x="273326" y="334618"/>
                  <a:pt x="136663" y="167309"/>
                  <a:pt x="0" y="0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9C0061F-89BE-5042-8799-4E5F0097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71" y="1825105"/>
            <a:ext cx="3342307" cy="23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use the Tor Browser&amp;#39;s tools to protect your privacy - The Verge">
            <a:extLst>
              <a:ext uri="{FF2B5EF4-FFF2-40B4-BE49-F238E27FC236}">
                <a16:creationId xmlns:a16="http://schemas.microsoft.com/office/drawing/2014/main" id="{4E05959C-C959-E14C-BBAA-C7F45035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81" y="2958062"/>
            <a:ext cx="956448" cy="9564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o are the hackers who cracked the iPhone? - BBC News">
            <a:extLst>
              <a:ext uri="{FF2B5EF4-FFF2-40B4-BE49-F238E27FC236}">
                <a16:creationId xmlns:a16="http://schemas.microsoft.com/office/drawing/2014/main" id="{FD211ABD-D069-2148-A9B4-0FC7E8CD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82" y="2127295"/>
            <a:ext cx="956448" cy="9685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hould I Start an LLC for My Bitcoin Mining Business?">
            <a:extLst>
              <a:ext uri="{FF2B5EF4-FFF2-40B4-BE49-F238E27FC236}">
                <a16:creationId xmlns:a16="http://schemas.microsoft.com/office/drawing/2014/main" id="{A9991617-242A-0042-8794-84E08634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603" y="2983876"/>
            <a:ext cx="981907" cy="9494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47">
            <a:extLst>
              <a:ext uri="{FF2B5EF4-FFF2-40B4-BE49-F238E27FC236}">
                <a16:creationId xmlns:a16="http://schemas.microsoft.com/office/drawing/2014/main" id="{09FA5F66-6FAD-4B44-A6F7-38877C9BDC06}"/>
              </a:ext>
            </a:extLst>
          </p:cNvPr>
          <p:cNvSpPr/>
          <p:nvPr/>
        </p:nvSpPr>
        <p:spPr>
          <a:xfrm>
            <a:off x="6013505" y="2532647"/>
            <a:ext cx="2897204" cy="2183732"/>
          </a:xfrm>
          <a:custGeom>
            <a:avLst/>
            <a:gdLst>
              <a:gd name="connsiteX0" fmla="*/ 0 w 2897204"/>
              <a:gd name="connsiteY0" fmla="*/ 2183732 h 2183732"/>
              <a:gd name="connsiteX1" fmla="*/ 211756 w 2897204"/>
              <a:gd name="connsiteY1" fmla="*/ 1288582 h 2183732"/>
              <a:gd name="connsiteX2" fmla="*/ 1135781 w 2897204"/>
              <a:gd name="connsiteY2" fmla="*/ 75799 h 2183732"/>
              <a:gd name="connsiteX3" fmla="*/ 2897204 w 2897204"/>
              <a:gd name="connsiteY3" fmla="*/ 229804 h 2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04" h="2183732">
                <a:moveTo>
                  <a:pt x="0" y="2183732"/>
                </a:moveTo>
                <a:cubicBezTo>
                  <a:pt x="11229" y="1911818"/>
                  <a:pt x="22459" y="1639904"/>
                  <a:pt x="211756" y="1288582"/>
                </a:cubicBezTo>
                <a:cubicBezTo>
                  <a:pt x="401053" y="937260"/>
                  <a:pt x="688206" y="252262"/>
                  <a:pt x="1135781" y="75799"/>
                </a:cubicBezTo>
                <a:cubicBezTo>
                  <a:pt x="1583356" y="-100664"/>
                  <a:pt x="2240280" y="64570"/>
                  <a:pt x="2897204" y="229804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CE4F201-B02E-013B-C236-743BAB2985D1}"/>
              </a:ext>
            </a:extLst>
          </p:cNvPr>
          <p:cNvSpPr txBox="1">
            <a:spLocks/>
          </p:cNvSpPr>
          <p:nvPr/>
        </p:nvSpPr>
        <p:spPr>
          <a:xfrm>
            <a:off x="361015" y="960859"/>
            <a:ext cx="4488405" cy="4936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Internet access is everywhere in the cloud and on by default for some CSPs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Funneling traffic through choke points or 3rd party services is inefficient and ineffective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Protect business from security risks associated with:</a:t>
            </a:r>
          </a:p>
          <a:p>
            <a:pPr marL="742939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exfiltration</a:t>
            </a:r>
          </a:p>
          <a:p>
            <a:pPr marL="742939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Botnets</a:t>
            </a:r>
          </a:p>
          <a:p>
            <a:pPr marL="742939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Compromised hosts</a:t>
            </a:r>
          </a:p>
          <a:p>
            <a:pPr marL="742939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Crypto mining</a:t>
            </a:r>
          </a:p>
          <a:p>
            <a:pPr marL="742939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TOR</a:t>
            </a:r>
          </a:p>
          <a:p>
            <a:pPr marL="742939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DDoS, and more</a:t>
            </a:r>
          </a:p>
        </p:txBody>
      </p:sp>
    </p:spTree>
    <p:extLst>
      <p:ext uri="{BB962C8B-B14F-4D97-AF65-F5344CB8AC3E}">
        <p14:creationId xmlns:p14="http://schemas.microsoft.com/office/powerpoint/2010/main" val="145615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5F9FD-F201-E6CD-8E12-CF954B9B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53" y="1850219"/>
            <a:ext cx="7384934" cy="357626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D6EE2CF-44BA-68C0-2B66-00033F525884}"/>
              </a:ext>
            </a:extLst>
          </p:cNvPr>
          <p:cNvSpPr txBox="1">
            <a:spLocks/>
          </p:cNvSpPr>
          <p:nvPr/>
        </p:nvSpPr>
        <p:spPr>
          <a:xfrm>
            <a:off x="356135" y="1020279"/>
            <a:ext cx="4194428" cy="5236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Internet is filled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with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Bad reputation IP addresses </a:t>
            </a:r>
          </a:p>
          <a:p>
            <a:pPr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US" sz="1600" b="0" dirty="0">
                <a:solidFill>
                  <a:sysClr val="windowText" lastClr="000000"/>
                </a:solidFill>
                <a:latin typeface="Open Sans"/>
              </a:rPr>
              <a:t>As soon as the public facing EC2/VM is powered ON, it is under attack</a:t>
            </a:r>
          </a:p>
          <a:p>
            <a:pPr marL="0" indent="0"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indent="0"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Customer Demands/Requirements</a:t>
            </a:r>
          </a:p>
          <a:p>
            <a:pPr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Multicloud native network security to dynamically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identify, alert, and remediate potential threats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known malicious IP addresses</a:t>
            </a:r>
          </a:p>
          <a:p>
            <a:pPr marL="228594" marR="0" lvl="0" indent="-228594" algn="l" defTabSz="914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Distributed threat visibility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control built into the network data-plane at every hop</a:t>
            </a:r>
          </a:p>
          <a:p>
            <a:pPr marL="228594" marR="0" lvl="0" indent="-228594" algn="l" defTabSz="914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 data-plane performance impact </a:t>
            </a:r>
          </a:p>
        </p:txBody>
      </p:sp>
    </p:spTree>
    <p:extLst>
      <p:ext uri="{BB962C8B-B14F-4D97-AF65-F5344CB8AC3E}">
        <p14:creationId xmlns:p14="http://schemas.microsoft.com/office/powerpoint/2010/main" val="95156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031E91-610E-1342-8B50-A8AEF1E1C9BF}"/>
              </a:ext>
            </a:extLst>
          </p:cNvPr>
          <p:cNvSpPr txBox="1"/>
          <p:nvPr/>
        </p:nvSpPr>
        <p:spPr>
          <a:xfrm>
            <a:off x="7995456" y="1879708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F66A5F-E37F-3A9F-33A3-3F883107118C}"/>
              </a:ext>
            </a:extLst>
          </p:cNvPr>
          <p:cNvSpPr txBox="1">
            <a:spLocks/>
          </p:cNvSpPr>
          <p:nvPr/>
        </p:nvSpPr>
        <p:spPr>
          <a:xfrm>
            <a:off x="279951" y="959592"/>
            <a:ext cx="4961888" cy="5215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Distributed Inspection &amp; Notification</a:t>
            </a:r>
          </a:p>
          <a:p>
            <a:pPr lvl="1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Aviatrix gateways across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Multicloud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environment send real-time NetFlow data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CoPilot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CoPilot analyzes the data on all public destinations against well-known Threat </a:t>
            </a:r>
            <a:r>
              <a:rPr lang="en-US" sz="1200" dirty="0">
                <a:solidFill>
                  <a:sysClr val="windowText" lastClr="000000"/>
                </a:solidFill>
                <a:latin typeface="Open Sans"/>
              </a:rPr>
              <a:t>DB.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CoPilot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alerts on any potential threats in the environment </a:t>
            </a:r>
          </a:p>
          <a:p>
            <a:pPr lvl="1"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CoPilot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provides extreme visibility of the impacted communication flow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Distributed Enforcement</a:t>
            </a:r>
          </a:p>
          <a:p>
            <a:pPr marL="685783" marR="0" lvl="1" indent="-228594" algn="l" defTabSz="914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CoPilot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informs Aviatrix Controller to push firewall policies to all the Aviatrix gateways in the data path </a:t>
            </a:r>
          </a:p>
          <a:p>
            <a:pPr lvl="1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Firewall policies automatically get updated with the current status of the </a:t>
            </a:r>
            <a:r>
              <a:rPr lang="en-US" sz="1200" dirty="0">
                <a:solidFill>
                  <a:sysClr val="windowText" lastClr="000000"/>
                </a:solidFill>
                <a:latin typeface="Open Sans"/>
              </a:rPr>
              <a:t>threat.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Blocking threats with firewall policy is optional but recommended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5A56AC-ACB0-5BF5-49EC-4979ECCE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82" y="959592"/>
            <a:ext cx="6223767" cy="33796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DF3163-0D1F-7D22-B7F1-AD7049EF9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82" y="4483747"/>
            <a:ext cx="6223767" cy="16390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37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Up Arrow 92">
            <a:extLst>
              <a:ext uri="{FF2B5EF4-FFF2-40B4-BE49-F238E27FC236}">
                <a16:creationId xmlns:a16="http://schemas.microsoft.com/office/drawing/2014/main" id="{74BE7EDE-5AFF-EF4D-BF01-51F9619D26A7}"/>
              </a:ext>
            </a:extLst>
          </p:cNvPr>
          <p:cNvSpPr/>
          <p:nvPr/>
        </p:nvSpPr>
        <p:spPr>
          <a:xfrm rot="5400000">
            <a:off x="3347934" y="605197"/>
            <a:ext cx="881153" cy="2380392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Up Arrow 71">
            <a:extLst>
              <a:ext uri="{FF2B5EF4-FFF2-40B4-BE49-F238E27FC236}">
                <a16:creationId xmlns:a16="http://schemas.microsoft.com/office/drawing/2014/main" id="{5CAFA5F7-1665-504F-83E3-9EAE2BCA338E}"/>
              </a:ext>
            </a:extLst>
          </p:cNvPr>
          <p:cNvSpPr/>
          <p:nvPr/>
        </p:nvSpPr>
        <p:spPr>
          <a:xfrm>
            <a:off x="5038578" y="2158802"/>
            <a:ext cx="881153" cy="2783570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eft-Right Arrow 87">
            <a:extLst>
              <a:ext uri="{FF2B5EF4-FFF2-40B4-BE49-F238E27FC236}">
                <a16:creationId xmlns:a16="http://schemas.microsoft.com/office/drawing/2014/main" id="{C49243CC-CA79-B440-B3F1-ADDAF281D975}"/>
              </a:ext>
            </a:extLst>
          </p:cNvPr>
          <p:cNvSpPr/>
          <p:nvPr/>
        </p:nvSpPr>
        <p:spPr>
          <a:xfrm>
            <a:off x="2488610" y="6009084"/>
            <a:ext cx="7519610" cy="262788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69000">
                <a:schemeClr val="accent1">
                  <a:alpha val="0"/>
                </a:schemeClr>
              </a:gs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2A423D9-689A-F24A-92D6-B285CA852D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7045" y="4630233"/>
            <a:ext cx="1987789" cy="134607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5B0853A7-5121-A74E-8193-8314D69029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7966" y="4630233"/>
            <a:ext cx="1987789" cy="134607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246ABB0C-30EE-7D48-A8C7-C9D481308C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0787" y="4630233"/>
            <a:ext cx="1987789" cy="134607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4828F65-DDEE-FB4D-8652-6E27F18068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908" y="4630233"/>
            <a:ext cx="1987789" cy="134607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FEB832-94BC-F740-A709-C71138458D09}"/>
              </a:ext>
            </a:extLst>
          </p:cNvPr>
          <p:cNvCxnSpPr>
            <a:cxnSpLocks/>
          </p:cNvCxnSpPr>
          <p:nvPr/>
        </p:nvCxnSpPr>
        <p:spPr>
          <a:xfrm>
            <a:off x="2730939" y="5557526"/>
            <a:ext cx="6987619" cy="8404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3496CD-B2F3-5948-A833-E4F3B20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7EFA-4420-7742-BBEC-7D42EEE62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35826-5E28-5F45-8895-4C1DCB87D00A}"/>
              </a:ext>
            </a:extLst>
          </p:cNvPr>
          <p:cNvSpPr txBox="1"/>
          <p:nvPr/>
        </p:nvSpPr>
        <p:spPr>
          <a:xfrm>
            <a:off x="5111901" y="102532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CAB01E44-C911-5848-B3F3-1EF6F9E332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4058" y="1494819"/>
            <a:ext cx="730733" cy="58499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AF1B2AEE-34FB-DD4C-B211-CD3A3ED5A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203" y="1402760"/>
            <a:ext cx="707131" cy="707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2F514-D063-8149-9542-E023EBE86D6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39" y="1486992"/>
            <a:ext cx="815068" cy="6634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6C1A2F-B42F-594B-99F0-520101D0B67B}"/>
              </a:ext>
            </a:extLst>
          </p:cNvPr>
          <p:cNvSpPr txBox="1"/>
          <p:nvPr/>
        </p:nvSpPr>
        <p:spPr>
          <a:xfrm>
            <a:off x="1544040" y="212577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5FD54-8F24-6A4F-BE55-EA8868651584}"/>
              </a:ext>
            </a:extLst>
          </p:cNvPr>
          <p:cNvSpPr txBox="1"/>
          <p:nvPr/>
        </p:nvSpPr>
        <p:spPr>
          <a:xfrm>
            <a:off x="91472" y="1093781"/>
            <a:ext cx="96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A1621-4C8A-0543-B8B6-2B25A020E24C}"/>
              </a:ext>
            </a:extLst>
          </p:cNvPr>
          <p:cNvGrpSpPr/>
          <p:nvPr/>
        </p:nvGrpSpPr>
        <p:grpSpPr>
          <a:xfrm>
            <a:off x="1927943" y="1527779"/>
            <a:ext cx="707131" cy="707131"/>
            <a:chOff x="3347437" y="2914008"/>
            <a:chExt cx="622260" cy="622260"/>
          </a:xfrm>
        </p:grpSpPr>
        <p:pic>
          <p:nvPicPr>
            <p:cNvPr id="19" name="Graphic 18" descr="Shield with solid fill">
              <a:extLst>
                <a:ext uri="{FF2B5EF4-FFF2-40B4-BE49-F238E27FC236}">
                  <a16:creationId xmlns:a16="http://schemas.microsoft.com/office/drawing/2014/main" id="{14F84A12-4E41-594D-9EBF-B15611423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437" y="2914008"/>
              <a:ext cx="622260" cy="62226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0845D7-53DC-594D-A876-C92026472905}"/>
                </a:ext>
              </a:extLst>
            </p:cNvPr>
            <p:cNvGrpSpPr/>
            <p:nvPr/>
          </p:nvGrpSpPr>
          <p:grpSpPr>
            <a:xfrm>
              <a:off x="3391037" y="2956990"/>
              <a:ext cx="536296" cy="536296"/>
              <a:chOff x="3391037" y="2956990"/>
              <a:chExt cx="536296" cy="536296"/>
            </a:xfrm>
          </p:grpSpPr>
          <p:pic>
            <p:nvPicPr>
              <p:cNvPr id="21" name="Graphic 20" descr="Shield with solid fill">
                <a:extLst>
                  <a:ext uri="{FF2B5EF4-FFF2-40B4-BE49-F238E27FC236}">
                    <a16:creationId xmlns:a16="http://schemas.microsoft.com/office/drawing/2014/main" id="{FE388A1C-9178-C64D-8DC0-0AE1465FB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91037" y="2956990"/>
                <a:ext cx="536296" cy="536296"/>
              </a:xfrm>
              <a:prstGeom prst="rect">
                <a:avLst/>
              </a:prstGeom>
            </p:spPr>
          </p:pic>
          <p:pic>
            <p:nvPicPr>
              <p:cNvPr id="22" name="Graphic 21" descr="Beetle with solid fill">
                <a:extLst>
                  <a:ext uri="{FF2B5EF4-FFF2-40B4-BE49-F238E27FC236}">
                    <a16:creationId xmlns:a16="http://schemas.microsoft.com/office/drawing/2014/main" id="{4E974109-2579-2D4D-951E-D73FBD87E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23404" y="3083025"/>
                <a:ext cx="284226" cy="284226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8AD939-8B06-7441-A90D-785B1CDC104F}"/>
              </a:ext>
            </a:extLst>
          </p:cNvPr>
          <p:cNvGrpSpPr/>
          <p:nvPr/>
        </p:nvGrpSpPr>
        <p:grpSpPr>
          <a:xfrm>
            <a:off x="2092643" y="4459173"/>
            <a:ext cx="1365901" cy="1211990"/>
            <a:chOff x="1876492" y="5102767"/>
            <a:chExt cx="1365901" cy="12119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1E3AEB-9EC1-364C-934A-212A498CE724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D95E42C-06BD-3E40-8D23-F8B7F8211BCA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A50608-9290-6143-84E9-62CB70581E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44056A4-562D-AF46-ABC9-8D22413A789D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FD1D321-A3C6-0343-825B-82E3ACA65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062C392-2ECB-3F40-890C-0D6868380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AC1AD287-27F6-F14D-B797-B3DCE2CC9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C3494E6-4E1C-3447-B892-FE3A89FF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B839C1-293F-7A4D-8084-B31C1217FFE4}"/>
              </a:ext>
            </a:extLst>
          </p:cNvPr>
          <p:cNvGrpSpPr/>
          <p:nvPr/>
        </p:nvGrpSpPr>
        <p:grpSpPr>
          <a:xfrm>
            <a:off x="4409772" y="4470632"/>
            <a:ext cx="1365901" cy="1211990"/>
            <a:chOff x="1876492" y="5102767"/>
            <a:chExt cx="1365901" cy="12119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584BDF-2347-B945-AC64-F926A3E21FAB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CC47B19-743E-E540-A376-13A2AFE359F2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B9E8CDE-DD99-0643-BFD7-B657B12C5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B8FC03B-1120-E044-AE17-DF49C97BE6BB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63888B-164F-9545-AEA7-014CD1FCB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E7CE5C8-766E-9841-8341-70EEE0F57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3E940F9-CF78-0940-9847-27244EF92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B89D6C20-006A-484E-AC4F-DD4A0A3A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E715D5-2893-674E-801A-BD9B5686BD44}"/>
              </a:ext>
            </a:extLst>
          </p:cNvPr>
          <p:cNvGrpSpPr/>
          <p:nvPr/>
        </p:nvGrpSpPr>
        <p:grpSpPr>
          <a:xfrm>
            <a:off x="6726901" y="4482091"/>
            <a:ext cx="1365901" cy="1211990"/>
            <a:chOff x="1876492" y="5102767"/>
            <a:chExt cx="1365901" cy="12119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45DBCF-D74E-8C47-8F40-F71B7300D810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9937C944-9C26-B74C-B6DC-CF04442F67BB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2C46E43-57CF-A148-A01E-2F24E3507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85B9300-69BF-4145-AAD4-D0F2F27ACF14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1F1D7A-F6AA-6342-9785-B5A8C8225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3DC994B-3BC0-2548-9649-472A84445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02B6CD75-6014-A444-8808-B06B3FAD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FC52C7F-B5D2-A44D-804D-6B68A13C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3E4BA-30FA-B540-8055-7941669AB3AE}"/>
              </a:ext>
            </a:extLst>
          </p:cNvPr>
          <p:cNvGrpSpPr/>
          <p:nvPr/>
        </p:nvGrpSpPr>
        <p:grpSpPr>
          <a:xfrm>
            <a:off x="9044030" y="4493550"/>
            <a:ext cx="1365901" cy="1211990"/>
            <a:chOff x="1876492" y="5102767"/>
            <a:chExt cx="1365901" cy="12119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F95F4-F176-234F-95D1-01883ED2D6C4}"/>
                </a:ext>
              </a:extLst>
            </p:cNvPr>
            <p:cNvGrpSpPr/>
            <p:nvPr/>
          </p:nvGrpSpPr>
          <p:grpSpPr>
            <a:xfrm>
              <a:off x="1876492" y="5102767"/>
              <a:ext cx="1365901" cy="1106757"/>
              <a:chOff x="840114" y="2606113"/>
              <a:chExt cx="1365901" cy="110675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477F8FC-2341-004C-85D9-A5742DF3A14D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6545FBD-F2C3-5745-BC62-0D190C9D21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D3AECA1C-2F13-024E-9F5C-000DD101431F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303929">
                  <a:defRPr/>
                </a:pPr>
                <a:endParaRPr lang="en-US" sz="1333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391D98B-3CAE-8544-8FF1-CD3475E22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9C2302E2-24C8-0A4F-A2AA-9657AA31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3940" y="5467849"/>
              <a:ext cx="312116" cy="312116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37A4E7F-3D73-F74E-B164-99886829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48221" y="5473549"/>
              <a:ext cx="312116" cy="312116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D08A7AE-E7DD-EA4D-936B-54CCF16E9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89931" y="6019495"/>
              <a:ext cx="295262" cy="295262"/>
            </a:xfrm>
            <a:prstGeom prst="rect">
              <a:avLst/>
            </a:prstGeom>
          </p:spPr>
        </p:pic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219E3EAB-578E-8F48-A619-86D19C5072E5}"/>
              </a:ext>
            </a:extLst>
          </p:cNvPr>
          <p:cNvSpPr/>
          <p:nvPr/>
        </p:nvSpPr>
        <p:spPr>
          <a:xfrm>
            <a:off x="5325821" y="3134977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F393ECF-32B0-0941-AD1B-F05B126028FC}"/>
              </a:ext>
            </a:extLst>
          </p:cNvPr>
          <p:cNvSpPr/>
          <p:nvPr/>
        </p:nvSpPr>
        <p:spPr>
          <a:xfrm>
            <a:off x="3526855" y="1651240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77" name="Graphic 76" descr="Warning with solid fill">
            <a:extLst>
              <a:ext uri="{FF2B5EF4-FFF2-40B4-BE49-F238E27FC236}">
                <a16:creationId xmlns:a16="http://schemas.microsoft.com/office/drawing/2014/main" id="{35B7BAD4-0528-BB4B-B504-715840646D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15949" y="4472676"/>
            <a:ext cx="322022" cy="32202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EAA2DEC-9AA0-1F4F-A9BA-5AB9C645ADF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79030" y="5640214"/>
            <a:ext cx="339544" cy="29083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9549259-02BA-7D4B-8E87-F91699B2AE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34404" y="5638132"/>
            <a:ext cx="351053" cy="27201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B58BAB5-181E-BA48-B9EF-3DA6600900D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0172" y="5748739"/>
            <a:ext cx="1104998" cy="12258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3C505DE-4E66-8C47-AD4D-32711A8B1863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650" y="5545308"/>
            <a:ext cx="424111" cy="4068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841A210-D64A-E741-9486-AF0796CA18A5}"/>
              </a:ext>
            </a:extLst>
          </p:cNvPr>
          <p:cNvSpPr txBox="1"/>
          <p:nvPr/>
        </p:nvSpPr>
        <p:spPr>
          <a:xfrm>
            <a:off x="4290507" y="5993467"/>
            <a:ext cx="3491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Visibility across entire multi-cloud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9A9BDA-77BE-6D40-94AC-5DB43D9D65D1}"/>
              </a:ext>
            </a:extLst>
          </p:cNvPr>
          <p:cNvSpPr txBox="1"/>
          <p:nvPr/>
        </p:nvSpPr>
        <p:spPr>
          <a:xfrm>
            <a:off x="5029672" y="3465484"/>
            <a:ext cx="936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4F0C61-A85B-1B41-B261-0D070F68D139}"/>
              </a:ext>
            </a:extLst>
          </p:cNvPr>
          <p:cNvSpPr txBox="1"/>
          <p:nvPr/>
        </p:nvSpPr>
        <p:spPr>
          <a:xfrm>
            <a:off x="3257577" y="2026852"/>
            <a:ext cx="875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21A784-3B37-C640-9906-55425F0CBF0D}"/>
              </a:ext>
            </a:extLst>
          </p:cNvPr>
          <p:cNvSpPr txBox="1"/>
          <p:nvPr/>
        </p:nvSpPr>
        <p:spPr>
          <a:xfrm>
            <a:off x="4121042" y="324293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2F251B-3728-FD4A-9B5C-1BAFF691B591}"/>
              </a:ext>
            </a:extLst>
          </p:cNvPr>
          <p:cNvSpPr txBox="1"/>
          <p:nvPr/>
        </p:nvSpPr>
        <p:spPr>
          <a:xfrm>
            <a:off x="8995739" y="221877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77092B-C44A-FD49-96FD-578A60276D2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600" y="3470473"/>
            <a:ext cx="5112111" cy="96208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90C55B5-3483-AD49-A049-6D3E2986607F}"/>
              </a:ext>
            </a:extLst>
          </p:cNvPr>
          <p:cNvSpPr txBox="1"/>
          <p:nvPr/>
        </p:nvSpPr>
        <p:spPr>
          <a:xfrm>
            <a:off x="-75384" y="4394850"/>
            <a:ext cx="1286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Firewall Rules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C571A7-F419-1340-A93C-A6B2F771AA17}"/>
              </a:ext>
            </a:extLst>
          </p:cNvPr>
          <p:cNvSpPr/>
          <p:nvPr/>
        </p:nvSpPr>
        <p:spPr>
          <a:xfrm>
            <a:off x="6243868" y="2435572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418049-DA9A-2C4F-9212-FA386336681E}"/>
              </a:ext>
            </a:extLst>
          </p:cNvPr>
          <p:cNvSpPr txBox="1"/>
          <p:nvPr/>
        </p:nvSpPr>
        <p:spPr>
          <a:xfrm>
            <a:off x="5913999" y="2707047"/>
            <a:ext cx="955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37288B-F089-6249-9F5A-11DF6D975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8" t="20371" r="9768" b="21501"/>
          <a:stretch/>
        </p:blipFill>
        <p:spPr bwMode="auto">
          <a:xfrm>
            <a:off x="6984134" y="375842"/>
            <a:ext cx="3616659" cy="2007987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0706ED57-FA9A-0948-8FB6-4523BDEC303F}"/>
              </a:ext>
            </a:extLst>
          </p:cNvPr>
          <p:cNvSpPr/>
          <p:nvPr/>
        </p:nvSpPr>
        <p:spPr>
          <a:xfrm>
            <a:off x="6404879" y="537216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A9A432-4B14-4346-A9AC-157E69D01092}"/>
              </a:ext>
            </a:extLst>
          </p:cNvPr>
          <p:cNvSpPr txBox="1"/>
          <p:nvPr/>
        </p:nvSpPr>
        <p:spPr>
          <a:xfrm>
            <a:off x="6201172" y="88567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EB2698-F805-3844-BCFD-BB7321B41E2C}"/>
              </a:ext>
            </a:extLst>
          </p:cNvPr>
          <p:cNvCxnSpPr>
            <a:cxnSpLocks/>
          </p:cNvCxnSpPr>
          <p:nvPr/>
        </p:nvCxnSpPr>
        <p:spPr>
          <a:xfrm>
            <a:off x="5121619" y="4159241"/>
            <a:ext cx="217497" cy="5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35CF7DD-88B4-8145-8227-2FBE005D1A7F}"/>
              </a:ext>
            </a:extLst>
          </p:cNvPr>
          <p:cNvSpPr/>
          <p:nvPr/>
        </p:nvSpPr>
        <p:spPr>
          <a:xfrm>
            <a:off x="418292" y="2495769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DF47D7-D630-1D46-A09E-B9A9932D91FF}"/>
              </a:ext>
            </a:extLst>
          </p:cNvPr>
          <p:cNvSpPr txBox="1"/>
          <p:nvPr/>
        </p:nvSpPr>
        <p:spPr>
          <a:xfrm>
            <a:off x="749758" y="2495769"/>
            <a:ext cx="1041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REMEDIATE</a:t>
            </a:r>
          </a:p>
        </p:txBody>
      </p:sp>
      <p:sp>
        <p:nvSpPr>
          <p:cNvPr id="85" name="Up Arrow 84">
            <a:extLst>
              <a:ext uri="{FF2B5EF4-FFF2-40B4-BE49-F238E27FC236}">
                <a16:creationId xmlns:a16="http://schemas.microsoft.com/office/drawing/2014/main" id="{C03530A7-35BA-F64E-8297-AA343AE6915F}"/>
              </a:ext>
            </a:extLst>
          </p:cNvPr>
          <p:cNvSpPr/>
          <p:nvPr/>
        </p:nvSpPr>
        <p:spPr>
          <a:xfrm rot="10800000">
            <a:off x="129847" y="1948657"/>
            <a:ext cx="881153" cy="1436330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3269EABA-EFF8-489B-3883-FCF47571DA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02" y="2487417"/>
            <a:ext cx="3651991" cy="1891934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C60DC35-E764-4E48-B981-5A52E858DF2F}"/>
              </a:ext>
            </a:extLst>
          </p:cNvPr>
          <p:cNvCxnSpPr>
            <a:cxnSpLocks/>
          </p:cNvCxnSpPr>
          <p:nvPr/>
        </p:nvCxnSpPr>
        <p:spPr>
          <a:xfrm>
            <a:off x="6326369" y="2942656"/>
            <a:ext cx="515455" cy="4281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72" grpId="0" animBg="1"/>
      <p:bldP spid="9" grpId="0"/>
      <p:bldP spid="15" grpId="0"/>
      <p:bldP spid="17" grpId="0"/>
      <p:bldP spid="74" grpId="0" animBg="1"/>
      <p:bldP spid="75" grpId="0" animBg="1"/>
      <p:bldP spid="89" grpId="0"/>
      <p:bldP spid="90" grpId="0"/>
      <p:bldP spid="84" grpId="0"/>
      <p:bldP spid="92" grpId="0"/>
      <p:bldP spid="94" grpId="0" animBg="1"/>
      <p:bldP spid="95" grpId="0"/>
      <p:bldP spid="97" grpId="0" animBg="1"/>
      <p:bldP spid="98" grpId="0"/>
      <p:bldP spid="100" grpId="0" animBg="1"/>
      <p:bldP spid="101" grpId="0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CostIQ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910DCA-ABB3-4D5E-BBDD-14127E5D4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the cost of your business units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F8083-C0B2-7E9C-662A-9EE6BBDCF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ACE Solutions Architecture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11684001" y="-2540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54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84428"/>
            <a:ext cx="10869356" cy="583634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D6EE2CF-44BA-68C0-2B66-00033F525884}"/>
              </a:ext>
            </a:extLst>
          </p:cNvPr>
          <p:cNvSpPr txBox="1">
            <a:spLocks/>
          </p:cNvSpPr>
          <p:nvPr/>
        </p:nvSpPr>
        <p:spPr>
          <a:xfrm>
            <a:off x="0" y="998691"/>
            <a:ext cx="4484631" cy="4502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The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 </a:t>
            </a:r>
            <a:r>
              <a:rPr lang="en-GB" sz="1600" dirty="0" err="1">
                <a:solidFill>
                  <a:sysClr val="windowText" lastClr="000000"/>
                </a:solidFill>
                <a:latin typeface="Open Sans"/>
              </a:rPr>
              <a:t>CostIQ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 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feature provides detailed traffic distribution analysis for your cost 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centers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, including traffic flowing to shared-service resource hosts by Cloud Account, by Cost 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Center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, by VPC/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VNet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, and by Gateway.</a:t>
            </a:r>
          </a:p>
          <a:p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The cost information displayed in 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CostIQ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 is grouped by:</a:t>
            </a:r>
          </a:p>
          <a:p>
            <a:pPr lvl="1"/>
            <a:r>
              <a:rPr lang="en-GB" sz="1400" b="1" dirty="0">
                <a:solidFill>
                  <a:sysClr val="windowText" lastClr="000000"/>
                </a:solidFill>
                <a:latin typeface="Open Sans"/>
              </a:rPr>
              <a:t>Cost </a:t>
            </a:r>
            <a:r>
              <a:rPr lang="en-GB" sz="1400" b="1" dirty="0" err="1">
                <a:solidFill>
                  <a:sysClr val="windowText" lastClr="000000"/>
                </a:solidFill>
                <a:latin typeface="Open Sans"/>
              </a:rPr>
              <a:t>Center</a:t>
            </a:r>
            <a:r>
              <a:rPr lang="en-GB" sz="1400" b="1" dirty="0">
                <a:solidFill>
                  <a:sysClr val="windowText" lastClr="000000"/>
                </a:solidFill>
                <a:latin typeface="Open Sans"/>
              </a:rPr>
              <a:t> </a:t>
            </a:r>
            <a:r>
              <a:rPr lang="en-GB" sz="1400" b="0" dirty="0">
                <a:solidFill>
                  <a:sysClr val="windowText" lastClr="000000"/>
                </a:solidFill>
                <a:latin typeface="Open Sans"/>
              </a:rPr>
              <a:t>- A group of resources categorized by CSP (Cloud Service Provider) tags, associated VPCs/</a:t>
            </a:r>
            <a:r>
              <a:rPr lang="en-GB" sz="1400" b="0" dirty="0" err="1">
                <a:solidFill>
                  <a:sysClr val="windowText" lastClr="000000"/>
                </a:solidFill>
                <a:latin typeface="Open Sans"/>
              </a:rPr>
              <a:t>VNets</a:t>
            </a:r>
            <a:r>
              <a:rPr lang="en-GB" sz="1400" b="0" dirty="0">
                <a:solidFill>
                  <a:sysClr val="windowText" lastClr="000000"/>
                </a:solidFill>
                <a:latin typeface="Open Sans"/>
              </a:rPr>
              <a:t>. These CoPilot Cost </a:t>
            </a:r>
            <a:r>
              <a:rPr lang="en-GB" sz="1400" b="0" dirty="0" err="1">
                <a:solidFill>
                  <a:sysClr val="windowText" lastClr="000000"/>
                </a:solidFill>
                <a:latin typeface="Open Sans"/>
              </a:rPr>
              <a:t>Centers</a:t>
            </a:r>
            <a:r>
              <a:rPr lang="en-GB" sz="1400" b="0" dirty="0">
                <a:solidFill>
                  <a:sysClr val="windowText" lastClr="000000"/>
                </a:solidFill>
                <a:latin typeface="Open Sans"/>
              </a:rPr>
              <a:t> contain resources used by your real-life cost </a:t>
            </a:r>
            <a:r>
              <a:rPr lang="en-GB" sz="1400" b="0" dirty="0" err="1">
                <a:solidFill>
                  <a:sysClr val="windowText" lastClr="000000"/>
                </a:solidFill>
                <a:latin typeface="Open Sans"/>
              </a:rPr>
              <a:t>centers</a:t>
            </a:r>
            <a:r>
              <a:rPr lang="en-GB" sz="1400" b="0" dirty="0">
                <a:solidFill>
                  <a:sysClr val="windowText" lastClr="000000"/>
                </a:solidFill>
                <a:latin typeface="Open Sans"/>
              </a:rPr>
              <a:t> or business units.</a:t>
            </a:r>
          </a:p>
          <a:p>
            <a:pPr lvl="1"/>
            <a:r>
              <a:rPr lang="en-GB" sz="1400" b="1" dirty="0">
                <a:solidFill>
                  <a:sysClr val="windowText" lastClr="000000"/>
                </a:solidFill>
                <a:latin typeface="Open Sans"/>
              </a:rPr>
              <a:t>Shared Service </a:t>
            </a:r>
            <a:r>
              <a:rPr lang="en-GB" sz="1400" b="0" dirty="0">
                <a:solidFill>
                  <a:sysClr val="windowText" lastClr="000000"/>
                </a:solidFill>
                <a:latin typeface="Open Sans"/>
              </a:rPr>
              <a:t>- A cloud or network resource shared by multiple teams or cost </a:t>
            </a:r>
            <a:r>
              <a:rPr lang="en-GB" sz="1400" b="0" dirty="0" err="1">
                <a:solidFill>
                  <a:sysClr val="windowText" lastClr="000000"/>
                </a:solidFill>
                <a:latin typeface="Open Sans"/>
              </a:rPr>
              <a:t>centers</a:t>
            </a:r>
            <a:r>
              <a:rPr lang="en-GB" sz="1400" b="0" dirty="0">
                <a:solidFill>
                  <a:sysClr val="windowText" lastClr="000000"/>
                </a:solidFill>
                <a:latin typeface="Open Sans"/>
              </a:rPr>
              <a:t>. You define Shared Services by listing the IP addresses or IP CIDR ranges of the shared resource hosts.</a:t>
            </a:r>
          </a:p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6" name="Picture 5" descr="A blue and orange lines&#10;&#10;Description automatically generated">
            <a:extLst>
              <a:ext uri="{FF2B5EF4-FFF2-40B4-BE49-F238E27FC236}">
                <a16:creationId xmlns:a16="http://schemas.microsoft.com/office/drawing/2014/main" id="{3D0A3486-DB5F-6BE2-94DF-F95E2D88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56" y="1093320"/>
            <a:ext cx="7132849" cy="258436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228B00-8C8A-C9E6-2B79-D735E0E87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56" y="3909436"/>
            <a:ext cx="7138044" cy="254682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23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84428"/>
            <a:ext cx="10869356" cy="583634"/>
          </a:xfrm>
        </p:spPr>
        <p:txBody>
          <a:bodyPr/>
          <a:lstStyle/>
          <a:p>
            <a:r>
              <a:rPr lang="en-US" dirty="0"/>
              <a:t>Cost Center (part.1)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D6EE2CF-44BA-68C0-2B66-00033F525884}"/>
              </a:ext>
            </a:extLst>
          </p:cNvPr>
          <p:cNvSpPr txBox="1">
            <a:spLocks/>
          </p:cNvSpPr>
          <p:nvPr/>
        </p:nvSpPr>
        <p:spPr>
          <a:xfrm>
            <a:off x="264311" y="4205187"/>
            <a:ext cx="6998114" cy="138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The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 Cost </a:t>
            </a:r>
            <a:r>
              <a:rPr lang="en-GB" sz="1600" dirty="0" err="1">
                <a:solidFill>
                  <a:sysClr val="windowText" lastClr="000000"/>
                </a:solidFill>
                <a:latin typeface="Open Sans"/>
              </a:rPr>
              <a:t>Center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 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is a logical grouping that represents a Line of Business or a department. Essentially, the Cost 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Center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 can embrace multiple VPCs/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VNets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 across multiple clouds and multiple accounts.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1F7734-80BE-57FF-5599-0F25F90D5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4" y="868062"/>
            <a:ext cx="9679496" cy="2729133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7B8587A-237E-2467-900A-E09EE95AD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25" y="3260805"/>
            <a:ext cx="4665264" cy="2569849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09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84428"/>
            <a:ext cx="10869356" cy="583634"/>
          </a:xfrm>
        </p:spPr>
        <p:txBody>
          <a:bodyPr/>
          <a:lstStyle/>
          <a:p>
            <a:r>
              <a:rPr lang="en-US" dirty="0"/>
              <a:t>Cost Center (part.2)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D6EE2CF-44BA-68C0-2B66-00033F525884}"/>
              </a:ext>
            </a:extLst>
          </p:cNvPr>
          <p:cNvSpPr txBox="1">
            <a:spLocks/>
          </p:cNvSpPr>
          <p:nvPr/>
        </p:nvSpPr>
        <p:spPr>
          <a:xfrm>
            <a:off x="169308" y="5323655"/>
            <a:ext cx="11405895" cy="138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After defined a Cost 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Center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, you can investigate all the associated Application VPCs/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VNets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 that are all part of that Cost 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Center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. You can drill down and find out the 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relative amount of traffic 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for each Application VPC/</a:t>
            </a:r>
            <a:r>
              <a:rPr lang="en-GB" sz="1600" b="0" dirty="0" err="1">
                <a:solidFill>
                  <a:sysClr val="windowText" lastClr="000000"/>
                </a:solidFill>
                <a:latin typeface="Open Sans"/>
              </a:rPr>
              <a:t>Vnet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10DA1E-5A74-1FCB-99FB-3175BD84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1" y="1037808"/>
            <a:ext cx="11405895" cy="411610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45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84428"/>
            <a:ext cx="10869356" cy="583634"/>
          </a:xfrm>
        </p:spPr>
        <p:txBody>
          <a:bodyPr/>
          <a:lstStyle/>
          <a:p>
            <a:r>
              <a:rPr lang="en-US" dirty="0"/>
              <a:t>Shared Center (part.1)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0214-6AFA-F942-90D4-4F7F84DFF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D6EE2CF-44BA-68C0-2B66-00033F525884}"/>
              </a:ext>
            </a:extLst>
          </p:cNvPr>
          <p:cNvSpPr txBox="1">
            <a:spLocks/>
          </p:cNvSpPr>
          <p:nvPr/>
        </p:nvSpPr>
        <p:spPr>
          <a:xfrm>
            <a:off x="0" y="3625097"/>
            <a:ext cx="6998114" cy="1388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lvl="0" indent="-227965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The</a:t>
            </a:r>
            <a:r>
              <a:rPr lang="en-GB" sz="1600" dirty="0">
                <a:solidFill>
                  <a:sysClr val="windowText" lastClr="000000"/>
                </a:solidFill>
                <a:latin typeface="Open Sans"/>
              </a:rPr>
              <a:t> Shared Service </a:t>
            </a:r>
            <a:r>
              <a:rPr lang="en-GB" sz="1600" b="0" dirty="0">
                <a:solidFill>
                  <a:sysClr val="windowText" lastClr="000000"/>
                </a:solidFill>
                <a:latin typeface="Open Sans"/>
              </a:rPr>
              <a:t>is another logical grouping that represents a Shared Application, for instance a syslog collector like Splunk. You can also associate S3 buckets to your Shared Services.</a:t>
            </a:r>
            <a:endParaRPr lang="en-GB" sz="1600" b="0" dirty="0">
              <a:solidFill>
                <a:sysClr val="windowText" lastClr="000000"/>
              </a:solidFill>
              <a:latin typeface="Open Sans"/>
              <a:ea typeface="Open Sans"/>
              <a:cs typeface="Open Sans"/>
            </a:endParaRPr>
          </a:p>
          <a:p>
            <a:pPr marL="227965" lvl="0" indent="-227965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  <a:t>The</a:t>
            </a:r>
            <a:r>
              <a:rPr kumimoji="0" lang="en-GB" sz="16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  <a:t> Shared Service allows you to monitor the resources that try reaching your shared applications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96082C6-9A90-E5D1-DA28-AFDF0763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1" y="1027345"/>
            <a:ext cx="10625964" cy="211961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52F2B3CE-E019-8A1C-1046-EC15E83BD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20" y="2804555"/>
            <a:ext cx="4709886" cy="2634343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13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8AF5C0BE-308E-43FA-A06A-7B9465CBB5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020D5B-F440-4AB6-B72C-460065947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D90E4D-EC48-487B-8F82-FA6E5E54317D}">
  <ds:schemaRefs>
    <ds:schemaRef ds:uri="http://www.w3.org/XML/1998/namespace"/>
    <ds:schemaRef ds:uri="d86145dc-5422-4d95-9035-99d1eb0aad04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441d0141-fee1-4d79-859b-40b8ef8f47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AVTX-PPT-2022</Template>
  <TotalTime>3194</TotalTime>
  <Words>593</Words>
  <Application>Microsoft Macintosh PowerPoint</Application>
  <PresentationFormat>Widescreen</PresentationFormat>
  <Paragraphs>93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1_Aviatrix_lite</vt:lpstr>
      <vt:lpstr>ThreatIQ</vt:lpstr>
      <vt:lpstr>Problem Statement</vt:lpstr>
      <vt:lpstr>How does it work?</vt:lpstr>
      <vt:lpstr>Workflow</vt:lpstr>
      <vt:lpstr>CostIQ</vt:lpstr>
      <vt:lpstr>What is it?</vt:lpstr>
      <vt:lpstr>Cost Center (part.1)</vt:lpstr>
      <vt:lpstr>Cost Center (part.2)</vt:lpstr>
      <vt:lpstr>Shared Center (part.1)</vt:lpstr>
      <vt:lpstr>Shared Center (part.2)</vt:lpstr>
      <vt:lpstr>Next: Lab 9 – ThreatIQ and CostIQ</vt:lpstr>
      <vt:lpstr>Why should enterprises care about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ThreatIQ with ThreatGuard</dc:title>
  <dc:creator>Bryan Ashley</dc:creator>
  <cp:lastModifiedBy>Shahzad Ali</cp:lastModifiedBy>
  <cp:revision>29</cp:revision>
  <dcterms:created xsi:type="dcterms:W3CDTF">2021-10-01T18:21:15Z</dcterms:created>
  <dcterms:modified xsi:type="dcterms:W3CDTF">2024-07-17T23:02:52Z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