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59" r:id="rId4"/>
  </p:sldMasterIdLst>
  <p:notesMasterIdLst>
    <p:notesMasterId r:id="rId35"/>
  </p:notesMasterIdLst>
  <p:handoutMasterIdLst>
    <p:handoutMasterId r:id="rId36"/>
  </p:handoutMasterIdLst>
  <p:sldIdLst>
    <p:sldId id="2142532933" r:id="rId5"/>
    <p:sldId id="2142532949" r:id="rId6"/>
    <p:sldId id="2142532964" r:id="rId7"/>
    <p:sldId id="2142532965" r:id="rId8"/>
    <p:sldId id="2142532966" r:id="rId9"/>
    <p:sldId id="2142532968" r:id="rId10"/>
    <p:sldId id="2142533057" r:id="rId11"/>
    <p:sldId id="2142533058" r:id="rId12"/>
    <p:sldId id="2142532969" r:id="rId13"/>
    <p:sldId id="2142532973" r:id="rId14"/>
    <p:sldId id="2142532970" r:id="rId15"/>
    <p:sldId id="2142532940" r:id="rId16"/>
    <p:sldId id="2142532944" r:id="rId17"/>
    <p:sldId id="2142532941" r:id="rId18"/>
    <p:sldId id="2142532972" r:id="rId19"/>
    <p:sldId id="2142532939" r:id="rId20"/>
    <p:sldId id="2142532978" r:id="rId21"/>
    <p:sldId id="2142532974" r:id="rId22"/>
    <p:sldId id="2142532979" r:id="rId23"/>
    <p:sldId id="2142532975" r:id="rId24"/>
    <p:sldId id="264" r:id="rId25"/>
    <p:sldId id="2142532948" r:id="rId26"/>
    <p:sldId id="2142532971" r:id="rId27"/>
    <p:sldId id="2142532936" r:id="rId28"/>
    <p:sldId id="2142532947" r:id="rId29"/>
    <p:sldId id="2142532942" r:id="rId30"/>
    <p:sldId id="2142532943" r:id="rId31"/>
    <p:sldId id="2142532976" r:id="rId32"/>
    <p:sldId id="2142532980" r:id="rId33"/>
    <p:sldId id="203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0513B-C072-0F44-8215-F5ED7ABF5142}">
          <p14:sldIdLst>
            <p14:sldId id="2142532933"/>
            <p14:sldId id="2142532949"/>
            <p14:sldId id="2142532964"/>
            <p14:sldId id="2142532965"/>
            <p14:sldId id="2142532966"/>
            <p14:sldId id="2142532968"/>
            <p14:sldId id="2142533057"/>
            <p14:sldId id="2142533058"/>
            <p14:sldId id="2142532969"/>
            <p14:sldId id="2142532973"/>
            <p14:sldId id="2142532970"/>
            <p14:sldId id="2142532940"/>
            <p14:sldId id="2142532944"/>
            <p14:sldId id="2142532941"/>
            <p14:sldId id="2142532972"/>
            <p14:sldId id="2142532939"/>
            <p14:sldId id="2142532978"/>
            <p14:sldId id="2142532974"/>
            <p14:sldId id="2142532979"/>
            <p14:sldId id="2142532975"/>
            <p14:sldId id="264"/>
            <p14:sldId id="2142532948"/>
            <p14:sldId id="2142532971"/>
            <p14:sldId id="2142532936"/>
            <p14:sldId id="2142532947"/>
            <p14:sldId id="2142532942"/>
            <p14:sldId id="2142532943"/>
            <p14:sldId id="2142532976"/>
            <p14:sldId id="2142532980"/>
            <p14:sldId id="2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1FF"/>
    <a:srgbClr val="941651"/>
    <a:srgbClr val="C050FF"/>
    <a:srgbClr val="ED0105"/>
    <a:srgbClr val="FF9300"/>
    <a:srgbClr val="3970C0"/>
    <a:srgbClr val="FF5353"/>
    <a:srgbClr val="B4DE86"/>
    <a:srgbClr val="7F807F"/>
    <a:srgbClr val="DF4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/>
    <p:restoredTop sz="82572" autoAdjust="0"/>
  </p:normalViewPr>
  <p:slideViewPr>
    <p:cSldViewPr snapToGrid="0" snapToObjects="1">
      <p:cViewPr varScale="1">
        <p:scale>
          <a:sx n="119" d="100"/>
          <a:sy n="119" d="100"/>
        </p:scale>
        <p:origin x="24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wan Jamal" userId="6c8cb8c0-019d-4068-958e-f30b571bac9d" providerId="ADAL" clId="{7586B0D2-B26D-084B-A00C-F412DD2FA10A}"/>
    <pc:docChg chg="addSld modSld sldOrd">
      <pc:chgData name="Rizwan Jamal" userId="6c8cb8c0-019d-4068-958e-f30b571bac9d" providerId="ADAL" clId="{7586B0D2-B26D-084B-A00C-F412DD2FA10A}" dt="2024-04-24T13:20:32.037" v="195"/>
      <pc:docMkLst>
        <pc:docMk/>
      </pc:docMkLst>
      <pc:sldChg chg="add ord modNotesTx">
        <pc:chgData name="Rizwan Jamal" userId="6c8cb8c0-019d-4068-958e-f30b571bac9d" providerId="ADAL" clId="{7586B0D2-B26D-084B-A00C-F412DD2FA10A}" dt="2024-04-24T13:20:13.601" v="193" actId="20577"/>
        <pc:sldMkLst>
          <pc:docMk/>
          <pc:sldMk cId="1897293478" sldId="2142533057"/>
        </pc:sldMkLst>
      </pc:sldChg>
      <pc:sldChg chg="add mod modShow modNotesTx">
        <pc:chgData name="Rizwan Jamal" userId="6c8cb8c0-019d-4068-958e-f30b571bac9d" providerId="ADAL" clId="{7586B0D2-B26D-084B-A00C-F412DD2FA10A}" dt="2024-04-24T13:20:32.037" v="195"/>
        <pc:sldMkLst>
          <pc:docMk/>
          <pc:sldMk cId="1477130329" sldId="2142533058"/>
        </pc:sldMkLst>
      </pc:sldChg>
    </pc:docChg>
  </pc:docChgLst>
  <pc:docChgLst>
    <pc:chgData name="Shahzad Ali" userId="ecba8e45-00b4-4f6b-a2f0-4dc2d773ca2c" providerId="ADAL" clId="{0CEB6FA0-F22B-E34E-9399-2A511B0320E1}"/>
    <pc:docChg chg="modSld modShowInfo">
      <pc:chgData name="Shahzad Ali" userId="ecba8e45-00b4-4f6b-a2f0-4dc2d773ca2c" providerId="ADAL" clId="{0CEB6FA0-F22B-E34E-9399-2A511B0320E1}" dt="2024-07-18T22:36:31.063" v="3" actId="20577"/>
      <pc:docMkLst>
        <pc:docMk/>
      </pc:docMkLst>
      <pc:sldChg chg="mod modShow">
        <pc:chgData name="Shahzad Ali" userId="ecba8e45-00b4-4f6b-a2f0-4dc2d773ca2c" providerId="ADAL" clId="{0CEB6FA0-F22B-E34E-9399-2A511B0320E1}" dt="2024-07-15T21:51:36.334" v="0" actId="729"/>
        <pc:sldMkLst>
          <pc:docMk/>
          <pc:sldMk cId="0" sldId="264"/>
        </pc:sldMkLst>
      </pc:sldChg>
      <pc:sldChg chg="mod modShow">
        <pc:chgData name="Shahzad Ali" userId="ecba8e45-00b4-4f6b-a2f0-4dc2d773ca2c" providerId="ADAL" clId="{0CEB6FA0-F22B-E34E-9399-2A511B0320E1}" dt="2024-07-17T22:49:57.947" v="1" actId="729"/>
        <pc:sldMkLst>
          <pc:docMk/>
          <pc:sldMk cId="2323586920" sldId="2142532974"/>
        </pc:sldMkLst>
      </pc:sldChg>
      <pc:sldChg chg="mod modShow">
        <pc:chgData name="Shahzad Ali" userId="ecba8e45-00b4-4f6b-a2f0-4dc2d773ca2c" providerId="ADAL" clId="{0CEB6FA0-F22B-E34E-9399-2A511B0320E1}" dt="2024-07-15T21:51:36.334" v="0" actId="729"/>
        <pc:sldMkLst>
          <pc:docMk/>
          <pc:sldMk cId="3407521449" sldId="2142532975"/>
        </pc:sldMkLst>
      </pc:sldChg>
      <pc:sldChg chg="mod modShow">
        <pc:chgData name="Shahzad Ali" userId="ecba8e45-00b4-4f6b-a2f0-4dc2d773ca2c" providerId="ADAL" clId="{0CEB6FA0-F22B-E34E-9399-2A511B0320E1}" dt="2024-07-15T21:51:36.334" v="0" actId="729"/>
        <pc:sldMkLst>
          <pc:docMk/>
          <pc:sldMk cId="2014020258" sldId="2142532979"/>
        </pc:sldMkLst>
      </pc:sldChg>
      <pc:sldChg chg="modNotesTx">
        <pc:chgData name="Shahzad Ali" userId="ecba8e45-00b4-4f6b-a2f0-4dc2d773ca2c" providerId="ADAL" clId="{0CEB6FA0-F22B-E34E-9399-2A511B0320E1}" dt="2024-07-18T22:36:31.063" v="3" actId="20577"/>
        <pc:sldMkLst>
          <pc:docMk/>
          <pc:sldMk cId="1477130329" sldId="21425330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A9427-6241-44E8-8967-EAE7EB8CE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A69A6-11BA-496E-AEEE-75773E467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214-E330-4DBC-AC22-8BC7818CD41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3F8A-1D68-4279-AF18-C9F4C53F8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B75B-DE29-4348-9F15-F3B4A4C23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9CFD-6582-453C-8B4D-DA146FC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42A95-342F-4051-BB38-8873B05301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BA63-9C4F-4BBA-9BA4-95DF3F99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6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4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90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9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4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0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3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by Rizwan:</a:t>
            </a:r>
          </a:p>
          <a:p>
            <a:r>
              <a:rPr lang="en-US" dirty="0"/>
              <a:t>Will discuss with team , IMHO these two slides are good to show the impact of blast radius and larger fault domain using centralized architecture for Firewalls.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930538" y="1323902"/>
            <a:ext cx="62614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30410" y="4518778"/>
            <a:ext cx="6261605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3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2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0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456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174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7855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6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12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_Title_Bulle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295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3188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9702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48963" y="6557486"/>
            <a:ext cx="1237244" cy="15130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7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7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36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9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6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svg"/><Relationship Id="rId18" Type="http://schemas.openxmlformats.org/officeDocument/2006/relationships/image" Target="../media/image77.png"/><Relationship Id="rId3" Type="http://schemas.openxmlformats.org/officeDocument/2006/relationships/image" Target="../media/image64.png"/><Relationship Id="rId7" Type="http://schemas.openxmlformats.org/officeDocument/2006/relationships/image" Target="../media/image68.tiff"/><Relationship Id="rId12" Type="http://schemas.openxmlformats.org/officeDocument/2006/relationships/image" Target="../media/image71.pn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svg"/><Relationship Id="rId11" Type="http://schemas.openxmlformats.org/officeDocument/2006/relationships/image" Target="../media/image15.svg"/><Relationship Id="rId5" Type="http://schemas.openxmlformats.org/officeDocument/2006/relationships/image" Target="../media/image66.png"/><Relationship Id="rId15" Type="http://schemas.openxmlformats.org/officeDocument/2006/relationships/image" Target="../media/image74.emf"/><Relationship Id="rId10" Type="http://schemas.openxmlformats.org/officeDocument/2006/relationships/image" Target="../media/image14.png"/><Relationship Id="rId4" Type="http://schemas.openxmlformats.org/officeDocument/2006/relationships/image" Target="../media/image65.svg"/><Relationship Id="rId9" Type="http://schemas.openxmlformats.org/officeDocument/2006/relationships/image" Target="../media/image70.svg"/><Relationship Id="rId1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15.svg"/><Relationship Id="rId18" Type="http://schemas.openxmlformats.org/officeDocument/2006/relationships/image" Target="../media/image80.png"/><Relationship Id="rId3" Type="http://schemas.openxmlformats.org/officeDocument/2006/relationships/image" Target="../media/image78.png"/><Relationship Id="rId21" Type="http://schemas.openxmlformats.org/officeDocument/2006/relationships/image" Target="../media/image83.png"/><Relationship Id="rId7" Type="http://schemas.openxmlformats.org/officeDocument/2006/relationships/image" Target="../media/image66.png"/><Relationship Id="rId12" Type="http://schemas.openxmlformats.org/officeDocument/2006/relationships/image" Target="../media/image14.pn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5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svg"/><Relationship Id="rId11" Type="http://schemas.openxmlformats.org/officeDocument/2006/relationships/image" Target="../media/image70.svg"/><Relationship Id="rId5" Type="http://schemas.openxmlformats.org/officeDocument/2006/relationships/image" Target="../media/image64.png"/><Relationship Id="rId15" Type="http://schemas.openxmlformats.org/officeDocument/2006/relationships/image" Target="../media/image74.emf"/><Relationship Id="rId10" Type="http://schemas.openxmlformats.org/officeDocument/2006/relationships/image" Target="../media/image69.png"/><Relationship Id="rId19" Type="http://schemas.openxmlformats.org/officeDocument/2006/relationships/image" Target="../media/image81.png"/><Relationship Id="rId4" Type="http://schemas.openxmlformats.org/officeDocument/2006/relationships/image" Target="../media/image79.svg"/><Relationship Id="rId9" Type="http://schemas.openxmlformats.org/officeDocument/2006/relationships/image" Target="../media/image68.tiff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emf"/><Relationship Id="rId3" Type="http://schemas.openxmlformats.org/officeDocument/2006/relationships/image" Target="../media/image64.png"/><Relationship Id="rId7" Type="http://schemas.openxmlformats.org/officeDocument/2006/relationships/image" Target="../media/image67.sv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15.svg"/><Relationship Id="rId5" Type="http://schemas.openxmlformats.org/officeDocument/2006/relationships/image" Target="../media/image68.tiff"/><Relationship Id="rId15" Type="http://schemas.openxmlformats.org/officeDocument/2006/relationships/image" Target="../media/image76.svg"/><Relationship Id="rId10" Type="http://schemas.openxmlformats.org/officeDocument/2006/relationships/image" Target="../media/image14.png"/><Relationship Id="rId4" Type="http://schemas.openxmlformats.org/officeDocument/2006/relationships/image" Target="../media/image65.svg"/><Relationship Id="rId9" Type="http://schemas.openxmlformats.org/officeDocument/2006/relationships/image" Target="../media/image70.svg"/><Relationship Id="rId1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77.png"/><Relationship Id="rId3" Type="http://schemas.openxmlformats.org/officeDocument/2006/relationships/image" Target="../media/image84.png"/><Relationship Id="rId7" Type="http://schemas.openxmlformats.org/officeDocument/2006/relationships/image" Target="../media/image14.png"/><Relationship Id="rId12" Type="http://schemas.openxmlformats.org/officeDocument/2006/relationships/image" Target="../media/image76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svg"/><Relationship Id="rId11" Type="http://schemas.openxmlformats.org/officeDocument/2006/relationships/image" Target="../media/image75.png"/><Relationship Id="rId5" Type="http://schemas.openxmlformats.org/officeDocument/2006/relationships/image" Target="../media/image64.png"/><Relationship Id="rId10" Type="http://schemas.openxmlformats.org/officeDocument/2006/relationships/image" Target="../media/image74.emf"/><Relationship Id="rId4" Type="http://schemas.openxmlformats.org/officeDocument/2006/relationships/image" Target="../media/image85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.com/previous/copilot/latest/network-security/secure-networking-intraVPC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Distributed Cloud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8BDF-F6B3-DDDF-6C95-315429E16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58CC9F-9E0A-6DD0-2239-0F3264548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ACE Solutions Architecture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11684001" y="-2540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E95F685A-0EBC-BE2D-E7AE-56A72F83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Aviatrix Distributed Cloud Firewall</a:t>
            </a:r>
          </a:p>
        </p:txBody>
      </p:sp>
      <p:cxnSp>
        <p:nvCxnSpPr>
          <p:cNvPr id="102" name="Google Shape;981;p4">
            <a:extLst>
              <a:ext uri="{FF2B5EF4-FFF2-40B4-BE49-F238E27FC236}">
                <a16:creationId xmlns:a16="http://schemas.microsoft.com/office/drawing/2014/main" id="{FEA233CC-348E-31E8-D468-EECC26E63035}"/>
              </a:ext>
            </a:extLst>
          </p:cNvPr>
          <p:cNvCxnSpPr/>
          <p:nvPr/>
        </p:nvCxnSpPr>
        <p:spPr>
          <a:xfrm rot="10800000">
            <a:off x="981012" y="2087106"/>
            <a:ext cx="0" cy="221961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982;p4">
            <a:extLst>
              <a:ext uri="{FF2B5EF4-FFF2-40B4-BE49-F238E27FC236}">
                <a16:creationId xmlns:a16="http://schemas.microsoft.com/office/drawing/2014/main" id="{510518B8-F9EB-0C7F-9DAB-603F8F56AC46}"/>
              </a:ext>
            </a:extLst>
          </p:cNvPr>
          <p:cNvCxnSpPr/>
          <p:nvPr/>
        </p:nvCxnSpPr>
        <p:spPr>
          <a:xfrm rot="10800000">
            <a:off x="5169514" y="2197878"/>
            <a:ext cx="0" cy="221961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983;p4">
            <a:extLst>
              <a:ext uri="{FF2B5EF4-FFF2-40B4-BE49-F238E27FC236}">
                <a16:creationId xmlns:a16="http://schemas.microsoft.com/office/drawing/2014/main" id="{6C131101-5772-CBAD-AD8F-F6CB4A38F1B1}"/>
              </a:ext>
            </a:extLst>
          </p:cNvPr>
          <p:cNvCxnSpPr/>
          <p:nvPr/>
        </p:nvCxnSpPr>
        <p:spPr>
          <a:xfrm rot="10800000">
            <a:off x="6813176" y="2197878"/>
            <a:ext cx="0" cy="221961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6" name="Google Shape;985;p4">
            <a:extLst>
              <a:ext uri="{FF2B5EF4-FFF2-40B4-BE49-F238E27FC236}">
                <a16:creationId xmlns:a16="http://schemas.microsoft.com/office/drawing/2014/main" id="{63B440C8-90CF-349C-A124-C5AEE513494C}"/>
              </a:ext>
            </a:extLst>
          </p:cNvPr>
          <p:cNvGrpSpPr/>
          <p:nvPr/>
        </p:nvGrpSpPr>
        <p:grpSpPr>
          <a:xfrm>
            <a:off x="5379580" y="842992"/>
            <a:ext cx="1194334" cy="724055"/>
            <a:chOff x="6150286" y="3955723"/>
            <a:chExt cx="1194334" cy="724055"/>
          </a:xfrm>
        </p:grpSpPr>
        <p:sp>
          <p:nvSpPr>
            <p:cNvPr id="107" name="Google Shape;986;p4">
              <a:extLst>
                <a:ext uri="{FF2B5EF4-FFF2-40B4-BE49-F238E27FC236}">
                  <a16:creationId xmlns:a16="http://schemas.microsoft.com/office/drawing/2014/main" id="{3041FA9F-7B75-0794-B8F5-A542BC85187C}"/>
                </a:ext>
              </a:extLst>
            </p:cNvPr>
            <p:cNvSpPr/>
            <p:nvPr/>
          </p:nvSpPr>
          <p:spPr>
            <a:xfrm>
              <a:off x="6150286" y="3955723"/>
              <a:ext cx="1194334" cy="724055"/>
            </a:xfrm>
            <a:custGeom>
              <a:avLst/>
              <a:gdLst/>
              <a:ahLst/>
              <a:cxnLst/>
              <a:rect l="l" t="t" r="r" b="b"/>
              <a:pathLst>
                <a:path w="337" h="204" extrusionOk="0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987;p4">
              <a:extLst>
                <a:ext uri="{FF2B5EF4-FFF2-40B4-BE49-F238E27FC236}">
                  <a16:creationId xmlns:a16="http://schemas.microsoft.com/office/drawing/2014/main" id="{FDE82D4A-72CF-29A1-79F6-8A018E95AD8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</p:txBody>
        </p:sp>
      </p:grpSp>
      <p:sp>
        <p:nvSpPr>
          <p:cNvPr id="109" name="Google Shape;988;p4">
            <a:extLst>
              <a:ext uri="{FF2B5EF4-FFF2-40B4-BE49-F238E27FC236}">
                <a16:creationId xmlns:a16="http://schemas.microsoft.com/office/drawing/2014/main" id="{5413A3AB-6A3A-8012-52B0-D3ECBAD0D54E}"/>
              </a:ext>
            </a:extLst>
          </p:cNvPr>
          <p:cNvSpPr/>
          <p:nvPr/>
        </p:nvSpPr>
        <p:spPr>
          <a:xfrm>
            <a:off x="370561" y="2584561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989;p4" descr="Processor outline">
            <a:extLst>
              <a:ext uri="{FF2B5EF4-FFF2-40B4-BE49-F238E27FC236}">
                <a16:creationId xmlns:a16="http://schemas.microsoft.com/office/drawing/2014/main" id="{24A113D6-3809-7747-089D-DD90313128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53" y="4342239"/>
            <a:ext cx="699207" cy="69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990;p4">
            <a:extLst>
              <a:ext uri="{FF2B5EF4-FFF2-40B4-BE49-F238E27FC236}">
                <a16:creationId xmlns:a16="http://schemas.microsoft.com/office/drawing/2014/main" id="{A1D29301-2D3C-226F-5E05-154DEE820CCA}"/>
              </a:ext>
            </a:extLst>
          </p:cNvPr>
          <p:cNvCxnSpPr>
            <a:stCxn id="109" idx="0"/>
            <a:endCxn id="109" idx="2"/>
          </p:cNvCxnSpPr>
          <p:nvPr/>
        </p:nvCxnSpPr>
        <p:spPr>
          <a:xfrm>
            <a:off x="1628143" y="2584561"/>
            <a:ext cx="0" cy="25971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991;p4" descr="Processor outline">
            <a:extLst>
              <a:ext uri="{FF2B5EF4-FFF2-40B4-BE49-F238E27FC236}">
                <a16:creationId xmlns:a16="http://schemas.microsoft.com/office/drawing/2014/main" id="{DFF0B657-0442-D81F-0CCF-5E508705B1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078" y="4335378"/>
            <a:ext cx="699207" cy="69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992;p4">
            <a:extLst>
              <a:ext uri="{FF2B5EF4-FFF2-40B4-BE49-F238E27FC236}">
                <a16:creationId xmlns:a16="http://schemas.microsoft.com/office/drawing/2014/main" id="{569718D3-D474-B301-6216-E7DF450AFEA9}"/>
              </a:ext>
            </a:extLst>
          </p:cNvPr>
          <p:cNvSpPr txBox="1"/>
          <p:nvPr/>
        </p:nvSpPr>
        <p:spPr>
          <a:xfrm>
            <a:off x="1124523" y="4677411"/>
            <a:ext cx="8711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Workloads</a:t>
            </a:r>
            <a:endParaRPr/>
          </a:p>
        </p:txBody>
      </p:sp>
      <p:sp>
        <p:nvSpPr>
          <p:cNvPr id="114" name="Google Shape;993;p4">
            <a:extLst>
              <a:ext uri="{FF2B5EF4-FFF2-40B4-BE49-F238E27FC236}">
                <a16:creationId xmlns:a16="http://schemas.microsoft.com/office/drawing/2014/main" id="{FECB5F6E-986B-54FB-F7D1-5462032E5285}"/>
              </a:ext>
            </a:extLst>
          </p:cNvPr>
          <p:cNvSpPr txBox="1"/>
          <p:nvPr/>
        </p:nvSpPr>
        <p:spPr>
          <a:xfrm>
            <a:off x="400980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AZ1</a:t>
            </a:r>
            <a:endParaRPr/>
          </a:p>
        </p:txBody>
      </p:sp>
      <p:sp>
        <p:nvSpPr>
          <p:cNvPr id="115" name="Google Shape;994;p4">
            <a:extLst>
              <a:ext uri="{FF2B5EF4-FFF2-40B4-BE49-F238E27FC236}">
                <a16:creationId xmlns:a16="http://schemas.microsoft.com/office/drawing/2014/main" id="{5C2B0148-370A-5F65-1335-C2C987C1701C}"/>
              </a:ext>
            </a:extLst>
          </p:cNvPr>
          <p:cNvSpPr txBox="1"/>
          <p:nvPr/>
        </p:nvSpPr>
        <p:spPr>
          <a:xfrm>
            <a:off x="2391432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AZ2</a:t>
            </a:r>
            <a:endParaRPr/>
          </a:p>
        </p:txBody>
      </p:sp>
      <p:sp>
        <p:nvSpPr>
          <p:cNvPr id="116" name="Google Shape;995;p4">
            <a:extLst>
              <a:ext uri="{FF2B5EF4-FFF2-40B4-BE49-F238E27FC236}">
                <a16:creationId xmlns:a16="http://schemas.microsoft.com/office/drawing/2014/main" id="{7E0D6643-3478-B5C0-DBB1-F70CC9043C59}"/>
              </a:ext>
            </a:extLst>
          </p:cNvPr>
          <p:cNvSpPr/>
          <p:nvPr/>
        </p:nvSpPr>
        <p:spPr>
          <a:xfrm>
            <a:off x="499423" y="2933226"/>
            <a:ext cx="10980598" cy="616900"/>
          </a:xfrm>
          <a:prstGeom prst="roundRect">
            <a:avLst>
              <a:gd name="adj" fmla="val 43842"/>
            </a:avLst>
          </a:prstGeom>
          <a:solidFill>
            <a:srgbClr val="00DBFF">
              <a:alpha val="46274"/>
            </a:srgbClr>
          </a:solidFill>
          <a:ln w="50800" cap="flat" cmpd="sng">
            <a:solidFill>
              <a:srgbClr val="00DB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996;p4">
            <a:extLst>
              <a:ext uri="{FF2B5EF4-FFF2-40B4-BE49-F238E27FC236}">
                <a16:creationId xmlns:a16="http://schemas.microsoft.com/office/drawing/2014/main" id="{299F5418-D913-720C-EC36-D02B6AE066E0}"/>
              </a:ext>
            </a:extLst>
          </p:cNvPr>
          <p:cNvSpPr txBox="1"/>
          <p:nvPr/>
        </p:nvSpPr>
        <p:spPr>
          <a:xfrm>
            <a:off x="1078524" y="3534886"/>
            <a:ext cx="1096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Secure Egress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 Gateways</a:t>
            </a:r>
            <a:endParaRPr/>
          </a:p>
        </p:txBody>
      </p:sp>
      <p:sp>
        <p:nvSpPr>
          <p:cNvPr id="118" name="Google Shape;997;p4">
            <a:extLst>
              <a:ext uri="{FF2B5EF4-FFF2-40B4-BE49-F238E27FC236}">
                <a16:creationId xmlns:a16="http://schemas.microsoft.com/office/drawing/2014/main" id="{466B91AA-F7F2-9891-F419-8B80A226DE49}"/>
              </a:ext>
            </a:extLst>
          </p:cNvPr>
          <p:cNvSpPr txBox="1"/>
          <p:nvPr/>
        </p:nvSpPr>
        <p:spPr>
          <a:xfrm>
            <a:off x="1235673" y="5260909"/>
            <a:ext cx="731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/>
          </a:p>
        </p:txBody>
      </p:sp>
      <p:sp>
        <p:nvSpPr>
          <p:cNvPr id="119" name="Google Shape;998;p4">
            <a:extLst>
              <a:ext uri="{FF2B5EF4-FFF2-40B4-BE49-F238E27FC236}">
                <a16:creationId xmlns:a16="http://schemas.microsoft.com/office/drawing/2014/main" id="{E611B880-AF9C-65FA-2D31-CEB26EA666AC}"/>
              </a:ext>
            </a:extLst>
          </p:cNvPr>
          <p:cNvSpPr/>
          <p:nvPr/>
        </p:nvSpPr>
        <p:spPr>
          <a:xfrm>
            <a:off x="3298721" y="2584561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999;p4" descr="Processor outline">
            <a:extLst>
              <a:ext uri="{FF2B5EF4-FFF2-40B4-BE49-F238E27FC236}">
                <a16:creationId xmlns:a16="http://schemas.microsoft.com/office/drawing/2014/main" id="{DC83730F-B30A-DB15-CB8D-7A06BEB269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5413" y="4342239"/>
            <a:ext cx="699207" cy="69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000;p4">
            <a:extLst>
              <a:ext uri="{FF2B5EF4-FFF2-40B4-BE49-F238E27FC236}">
                <a16:creationId xmlns:a16="http://schemas.microsoft.com/office/drawing/2014/main" id="{943060D8-4D1D-7A1A-0422-E2107A8765BE}"/>
              </a:ext>
            </a:extLst>
          </p:cNvPr>
          <p:cNvCxnSpPr>
            <a:stCxn id="119" idx="0"/>
            <a:endCxn id="119" idx="2"/>
          </p:cNvCxnSpPr>
          <p:nvPr/>
        </p:nvCxnSpPr>
        <p:spPr>
          <a:xfrm>
            <a:off x="4556303" y="2584561"/>
            <a:ext cx="0" cy="25971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001;p4" descr="Processor outline">
            <a:extLst>
              <a:ext uri="{FF2B5EF4-FFF2-40B4-BE49-F238E27FC236}">
                <a16:creationId xmlns:a16="http://schemas.microsoft.com/office/drawing/2014/main" id="{9AED6EB8-FEB0-3C18-4D20-D5308F30DB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7238" y="4335378"/>
            <a:ext cx="699207" cy="69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002;p4">
            <a:extLst>
              <a:ext uri="{FF2B5EF4-FFF2-40B4-BE49-F238E27FC236}">
                <a16:creationId xmlns:a16="http://schemas.microsoft.com/office/drawing/2014/main" id="{0AC5B7F2-AD1E-6BA1-3BBB-89A35A85D9D8}"/>
              </a:ext>
            </a:extLst>
          </p:cNvPr>
          <p:cNvSpPr txBox="1"/>
          <p:nvPr/>
        </p:nvSpPr>
        <p:spPr>
          <a:xfrm>
            <a:off x="4052683" y="4677411"/>
            <a:ext cx="8711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Workloads</a:t>
            </a:r>
            <a:endParaRPr/>
          </a:p>
        </p:txBody>
      </p:sp>
      <p:sp>
        <p:nvSpPr>
          <p:cNvPr id="124" name="Google Shape;1003;p4">
            <a:extLst>
              <a:ext uri="{FF2B5EF4-FFF2-40B4-BE49-F238E27FC236}">
                <a16:creationId xmlns:a16="http://schemas.microsoft.com/office/drawing/2014/main" id="{25C1B144-6831-459F-BE09-C4619F5CF431}"/>
              </a:ext>
            </a:extLst>
          </p:cNvPr>
          <p:cNvSpPr txBox="1"/>
          <p:nvPr/>
        </p:nvSpPr>
        <p:spPr>
          <a:xfrm>
            <a:off x="3342629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AZ1</a:t>
            </a:r>
            <a:endParaRPr/>
          </a:p>
        </p:txBody>
      </p:sp>
      <p:sp>
        <p:nvSpPr>
          <p:cNvPr id="125" name="Google Shape;1004;p4">
            <a:extLst>
              <a:ext uri="{FF2B5EF4-FFF2-40B4-BE49-F238E27FC236}">
                <a16:creationId xmlns:a16="http://schemas.microsoft.com/office/drawing/2014/main" id="{59868C8D-A6F3-A977-32A2-599CF14A2E49}"/>
              </a:ext>
            </a:extLst>
          </p:cNvPr>
          <p:cNvSpPr txBox="1"/>
          <p:nvPr/>
        </p:nvSpPr>
        <p:spPr>
          <a:xfrm>
            <a:off x="5411142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AZ2</a:t>
            </a:r>
            <a:endParaRPr/>
          </a:p>
        </p:txBody>
      </p:sp>
      <p:sp>
        <p:nvSpPr>
          <p:cNvPr id="126" name="Google Shape;1005;p4">
            <a:extLst>
              <a:ext uri="{FF2B5EF4-FFF2-40B4-BE49-F238E27FC236}">
                <a16:creationId xmlns:a16="http://schemas.microsoft.com/office/drawing/2014/main" id="{16CF431C-3A4A-28E4-C920-D2FA2F13A5A8}"/>
              </a:ext>
            </a:extLst>
          </p:cNvPr>
          <p:cNvSpPr txBox="1"/>
          <p:nvPr/>
        </p:nvSpPr>
        <p:spPr>
          <a:xfrm>
            <a:off x="4006684" y="3534886"/>
            <a:ext cx="1096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Secure Egress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 Gateways</a:t>
            </a:r>
            <a:endParaRPr/>
          </a:p>
        </p:txBody>
      </p:sp>
      <p:sp>
        <p:nvSpPr>
          <p:cNvPr id="127" name="Google Shape;1006;p4">
            <a:extLst>
              <a:ext uri="{FF2B5EF4-FFF2-40B4-BE49-F238E27FC236}">
                <a16:creationId xmlns:a16="http://schemas.microsoft.com/office/drawing/2014/main" id="{4E458A5E-5B22-0F9A-BFD1-FF682520836E}"/>
              </a:ext>
            </a:extLst>
          </p:cNvPr>
          <p:cNvSpPr txBox="1"/>
          <p:nvPr/>
        </p:nvSpPr>
        <p:spPr>
          <a:xfrm>
            <a:off x="4163833" y="5260909"/>
            <a:ext cx="731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  <a:endParaRPr/>
          </a:p>
        </p:txBody>
      </p:sp>
      <p:sp>
        <p:nvSpPr>
          <p:cNvPr id="128" name="Google Shape;1007;p4">
            <a:extLst>
              <a:ext uri="{FF2B5EF4-FFF2-40B4-BE49-F238E27FC236}">
                <a16:creationId xmlns:a16="http://schemas.microsoft.com/office/drawing/2014/main" id="{8DD44D7B-D301-CCB3-C47D-7C5AB2BBF08D}"/>
              </a:ext>
            </a:extLst>
          </p:cNvPr>
          <p:cNvSpPr/>
          <p:nvPr/>
        </p:nvSpPr>
        <p:spPr>
          <a:xfrm>
            <a:off x="6226881" y="2584561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008;p4" descr="Processor outline">
            <a:extLst>
              <a:ext uri="{FF2B5EF4-FFF2-40B4-BE49-F238E27FC236}">
                <a16:creationId xmlns:a16="http://schemas.microsoft.com/office/drawing/2014/main" id="{9280B003-1685-A837-6991-577559AFCF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573" y="4342239"/>
            <a:ext cx="699207" cy="69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009;p4">
            <a:extLst>
              <a:ext uri="{FF2B5EF4-FFF2-40B4-BE49-F238E27FC236}">
                <a16:creationId xmlns:a16="http://schemas.microsoft.com/office/drawing/2014/main" id="{CBFDAF5A-9698-AB26-CAAB-00F7986728BD}"/>
              </a:ext>
            </a:extLst>
          </p:cNvPr>
          <p:cNvCxnSpPr>
            <a:stCxn id="128" idx="0"/>
            <a:endCxn id="128" idx="2"/>
          </p:cNvCxnSpPr>
          <p:nvPr/>
        </p:nvCxnSpPr>
        <p:spPr>
          <a:xfrm>
            <a:off x="7484463" y="2584561"/>
            <a:ext cx="0" cy="25971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010;p4" descr="Processor outline">
            <a:extLst>
              <a:ext uri="{FF2B5EF4-FFF2-40B4-BE49-F238E27FC236}">
                <a16:creationId xmlns:a16="http://schemas.microsoft.com/office/drawing/2014/main" id="{DE1B94F2-9753-A624-E903-5D5EE628BD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398" y="4335378"/>
            <a:ext cx="699207" cy="69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011;p4">
            <a:extLst>
              <a:ext uri="{FF2B5EF4-FFF2-40B4-BE49-F238E27FC236}">
                <a16:creationId xmlns:a16="http://schemas.microsoft.com/office/drawing/2014/main" id="{4899BE37-8494-FB67-F871-FA033E5514E7}"/>
              </a:ext>
            </a:extLst>
          </p:cNvPr>
          <p:cNvSpPr txBox="1"/>
          <p:nvPr/>
        </p:nvSpPr>
        <p:spPr>
          <a:xfrm>
            <a:off x="6980843" y="4677411"/>
            <a:ext cx="8711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Workloads</a:t>
            </a:r>
            <a:endParaRPr/>
          </a:p>
        </p:txBody>
      </p:sp>
      <p:sp>
        <p:nvSpPr>
          <p:cNvPr id="133" name="Google Shape;1012;p4">
            <a:extLst>
              <a:ext uri="{FF2B5EF4-FFF2-40B4-BE49-F238E27FC236}">
                <a16:creationId xmlns:a16="http://schemas.microsoft.com/office/drawing/2014/main" id="{15FDFB29-B758-640C-C243-44F674E3655B}"/>
              </a:ext>
            </a:extLst>
          </p:cNvPr>
          <p:cNvSpPr txBox="1"/>
          <p:nvPr/>
        </p:nvSpPr>
        <p:spPr>
          <a:xfrm>
            <a:off x="6270789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AZ1</a:t>
            </a:r>
            <a:endParaRPr/>
          </a:p>
        </p:txBody>
      </p:sp>
      <p:sp>
        <p:nvSpPr>
          <p:cNvPr id="134" name="Google Shape;1013;p4">
            <a:extLst>
              <a:ext uri="{FF2B5EF4-FFF2-40B4-BE49-F238E27FC236}">
                <a16:creationId xmlns:a16="http://schemas.microsoft.com/office/drawing/2014/main" id="{680D428B-86D6-51FB-D83C-B610D6CEF7DC}"/>
              </a:ext>
            </a:extLst>
          </p:cNvPr>
          <p:cNvSpPr txBox="1"/>
          <p:nvPr/>
        </p:nvSpPr>
        <p:spPr>
          <a:xfrm>
            <a:off x="8339302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AZ2</a:t>
            </a:r>
            <a:endParaRPr/>
          </a:p>
        </p:txBody>
      </p:sp>
      <p:sp>
        <p:nvSpPr>
          <p:cNvPr id="135" name="Google Shape;1014;p4">
            <a:extLst>
              <a:ext uri="{FF2B5EF4-FFF2-40B4-BE49-F238E27FC236}">
                <a16:creationId xmlns:a16="http://schemas.microsoft.com/office/drawing/2014/main" id="{4BE56A8C-026C-0704-5B6B-0178139804CB}"/>
              </a:ext>
            </a:extLst>
          </p:cNvPr>
          <p:cNvSpPr txBox="1"/>
          <p:nvPr/>
        </p:nvSpPr>
        <p:spPr>
          <a:xfrm>
            <a:off x="6934844" y="3534886"/>
            <a:ext cx="1096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Secure Egress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 Gateways</a:t>
            </a:r>
            <a:endParaRPr/>
          </a:p>
        </p:txBody>
      </p:sp>
      <p:sp>
        <p:nvSpPr>
          <p:cNvPr id="136" name="Google Shape;1015;p4">
            <a:extLst>
              <a:ext uri="{FF2B5EF4-FFF2-40B4-BE49-F238E27FC236}">
                <a16:creationId xmlns:a16="http://schemas.microsoft.com/office/drawing/2014/main" id="{E90A3D46-3A5A-358A-B258-76C79783BED8}"/>
              </a:ext>
            </a:extLst>
          </p:cNvPr>
          <p:cNvSpPr txBox="1"/>
          <p:nvPr/>
        </p:nvSpPr>
        <p:spPr>
          <a:xfrm>
            <a:off x="7091993" y="5260909"/>
            <a:ext cx="731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3</a:t>
            </a:r>
            <a:endParaRPr/>
          </a:p>
        </p:txBody>
      </p:sp>
      <p:sp>
        <p:nvSpPr>
          <p:cNvPr id="137" name="Google Shape;1016;p4">
            <a:extLst>
              <a:ext uri="{FF2B5EF4-FFF2-40B4-BE49-F238E27FC236}">
                <a16:creationId xmlns:a16="http://schemas.microsoft.com/office/drawing/2014/main" id="{213D830E-1B9C-1124-45A9-BF54BDDFB314}"/>
              </a:ext>
            </a:extLst>
          </p:cNvPr>
          <p:cNvSpPr/>
          <p:nvPr/>
        </p:nvSpPr>
        <p:spPr>
          <a:xfrm>
            <a:off x="9155041" y="2584561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017;p4" descr="Processor outline">
            <a:extLst>
              <a:ext uri="{FF2B5EF4-FFF2-40B4-BE49-F238E27FC236}">
                <a16:creationId xmlns:a16="http://schemas.microsoft.com/office/drawing/2014/main" id="{2FA94543-75C6-9521-9223-8F35CD6B76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1733" y="4342239"/>
            <a:ext cx="699207" cy="69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018;p4">
            <a:extLst>
              <a:ext uri="{FF2B5EF4-FFF2-40B4-BE49-F238E27FC236}">
                <a16:creationId xmlns:a16="http://schemas.microsoft.com/office/drawing/2014/main" id="{1D07052B-7B27-B744-5475-2E03BD837582}"/>
              </a:ext>
            </a:extLst>
          </p:cNvPr>
          <p:cNvCxnSpPr>
            <a:stCxn id="137" idx="0"/>
            <a:endCxn id="137" idx="2"/>
          </p:cNvCxnSpPr>
          <p:nvPr/>
        </p:nvCxnSpPr>
        <p:spPr>
          <a:xfrm>
            <a:off x="10412623" y="2584561"/>
            <a:ext cx="0" cy="25971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019;p4" descr="Processor outline">
            <a:extLst>
              <a:ext uri="{FF2B5EF4-FFF2-40B4-BE49-F238E27FC236}">
                <a16:creationId xmlns:a16="http://schemas.microsoft.com/office/drawing/2014/main" id="{69A5F024-6471-F55C-9E47-34E69947F0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3558" y="4335378"/>
            <a:ext cx="699207" cy="69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020;p4">
            <a:extLst>
              <a:ext uri="{FF2B5EF4-FFF2-40B4-BE49-F238E27FC236}">
                <a16:creationId xmlns:a16="http://schemas.microsoft.com/office/drawing/2014/main" id="{72694B20-CE23-B763-B0F6-552726A6761B}"/>
              </a:ext>
            </a:extLst>
          </p:cNvPr>
          <p:cNvSpPr txBox="1"/>
          <p:nvPr/>
        </p:nvSpPr>
        <p:spPr>
          <a:xfrm>
            <a:off x="9909003" y="4677411"/>
            <a:ext cx="8711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Workloads</a:t>
            </a:r>
            <a:endParaRPr/>
          </a:p>
        </p:txBody>
      </p:sp>
      <p:sp>
        <p:nvSpPr>
          <p:cNvPr id="142" name="Google Shape;1021;p4">
            <a:extLst>
              <a:ext uri="{FF2B5EF4-FFF2-40B4-BE49-F238E27FC236}">
                <a16:creationId xmlns:a16="http://schemas.microsoft.com/office/drawing/2014/main" id="{208761B3-BD25-7A90-D101-7815EF98878A}"/>
              </a:ext>
            </a:extLst>
          </p:cNvPr>
          <p:cNvSpPr txBox="1"/>
          <p:nvPr/>
        </p:nvSpPr>
        <p:spPr>
          <a:xfrm>
            <a:off x="9198949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AZ1</a:t>
            </a:r>
            <a:endParaRPr/>
          </a:p>
        </p:txBody>
      </p:sp>
      <p:sp>
        <p:nvSpPr>
          <p:cNvPr id="143" name="Google Shape;1022;p4">
            <a:extLst>
              <a:ext uri="{FF2B5EF4-FFF2-40B4-BE49-F238E27FC236}">
                <a16:creationId xmlns:a16="http://schemas.microsoft.com/office/drawing/2014/main" id="{80C4B6AF-DEE3-D7D1-EBE0-18BC2DD53C2B}"/>
              </a:ext>
            </a:extLst>
          </p:cNvPr>
          <p:cNvSpPr txBox="1"/>
          <p:nvPr/>
        </p:nvSpPr>
        <p:spPr>
          <a:xfrm>
            <a:off x="11267462" y="2640987"/>
            <a:ext cx="425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AZ2</a:t>
            </a:r>
            <a:endParaRPr/>
          </a:p>
        </p:txBody>
      </p:sp>
      <p:sp>
        <p:nvSpPr>
          <p:cNvPr id="144" name="Google Shape;1023;p4">
            <a:extLst>
              <a:ext uri="{FF2B5EF4-FFF2-40B4-BE49-F238E27FC236}">
                <a16:creationId xmlns:a16="http://schemas.microsoft.com/office/drawing/2014/main" id="{81369152-2D00-EF3E-B425-DD77C828A95F}"/>
              </a:ext>
            </a:extLst>
          </p:cNvPr>
          <p:cNvSpPr txBox="1"/>
          <p:nvPr/>
        </p:nvSpPr>
        <p:spPr>
          <a:xfrm>
            <a:off x="9863004" y="3534886"/>
            <a:ext cx="1096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Secure Egress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 Gateways</a:t>
            </a:r>
            <a:endParaRPr/>
          </a:p>
        </p:txBody>
      </p:sp>
      <p:sp>
        <p:nvSpPr>
          <p:cNvPr id="145" name="Google Shape;1024;p4">
            <a:extLst>
              <a:ext uri="{FF2B5EF4-FFF2-40B4-BE49-F238E27FC236}">
                <a16:creationId xmlns:a16="http://schemas.microsoft.com/office/drawing/2014/main" id="{26C58F2F-1ECA-8F72-C4AB-4AF27AD5D891}"/>
              </a:ext>
            </a:extLst>
          </p:cNvPr>
          <p:cNvSpPr txBox="1"/>
          <p:nvPr/>
        </p:nvSpPr>
        <p:spPr>
          <a:xfrm>
            <a:off x="10020153" y="5260909"/>
            <a:ext cx="731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4</a:t>
            </a:r>
            <a:endParaRPr/>
          </a:p>
        </p:txBody>
      </p:sp>
      <p:sp>
        <p:nvSpPr>
          <p:cNvPr id="146" name="Google Shape;1025;p4">
            <a:extLst>
              <a:ext uri="{FF2B5EF4-FFF2-40B4-BE49-F238E27FC236}">
                <a16:creationId xmlns:a16="http://schemas.microsoft.com/office/drawing/2014/main" id="{37BDCBE0-1511-B394-A91E-5660D60D6BE4}"/>
              </a:ext>
            </a:extLst>
          </p:cNvPr>
          <p:cNvSpPr/>
          <p:nvPr/>
        </p:nvSpPr>
        <p:spPr>
          <a:xfrm>
            <a:off x="264310" y="1728873"/>
            <a:ext cx="5725010" cy="4102515"/>
          </a:xfrm>
          <a:prstGeom prst="roundRect">
            <a:avLst>
              <a:gd name="adj" fmla="val 7573"/>
            </a:avLst>
          </a:prstGeom>
          <a:noFill/>
          <a:ln w="25400" cap="rnd" cmpd="sng">
            <a:solidFill>
              <a:srgbClr val="FFC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026;p4">
            <a:extLst>
              <a:ext uri="{FF2B5EF4-FFF2-40B4-BE49-F238E27FC236}">
                <a16:creationId xmlns:a16="http://schemas.microsoft.com/office/drawing/2014/main" id="{CA2BE242-9BBF-6C41-20EF-DA7BAC2ADE00}"/>
              </a:ext>
            </a:extLst>
          </p:cNvPr>
          <p:cNvSpPr/>
          <p:nvPr/>
        </p:nvSpPr>
        <p:spPr>
          <a:xfrm>
            <a:off x="6110047" y="1728874"/>
            <a:ext cx="2767218" cy="4134876"/>
          </a:xfrm>
          <a:prstGeom prst="roundRect">
            <a:avLst>
              <a:gd name="adj" fmla="val 7573"/>
            </a:avLst>
          </a:prstGeom>
          <a:noFill/>
          <a:ln w="25400" cap="rnd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027;p4">
            <a:extLst>
              <a:ext uri="{FF2B5EF4-FFF2-40B4-BE49-F238E27FC236}">
                <a16:creationId xmlns:a16="http://schemas.microsoft.com/office/drawing/2014/main" id="{CBFFA3D9-BEE9-50BF-82A8-5606400EDA9E}"/>
              </a:ext>
            </a:extLst>
          </p:cNvPr>
          <p:cNvSpPr/>
          <p:nvPr/>
        </p:nvSpPr>
        <p:spPr>
          <a:xfrm>
            <a:off x="9027462" y="1728873"/>
            <a:ext cx="2767218" cy="4134876"/>
          </a:xfrm>
          <a:prstGeom prst="roundRect">
            <a:avLst>
              <a:gd name="adj" fmla="val 7573"/>
            </a:avLst>
          </a:prstGeom>
          <a:noFill/>
          <a:ln w="25400" cap="rnd" cmpd="sng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028;p4">
            <a:extLst>
              <a:ext uri="{FF2B5EF4-FFF2-40B4-BE49-F238E27FC236}">
                <a16:creationId xmlns:a16="http://schemas.microsoft.com/office/drawing/2014/main" id="{3DD57071-2907-CCB5-A9D4-FAF7354928E5}"/>
              </a:ext>
            </a:extLst>
          </p:cNvPr>
          <p:cNvGrpSpPr/>
          <p:nvPr/>
        </p:nvGrpSpPr>
        <p:grpSpPr>
          <a:xfrm>
            <a:off x="2451420" y="5723050"/>
            <a:ext cx="1316325" cy="538719"/>
            <a:chOff x="2451420" y="5312848"/>
            <a:chExt cx="1316325" cy="538719"/>
          </a:xfrm>
        </p:grpSpPr>
        <p:sp>
          <p:nvSpPr>
            <p:cNvPr id="150" name="Google Shape;1029;p4">
              <a:extLst>
                <a:ext uri="{FF2B5EF4-FFF2-40B4-BE49-F238E27FC236}">
                  <a16:creationId xmlns:a16="http://schemas.microsoft.com/office/drawing/2014/main" id="{AB6EE4A8-90B4-0E9D-E825-677FA61F2D37}"/>
                </a:ext>
              </a:extLst>
            </p:cNvPr>
            <p:cNvSpPr/>
            <p:nvPr/>
          </p:nvSpPr>
          <p:spPr>
            <a:xfrm>
              <a:off x="2451420" y="5312848"/>
              <a:ext cx="1316325" cy="538719"/>
            </a:xfrm>
            <a:prstGeom prst="ellipse">
              <a:avLst/>
            </a:prstGeom>
            <a:solidFill>
              <a:srgbClr val="302E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030;p4">
              <a:extLst>
                <a:ext uri="{FF2B5EF4-FFF2-40B4-BE49-F238E27FC236}">
                  <a16:creationId xmlns:a16="http://schemas.microsoft.com/office/drawing/2014/main" id="{551386B5-9493-74D8-FB8D-57A6D2761B5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09709" y="5312848"/>
              <a:ext cx="779662" cy="4403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031;p4">
            <a:extLst>
              <a:ext uri="{FF2B5EF4-FFF2-40B4-BE49-F238E27FC236}">
                <a16:creationId xmlns:a16="http://schemas.microsoft.com/office/drawing/2014/main" id="{43767D0F-2BB4-750E-ED8F-6FE0423DF0CA}"/>
              </a:ext>
            </a:extLst>
          </p:cNvPr>
          <p:cNvGrpSpPr/>
          <p:nvPr/>
        </p:nvGrpSpPr>
        <p:grpSpPr>
          <a:xfrm>
            <a:off x="6843092" y="5726636"/>
            <a:ext cx="1316325" cy="538719"/>
            <a:chOff x="6841444" y="5312848"/>
            <a:chExt cx="1316325" cy="538719"/>
          </a:xfrm>
        </p:grpSpPr>
        <p:sp>
          <p:nvSpPr>
            <p:cNvPr id="153" name="Google Shape;1032;p4">
              <a:extLst>
                <a:ext uri="{FF2B5EF4-FFF2-40B4-BE49-F238E27FC236}">
                  <a16:creationId xmlns:a16="http://schemas.microsoft.com/office/drawing/2014/main" id="{5DA7A305-E721-B925-728A-8610AC33FCFA}"/>
                </a:ext>
              </a:extLst>
            </p:cNvPr>
            <p:cNvSpPr/>
            <p:nvPr/>
          </p:nvSpPr>
          <p:spPr>
            <a:xfrm>
              <a:off x="6841444" y="5312848"/>
              <a:ext cx="1316325" cy="538719"/>
            </a:xfrm>
            <a:prstGeom prst="ellipse">
              <a:avLst/>
            </a:prstGeom>
            <a:solidFill>
              <a:srgbClr val="302E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033;p4" descr="Download HD Azure Product Marketing Manager For Microsoft - Microsoft Azure  Logo White Transparent PNG Image - NicePNG.com">
              <a:extLst>
                <a:ext uri="{FF2B5EF4-FFF2-40B4-BE49-F238E27FC236}">
                  <a16:creationId xmlns:a16="http://schemas.microsoft.com/office/drawing/2014/main" id="{A05A73A4-3714-2127-839D-E51BFC7F0F6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34844" y="5354420"/>
              <a:ext cx="1112373" cy="320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034;p4">
            <a:extLst>
              <a:ext uri="{FF2B5EF4-FFF2-40B4-BE49-F238E27FC236}">
                <a16:creationId xmlns:a16="http://schemas.microsoft.com/office/drawing/2014/main" id="{5899FAA0-19DF-7E41-970C-196FA1C8CB7B}"/>
              </a:ext>
            </a:extLst>
          </p:cNvPr>
          <p:cNvGrpSpPr/>
          <p:nvPr/>
        </p:nvGrpSpPr>
        <p:grpSpPr>
          <a:xfrm>
            <a:off x="9752908" y="5664923"/>
            <a:ext cx="1316325" cy="673618"/>
            <a:chOff x="9752908" y="5177949"/>
            <a:chExt cx="1316325" cy="673618"/>
          </a:xfrm>
        </p:grpSpPr>
        <p:sp>
          <p:nvSpPr>
            <p:cNvPr id="156" name="Google Shape;1035;p4">
              <a:extLst>
                <a:ext uri="{FF2B5EF4-FFF2-40B4-BE49-F238E27FC236}">
                  <a16:creationId xmlns:a16="http://schemas.microsoft.com/office/drawing/2014/main" id="{CC83CAE3-20CB-A3BB-1A53-6DB5C3B35DD3}"/>
                </a:ext>
              </a:extLst>
            </p:cNvPr>
            <p:cNvSpPr/>
            <p:nvPr/>
          </p:nvSpPr>
          <p:spPr>
            <a:xfrm>
              <a:off x="9752908" y="5283375"/>
              <a:ext cx="1316325" cy="538719"/>
            </a:xfrm>
            <a:prstGeom prst="ellipse">
              <a:avLst/>
            </a:prstGeom>
            <a:solidFill>
              <a:srgbClr val="302E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036;p4" descr="Google Cloud Platform | Vanenburg">
              <a:extLst>
                <a:ext uri="{FF2B5EF4-FFF2-40B4-BE49-F238E27FC236}">
                  <a16:creationId xmlns:a16="http://schemas.microsoft.com/office/drawing/2014/main" id="{9673AC03-E256-A751-F3D2-C7285DEEFBA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84944" y="5177949"/>
              <a:ext cx="1052254" cy="6736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" name="Google Shape;1037;p4">
            <a:extLst>
              <a:ext uri="{FF2B5EF4-FFF2-40B4-BE49-F238E27FC236}">
                <a16:creationId xmlns:a16="http://schemas.microsoft.com/office/drawing/2014/main" id="{EA3088E2-D6B1-749A-F0DE-2CAAC1612057}"/>
              </a:ext>
            </a:extLst>
          </p:cNvPr>
          <p:cNvCxnSpPr/>
          <p:nvPr/>
        </p:nvCxnSpPr>
        <p:spPr>
          <a:xfrm rot="10800000" flipH="1">
            <a:off x="961629" y="1982196"/>
            <a:ext cx="2136879" cy="12561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038;p4">
            <a:extLst>
              <a:ext uri="{FF2B5EF4-FFF2-40B4-BE49-F238E27FC236}">
                <a16:creationId xmlns:a16="http://schemas.microsoft.com/office/drawing/2014/main" id="{2EAC2241-D7CD-ADE0-D980-9EE7455D178A}"/>
              </a:ext>
            </a:extLst>
          </p:cNvPr>
          <p:cNvCxnSpPr/>
          <p:nvPr/>
        </p:nvCxnSpPr>
        <p:spPr>
          <a:xfrm rot="10800000">
            <a:off x="3126815" y="2009896"/>
            <a:ext cx="2101212" cy="1282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039;p4">
            <a:extLst>
              <a:ext uri="{FF2B5EF4-FFF2-40B4-BE49-F238E27FC236}">
                <a16:creationId xmlns:a16="http://schemas.microsoft.com/office/drawing/2014/main" id="{1C00E3B9-8487-BD15-F822-754CB26E452E}"/>
              </a:ext>
            </a:extLst>
          </p:cNvPr>
          <p:cNvCxnSpPr/>
          <p:nvPr/>
        </p:nvCxnSpPr>
        <p:spPr>
          <a:xfrm rot="10800000" flipH="1">
            <a:off x="2219211" y="2034874"/>
            <a:ext cx="892552" cy="123972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040;p4">
            <a:extLst>
              <a:ext uri="{FF2B5EF4-FFF2-40B4-BE49-F238E27FC236}">
                <a16:creationId xmlns:a16="http://schemas.microsoft.com/office/drawing/2014/main" id="{202F900A-8468-E135-2DA7-0AB8A683C5E0}"/>
              </a:ext>
            </a:extLst>
          </p:cNvPr>
          <p:cNvCxnSpPr/>
          <p:nvPr/>
        </p:nvCxnSpPr>
        <p:spPr>
          <a:xfrm rot="10800000">
            <a:off x="3108537" y="2024138"/>
            <a:ext cx="824580" cy="124879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2" name="Google Shape;1041;p4">
            <a:extLst>
              <a:ext uri="{FF2B5EF4-FFF2-40B4-BE49-F238E27FC236}">
                <a16:creationId xmlns:a16="http://schemas.microsoft.com/office/drawing/2014/main" id="{560B2E7B-4E07-05AA-CCF8-6265A9E53DA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178" y="3028330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042;p4">
            <a:extLst>
              <a:ext uri="{FF2B5EF4-FFF2-40B4-BE49-F238E27FC236}">
                <a16:creationId xmlns:a16="http://schemas.microsoft.com/office/drawing/2014/main" id="{5CF3A73A-1BB8-E1EA-7BCD-D81BD2F1F3D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31289" y="3030898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043;p4">
            <a:extLst>
              <a:ext uri="{FF2B5EF4-FFF2-40B4-BE49-F238E27FC236}">
                <a16:creationId xmlns:a16="http://schemas.microsoft.com/office/drawing/2014/main" id="{78A0C66B-9119-9382-7326-877D46E44FF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6338" y="3028330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044;p4">
            <a:extLst>
              <a:ext uri="{FF2B5EF4-FFF2-40B4-BE49-F238E27FC236}">
                <a16:creationId xmlns:a16="http://schemas.microsoft.com/office/drawing/2014/main" id="{57220A58-E73A-9151-6321-7C8B7C2F233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9449" y="3030898"/>
            <a:ext cx="420131" cy="420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045;p4">
            <a:extLst>
              <a:ext uri="{FF2B5EF4-FFF2-40B4-BE49-F238E27FC236}">
                <a16:creationId xmlns:a16="http://schemas.microsoft.com/office/drawing/2014/main" id="{D48057EF-E992-7CE3-2800-85A3A3A8764C}"/>
              </a:ext>
            </a:extLst>
          </p:cNvPr>
          <p:cNvCxnSpPr/>
          <p:nvPr/>
        </p:nvCxnSpPr>
        <p:spPr>
          <a:xfrm rot="10800000">
            <a:off x="7463659" y="1985258"/>
            <a:ext cx="623985" cy="12765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046;p4">
            <a:extLst>
              <a:ext uri="{FF2B5EF4-FFF2-40B4-BE49-F238E27FC236}">
                <a16:creationId xmlns:a16="http://schemas.microsoft.com/office/drawing/2014/main" id="{9EED8146-3335-FA1B-B9CA-23A997B5E8D9}"/>
              </a:ext>
            </a:extLst>
          </p:cNvPr>
          <p:cNvCxnSpPr/>
          <p:nvPr/>
        </p:nvCxnSpPr>
        <p:spPr>
          <a:xfrm rot="10800000" flipH="1">
            <a:off x="6820212" y="2009896"/>
            <a:ext cx="630029" cy="1282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047;p4">
            <a:extLst>
              <a:ext uri="{FF2B5EF4-FFF2-40B4-BE49-F238E27FC236}">
                <a16:creationId xmlns:a16="http://schemas.microsoft.com/office/drawing/2014/main" id="{1DE29E2E-DEFF-76DB-D0E7-F2D759CD0EA5}"/>
              </a:ext>
            </a:extLst>
          </p:cNvPr>
          <p:cNvCxnSpPr/>
          <p:nvPr/>
        </p:nvCxnSpPr>
        <p:spPr>
          <a:xfrm rot="10800000">
            <a:off x="10395091" y="1963287"/>
            <a:ext cx="623985" cy="12765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048;p4">
            <a:extLst>
              <a:ext uri="{FF2B5EF4-FFF2-40B4-BE49-F238E27FC236}">
                <a16:creationId xmlns:a16="http://schemas.microsoft.com/office/drawing/2014/main" id="{72568B5D-80BC-935D-AE24-827477C670D8}"/>
              </a:ext>
            </a:extLst>
          </p:cNvPr>
          <p:cNvCxnSpPr/>
          <p:nvPr/>
        </p:nvCxnSpPr>
        <p:spPr>
          <a:xfrm rot="10800000" flipH="1">
            <a:off x="9751644" y="1987925"/>
            <a:ext cx="630029" cy="1282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049;p4">
            <a:extLst>
              <a:ext uri="{FF2B5EF4-FFF2-40B4-BE49-F238E27FC236}">
                <a16:creationId xmlns:a16="http://schemas.microsoft.com/office/drawing/2014/main" id="{6E78E73D-A6B3-DEB2-553F-8C19620804E8}"/>
              </a:ext>
            </a:extLst>
          </p:cNvPr>
          <p:cNvCxnSpPr/>
          <p:nvPr/>
        </p:nvCxnSpPr>
        <p:spPr>
          <a:xfrm>
            <a:off x="3098508" y="1982196"/>
            <a:ext cx="7314115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1" name="Google Shape;1050;p4">
            <a:extLst>
              <a:ext uri="{FF2B5EF4-FFF2-40B4-BE49-F238E27FC236}">
                <a16:creationId xmlns:a16="http://schemas.microsoft.com/office/drawing/2014/main" id="{427440D2-6EFF-FED2-C860-B72EABB0B9B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24498" y="3028330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051;p4">
            <a:extLst>
              <a:ext uri="{FF2B5EF4-FFF2-40B4-BE49-F238E27FC236}">
                <a16:creationId xmlns:a16="http://schemas.microsoft.com/office/drawing/2014/main" id="{4113449D-1542-A35C-CC2E-1E26434DF4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87609" y="3030898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052;p4">
            <a:extLst>
              <a:ext uri="{FF2B5EF4-FFF2-40B4-BE49-F238E27FC236}">
                <a16:creationId xmlns:a16="http://schemas.microsoft.com/office/drawing/2014/main" id="{8BD3E4FC-DAAE-6E05-C732-9EEB87BB556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52658" y="3028330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053;p4">
            <a:extLst>
              <a:ext uri="{FF2B5EF4-FFF2-40B4-BE49-F238E27FC236}">
                <a16:creationId xmlns:a16="http://schemas.microsoft.com/office/drawing/2014/main" id="{22860072-9635-E75A-6AD7-E8CDF675A64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15769" y="3030898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054;p4">
            <a:extLst>
              <a:ext uri="{FF2B5EF4-FFF2-40B4-BE49-F238E27FC236}">
                <a16:creationId xmlns:a16="http://schemas.microsoft.com/office/drawing/2014/main" id="{5BE27BD7-2785-1EA5-7875-5F42014D1F8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9516" y="1789601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055;p4">
            <a:extLst>
              <a:ext uri="{FF2B5EF4-FFF2-40B4-BE49-F238E27FC236}">
                <a16:creationId xmlns:a16="http://schemas.microsoft.com/office/drawing/2014/main" id="{A09D7259-ED85-A00A-E550-BD58346446D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1306" y="1767035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056;p4">
            <a:extLst>
              <a:ext uri="{FF2B5EF4-FFF2-40B4-BE49-F238E27FC236}">
                <a16:creationId xmlns:a16="http://schemas.microsoft.com/office/drawing/2014/main" id="{154747C2-0F9D-8B7A-D0EA-EF5C283FE35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01004" y="1776570"/>
            <a:ext cx="420131" cy="42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057;p4">
            <a:extLst>
              <a:ext uri="{FF2B5EF4-FFF2-40B4-BE49-F238E27FC236}">
                <a16:creationId xmlns:a16="http://schemas.microsoft.com/office/drawing/2014/main" id="{37625EB3-60A2-C7AF-A835-C311A42BA0C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1827" y="1029947"/>
            <a:ext cx="761616" cy="6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058;p4">
            <a:extLst>
              <a:ext uri="{FF2B5EF4-FFF2-40B4-BE49-F238E27FC236}">
                <a16:creationId xmlns:a16="http://schemas.microsoft.com/office/drawing/2014/main" id="{1A6102AF-A0D8-7A34-6627-E084CF0772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75264" y="1062993"/>
            <a:ext cx="523281" cy="5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059;p4">
            <a:extLst>
              <a:ext uri="{FF2B5EF4-FFF2-40B4-BE49-F238E27FC236}">
                <a16:creationId xmlns:a16="http://schemas.microsoft.com/office/drawing/2014/main" id="{9816A02C-EE5C-EB46-FB2F-3BC939D5403B}"/>
              </a:ext>
            </a:extLst>
          </p:cNvPr>
          <p:cNvSpPr txBox="1"/>
          <p:nvPr/>
        </p:nvSpPr>
        <p:spPr>
          <a:xfrm>
            <a:off x="10150135" y="1014127"/>
            <a:ext cx="7589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060;p4">
            <a:extLst>
              <a:ext uri="{FF2B5EF4-FFF2-40B4-BE49-F238E27FC236}">
                <a16:creationId xmlns:a16="http://schemas.microsoft.com/office/drawing/2014/main" id="{49B01613-B73A-5832-73ED-C64E62051038}"/>
              </a:ext>
            </a:extLst>
          </p:cNvPr>
          <p:cNvSpPr txBox="1"/>
          <p:nvPr/>
        </p:nvSpPr>
        <p:spPr>
          <a:xfrm>
            <a:off x="7400380" y="1058259"/>
            <a:ext cx="9342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Aviatrix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sp>
        <p:nvSpPr>
          <p:cNvPr id="182" name="Google Shape;1061;p4">
            <a:extLst>
              <a:ext uri="{FF2B5EF4-FFF2-40B4-BE49-F238E27FC236}">
                <a16:creationId xmlns:a16="http://schemas.microsoft.com/office/drawing/2014/main" id="{A154B51B-3AD6-CE85-E0CA-3E6DDAD12B2F}"/>
              </a:ext>
            </a:extLst>
          </p:cNvPr>
          <p:cNvSpPr/>
          <p:nvPr/>
        </p:nvSpPr>
        <p:spPr>
          <a:xfrm>
            <a:off x="572938" y="886948"/>
            <a:ext cx="2107305" cy="8750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6572" dist="118689" dir="2700000" algn="tl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Management, Visibility, and Control</a:t>
            </a:r>
            <a:endParaRPr/>
          </a:p>
        </p:txBody>
      </p:sp>
      <p:sp>
        <p:nvSpPr>
          <p:cNvPr id="183" name="Google Shape;1062;p4">
            <a:extLst>
              <a:ext uri="{FF2B5EF4-FFF2-40B4-BE49-F238E27FC236}">
                <a16:creationId xmlns:a16="http://schemas.microsoft.com/office/drawing/2014/main" id="{56CA997C-CE27-2B52-144F-D2E0F20F184C}"/>
              </a:ext>
            </a:extLst>
          </p:cNvPr>
          <p:cNvSpPr/>
          <p:nvPr/>
        </p:nvSpPr>
        <p:spPr>
          <a:xfrm>
            <a:off x="572938" y="3677632"/>
            <a:ext cx="2107305" cy="6290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6572" dist="118689" dir="2700000" algn="tl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Perimeter</a:t>
            </a:r>
            <a:endParaRPr/>
          </a:p>
        </p:txBody>
      </p:sp>
      <p:sp>
        <p:nvSpPr>
          <p:cNvPr id="184" name="Google Shape;1063;p4">
            <a:extLst>
              <a:ext uri="{FF2B5EF4-FFF2-40B4-BE49-F238E27FC236}">
                <a16:creationId xmlns:a16="http://schemas.microsoft.com/office/drawing/2014/main" id="{459E96BF-C7BA-01BD-E26F-F518BB024C65}"/>
              </a:ext>
            </a:extLst>
          </p:cNvPr>
          <p:cNvSpPr/>
          <p:nvPr/>
        </p:nvSpPr>
        <p:spPr>
          <a:xfrm rot="-5400000">
            <a:off x="2084279" y="1178798"/>
            <a:ext cx="4718521" cy="4742655"/>
          </a:xfrm>
          <a:prstGeom prst="triangle">
            <a:avLst>
              <a:gd name="adj" fmla="val 56697"/>
            </a:avLst>
          </a:prstGeom>
          <a:gradFill>
            <a:gsLst>
              <a:gs pos="0">
                <a:srgbClr val="100F15">
                  <a:alpha val="9803"/>
                </a:srgbClr>
              </a:gs>
              <a:gs pos="75000">
                <a:srgbClr val="00DBFF">
                  <a:alpha val="61568"/>
                </a:srgbClr>
              </a:gs>
              <a:gs pos="100000">
                <a:srgbClr val="00DBFF">
                  <a:alpha val="61568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064;p4">
            <a:extLst>
              <a:ext uri="{FF2B5EF4-FFF2-40B4-BE49-F238E27FC236}">
                <a16:creationId xmlns:a16="http://schemas.microsoft.com/office/drawing/2014/main" id="{89FBDF5D-E903-1744-45F7-702EC22FE231}"/>
              </a:ext>
            </a:extLst>
          </p:cNvPr>
          <p:cNvGrpSpPr/>
          <p:nvPr/>
        </p:nvGrpSpPr>
        <p:grpSpPr>
          <a:xfrm>
            <a:off x="5091848" y="1070380"/>
            <a:ext cx="4978916" cy="4944628"/>
            <a:chOff x="5066487" y="1070465"/>
            <a:chExt cx="4978916" cy="4944628"/>
          </a:xfrm>
        </p:grpSpPr>
        <p:sp>
          <p:nvSpPr>
            <p:cNvPr id="186" name="Google Shape;1065;p4">
              <a:extLst>
                <a:ext uri="{FF2B5EF4-FFF2-40B4-BE49-F238E27FC236}">
                  <a16:creationId xmlns:a16="http://schemas.microsoft.com/office/drawing/2014/main" id="{09857704-66A6-C615-C78F-FA77FFED6DA2}"/>
                </a:ext>
              </a:extLst>
            </p:cNvPr>
            <p:cNvSpPr/>
            <p:nvPr/>
          </p:nvSpPr>
          <p:spPr>
            <a:xfrm>
              <a:off x="5100775" y="1070465"/>
              <a:ext cx="4944628" cy="4944628"/>
            </a:xfrm>
            <a:prstGeom prst="ellipse">
              <a:avLst/>
            </a:prstGeom>
            <a:solidFill>
              <a:srgbClr val="241B31"/>
            </a:solidFill>
            <a:ln w="50800" cap="flat" cmpd="sng">
              <a:solidFill>
                <a:srgbClr val="00DB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066;p4">
              <a:extLst>
                <a:ext uri="{FF2B5EF4-FFF2-40B4-BE49-F238E27FC236}">
                  <a16:creationId xmlns:a16="http://schemas.microsoft.com/office/drawing/2014/main" id="{76736715-9133-A5B9-DA09-AE1C80EEC04F}"/>
                </a:ext>
              </a:extLst>
            </p:cNvPr>
            <p:cNvGrpSpPr/>
            <p:nvPr/>
          </p:nvGrpSpPr>
          <p:grpSpPr>
            <a:xfrm>
              <a:off x="6299248" y="1396343"/>
              <a:ext cx="1256498" cy="1421360"/>
              <a:chOff x="5988380" y="1769163"/>
              <a:chExt cx="1256498" cy="1421360"/>
            </a:xfrm>
          </p:grpSpPr>
          <p:pic>
            <p:nvPicPr>
              <p:cNvPr id="205" name="Google Shape;1067;p4" descr="brick wall Icon - Free PNG &amp; SVG 18597 - Noun Project">
                <a:extLst>
                  <a:ext uri="{FF2B5EF4-FFF2-40B4-BE49-F238E27FC236}">
                    <a16:creationId xmlns:a16="http://schemas.microsoft.com/office/drawing/2014/main" id="{5FDA8F87-BFDB-095E-CB28-73EB994D6E6E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 l="28135" t="31555" r="30264" b="26844"/>
              <a:stretch/>
            </p:blipFill>
            <p:spPr>
              <a:xfrm>
                <a:off x="6210262" y="1769163"/>
                <a:ext cx="746632" cy="74663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</p:pic>
          <p:sp>
            <p:nvSpPr>
              <p:cNvPr id="206" name="Google Shape;1068;p4">
                <a:extLst>
                  <a:ext uri="{FF2B5EF4-FFF2-40B4-BE49-F238E27FC236}">
                    <a16:creationId xmlns:a16="http://schemas.microsoft.com/office/drawing/2014/main" id="{51328634-1AC4-D72A-4E14-7A97A8FB9643}"/>
                  </a:ext>
                </a:extLst>
              </p:cNvPr>
              <p:cNvSpPr txBox="1"/>
              <p:nvPr/>
            </p:nvSpPr>
            <p:spPr>
              <a:xfrm>
                <a:off x="5988380" y="2544192"/>
                <a:ext cx="125649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Distributed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Firewalling</a:t>
                </a:r>
                <a:endParaRPr/>
              </a:p>
            </p:txBody>
          </p:sp>
        </p:grpSp>
        <p:grpSp>
          <p:nvGrpSpPr>
            <p:cNvPr id="188" name="Google Shape;1069;p4">
              <a:extLst>
                <a:ext uri="{FF2B5EF4-FFF2-40B4-BE49-F238E27FC236}">
                  <a16:creationId xmlns:a16="http://schemas.microsoft.com/office/drawing/2014/main" id="{E419E32F-B046-BBE2-F97F-C15175E820E5}"/>
                </a:ext>
              </a:extLst>
            </p:cNvPr>
            <p:cNvGrpSpPr/>
            <p:nvPr/>
          </p:nvGrpSpPr>
          <p:grpSpPr>
            <a:xfrm>
              <a:off x="7893092" y="1608165"/>
              <a:ext cx="1055644" cy="1158631"/>
              <a:chOff x="7976124" y="1591225"/>
              <a:chExt cx="1055644" cy="1158631"/>
            </a:xfrm>
          </p:grpSpPr>
          <p:pic>
            <p:nvPicPr>
              <p:cNvPr id="203" name="Google Shape;1070;p4" descr="Home - Suricata">
                <a:extLst>
                  <a:ext uri="{FF2B5EF4-FFF2-40B4-BE49-F238E27FC236}">
                    <a16:creationId xmlns:a16="http://schemas.microsoft.com/office/drawing/2014/main" id="{ED1BC81D-D06D-919C-E896-2B586A356DF0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976124" y="1591225"/>
                <a:ext cx="1055644" cy="867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1071;p4">
                <a:extLst>
                  <a:ext uri="{FF2B5EF4-FFF2-40B4-BE49-F238E27FC236}">
                    <a16:creationId xmlns:a16="http://schemas.microsoft.com/office/drawing/2014/main" id="{CB825E5C-4624-A723-D88C-2BDD25B2C01E}"/>
                  </a:ext>
                </a:extLst>
              </p:cNvPr>
              <p:cNvSpPr txBox="1"/>
              <p:nvPr/>
            </p:nvSpPr>
            <p:spPr>
              <a:xfrm>
                <a:off x="8027074" y="2380524"/>
                <a:ext cx="9989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IDS / IPS</a:t>
                </a:r>
                <a:endParaRPr/>
              </a:p>
            </p:txBody>
          </p:sp>
        </p:grpSp>
        <p:grpSp>
          <p:nvGrpSpPr>
            <p:cNvPr id="189" name="Google Shape;1072;p4">
              <a:extLst>
                <a:ext uri="{FF2B5EF4-FFF2-40B4-BE49-F238E27FC236}">
                  <a16:creationId xmlns:a16="http://schemas.microsoft.com/office/drawing/2014/main" id="{563145FA-EE6E-2785-24AC-9621D97B2AAF}"/>
                </a:ext>
              </a:extLst>
            </p:cNvPr>
            <p:cNvGrpSpPr/>
            <p:nvPr/>
          </p:nvGrpSpPr>
          <p:grpSpPr>
            <a:xfrm>
              <a:off x="5066487" y="2773971"/>
              <a:ext cx="1769771" cy="1482228"/>
              <a:chOff x="5370931" y="3337229"/>
              <a:chExt cx="1769771" cy="1482228"/>
            </a:xfrm>
          </p:grpSpPr>
          <p:pic>
            <p:nvPicPr>
              <p:cNvPr id="200" name="Google Shape;1073;p4" descr="Shield with solid fill">
                <a:extLst>
                  <a:ext uri="{FF2B5EF4-FFF2-40B4-BE49-F238E27FC236}">
                    <a16:creationId xmlns:a16="http://schemas.microsoft.com/office/drawing/2014/main" id="{C92A30D7-904F-C85C-16A8-0D8C561C6962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5778242" y="3337229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Google Shape;1074;p4">
                <a:extLst>
                  <a:ext uri="{FF2B5EF4-FFF2-40B4-BE49-F238E27FC236}">
                    <a16:creationId xmlns:a16="http://schemas.microsoft.com/office/drawing/2014/main" id="{2D124D89-AD29-8D48-362F-706734B598EA}"/>
                  </a:ext>
                </a:extLst>
              </p:cNvPr>
              <p:cNvSpPr txBox="1"/>
              <p:nvPr/>
            </p:nvSpPr>
            <p:spPr>
              <a:xfrm>
                <a:off x="5857438" y="3516978"/>
                <a:ext cx="7280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241B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NSG</a:t>
                </a:r>
                <a:endParaRPr/>
              </a:p>
            </p:txBody>
          </p:sp>
          <p:sp>
            <p:nvSpPr>
              <p:cNvPr id="202" name="Google Shape;1075;p4">
                <a:extLst>
                  <a:ext uri="{FF2B5EF4-FFF2-40B4-BE49-F238E27FC236}">
                    <a16:creationId xmlns:a16="http://schemas.microsoft.com/office/drawing/2014/main" id="{EB7E263F-6AA2-054A-6988-FD5811D106F7}"/>
                  </a:ext>
                </a:extLst>
              </p:cNvPr>
              <p:cNvSpPr txBox="1"/>
              <p:nvPr/>
            </p:nvSpPr>
            <p:spPr>
              <a:xfrm>
                <a:off x="5370931" y="4173126"/>
                <a:ext cx="17697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Micro-Segmentation</a:t>
                </a:r>
                <a:endParaRPr/>
              </a:p>
            </p:txBody>
          </p:sp>
        </p:grpSp>
        <p:grpSp>
          <p:nvGrpSpPr>
            <p:cNvPr id="190" name="Google Shape;1076;p4">
              <a:extLst>
                <a:ext uri="{FF2B5EF4-FFF2-40B4-BE49-F238E27FC236}">
                  <a16:creationId xmlns:a16="http://schemas.microsoft.com/office/drawing/2014/main" id="{8847EA95-53CE-7E1D-1801-079B38C6611F}"/>
                </a:ext>
              </a:extLst>
            </p:cNvPr>
            <p:cNvGrpSpPr/>
            <p:nvPr/>
          </p:nvGrpSpPr>
          <p:grpSpPr>
            <a:xfrm>
              <a:off x="6153822" y="4162989"/>
              <a:ext cx="1239570" cy="1216766"/>
              <a:chOff x="8078214" y="3379746"/>
              <a:chExt cx="1239570" cy="1216766"/>
            </a:xfrm>
          </p:grpSpPr>
          <p:pic>
            <p:nvPicPr>
              <p:cNvPr id="198" name="Google Shape;1077;p4" descr="Unlock with solid fill">
                <a:extLst>
                  <a:ext uri="{FF2B5EF4-FFF2-40B4-BE49-F238E27FC236}">
                    <a16:creationId xmlns:a16="http://schemas.microsoft.com/office/drawing/2014/main" id="{5EE4F039-6CB7-A447-79D2-5F3DADEAF6E3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8240799" y="337974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Google Shape;1078;p4">
                <a:extLst>
                  <a:ext uri="{FF2B5EF4-FFF2-40B4-BE49-F238E27FC236}">
                    <a16:creationId xmlns:a16="http://schemas.microsoft.com/office/drawing/2014/main" id="{E912CDD8-F87F-ADE6-AF66-80C54A8FAC10}"/>
                  </a:ext>
                </a:extLst>
              </p:cNvPr>
              <p:cNvSpPr txBox="1"/>
              <p:nvPr/>
            </p:nvSpPr>
            <p:spPr>
              <a:xfrm>
                <a:off x="8078214" y="4227180"/>
                <a:ext cx="12395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Decryption</a:t>
                </a:r>
                <a:endParaRPr/>
              </a:p>
            </p:txBody>
          </p:sp>
        </p:grpSp>
        <p:grpSp>
          <p:nvGrpSpPr>
            <p:cNvPr id="191" name="Google Shape;1079;p4">
              <a:extLst>
                <a:ext uri="{FF2B5EF4-FFF2-40B4-BE49-F238E27FC236}">
                  <a16:creationId xmlns:a16="http://schemas.microsoft.com/office/drawing/2014/main" id="{E108D0BE-DDF8-4A7B-8F07-3CB4902AFC01}"/>
                </a:ext>
              </a:extLst>
            </p:cNvPr>
            <p:cNvGrpSpPr/>
            <p:nvPr/>
          </p:nvGrpSpPr>
          <p:grpSpPr>
            <a:xfrm>
              <a:off x="8572783" y="2773418"/>
              <a:ext cx="1251085" cy="1495392"/>
              <a:chOff x="8341194" y="3491267"/>
              <a:chExt cx="1251085" cy="1495392"/>
            </a:xfrm>
          </p:grpSpPr>
          <p:pic>
            <p:nvPicPr>
              <p:cNvPr id="196" name="Google Shape;1080;p4" descr="Bug under magnifying glass with solid fill">
                <a:extLst>
                  <a:ext uri="{FF2B5EF4-FFF2-40B4-BE49-F238E27FC236}">
                    <a16:creationId xmlns:a16="http://schemas.microsoft.com/office/drawing/2014/main" id="{F381E09A-9FB5-9972-1AF3-87ECFBF1308A}"/>
                  </a:ext>
                </a:extLst>
              </p:cNvPr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8458350" y="349126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081;p4">
                <a:extLst>
                  <a:ext uri="{FF2B5EF4-FFF2-40B4-BE49-F238E27FC236}">
                    <a16:creationId xmlns:a16="http://schemas.microsoft.com/office/drawing/2014/main" id="{E3B297F9-E449-C420-DEF1-55FF6F154A43}"/>
                  </a:ext>
                </a:extLst>
              </p:cNvPr>
              <p:cNvSpPr txBox="1"/>
              <p:nvPr/>
            </p:nvSpPr>
            <p:spPr>
              <a:xfrm>
                <a:off x="8341194" y="4340328"/>
                <a:ext cx="12510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Threat Prevention</a:t>
                </a:r>
                <a:endParaRPr/>
              </a:p>
            </p:txBody>
          </p:sp>
        </p:grpSp>
        <p:sp>
          <p:nvSpPr>
            <p:cNvPr id="192" name="Google Shape;1082;p4">
              <a:extLst>
                <a:ext uri="{FF2B5EF4-FFF2-40B4-BE49-F238E27FC236}">
                  <a16:creationId xmlns:a16="http://schemas.microsoft.com/office/drawing/2014/main" id="{DA1D5C39-7437-89D5-13D5-4727C669C529}"/>
                </a:ext>
              </a:extLst>
            </p:cNvPr>
            <p:cNvSpPr txBox="1"/>
            <p:nvPr/>
          </p:nvSpPr>
          <p:spPr>
            <a:xfrm>
              <a:off x="6787117" y="3697991"/>
              <a:ext cx="15658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NAT</a:t>
              </a:r>
              <a:endParaRPr/>
            </a:p>
          </p:txBody>
        </p:sp>
        <p:sp>
          <p:nvSpPr>
            <p:cNvPr id="193" name="Google Shape;1083;p4">
              <a:extLst>
                <a:ext uri="{FF2B5EF4-FFF2-40B4-BE49-F238E27FC236}">
                  <a16:creationId xmlns:a16="http://schemas.microsoft.com/office/drawing/2014/main" id="{051FE6E0-0C6E-8DAC-9264-A565B602F6BD}"/>
                </a:ext>
              </a:extLst>
            </p:cNvPr>
            <p:cNvSpPr txBox="1"/>
            <p:nvPr/>
          </p:nvSpPr>
          <p:spPr>
            <a:xfrm>
              <a:off x="7698763" y="5010872"/>
              <a:ext cx="9657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URL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Filtering</a:t>
              </a:r>
              <a:endParaRPr/>
            </a:p>
          </p:txBody>
        </p:sp>
        <p:pic>
          <p:nvPicPr>
            <p:cNvPr id="194" name="Google Shape;1084;p4">
              <a:extLst>
                <a:ext uri="{FF2B5EF4-FFF2-40B4-BE49-F238E27FC236}">
                  <a16:creationId xmlns:a16="http://schemas.microsoft.com/office/drawing/2014/main" id="{0FBAEC7C-18BD-C687-DEB9-DC4243D92F5A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92419" y="2896730"/>
              <a:ext cx="908236" cy="90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085;p4" descr="Logo&#10;&#10;Description automatically generated">
              <a:extLst>
                <a:ext uri="{FF2B5EF4-FFF2-40B4-BE49-F238E27FC236}">
                  <a16:creationId xmlns:a16="http://schemas.microsoft.com/office/drawing/2014/main" id="{C87CEF2A-7B4A-734F-96BA-D75EBC2135D4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700308" y="4140951"/>
              <a:ext cx="943487" cy="9434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1086;p4">
            <a:extLst>
              <a:ext uri="{FF2B5EF4-FFF2-40B4-BE49-F238E27FC236}">
                <a16:creationId xmlns:a16="http://schemas.microsoft.com/office/drawing/2014/main" id="{AE4B833A-6AEB-6D65-8515-40A15566EDFD}"/>
              </a:ext>
            </a:extLst>
          </p:cNvPr>
          <p:cNvSpPr txBox="1"/>
          <p:nvPr/>
        </p:nvSpPr>
        <p:spPr>
          <a:xfrm>
            <a:off x="2419169" y="6264771"/>
            <a:ext cx="75200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IDS/IPS, Decryption, and URL filtering are roadmapped for Spring/Summer 2023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 Micro-segmentation supported in Azure (7.0), Roadmapped for AWS (7.1) and GCP (2H23)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717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0">
            <a:extLst>
              <a:ext uri="{FF2B5EF4-FFF2-40B4-BE49-F238E27FC236}">
                <a16:creationId xmlns:a16="http://schemas.microsoft.com/office/drawing/2014/main" id="{510810C3-8EE8-15EA-7527-724DF4FD186C}"/>
              </a:ext>
            </a:extLst>
          </p:cNvPr>
          <p:cNvSpPr>
            <a:spLocks noEditPoints="1"/>
          </p:cNvSpPr>
          <p:nvPr/>
        </p:nvSpPr>
        <p:spPr bwMode="auto">
          <a:xfrm>
            <a:off x="1028140" y="3043194"/>
            <a:ext cx="3827614" cy="2320459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reeform 50">
            <a:extLst>
              <a:ext uri="{FF2B5EF4-FFF2-40B4-BE49-F238E27FC236}">
                <a16:creationId xmlns:a16="http://schemas.microsoft.com/office/drawing/2014/main" id="{01997C24-B4D0-C49E-5759-65AF4F2F6A51}"/>
              </a:ext>
            </a:extLst>
          </p:cNvPr>
          <p:cNvSpPr>
            <a:spLocks noEditPoints="1"/>
          </p:cNvSpPr>
          <p:nvPr/>
        </p:nvSpPr>
        <p:spPr bwMode="auto">
          <a:xfrm>
            <a:off x="5400791" y="1271580"/>
            <a:ext cx="3368371" cy="2042047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DCD283E1-FD91-F33A-2636-C72FEF6A4075}"/>
              </a:ext>
            </a:extLst>
          </p:cNvPr>
          <p:cNvSpPr>
            <a:spLocks noEditPoints="1"/>
          </p:cNvSpPr>
          <p:nvPr/>
        </p:nvSpPr>
        <p:spPr bwMode="auto">
          <a:xfrm>
            <a:off x="7558138" y="3359270"/>
            <a:ext cx="3166138" cy="19194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5D4C6-3D38-D74C-A197-059D68CF81DC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EAB679D-50BA-B0A4-CA42-47122288D2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84FCA2A-01DF-D179-D07D-B08FB7003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B2655CD-E936-3788-6D4A-264EF6FCA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410B032-87C8-ABFE-420E-E5AB2808B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B148C5-41C9-A03C-4E64-AB1733C247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F998F2-F3A6-7539-E756-905A0FB83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B4F30E-D0B1-C719-2CC8-BFD7EA67F376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" name="Graphic 12" descr="Network outline">
                <a:extLst>
                  <a:ext uri="{FF2B5EF4-FFF2-40B4-BE49-F238E27FC236}">
                    <a16:creationId xmlns:a16="http://schemas.microsoft.com/office/drawing/2014/main" id="{2C6C436C-ADF2-CA17-4EB4-8727C0700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76219AC-626F-5CBA-B1E0-F3793201D5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E4240-0BF3-4F8D-908A-9CB7CAAD2EB1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91BBC94-6CD8-0CC0-A8E8-3B835002F8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C1AF321-FC54-D9EF-661F-BE001D8DB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0480B92-0C92-C9E7-99B6-0EF41795B1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A5A86A8-AC35-B7F7-E05A-A01649718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6D67E6E-1EF8-B040-4688-EEA94270A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9DC9003-E50C-468D-2CC1-B685937148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FA9788-458D-CD1D-16AE-C3076C90F4E1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3" name="Graphic 22" descr="Network outline">
                <a:extLst>
                  <a:ext uri="{FF2B5EF4-FFF2-40B4-BE49-F238E27FC236}">
                    <a16:creationId xmlns:a16="http://schemas.microsoft.com/office/drawing/2014/main" id="{AAF7AA04-FF90-0FE6-90D7-450BD1418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5AC274-5BD5-A999-561D-8021E4FC7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21A41F-D017-7D4E-7C3E-4693394077E6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7FB97B-97BB-9315-E48D-C2C55096C2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57EAB25-0742-D52F-45B8-1F94FFDC45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B73E125-882C-28D7-0737-5FA857B54C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38622E4-53D9-32A8-AC5F-CD5B01A4B8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5697A73-7AF5-8588-3D6A-CFBCE580CF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D3B5AEA-DF0B-F1A2-7453-7C044CA3A2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FDDE363-F7C0-101E-8A4B-DD8823B70BF7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3" name="Graphic 32" descr="Network outline">
                <a:extLst>
                  <a:ext uri="{FF2B5EF4-FFF2-40B4-BE49-F238E27FC236}">
                    <a16:creationId xmlns:a16="http://schemas.microsoft.com/office/drawing/2014/main" id="{AA4E3605-4ACD-907F-F98F-F9A0BBDD1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655C608-6CD5-C00B-AEAF-033E2424E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0F2A2-7DBA-4F8B-F263-824636D8E870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016AED-CCB5-CC70-3D14-6875C62B2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270C7B7-D740-6153-40DE-37247298E8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F677BDB-4150-59C1-0C78-C9F04C01A7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072B411-014C-4BC8-B71A-E4454B0BA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04882D-ACCF-B419-6CA6-6D4677DD9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DCD3BDF-7137-2DC4-1593-4F7831991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9DB7B8-CAA9-184E-117C-EC4516B2701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3" name="Graphic 42" descr="Network outline">
                <a:extLst>
                  <a:ext uri="{FF2B5EF4-FFF2-40B4-BE49-F238E27FC236}">
                    <a16:creationId xmlns:a16="http://schemas.microsoft.com/office/drawing/2014/main" id="{E25BDC32-F179-9A80-5721-9471B519C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082F2C-F084-0E60-48B5-6FECF515C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F42646B-0853-C84F-D022-2EE3C26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Policy Creation Looked Like One Big Firewall … A Distributed Cloud Firewall…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6554A1-B4B7-7F88-5392-9A073E9CBF1F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B4FA2-9A0B-3CEA-9D3E-EC1E605D4338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A5E2ADF-5EFB-EE41-CA5E-EE4FB02CAF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68F5021-A367-1D87-70C9-CAE156134C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8BF7569-6B94-A93F-8352-31852E26A4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E66834-1CFD-B4B5-F470-C84FF4D137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7DFD1F2-3C6A-5318-E131-2DCA1E17C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5DB374-F0BC-8015-80DF-30ACF2E492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4C53C-DFF8-EA75-696D-CFE7940DEC4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5" name="Graphic 54" descr="Network outline">
                <a:extLst>
                  <a:ext uri="{FF2B5EF4-FFF2-40B4-BE49-F238E27FC236}">
                    <a16:creationId xmlns:a16="http://schemas.microsoft.com/office/drawing/2014/main" id="{6E71DDE7-BD98-3AE1-A9AE-70347E46A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DBF596-3652-4C87-4E65-179BFE4143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6F35B7-C1E9-6D26-4749-2A16E23E7956}"/>
              </a:ext>
            </a:extLst>
          </p:cNvPr>
          <p:cNvGrpSpPr/>
          <p:nvPr/>
        </p:nvGrpSpPr>
        <p:grpSpPr>
          <a:xfrm>
            <a:off x="2358632" y="2033593"/>
            <a:ext cx="6235633" cy="2484787"/>
            <a:chOff x="2358632" y="2033593"/>
            <a:chExt cx="6235633" cy="248478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3B6C2C-CCFE-A494-4E0B-CBAC0102A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025" y="2033593"/>
              <a:ext cx="4638170" cy="124140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DE5276-FE84-B382-2F33-F3BEFF32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425" y="2310133"/>
              <a:ext cx="5831840" cy="2032073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827621-624D-5CF5-31EC-1D62DAA2C888}"/>
                </a:ext>
              </a:extLst>
            </p:cNvPr>
            <p:cNvCxnSpPr>
              <a:cxnSpLocks/>
            </p:cNvCxnSpPr>
            <p:nvPr/>
          </p:nvCxnSpPr>
          <p:spPr>
            <a:xfrm>
              <a:off x="2358632" y="2498846"/>
              <a:ext cx="2809774" cy="2019534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87E2D762-A699-D3ED-7E72-D6D27ABA7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0479" y="809611"/>
            <a:ext cx="3702284" cy="2429344"/>
          </a:xfrm>
          <a:prstGeom prst="rect">
            <a:avLst/>
          </a:prstGeom>
          <a:effectLst>
            <a:outerShdw blurRad="228600" sx="102000" sy="102000" algn="ctr" rotWithShape="0">
              <a:schemeClr val="tx1">
                <a:lumMod val="95000"/>
                <a:alpha val="40000"/>
              </a:scheme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8420C67-E83B-0A66-1178-FA3180B6DB5A}"/>
              </a:ext>
            </a:extLst>
          </p:cNvPr>
          <p:cNvSpPr txBox="1"/>
          <p:nvPr/>
        </p:nvSpPr>
        <p:spPr>
          <a:xfrm>
            <a:off x="2744605" y="5703988"/>
            <a:ext cx="793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Where and How Policies Are Enforced Is Abstracted…</a:t>
            </a:r>
            <a:endParaRPr lang="en-US" sz="24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E148185-29C1-183A-CB94-1D36EA9D528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098" y="4725801"/>
            <a:ext cx="589175" cy="332747"/>
          </a:xfrm>
          <a:prstGeom prst="rect">
            <a:avLst/>
          </a:prstGeom>
        </p:spPr>
      </p:pic>
      <p:pic>
        <p:nvPicPr>
          <p:cNvPr id="64" name="Picture 2" descr="Download HD Azure Product Marketing Manager For Microsoft - Microsoft Azure  Logo White Transparent PNG Image - NicePNG.com">
            <a:extLst>
              <a:ext uri="{FF2B5EF4-FFF2-40B4-BE49-F238E27FC236}">
                <a16:creationId xmlns:a16="http://schemas.microsoft.com/office/drawing/2014/main" id="{94784321-7C6D-7164-873A-DB3B6D3F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492" y="2553722"/>
            <a:ext cx="1040412" cy="2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Google Cloud Platform | Vanenburg">
            <a:extLst>
              <a:ext uri="{FF2B5EF4-FFF2-40B4-BE49-F238E27FC236}">
                <a16:creationId xmlns:a16="http://schemas.microsoft.com/office/drawing/2014/main" id="{86530BB8-BB2E-01C7-10CB-060EE8B2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4535" y="4170507"/>
            <a:ext cx="838905" cy="5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SmartGroups</a:t>
            </a:r>
            <a:r>
              <a:rPr lang="en-US" dirty="0"/>
              <a:t>: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9C7E26C-1EEB-C8E2-7C1D-2CFD07602E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7990" y="684213"/>
            <a:ext cx="10677835" cy="45021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firewall rule consists of two important initial elements:</a:t>
            </a:r>
          </a:p>
          <a:p>
            <a:pPr lvl="1">
              <a:buClr>
                <a:srgbClr val="FF9300"/>
              </a:buClr>
              <a:buFont typeface="Wingdings" pitchFamily="2" charset="2"/>
              <a:buChar char="q"/>
            </a:pPr>
            <a:r>
              <a:rPr lang="en-US" sz="1600" b="1" dirty="0"/>
              <a:t>Source</a:t>
            </a:r>
          </a:p>
          <a:p>
            <a:pPr lvl="1">
              <a:buClr>
                <a:srgbClr val="FF9300"/>
              </a:buClr>
              <a:buFont typeface="Wingdings" pitchFamily="2" charset="2"/>
              <a:buChar char="q"/>
            </a:pPr>
            <a:r>
              <a:rPr lang="en-US" sz="1600" b="1" dirty="0"/>
              <a:t>Destination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is a </a:t>
            </a:r>
            <a:r>
              <a:rPr lang="en-US" sz="2000" b="1" dirty="0" err="1"/>
              <a:t>SmartGroup</a:t>
            </a:r>
            <a:r>
              <a:rPr lang="en-US" sz="2000" b="1" dirty="0"/>
              <a:t>?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SmartGroup</a:t>
            </a:r>
            <a:r>
              <a:rPr lang="en-US" sz="2000" dirty="0"/>
              <a:t> identifies a group of resources that have similar policy requirements and are associated to the same </a:t>
            </a:r>
            <a:r>
              <a:rPr lang="en-US" sz="2000" i="1" dirty="0"/>
              <a:t>logical container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/>
              <a:t>The members of a </a:t>
            </a:r>
            <a:r>
              <a:rPr lang="en-US" dirty="0" err="1"/>
              <a:t>SmartGroup</a:t>
            </a:r>
            <a:r>
              <a:rPr lang="en-US" dirty="0"/>
              <a:t> can be classified using </a:t>
            </a:r>
            <a:r>
              <a:rPr lang="en-US" i="1" dirty="0"/>
              <a:t>three</a:t>
            </a:r>
            <a:r>
              <a:rPr lang="en-US" dirty="0"/>
              <a:t> methods:</a:t>
            </a:r>
          </a:p>
          <a:p>
            <a:pPr marL="228600"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CSP Tags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Resource Attributes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CIDR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47F676E5-4B9C-7D89-F3DE-41D2E7F2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518" y="3487845"/>
            <a:ext cx="1624687" cy="1624687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D2782108-4C09-4B6F-F46C-DDF924400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2239" y="5034257"/>
            <a:ext cx="1534757" cy="1534757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09E2FA90-4E53-A0CE-7160-B84C1F145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9802" y="5112532"/>
            <a:ext cx="1378209" cy="13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SmartGroups</a:t>
            </a:r>
            <a:r>
              <a:rPr lang="en-US" dirty="0"/>
              <a:t>: Classification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444902D8-CE91-4A57-71FE-F964F0A5EE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1794" y="806450"/>
            <a:ext cx="10422431" cy="58039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CSP Tags (recommended)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Tags are assigned to:</a:t>
            </a:r>
          </a:p>
          <a:p>
            <a:pPr lvl="2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</a:p>
          <a:p>
            <a:pPr lvl="2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VPC/VNET</a:t>
            </a:r>
          </a:p>
          <a:p>
            <a:pPr lvl="2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Subnet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Tags are {Key, Value} pairs</a:t>
            </a:r>
          </a:p>
          <a:p>
            <a:pPr lvl="1">
              <a:buClr>
                <a:schemeClr val="accent1"/>
              </a:buClr>
            </a:pPr>
            <a:r>
              <a:rPr lang="en-US" sz="1400" dirty="0" err="1">
                <a:ea typeface="Open Sans" panose="020B0606030504020204" pitchFamily="34" charset="0"/>
                <a:cs typeface="Open Sans" panose="020B0606030504020204" pitchFamily="34" charset="0"/>
              </a:rPr>
              <a:t>Eg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: A VM hosting shopping cart application can be tagged with: 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{Key: Type, Value: Shopping cart app}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 {Key: Env, Value: Staging}</a:t>
            </a:r>
          </a:p>
          <a:p>
            <a:pPr marL="457200" lvl="1" indent="0">
              <a:buNone/>
            </a:pP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Resource attribute 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Region Name, Account Name</a:t>
            </a:r>
          </a:p>
          <a:p>
            <a:pPr lvl="1">
              <a:buClr>
                <a:schemeClr val="accent1"/>
              </a:buClr>
            </a:pPr>
            <a:endParaRPr lang="en-US" sz="1400" b="1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IP Prefixes 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CIDR</a:t>
            </a:r>
          </a:p>
          <a:p>
            <a:pPr marL="0" indent="0">
              <a:buNone/>
            </a:pPr>
            <a:endParaRPr lang="en-US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499520-7470-0077-C36A-245DE63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3" y="1126534"/>
            <a:ext cx="5490170" cy="263126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71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DE773-0F55-6C24-EA1C-F4F7A89A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5" y="819651"/>
            <a:ext cx="10411464" cy="443230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SmartGroups</a:t>
            </a:r>
            <a:r>
              <a:rPr lang="en-US" dirty="0"/>
              <a:t>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8269107" y="2973665"/>
            <a:ext cx="1278305" cy="357544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58A81-6F3D-A692-B2A3-17AA302E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11" y="872537"/>
            <a:ext cx="2595372" cy="7486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25282-3F62-021C-241B-2C5BCB355C80}"/>
              </a:ext>
            </a:extLst>
          </p:cNvPr>
          <p:cNvCxnSpPr>
            <a:cxnSpLocks/>
          </p:cNvCxnSpPr>
          <p:nvPr/>
        </p:nvCxnSpPr>
        <p:spPr>
          <a:xfrm flipV="1">
            <a:off x="5028553" y="1383370"/>
            <a:ext cx="1883235" cy="237832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264310" y="5339744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Controller polls the CSPs to retrieve inventory (about VPCs, instances etc.) every 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15 minutes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 queries Controller every 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1 hour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On-demand refresh of tags is available</a:t>
            </a:r>
          </a:p>
          <a:p>
            <a:endParaRPr lang="en-US" dirty="0"/>
          </a:p>
        </p:txBody>
      </p:sp>
      <p:pic>
        <p:nvPicPr>
          <p:cNvPr id="9" name="Picture 8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8EF2EACA-72EE-7EF6-BE39-812D08C02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7" y="4019331"/>
            <a:ext cx="4409521" cy="25635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36113-533D-55FC-98F2-F70CC6CD4169}"/>
              </a:ext>
            </a:extLst>
          </p:cNvPr>
          <p:cNvCxnSpPr>
            <a:cxnSpLocks/>
          </p:cNvCxnSpPr>
          <p:nvPr/>
        </p:nvCxnSpPr>
        <p:spPr>
          <a:xfrm>
            <a:off x="8425743" y="3331209"/>
            <a:ext cx="637575" cy="823932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</a:t>
            </a:r>
            <a:r>
              <a:rPr lang="en-US" dirty="0" err="1"/>
              <a:t>SmartGroups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732142" y="5155556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Anywhere (0.0.0.0/0)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RFC1918 routes + Default Route (IGW)</a:t>
            </a: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Public Internet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Default Route (IGW)</a:t>
            </a: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5D078-F15A-F0C3-1B3C-003D1DC1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1107275"/>
            <a:ext cx="7761395" cy="362378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957302" y="3763926"/>
            <a:ext cx="1318065" cy="393257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/>
        </p:nvSpPr>
        <p:spPr>
          <a:xfrm>
            <a:off x="957302" y="3274695"/>
            <a:ext cx="1743368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7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Distributed Cloud Firewall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5612296" y="1976204"/>
            <a:ext cx="5299221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Enabling the Distributed Cloud Firewall without configured rules will deny all previously permitted traffic due to its implicit Deny All rule.</a:t>
            </a:r>
          </a:p>
          <a:p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To maintain consistency, a </a:t>
            </a:r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Greenfield Rule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 will be created to allow traffic that maintains the current state, facilitating the creation of custom rules for specific security needs.</a:t>
            </a: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erson in a suit and a shield&#10;&#10;Description automatically generated">
            <a:extLst>
              <a:ext uri="{FF2B5EF4-FFF2-40B4-BE49-F238E27FC236}">
                <a16:creationId xmlns:a16="http://schemas.microsoft.com/office/drawing/2014/main" id="{3610C67E-648C-C3A8-0752-CD66B29D9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7" y="1053280"/>
            <a:ext cx="4429160" cy="3361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2E4B61C-D0AC-2774-F982-C8177CD0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3" y="4609582"/>
            <a:ext cx="10664219" cy="2091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6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Greenfield-Rule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5370957" y="1386000"/>
            <a:ext cx="672644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Source </a:t>
            </a:r>
            <a:r>
              <a:rPr lang="en-GB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Anywhere(0.0.0.0/0)</a:t>
            </a:r>
          </a:p>
          <a:p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Destination </a:t>
            </a:r>
            <a:r>
              <a:rPr lang="en-GB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Anywhere(0.0.0.0/0)</a:t>
            </a:r>
          </a:p>
          <a:p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Protocol: 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</a:p>
          <a:p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Action: 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Permit</a:t>
            </a:r>
          </a:p>
          <a:p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Can be </a:t>
            </a:r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edited</a:t>
            </a:r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600" b="1" dirty="0">
                <a:ea typeface="Open Sans" panose="020B0606030504020204" pitchFamily="34" charset="0"/>
                <a:cs typeface="Open Sans" panose="020B0606030504020204" pitchFamily="34" charset="0"/>
              </a:rPr>
              <a:t>deleted</a:t>
            </a:r>
          </a:p>
          <a:p>
            <a:r>
              <a:rPr lang="it-IT" sz="1600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It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can be </a:t>
            </a:r>
            <a:r>
              <a:rPr lang="it-IT" sz="1600" b="1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moved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it-IT" sz="1600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when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new rules are </a:t>
            </a:r>
            <a:r>
              <a:rPr lang="it-IT" sz="1600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created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like </a:t>
            </a:r>
            <a:r>
              <a:rPr lang="it-IT" sz="1600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any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it-IT" sz="1600" dirty="0" err="1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other</a:t>
            </a:r>
            <a:r>
              <a:rPr lang="it-IT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rules</a:t>
            </a:r>
          </a:p>
          <a:p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If it is the only rule present in the rules base, it is allocated </a:t>
            </a:r>
            <a:r>
              <a:rPr lang="en-US" sz="1600" u="sng" dirty="0"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above the implicit deny-all rule</a:t>
            </a:r>
            <a:endParaRPr lang="en-GB" sz="1600" u="sng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/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C93DE5-26EC-BA81-EC7A-30CA7A01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1" y="1008142"/>
            <a:ext cx="4765900" cy="56029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8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TLS Decryption: Basic TLS Connection</a:t>
            </a:r>
          </a:p>
        </p:txBody>
      </p:sp>
      <p:sp>
        <p:nvSpPr>
          <p:cNvPr id="68" name="Google Shape;1119;p8">
            <a:extLst>
              <a:ext uri="{FF2B5EF4-FFF2-40B4-BE49-F238E27FC236}">
                <a16:creationId xmlns:a16="http://schemas.microsoft.com/office/drawing/2014/main" id="{68D881DD-068D-2910-0E70-077D8ED46B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1120;p8" descr="Laptop with solid fill">
            <a:extLst>
              <a:ext uri="{FF2B5EF4-FFF2-40B4-BE49-F238E27FC236}">
                <a16:creationId xmlns:a16="http://schemas.microsoft.com/office/drawing/2014/main" id="{6DFA5D7E-7806-5299-CB94-A6452ADF2A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911" y="86924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1121;p8">
            <a:extLst>
              <a:ext uri="{FF2B5EF4-FFF2-40B4-BE49-F238E27FC236}">
                <a16:creationId xmlns:a16="http://schemas.microsoft.com/office/drawing/2014/main" id="{381E28EA-D312-3B00-2422-89A15DF300ED}"/>
              </a:ext>
            </a:extLst>
          </p:cNvPr>
          <p:cNvSpPr/>
          <p:nvPr/>
        </p:nvSpPr>
        <p:spPr>
          <a:xfrm>
            <a:off x="2456233" y="3796418"/>
            <a:ext cx="7044414" cy="4066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TLS-1</a:t>
            </a:r>
            <a:endParaRPr/>
          </a:p>
        </p:txBody>
      </p:sp>
      <p:grpSp>
        <p:nvGrpSpPr>
          <p:cNvPr id="71" name="Google Shape;1122;p8">
            <a:extLst>
              <a:ext uri="{FF2B5EF4-FFF2-40B4-BE49-F238E27FC236}">
                <a16:creationId xmlns:a16="http://schemas.microsoft.com/office/drawing/2014/main" id="{80410FE8-E94C-CBE7-7088-6289D22F1D71}"/>
              </a:ext>
            </a:extLst>
          </p:cNvPr>
          <p:cNvGrpSpPr/>
          <p:nvPr/>
        </p:nvGrpSpPr>
        <p:grpSpPr>
          <a:xfrm>
            <a:off x="2712508" y="2017888"/>
            <a:ext cx="6601175" cy="369332"/>
            <a:chOff x="2712508" y="2017888"/>
            <a:chExt cx="6601175" cy="369332"/>
          </a:xfrm>
        </p:grpSpPr>
        <p:cxnSp>
          <p:nvCxnSpPr>
            <p:cNvPr id="72" name="Google Shape;1123;p8">
              <a:extLst>
                <a:ext uri="{FF2B5EF4-FFF2-40B4-BE49-F238E27FC236}">
                  <a16:creationId xmlns:a16="http://schemas.microsoft.com/office/drawing/2014/main" id="{1F49AFF2-BFB8-6271-40FD-D280497698DE}"/>
                </a:ext>
              </a:extLst>
            </p:cNvPr>
            <p:cNvCxnSpPr/>
            <p:nvPr/>
          </p:nvCxnSpPr>
          <p:spPr>
            <a:xfrm rot="10800000" flipH="1">
              <a:off x="2712508" y="2018240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3" name="Google Shape;1124;p8">
              <a:extLst>
                <a:ext uri="{FF2B5EF4-FFF2-40B4-BE49-F238E27FC236}">
                  <a16:creationId xmlns:a16="http://schemas.microsoft.com/office/drawing/2014/main" id="{A4B18897-2443-BE79-0BFE-4DDB8CE506DF}"/>
                </a:ext>
              </a:extLst>
            </p:cNvPr>
            <p:cNvSpPr txBox="1"/>
            <p:nvPr/>
          </p:nvSpPr>
          <p:spPr>
            <a:xfrm>
              <a:off x="2885722" y="2017888"/>
              <a:ext cx="4382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Hello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TLS Version, Cipher list, SNI etc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1125;p8">
            <a:extLst>
              <a:ext uri="{FF2B5EF4-FFF2-40B4-BE49-F238E27FC236}">
                <a16:creationId xmlns:a16="http://schemas.microsoft.com/office/drawing/2014/main" id="{060C5E5D-D828-6AFB-E753-0822D7343C11}"/>
              </a:ext>
            </a:extLst>
          </p:cNvPr>
          <p:cNvGrpSpPr/>
          <p:nvPr/>
        </p:nvGrpSpPr>
        <p:grpSpPr>
          <a:xfrm>
            <a:off x="2670175" y="2737907"/>
            <a:ext cx="7048189" cy="744756"/>
            <a:chOff x="2670175" y="2737907"/>
            <a:chExt cx="7048189" cy="744756"/>
          </a:xfrm>
        </p:grpSpPr>
        <p:cxnSp>
          <p:nvCxnSpPr>
            <p:cNvPr id="75" name="Google Shape;1126;p8">
              <a:extLst>
                <a:ext uri="{FF2B5EF4-FFF2-40B4-BE49-F238E27FC236}">
                  <a16:creationId xmlns:a16="http://schemas.microsoft.com/office/drawing/2014/main" id="{83DAAF26-F078-9E21-F109-8E2CF61CEB8D}"/>
                </a:ext>
              </a:extLst>
            </p:cNvPr>
            <p:cNvCxnSpPr/>
            <p:nvPr/>
          </p:nvCxnSpPr>
          <p:spPr>
            <a:xfrm flipH="1">
              <a:off x="2670175" y="2737907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6" name="Google Shape;1127;p8">
              <a:extLst>
                <a:ext uri="{FF2B5EF4-FFF2-40B4-BE49-F238E27FC236}">
                  <a16:creationId xmlns:a16="http://schemas.microsoft.com/office/drawing/2014/main" id="{938B758B-EC21-F102-BA91-63CCCCF5A714}"/>
                </a:ext>
              </a:extLst>
            </p:cNvPr>
            <p:cNvSpPr txBox="1"/>
            <p:nvPr/>
          </p:nvSpPr>
          <p:spPr>
            <a:xfrm>
              <a:off x="6162365" y="2836332"/>
              <a:ext cx="3555999" cy="646331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Hello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Selected TLS Version, Selected Cipher, Server Cert</a:t>
              </a:r>
              <a:endParaRPr/>
            </a:p>
          </p:txBody>
        </p:sp>
      </p:grpSp>
      <p:grpSp>
        <p:nvGrpSpPr>
          <p:cNvPr id="77" name="Google Shape;1128;p8">
            <a:extLst>
              <a:ext uri="{FF2B5EF4-FFF2-40B4-BE49-F238E27FC236}">
                <a16:creationId xmlns:a16="http://schemas.microsoft.com/office/drawing/2014/main" id="{4FBA4F42-FC85-2EAB-FABB-5AA83F19764E}"/>
              </a:ext>
            </a:extLst>
          </p:cNvPr>
          <p:cNvGrpSpPr/>
          <p:nvPr/>
        </p:nvGrpSpPr>
        <p:grpSpPr>
          <a:xfrm>
            <a:off x="433958" y="1270615"/>
            <a:ext cx="1716240" cy="1046887"/>
            <a:chOff x="233946" y="1419578"/>
            <a:chExt cx="2104330" cy="1374814"/>
          </a:xfrm>
        </p:grpSpPr>
        <p:pic>
          <p:nvPicPr>
            <p:cNvPr id="78" name="Google Shape;1129;p8" descr="Checklist outline">
              <a:extLst>
                <a:ext uri="{FF2B5EF4-FFF2-40B4-BE49-F238E27FC236}">
                  <a16:creationId xmlns:a16="http://schemas.microsoft.com/office/drawing/2014/main" id="{8F9F2BBE-1880-3851-CA02-EC22030D00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1130;p8">
              <a:extLst>
                <a:ext uri="{FF2B5EF4-FFF2-40B4-BE49-F238E27FC236}">
                  <a16:creationId xmlns:a16="http://schemas.microsoft.com/office/drawing/2014/main" id="{ACFAE952-33BA-8936-EF22-96982A2C57E7}"/>
                </a:ext>
              </a:extLst>
            </p:cNvPr>
            <p:cNvSpPr txBox="1"/>
            <p:nvPr/>
          </p:nvSpPr>
          <p:spPr>
            <a:xfrm>
              <a:off x="233946" y="2309370"/>
              <a:ext cx="2104330" cy="485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 Trust Bundle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1131;p8">
            <a:extLst>
              <a:ext uri="{FF2B5EF4-FFF2-40B4-BE49-F238E27FC236}">
                <a16:creationId xmlns:a16="http://schemas.microsoft.com/office/drawing/2014/main" id="{7D8ACC27-A2E0-6539-F292-A688DD06C4A5}"/>
              </a:ext>
            </a:extLst>
          </p:cNvPr>
          <p:cNvGrpSpPr/>
          <p:nvPr/>
        </p:nvGrpSpPr>
        <p:grpSpPr>
          <a:xfrm>
            <a:off x="9014313" y="871008"/>
            <a:ext cx="1721556" cy="1146163"/>
            <a:chOff x="8891410" y="871008"/>
            <a:chExt cx="1721556" cy="1146163"/>
          </a:xfrm>
        </p:grpSpPr>
        <p:pic>
          <p:nvPicPr>
            <p:cNvPr id="81" name="Google Shape;1132;p8" descr="Computer with solid fill">
              <a:extLst>
                <a:ext uri="{FF2B5EF4-FFF2-40B4-BE49-F238E27FC236}">
                  <a16:creationId xmlns:a16="http://schemas.microsoft.com/office/drawing/2014/main" id="{FEF440AD-6672-B6A4-646B-491FE4B6D67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40120" y="87100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1133;p8">
              <a:extLst>
                <a:ext uri="{FF2B5EF4-FFF2-40B4-BE49-F238E27FC236}">
                  <a16:creationId xmlns:a16="http://schemas.microsoft.com/office/drawing/2014/main" id="{D0AB7C79-1842-560B-B794-914159F03009}"/>
                </a:ext>
              </a:extLst>
            </p:cNvPr>
            <p:cNvSpPr txBox="1"/>
            <p:nvPr/>
          </p:nvSpPr>
          <p:spPr>
            <a:xfrm>
              <a:off x="8891410" y="1647839"/>
              <a:ext cx="1721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Aviatrix.com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3" name="Google Shape;1134;p8">
            <a:extLst>
              <a:ext uri="{FF2B5EF4-FFF2-40B4-BE49-F238E27FC236}">
                <a16:creationId xmlns:a16="http://schemas.microsoft.com/office/drawing/2014/main" id="{11DBC427-CC39-F2E0-BDF9-405B8299B133}"/>
              </a:ext>
            </a:extLst>
          </p:cNvPr>
          <p:cNvCxnSpPr/>
          <p:nvPr/>
        </p:nvCxnSpPr>
        <p:spPr>
          <a:xfrm>
            <a:off x="2561255" y="4568321"/>
            <a:ext cx="6841806" cy="8635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" name="Google Shape;1135;p8">
            <a:extLst>
              <a:ext uri="{FF2B5EF4-FFF2-40B4-BE49-F238E27FC236}">
                <a16:creationId xmlns:a16="http://schemas.microsoft.com/office/drawing/2014/main" id="{4BD928F7-B7D3-88B0-FBF5-5FD5B39DF83C}"/>
              </a:ext>
            </a:extLst>
          </p:cNvPr>
          <p:cNvSpPr txBox="1"/>
          <p:nvPr/>
        </p:nvSpPr>
        <p:spPr>
          <a:xfrm>
            <a:off x="2516223" y="4610131"/>
            <a:ext cx="2284090" cy="369332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1136;p8">
            <a:extLst>
              <a:ext uri="{FF2B5EF4-FFF2-40B4-BE49-F238E27FC236}">
                <a16:creationId xmlns:a16="http://schemas.microsoft.com/office/drawing/2014/main" id="{B02F4FCD-BB2C-1ED2-CC5A-7A950BAE82DD}"/>
              </a:ext>
            </a:extLst>
          </p:cNvPr>
          <p:cNvCxnSpPr/>
          <p:nvPr/>
        </p:nvCxnSpPr>
        <p:spPr>
          <a:xfrm flipH="1">
            <a:off x="2439546" y="1676973"/>
            <a:ext cx="19479" cy="3773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1137;p8">
            <a:extLst>
              <a:ext uri="{FF2B5EF4-FFF2-40B4-BE49-F238E27FC236}">
                <a16:creationId xmlns:a16="http://schemas.microsoft.com/office/drawing/2014/main" id="{9311F32F-16BD-E5E6-3495-C28A2B2F534A}"/>
              </a:ext>
            </a:extLst>
          </p:cNvPr>
          <p:cNvCxnSpPr/>
          <p:nvPr/>
        </p:nvCxnSpPr>
        <p:spPr>
          <a:xfrm flipH="1">
            <a:off x="9520989" y="1911875"/>
            <a:ext cx="19479" cy="3773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7" name="Google Shape;1138;p8">
            <a:extLst>
              <a:ext uri="{FF2B5EF4-FFF2-40B4-BE49-F238E27FC236}">
                <a16:creationId xmlns:a16="http://schemas.microsoft.com/office/drawing/2014/main" id="{A64B82DA-AB9A-E3C3-C95D-B24E86681C13}"/>
              </a:ext>
            </a:extLst>
          </p:cNvPr>
          <p:cNvSpPr txBox="1"/>
          <p:nvPr/>
        </p:nvSpPr>
        <p:spPr>
          <a:xfrm>
            <a:off x="2454843" y="4955427"/>
            <a:ext cx="16682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39;p8">
            <a:extLst>
              <a:ext uri="{FF2B5EF4-FFF2-40B4-BE49-F238E27FC236}">
                <a16:creationId xmlns:a16="http://schemas.microsoft.com/office/drawing/2014/main" id="{A79A18A3-C2F5-F2D5-9ABD-FBA276423811}"/>
              </a:ext>
            </a:extLst>
          </p:cNvPr>
          <p:cNvSpPr txBox="1"/>
          <p:nvPr/>
        </p:nvSpPr>
        <p:spPr>
          <a:xfrm>
            <a:off x="7714124" y="4964917"/>
            <a:ext cx="16826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40;p8">
            <a:extLst>
              <a:ext uri="{FF2B5EF4-FFF2-40B4-BE49-F238E27FC236}">
                <a16:creationId xmlns:a16="http://schemas.microsoft.com/office/drawing/2014/main" id="{AB92058E-91E9-00A7-6F30-DD00330F3A15}"/>
              </a:ext>
            </a:extLst>
          </p:cNvPr>
          <p:cNvSpPr txBox="1"/>
          <p:nvPr/>
        </p:nvSpPr>
        <p:spPr>
          <a:xfrm>
            <a:off x="8208607" y="1441961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141;p8">
            <a:extLst>
              <a:ext uri="{FF2B5EF4-FFF2-40B4-BE49-F238E27FC236}">
                <a16:creationId xmlns:a16="http://schemas.microsoft.com/office/drawing/2014/main" id="{9F9B4C1D-12DA-65F2-333B-B5CA79AD2565}"/>
              </a:ext>
            </a:extLst>
          </p:cNvPr>
          <p:cNvSpPr txBox="1"/>
          <p:nvPr/>
        </p:nvSpPr>
        <p:spPr>
          <a:xfrm>
            <a:off x="2252236" y="1604230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1142;p8">
            <a:extLst>
              <a:ext uri="{FF2B5EF4-FFF2-40B4-BE49-F238E27FC236}">
                <a16:creationId xmlns:a16="http://schemas.microsoft.com/office/drawing/2014/main" id="{C92FE576-DB0D-EA63-CE0C-B086B0BAF37E}"/>
              </a:ext>
            </a:extLst>
          </p:cNvPr>
          <p:cNvCxnSpPr/>
          <p:nvPr/>
        </p:nvCxnSpPr>
        <p:spPr>
          <a:xfrm>
            <a:off x="2964458" y="1062417"/>
            <a:ext cx="591906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143;p8">
            <a:extLst>
              <a:ext uri="{FF2B5EF4-FFF2-40B4-BE49-F238E27FC236}">
                <a16:creationId xmlns:a16="http://schemas.microsoft.com/office/drawing/2014/main" id="{9491DDE9-3431-6A24-3B56-9EE647600EAE}"/>
              </a:ext>
            </a:extLst>
          </p:cNvPr>
          <p:cNvCxnSpPr/>
          <p:nvPr/>
        </p:nvCxnSpPr>
        <p:spPr>
          <a:xfrm>
            <a:off x="3007473" y="1400400"/>
            <a:ext cx="591906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1144;p8">
            <a:extLst>
              <a:ext uri="{FF2B5EF4-FFF2-40B4-BE49-F238E27FC236}">
                <a16:creationId xmlns:a16="http://schemas.microsoft.com/office/drawing/2014/main" id="{3112AFE6-D95E-0B2C-48D9-B5D06D9FA4BC}"/>
              </a:ext>
            </a:extLst>
          </p:cNvPr>
          <p:cNvCxnSpPr/>
          <p:nvPr/>
        </p:nvCxnSpPr>
        <p:spPr>
          <a:xfrm rot="10800000">
            <a:off x="2927043" y="1227792"/>
            <a:ext cx="595593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1145;p8">
            <a:extLst>
              <a:ext uri="{FF2B5EF4-FFF2-40B4-BE49-F238E27FC236}">
                <a16:creationId xmlns:a16="http://schemas.microsoft.com/office/drawing/2014/main" id="{2ABAB910-60BF-6B16-6ED7-054087F01193}"/>
              </a:ext>
            </a:extLst>
          </p:cNvPr>
          <p:cNvSpPr txBox="1"/>
          <p:nvPr/>
        </p:nvSpPr>
        <p:spPr>
          <a:xfrm>
            <a:off x="4722590" y="1407584"/>
            <a:ext cx="1829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1146;p8">
            <a:extLst>
              <a:ext uri="{FF2B5EF4-FFF2-40B4-BE49-F238E27FC236}">
                <a16:creationId xmlns:a16="http://schemas.microsoft.com/office/drawing/2014/main" id="{A7B29487-1AB0-7D36-BAEF-362E39017770}"/>
              </a:ext>
            </a:extLst>
          </p:cNvPr>
          <p:cNvGrpSpPr/>
          <p:nvPr/>
        </p:nvGrpSpPr>
        <p:grpSpPr>
          <a:xfrm>
            <a:off x="10205710" y="1087553"/>
            <a:ext cx="1487290" cy="983940"/>
            <a:chOff x="9712190" y="2430596"/>
            <a:chExt cx="1819590" cy="1245065"/>
          </a:xfrm>
        </p:grpSpPr>
        <p:pic>
          <p:nvPicPr>
            <p:cNvPr id="96" name="Google Shape;1147;p8" descr="Diploma outline">
              <a:extLst>
                <a:ext uri="{FF2B5EF4-FFF2-40B4-BE49-F238E27FC236}">
                  <a16:creationId xmlns:a16="http://schemas.microsoft.com/office/drawing/2014/main" id="{3C9F19E2-5A8D-1777-7769-48D86CCA5FC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46677" y="27612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1148;p8">
              <a:extLst>
                <a:ext uri="{FF2B5EF4-FFF2-40B4-BE49-F238E27FC236}">
                  <a16:creationId xmlns:a16="http://schemas.microsoft.com/office/drawing/2014/main" id="{4449C98A-40E2-EA07-3C0D-5197CB3A8AE8}"/>
                </a:ext>
              </a:extLst>
            </p:cNvPr>
            <p:cNvSpPr txBox="1"/>
            <p:nvPr/>
          </p:nvSpPr>
          <p:spPr>
            <a:xfrm>
              <a:off x="9712190" y="2430596"/>
              <a:ext cx="1819590" cy="584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ISRG-Root-CA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    -- aviatrix.com</a:t>
              </a:r>
              <a:endParaRPr/>
            </a:p>
          </p:txBody>
        </p:sp>
      </p:grpSp>
      <p:sp>
        <p:nvSpPr>
          <p:cNvPr id="98" name="Google Shape;1149;p8">
            <a:extLst>
              <a:ext uri="{FF2B5EF4-FFF2-40B4-BE49-F238E27FC236}">
                <a16:creationId xmlns:a16="http://schemas.microsoft.com/office/drawing/2014/main" id="{25B61AB3-D315-677E-7972-E9EAE0E56180}"/>
              </a:ext>
            </a:extLst>
          </p:cNvPr>
          <p:cNvSpPr txBox="1"/>
          <p:nvPr/>
        </p:nvSpPr>
        <p:spPr>
          <a:xfrm>
            <a:off x="10500833" y="1852605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Cert</a:t>
            </a:r>
            <a:endParaRPr/>
          </a:p>
        </p:txBody>
      </p:sp>
      <p:sp>
        <p:nvSpPr>
          <p:cNvPr id="99" name="Google Shape;1150;p8">
            <a:extLst>
              <a:ext uri="{FF2B5EF4-FFF2-40B4-BE49-F238E27FC236}">
                <a16:creationId xmlns:a16="http://schemas.microsoft.com/office/drawing/2014/main" id="{2219E228-DC5D-BD68-A248-6C44E3A9F5E4}"/>
              </a:ext>
            </a:extLst>
          </p:cNvPr>
          <p:cNvSpPr txBox="1"/>
          <p:nvPr/>
        </p:nvSpPr>
        <p:spPr>
          <a:xfrm>
            <a:off x="507008" y="2255616"/>
            <a:ext cx="1645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Godaddy-Root-CA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TLS Decryption: PKI/ KMS and Trust Bundle</a:t>
            </a:r>
            <a:endParaRPr dirty="0"/>
          </a:p>
        </p:txBody>
      </p:sp>
      <p:sp>
        <p:nvSpPr>
          <p:cNvPr id="1156" name="Google Shape;1156;p9"/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157" name="Google Shape;1157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Aviatrix Systems, Inc. Confidential </a:t>
            </a:r>
            <a:endParaRPr/>
          </a:p>
        </p:txBody>
      </p:sp>
      <p:pic>
        <p:nvPicPr>
          <p:cNvPr id="1159" name="Google Shape;1159;p9" descr="Graphical user interface, text, application, email&#10;&#10;Description automatically generated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-429" t="-171" r="428" b="2749"/>
          <a:stretch/>
        </p:blipFill>
        <p:spPr>
          <a:xfrm>
            <a:off x="7438346" y="830522"/>
            <a:ext cx="4019363" cy="564430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1158" name="Google Shape;1158;p9"/>
          <p:cNvSpPr txBox="1">
            <a:spLocks noGrp="1"/>
          </p:cNvSpPr>
          <p:nvPr>
            <p:ph type="body" idx="4294967295"/>
          </p:nvPr>
        </p:nvSpPr>
        <p:spPr>
          <a:xfrm>
            <a:off x="367990" y="947738"/>
            <a:ext cx="7232960" cy="504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16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Certificate Hierarchy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Root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44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Server Cert (Leaf Cert)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A895E"/>
              </a:buClr>
              <a:buSzPts val="2016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Certificate Fields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Issuer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Validity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Subject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6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Trusted Root CA Bundle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Used by the Client and/or Proxy Gateway to Identify/ Trust the Original Server Cert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6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Decryption CA Cert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Used by the Decryption/Proxy gateway to generate a new Proxy-Server Cert and Sign it with the Decryption CA Cert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0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E88D56-C1E8-C26F-77DC-4FC8D124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As Architected with Lift-and-Shift, Bolt-on, Data Center Era Products…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CEC62-3AA2-363E-A3A4-63F22AEF1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4191A-5D5F-2746-923A-DA80F5135498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E52219-11FC-A5DC-500E-C5EB50EDAF15}"/>
              </a:ext>
            </a:extLst>
          </p:cNvPr>
          <p:cNvGrpSpPr/>
          <p:nvPr/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8" name="Graphic 7" descr="Network outline">
              <a:extLst>
                <a:ext uri="{FF2B5EF4-FFF2-40B4-BE49-F238E27FC236}">
                  <a16:creationId xmlns:a16="http://schemas.microsoft.com/office/drawing/2014/main" id="{54D9BA55-D776-F56B-04EC-EC83CA0F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E0F2F6-01E0-5C94-B8F4-A4EA3D2C6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65DA8C-B8A5-754D-3F28-F1B06945B0AB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11" name="Graphic 10" descr="Network outline">
              <a:extLst>
                <a:ext uri="{FF2B5EF4-FFF2-40B4-BE49-F238E27FC236}">
                  <a16:creationId xmlns:a16="http://schemas.microsoft.com/office/drawing/2014/main" id="{FC081943-640C-A5B3-70D4-03A0BC8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B86728-044D-D0D7-3E4C-BD8ED79D6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E4173-2EA2-086E-FC62-B052516B9285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rick wall Icon - Free PNG &amp; SVG 18597 - Noun Project">
            <a:extLst>
              <a:ext uri="{FF2B5EF4-FFF2-40B4-BE49-F238E27FC236}">
                <a16:creationId xmlns:a16="http://schemas.microsoft.com/office/drawing/2014/main" id="{65752D3D-BAF5-DD05-B301-2A70D1920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DD1186-8764-AD27-8E44-D1DAE2BF0278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8A61A4-B156-96AC-3C6B-EE4D93204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D561FE1-004A-F5EA-10BC-EA0CEF20C7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7352C4-2866-8FF0-EBC7-DBB342B99076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19" name="Graphic 18" descr="Network outline">
              <a:extLst>
                <a:ext uri="{FF2B5EF4-FFF2-40B4-BE49-F238E27FC236}">
                  <a16:creationId xmlns:a16="http://schemas.microsoft.com/office/drawing/2014/main" id="{5C86C1F0-BF3D-0A08-49C5-F547DBD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D3ACFB-8558-F7EB-02EE-512F1C928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58BCF-22BE-9947-4127-A77C3EDBD8B6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22" name="Graphic 21" descr="Network outline">
              <a:extLst>
                <a:ext uri="{FF2B5EF4-FFF2-40B4-BE49-F238E27FC236}">
                  <a16:creationId xmlns:a16="http://schemas.microsoft.com/office/drawing/2014/main" id="{A299888F-A6BC-97B4-7D41-B88A7E07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8CFBB7-2B13-FF20-3381-BB4764AE2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BDF69-9069-72FB-C780-28C9B333C1A9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25" name="Graphic 24" descr="Network outline">
              <a:extLst>
                <a:ext uri="{FF2B5EF4-FFF2-40B4-BE49-F238E27FC236}">
                  <a16:creationId xmlns:a16="http://schemas.microsoft.com/office/drawing/2014/main" id="{94C373C7-62D5-E66A-4278-F29CB5097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C13544-A20E-A03B-3399-C25BD6ED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9F6FCB-EE94-A681-EF5E-6EF643DFB103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28" name="Freeform 50">
              <a:extLst>
                <a:ext uri="{FF2B5EF4-FFF2-40B4-BE49-F238E27FC236}">
                  <a16:creationId xmlns:a16="http://schemas.microsoft.com/office/drawing/2014/main" id="{F376E257-78B7-6B4B-34A7-068D1D20B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B2440-150C-320E-FE3A-EDC35D1591B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33FD6B-4342-36F7-804E-30821B597952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1399689A-A998-5D31-6F65-6048FEEBA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A33AE9-FB19-B9FF-4760-94C1900F15A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349525B6-7CBB-31D6-BAD6-1674DFCB0F97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C19A368-E836-960F-0A45-B5ACE9DBEADC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732E58-FA5A-11B6-E20C-8D79774A2A61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C4CC2E2-53AF-3FDE-1182-4A97EE5D84CF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73DC90A-2590-136C-C8C7-6C95463E3BF6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19FAB-C28D-3AC4-E137-71A3E0F89A2F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CC356C-0149-B9A8-3705-C33652F1C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brick wall Icon - Free PNG &amp; SVG 18597 - Noun Project">
              <a:extLst>
                <a:ext uri="{FF2B5EF4-FFF2-40B4-BE49-F238E27FC236}">
                  <a16:creationId xmlns:a16="http://schemas.microsoft.com/office/drawing/2014/main" id="{320F6BC6-E65E-A7DE-D320-C3EDB0789F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D766D633-E6A5-4452-1AFE-D030A449A525}"/>
              </a:ext>
            </a:extLst>
          </p:cNvPr>
          <p:cNvSpPr/>
          <p:nvPr/>
        </p:nvSpPr>
        <p:spPr>
          <a:xfrm>
            <a:off x="4443211" y="2429652"/>
            <a:ext cx="2550017" cy="1854755"/>
          </a:xfrm>
          <a:custGeom>
            <a:avLst/>
            <a:gdLst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6348"/>
              <a:gd name="connsiteX1" fmla="*/ 1068947 w 2550017"/>
              <a:gd name="connsiteY1" fmla="*/ 545239 h 1816348"/>
              <a:gd name="connsiteX2" fmla="*/ 605307 w 2550017"/>
              <a:gd name="connsiteY2" fmla="*/ 785611 h 1816348"/>
              <a:gd name="connsiteX3" fmla="*/ 360609 w 2550017"/>
              <a:gd name="connsiteY3" fmla="*/ 1648496 h 1816348"/>
              <a:gd name="connsiteX4" fmla="*/ 90152 w 2550017"/>
              <a:gd name="connsiteY4" fmla="*/ 1815921 h 1816348"/>
              <a:gd name="connsiteX5" fmla="*/ 0 w 2550017"/>
              <a:gd name="connsiteY5" fmla="*/ 1674253 h 1816348"/>
              <a:gd name="connsiteX6" fmla="*/ 463640 w 2550017"/>
              <a:gd name="connsiteY6" fmla="*/ 734096 h 1816348"/>
              <a:gd name="connsiteX7" fmla="*/ 914400 w 2550017"/>
              <a:gd name="connsiteY7" fmla="*/ 309093 h 1816348"/>
              <a:gd name="connsiteX8" fmla="*/ 2498502 w 2550017"/>
              <a:gd name="connsiteY8" fmla="*/ 0 h 1816348"/>
              <a:gd name="connsiteX0" fmla="*/ 2550017 w 2550017"/>
              <a:gd name="connsiteY0" fmla="*/ 592428 h 1816761"/>
              <a:gd name="connsiteX1" fmla="*/ 1068947 w 2550017"/>
              <a:gd name="connsiteY1" fmla="*/ 545239 h 1816761"/>
              <a:gd name="connsiteX2" fmla="*/ 605307 w 2550017"/>
              <a:gd name="connsiteY2" fmla="*/ 785611 h 1816761"/>
              <a:gd name="connsiteX3" fmla="*/ 360609 w 2550017"/>
              <a:gd name="connsiteY3" fmla="*/ 1648496 h 1816761"/>
              <a:gd name="connsiteX4" fmla="*/ 90152 w 2550017"/>
              <a:gd name="connsiteY4" fmla="*/ 1815921 h 1816761"/>
              <a:gd name="connsiteX5" fmla="*/ 0 w 2550017"/>
              <a:gd name="connsiteY5" fmla="*/ 1674253 h 1816761"/>
              <a:gd name="connsiteX6" fmla="*/ 463640 w 2550017"/>
              <a:gd name="connsiteY6" fmla="*/ 734096 h 1816761"/>
              <a:gd name="connsiteX7" fmla="*/ 914400 w 2550017"/>
              <a:gd name="connsiteY7" fmla="*/ 309093 h 1816761"/>
              <a:gd name="connsiteX8" fmla="*/ 2498502 w 2550017"/>
              <a:gd name="connsiteY8" fmla="*/ 0 h 1816761"/>
              <a:gd name="connsiteX0" fmla="*/ 2550017 w 2550017"/>
              <a:gd name="connsiteY0" fmla="*/ 592428 h 1821629"/>
              <a:gd name="connsiteX1" fmla="*/ 1068947 w 2550017"/>
              <a:gd name="connsiteY1" fmla="*/ 545239 h 1821629"/>
              <a:gd name="connsiteX2" fmla="*/ 605307 w 2550017"/>
              <a:gd name="connsiteY2" fmla="*/ 785611 h 1821629"/>
              <a:gd name="connsiteX3" fmla="*/ 410616 w 2550017"/>
              <a:gd name="connsiteY3" fmla="*/ 1719934 h 1821629"/>
              <a:gd name="connsiteX4" fmla="*/ 90152 w 2550017"/>
              <a:gd name="connsiteY4" fmla="*/ 1815921 h 1821629"/>
              <a:gd name="connsiteX5" fmla="*/ 0 w 2550017"/>
              <a:gd name="connsiteY5" fmla="*/ 1674253 h 1821629"/>
              <a:gd name="connsiteX6" fmla="*/ 463640 w 2550017"/>
              <a:gd name="connsiteY6" fmla="*/ 734096 h 1821629"/>
              <a:gd name="connsiteX7" fmla="*/ 914400 w 2550017"/>
              <a:gd name="connsiteY7" fmla="*/ 309093 h 1821629"/>
              <a:gd name="connsiteX8" fmla="*/ 2498502 w 2550017"/>
              <a:gd name="connsiteY8" fmla="*/ 0 h 1821629"/>
              <a:gd name="connsiteX0" fmla="*/ 2550017 w 2550017"/>
              <a:gd name="connsiteY0" fmla="*/ 592428 h 1824752"/>
              <a:gd name="connsiteX1" fmla="*/ 1068947 w 2550017"/>
              <a:gd name="connsiteY1" fmla="*/ 545239 h 1824752"/>
              <a:gd name="connsiteX2" fmla="*/ 605307 w 2550017"/>
              <a:gd name="connsiteY2" fmla="*/ 785611 h 1824752"/>
              <a:gd name="connsiteX3" fmla="*/ 410616 w 2550017"/>
              <a:gd name="connsiteY3" fmla="*/ 1719934 h 1824752"/>
              <a:gd name="connsiteX4" fmla="*/ 90152 w 2550017"/>
              <a:gd name="connsiteY4" fmla="*/ 1815921 h 1824752"/>
              <a:gd name="connsiteX5" fmla="*/ 0 w 2550017"/>
              <a:gd name="connsiteY5" fmla="*/ 1674253 h 1824752"/>
              <a:gd name="connsiteX6" fmla="*/ 463640 w 2550017"/>
              <a:gd name="connsiteY6" fmla="*/ 734096 h 1824752"/>
              <a:gd name="connsiteX7" fmla="*/ 914400 w 2550017"/>
              <a:gd name="connsiteY7" fmla="*/ 309093 h 1824752"/>
              <a:gd name="connsiteX8" fmla="*/ 2498502 w 2550017"/>
              <a:gd name="connsiteY8" fmla="*/ 0 h 1824752"/>
              <a:gd name="connsiteX0" fmla="*/ 2600856 w 2600856"/>
              <a:gd name="connsiteY0" fmla="*/ 592428 h 1824752"/>
              <a:gd name="connsiteX1" fmla="*/ 1119786 w 2600856"/>
              <a:gd name="connsiteY1" fmla="*/ 545239 h 1824752"/>
              <a:gd name="connsiteX2" fmla="*/ 656146 w 2600856"/>
              <a:gd name="connsiteY2" fmla="*/ 785611 h 1824752"/>
              <a:gd name="connsiteX3" fmla="*/ 461455 w 2600856"/>
              <a:gd name="connsiteY3" fmla="*/ 1719934 h 1824752"/>
              <a:gd name="connsiteX4" fmla="*/ 140991 w 2600856"/>
              <a:gd name="connsiteY4" fmla="*/ 1815921 h 1824752"/>
              <a:gd name="connsiteX5" fmla="*/ 50839 w 2600856"/>
              <a:gd name="connsiteY5" fmla="*/ 1674253 h 1824752"/>
              <a:gd name="connsiteX6" fmla="*/ 514479 w 2600856"/>
              <a:gd name="connsiteY6" fmla="*/ 734096 h 1824752"/>
              <a:gd name="connsiteX7" fmla="*/ 965239 w 2600856"/>
              <a:gd name="connsiteY7" fmla="*/ 309093 h 1824752"/>
              <a:gd name="connsiteX8" fmla="*/ 2549341 w 2600856"/>
              <a:gd name="connsiteY8" fmla="*/ 0 h 1824752"/>
              <a:gd name="connsiteX0" fmla="*/ 2600856 w 2600856"/>
              <a:gd name="connsiteY0" fmla="*/ 592428 h 1853279"/>
              <a:gd name="connsiteX1" fmla="*/ 1119786 w 2600856"/>
              <a:gd name="connsiteY1" fmla="*/ 545239 h 1853279"/>
              <a:gd name="connsiteX2" fmla="*/ 656146 w 2600856"/>
              <a:gd name="connsiteY2" fmla="*/ 785611 h 1853279"/>
              <a:gd name="connsiteX3" fmla="*/ 461455 w 2600856"/>
              <a:gd name="connsiteY3" fmla="*/ 1719934 h 1853279"/>
              <a:gd name="connsiteX4" fmla="*/ 140991 w 2600856"/>
              <a:gd name="connsiteY4" fmla="*/ 1815921 h 1853279"/>
              <a:gd name="connsiteX5" fmla="*/ 50839 w 2600856"/>
              <a:gd name="connsiteY5" fmla="*/ 1674253 h 1853279"/>
              <a:gd name="connsiteX6" fmla="*/ 514479 w 2600856"/>
              <a:gd name="connsiteY6" fmla="*/ 734096 h 1853279"/>
              <a:gd name="connsiteX7" fmla="*/ 965239 w 2600856"/>
              <a:gd name="connsiteY7" fmla="*/ 309093 h 1853279"/>
              <a:gd name="connsiteX8" fmla="*/ 2549341 w 2600856"/>
              <a:gd name="connsiteY8" fmla="*/ 0 h 1853279"/>
              <a:gd name="connsiteX0" fmla="*/ 2600856 w 2600856"/>
              <a:gd name="connsiteY0" fmla="*/ 592428 h 1837420"/>
              <a:gd name="connsiteX1" fmla="*/ 1119786 w 2600856"/>
              <a:gd name="connsiteY1" fmla="*/ 545239 h 1837420"/>
              <a:gd name="connsiteX2" fmla="*/ 656146 w 2600856"/>
              <a:gd name="connsiteY2" fmla="*/ 785611 h 1837420"/>
              <a:gd name="connsiteX3" fmla="*/ 461455 w 2600856"/>
              <a:gd name="connsiteY3" fmla="*/ 1719934 h 1837420"/>
              <a:gd name="connsiteX4" fmla="*/ 140991 w 2600856"/>
              <a:gd name="connsiteY4" fmla="*/ 1815921 h 1837420"/>
              <a:gd name="connsiteX5" fmla="*/ 50839 w 2600856"/>
              <a:gd name="connsiteY5" fmla="*/ 1674253 h 1837420"/>
              <a:gd name="connsiteX6" fmla="*/ 514479 w 2600856"/>
              <a:gd name="connsiteY6" fmla="*/ 734096 h 1837420"/>
              <a:gd name="connsiteX7" fmla="*/ 965239 w 2600856"/>
              <a:gd name="connsiteY7" fmla="*/ 309093 h 1837420"/>
              <a:gd name="connsiteX8" fmla="*/ 2549341 w 2600856"/>
              <a:gd name="connsiteY8" fmla="*/ 0 h 1837420"/>
              <a:gd name="connsiteX0" fmla="*/ 2550017 w 2550017"/>
              <a:gd name="connsiteY0" fmla="*/ 592428 h 1837420"/>
              <a:gd name="connsiteX1" fmla="*/ 1068947 w 2550017"/>
              <a:gd name="connsiteY1" fmla="*/ 545239 h 1837420"/>
              <a:gd name="connsiteX2" fmla="*/ 605307 w 2550017"/>
              <a:gd name="connsiteY2" fmla="*/ 785611 h 1837420"/>
              <a:gd name="connsiteX3" fmla="*/ 410616 w 2550017"/>
              <a:gd name="connsiteY3" fmla="*/ 1719934 h 1837420"/>
              <a:gd name="connsiteX4" fmla="*/ 90152 w 2550017"/>
              <a:gd name="connsiteY4" fmla="*/ 1815921 h 1837420"/>
              <a:gd name="connsiteX5" fmla="*/ 0 w 2550017"/>
              <a:gd name="connsiteY5" fmla="*/ 1674253 h 1837420"/>
              <a:gd name="connsiteX6" fmla="*/ 463640 w 2550017"/>
              <a:gd name="connsiteY6" fmla="*/ 734096 h 1837420"/>
              <a:gd name="connsiteX7" fmla="*/ 914400 w 2550017"/>
              <a:gd name="connsiteY7" fmla="*/ 309093 h 1837420"/>
              <a:gd name="connsiteX8" fmla="*/ 2498502 w 2550017"/>
              <a:gd name="connsiteY8" fmla="*/ 0 h 1837420"/>
              <a:gd name="connsiteX0" fmla="*/ 2550017 w 2550017"/>
              <a:gd name="connsiteY0" fmla="*/ 592428 h 1837420"/>
              <a:gd name="connsiteX1" fmla="*/ 1068947 w 2550017"/>
              <a:gd name="connsiteY1" fmla="*/ 545239 h 1837420"/>
              <a:gd name="connsiteX2" fmla="*/ 605307 w 2550017"/>
              <a:gd name="connsiteY2" fmla="*/ 785611 h 1837420"/>
              <a:gd name="connsiteX3" fmla="*/ 410616 w 2550017"/>
              <a:gd name="connsiteY3" fmla="*/ 1719934 h 1837420"/>
              <a:gd name="connsiteX4" fmla="*/ 90152 w 2550017"/>
              <a:gd name="connsiteY4" fmla="*/ 1815921 h 1837420"/>
              <a:gd name="connsiteX5" fmla="*/ 0 w 2550017"/>
              <a:gd name="connsiteY5" fmla="*/ 1674253 h 1837420"/>
              <a:gd name="connsiteX6" fmla="*/ 463640 w 2550017"/>
              <a:gd name="connsiteY6" fmla="*/ 734096 h 1837420"/>
              <a:gd name="connsiteX7" fmla="*/ 914400 w 2550017"/>
              <a:gd name="connsiteY7" fmla="*/ 309093 h 1837420"/>
              <a:gd name="connsiteX8" fmla="*/ 2448496 w 2550017"/>
              <a:gd name="connsiteY8" fmla="*/ 0 h 1837420"/>
              <a:gd name="connsiteX0" fmla="*/ 2550017 w 2550017"/>
              <a:gd name="connsiteY0" fmla="*/ 609763 h 1854755"/>
              <a:gd name="connsiteX1" fmla="*/ 1068947 w 2550017"/>
              <a:gd name="connsiteY1" fmla="*/ 562574 h 1854755"/>
              <a:gd name="connsiteX2" fmla="*/ 605307 w 2550017"/>
              <a:gd name="connsiteY2" fmla="*/ 802946 h 1854755"/>
              <a:gd name="connsiteX3" fmla="*/ 410616 w 2550017"/>
              <a:gd name="connsiteY3" fmla="*/ 1737269 h 1854755"/>
              <a:gd name="connsiteX4" fmla="*/ 90152 w 2550017"/>
              <a:gd name="connsiteY4" fmla="*/ 1833256 h 1854755"/>
              <a:gd name="connsiteX5" fmla="*/ 0 w 2550017"/>
              <a:gd name="connsiteY5" fmla="*/ 1691588 h 1854755"/>
              <a:gd name="connsiteX6" fmla="*/ 463640 w 2550017"/>
              <a:gd name="connsiteY6" fmla="*/ 751431 h 1854755"/>
              <a:gd name="connsiteX7" fmla="*/ 914400 w 2550017"/>
              <a:gd name="connsiteY7" fmla="*/ 326428 h 1854755"/>
              <a:gd name="connsiteX8" fmla="*/ 2448496 w 2550017"/>
              <a:gd name="connsiteY8" fmla="*/ 17335 h 185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017" h="1854755">
                <a:moveTo>
                  <a:pt x="2550017" y="609763"/>
                </a:moveTo>
                <a:cubicBezTo>
                  <a:pt x="2056327" y="601177"/>
                  <a:pt x="1755518" y="456860"/>
                  <a:pt x="1068947" y="562574"/>
                </a:cubicBezTo>
                <a:cubicBezTo>
                  <a:pt x="885825" y="606979"/>
                  <a:pt x="824147" y="594235"/>
                  <a:pt x="605307" y="802946"/>
                </a:cubicBezTo>
                <a:cubicBezTo>
                  <a:pt x="388010" y="1126292"/>
                  <a:pt x="620770" y="1571085"/>
                  <a:pt x="410616" y="1737269"/>
                </a:cubicBezTo>
                <a:cubicBezTo>
                  <a:pt x="234739" y="1871658"/>
                  <a:pt x="216023" y="1870318"/>
                  <a:pt x="90152" y="1833256"/>
                </a:cubicBezTo>
                <a:cubicBezTo>
                  <a:pt x="-18480" y="1793177"/>
                  <a:pt x="30051" y="1738811"/>
                  <a:pt x="0" y="1691588"/>
                </a:cubicBezTo>
                <a:cubicBezTo>
                  <a:pt x="154547" y="1378202"/>
                  <a:pt x="273374" y="1043386"/>
                  <a:pt x="463640" y="751431"/>
                </a:cubicBezTo>
                <a:cubicBezTo>
                  <a:pt x="563886" y="588331"/>
                  <a:pt x="706997" y="439521"/>
                  <a:pt x="914400" y="326428"/>
                </a:cubicBezTo>
                <a:cubicBezTo>
                  <a:pt x="1692465" y="-40922"/>
                  <a:pt x="1934749" y="-15365"/>
                  <a:pt x="2448496" y="17335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4E588-F449-23E9-C4A3-90DDF98CBD76}"/>
              </a:ext>
            </a:extLst>
          </p:cNvPr>
          <p:cNvSpPr txBox="1"/>
          <p:nvPr/>
        </p:nvSpPr>
        <p:spPr>
          <a:xfrm>
            <a:off x="2949163" y="5589492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“Last Generation Firewalls”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5DD2DD-18D4-0FE4-5BF2-65B9AF66BCD2}"/>
              </a:ext>
            </a:extLst>
          </p:cNvPr>
          <p:cNvCxnSpPr/>
          <p:nvPr/>
        </p:nvCxnSpPr>
        <p:spPr>
          <a:xfrm flipV="1">
            <a:off x="4001984" y="4519969"/>
            <a:ext cx="441227" cy="92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TLS Decryption: Basic TLS Decryption</a:t>
            </a:r>
          </a:p>
        </p:txBody>
      </p:sp>
      <p:sp>
        <p:nvSpPr>
          <p:cNvPr id="2" name="Google Shape;1167;p10">
            <a:extLst>
              <a:ext uri="{FF2B5EF4-FFF2-40B4-BE49-F238E27FC236}">
                <a16:creationId xmlns:a16="http://schemas.microsoft.com/office/drawing/2014/main" id="{583E1D36-DAD6-1BFB-D130-256DC82E1244}"/>
              </a:ext>
            </a:extLst>
          </p:cNvPr>
          <p:cNvSpPr txBox="1"/>
          <p:nvPr/>
        </p:nvSpPr>
        <p:spPr>
          <a:xfrm>
            <a:off x="4724400" y="327830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68;p10">
            <a:extLst>
              <a:ext uri="{FF2B5EF4-FFF2-40B4-BE49-F238E27FC236}">
                <a16:creationId xmlns:a16="http://schemas.microsoft.com/office/drawing/2014/main" id="{0CE103A6-54E0-D45F-DBB5-570399367E84}"/>
              </a:ext>
            </a:extLst>
          </p:cNvPr>
          <p:cNvSpPr/>
          <p:nvPr/>
        </p:nvSpPr>
        <p:spPr>
          <a:xfrm>
            <a:off x="2221333" y="5169146"/>
            <a:ext cx="3446398" cy="3092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TLS-1</a:t>
            </a:r>
            <a:endParaRPr/>
          </a:p>
        </p:txBody>
      </p:sp>
      <p:grpSp>
        <p:nvGrpSpPr>
          <p:cNvPr id="4" name="Google Shape;1169;p10">
            <a:extLst>
              <a:ext uri="{FF2B5EF4-FFF2-40B4-BE49-F238E27FC236}">
                <a16:creationId xmlns:a16="http://schemas.microsoft.com/office/drawing/2014/main" id="{6ECF0348-6189-EC5E-3D4B-4FA2108BB6B1}"/>
              </a:ext>
            </a:extLst>
          </p:cNvPr>
          <p:cNvGrpSpPr/>
          <p:nvPr/>
        </p:nvGrpSpPr>
        <p:grpSpPr>
          <a:xfrm>
            <a:off x="10531403" y="1376378"/>
            <a:ext cx="1487290" cy="983941"/>
            <a:chOff x="9712190" y="2430596"/>
            <a:chExt cx="1819590" cy="1245065"/>
          </a:xfrm>
        </p:grpSpPr>
        <p:pic>
          <p:nvPicPr>
            <p:cNvPr id="5" name="Google Shape;1170;p10" descr="Diploma outline">
              <a:extLst>
                <a:ext uri="{FF2B5EF4-FFF2-40B4-BE49-F238E27FC236}">
                  <a16:creationId xmlns:a16="http://schemas.microsoft.com/office/drawing/2014/main" id="{1FEB8509-9AC8-1DE9-7171-BA466B63AC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46677" y="27612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171;p10">
              <a:extLst>
                <a:ext uri="{FF2B5EF4-FFF2-40B4-BE49-F238E27FC236}">
                  <a16:creationId xmlns:a16="http://schemas.microsoft.com/office/drawing/2014/main" id="{B55CC3EE-7841-ECA9-E5B3-7A9AA0BA2F7B}"/>
                </a:ext>
              </a:extLst>
            </p:cNvPr>
            <p:cNvSpPr txBox="1"/>
            <p:nvPr/>
          </p:nvSpPr>
          <p:spPr>
            <a:xfrm>
              <a:off x="9712190" y="2430596"/>
              <a:ext cx="1819590" cy="584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ISRG-Root-CA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    -- aviatrix.com</a:t>
              </a:r>
              <a:endParaRPr/>
            </a:p>
          </p:txBody>
        </p:sp>
      </p:grpSp>
      <p:grpSp>
        <p:nvGrpSpPr>
          <p:cNvPr id="7" name="Google Shape;1172;p10">
            <a:extLst>
              <a:ext uri="{FF2B5EF4-FFF2-40B4-BE49-F238E27FC236}">
                <a16:creationId xmlns:a16="http://schemas.microsoft.com/office/drawing/2014/main" id="{6935F9ED-D789-7295-4C69-6FD66F031146}"/>
              </a:ext>
            </a:extLst>
          </p:cNvPr>
          <p:cNvGrpSpPr/>
          <p:nvPr/>
        </p:nvGrpSpPr>
        <p:grpSpPr>
          <a:xfrm>
            <a:off x="-125761" y="1085753"/>
            <a:ext cx="2151715" cy="1084120"/>
            <a:chOff x="-17023" y="1419578"/>
            <a:chExt cx="2317137" cy="1295856"/>
          </a:xfrm>
        </p:grpSpPr>
        <p:pic>
          <p:nvPicPr>
            <p:cNvPr id="8" name="Google Shape;1173;p10" descr="Checklist outline">
              <a:extLst>
                <a:ext uri="{FF2B5EF4-FFF2-40B4-BE49-F238E27FC236}">
                  <a16:creationId xmlns:a16="http://schemas.microsoft.com/office/drawing/2014/main" id="{69A738F1-F420-9D41-C4D8-C153820A090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174;p10">
              <a:extLst>
                <a:ext uri="{FF2B5EF4-FFF2-40B4-BE49-F238E27FC236}">
                  <a16:creationId xmlns:a16="http://schemas.microsoft.com/office/drawing/2014/main" id="{16F215C5-7D1A-AE1E-A0DB-34CE6527764B}"/>
                </a:ext>
              </a:extLst>
            </p:cNvPr>
            <p:cNvSpPr txBox="1"/>
            <p:nvPr/>
          </p:nvSpPr>
          <p:spPr>
            <a:xfrm>
              <a:off x="-17023" y="2347546"/>
              <a:ext cx="2317137" cy="367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Trust Bundle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75;p10">
            <a:extLst>
              <a:ext uri="{FF2B5EF4-FFF2-40B4-BE49-F238E27FC236}">
                <a16:creationId xmlns:a16="http://schemas.microsoft.com/office/drawing/2014/main" id="{02BDA261-27CD-32A8-AA0B-B1038A0DF47A}"/>
              </a:ext>
            </a:extLst>
          </p:cNvPr>
          <p:cNvSpPr/>
          <p:nvPr/>
        </p:nvSpPr>
        <p:spPr>
          <a:xfrm>
            <a:off x="6019874" y="5169146"/>
            <a:ext cx="3704217" cy="31495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B9CD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TLS-2</a:t>
            </a:r>
            <a:endParaRPr/>
          </a:p>
        </p:txBody>
      </p:sp>
      <p:cxnSp>
        <p:nvCxnSpPr>
          <p:cNvPr id="11" name="Google Shape;1176;p10">
            <a:extLst>
              <a:ext uri="{FF2B5EF4-FFF2-40B4-BE49-F238E27FC236}">
                <a16:creationId xmlns:a16="http://schemas.microsoft.com/office/drawing/2014/main" id="{83FD40DD-6E4B-BCDB-9E3C-0DF291E091A5}"/>
              </a:ext>
            </a:extLst>
          </p:cNvPr>
          <p:cNvCxnSpPr/>
          <p:nvPr/>
        </p:nvCxnSpPr>
        <p:spPr>
          <a:xfrm flipH="1">
            <a:off x="9833811" y="1746853"/>
            <a:ext cx="13750" cy="4684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177;p10">
            <a:extLst>
              <a:ext uri="{FF2B5EF4-FFF2-40B4-BE49-F238E27FC236}">
                <a16:creationId xmlns:a16="http://schemas.microsoft.com/office/drawing/2014/main" id="{446F3C4D-4F95-1C33-0B0E-664A6899D588}"/>
              </a:ext>
            </a:extLst>
          </p:cNvPr>
          <p:cNvCxnSpPr/>
          <p:nvPr/>
        </p:nvCxnSpPr>
        <p:spPr>
          <a:xfrm flipH="1">
            <a:off x="5708698" y="1735395"/>
            <a:ext cx="8020" cy="48447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3" name="Google Shape;1178;p10">
            <a:extLst>
              <a:ext uri="{FF2B5EF4-FFF2-40B4-BE49-F238E27FC236}">
                <a16:creationId xmlns:a16="http://schemas.microsoft.com/office/drawing/2014/main" id="{4B0D684C-6897-B675-03C5-BB00F493E7EF}"/>
              </a:ext>
            </a:extLst>
          </p:cNvPr>
          <p:cNvGrpSpPr/>
          <p:nvPr/>
        </p:nvGrpSpPr>
        <p:grpSpPr>
          <a:xfrm>
            <a:off x="2280518" y="2071505"/>
            <a:ext cx="3398484" cy="523220"/>
            <a:chOff x="2712508" y="2017888"/>
            <a:chExt cx="6601175" cy="523220"/>
          </a:xfrm>
        </p:grpSpPr>
        <p:cxnSp>
          <p:nvCxnSpPr>
            <p:cNvPr id="14" name="Google Shape;1179;p10">
              <a:extLst>
                <a:ext uri="{FF2B5EF4-FFF2-40B4-BE49-F238E27FC236}">
                  <a16:creationId xmlns:a16="http://schemas.microsoft.com/office/drawing/2014/main" id="{DFCF7007-5100-3F56-8293-B6755C2AB92D}"/>
                </a:ext>
              </a:extLst>
            </p:cNvPr>
            <p:cNvCxnSpPr/>
            <p:nvPr/>
          </p:nvCxnSpPr>
          <p:spPr>
            <a:xfrm rot="10800000" flipH="1">
              <a:off x="2712508" y="2018240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1180;p10">
              <a:extLst>
                <a:ext uri="{FF2B5EF4-FFF2-40B4-BE49-F238E27FC236}">
                  <a16:creationId xmlns:a16="http://schemas.microsoft.com/office/drawing/2014/main" id="{6F6EFBF1-0D35-6C10-B533-4039711DA821}"/>
                </a:ext>
              </a:extLst>
            </p:cNvPr>
            <p:cNvSpPr txBox="1"/>
            <p:nvPr/>
          </p:nvSpPr>
          <p:spPr>
            <a:xfrm>
              <a:off x="2885722" y="2017888"/>
              <a:ext cx="6023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Hello: TLS Version, Cipher list, SNI (aviatrix.com) etc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Google Shape;1181;p10">
            <a:extLst>
              <a:ext uri="{FF2B5EF4-FFF2-40B4-BE49-F238E27FC236}">
                <a16:creationId xmlns:a16="http://schemas.microsoft.com/office/drawing/2014/main" id="{AA4046F6-9574-7D56-5431-EA67954D09C2}"/>
              </a:ext>
            </a:extLst>
          </p:cNvPr>
          <p:cNvCxnSpPr/>
          <p:nvPr/>
        </p:nvCxnSpPr>
        <p:spPr>
          <a:xfrm rot="10800000">
            <a:off x="6067663" y="3236874"/>
            <a:ext cx="3639115" cy="290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182;p10">
            <a:extLst>
              <a:ext uri="{FF2B5EF4-FFF2-40B4-BE49-F238E27FC236}">
                <a16:creationId xmlns:a16="http://schemas.microsoft.com/office/drawing/2014/main" id="{CF85A307-60BC-14AE-2E86-7C4724D3EC2D}"/>
              </a:ext>
            </a:extLst>
          </p:cNvPr>
          <p:cNvSpPr txBox="1"/>
          <p:nvPr/>
        </p:nvSpPr>
        <p:spPr>
          <a:xfrm>
            <a:off x="6162365" y="3292369"/>
            <a:ext cx="3555999" cy="52322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Hello: Selected TLS Version, Selected Cipher, Server Cert (aviatrix.com)</a:t>
            </a:r>
            <a:endParaRPr/>
          </a:p>
        </p:txBody>
      </p:sp>
      <p:cxnSp>
        <p:nvCxnSpPr>
          <p:cNvPr id="18" name="Google Shape;1183;p10">
            <a:extLst>
              <a:ext uri="{FF2B5EF4-FFF2-40B4-BE49-F238E27FC236}">
                <a16:creationId xmlns:a16="http://schemas.microsoft.com/office/drawing/2014/main" id="{22771582-7FF1-72EA-76AB-B1D39E477BE9}"/>
              </a:ext>
            </a:extLst>
          </p:cNvPr>
          <p:cNvCxnSpPr/>
          <p:nvPr/>
        </p:nvCxnSpPr>
        <p:spPr>
          <a:xfrm>
            <a:off x="6067601" y="2308659"/>
            <a:ext cx="3725054" cy="8634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1184;p10">
            <a:extLst>
              <a:ext uri="{FF2B5EF4-FFF2-40B4-BE49-F238E27FC236}">
                <a16:creationId xmlns:a16="http://schemas.microsoft.com/office/drawing/2014/main" id="{AD9D3D04-0495-666D-3DC6-5B11B3E17AFC}"/>
              </a:ext>
            </a:extLst>
          </p:cNvPr>
          <p:cNvSpPr txBox="1"/>
          <p:nvPr/>
        </p:nvSpPr>
        <p:spPr>
          <a:xfrm>
            <a:off x="6025019" y="2339860"/>
            <a:ext cx="37673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 Client Hello: 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TLS Version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Cipher list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SNI (aviatrix.com) etc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1185;p10">
            <a:extLst>
              <a:ext uri="{FF2B5EF4-FFF2-40B4-BE49-F238E27FC236}">
                <a16:creationId xmlns:a16="http://schemas.microsoft.com/office/drawing/2014/main" id="{0B69D04E-6248-A110-6EA4-B3BE35DD1974}"/>
              </a:ext>
            </a:extLst>
          </p:cNvPr>
          <p:cNvGrpSpPr/>
          <p:nvPr/>
        </p:nvGrpSpPr>
        <p:grpSpPr>
          <a:xfrm>
            <a:off x="2234747" y="4262424"/>
            <a:ext cx="3547573" cy="805617"/>
            <a:chOff x="2549859" y="4144417"/>
            <a:chExt cx="3421528" cy="788430"/>
          </a:xfrm>
        </p:grpSpPr>
        <p:cxnSp>
          <p:nvCxnSpPr>
            <p:cNvPr id="21" name="Google Shape;1186;p10">
              <a:extLst>
                <a:ext uri="{FF2B5EF4-FFF2-40B4-BE49-F238E27FC236}">
                  <a16:creationId xmlns:a16="http://schemas.microsoft.com/office/drawing/2014/main" id="{7DE676E6-B7AD-34D5-4725-06F821ACA55A}"/>
                </a:ext>
              </a:extLst>
            </p:cNvPr>
            <p:cNvCxnSpPr/>
            <p:nvPr/>
          </p:nvCxnSpPr>
          <p:spPr>
            <a:xfrm rot="10800000">
              <a:off x="2549859" y="4144417"/>
              <a:ext cx="3278168" cy="8634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1187;p10">
              <a:extLst>
                <a:ext uri="{FF2B5EF4-FFF2-40B4-BE49-F238E27FC236}">
                  <a16:creationId xmlns:a16="http://schemas.microsoft.com/office/drawing/2014/main" id="{60BE5458-03FB-EDA6-7A2B-DC1831804DE6}"/>
                </a:ext>
              </a:extLst>
            </p:cNvPr>
            <p:cNvSpPr txBox="1"/>
            <p:nvPr/>
          </p:nvSpPr>
          <p:spPr>
            <a:xfrm>
              <a:off x="2627373" y="4194183"/>
              <a:ext cx="3344014" cy="738664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Proxy Server Hello :</a:t>
              </a:r>
              <a:r>
                <a:rPr lang="en-US" sz="14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Selected TLS Version, Selected Cipher, </a:t>
              </a:r>
              <a:endParaRPr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Proxy Server Cert (aviatrix.com)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1188;p10">
            <a:extLst>
              <a:ext uri="{FF2B5EF4-FFF2-40B4-BE49-F238E27FC236}">
                <a16:creationId xmlns:a16="http://schemas.microsoft.com/office/drawing/2014/main" id="{3B729BD0-A62F-22C5-3C40-B7D639E519E8}"/>
              </a:ext>
            </a:extLst>
          </p:cNvPr>
          <p:cNvCxnSpPr/>
          <p:nvPr/>
        </p:nvCxnSpPr>
        <p:spPr>
          <a:xfrm>
            <a:off x="2131556" y="6101470"/>
            <a:ext cx="3576092" cy="8635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Google Shape;1189;p10">
            <a:extLst>
              <a:ext uri="{FF2B5EF4-FFF2-40B4-BE49-F238E27FC236}">
                <a16:creationId xmlns:a16="http://schemas.microsoft.com/office/drawing/2014/main" id="{8F57578A-6DEA-A00D-225B-A9ABEDD4BA28}"/>
              </a:ext>
            </a:extLst>
          </p:cNvPr>
          <p:cNvSpPr txBox="1"/>
          <p:nvPr/>
        </p:nvSpPr>
        <p:spPr>
          <a:xfrm>
            <a:off x="2126629" y="6183385"/>
            <a:ext cx="2284090" cy="30777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190;p10">
            <a:extLst>
              <a:ext uri="{FF2B5EF4-FFF2-40B4-BE49-F238E27FC236}">
                <a16:creationId xmlns:a16="http://schemas.microsoft.com/office/drawing/2014/main" id="{69E9E1DE-39F3-9D9E-5AF2-6E5A04050CF0}"/>
              </a:ext>
            </a:extLst>
          </p:cNvPr>
          <p:cNvCxnSpPr/>
          <p:nvPr/>
        </p:nvCxnSpPr>
        <p:spPr>
          <a:xfrm>
            <a:off x="6090518" y="6095741"/>
            <a:ext cx="3696407" cy="8635"/>
          </a:xfrm>
          <a:prstGeom prst="straightConnector1">
            <a:avLst/>
          </a:prstGeom>
          <a:noFill/>
          <a:ln w="57150" cap="flat" cmpd="sng">
            <a:solidFill>
              <a:srgbClr val="2B9CD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1191;p10">
            <a:extLst>
              <a:ext uri="{FF2B5EF4-FFF2-40B4-BE49-F238E27FC236}">
                <a16:creationId xmlns:a16="http://schemas.microsoft.com/office/drawing/2014/main" id="{8A392508-79D2-0E4E-8E62-310CE3001F2D}"/>
              </a:ext>
            </a:extLst>
          </p:cNvPr>
          <p:cNvSpPr txBox="1"/>
          <p:nvPr/>
        </p:nvSpPr>
        <p:spPr>
          <a:xfrm>
            <a:off x="6034028" y="6143281"/>
            <a:ext cx="2284090" cy="30777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92;p10">
            <a:extLst>
              <a:ext uri="{FF2B5EF4-FFF2-40B4-BE49-F238E27FC236}">
                <a16:creationId xmlns:a16="http://schemas.microsoft.com/office/drawing/2014/main" id="{4019A7E4-2BF1-6FB0-1EFC-1F22ED9528DB}"/>
              </a:ext>
            </a:extLst>
          </p:cNvPr>
          <p:cNvSpPr txBox="1"/>
          <p:nvPr/>
        </p:nvSpPr>
        <p:spPr>
          <a:xfrm>
            <a:off x="2168485" y="5729602"/>
            <a:ext cx="1303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 with TLS-1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93;p10">
            <a:extLst>
              <a:ext uri="{FF2B5EF4-FFF2-40B4-BE49-F238E27FC236}">
                <a16:creationId xmlns:a16="http://schemas.microsoft.com/office/drawing/2014/main" id="{2C9836B9-D11D-B0DE-4DD6-E69228DE7B2A}"/>
              </a:ext>
            </a:extLst>
          </p:cNvPr>
          <p:cNvSpPr txBox="1"/>
          <p:nvPr/>
        </p:nvSpPr>
        <p:spPr>
          <a:xfrm>
            <a:off x="5978485" y="5729602"/>
            <a:ext cx="14013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 with TLS-2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94;p10">
            <a:extLst>
              <a:ext uri="{FF2B5EF4-FFF2-40B4-BE49-F238E27FC236}">
                <a16:creationId xmlns:a16="http://schemas.microsoft.com/office/drawing/2014/main" id="{E14AF77A-D5A3-2D02-E5B1-35D405F42E8D}"/>
              </a:ext>
            </a:extLst>
          </p:cNvPr>
          <p:cNvSpPr txBox="1"/>
          <p:nvPr/>
        </p:nvSpPr>
        <p:spPr>
          <a:xfrm>
            <a:off x="4477401" y="5729602"/>
            <a:ext cx="13096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95;p10">
            <a:extLst>
              <a:ext uri="{FF2B5EF4-FFF2-40B4-BE49-F238E27FC236}">
                <a16:creationId xmlns:a16="http://schemas.microsoft.com/office/drawing/2014/main" id="{A6B12C21-90F5-C051-148F-DB1ECC08E3BB}"/>
              </a:ext>
            </a:extLst>
          </p:cNvPr>
          <p:cNvSpPr txBox="1"/>
          <p:nvPr/>
        </p:nvSpPr>
        <p:spPr>
          <a:xfrm>
            <a:off x="8493657" y="5729603"/>
            <a:ext cx="13096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TLS-2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1196;p10">
            <a:extLst>
              <a:ext uri="{FF2B5EF4-FFF2-40B4-BE49-F238E27FC236}">
                <a16:creationId xmlns:a16="http://schemas.microsoft.com/office/drawing/2014/main" id="{140E5309-8CA8-4A13-1058-94924FD640BA}"/>
              </a:ext>
            </a:extLst>
          </p:cNvPr>
          <p:cNvGrpSpPr/>
          <p:nvPr/>
        </p:nvGrpSpPr>
        <p:grpSpPr>
          <a:xfrm>
            <a:off x="3749103" y="3145345"/>
            <a:ext cx="1842484" cy="1247746"/>
            <a:chOff x="-2425" y="3645092"/>
            <a:chExt cx="2100300" cy="1400649"/>
          </a:xfrm>
        </p:grpSpPr>
        <p:sp>
          <p:nvSpPr>
            <p:cNvPr id="32" name="Google Shape;1197;p10">
              <a:extLst>
                <a:ext uri="{FF2B5EF4-FFF2-40B4-BE49-F238E27FC236}">
                  <a16:creationId xmlns:a16="http://schemas.microsoft.com/office/drawing/2014/main" id="{202325E2-76D6-AAA0-C4B6-AD3CC41666A4}"/>
                </a:ext>
              </a:extLst>
            </p:cNvPr>
            <p:cNvSpPr txBox="1"/>
            <p:nvPr/>
          </p:nvSpPr>
          <p:spPr>
            <a:xfrm>
              <a:off x="-2425" y="3645092"/>
              <a:ext cx="21003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Pvt-Root-CA</a:t>
              </a:r>
              <a:endParaRPr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- pvt-Decrypt-CA-1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     - aviatrix.com (Proxy)</a:t>
              </a:r>
              <a:endParaRPr/>
            </a:p>
          </p:txBody>
        </p:sp>
        <p:pic>
          <p:nvPicPr>
            <p:cNvPr id="33" name="Google Shape;1198;p10" descr="Diploma with solid fill">
              <a:extLst>
                <a:ext uri="{FF2B5EF4-FFF2-40B4-BE49-F238E27FC236}">
                  <a16:creationId xmlns:a16="http://schemas.microsoft.com/office/drawing/2014/main" id="{F10B2D2B-80E4-2135-EB1F-6B005E200B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8635" y="413134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" name="Google Shape;1199;p10">
            <a:extLst>
              <a:ext uri="{FF2B5EF4-FFF2-40B4-BE49-F238E27FC236}">
                <a16:creationId xmlns:a16="http://schemas.microsoft.com/office/drawing/2014/main" id="{C1D847DC-F740-8986-EA6A-8792769C3CC3}"/>
              </a:ext>
            </a:extLst>
          </p:cNvPr>
          <p:cNvCxnSpPr/>
          <p:nvPr/>
        </p:nvCxnSpPr>
        <p:spPr>
          <a:xfrm flipH="1">
            <a:off x="6029540" y="1735395"/>
            <a:ext cx="8020" cy="48447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" name="Google Shape;1200;p10">
            <a:extLst>
              <a:ext uri="{FF2B5EF4-FFF2-40B4-BE49-F238E27FC236}">
                <a16:creationId xmlns:a16="http://schemas.microsoft.com/office/drawing/2014/main" id="{F841B63A-7043-8D27-79CC-844F4B3497BB}"/>
              </a:ext>
            </a:extLst>
          </p:cNvPr>
          <p:cNvSpPr/>
          <p:nvPr/>
        </p:nvSpPr>
        <p:spPr>
          <a:xfrm>
            <a:off x="5384184" y="950339"/>
            <a:ext cx="1072444" cy="102305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A4300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Spoke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01;p10">
            <a:extLst>
              <a:ext uri="{FF2B5EF4-FFF2-40B4-BE49-F238E27FC236}">
                <a16:creationId xmlns:a16="http://schemas.microsoft.com/office/drawing/2014/main" id="{7975A890-4296-7CCF-EE0F-C4A84326093A}"/>
              </a:ext>
            </a:extLst>
          </p:cNvPr>
          <p:cNvSpPr txBox="1"/>
          <p:nvPr/>
        </p:nvSpPr>
        <p:spPr>
          <a:xfrm>
            <a:off x="10734349" y="2196734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Cert</a:t>
            </a:r>
            <a:endParaRPr/>
          </a:p>
        </p:txBody>
      </p:sp>
      <p:grpSp>
        <p:nvGrpSpPr>
          <p:cNvPr id="37" name="Google Shape;1202;p10">
            <a:extLst>
              <a:ext uri="{FF2B5EF4-FFF2-40B4-BE49-F238E27FC236}">
                <a16:creationId xmlns:a16="http://schemas.microsoft.com/office/drawing/2014/main" id="{73352DFB-B59F-2CB3-2A8D-8F4E79FDE1F3}"/>
              </a:ext>
            </a:extLst>
          </p:cNvPr>
          <p:cNvGrpSpPr/>
          <p:nvPr/>
        </p:nvGrpSpPr>
        <p:grpSpPr>
          <a:xfrm>
            <a:off x="5844518" y="935497"/>
            <a:ext cx="1569912" cy="1017244"/>
            <a:chOff x="390485" y="1419578"/>
            <a:chExt cx="2037871" cy="1382779"/>
          </a:xfrm>
        </p:grpSpPr>
        <p:pic>
          <p:nvPicPr>
            <p:cNvPr id="38" name="Google Shape;1203;p10" descr="Checklist outline">
              <a:extLst>
                <a:ext uri="{FF2B5EF4-FFF2-40B4-BE49-F238E27FC236}">
                  <a16:creationId xmlns:a16="http://schemas.microsoft.com/office/drawing/2014/main" id="{179C58A5-EC84-20AE-77EA-5A18D4A88CB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204;p10">
              <a:extLst>
                <a:ext uri="{FF2B5EF4-FFF2-40B4-BE49-F238E27FC236}">
                  <a16:creationId xmlns:a16="http://schemas.microsoft.com/office/drawing/2014/main" id="{D1017D58-44C8-4818-DBDE-E86E664454F9}"/>
                </a:ext>
              </a:extLst>
            </p:cNvPr>
            <p:cNvSpPr txBox="1"/>
            <p:nvPr/>
          </p:nvSpPr>
          <p:spPr>
            <a:xfrm>
              <a:off x="390485" y="2383984"/>
              <a:ext cx="2037871" cy="418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Proxy Trust Bundle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1205;p10">
            <a:extLst>
              <a:ext uri="{FF2B5EF4-FFF2-40B4-BE49-F238E27FC236}">
                <a16:creationId xmlns:a16="http://schemas.microsoft.com/office/drawing/2014/main" id="{CFFDF2EA-012C-E07F-1B76-772531A3A803}"/>
              </a:ext>
            </a:extLst>
          </p:cNvPr>
          <p:cNvGrpSpPr/>
          <p:nvPr/>
        </p:nvGrpSpPr>
        <p:grpSpPr>
          <a:xfrm>
            <a:off x="1671986" y="855477"/>
            <a:ext cx="1739337" cy="5841508"/>
            <a:chOff x="1671986" y="720283"/>
            <a:chExt cx="1739337" cy="5841508"/>
          </a:xfrm>
        </p:grpSpPr>
        <p:pic>
          <p:nvPicPr>
            <p:cNvPr id="41" name="Google Shape;1206;p10" descr="Laptop with solid fill">
              <a:extLst>
                <a:ext uri="{FF2B5EF4-FFF2-40B4-BE49-F238E27FC236}">
                  <a16:creationId xmlns:a16="http://schemas.microsoft.com/office/drawing/2014/main" id="{982C44B5-E1F9-51F9-FB61-5ACDC534FB3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71986" y="72028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" name="Google Shape;1207;p10">
              <a:extLst>
                <a:ext uri="{FF2B5EF4-FFF2-40B4-BE49-F238E27FC236}">
                  <a16:creationId xmlns:a16="http://schemas.microsoft.com/office/drawing/2014/main" id="{7216D49F-95DA-E775-9D1F-F1EF0DB0CB5E}"/>
                </a:ext>
              </a:extLst>
            </p:cNvPr>
            <p:cNvCxnSpPr/>
            <p:nvPr/>
          </p:nvCxnSpPr>
          <p:spPr>
            <a:xfrm>
              <a:off x="2092349" y="1608222"/>
              <a:ext cx="14897" cy="49535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08;p10">
              <a:extLst>
                <a:ext uri="{FF2B5EF4-FFF2-40B4-BE49-F238E27FC236}">
                  <a16:creationId xmlns:a16="http://schemas.microsoft.com/office/drawing/2014/main" id="{2FB5E92D-D10F-73E5-66B4-8D6A6FAB56AF}"/>
                </a:ext>
              </a:extLst>
            </p:cNvPr>
            <p:cNvSpPr txBox="1"/>
            <p:nvPr/>
          </p:nvSpPr>
          <p:spPr>
            <a:xfrm>
              <a:off x="2220770" y="1238247"/>
              <a:ext cx="1190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1209;p10">
            <a:extLst>
              <a:ext uri="{FF2B5EF4-FFF2-40B4-BE49-F238E27FC236}">
                <a16:creationId xmlns:a16="http://schemas.microsoft.com/office/drawing/2014/main" id="{144551C3-5CD2-15BF-AF1E-1D41B2F4BEA6}"/>
              </a:ext>
            </a:extLst>
          </p:cNvPr>
          <p:cNvGrpSpPr/>
          <p:nvPr/>
        </p:nvGrpSpPr>
        <p:grpSpPr>
          <a:xfrm>
            <a:off x="9195564" y="834323"/>
            <a:ext cx="1282926" cy="1011798"/>
            <a:chOff x="9195564" y="699129"/>
            <a:chExt cx="1282926" cy="1011798"/>
          </a:xfrm>
        </p:grpSpPr>
        <p:pic>
          <p:nvPicPr>
            <p:cNvPr id="45" name="Google Shape;1210;p10" descr="Computer with solid fill">
              <a:extLst>
                <a:ext uri="{FF2B5EF4-FFF2-40B4-BE49-F238E27FC236}">
                  <a16:creationId xmlns:a16="http://schemas.microsoft.com/office/drawing/2014/main" id="{C42062FB-5BA7-A57C-AF0A-39E1E99347C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66692" y="699129"/>
              <a:ext cx="1011798" cy="1011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211;p10">
              <a:extLst>
                <a:ext uri="{FF2B5EF4-FFF2-40B4-BE49-F238E27FC236}">
                  <a16:creationId xmlns:a16="http://schemas.microsoft.com/office/drawing/2014/main" id="{EBD4E72E-D515-8053-EDF1-4FC75D800A9F}"/>
                </a:ext>
              </a:extLst>
            </p:cNvPr>
            <p:cNvSpPr txBox="1"/>
            <p:nvPr/>
          </p:nvSpPr>
          <p:spPr>
            <a:xfrm>
              <a:off x="9195564" y="962526"/>
              <a:ext cx="1190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1212;p10">
            <a:extLst>
              <a:ext uri="{FF2B5EF4-FFF2-40B4-BE49-F238E27FC236}">
                <a16:creationId xmlns:a16="http://schemas.microsoft.com/office/drawing/2014/main" id="{F21C44B8-EC03-618B-2684-2141E22D69DE}"/>
              </a:ext>
            </a:extLst>
          </p:cNvPr>
          <p:cNvSpPr txBox="1"/>
          <p:nvPr/>
        </p:nvSpPr>
        <p:spPr>
          <a:xfrm>
            <a:off x="3515146" y="1186343"/>
            <a:ext cx="119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 Server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13;p10">
            <a:extLst>
              <a:ext uri="{FF2B5EF4-FFF2-40B4-BE49-F238E27FC236}">
                <a16:creationId xmlns:a16="http://schemas.microsoft.com/office/drawing/2014/main" id="{7D2300FC-4E43-7A86-7B7C-3D62263796DA}"/>
              </a:ext>
            </a:extLst>
          </p:cNvPr>
          <p:cNvSpPr txBox="1"/>
          <p:nvPr/>
        </p:nvSpPr>
        <p:spPr>
          <a:xfrm>
            <a:off x="8553337" y="1262828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214;p10">
            <a:extLst>
              <a:ext uri="{FF2B5EF4-FFF2-40B4-BE49-F238E27FC236}">
                <a16:creationId xmlns:a16="http://schemas.microsoft.com/office/drawing/2014/main" id="{76E57268-106F-D8E3-2566-32DB33AACEFC}"/>
              </a:ext>
            </a:extLst>
          </p:cNvPr>
          <p:cNvSpPr txBox="1"/>
          <p:nvPr/>
        </p:nvSpPr>
        <p:spPr>
          <a:xfrm>
            <a:off x="6719497" y="1308383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 Client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215;p10">
            <a:extLst>
              <a:ext uri="{FF2B5EF4-FFF2-40B4-BE49-F238E27FC236}">
                <a16:creationId xmlns:a16="http://schemas.microsoft.com/office/drawing/2014/main" id="{191EFE79-6833-4B18-5C7D-CB51D122884D}"/>
              </a:ext>
            </a:extLst>
          </p:cNvPr>
          <p:cNvSpPr txBox="1"/>
          <p:nvPr/>
        </p:nvSpPr>
        <p:spPr>
          <a:xfrm>
            <a:off x="9150202" y="1811787"/>
            <a:ext cx="1477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Aviatrix.com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216;p10">
            <a:extLst>
              <a:ext uri="{FF2B5EF4-FFF2-40B4-BE49-F238E27FC236}">
                <a16:creationId xmlns:a16="http://schemas.microsoft.com/office/drawing/2014/main" id="{97AF3AD2-104B-7FA5-3FCF-15E150F54DBB}"/>
              </a:ext>
            </a:extLst>
          </p:cNvPr>
          <p:cNvCxnSpPr/>
          <p:nvPr/>
        </p:nvCxnSpPr>
        <p:spPr>
          <a:xfrm rot="10800000" flipH="1">
            <a:off x="2638763" y="832221"/>
            <a:ext cx="6650337" cy="396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1217;p10">
            <a:extLst>
              <a:ext uri="{FF2B5EF4-FFF2-40B4-BE49-F238E27FC236}">
                <a16:creationId xmlns:a16="http://schemas.microsoft.com/office/drawing/2014/main" id="{AE752737-F52C-745A-0527-072E059EA21E}"/>
              </a:ext>
            </a:extLst>
          </p:cNvPr>
          <p:cNvSpPr txBox="1"/>
          <p:nvPr/>
        </p:nvSpPr>
        <p:spPr>
          <a:xfrm>
            <a:off x="2688541" y="952842"/>
            <a:ext cx="1829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1218;p10">
            <a:extLst>
              <a:ext uri="{FF2B5EF4-FFF2-40B4-BE49-F238E27FC236}">
                <a16:creationId xmlns:a16="http://schemas.microsoft.com/office/drawing/2014/main" id="{6C941D62-B260-E500-058E-CB959274EC83}"/>
              </a:ext>
            </a:extLst>
          </p:cNvPr>
          <p:cNvGrpSpPr/>
          <p:nvPr/>
        </p:nvGrpSpPr>
        <p:grpSpPr>
          <a:xfrm>
            <a:off x="3955502" y="834406"/>
            <a:ext cx="1941727" cy="1179238"/>
            <a:chOff x="5413187" y="177337"/>
            <a:chExt cx="2251800" cy="1274439"/>
          </a:xfrm>
        </p:grpSpPr>
        <p:pic>
          <p:nvPicPr>
            <p:cNvPr id="54" name="Google Shape;1219;p10" descr="Diploma outline">
              <a:extLst>
                <a:ext uri="{FF2B5EF4-FFF2-40B4-BE49-F238E27FC236}">
                  <a16:creationId xmlns:a16="http://schemas.microsoft.com/office/drawing/2014/main" id="{BCEBEAD1-98B3-49B0-B1DA-2F8E6CE4A0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74180" y="17733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1220;p10">
              <a:extLst>
                <a:ext uri="{FF2B5EF4-FFF2-40B4-BE49-F238E27FC236}">
                  <a16:creationId xmlns:a16="http://schemas.microsoft.com/office/drawing/2014/main" id="{3E781120-415A-ECAF-F3D3-A741A30C1D13}"/>
                </a:ext>
              </a:extLst>
            </p:cNvPr>
            <p:cNvSpPr txBox="1"/>
            <p:nvPr/>
          </p:nvSpPr>
          <p:spPr>
            <a:xfrm>
              <a:off x="5413187" y="952876"/>
              <a:ext cx="225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Pvt-Root-CA</a:t>
              </a:r>
              <a:endParaRPr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- Pvt-Decrypt-CA-1 </a:t>
              </a:r>
              <a:endParaRPr/>
            </a:p>
          </p:txBody>
        </p:sp>
      </p:grpSp>
      <p:sp>
        <p:nvSpPr>
          <p:cNvPr id="56" name="Google Shape;1221;p10">
            <a:extLst>
              <a:ext uri="{FF2B5EF4-FFF2-40B4-BE49-F238E27FC236}">
                <a16:creationId xmlns:a16="http://schemas.microsoft.com/office/drawing/2014/main" id="{18B772F6-7622-2E54-DDF2-FF1ED24BC451}"/>
              </a:ext>
            </a:extLst>
          </p:cNvPr>
          <p:cNvSpPr/>
          <p:nvPr/>
        </p:nvSpPr>
        <p:spPr>
          <a:xfrm rot="5700000">
            <a:off x="8426772" y="919319"/>
            <a:ext cx="2527221" cy="279245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222;p10">
            <a:extLst>
              <a:ext uri="{FF2B5EF4-FFF2-40B4-BE49-F238E27FC236}">
                <a16:creationId xmlns:a16="http://schemas.microsoft.com/office/drawing/2014/main" id="{EBE94E09-5D37-B0F5-577F-E4E22AAED810}"/>
              </a:ext>
            </a:extLst>
          </p:cNvPr>
          <p:cNvSpPr/>
          <p:nvPr/>
        </p:nvSpPr>
        <p:spPr>
          <a:xfrm rot="4620000">
            <a:off x="3450582" y="1381499"/>
            <a:ext cx="2232254" cy="1477390"/>
          </a:xfrm>
          <a:prstGeom prst="arc">
            <a:avLst>
              <a:gd name="adj1" fmla="val 16200000"/>
              <a:gd name="adj2" fmla="val 20940963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224;p10">
            <a:extLst>
              <a:ext uri="{FF2B5EF4-FFF2-40B4-BE49-F238E27FC236}">
                <a16:creationId xmlns:a16="http://schemas.microsoft.com/office/drawing/2014/main" id="{3CDD9544-BD70-575E-946C-EF038ACD3363}"/>
              </a:ext>
            </a:extLst>
          </p:cNvPr>
          <p:cNvSpPr txBox="1"/>
          <p:nvPr/>
        </p:nvSpPr>
        <p:spPr>
          <a:xfrm>
            <a:off x="10443398" y="127336"/>
            <a:ext cx="11905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Public 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225;p10">
            <a:extLst>
              <a:ext uri="{FF2B5EF4-FFF2-40B4-BE49-F238E27FC236}">
                <a16:creationId xmlns:a16="http://schemas.microsoft.com/office/drawing/2014/main" id="{EDFB260E-FB9C-9D0A-4FA9-BC7D88ECAD39}"/>
              </a:ext>
            </a:extLst>
          </p:cNvPr>
          <p:cNvSpPr txBox="1"/>
          <p:nvPr/>
        </p:nvSpPr>
        <p:spPr>
          <a:xfrm>
            <a:off x="4071725" y="2499925"/>
            <a:ext cx="156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fly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Pvt Decrypt 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226;p10">
            <a:extLst>
              <a:ext uri="{FF2B5EF4-FFF2-40B4-BE49-F238E27FC236}">
                <a16:creationId xmlns:a16="http://schemas.microsoft.com/office/drawing/2014/main" id="{B32C0B5B-9B20-0833-16F0-6DA9F0363413}"/>
              </a:ext>
            </a:extLst>
          </p:cNvPr>
          <p:cNvSpPr txBox="1"/>
          <p:nvPr/>
        </p:nvSpPr>
        <p:spPr>
          <a:xfrm>
            <a:off x="304218" y="2071261"/>
            <a:ext cx="164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Godaddy-Root-CA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Pvt-Root-CA</a:t>
            </a:r>
            <a:endParaRPr/>
          </a:p>
        </p:txBody>
      </p:sp>
      <p:sp>
        <p:nvSpPr>
          <p:cNvPr id="61" name="Google Shape;1227;p10">
            <a:extLst>
              <a:ext uri="{FF2B5EF4-FFF2-40B4-BE49-F238E27FC236}">
                <a16:creationId xmlns:a16="http://schemas.microsoft.com/office/drawing/2014/main" id="{B102481D-CC28-2C29-5BF1-88D04A8338DA}"/>
              </a:ext>
            </a:extLst>
          </p:cNvPr>
          <p:cNvSpPr txBox="1"/>
          <p:nvPr/>
        </p:nvSpPr>
        <p:spPr>
          <a:xfrm>
            <a:off x="6834239" y="1844220"/>
            <a:ext cx="1645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-Root-CA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228;p10">
            <a:extLst>
              <a:ext uri="{FF2B5EF4-FFF2-40B4-BE49-F238E27FC236}">
                <a16:creationId xmlns:a16="http://schemas.microsoft.com/office/drawing/2014/main" id="{ADF413AA-93D3-A1AF-F12F-45FDC8D20FC1}"/>
              </a:ext>
            </a:extLst>
          </p:cNvPr>
          <p:cNvSpPr txBox="1"/>
          <p:nvPr/>
        </p:nvSpPr>
        <p:spPr>
          <a:xfrm>
            <a:off x="22949" y="3518889"/>
            <a:ext cx="194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Pvt-Root-CA</a:t>
            </a:r>
            <a:endParaRPr sz="1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 Pvt-Decrypt-CA-1</a:t>
            </a:r>
            <a:endParaRPr dirty="0"/>
          </a:p>
        </p:txBody>
      </p:sp>
      <p:sp>
        <p:nvSpPr>
          <p:cNvPr id="63" name="Google Shape;1223;p10">
            <a:extLst>
              <a:ext uri="{FF2B5EF4-FFF2-40B4-BE49-F238E27FC236}">
                <a16:creationId xmlns:a16="http://schemas.microsoft.com/office/drawing/2014/main" id="{BE6CDAD4-D794-930A-A943-1A7C615B2D4E}"/>
              </a:ext>
            </a:extLst>
          </p:cNvPr>
          <p:cNvSpPr/>
          <p:nvPr/>
        </p:nvSpPr>
        <p:spPr>
          <a:xfrm rot="2820000">
            <a:off x="10073676" y="65141"/>
            <a:ext cx="1193721" cy="180308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5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TLS Decryption: Decryption CA Cert</a:t>
            </a:r>
            <a:endParaRPr dirty="0"/>
          </a:p>
        </p:txBody>
      </p:sp>
      <p:sp>
        <p:nvSpPr>
          <p:cNvPr id="1156" name="Google Shape;1156;p9"/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157" name="Google Shape;1157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Aviatrix Systems, Inc. Confidential 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CC6B28-C784-B668-4C43-1285ECB7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0" y="830522"/>
            <a:ext cx="8933027" cy="30031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332B02-91B4-C5C6-144B-1D19E806C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9" y="4092443"/>
            <a:ext cx="8933027" cy="23543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26DE5-0100-0187-6063-DC1793408843}"/>
              </a:ext>
            </a:extLst>
          </p:cNvPr>
          <p:cNvSpPr txBox="1"/>
          <p:nvPr/>
        </p:nvSpPr>
        <p:spPr>
          <a:xfrm>
            <a:off x="10105016" y="2992050"/>
            <a:ext cx="1896107" cy="1877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Decrypt CA Certificates should be trusted by the </a:t>
            </a:r>
            <a:r>
              <a:rPr lang="en-GB" sz="1400" b="1" dirty="0"/>
              <a:t>Source </a:t>
            </a:r>
            <a:r>
              <a:rPr lang="en-GB" sz="1400" b="1" dirty="0" err="1"/>
              <a:t>SmartGroup</a:t>
            </a:r>
            <a:r>
              <a:rPr lang="en-GB" sz="1400" b="1" dirty="0"/>
              <a:t> </a:t>
            </a:r>
            <a:r>
              <a:rPr lang="en-GB" sz="1400" dirty="0"/>
              <a:t>virtual machines when TLS Decryption is enabled for proxy.</a:t>
            </a:r>
          </a:p>
          <a:p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5D70B-32B8-A738-0FFE-F24406D095BD}"/>
              </a:ext>
            </a:extLst>
          </p:cNvPr>
          <p:cNvCxnSpPr/>
          <p:nvPr/>
        </p:nvCxnSpPr>
        <p:spPr>
          <a:xfrm flipH="1">
            <a:off x="9049732" y="3525625"/>
            <a:ext cx="1055284" cy="744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3E7B75-4E63-A936-28A2-D58E55409EAC}"/>
              </a:ext>
            </a:extLst>
          </p:cNvPr>
          <p:cNvSpPr txBox="1"/>
          <p:nvPr/>
        </p:nvSpPr>
        <p:spPr>
          <a:xfrm>
            <a:off x="9712638" y="995438"/>
            <a:ext cx="2288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H" sz="1600" dirty="0"/>
              <a:t>Download the Decryption CA Bundle.</a:t>
            </a:r>
          </a:p>
          <a:p>
            <a:pPr marL="342900" indent="-342900">
              <a:buAutoNum type="arabicPeriod"/>
            </a:pPr>
            <a:r>
              <a:rPr lang="en-CH" sz="1600" dirty="0"/>
              <a:t>Distribute the bundle across all the workloads.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729" y="2787325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2CCFA26-3C7C-E291-15F2-230CDDFD1F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164" y="2753011"/>
            <a:ext cx="1940871" cy="1314302"/>
          </a:xfrm>
          <a:prstGeom prst="rect">
            <a:avLst/>
          </a:prstGeom>
        </p:spPr>
      </p:pic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A52AF8B2-4F4E-ADAD-61E4-12DFEB617474}"/>
              </a:ext>
            </a:extLst>
          </p:cNvPr>
          <p:cNvSpPr/>
          <p:nvPr/>
        </p:nvSpPr>
        <p:spPr>
          <a:xfrm>
            <a:off x="10454596" y="2643708"/>
            <a:ext cx="1611057" cy="769442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Cloud Firewall Rule Types: Intra-rule vs. Inter-rule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" y="2874942"/>
            <a:ext cx="1940871" cy="1314302"/>
          </a:xfrm>
          <a:prstGeom prst="rect">
            <a:avLst/>
          </a:prstGeom>
        </p:spPr>
      </p:pic>
      <p:pic>
        <p:nvPicPr>
          <p:cNvPr id="16" name="Graphic 15" descr="Network diagram outline">
            <a:extLst>
              <a:ext uri="{FF2B5EF4-FFF2-40B4-BE49-F238E27FC236}">
                <a16:creationId xmlns:a16="http://schemas.microsoft.com/office/drawing/2014/main" id="{586E10BE-F211-4143-AFF1-D85659BF80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55950" y="3304582"/>
            <a:ext cx="469209" cy="4692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BF5593-DB11-F044-82A4-C2401F4936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3" y="3743435"/>
            <a:ext cx="424111" cy="40686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2636D9-97DB-0849-B066-0F0563250844}"/>
              </a:ext>
            </a:extLst>
          </p:cNvPr>
          <p:cNvCxnSpPr>
            <a:cxnSpLocks/>
          </p:cNvCxnSpPr>
          <p:nvPr/>
        </p:nvCxnSpPr>
        <p:spPr>
          <a:xfrm flipV="1">
            <a:off x="1125117" y="3716152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FC389-2BC9-3C4D-95B6-16AD80D46407}"/>
              </a:ext>
            </a:extLst>
          </p:cNvPr>
          <p:cNvCxnSpPr>
            <a:cxnSpLocks/>
          </p:cNvCxnSpPr>
          <p:nvPr/>
        </p:nvCxnSpPr>
        <p:spPr>
          <a:xfrm flipH="1" flipV="1">
            <a:off x="802485" y="3106457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0CA8D3-AA97-BF4C-9708-E2CF9A38C6FD}"/>
              </a:ext>
            </a:extLst>
          </p:cNvPr>
          <p:cNvCxnSpPr>
            <a:cxnSpLocks/>
          </p:cNvCxnSpPr>
          <p:nvPr/>
        </p:nvCxnSpPr>
        <p:spPr>
          <a:xfrm>
            <a:off x="1211427" y="3631957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BF75-CA88-8B4A-BBB9-3AB805A28241}"/>
              </a:ext>
            </a:extLst>
          </p:cNvPr>
          <p:cNvCxnSpPr>
            <a:cxnSpLocks/>
          </p:cNvCxnSpPr>
          <p:nvPr/>
        </p:nvCxnSpPr>
        <p:spPr>
          <a:xfrm flipH="1" flipV="1">
            <a:off x="3216821" y="3106457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880247-8943-1A4B-98E2-6EDA418CB4DB}"/>
              </a:ext>
            </a:extLst>
          </p:cNvPr>
          <p:cNvCxnSpPr>
            <a:cxnSpLocks/>
          </p:cNvCxnSpPr>
          <p:nvPr/>
        </p:nvCxnSpPr>
        <p:spPr>
          <a:xfrm flipV="1">
            <a:off x="1120143" y="3716151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35" y="4425027"/>
            <a:ext cx="398633" cy="3824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819ABF-AB4D-6C46-9811-E16B2154AE4C}"/>
              </a:ext>
            </a:extLst>
          </p:cNvPr>
          <p:cNvCxnSpPr>
            <a:cxnSpLocks/>
          </p:cNvCxnSpPr>
          <p:nvPr/>
        </p:nvCxnSpPr>
        <p:spPr>
          <a:xfrm flipH="1" flipV="1">
            <a:off x="797511" y="3106456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</p:cNvCxnSpPr>
          <p:nvPr/>
        </p:nvCxnSpPr>
        <p:spPr>
          <a:xfrm flipV="1">
            <a:off x="1098991" y="3049919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460694" y="2535695"/>
            <a:ext cx="3782788" cy="570760"/>
            <a:chOff x="840114" y="2589601"/>
            <a:chExt cx="3782788" cy="570760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1901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124881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142" y="2917289"/>
            <a:ext cx="312116" cy="31211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A70BA16-5E5B-2C46-B4C8-3DB83CE064D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4133" y="3468935"/>
            <a:ext cx="295262" cy="29526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2423" y="2922989"/>
            <a:ext cx="312116" cy="3121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574443" y="3664673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2850423" y="3671496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8B7106A-387A-A64D-96B5-C266F72B8BDC}"/>
              </a:ext>
            </a:extLst>
          </p:cNvPr>
          <p:cNvCxnSpPr>
            <a:cxnSpLocks/>
          </p:cNvCxnSpPr>
          <p:nvPr/>
        </p:nvCxnSpPr>
        <p:spPr>
          <a:xfrm>
            <a:off x="1206453" y="3631956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4D5B6B-D974-0045-8C26-7881A648DDB6}"/>
              </a:ext>
            </a:extLst>
          </p:cNvPr>
          <p:cNvCxnSpPr>
            <a:cxnSpLocks/>
          </p:cNvCxnSpPr>
          <p:nvPr/>
        </p:nvCxnSpPr>
        <p:spPr>
          <a:xfrm flipH="1" flipV="1">
            <a:off x="3211847" y="3106456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766" y="2922989"/>
            <a:ext cx="312116" cy="31211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</p:cNvCxnSpPr>
          <p:nvPr/>
        </p:nvCxnSpPr>
        <p:spPr>
          <a:xfrm flipV="1">
            <a:off x="3546947" y="3049919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3655" y="2922989"/>
            <a:ext cx="312116" cy="31211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4D888E30-57A4-1A48-92DB-F2E768904F9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176" y="3461675"/>
            <a:ext cx="312116" cy="31211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10574886" y="1147692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10558007" y="1543676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11338917" y="1544752"/>
            <a:ext cx="678054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97C8AE8-0CC3-78F2-7A3F-EFCCFA0D1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5" y="942731"/>
            <a:ext cx="1422400" cy="1422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2375" y="2865690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566" y="3765238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197035" y="3293548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6907732" y="3763135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6585100" y="3153440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6994042" y="3678940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8999436" y="3153440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6902758" y="3763134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650" y="4472010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6580126" y="3153439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6881606" y="309690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6243309" y="1368532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0757" y="2964272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6748" y="3515918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5038" y="2969972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8507858" y="376239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6989068" y="3678939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8994462" y="3153439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7381" y="2969972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9329562" y="309690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56270" y="2969972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4791" y="3508658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39" y="264370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2" y="23514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ight Arrow 169">
            <a:extLst>
              <a:ext uri="{FF2B5EF4-FFF2-40B4-BE49-F238E27FC236}">
                <a16:creationId xmlns:a16="http://schemas.microsoft.com/office/drawing/2014/main" id="{B4EE4302-FD71-82A8-5B95-A58050AF4851}"/>
              </a:ext>
            </a:extLst>
          </p:cNvPr>
          <p:cNvSpPr/>
          <p:nvPr/>
        </p:nvSpPr>
        <p:spPr>
          <a:xfrm>
            <a:off x="5113653" y="3025779"/>
            <a:ext cx="755780" cy="560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461064" y="5165060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INTRA-RULE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: is defined </a:t>
            </a:r>
            <a:r>
              <a:rPr lang="en-US" sz="1800" u="sng" dirty="0">
                <a:ea typeface="Open Sans" panose="020B0606030504020204" pitchFamily="34" charset="0"/>
                <a:cs typeface="Open Sans" panose="020B0606030504020204" pitchFamily="34" charset="0"/>
              </a:rPr>
              <a:t>within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a Smart Group, for dictating what kind of traffic is allowed/prohibited among all the instances that belong to that Smart Group</a:t>
            </a:r>
          </a:p>
          <a:p>
            <a:endParaRPr lang="en-US" dirty="0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8745899" y="2378715"/>
            <a:ext cx="415902" cy="58205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74" y="238337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2" y="26688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5967257" y="5209453"/>
            <a:ext cx="5268804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INTER-RULE: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is defined among Smart Groups, for dictating what kind of traffic is allowed/prohibited among two or more Smart Groups.</a:t>
            </a:r>
          </a:p>
          <a:p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10313092" y="2666481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6AF5FA-199D-042E-BB72-F61EBE19E068}"/>
              </a:ext>
            </a:extLst>
          </p:cNvPr>
          <p:cNvCxnSpPr/>
          <p:nvPr/>
        </p:nvCxnSpPr>
        <p:spPr>
          <a:xfrm>
            <a:off x="10918371" y="2571927"/>
            <a:ext cx="7518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2ADD77-413F-A768-8186-8BBF26CF1ED9}"/>
              </a:ext>
            </a:extLst>
          </p:cNvPr>
          <p:cNvCxnSpPr>
            <a:cxnSpLocks/>
          </p:cNvCxnSpPr>
          <p:nvPr/>
        </p:nvCxnSpPr>
        <p:spPr>
          <a:xfrm flipV="1">
            <a:off x="10921348" y="2171565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3E7FE9-4D83-7C66-8ACA-91BEF5CBCC8B}"/>
              </a:ext>
            </a:extLst>
          </p:cNvPr>
          <p:cNvCxnSpPr>
            <a:cxnSpLocks/>
          </p:cNvCxnSpPr>
          <p:nvPr/>
        </p:nvCxnSpPr>
        <p:spPr>
          <a:xfrm flipV="1">
            <a:off x="11670205" y="2171565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ABF559-CABE-0D02-5E39-352348DABB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4159" y="3652629"/>
            <a:ext cx="351053" cy="27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7534890" y="37877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0" name="Graphic 9" descr="Network with solid fill">
            <a:extLst>
              <a:ext uri="{FF2B5EF4-FFF2-40B4-BE49-F238E27FC236}">
                <a16:creationId xmlns:a16="http://schemas.microsoft.com/office/drawing/2014/main" id="{CE272E4A-CD02-9002-B17F-4FD01420E089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9241" y="3159366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89572" y="3711983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60668" y="3243339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30" y="171625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04" y="204421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49" y="2337753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65" y="201726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6115719" y="165925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177361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206811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0" y="23559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2" y="178152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49" y="206811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65" y="174027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CF44B33-8558-2B88-648E-E502D0F4F1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04" y="1563423"/>
            <a:ext cx="198138" cy="181015"/>
          </a:xfrm>
          <a:prstGeom prst="rect">
            <a:avLst/>
          </a:prstGeom>
        </p:spPr>
      </p:pic>
      <p:pic>
        <p:nvPicPr>
          <p:cNvPr id="57" name="Picture 56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5056726-3199-3C83-30A9-79CE9D6EDF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384" y="1565413"/>
            <a:ext cx="198138" cy="1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28" grpId="0"/>
      <p:bldP spid="2" grpId="0" animBg="1"/>
      <p:bldP spid="145" grpId="0" animBg="1"/>
      <p:bldP spid="150" grpId="0"/>
      <p:bldP spid="170" grpId="0" animBg="1"/>
      <p:bldP spid="171" grpId="0"/>
      <p:bldP spid="174" grpId="0" animBg="1"/>
      <p:bldP spid="182" grpId="0"/>
      <p:bldP spid="184" grpId="0"/>
      <p:bldP spid="9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Micro-</a:t>
            </a:r>
            <a:r>
              <a:rPr lang="en-US" dirty="0" err="1"/>
              <a:t>Segmention</a:t>
            </a:r>
            <a:r>
              <a:rPr lang="en-US" dirty="0"/>
              <a:t>: </a:t>
            </a:r>
            <a:r>
              <a:rPr lang="en-US" dirty="0" err="1"/>
              <a:t>SmartGroups</a:t>
            </a:r>
            <a:r>
              <a:rPr lang="en-US" dirty="0"/>
              <a:t>, Intra-Rules and Inter-Rules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4453692" y="854904"/>
            <a:ext cx="934404" cy="499187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7231116" y="830522"/>
            <a:ext cx="934404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B886583-BD8F-70BD-B282-4F28FBD124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604" y="2922035"/>
            <a:ext cx="1940871" cy="131430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973955"/>
            <a:ext cx="1940871" cy="1314302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99893" y="3486260"/>
            <a:ext cx="469209" cy="4692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10105F-B6F9-7DC7-0ECB-231DD7315FA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66" y="3901898"/>
            <a:ext cx="424111" cy="40686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917715" y="3905985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595083" y="3296290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1004025" y="3821790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3009419" y="3296290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912741" y="3905984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51" y="4556244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590109" y="3296289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891589" y="323975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253292" y="1513147"/>
            <a:ext cx="3021348" cy="1783141"/>
            <a:chOff x="840114" y="1377220"/>
            <a:chExt cx="3021348" cy="1783141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740" y="3107122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31" y="3658768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5021" y="3112822"/>
            <a:ext cx="312116" cy="31211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B1EEF15-2C52-8AD2-4D6D-580A8981C1B4}"/>
              </a:ext>
            </a:extLst>
          </p:cNvPr>
          <p:cNvSpPr txBox="1"/>
          <p:nvPr/>
        </p:nvSpPr>
        <p:spPr>
          <a:xfrm>
            <a:off x="1350580" y="38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2301594" y="385450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999051" y="3821789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3004445" y="3296289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7364" y="3112822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74774" y="3651508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" y="27865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35" y="249428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48" y="216011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2752589" y="2404425"/>
            <a:ext cx="415902" cy="58205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33" y="243777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36" y="271543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Freeform 175">
            <a:extLst>
              <a:ext uri="{FF2B5EF4-FFF2-40B4-BE49-F238E27FC236}">
                <a16:creationId xmlns:a16="http://schemas.microsoft.com/office/drawing/2014/main" id="{3C9FB25D-33EC-4040-E333-7E140B8291AF}"/>
              </a:ext>
            </a:extLst>
          </p:cNvPr>
          <p:cNvSpPr/>
          <p:nvPr/>
        </p:nvSpPr>
        <p:spPr>
          <a:xfrm>
            <a:off x="159110" y="178558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35" y="192437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48" y="18831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2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191646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" y="249876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8006781" y="4749046"/>
            <a:ext cx="406709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Micro-Segmentation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: Combination of 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and DCF Rules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Rule changes are saved in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state.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When you apply a rule to a 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, please keep in mind that there is an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Invisible Hidden Deny 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at the very bottom.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To save the changes click on “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buClr>
                <a:schemeClr val="accent1"/>
              </a:buClr>
            </a:pP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Discard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 will trash the changes</a:t>
            </a:r>
          </a:p>
          <a:p>
            <a:pPr>
              <a:buClr>
                <a:schemeClr val="accent1"/>
              </a:buClr>
            </a:pP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Rule is </a:t>
            </a:r>
            <a:r>
              <a:rPr lang="en-US" sz="1100" b="1" dirty="0">
                <a:ea typeface="Open Sans" panose="020B0606030504020204" pitchFamily="34" charset="0"/>
                <a:cs typeface="Open Sans" panose="020B0606030504020204" pitchFamily="34" charset="0"/>
              </a:rPr>
              <a:t>stateful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, this means that the return traffic is allowed automatically</a:t>
            </a:r>
            <a:endParaRPr lang="en-US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5278465" y="5611199"/>
            <a:ext cx="1952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45" name="Rectangle: Rounded Corners 1">
            <a:extLst>
              <a:ext uri="{FF2B5EF4-FFF2-40B4-BE49-F238E27FC236}">
                <a16:creationId xmlns:a16="http://schemas.microsoft.com/office/drawing/2014/main" id="{59B50241-3C08-2CB8-ACFF-9403EE3346F2}"/>
              </a:ext>
            </a:extLst>
          </p:cNvPr>
          <p:cNvSpPr/>
          <p:nvPr/>
        </p:nvSpPr>
        <p:spPr>
          <a:xfrm>
            <a:off x="10985931" y="813818"/>
            <a:ext cx="93440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46" name="Rectangle: Rounded Corners 144">
            <a:extLst>
              <a:ext uri="{FF2B5EF4-FFF2-40B4-BE49-F238E27FC236}">
                <a16:creationId xmlns:a16="http://schemas.microsoft.com/office/drawing/2014/main" id="{574761D9-E5C9-C042-4DF9-849193219E64}"/>
              </a:ext>
            </a:extLst>
          </p:cNvPr>
          <p:cNvSpPr/>
          <p:nvPr/>
        </p:nvSpPr>
        <p:spPr>
          <a:xfrm>
            <a:off x="9323549" y="825262"/>
            <a:ext cx="934404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314D4-FCE1-DCD4-A75D-58118A62D5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092" y="3937454"/>
            <a:ext cx="351053" cy="272011"/>
          </a:xfrm>
          <a:prstGeom prst="rect">
            <a:avLst/>
          </a:prstGeom>
        </p:spPr>
      </p:pic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ACF82FDC-BC84-9DCE-3423-C5A34FFA656A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9766" y="3286984"/>
            <a:ext cx="457200" cy="457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8C663D-5109-3D09-BF09-9520CF2998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2" y="1437938"/>
            <a:ext cx="274786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BFBC59A-10A6-DC6A-BCE7-3134E5E8C4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45" y="1443493"/>
            <a:ext cx="272039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572239D-4952-45A2-2B29-1B34E9C1DA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34" y="4834302"/>
            <a:ext cx="6758655" cy="1911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0950119-C3CE-7B94-B2EB-477E7C99A1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17" y="1448051"/>
            <a:ext cx="2716296" cy="32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U-turn Arrow 15">
            <a:extLst>
              <a:ext uri="{FF2B5EF4-FFF2-40B4-BE49-F238E27FC236}">
                <a16:creationId xmlns:a16="http://schemas.microsoft.com/office/drawing/2014/main" id="{30379DE1-C1F6-6485-EA4E-BC89C928B198}"/>
              </a:ext>
            </a:extLst>
          </p:cNvPr>
          <p:cNvSpPr/>
          <p:nvPr/>
        </p:nvSpPr>
        <p:spPr>
          <a:xfrm rot="5400000">
            <a:off x="5511738" y="896972"/>
            <a:ext cx="394395" cy="4528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3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B1637E72-4B29-2898-3219-29BBE671A540}"/>
              </a:ext>
            </a:extLst>
          </p:cNvPr>
          <p:cNvSpPr/>
          <p:nvPr/>
        </p:nvSpPr>
        <p:spPr>
          <a:xfrm rot="5400000">
            <a:off x="8237741" y="876243"/>
            <a:ext cx="394395" cy="4528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1DFDCA-F0B2-C43B-B97F-693CC73A5618}"/>
              </a:ext>
            </a:extLst>
          </p:cNvPr>
          <p:cNvSpPr/>
          <p:nvPr/>
        </p:nvSpPr>
        <p:spPr>
          <a:xfrm>
            <a:off x="10352440" y="963970"/>
            <a:ext cx="440575" cy="2774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30A7C-3068-2E32-A883-75B19FFD2CB9}"/>
              </a:ext>
            </a:extLst>
          </p:cNvPr>
          <p:cNvSpPr txBox="1"/>
          <p:nvPr/>
        </p:nvSpPr>
        <p:spPr>
          <a:xfrm>
            <a:off x="5423751" y="716404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dirty="0"/>
              <a:t>intra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E1162-3BC5-61D1-8BD1-B144C7AA1815}"/>
              </a:ext>
            </a:extLst>
          </p:cNvPr>
          <p:cNvSpPr txBox="1"/>
          <p:nvPr/>
        </p:nvSpPr>
        <p:spPr>
          <a:xfrm>
            <a:off x="8111143" y="7016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dirty="0"/>
              <a:t>intra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8F1D7-7F7A-6FAF-6ABA-7EFD8339ACC8}"/>
              </a:ext>
            </a:extLst>
          </p:cNvPr>
          <p:cNvSpPr txBox="1"/>
          <p:nvPr/>
        </p:nvSpPr>
        <p:spPr>
          <a:xfrm>
            <a:off x="10251373" y="814231"/>
            <a:ext cx="487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dirty="0"/>
              <a:t>inter</a:t>
            </a:r>
          </a:p>
        </p:txBody>
      </p:sp>
    </p:spTree>
    <p:extLst>
      <p:ext uri="{BB962C8B-B14F-4D97-AF65-F5344CB8AC3E}">
        <p14:creationId xmlns:p14="http://schemas.microsoft.com/office/powerpoint/2010/main" val="16610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5229" y="3372843"/>
            <a:ext cx="1940871" cy="1314302"/>
          </a:xfrm>
          <a:prstGeom prst="rect">
            <a:avLst/>
          </a:prstGeom>
        </p:spPr>
      </p:pic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Segmentation &amp; Distributed Cloud Firewall Rule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3093763" y="804146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3076884" y="1200130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3857794" y="1201206"/>
            <a:ext cx="678054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875" y="3451208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6" y="4350756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78535" y="3879066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1489232" y="4348653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1166600" y="3738958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1575542" y="4264458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3580936" y="3738958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1484258" y="4348652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150" y="5057528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1161626" y="3738957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1463106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824809" y="1954050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257" y="3549790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248" y="4101436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538" y="3555490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3089358" y="43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1570568" y="4264457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3575962" y="3738957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8881" y="3555490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3911062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770" y="3555490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6291" y="4094176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9" y="32292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9369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1549476" y="4676399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#1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buClr>
                <a:schemeClr val="accent1"/>
              </a:buClr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Intra-rule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applied within a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within the same Network Domain: NO impact to the rule</a:t>
            </a:r>
          </a:p>
          <a:p>
            <a:pPr lvl="1">
              <a:buClr>
                <a:schemeClr val="accent1"/>
              </a:buClr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Inter-rule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applied between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within the same Network Domains: NO impact to the rule</a:t>
            </a:r>
          </a:p>
          <a:p>
            <a:endParaRPr lang="en-US" dirty="0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3329571" y="2961376"/>
            <a:ext cx="415902" cy="58205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74" y="29688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32" y="325437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867357-0564-1F01-2EC4-BF95E48A72A4}"/>
              </a:ext>
            </a:extLst>
          </p:cNvPr>
          <p:cNvSpPr txBox="1"/>
          <p:nvPr/>
        </p:nvSpPr>
        <p:spPr>
          <a:xfrm>
            <a:off x="790875" y="795004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178" name="Rectangle: Rounded Corners 1">
            <a:extLst>
              <a:ext uri="{FF2B5EF4-FFF2-40B4-BE49-F238E27FC236}">
                <a16:creationId xmlns:a16="http://schemas.microsoft.com/office/drawing/2014/main" id="{627AF52F-C695-9EC4-6EA0-043C27DECBD9}"/>
              </a:ext>
            </a:extLst>
          </p:cNvPr>
          <p:cNvSpPr/>
          <p:nvPr/>
        </p:nvSpPr>
        <p:spPr>
          <a:xfrm>
            <a:off x="951804" y="1190988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LOB1</a:t>
            </a:r>
          </a:p>
        </p:txBody>
      </p:sp>
      <p:sp>
        <p:nvSpPr>
          <p:cNvPr id="179" name="Rectangle: Rounded Corners 144">
            <a:extLst>
              <a:ext uri="{FF2B5EF4-FFF2-40B4-BE49-F238E27FC236}">
                <a16:creationId xmlns:a16="http://schemas.microsoft.com/office/drawing/2014/main" id="{ED2DB5B9-4910-57D3-CECB-01E9ED6D25D7}"/>
              </a:ext>
            </a:extLst>
          </p:cNvPr>
          <p:cNvSpPr/>
          <p:nvPr/>
        </p:nvSpPr>
        <p:spPr>
          <a:xfrm>
            <a:off x="1732714" y="1192064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LOB2</a:t>
            </a:r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7358846" y="6129824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10313092" y="2666481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1721117" y="433141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1072" y="4297501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2168" y="3828857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30" y="230177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04" y="262973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49" y="292327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6027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742912" y="2227997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3591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94142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3670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49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3257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Content Placeholder 10">
            <a:extLst>
              <a:ext uri="{FF2B5EF4-FFF2-40B4-BE49-F238E27FC236}">
                <a16:creationId xmlns:a16="http://schemas.microsoft.com/office/drawing/2014/main" id="{3560B3AA-3B5B-9A6E-956F-71CF2E466C23}"/>
              </a:ext>
            </a:extLst>
          </p:cNvPr>
          <p:cNvSpPr txBox="1">
            <a:spLocks/>
          </p:cNvSpPr>
          <p:nvPr/>
        </p:nvSpPr>
        <p:spPr>
          <a:xfrm>
            <a:off x="7254497" y="4672725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#2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buClr>
                <a:schemeClr val="accent1"/>
              </a:buClr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Intra-rule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applied within a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across two Network Domains: Intra-rule is impacted. </a:t>
            </a:r>
          </a:p>
          <a:p>
            <a:pPr lvl="1">
              <a:buClr>
                <a:schemeClr val="accent1"/>
              </a:buClr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Inter-rule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is applied between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SmartGroups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defined across two different Network Domains: Inter-rule is impacted</a:t>
            </a:r>
          </a:p>
          <a:p>
            <a:endParaRPr lang="en-US" dirty="0"/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369990F-F274-C461-24ED-75C7B1B53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3041" y="3384259"/>
            <a:ext cx="1940871" cy="131430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0EE6A78-09B2-0519-B06E-D5E529001CFA}"/>
              </a:ext>
            </a:extLst>
          </p:cNvPr>
          <p:cNvSpPr txBox="1"/>
          <p:nvPr/>
        </p:nvSpPr>
        <p:spPr>
          <a:xfrm>
            <a:off x="8791575" y="815562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131" name="Rectangle: Rounded Corners 1">
            <a:extLst>
              <a:ext uri="{FF2B5EF4-FFF2-40B4-BE49-F238E27FC236}">
                <a16:creationId xmlns:a16="http://schemas.microsoft.com/office/drawing/2014/main" id="{4A4DFF0C-DB54-2C59-5432-38158F9AE692}"/>
              </a:ext>
            </a:extLst>
          </p:cNvPr>
          <p:cNvSpPr/>
          <p:nvPr/>
        </p:nvSpPr>
        <p:spPr>
          <a:xfrm>
            <a:off x="8774696" y="1211546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32" name="Rectangle: Rounded Corners 144">
            <a:extLst>
              <a:ext uri="{FF2B5EF4-FFF2-40B4-BE49-F238E27FC236}">
                <a16:creationId xmlns:a16="http://schemas.microsoft.com/office/drawing/2014/main" id="{7B63AC97-D482-C500-AE45-B18B6BD9E8DD}"/>
              </a:ext>
            </a:extLst>
          </p:cNvPr>
          <p:cNvSpPr/>
          <p:nvPr/>
        </p:nvSpPr>
        <p:spPr>
          <a:xfrm>
            <a:off x="9555606" y="1212622"/>
            <a:ext cx="678054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8BBDE09E-13B5-969D-8AB6-2796FF471B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1687" y="3462624"/>
            <a:ext cx="1940871" cy="131430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E0C2471-D2D5-7275-EE16-FAFB13B183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878" y="4362172"/>
            <a:ext cx="424111" cy="406861"/>
          </a:xfrm>
          <a:prstGeom prst="rect">
            <a:avLst/>
          </a:prstGeom>
        </p:spPr>
      </p:pic>
      <p:pic>
        <p:nvPicPr>
          <p:cNvPr id="135" name="Graphic 134" descr="Network diagram outline">
            <a:extLst>
              <a:ext uri="{FF2B5EF4-FFF2-40B4-BE49-F238E27FC236}">
                <a16:creationId xmlns:a16="http://schemas.microsoft.com/office/drawing/2014/main" id="{5AB0BCAC-32F2-F5BE-2C75-4491CBF7D3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476347" y="3890482"/>
            <a:ext cx="469209" cy="469209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95D801-4AB9-26F9-19E0-019AA24164B8}"/>
              </a:ext>
            </a:extLst>
          </p:cNvPr>
          <p:cNvCxnSpPr>
            <a:cxnSpLocks/>
          </p:cNvCxnSpPr>
          <p:nvPr/>
        </p:nvCxnSpPr>
        <p:spPr>
          <a:xfrm flipV="1">
            <a:off x="7187044" y="4360069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95BF4-7206-C3F3-C266-7D8CB36A1FF4}"/>
              </a:ext>
            </a:extLst>
          </p:cNvPr>
          <p:cNvCxnSpPr>
            <a:cxnSpLocks/>
          </p:cNvCxnSpPr>
          <p:nvPr/>
        </p:nvCxnSpPr>
        <p:spPr>
          <a:xfrm flipH="1" flipV="1">
            <a:off x="6864412" y="3750374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82EC3C3-CE5A-24B0-B60A-B9216C9A346A}"/>
              </a:ext>
            </a:extLst>
          </p:cNvPr>
          <p:cNvCxnSpPr>
            <a:cxnSpLocks/>
          </p:cNvCxnSpPr>
          <p:nvPr/>
        </p:nvCxnSpPr>
        <p:spPr>
          <a:xfrm>
            <a:off x="7273354" y="4275874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DC94412-5211-C665-8183-5EA02E31EF69}"/>
              </a:ext>
            </a:extLst>
          </p:cNvPr>
          <p:cNvCxnSpPr>
            <a:cxnSpLocks/>
          </p:cNvCxnSpPr>
          <p:nvPr/>
        </p:nvCxnSpPr>
        <p:spPr>
          <a:xfrm flipH="1" flipV="1">
            <a:off x="9278748" y="3750374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A6D3314-1E95-1C63-215F-9F8E3836D8FA}"/>
              </a:ext>
            </a:extLst>
          </p:cNvPr>
          <p:cNvCxnSpPr>
            <a:cxnSpLocks/>
          </p:cNvCxnSpPr>
          <p:nvPr/>
        </p:nvCxnSpPr>
        <p:spPr>
          <a:xfrm flipV="1">
            <a:off x="7182070" y="4360068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651DFE3-DE4E-3E2A-2B51-E93ED144EDC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7962" y="5068944"/>
            <a:ext cx="398633" cy="382420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C9A546-BF76-2AE3-5A88-370482D2EB83}"/>
              </a:ext>
            </a:extLst>
          </p:cNvPr>
          <p:cNvCxnSpPr>
            <a:cxnSpLocks/>
          </p:cNvCxnSpPr>
          <p:nvPr/>
        </p:nvCxnSpPr>
        <p:spPr>
          <a:xfrm flipH="1" flipV="1">
            <a:off x="6859438" y="3750373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DB6B525-544E-1FC8-D7F7-82FF51302459}"/>
              </a:ext>
            </a:extLst>
          </p:cNvPr>
          <p:cNvCxnSpPr>
            <a:cxnSpLocks/>
          </p:cNvCxnSpPr>
          <p:nvPr/>
        </p:nvCxnSpPr>
        <p:spPr>
          <a:xfrm flipV="1">
            <a:off x="7160918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7FA4557-3184-AC6E-F6AA-27713834A38E}"/>
              </a:ext>
            </a:extLst>
          </p:cNvPr>
          <p:cNvGrpSpPr/>
          <p:nvPr/>
        </p:nvGrpSpPr>
        <p:grpSpPr>
          <a:xfrm>
            <a:off x="6522621" y="1965466"/>
            <a:ext cx="3780237" cy="1784906"/>
            <a:chOff x="840114" y="1375455"/>
            <a:chExt cx="3780237" cy="1784906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58F9ED5C-11E9-D559-CFB4-FC7D3EF82528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3A2BF29D-900B-17B5-6959-0A55ED1748B9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2D87C89-E208-41BE-2E95-9978C83C23B1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F4BD0C5-FDBF-459B-F580-BB2A96DA5976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17587963-770A-84DB-120E-041AD3830D2C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52612D31-BD27-8119-8A1D-3236008732B8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90B5609-D884-7DEE-DDED-EFA1C8EC573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A45D19F-D4E0-41DF-46AF-DDF7EF93800B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CE93AE9-D9B4-4D09-0CC8-98340313E9D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0069" y="3561206"/>
            <a:ext cx="312116" cy="312116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1DEBEF1E-7363-E692-C186-9D9A1BA98D5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6060" y="4112852"/>
            <a:ext cx="295262" cy="295262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9BC0426C-BBF2-7738-C8DB-676DD2E89C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4350" y="3566906"/>
            <a:ext cx="312116" cy="31211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2E702C4-2D8A-92EB-911B-F693BE0A560C}"/>
              </a:ext>
            </a:extLst>
          </p:cNvPr>
          <p:cNvSpPr txBox="1"/>
          <p:nvPr/>
        </p:nvSpPr>
        <p:spPr>
          <a:xfrm>
            <a:off x="8787170" y="435932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5EB3ED-2107-7CEC-BD7A-481528C1C3BC}"/>
              </a:ext>
            </a:extLst>
          </p:cNvPr>
          <p:cNvCxnSpPr>
            <a:cxnSpLocks/>
          </p:cNvCxnSpPr>
          <p:nvPr/>
        </p:nvCxnSpPr>
        <p:spPr>
          <a:xfrm>
            <a:off x="7268380" y="4275873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6AC75CD-B927-A65A-F9F1-A7E21036C876}"/>
              </a:ext>
            </a:extLst>
          </p:cNvPr>
          <p:cNvCxnSpPr>
            <a:cxnSpLocks/>
          </p:cNvCxnSpPr>
          <p:nvPr/>
        </p:nvCxnSpPr>
        <p:spPr>
          <a:xfrm flipH="1" flipV="1">
            <a:off x="9273774" y="3750373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73C8DE86-4E9F-3E30-DC61-38119A9DCC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6693" y="3566906"/>
            <a:ext cx="312116" cy="312116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07427B9-6BF8-0DA2-8958-C6258FDED10E}"/>
              </a:ext>
            </a:extLst>
          </p:cNvPr>
          <p:cNvCxnSpPr>
            <a:cxnSpLocks/>
          </p:cNvCxnSpPr>
          <p:nvPr/>
        </p:nvCxnSpPr>
        <p:spPr>
          <a:xfrm flipV="1">
            <a:off x="9608874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Graphic 206">
            <a:extLst>
              <a:ext uri="{FF2B5EF4-FFF2-40B4-BE49-F238E27FC236}">
                <a16:creationId xmlns:a16="http://schemas.microsoft.com/office/drawing/2014/main" id="{A023CCE0-9972-ECE7-AB96-9CB6B1F8213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5582" y="3566906"/>
            <a:ext cx="312116" cy="312116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5C1DD9DA-4152-7246-7B20-2914802B500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4103" y="4105592"/>
            <a:ext cx="312116" cy="312116"/>
          </a:xfrm>
          <a:prstGeom prst="rect">
            <a:avLst/>
          </a:prstGeom>
        </p:spPr>
      </p:pic>
      <p:pic>
        <p:nvPicPr>
          <p:cNvPr id="209" name="Graphic 60">
            <a:extLst>
              <a:ext uri="{FF2B5EF4-FFF2-40B4-BE49-F238E27FC236}">
                <a16:creationId xmlns:a16="http://schemas.microsoft.com/office/drawing/2014/main" id="{812FA4FC-0897-709E-9DE3-C6CF01B3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1" y="32406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60">
            <a:extLst>
              <a:ext uri="{FF2B5EF4-FFF2-40B4-BE49-F238E27FC236}">
                <a16:creationId xmlns:a16="http://schemas.microsoft.com/office/drawing/2014/main" id="{5A9CD340-687A-6619-FA1C-D64FFC4F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64" y="294836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427BFB67-91F7-6BED-7017-ECD0C10BE20D}"/>
              </a:ext>
            </a:extLst>
          </p:cNvPr>
          <p:cNvSpPr/>
          <p:nvPr/>
        </p:nvSpPr>
        <p:spPr>
          <a:xfrm>
            <a:off x="9027383" y="2972792"/>
            <a:ext cx="415902" cy="58205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212" name="Graphic 60">
            <a:extLst>
              <a:ext uri="{FF2B5EF4-FFF2-40B4-BE49-F238E27FC236}">
                <a16:creationId xmlns:a16="http://schemas.microsoft.com/office/drawing/2014/main" id="{A6B892B5-FC2F-C17A-EC7D-578C0F95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86" y="29803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60">
            <a:extLst>
              <a:ext uri="{FF2B5EF4-FFF2-40B4-BE49-F238E27FC236}">
                <a16:creationId xmlns:a16="http://schemas.microsoft.com/office/drawing/2014/main" id="{0C0B6B31-5331-36ED-3B0F-11676354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444" y="326578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5BB332C3-8F7C-827C-AAA2-5C73977DC051}"/>
              </a:ext>
            </a:extLst>
          </p:cNvPr>
          <p:cNvSpPr txBox="1"/>
          <p:nvPr/>
        </p:nvSpPr>
        <p:spPr>
          <a:xfrm>
            <a:off x="6488687" y="806420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215" name="Rectangle: Rounded Corners 1">
            <a:extLst>
              <a:ext uri="{FF2B5EF4-FFF2-40B4-BE49-F238E27FC236}">
                <a16:creationId xmlns:a16="http://schemas.microsoft.com/office/drawing/2014/main" id="{D5EF7EEB-E8EF-1ECC-B55C-375EFE632AE3}"/>
              </a:ext>
            </a:extLst>
          </p:cNvPr>
          <p:cNvSpPr/>
          <p:nvPr/>
        </p:nvSpPr>
        <p:spPr>
          <a:xfrm>
            <a:off x="6649616" y="1202404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LOB1</a:t>
            </a:r>
          </a:p>
        </p:txBody>
      </p:sp>
      <p:sp>
        <p:nvSpPr>
          <p:cNvPr id="216" name="Rectangle: Rounded Corners 144">
            <a:extLst>
              <a:ext uri="{FF2B5EF4-FFF2-40B4-BE49-F238E27FC236}">
                <a16:creationId xmlns:a16="http://schemas.microsoft.com/office/drawing/2014/main" id="{A03C5727-C36C-D45A-4683-D97540CD7398}"/>
              </a:ext>
            </a:extLst>
          </p:cNvPr>
          <p:cNvSpPr/>
          <p:nvPr/>
        </p:nvSpPr>
        <p:spPr>
          <a:xfrm>
            <a:off x="7430526" y="1203480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LOB2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FAADD99-E5AD-F5F7-4D07-A48F321ED51F}"/>
              </a:ext>
            </a:extLst>
          </p:cNvPr>
          <p:cNvSpPr txBox="1"/>
          <p:nvPr/>
        </p:nvSpPr>
        <p:spPr>
          <a:xfrm>
            <a:off x="7348387" y="438364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D3A9224-BA32-FA84-3162-02E1A5762D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8884" y="4308917"/>
            <a:ext cx="351053" cy="272011"/>
          </a:xfrm>
          <a:prstGeom prst="rect">
            <a:avLst/>
          </a:prstGeom>
        </p:spPr>
      </p:pic>
      <p:pic>
        <p:nvPicPr>
          <p:cNvPr id="219" name="Graphic 218" descr="Network with solid fill">
            <a:extLst>
              <a:ext uri="{FF2B5EF4-FFF2-40B4-BE49-F238E27FC236}">
                <a16:creationId xmlns:a16="http://schemas.microsoft.com/office/drawing/2014/main" id="{5EC86E0A-427A-34AF-8D84-A5C7935DA56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9980" y="3840273"/>
            <a:ext cx="457200" cy="457200"/>
          </a:xfrm>
          <a:prstGeom prst="rect">
            <a:avLst/>
          </a:prstGeom>
        </p:spPr>
      </p:pic>
      <p:pic>
        <p:nvPicPr>
          <p:cNvPr id="220" name="Graphic 60">
            <a:extLst>
              <a:ext uri="{FF2B5EF4-FFF2-40B4-BE49-F238E27FC236}">
                <a16:creationId xmlns:a16="http://schemas.microsoft.com/office/drawing/2014/main" id="{F6FF4F16-5668-0E90-57A5-EFB0E6DB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42" y="231319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0">
            <a:extLst>
              <a:ext uri="{FF2B5EF4-FFF2-40B4-BE49-F238E27FC236}">
                <a16:creationId xmlns:a16="http://schemas.microsoft.com/office/drawing/2014/main" id="{4AC4F1B3-FB7A-3DD4-86D6-EB72C955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16" y="26411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Graphic 60">
            <a:extLst>
              <a:ext uri="{FF2B5EF4-FFF2-40B4-BE49-F238E27FC236}">
                <a16:creationId xmlns:a16="http://schemas.microsoft.com/office/drawing/2014/main" id="{826C4B3A-1566-AB42-6E51-ABDB1B65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161" y="293468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60">
            <a:extLst>
              <a:ext uri="{FF2B5EF4-FFF2-40B4-BE49-F238E27FC236}">
                <a16:creationId xmlns:a16="http://schemas.microsoft.com/office/drawing/2014/main" id="{ADD45D7D-2E90-E941-0D39-7B3B469C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77" y="261419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Freeform 223">
            <a:extLst>
              <a:ext uri="{FF2B5EF4-FFF2-40B4-BE49-F238E27FC236}">
                <a16:creationId xmlns:a16="http://schemas.microsoft.com/office/drawing/2014/main" id="{EFE86D65-A976-E34F-8496-6AD4F5D1C9E5}"/>
              </a:ext>
            </a:extLst>
          </p:cNvPr>
          <p:cNvSpPr/>
          <p:nvPr/>
        </p:nvSpPr>
        <p:spPr>
          <a:xfrm>
            <a:off x="6440724" y="223941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5" name="Graphic 60">
            <a:extLst>
              <a:ext uri="{FF2B5EF4-FFF2-40B4-BE49-F238E27FC236}">
                <a16:creationId xmlns:a16="http://schemas.microsoft.com/office/drawing/2014/main" id="{099D74C9-66E3-C8D6-4725-EF2BE4FA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37055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Graphic 60">
            <a:extLst>
              <a:ext uri="{FF2B5EF4-FFF2-40B4-BE49-F238E27FC236}">
                <a16:creationId xmlns:a16="http://schemas.microsoft.com/office/drawing/2014/main" id="{2C17CC38-8E66-7BFA-6656-A652F263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0">
            <a:extLst>
              <a:ext uri="{FF2B5EF4-FFF2-40B4-BE49-F238E27FC236}">
                <a16:creationId xmlns:a16="http://schemas.microsoft.com/office/drawing/2014/main" id="{4B98E3A1-71D3-0B76-6608-291744E8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52" y="295284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Graphic 60">
            <a:extLst>
              <a:ext uri="{FF2B5EF4-FFF2-40B4-BE49-F238E27FC236}">
                <a16:creationId xmlns:a16="http://schemas.microsoft.com/office/drawing/2014/main" id="{CE368B3E-D6E1-6BC7-E7EB-C1C50F5D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64" y="23784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60">
            <a:extLst>
              <a:ext uri="{FF2B5EF4-FFF2-40B4-BE49-F238E27FC236}">
                <a16:creationId xmlns:a16="http://schemas.microsoft.com/office/drawing/2014/main" id="{9C810381-7771-2E13-8575-BB6394C9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61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60">
            <a:extLst>
              <a:ext uri="{FF2B5EF4-FFF2-40B4-BE49-F238E27FC236}">
                <a16:creationId xmlns:a16="http://schemas.microsoft.com/office/drawing/2014/main" id="{77FB129F-A72C-96AE-6277-AFBA4481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77" y="23372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876DDC5-AB23-5E0A-CCC5-C457EFC20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8" y="2366768"/>
            <a:ext cx="296878" cy="27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89968-841D-F2DE-1A85-9F94A130070F}"/>
              </a:ext>
            </a:extLst>
          </p:cNvPr>
          <p:cNvSpPr txBox="1"/>
          <p:nvPr/>
        </p:nvSpPr>
        <p:spPr>
          <a:xfrm>
            <a:off x="2074435" y="5917794"/>
            <a:ext cx="8416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800" i="1" dirty="0">
                <a:ea typeface="Open Sans" panose="020B0606030504020204" pitchFamily="34" charset="0"/>
                <a:cs typeface="Open Sans" panose="020B0606030504020204" pitchFamily="34" charset="0"/>
              </a:rPr>
              <a:t>Caveat: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and Distributed Firewalling are </a:t>
            </a: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mutually exclusive!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takes </a:t>
            </a: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precedence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over the extent of a </a:t>
            </a:r>
            <a:r>
              <a:rPr 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648CF6-8F35-C4D4-27EB-46250D0DB6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18" y="2362022"/>
            <a:ext cx="296878" cy="271222"/>
          </a:xfrm>
          <a:prstGeom prst="rect">
            <a:avLst/>
          </a:prstGeom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77BCD7C-569B-ADF5-3200-9B8C2C2FA578}"/>
              </a:ext>
            </a:extLst>
          </p:cNvPr>
          <p:cNvCxnSpPr>
            <a:cxnSpLocks/>
          </p:cNvCxnSpPr>
          <p:nvPr/>
        </p:nvCxnSpPr>
        <p:spPr>
          <a:xfrm>
            <a:off x="2470086" y="2904247"/>
            <a:ext cx="838174" cy="354699"/>
          </a:xfrm>
          <a:prstGeom prst="curvedConnector3">
            <a:avLst>
              <a:gd name="adj1" fmla="val 3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601DACF-E053-C090-0295-4AF1A697FAA9}"/>
              </a:ext>
            </a:extLst>
          </p:cNvPr>
          <p:cNvCxnSpPr>
            <a:cxnSpLocks/>
          </p:cNvCxnSpPr>
          <p:nvPr/>
        </p:nvCxnSpPr>
        <p:spPr>
          <a:xfrm>
            <a:off x="8167466" y="2915251"/>
            <a:ext cx="838174" cy="354699"/>
          </a:xfrm>
          <a:prstGeom prst="curvedConnector3">
            <a:avLst>
              <a:gd name="adj1" fmla="val 3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708774-51F6-1F5B-CA74-D28293E1A3AE}"/>
              </a:ext>
            </a:extLst>
          </p:cNvPr>
          <p:cNvSpPr txBox="1"/>
          <p:nvPr/>
        </p:nvSpPr>
        <p:spPr>
          <a:xfrm>
            <a:off x="4939716" y="851032"/>
            <a:ext cx="133373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1200" b="1" u="sng" dirty="0"/>
              <a:t>NO connection policy is applied</a:t>
            </a:r>
          </a:p>
        </p:txBody>
      </p:sp>
    </p:spTree>
    <p:extLst>
      <p:ext uri="{BB962C8B-B14F-4D97-AF65-F5344CB8AC3E}">
        <p14:creationId xmlns:p14="http://schemas.microsoft.com/office/powerpoint/2010/main" val="38577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0" grpId="0"/>
      <p:bldP spid="131" grpId="0" animBg="1"/>
      <p:bldP spid="132" grpId="0" animBg="1"/>
      <p:bldP spid="202" grpId="0"/>
      <p:bldP spid="211" grpId="0" animBg="1"/>
      <p:bldP spid="214" grpId="0"/>
      <p:bldP spid="215" grpId="0" animBg="1"/>
      <p:bldP spid="216" grpId="0" animBg="1"/>
      <p:bldP spid="217" grpId="0"/>
      <p:bldP spid="224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Group (SG) Orchestration: Intra VPC/VNET Traffic Control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9D69A24-9A74-74D3-A35F-16FBFC0F9F5A}"/>
              </a:ext>
            </a:extLst>
          </p:cNvPr>
          <p:cNvSpPr txBox="1">
            <a:spLocks/>
          </p:cNvSpPr>
          <p:nvPr/>
        </p:nvSpPr>
        <p:spPr>
          <a:xfrm>
            <a:off x="494804" y="439841"/>
            <a:ext cx="10944906" cy="45021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ea typeface="Open Sans" panose="020B0606030504020204" pitchFamily="34" charset="0"/>
                <a:cs typeface="Open Sans" panose="020B0606030504020204" pitchFamily="34" charset="0"/>
              </a:rPr>
              <a:t> Enable the feature on the relevant VPC/</a:t>
            </a:r>
            <a:r>
              <a:rPr lang="en-US" sz="2400" b="1" dirty="0" err="1">
                <a:ea typeface="Open Sans" panose="020B0606030504020204" pitchFamily="34" charset="0"/>
                <a:cs typeface="Open Sans" panose="020B0606030504020204" pitchFamily="34" charset="0"/>
              </a:rPr>
              <a:t>VNet</a:t>
            </a:r>
            <a:endParaRPr lang="en-US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DCCCE7-BE6D-55D0-02F2-1444A96E7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88" y="1125206"/>
            <a:ext cx="4470400" cy="5207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E5BE6C46-A4EA-62EB-F482-FB95DA0D2DA6}"/>
              </a:ext>
            </a:extLst>
          </p:cNvPr>
          <p:cNvSpPr/>
          <p:nvPr/>
        </p:nvSpPr>
        <p:spPr>
          <a:xfrm>
            <a:off x="2612620" y="3926855"/>
            <a:ext cx="1003839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#1</a:t>
            </a:r>
          </a:p>
        </p:txBody>
      </p:sp>
      <p:sp>
        <p:nvSpPr>
          <p:cNvPr id="54" name="Rectangle: Rounded Corners 144">
            <a:extLst>
              <a:ext uri="{FF2B5EF4-FFF2-40B4-BE49-F238E27FC236}">
                <a16:creationId xmlns:a16="http://schemas.microsoft.com/office/drawing/2014/main" id="{4569C882-7903-869B-BF19-9AC2F9FA4557}"/>
              </a:ext>
            </a:extLst>
          </p:cNvPr>
          <p:cNvSpPr/>
          <p:nvPr/>
        </p:nvSpPr>
        <p:spPr>
          <a:xfrm>
            <a:off x="3734168" y="3926903"/>
            <a:ext cx="1003838" cy="5548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SmartGroup</a:t>
            </a:r>
            <a:r>
              <a:rPr lang="en-US" sz="1100" dirty="0">
                <a:solidFill>
                  <a:schemeClr val="tx1"/>
                </a:solidFill>
              </a:rPr>
              <a:t> #2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7B2B48-8B2E-2D9D-6928-19F7440A8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" y="1458003"/>
            <a:ext cx="6586137" cy="2394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3BA1406-E4BE-58CC-F37C-7D20E7C201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24" y="4334850"/>
            <a:ext cx="3311100" cy="22421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2CEC8B-4603-9886-450A-B79F72025C9A}"/>
              </a:ext>
            </a:extLst>
          </p:cNvPr>
          <p:cNvCxnSpPr>
            <a:cxnSpLocks/>
          </p:cNvCxnSpPr>
          <p:nvPr/>
        </p:nvCxnSpPr>
        <p:spPr>
          <a:xfrm flipV="1">
            <a:off x="1183183" y="6083623"/>
            <a:ext cx="515157" cy="30357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5479CC-39CD-E3BB-E0F5-FF1A465A19D2}"/>
              </a:ext>
            </a:extLst>
          </p:cNvPr>
          <p:cNvGrpSpPr/>
          <p:nvPr/>
        </p:nvGrpSpPr>
        <p:grpSpPr>
          <a:xfrm>
            <a:off x="1393018" y="3241224"/>
            <a:ext cx="1035554" cy="2692114"/>
            <a:chOff x="3254450" y="1377220"/>
            <a:chExt cx="607012" cy="178314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45DB9A7-6AA8-FF2A-C8CB-3D54517C3248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37DC7-F880-9788-3AC1-99A8066CBF61}"/>
                </a:ext>
              </a:extLst>
            </p:cNvPr>
            <p:cNvSpPr txBox="1"/>
            <p:nvPr/>
          </p:nvSpPr>
          <p:spPr>
            <a:xfrm>
              <a:off x="3325474" y="1386749"/>
              <a:ext cx="354731" cy="2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43E8EA-2AEA-986B-DC95-259198132503}"/>
              </a:ext>
            </a:extLst>
          </p:cNvPr>
          <p:cNvCxnSpPr>
            <a:cxnSpLocks/>
          </p:cNvCxnSpPr>
          <p:nvPr/>
        </p:nvCxnSpPr>
        <p:spPr>
          <a:xfrm flipH="1">
            <a:off x="1266634" y="6083623"/>
            <a:ext cx="431706" cy="24858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4F70F07-F6C0-68CA-CD75-7DA1DC6B1E3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0478" y="5667105"/>
            <a:ext cx="532466" cy="53246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ADF8842-ED97-4F2F-6396-C0F51E58D67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384" y="6175148"/>
            <a:ext cx="532466" cy="532466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C3226DA-3A49-E270-96D9-732388C05CF1}"/>
              </a:ext>
            </a:extLst>
          </p:cNvPr>
          <p:cNvSpPr/>
          <p:nvPr/>
        </p:nvSpPr>
        <p:spPr>
          <a:xfrm>
            <a:off x="1540168" y="3558201"/>
            <a:ext cx="709523" cy="96801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Graphic 60">
            <a:extLst>
              <a:ext uri="{FF2B5EF4-FFF2-40B4-BE49-F238E27FC236}">
                <a16:creationId xmlns:a16="http://schemas.microsoft.com/office/drawing/2014/main" id="{0E53289D-4A72-723B-3D44-104EFC4E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38" y="4042209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9A24FC1-9CC9-0999-BD74-1822130F5B2B}"/>
              </a:ext>
            </a:extLst>
          </p:cNvPr>
          <p:cNvSpPr/>
          <p:nvPr/>
        </p:nvSpPr>
        <p:spPr>
          <a:xfrm>
            <a:off x="1535567" y="4577210"/>
            <a:ext cx="709523" cy="105615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2DBB8B72-5F9F-F0A8-37A4-C3A9A614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92" y="462632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3AB8CC5-E6A3-1886-71A7-5C6C43A9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58" y="512984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929FCD8D-BF07-D040-2C72-82DFADF7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1" y="355727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6CC8D7-748C-F2DC-C20C-43A0E3743C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411" y="5400872"/>
            <a:ext cx="382167" cy="296119"/>
          </a:xfrm>
          <a:prstGeom prst="rect">
            <a:avLst/>
          </a:prstGeom>
        </p:spPr>
      </p:pic>
      <p:pic>
        <p:nvPicPr>
          <p:cNvPr id="51" name="Graphic 50" descr="Network with solid fill">
            <a:extLst>
              <a:ext uri="{FF2B5EF4-FFF2-40B4-BE49-F238E27FC236}">
                <a16:creationId xmlns:a16="http://schemas.microsoft.com/office/drawing/2014/main" id="{EACA1F24-EB18-63E6-7E1D-83B414D7A4C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555" y="4803630"/>
            <a:ext cx="532467" cy="532467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C22DDBF-11E4-7F3B-FC74-7747161E62D1}"/>
              </a:ext>
            </a:extLst>
          </p:cNvPr>
          <p:cNvSpPr txBox="1"/>
          <p:nvPr/>
        </p:nvSpPr>
        <p:spPr>
          <a:xfrm>
            <a:off x="2071391" y="6028734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Spoke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C03DCE-470F-62CD-E1B9-9D40B23F32C1}"/>
              </a:ext>
            </a:extLst>
          </p:cNvPr>
          <p:cNvSpPr txBox="1"/>
          <p:nvPr/>
        </p:nvSpPr>
        <p:spPr>
          <a:xfrm>
            <a:off x="283089" y="603494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Transit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91BB1-785F-BF7A-BEBE-0018886A046E}"/>
              </a:ext>
            </a:extLst>
          </p:cNvPr>
          <p:cNvSpPr txBox="1"/>
          <p:nvPr/>
        </p:nvSpPr>
        <p:spPr>
          <a:xfrm>
            <a:off x="3542773" y="4516919"/>
            <a:ext cx="3791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CH" sz="1200" dirty="0"/>
              <a:t>If you enable the </a:t>
            </a:r>
            <a:r>
              <a:rPr lang="en-CH" sz="1200" b="1" dirty="0"/>
              <a:t>Security Group (SG) Orchestration </a:t>
            </a:r>
            <a:r>
              <a:rPr lang="en-CH" sz="1200" dirty="0"/>
              <a:t>(</a:t>
            </a:r>
            <a:r>
              <a:rPr lang="en-CH" sz="1200" i="1" dirty="0"/>
              <a:t>aka Intra-VPC Traffic Control</a:t>
            </a:r>
            <a:r>
              <a:rPr lang="en-CH" sz="1200" dirty="0"/>
              <a:t>), the SmartGroups defined within the same VPC/VNet will not be able to communicate with each other, unless an inter rule is applied between them.</a:t>
            </a:r>
          </a:p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r>
              <a:rPr lang="en-CH" sz="1200" dirty="0"/>
              <a:t>This is pure L4 separation, leveraging the Native Cloud Constructs (such as SG, NSG and ASG). This is not L7 inspection.</a:t>
            </a:r>
          </a:p>
          <a:p>
            <a:pPr marL="285750" indent="-285750">
              <a:buClr>
                <a:srgbClr val="FF9300"/>
              </a:buClr>
              <a:buFont typeface="Arial" panose="020B0604020202020204" pitchFamily="34" charset="0"/>
              <a:buChar char="•"/>
            </a:pPr>
            <a:endParaRPr lang="en-CH" sz="1200" dirty="0"/>
          </a:p>
          <a:p>
            <a:pPr>
              <a:buClr>
                <a:srgbClr val="FF9300"/>
              </a:buClr>
            </a:pPr>
            <a:r>
              <a:rPr lang="en-CH" sz="1200" b="1" dirty="0"/>
              <a:t>CAVEAT: </a:t>
            </a:r>
            <a:r>
              <a:rPr lang="en-CH" sz="1200" dirty="0"/>
              <a:t>Available in AWS/Azure</a:t>
            </a:r>
          </a:p>
        </p:txBody>
      </p:sp>
      <p:pic>
        <p:nvPicPr>
          <p:cNvPr id="4" name="Picture 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77C51FD-FD34-EA30-1DFF-D93E1FF865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83" y="4277217"/>
            <a:ext cx="187090" cy="170922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151936-162D-37C2-644A-B825D16A58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58" y="4271561"/>
            <a:ext cx="187090" cy="1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Enforcement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5754519" y="1437428"/>
            <a:ext cx="6245803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Enforcement ON</a:t>
            </a:r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Policy is enforced in the Data Plane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Enforcement OFF</a:t>
            </a:r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Policy is NOT enforced in the Data Plane</a:t>
            </a:r>
          </a:p>
          <a:p>
            <a:pPr lvl="1">
              <a:buClr>
                <a:schemeClr val="accent1"/>
              </a:buClr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The option provides a </a:t>
            </a:r>
            <a:r>
              <a:rPr lang="en-US" sz="1800" i="1" dirty="0">
                <a:ea typeface="Open Sans" panose="020B0606030504020204" pitchFamily="34" charset="0"/>
                <a:cs typeface="Open Sans" panose="020B0606030504020204" pitchFamily="34" charset="0"/>
              </a:rPr>
              <a:t>Watch/Test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mode</a:t>
            </a:r>
          </a:p>
          <a:p>
            <a:pPr lvl="1">
              <a:buClr>
                <a:schemeClr val="accent1"/>
              </a:buClr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Common use case is with deny rule</a:t>
            </a:r>
          </a:p>
          <a:p>
            <a:pPr lvl="1">
              <a:buClr>
                <a:schemeClr val="accent1"/>
              </a:buClr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Watch what traffic hits the deny rule before enforcing the rule in the Data Plane.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5B18BA-5A9B-FE1F-4720-8905D119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2" y="909846"/>
            <a:ext cx="4712499" cy="5510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5715577" y="3566689"/>
            <a:ext cx="557762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Logging can be turned ON/OFF per rule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Configure Syslog to view the logs</a:t>
            </a:r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DB6AC5-1BAE-7547-2D11-FCC8FC69C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2" y="899611"/>
            <a:ext cx="4920033" cy="5668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3A05DF-B980-676C-F400-7D21DEE1B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8" y="1021341"/>
            <a:ext cx="7772400" cy="21959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4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DFW Engines At-a-Glance</a:t>
            </a:r>
          </a:p>
        </p:txBody>
      </p:sp>
      <p:sp>
        <p:nvSpPr>
          <p:cNvPr id="64" name="Google Shape;1238;p11">
            <a:extLst>
              <a:ext uri="{FF2B5EF4-FFF2-40B4-BE49-F238E27FC236}">
                <a16:creationId xmlns:a16="http://schemas.microsoft.com/office/drawing/2014/main" id="{1870E41E-2AD3-B7EF-E3CA-75BDB4F90F00}"/>
              </a:ext>
            </a:extLst>
          </p:cNvPr>
          <p:cNvSpPr txBox="1">
            <a:spLocks/>
          </p:cNvSpPr>
          <p:nvPr/>
        </p:nvSpPr>
        <p:spPr>
          <a:xfrm>
            <a:off x="263523" y="981076"/>
            <a:ext cx="11727371" cy="39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eBPF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(extended Berkeley Packet Filter) Engine (L4)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Stateful Firewall Rule (forwarding path)</a:t>
            </a:r>
            <a:endParaRPr lang="en-US" dirty="0"/>
          </a:p>
          <a:p>
            <a:pPr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WebProxy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ATS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(Apache Traffic Server) Engine (L7)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it is triggered whether </a:t>
            </a:r>
            <a:r>
              <a:rPr lang="en-US" sz="1600" dirty="0" err="1">
                <a:latin typeface="Arial"/>
                <a:ea typeface="Arial"/>
                <a:cs typeface="Arial"/>
                <a:sym typeface="Wingdings" pitchFamily="2" charset="2"/>
              </a:rPr>
              <a:t>WebGroups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 or TLS Decryption are required</a:t>
            </a:r>
            <a:endParaRPr lang="en-US" dirty="0"/>
          </a:p>
          <a:p>
            <a:pPr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Suricata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Engine (DPI)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Signature of the payload (</a:t>
            </a:r>
            <a:r>
              <a:rPr lang="en-US" sz="1600" u="sng" dirty="0">
                <a:latin typeface="Arial"/>
                <a:ea typeface="Arial"/>
                <a:cs typeface="Arial"/>
                <a:sym typeface="Wingdings" pitchFamily="2" charset="2"/>
              </a:rPr>
              <a:t>only in IDS mode at the moment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)</a:t>
            </a:r>
            <a:endParaRPr lang="en-US" dirty="0"/>
          </a:p>
          <a:p>
            <a:pPr marL="0" indent="0">
              <a:buSzPts val="1344"/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65" name="Google Shape;1239;p11">
            <a:extLst>
              <a:ext uri="{FF2B5EF4-FFF2-40B4-BE49-F238E27FC236}">
                <a16:creationId xmlns:a16="http://schemas.microsoft.com/office/drawing/2014/main" id="{8098CB03-160E-5A5C-3A3A-A2124F77FFA0}"/>
              </a:ext>
            </a:extLst>
          </p:cNvPr>
          <p:cNvSpPr/>
          <p:nvPr/>
        </p:nvSpPr>
        <p:spPr>
          <a:xfrm>
            <a:off x="3006314" y="2200745"/>
            <a:ext cx="6539368" cy="3786652"/>
          </a:xfrm>
          <a:prstGeom prst="roundRect">
            <a:avLst>
              <a:gd name="adj" fmla="val 16667"/>
            </a:avLst>
          </a:prstGeom>
          <a:solidFill>
            <a:srgbClr val="FDD6C8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240;p11">
            <a:extLst>
              <a:ext uri="{FF2B5EF4-FFF2-40B4-BE49-F238E27FC236}">
                <a16:creationId xmlns:a16="http://schemas.microsoft.com/office/drawing/2014/main" id="{395AD891-3CD8-5BA0-558F-0686CE4628EC}"/>
              </a:ext>
            </a:extLst>
          </p:cNvPr>
          <p:cNvSpPr/>
          <p:nvPr/>
        </p:nvSpPr>
        <p:spPr>
          <a:xfrm>
            <a:off x="3284682" y="3893984"/>
            <a:ext cx="1331544" cy="900308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Engine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L4 )</a:t>
            </a:r>
            <a:endParaRPr dirty="0"/>
          </a:p>
        </p:txBody>
      </p:sp>
      <p:cxnSp>
        <p:nvCxnSpPr>
          <p:cNvPr id="68" name="Google Shape;1241;p11">
            <a:extLst>
              <a:ext uri="{FF2B5EF4-FFF2-40B4-BE49-F238E27FC236}">
                <a16:creationId xmlns:a16="http://schemas.microsoft.com/office/drawing/2014/main" id="{F173256F-7C1F-BF0D-F107-DCCD3545A0C7}"/>
              </a:ext>
            </a:extLst>
          </p:cNvPr>
          <p:cNvCxnSpPr>
            <a:stCxn id="81" idx="3"/>
          </p:cNvCxnSpPr>
          <p:nvPr/>
        </p:nvCxnSpPr>
        <p:spPr>
          <a:xfrm>
            <a:off x="2586364" y="4382384"/>
            <a:ext cx="697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1243;p11">
            <a:extLst>
              <a:ext uri="{FF2B5EF4-FFF2-40B4-BE49-F238E27FC236}">
                <a16:creationId xmlns:a16="http://schemas.microsoft.com/office/drawing/2014/main" id="{52AED0D7-5E02-D123-FA2B-5B3986509128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950454" y="4794292"/>
            <a:ext cx="23700" cy="585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" name="Google Shape;1245;p11">
            <a:extLst>
              <a:ext uri="{FF2B5EF4-FFF2-40B4-BE49-F238E27FC236}">
                <a16:creationId xmlns:a16="http://schemas.microsoft.com/office/drawing/2014/main" id="{E125B41B-724E-D050-8283-5ABFDA167728}"/>
              </a:ext>
            </a:extLst>
          </p:cNvPr>
          <p:cNvSpPr txBox="1"/>
          <p:nvPr/>
        </p:nvSpPr>
        <p:spPr>
          <a:xfrm>
            <a:off x="3971398" y="4843474"/>
            <a:ext cx="7022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246;p11">
            <a:extLst>
              <a:ext uri="{FF2B5EF4-FFF2-40B4-BE49-F238E27FC236}">
                <a16:creationId xmlns:a16="http://schemas.microsoft.com/office/drawing/2014/main" id="{3D4C6D67-3123-60EA-738C-714E98DF3B9D}"/>
              </a:ext>
            </a:extLst>
          </p:cNvPr>
          <p:cNvSpPr/>
          <p:nvPr/>
        </p:nvSpPr>
        <p:spPr>
          <a:xfrm>
            <a:off x="6222847" y="2426866"/>
            <a:ext cx="806358" cy="528325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Suricata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</a:t>
            </a:r>
            <a:endParaRPr/>
          </a:p>
        </p:txBody>
      </p:sp>
      <p:sp>
        <p:nvSpPr>
          <p:cNvPr id="72" name="Google Shape;1244;p11">
            <a:extLst>
              <a:ext uri="{FF2B5EF4-FFF2-40B4-BE49-F238E27FC236}">
                <a16:creationId xmlns:a16="http://schemas.microsoft.com/office/drawing/2014/main" id="{7E24F854-69D3-D4C8-EF23-263FE6D1BA85}"/>
              </a:ext>
            </a:extLst>
          </p:cNvPr>
          <p:cNvSpPr/>
          <p:nvPr/>
        </p:nvSpPr>
        <p:spPr>
          <a:xfrm>
            <a:off x="3479636" y="5379856"/>
            <a:ext cx="989262" cy="338666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</p:txBody>
      </p:sp>
      <p:cxnSp>
        <p:nvCxnSpPr>
          <p:cNvPr id="73" name="Google Shape;1247;p11">
            <a:extLst>
              <a:ext uri="{FF2B5EF4-FFF2-40B4-BE49-F238E27FC236}">
                <a16:creationId xmlns:a16="http://schemas.microsoft.com/office/drawing/2014/main" id="{2D4A188D-EE1D-A36F-30BF-04C048814EC7}"/>
              </a:ext>
            </a:extLst>
          </p:cNvPr>
          <p:cNvCxnSpPr>
            <a:stCxn id="66" idx="3"/>
            <a:endCxn id="75" idx="1"/>
          </p:cNvCxnSpPr>
          <p:nvPr/>
        </p:nvCxnSpPr>
        <p:spPr>
          <a:xfrm>
            <a:off x="4616226" y="4344138"/>
            <a:ext cx="1221600" cy="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1249;p11">
            <a:extLst>
              <a:ext uri="{FF2B5EF4-FFF2-40B4-BE49-F238E27FC236}">
                <a16:creationId xmlns:a16="http://schemas.microsoft.com/office/drawing/2014/main" id="{D287F4B9-5EC6-F83E-6307-1CA424FE280C}"/>
              </a:ext>
            </a:extLst>
          </p:cNvPr>
          <p:cNvSpPr txBox="1"/>
          <p:nvPr/>
        </p:nvSpPr>
        <p:spPr>
          <a:xfrm>
            <a:off x="3448401" y="2366884"/>
            <a:ext cx="24511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Spoke Gateway</a:t>
            </a:r>
            <a:endParaRPr/>
          </a:p>
        </p:txBody>
      </p:sp>
      <p:sp>
        <p:nvSpPr>
          <p:cNvPr id="75" name="Google Shape;1248;p11">
            <a:extLst>
              <a:ext uri="{FF2B5EF4-FFF2-40B4-BE49-F238E27FC236}">
                <a16:creationId xmlns:a16="http://schemas.microsoft.com/office/drawing/2014/main" id="{4C7603C5-98E8-20F9-228D-9ECFD1C32850}"/>
              </a:ext>
            </a:extLst>
          </p:cNvPr>
          <p:cNvSpPr/>
          <p:nvPr/>
        </p:nvSpPr>
        <p:spPr>
          <a:xfrm>
            <a:off x="5837926" y="3897004"/>
            <a:ext cx="1636344" cy="894866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ATS Engine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FQDN/URL + TLS Decrypt )</a:t>
            </a:r>
            <a:endParaRPr/>
          </a:p>
        </p:txBody>
      </p:sp>
      <p:cxnSp>
        <p:nvCxnSpPr>
          <p:cNvPr id="76" name="Google Shape;1250;p11">
            <a:extLst>
              <a:ext uri="{FF2B5EF4-FFF2-40B4-BE49-F238E27FC236}">
                <a16:creationId xmlns:a16="http://schemas.microsoft.com/office/drawing/2014/main" id="{B5CE4CFF-460B-7E94-A56D-7F2885019052}"/>
              </a:ext>
            </a:extLst>
          </p:cNvPr>
          <p:cNvCxnSpPr>
            <a:stCxn id="66" idx="0"/>
            <a:endCxn id="71" idx="2"/>
          </p:cNvCxnSpPr>
          <p:nvPr/>
        </p:nvCxnSpPr>
        <p:spPr>
          <a:xfrm rot="10800000" flipH="1">
            <a:off x="3950454" y="2955284"/>
            <a:ext cx="2675700" cy="938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1251;p11">
            <a:extLst>
              <a:ext uri="{FF2B5EF4-FFF2-40B4-BE49-F238E27FC236}">
                <a16:creationId xmlns:a16="http://schemas.microsoft.com/office/drawing/2014/main" id="{4E7A6C74-BB3E-19D4-4236-CCF25E602B16}"/>
              </a:ext>
            </a:extLst>
          </p:cNvPr>
          <p:cNvCxnSpPr>
            <a:stCxn id="75" idx="0"/>
            <a:endCxn id="71" idx="2"/>
          </p:cNvCxnSpPr>
          <p:nvPr/>
        </p:nvCxnSpPr>
        <p:spPr>
          <a:xfrm rot="10800000">
            <a:off x="6626098" y="2955304"/>
            <a:ext cx="30000" cy="941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78" name="Google Shape;1252;p11">
            <a:extLst>
              <a:ext uri="{FF2B5EF4-FFF2-40B4-BE49-F238E27FC236}">
                <a16:creationId xmlns:a16="http://schemas.microsoft.com/office/drawing/2014/main" id="{BC7153E7-3676-EAE6-BDB7-F822CFE45D24}"/>
              </a:ext>
            </a:extLst>
          </p:cNvPr>
          <p:cNvSpPr txBox="1"/>
          <p:nvPr/>
        </p:nvSpPr>
        <p:spPr>
          <a:xfrm>
            <a:off x="4434845" y="3066748"/>
            <a:ext cx="9065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 = Yes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 Packet</a:t>
            </a:r>
            <a:endParaRPr/>
          </a:p>
        </p:txBody>
      </p:sp>
      <p:sp>
        <p:nvSpPr>
          <p:cNvPr id="79" name="Google Shape;1253;p11">
            <a:extLst>
              <a:ext uri="{FF2B5EF4-FFF2-40B4-BE49-F238E27FC236}">
                <a16:creationId xmlns:a16="http://schemas.microsoft.com/office/drawing/2014/main" id="{1F428462-2CAB-28C6-716D-7C0A29840720}"/>
              </a:ext>
            </a:extLst>
          </p:cNvPr>
          <p:cNvSpPr txBox="1"/>
          <p:nvPr/>
        </p:nvSpPr>
        <p:spPr>
          <a:xfrm>
            <a:off x="6649838" y="3002591"/>
            <a:ext cx="9145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 = Yes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 Packet</a:t>
            </a:r>
            <a:endParaRPr/>
          </a:p>
        </p:txBody>
      </p:sp>
      <p:sp>
        <p:nvSpPr>
          <p:cNvPr id="80" name="Google Shape;1254;p11">
            <a:extLst>
              <a:ext uri="{FF2B5EF4-FFF2-40B4-BE49-F238E27FC236}">
                <a16:creationId xmlns:a16="http://schemas.microsoft.com/office/drawing/2014/main" id="{0BB2BD6C-49CB-3D10-B8C2-9DF7545973F7}"/>
              </a:ext>
            </a:extLst>
          </p:cNvPr>
          <p:cNvSpPr/>
          <p:nvPr/>
        </p:nvSpPr>
        <p:spPr>
          <a:xfrm>
            <a:off x="8894080" y="3884685"/>
            <a:ext cx="2320434" cy="89486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IPTables, Routing, NAT -&gt;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FQDN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Netflow (L4/L7)</a:t>
            </a:r>
            <a:endParaRPr/>
          </a:p>
        </p:txBody>
      </p:sp>
      <p:sp>
        <p:nvSpPr>
          <p:cNvPr id="81" name="Google Shape;1242;p11">
            <a:extLst>
              <a:ext uri="{FF2B5EF4-FFF2-40B4-BE49-F238E27FC236}">
                <a16:creationId xmlns:a16="http://schemas.microsoft.com/office/drawing/2014/main" id="{DAC64ECC-A60A-DF34-24C6-FB99552419C0}"/>
              </a:ext>
            </a:extLst>
          </p:cNvPr>
          <p:cNvSpPr/>
          <p:nvPr/>
        </p:nvSpPr>
        <p:spPr>
          <a:xfrm>
            <a:off x="1597102" y="4213051"/>
            <a:ext cx="989262" cy="338666"/>
          </a:xfrm>
          <a:prstGeom prst="flowChartTerminator">
            <a:avLst/>
          </a:prstGeom>
          <a:solidFill>
            <a:srgbClr val="00B050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Packet In</a:t>
            </a:r>
            <a:endParaRPr/>
          </a:p>
        </p:txBody>
      </p:sp>
      <p:cxnSp>
        <p:nvCxnSpPr>
          <p:cNvPr id="82" name="Google Shape;1255;p11">
            <a:extLst>
              <a:ext uri="{FF2B5EF4-FFF2-40B4-BE49-F238E27FC236}">
                <a16:creationId xmlns:a16="http://schemas.microsoft.com/office/drawing/2014/main" id="{82B0BD12-B9FB-6A27-274B-8B2F323B8B11}"/>
              </a:ext>
            </a:extLst>
          </p:cNvPr>
          <p:cNvCxnSpPr>
            <a:stCxn id="66" idx="3"/>
            <a:endCxn id="80" idx="2"/>
          </p:cNvCxnSpPr>
          <p:nvPr/>
        </p:nvCxnSpPr>
        <p:spPr>
          <a:xfrm>
            <a:off x="4616226" y="4344138"/>
            <a:ext cx="5438100" cy="435300"/>
          </a:xfrm>
          <a:prstGeom prst="curvedConnector4">
            <a:avLst>
              <a:gd name="adj1" fmla="val 6482"/>
              <a:gd name="adj2" fmla="val 15254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1256;p11">
            <a:extLst>
              <a:ext uri="{FF2B5EF4-FFF2-40B4-BE49-F238E27FC236}">
                <a16:creationId xmlns:a16="http://schemas.microsoft.com/office/drawing/2014/main" id="{6CB848C9-2B1E-6781-BECE-A2C115B0793B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 rot="10800000" flipH="1">
            <a:off x="7474270" y="4332137"/>
            <a:ext cx="1419900" cy="12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1257;p11">
            <a:extLst>
              <a:ext uri="{FF2B5EF4-FFF2-40B4-BE49-F238E27FC236}">
                <a16:creationId xmlns:a16="http://schemas.microsoft.com/office/drawing/2014/main" id="{57A0F8D5-7724-F84E-DF0A-997A3C1999F1}"/>
              </a:ext>
            </a:extLst>
          </p:cNvPr>
          <p:cNvCxnSpPr>
            <a:endCxn id="85" idx="0"/>
          </p:cNvCxnSpPr>
          <p:nvPr/>
        </p:nvCxnSpPr>
        <p:spPr>
          <a:xfrm>
            <a:off x="6668658" y="4770556"/>
            <a:ext cx="7800" cy="609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" name="Google Shape;1258;p11">
            <a:extLst>
              <a:ext uri="{FF2B5EF4-FFF2-40B4-BE49-F238E27FC236}">
                <a16:creationId xmlns:a16="http://schemas.microsoft.com/office/drawing/2014/main" id="{5750E645-38CF-9154-86D5-D2D217C8CEF4}"/>
              </a:ext>
            </a:extLst>
          </p:cNvPr>
          <p:cNvSpPr/>
          <p:nvPr/>
        </p:nvSpPr>
        <p:spPr>
          <a:xfrm>
            <a:off x="6181827" y="5379856"/>
            <a:ext cx="989262" cy="338666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</p:txBody>
      </p:sp>
      <p:sp>
        <p:nvSpPr>
          <p:cNvPr id="86" name="Google Shape;1259;p11">
            <a:extLst>
              <a:ext uri="{FF2B5EF4-FFF2-40B4-BE49-F238E27FC236}">
                <a16:creationId xmlns:a16="http://schemas.microsoft.com/office/drawing/2014/main" id="{18E0196B-98AF-6B75-D19C-777AEC21F76B}"/>
              </a:ext>
            </a:extLst>
          </p:cNvPr>
          <p:cNvSpPr txBox="1"/>
          <p:nvPr/>
        </p:nvSpPr>
        <p:spPr>
          <a:xfrm>
            <a:off x="7887569" y="3961911"/>
            <a:ext cx="90501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WebGroups Match - Allow</a:t>
            </a:r>
            <a:endParaRPr/>
          </a:p>
        </p:txBody>
      </p:sp>
      <p:sp>
        <p:nvSpPr>
          <p:cNvPr id="87" name="Google Shape;1260;p11">
            <a:extLst>
              <a:ext uri="{FF2B5EF4-FFF2-40B4-BE49-F238E27FC236}">
                <a16:creationId xmlns:a16="http://schemas.microsoft.com/office/drawing/2014/main" id="{64AF79F4-F66D-DA50-6F78-BDFE5D5FC9DC}"/>
              </a:ext>
            </a:extLst>
          </p:cNvPr>
          <p:cNvSpPr txBox="1"/>
          <p:nvPr/>
        </p:nvSpPr>
        <p:spPr>
          <a:xfrm>
            <a:off x="6657215" y="4790238"/>
            <a:ext cx="9764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WebGroups Match - Deny</a:t>
            </a:r>
            <a:endParaRPr/>
          </a:p>
        </p:txBody>
      </p:sp>
      <p:cxnSp>
        <p:nvCxnSpPr>
          <p:cNvPr id="88" name="Google Shape;1261;p11">
            <a:extLst>
              <a:ext uri="{FF2B5EF4-FFF2-40B4-BE49-F238E27FC236}">
                <a16:creationId xmlns:a16="http://schemas.microsoft.com/office/drawing/2014/main" id="{6D0A2D39-4484-CF75-D8A4-1C222A1B8C87}"/>
              </a:ext>
            </a:extLst>
          </p:cNvPr>
          <p:cNvCxnSpPr>
            <a:stCxn id="75" idx="3"/>
            <a:endCxn id="75" idx="0"/>
          </p:cNvCxnSpPr>
          <p:nvPr/>
        </p:nvCxnSpPr>
        <p:spPr>
          <a:xfrm rot="10800000">
            <a:off x="6656170" y="3897137"/>
            <a:ext cx="818100" cy="447300"/>
          </a:xfrm>
          <a:prstGeom prst="curvedConnector4">
            <a:avLst>
              <a:gd name="adj1" fmla="val -27942"/>
              <a:gd name="adj2" fmla="val 151136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1262;p11">
            <a:extLst>
              <a:ext uri="{FF2B5EF4-FFF2-40B4-BE49-F238E27FC236}">
                <a16:creationId xmlns:a16="http://schemas.microsoft.com/office/drawing/2014/main" id="{1881E71E-AC75-4C15-A129-E97B7ED2DDB6}"/>
              </a:ext>
            </a:extLst>
          </p:cNvPr>
          <p:cNvSpPr txBox="1"/>
          <p:nvPr/>
        </p:nvSpPr>
        <p:spPr>
          <a:xfrm>
            <a:off x="4601439" y="3819267"/>
            <a:ext cx="1317766" cy="5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Src/Dst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WebGroups or Decrypt</a:t>
            </a:r>
            <a:endParaRPr/>
          </a:p>
        </p:txBody>
      </p:sp>
      <p:sp>
        <p:nvSpPr>
          <p:cNvPr id="90" name="Google Shape;1263;p11">
            <a:extLst>
              <a:ext uri="{FF2B5EF4-FFF2-40B4-BE49-F238E27FC236}">
                <a16:creationId xmlns:a16="http://schemas.microsoft.com/office/drawing/2014/main" id="{7E95336B-3F24-9BAD-EA32-651E13AA5718}"/>
              </a:ext>
            </a:extLst>
          </p:cNvPr>
          <p:cNvSpPr txBox="1"/>
          <p:nvPr/>
        </p:nvSpPr>
        <p:spPr>
          <a:xfrm>
            <a:off x="7470430" y="3417881"/>
            <a:ext cx="15988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 Miss – Continue Evaluating L4/L7</a:t>
            </a:r>
            <a:endParaRPr/>
          </a:p>
        </p:txBody>
      </p:sp>
      <p:sp>
        <p:nvSpPr>
          <p:cNvPr id="91" name="Google Shape;1264;p11">
            <a:extLst>
              <a:ext uri="{FF2B5EF4-FFF2-40B4-BE49-F238E27FC236}">
                <a16:creationId xmlns:a16="http://schemas.microsoft.com/office/drawing/2014/main" id="{9B9A1E3D-BA29-849B-FD2B-CD8F93E131BE}"/>
              </a:ext>
            </a:extLst>
          </p:cNvPr>
          <p:cNvSpPr txBox="1"/>
          <p:nvPr/>
        </p:nvSpPr>
        <p:spPr>
          <a:xfrm>
            <a:off x="5009059" y="4845070"/>
            <a:ext cx="6668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L4 Allow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7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Supported Capabilities</a:t>
            </a:r>
          </a:p>
        </p:txBody>
      </p:sp>
      <p:sp>
        <p:nvSpPr>
          <p:cNvPr id="64" name="Google Shape;1238;p11">
            <a:extLst>
              <a:ext uri="{FF2B5EF4-FFF2-40B4-BE49-F238E27FC236}">
                <a16:creationId xmlns:a16="http://schemas.microsoft.com/office/drawing/2014/main" id="{1870E41E-2AD3-B7EF-E3CA-75BDB4F90F00}"/>
              </a:ext>
            </a:extLst>
          </p:cNvPr>
          <p:cNvSpPr txBox="1">
            <a:spLocks/>
          </p:cNvSpPr>
          <p:nvPr/>
        </p:nvSpPr>
        <p:spPr>
          <a:xfrm>
            <a:off x="263523" y="981076"/>
            <a:ext cx="11727371" cy="39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344"/>
              <a:buFont typeface="Arial" panose="020B0604020202020204" pitchFamily="34" charset="0"/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F6B9B-2D64-99AA-FB0B-FE4CE044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47545"/>
              </p:ext>
            </p:extLst>
          </p:nvPr>
        </p:nvGraphicFramePr>
        <p:xfrm>
          <a:off x="1027073" y="1122359"/>
          <a:ext cx="9880368" cy="4754565"/>
        </p:xfrm>
        <a:graphic>
          <a:graphicData uri="http://schemas.openxmlformats.org/drawingml/2006/table">
            <a:tbl>
              <a:tblPr/>
              <a:tblGrid>
                <a:gridCol w="2008339">
                  <a:extLst>
                    <a:ext uri="{9D8B030D-6E8A-4147-A177-3AD203B41FA5}">
                      <a16:colId xmlns:a16="http://schemas.microsoft.com/office/drawing/2014/main" val="3356177537"/>
                    </a:ext>
                  </a:extLst>
                </a:gridCol>
                <a:gridCol w="1285117">
                  <a:extLst>
                    <a:ext uri="{9D8B030D-6E8A-4147-A177-3AD203B41FA5}">
                      <a16:colId xmlns:a16="http://schemas.microsoft.com/office/drawing/2014/main" val="4079260734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448119649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1435679929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3009014998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457027696"/>
                    </a:ext>
                  </a:extLst>
                </a:gridCol>
              </a:tblGrid>
              <a:tr h="267863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Capability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6.7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6.8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6.9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7.0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7.1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25792"/>
                  </a:ext>
                </a:extLst>
              </a:tr>
              <a:tr h="1071451">
                <a:tc>
                  <a:txBody>
                    <a:bodyPr/>
                    <a:lstStyle/>
                    <a:p>
                      <a:r>
                        <a:rPr lang="en-GB" sz="1300" dirty="0"/>
                        <a:t>Distributed Cloud Firewall is supported in the following cloud providers: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AWS, Azure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84580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/>
                        <a:t>You can configure up to 500 SmartGroups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1208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/>
                        <a:t>You can have up to 3000 CIDRs per SmartGroup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44591"/>
                  </a:ext>
                </a:extLst>
              </a:tr>
              <a:tr h="468760">
                <a:tc>
                  <a:txBody>
                    <a:bodyPr/>
                    <a:lstStyle/>
                    <a:p>
                      <a:r>
                        <a:rPr lang="en-GB" sz="1300"/>
                        <a:t>Number of rules per policy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63827"/>
                  </a:ext>
                </a:extLst>
              </a:tr>
              <a:tr h="468760">
                <a:tc>
                  <a:txBody>
                    <a:bodyPr/>
                    <a:lstStyle/>
                    <a:p>
                      <a:r>
                        <a:rPr lang="en-GB" sz="1300"/>
                        <a:t>Number of port ranges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1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8728"/>
                  </a:ext>
                </a:extLst>
              </a:tr>
              <a:tr h="468760">
                <a:tc>
                  <a:txBody>
                    <a:bodyPr/>
                    <a:lstStyle/>
                    <a:p>
                      <a:r>
                        <a:rPr lang="en-GB" sz="1300"/>
                        <a:t>Overlapping IPs are supported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76086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>
                          <a:hlinkClick r:id="rId3"/>
                        </a:rPr>
                        <a:t>Security Group Orchestration</a:t>
                      </a:r>
                      <a:r>
                        <a:rPr lang="en-GB" sz="1300"/>
                        <a:t> is supported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 (Azure)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 (AWS and Azure)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291DC-CBA7-D0AA-9C8C-7B201136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 Reality…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510217-B833-A702-C070-53B5E9CFEF74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1961FC-98E4-C8D1-983C-6E94E52C07BD}"/>
              </a:ext>
            </a:extLst>
          </p:cNvPr>
          <p:cNvGrpSpPr/>
          <p:nvPr/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46" name="Graphic 45" descr="Network outline">
              <a:extLst>
                <a:ext uri="{FF2B5EF4-FFF2-40B4-BE49-F238E27FC236}">
                  <a16:creationId xmlns:a16="http://schemas.microsoft.com/office/drawing/2014/main" id="{CC1E7249-46FA-AD5D-6B74-1A7F0696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1D6BDB-3326-DF7E-C905-7D095880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1F50C-177C-E44A-ABC8-7F955CBEDCA6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49" name="Graphic 48" descr="Network outline">
              <a:extLst>
                <a:ext uri="{FF2B5EF4-FFF2-40B4-BE49-F238E27FC236}">
                  <a16:creationId xmlns:a16="http://schemas.microsoft.com/office/drawing/2014/main" id="{DB6A6254-5D45-FF1A-787E-C1EA40E5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1D2B84-E62B-3180-F030-30EC6C19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8B8C9-D2A9-DF4A-CB91-3A81E7F6A1DA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brick wall Icon - Free PNG &amp; SVG 18597 - Noun Project">
            <a:extLst>
              <a:ext uri="{FF2B5EF4-FFF2-40B4-BE49-F238E27FC236}">
                <a16:creationId xmlns:a16="http://schemas.microsoft.com/office/drawing/2014/main" id="{20B412C1-D697-BE90-AE82-C61BC375F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54B563-B663-34C9-E794-8F62F1885211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A30861-AFAD-DB57-8AC5-53E68DA99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30A729-5814-4E27-1950-5499690C55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CDB0EA-514B-2B47-597F-B08CDEC61426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57" name="Graphic 56" descr="Network outline">
              <a:extLst>
                <a:ext uri="{FF2B5EF4-FFF2-40B4-BE49-F238E27FC236}">
                  <a16:creationId xmlns:a16="http://schemas.microsoft.com/office/drawing/2014/main" id="{596CCF81-4A67-5F24-97D5-E486DD9B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EEC868-2818-6EE1-053D-DF5B34AB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75F021-15D4-6522-0948-5A1C45972D7B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60" name="Graphic 59" descr="Network outline">
              <a:extLst>
                <a:ext uri="{FF2B5EF4-FFF2-40B4-BE49-F238E27FC236}">
                  <a16:creationId xmlns:a16="http://schemas.microsoft.com/office/drawing/2014/main" id="{35C57728-0F71-BD35-7E49-67F551EFE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021C27-85E4-E154-F36C-C476E4502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2639C2-D8D3-D444-D2B1-241493B243E3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63" name="Graphic 62" descr="Network outline">
              <a:extLst>
                <a:ext uri="{FF2B5EF4-FFF2-40B4-BE49-F238E27FC236}">
                  <a16:creationId xmlns:a16="http://schemas.microsoft.com/office/drawing/2014/main" id="{2AF310CA-62C8-3121-9A7A-96B455F50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6E7B31F-54C5-F202-05F2-D311A009B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562E22-20CB-6D33-F7AE-31D5A0C3F2C2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8B051239-B10B-042C-2B54-63FE85E016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1AA4AD-3CF5-DEF4-BDD6-2EC85D04409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D24F9E-8B13-BBB1-EDA5-D56C563C43C5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8ACEFD6B-07F4-2875-38AE-45BAE2D8E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0F6CB8-5EBB-3110-E2BA-51AB426BAA4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F37C5-6B12-4454-EA1F-363075216812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D293686A-0541-9889-29C8-46CEB49A2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4769A-C4EA-6610-FCA8-AD8AD89DD0E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611E0C-09C0-9856-CCD6-47F285C53ABC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844AB8D-456B-96AC-4938-2A204521E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AC37CC-7F6A-8F65-A045-BAF880700FF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AAEC8C-E802-6A51-A584-D80ED6C25252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7453280E-2325-BDFE-3F08-A74CB58C7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95F93D-8BB6-91B4-6768-D0CD964A965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EBD688-9228-D26E-AF62-0F2BF379CA50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81" name="Freeform 50">
              <a:extLst>
                <a:ext uri="{FF2B5EF4-FFF2-40B4-BE49-F238E27FC236}">
                  <a16:creationId xmlns:a16="http://schemas.microsoft.com/office/drawing/2014/main" id="{FE1D5B40-FCFB-1F44-764E-0497C308E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BB735-2326-95EB-FFF7-E19A2054F73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22C6994B-A4D5-CC07-90AE-F80E5E165288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A599FF0C-B75D-DE12-E683-4FB0920E125E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31AD068A-7C1B-4CA9-4113-C69A8D2D6453}"/>
              </a:ext>
            </a:extLst>
          </p:cNvPr>
          <p:cNvSpPr/>
          <p:nvPr/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366685B-FA44-5981-5ACE-FAA5FBD46950}"/>
              </a:ext>
            </a:extLst>
          </p:cNvPr>
          <p:cNvSpPr/>
          <p:nvPr/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720727C-5467-071B-D04E-C4A3B3371CB5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C9934E9-6D23-14E8-EA71-701B36FEF607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849FB14-FE25-B62F-8560-C973AADDD6C9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D4ADA853-8A2E-7634-B531-D6541832872B}"/>
              </a:ext>
            </a:extLst>
          </p:cNvPr>
          <p:cNvSpPr/>
          <p:nvPr/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F5D0303B-1C15-84AA-99A8-9033945803EB}"/>
              </a:ext>
            </a:extLst>
          </p:cNvPr>
          <p:cNvSpPr/>
          <p:nvPr/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573939"/>
              <a:gd name="connsiteY0" fmla="*/ 528522 h 528522"/>
              <a:gd name="connsiteX1" fmla="*/ 39367 w 573939"/>
              <a:gd name="connsiteY1" fmla="*/ 8018 h 528522"/>
              <a:gd name="connsiteX2" fmla="*/ 573939 w 573939"/>
              <a:gd name="connsiteY2" fmla="*/ 261236 h 528522"/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2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13BFA992-5185-F435-63D6-4F48130C75D7}"/>
              </a:ext>
            </a:extLst>
          </p:cNvPr>
          <p:cNvSpPr/>
          <p:nvPr/>
        </p:nvSpPr>
        <p:spPr>
          <a:xfrm>
            <a:off x="5769512" y="2442762"/>
            <a:ext cx="1872240" cy="2129238"/>
          </a:xfrm>
          <a:custGeom>
            <a:avLst/>
            <a:gdLst>
              <a:gd name="connsiteX0" fmla="*/ 1337825 w 1907548"/>
              <a:gd name="connsiteY0" fmla="*/ 16179 h 2126333"/>
              <a:gd name="connsiteX1" fmla="*/ 1787991 w 1907548"/>
              <a:gd name="connsiteY1" fmla="*/ 142788 h 2126333"/>
              <a:gd name="connsiteX2" fmla="*/ 1759856 w 1907548"/>
              <a:gd name="connsiteY2" fmla="*/ 1057188 h 2126333"/>
              <a:gd name="connsiteX3" fmla="*/ 156139 w 1907548"/>
              <a:gd name="connsiteY3" fmla="*/ 1071256 h 2126333"/>
              <a:gd name="connsiteX4" fmla="*/ 113936 w 1907548"/>
              <a:gd name="connsiteY4" fmla="*/ 1915318 h 2126333"/>
              <a:gd name="connsiteX5" fmla="*/ 620373 w 1907548"/>
              <a:gd name="connsiteY5" fmla="*/ 2126333 h 2126333"/>
              <a:gd name="connsiteX0" fmla="*/ 1306537 w 1872240"/>
              <a:gd name="connsiteY0" fmla="*/ 16179 h 2126333"/>
              <a:gd name="connsiteX1" fmla="*/ 1756703 w 1872240"/>
              <a:gd name="connsiteY1" fmla="*/ 142788 h 2126333"/>
              <a:gd name="connsiteX2" fmla="*/ 1728568 w 1872240"/>
              <a:gd name="connsiteY2" fmla="*/ 1057188 h 2126333"/>
              <a:gd name="connsiteX3" fmla="*/ 181122 w 1872240"/>
              <a:gd name="connsiteY3" fmla="*/ 1240069 h 2126333"/>
              <a:gd name="connsiteX4" fmla="*/ 82648 w 1872240"/>
              <a:gd name="connsiteY4" fmla="*/ 1915318 h 2126333"/>
              <a:gd name="connsiteX5" fmla="*/ 589085 w 1872240"/>
              <a:gd name="connsiteY5" fmla="*/ 2126333 h 2126333"/>
              <a:gd name="connsiteX0" fmla="*/ 1306537 w 1872241"/>
              <a:gd name="connsiteY0" fmla="*/ 22286 h 2132440"/>
              <a:gd name="connsiteX1" fmla="*/ 1756703 w 1872241"/>
              <a:gd name="connsiteY1" fmla="*/ 148895 h 2132440"/>
              <a:gd name="connsiteX2" fmla="*/ 1728568 w 1872241"/>
              <a:gd name="connsiteY2" fmla="*/ 1203972 h 2132440"/>
              <a:gd name="connsiteX3" fmla="*/ 181122 w 1872241"/>
              <a:gd name="connsiteY3" fmla="*/ 1246176 h 2132440"/>
              <a:gd name="connsiteX4" fmla="*/ 82648 w 1872241"/>
              <a:gd name="connsiteY4" fmla="*/ 1921425 h 2132440"/>
              <a:gd name="connsiteX5" fmla="*/ 589085 w 1872241"/>
              <a:gd name="connsiteY5" fmla="*/ 2132440 h 2132440"/>
              <a:gd name="connsiteX0" fmla="*/ 1306537 w 1872240"/>
              <a:gd name="connsiteY0" fmla="*/ 19084 h 2129238"/>
              <a:gd name="connsiteX1" fmla="*/ 1756703 w 1872240"/>
              <a:gd name="connsiteY1" fmla="*/ 145693 h 2129238"/>
              <a:gd name="connsiteX2" fmla="*/ 1728568 w 1872240"/>
              <a:gd name="connsiteY2" fmla="*/ 1130431 h 2129238"/>
              <a:gd name="connsiteX3" fmla="*/ 181122 w 1872240"/>
              <a:gd name="connsiteY3" fmla="*/ 1242974 h 2129238"/>
              <a:gd name="connsiteX4" fmla="*/ 82648 w 1872240"/>
              <a:gd name="connsiteY4" fmla="*/ 1918223 h 2129238"/>
              <a:gd name="connsiteX5" fmla="*/ 589085 w 1872240"/>
              <a:gd name="connsiteY5" fmla="*/ 2129238 h 21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40" h="2129238">
                <a:moveTo>
                  <a:pt x="1306537" y="19084"/>
                </a:moveTo>
                <a:cubicBezTo>
                  <a:pt x="1496451" y="-4362"/>
                  <a:pt x="1686365" y="-39531"/>
                  <a:pt x="1756703" y="145693"/>
                </a:cubicBezTo>
                <a:cubicBezTo>
                  <a:pt x="1827041" y="330917"/>
                  <a:pt x="1991165" y="947551"/>
                  <a:pt x="1728568" y="1130431"/>
                </a:cubicBezTo>
                <a:cubicBezTo>
                  <a:pt x="1465971" y="1313311"/>
                  <a:pt x="455442" y="1111675"/>
                  <a:pt x="181122" y="1242974"/>
                </a:cubicBezTo>
                <a:cubicBezTo>
                  <a:pt x="-93198" y="1374273"/>
                  <a:pt x="5276" y="1742377"/>
                  <a:pt x="82648" y="1918223"/>
                </a:cubicBezTo>
                <a:cubicBezTo>
                  <a:pt x="160020" y="2094069"/>
                  <a:pt x="374552" y="2111653"/>
                  <a:pt x="589085" y="2129238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A401971-5D6D-1F15-1BE7-579B6DC70D2A}"/>
              </a:ext>
            </a:extLst>
          </p:cNvPr>
          <p:cNvSpPr/>
          <p:nvPr/>
        </p:nvSpPr>
        <p:spPr>
          <a:xfrm>
            <a:off x="3854546" y="2390779"/>
            <a:ext cx="5101421" cy="2237492"/>
          </a:xfrm>
          <a:custGeom>
            <a:avLst/>
            <a:gdLst>
              <a:gd name="connsiteX0" fmla="*/ 0 w 5300359"/>
              <a:gd name="connsiteY0" fmla="*/ 2526 h 2239289"/>
              <a:gd name="connsiteX1" fmla="*/ 478301 w 5300359"/>
              <a:gd name="connsiteY1" fmla="*/ 199473 h 2239289"/>
              <a:gd name="connsiteX2" fmla="*/ 492369 w 5300359"/>
              <a:gd name="connsiteY2" fmla="*/ 1268618 h 2239289"/>
              <a:gd name="connsiteX3" fmla="*/ 4909624 w 5300359"/>
              <a:gd name="connsiteY3" fmla="*/ 1001332 h 2239289"/>
              <a:gd name="connsiteX4" fmla="*/ 5036234 w 5300359"/>
              <a:gd name="connsiteY4" fmla="*/ 2014206 h 2239289"/>
              <a:gd name="connsiteX5" fmla="*/ 4515729 w 5300359"/>
              <a:gd name="connsiteY5" fmla="*/ 2239289 h 2239289"/>
              <a:gd name="connsiteX0" fmla="*/ 0 w 5281030"/>
              <a:gd name="connsiteY0" fmla="*/ 796 h 2237559"/>
              <a:gd name="connsiteX1" fmla="*/ 478301 w 5281030"/>
              <a:gd name="connsiteY1" fmla="*/ 197743 h 2237559"/>
              <a:gd name="connsiteX2" fmla="*/ 759655 w 5281030"/>
              <a:gd name="connsiteY2" fmla="*/ 999602 h 2237559"/>
              <a:gd name="connsiteX3" fmla="*/ 4909624 w 5281030"/>
              <a:gd name="connsiteY3" fmla="*/ 999602 h 2237559"/>
              <a:gd name="connsiteX4" fmla="*/ 5036234 w 5281030"/>
              <a:gd name="connsiteY4" fmla="*/ 2012476 h 2237559"/>
              <a:gd name="connsiteX5" fmla="*/ 4515729 w 5281030"/>
              <a:gd name="connsiteY5" fmla="*/ 2237559 h 2237559"/>
              <a:gd name="connsiteX0" fmla="*/ 0 w 5111455"/>
              <a:gd name="connsiteY0" fmla="*/ 796 h 2237559"/>
              <a:gd name="connsiteX1" fmla="*/ 478301 w 5111455"/>
              <a:gd name="connsiteY1" fmla="*/ 197743 h 2237559"/>
              <a:gd name="connsiteX2" fmla="*/ 759655 w 5111455"/>
              <a:gd name="connsiteY2" fmla="*/ 999602 h 2237559"/>
              <a:gd name="connsiteX3" fmla="*/ 4586067 w 5111455"/>
              <a:gd name="connsiteY3" fmla="*/ 985535 h 2237559"/>
              <a:gd name="connsiteX4" fmla="*/ 5036234 w 5111455"/>
              <a:gd name="connsiteY4" fmla="*/ 2012476 h 2237559"/>
              <a:gd name="connsiteX5" fmla="*/ 4515729 w 5111455"/>
              <a:gd name="connsiteY5" fmla="*/ 2237559 h 2237559"/>
              <a:gd name="connsiteX0" fmla="*/ 0 w 5110766"/>
              <a:gd name="connsiteY0" fmla="*/ 648 h 2237411"/>
              <a:gd name="connsiteX1" fmla="*/ 478301 w 5110766"/>
              <a:gd name="connsiteY1" fmla="*/ 197595 h 2237411"/>
              <a:gd name="connsiteX2" fmla="*/ 773722 w 5110766"/>
              <a:gd name="connsiteY2" fmla="*/ 929116 h 2237411"/>
              <a:gd name="connsiteX3" fmla="*/ 4586067 w 5110766"/>
              <a:gd name="connsiteY3" fmla="*/ 985387 h 2237411"/>
              <a:gd name="connsiteX4" fmla="*/ 5036234 w 5110766"/>
              <a:gd name="connsiteY4" fmla="*/ 2012328 h 2237411"/>
              <a:gd name="connsiteX5" fmla="*/ 4515729 w 5110766"/>
              <a:gd name="connsiteY5" fmla="*/ 2237411 h 2237411"/>
              <a:gd name="connsiteX0" fmla="*/ 0 w 5101421"/>
              <a:gd name="connsiteY0" fmla="*/ 729 h 2237492"/>
              <a:gd name="connsiteX1" fmla="*/ 478301 w 5101421"/>
              <a:gd name="connsiteY1" fmla="*/ 197676 h 2237492"/>
              <a:gd name="connsiteX2" fmla="*/ 970669 w 5101421"/>
              <a:gd name="connsiteY2" fmla="*/ 971400 h 2237492"/>
              <a:gd name="connsiteX3" fmla="*/ 4586067 w 5101421"/>
              <a:gd name="connsiteY3" fmla="*/ 985468 h 2237492"/>
              <a:gd name="connsiteX4" fmla="*/ 5036234 w 5101421"/>
              <a:gd name="connsiteY4" fmla="*/ 2012409 h 2237492"/>
              <a:gd name="connsiteX5" fmla="*/ 4515729 w 5101421"/>
              <a:gd name="connsiteY5" fmla="*/ 2237492 h 22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421" h="2237492">
                <a:moveTo>
                  <a:pt x="0" y="729"/>
                </a:moveTo>
                <a:cubicBezTo>
                  <a:pt x="198119" y="-6305"/>
                  <a:pt x="316523" y="35898"/>
                  <a:pt x="478301" y="197676"/>
                </a:cubicBezTo>
                <a:cubicBezTo>
                  <a:pt x="640079" y="359454"/>
                  <a:pt x="286041" y="840101"/>
                  <a:pt x="970669" y="971400"/>
                </a:cubicBezTo>
                <a:cubicBezTo>
                  <a:pt x="1655297" y="1102699"/>
                  <a:pt x="3908473" y="811967"/>
                  <a:pt x="4586067" y="985468"/>
                </a:cubicBezTo>
                <a:cubicBezTo>
                  <a:pt x="5263661" y="1158969"/>
                  <a:pt x="5101883" y="1806083"/>
                  <a:pt x="5036234" y="2012409"/>
                </a:cubicBezTo>
                <a:cubicBezTo>
                  <a:pt x="4970585" y="2218735"/>
                  <a:pt x="4743157" y="2228113"/>
                  <a:pt x="4515729" y="223749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65BF12-DD0F-25DC-3E4C-9E3AE7D6AD56}"/>
              </a:ext>
            </a:extLst>
          </p:cNvPr>
          <p:cNvSpPr/>
          <p:nvPr/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2EB968-68C9-A6BB-7E95-571FC1A18473}"/>
              </a:ext>
            </a:extLst>
          </p:cNvPr>
          <p:cNvSpPr/>
          <p:nvPr/>
        </p:nvSpPr>
        <p:spPr>
          <a:xfrm>
            <a:off x="3159716" y="38628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790B68-0836-668C-4026-A08C578E385A}"/>
              </a:ext>
            </a:extLst>
          </p:cNvPr>
          <p:cNvSpPr/>
          <p:nvPr/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D7A7D69-E871-8E8B-3583-699FEA75DF9E}"/>
              </a:ext>
            </a:extLst>
          </p:cNvPr>
          <p:cNvSpPr/>
          <p:nvPr/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2D5A382-CA48-D70C-C282-951404BC1869}"/>
              </a:ext>
            </a:extLst>
          </p:cNvPr>
          <p:cNvSpPr/>
          <p:nvPr/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1461DC-AC0E-6603-579E-48A2581F796B}"/>
              </a:ext>
            </a:extLst>
          </p:cNvPr>
          <p:cNvSpPr/>
          <p:nvPr/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9BFAB05-9A1D-7A91-9735-391CD51B24EB}"/>
              </a:ext>
            </a:extLst>
          </p:cNvPr>
          <p:cNvSpPr/>
          <p:nvPr/>
        </p:nvSpPr>
        <p:spPr>
          <a:xfrm>
            <a:off x="4721828" y="2239734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92946D-5003-11F8-1B32-EC7CE688D18C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EA6C43E-22E3-6E75-FBF8-EE8B7E571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brick wall Icon - Free PNG &amp; SVG 18597 - Noun Project">
              <a:extLst>
                <a:ext uri="{FF2B5EF4-FFF2-40B4-BE49-F238E27FC236}">
                  <a16:creationId xmlns:a16="http://schemas.microsoft.com/office/drawing/2014/main" id="{9D5FD16A-D72B-5D52-DDBD-32FF457308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</p:spTree>
    <p:extLst>
      <p:ext uri="{BB962C8B-B14F-4D97-AF65-F5344CB8AC3E}">
        <p14:creationId xmlns:p14="http://schemas.microsoft.com/office/powerpoint/2010/main" val="18726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Next: Lab 10 – Distributed Cloud Firewall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0765C-EC33-B73F-BDDE-FF3EE0F8F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84DA-6039-50F2-4060-302FA310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What If… the architecture was built for cloud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DBF730-7E34-625C-F36A-88497079A79E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83EB5DD-B470-D91C-454F-9BE509907F6F}"/>
              </a:ext>
            </a:extLst>
          </p:cNvPr>
          <p:cNvGrpSpPr/>
          <p:nvPr/>
        </p:nvGrpSpPr>
        <p:grpSpPr>
          <a:xfrm>
            <a:off x="3490258" y="1659284"/>
            <a:ext cx="1698397" cy="1855116"/>
            <a:chOff x="3056264" y="1170799"/>
            <a:chExt cx="1698397" cy="1855116"/>
          </a:xfrm>
        </p:grpSpPr>
        <p:pic>
          <p:nvPicPr>
            <p:cNvPr id="5" name="Graphic 4" descr="Network outline">
              <a:extLst>
                <a:ext uri="{FF2B5EF4-FFF2-40B4-BE49-F238E27FC236}">
                  <a16:creationId xmlns:a16="http://schemas.microsoft.com/office/drawing/2014/main" id="{7927FFF0-AF5D-F301-A50F-CACD04E4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9D771A-A444-9FE3-9820-87DAAA6E7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768905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7A97F-FFC1-E1D8-D220-4459FA3D1122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8" name="Graphic 7" descr="Network outline">
              <a:extLst>
                <a:ext uri="{FF2B5EF4-FFF2-40B4-BE49-F238E27FC236}">
                  <a16:creationId xmlns:a16="http://schemas.microsoft.com/office/drawing/2014/main" id="{9038805A-7831-850A-68EF-FA075166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593155-9CFE-860C-D32A-5C79A4FFF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5EFD88-C25E-C66C-F1A5-5A278AB9CE5E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rick wall Icon - Free PNG &amp; SVG 18597 - Noun Project">
            <a:extLst>
              <a:ext uri="{FF2B5EF4-FFF2-40B4-BE49-F238E27FC236}">
                <a16:creationId xmlns:a16="http://schemas.microsoft.com/office/drawing/2014/main" id="{7F5494F0-7CDD-C97E-CB55-7965F5710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D25F7-04BE-4F42-95A0-70ADFEFE8058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E9567-9699-7FCD-AEE0-BAFEEC753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C70AE2D-1CB6-6B89-83E6-9B600A632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077AD-B616-2955-1BC3-2DFE42AEBE30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16" name="Graphic 15" descr="Network outline">
              <a:extLst>
                <a:ext uri="{FF2B5EF4-FFF2-40B4-BE49-F238E27FC236}">
                  <a16:creationId xmlns:a16="http://schemas.microsoft.com/office/drawing/2014/main" id="{E9E5FBC2-715F-9A98-07CF-61238193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50EF61-4FF5-B8EE-90C0-067CFD0E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E7598-15A5-39B2-77FE-F538D043E602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19" name="Graphic 18" descr="Network outline">
              <a:extLst>
                <a:ext uri="{FF2B5EF4-FFF2-40B4-BE49-F238E27FC236}">
                  <a16:creationId xmlns:a16="http://schemas.microsoft.com/office/drawing/2014/main" id="{6E76EFDD-5B91-6E3E-1CFC-58638740E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AEA545-41E7-593A-31CB-8761C90E5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5FCB69-F5DB-CA3E-E76C-18404AA3615E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22" name="Graphic 21" descr="Network outline">
              <a:extLst>
                <a:ext uri="{FF2B5EF4-FFF2-40B4-BE49-F238E27FC236}">
                  <a16:creationId xmlns:a16="http://schemas.microsoft.com/office/drawing/2014/main" id="{3C803716-5A54-7A6B-2AF0-1198B3C5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3CC60D-8F98-3F14-DB21-16908B91A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2964A6-5C86-B2BF-0FBC-914558EEEA71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ECC74F3D-AB6E-696E-0485-531207FB3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56C3F4-BC9A-9463-F84C-18CCE80C10E1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2FE46E-8802-E15A-A9F7-239AAB2584AB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28" name="Freeform 50">
              <a:extLst>
                <a:ext uri="{FF2B5EF4-FFF2-40B4-BE49-F238E27FC236}">
                  <a16:creationId xmlns:a16="http://schemas.microsoft.com/office/drawing/2014/main" id="{0AFE133A-B3C0-968B-1D96-0E3F45E58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4CBAC-4A97-216A-003B-E9B0BDC07179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181722-21A1-C300-0ADB-B61D6C3A921F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87DAA9EC-D0D9-2F00-43A8-BA88D550D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E73DA0-2849-9DC1-41CA-42327DBDAE3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1188E1-B843-FD8C-0388-1830F7A14D55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34" name="Freeform 50">
              <a:extLst>
                <a:ext uri="{FF2B5EF4-FFF2-40B4-BE49-F238E27FC236}">
                  <a16:creationId xmlns:a16="http://schemas.microsoft.com/office/drawing/2014/main" id="{14CC374B-9068-65DE-E463-C30014556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F362C-0554-A622-03FE-DD41815512A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0469A5-B296-3016-081D-606CCD8E8C4D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04C1347A-95B0-1EC4-E842-57222AC39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991A9D-CBAE-9EC0-6A85-A7382039464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D6F3A0-B59D-64EA-47D0-DD8A76688688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58DA9F5E-5E35-5391-12D4-706CA90B3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14B4A7-7F41-4EC5-28FB-FBE24562461A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3249B1-94E7-9E7D-DE28-E43062867850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F6AA53-E1DD-9A22-6D10-FA89B72A9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brick wall Icon - Free PNG &amp; SVG 18597 - Noun Project">
              <a:extLst>
                <a:ext uri="{FF2B5EF4-FFF2-40B4-BE49-F238E27FC236}">
                  <a16:creationId xmlns:a16="http://schemas.microsoft.com/office/drawing/2014/main" id="{F90192A4-4771-326D-1AE7-97AE8F7D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</p:spTree>
    <p:extLst>
      <p:ext uri="{BB962C8B-B14F-4D97-AF65-F5344CB8AC3E}">
        <p14:creationId xmlns:p14="http://schemas.microsoft.com/office/powerpoint/2010/main" val="33277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FAD879-5F1C-D6B2-1F4F-6CC0F773AA57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948EF9B-3AB4-9711-49F7-6C01FAF1CA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726CDA7-73BD-927C-D882-D74F5E3B3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361542-2659-AC95-1653-C8D04AF9DC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D4769F4-F838-315C-03AE-52C16E81E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A486FCE-0E37-D415-C79C-FCE4FF3E5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69DCE59-A2B2-6A7A-3D3E-9AF92380C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E3AC3B-D9DB-DE01-80EB-D58BF893A3F7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EEF2B99C-6837-735B-6B85-B591DA796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EE163E9-1FB4-D008-6403-0B852F295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C1F27D-E48C-8E06-78AB-54C16E46010C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2B3BC6-E56D-FAE1-169B-9232769D4A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53AEAC1-C32E-7649-5DA3-3ED5627BB7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39F6796-825B-C442-B17E-7142FFC7D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E4B508-E47C-FACE-82D7-2203937C89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28CBBFF-75D0-1B5A-39F4-CCC63B732C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1C58D17-B506-5DEC-3E2F-185440564F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B9818A-1CB5-16B8-1FD3-8B984C0285A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4B326169-709E-F55E-EF68-C3FF18623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E788F9B-8662-1951-80EB-BB5153D1DC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7E1D66-9685-44C1-DA6A-4C36D98E9E3F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859923-D6E1-60CF-BF36-7B85C61BAB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732C402-1E9E-D1EB-C9DF-808DA872E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6FE025C-C34E-8EA5-69E1-0274AD2C89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920AC4F-4C86-7FF2-04C4-3767F04E8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B7A65B3-3A1C-DB11-C5A6-F62AFD940F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250DF74-266F-EF63-90BF-23E1C71C8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AD8C4F-F48F-3BC4-D099-64CC37D28974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67F93F0-20CD-EFEA-6012-4BD617A13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D331A35-F311-B5D5-1FED-C78A60956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17B65B-08FF-5CDE-298B-5ECE48E30B0F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8159BE9-21C1-8294-7E49-724166ABE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20E47B1-BD01-F559-7D8B-9B65A4205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3F9586F-1597-52BA-27C7-4F5E28910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4E3A56D-B708-1872-CE3E-93939E926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21076C7-B8C3-FDC1-5637-F5F41315BF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CEA5C44-B5C4-961F-2798-6F33C256D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F2016-B767-E50A-959A-CB428D04C40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F124314B-7263-F0D0-E26A-2D15578B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9C054F-BD32-2728-DBD4-E54C2C579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5CE8DC36-5731-1DC0-2FE3-144F77E5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Firewalling Functions were Embedded in the Cloud Network Everywhere…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CD335F-4F52-D6F6-D880-C6D3B22CEEDB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0E9823-F3E6-5612-3C4E-22C8762A0982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2CCC855D-1B15-4009-4734-FF97F0EF2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1902E0D-AC36-19AD-F40F-61F93D09A68F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D80705-BC2D-D027-3490-50C5D5112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FAFFABE-EC05-667E-28C8-EF4FDEA879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D5C165-5E61-55A2-336D-435705BFA163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D7233E0-6BFA-DAE7-A1C9-2549CD596C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CABD2B-A292-1371-856D-CC57EA6D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8A22FE1-C6DB-745F-162D-8023DEA89C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69801A3-BD84-D8A8-E14C-181F539003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8D4C1CF-129C-1B71-3E44-BB5ED86EF5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DC8B9AC-636C-FC20-E9DB-BF8719227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B39435-F1E8-074B-C2CF-EB28632CE96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6D7E751B-5D2F-3BD1-8D85-161B97FA5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B9619EE-F33F-B11F-D8EC-58AFA9856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81A48A-F1D4-FB13-600C-AAE833C3BF5B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853069C-F751-7E39-7C88-343509CA3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DB629E-078C-34BE-2656-7E8730E60FA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F1E6B5-68D2-4C18-47CB-55A266BFAF57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94212F17-FF67-47ED-7FF5-DED9B45F9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EDFFFE-3500-5C0F-2423-631B0D3F402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FF8C32-7C04-BDDB-CFD2-E37F31D8D416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C66B19D-22DD-8AD2-CB1B-D6415FF60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2F89EF-46AC-6AE9-C138-8C5912F17008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7487ED-400E-6C64-825A-5D4E77864B1D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2C2DA122-06F5-669C-DD70-EA901F9BA8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226917-69FC-413A-9135-51F990D1EF5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CB7DE-84FF-A770-9030-8F3E6A57069F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11329FEB-BFCD-A0A0-D833-AA96C7774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6A9309-D6E6-1C9B-A306-05DE20E7BF8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B38C32-2009-E4CC-13A3-A393D7D16504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AB899E1C-4A82-D2D2-1934-5DB2B286A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51DB1E-EC84-0DB7-FA1C-8B056844C58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BA12B-4673-939F-6B8F-E09B5FD13F1A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D6F5A9B-2EF6-630D-7730-4F1E138498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0289E8F-1C8C-0C02-EA0F-A203DE1E5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CFAECC2-943D-1D7D-40FE-8B7EC6536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A799561-0545-02FC-F52A-0D3EB70A4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CE9E5EC-9300-BF6C-83A9-147E7CE2A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7844E20-F9FE-4205-7C3C-BA685C803E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23933F-79F8-01BC-AD3F-FCCBFFF2D65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08F8E133-0D48-D3D3-9495-80BDC4806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D7A2BC-E883-4842-6F1C-79A2A74CEA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37838-2344-2B94-CA42-E55ECBE1D43E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BC9062-5296-754D-3CD7-F5683C77D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AC8AC5-F2B2-4B40-788B-924F38D71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7955F4-D1EF-F151-5CB3-4FB5DBF0DB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B883293-F250-FE2E-322A-740AD66F5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C159B6C-90B4-B3EE-B493-87AD159D9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9EB28F-90DC-693C-60A3-A0EBE3890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81AA41-5162-FA7A-4FF6-2CC6C968703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562DD4F5-B908-8F4A-0B3A-2E458B634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A5F88A1-2AD1-2A72-B0ED-E1757A293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A68F3B-853D-F6D7-7FBA-5951C0BA6D0E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2D6C5EB-2995-A35D-A812-E6F18B19EE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9AB87D6-C0E2-A045-CD39-55474CC739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2843A26-0874-1B3C-6219-61977034E2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9DBA41-1A6F-BAC4-C66D-D460BF72FA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F85A86-7089-8893-7FA1-C2380567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A39A5E7-7EE3-FEFA-671D-8081671ACA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9BE89F-CF42-F7AC-6650-8C540B9E1CDD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22FC7D3-C3D8-9498-13FF-2A45C2F09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182CA0-95D0-548F-2184-0D6E7BC0A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A6F82-7096-AA83-3F04-C17699FB2C1E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317C04-D9D9-4633-ACEB-402151028E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AB467A9-D702-7160-EDAE-196ABB9F4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17289-1627-4D26-4F19-C9FB9F20EB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1CE13C-5678-A204-944C-977BB0435B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E53548A-B174-4E96-A315-B562D9F19C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344DCB-434E-4031-A99B-D71AE58696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E741BF-D6DA-F8FA-F7D7-62B6EE24AAF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6E7B626B-5BD9-7581-12B4-F7023758A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D76544B-CDFF-E18E-2482-7AAEF8157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E283BF4-C94A-DDF5-A1B2-F04ADC2B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Distribution of the Security Services into the Spokes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685A89-925A-FC07-446E-5FD833BE83A8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4A26D9-7E00-D827-8FB3-F3934F3D27C8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D2FB16E0-B4B7-5EB4-2674-E60D3CE18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E6C0CE0-1EC3-2A3B-2C35-298A21760196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98FEA3-E16D-E2C0-4F37-422135070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CAE1BB4-F915-6B29-D81A-DC197B867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481D91-487A-8DE8-0D27-BAECB5657015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E0A823F-A601-2536-82DF-A1CB2EE640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EC3A6E5-E125-A381-52BE-3E0F562322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376B4B3-84C3-A0BD-8FB6-DB2967A4D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BA59571-A00B-10C5-FD7E-A58D07DE2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5A4A903-185A-D49F-4425-3BC61962D4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0F21344-47CA-0003-7A45-AD70B48B0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AC0B48-2C80-4CA5-1D45-0C939B856FC2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CEF0261E-EA20-FDF5-199C-D9A7D9623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E8E5D0D-5C4F-7E88-2CBC-76066277A4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E593DE-5EBC-8721-49AA-ABF901CAB337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D873BAF-317C-A758-7137-3CC278994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71ADD-374A-B150-4C6B-B3D3B717D600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69B791-69E8-48D8-4528-062E5D399339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3BBF084-A828-5EED-3B46-680FAB4C0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16D2E56-E0FE-2B82-B229-53BB1E99C09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D32790-E5BC-82A8-EBAA-11E429CA5CCF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C4910AA4-EA5F-58EE-2D8E-AC161A9B7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52A873-7669-445A-8043-A41879DA2BE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8E49AD-F097-8F1A-2764-03210604452E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B2A7E29B-9EB4-CAAD-E361-51C6B6D57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018B27-DDDB-FAC7-BCB3-EE5E77012FF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021AA21-0587-BD27-BA55-1854384B7C9F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85A348AA-FF88-FF4F-388C-38BE516A3C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CC73C7-C0DF-F7AE-9EB4-A0215772EBC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8D89F8-3973-5862-43DA-158B5380A354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97A02FAB-7306-A93C-C1D5-B6DD2BE63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BFD715-826A-3FD7-DAA6-7F2E9830A2B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9A3A435E-F1C5-FC38-A7FE-EDA94FC5B00E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E59636E-6D2E-0254-E183-D35A0B74E0F5}"/>
              </a:ext>
            </a:extLst>
          </p:cNvPr>
          <p:cNvSpPr/>
          <p:nvPr/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D551664-F09E-70E5-4DC2-1DB8254A8E7B}"/>
              </a:ext>
            </a:extLst>
          </p:cNvPr>
          <p:cNvSpPr/>
          <p:nvPr/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834827-4525-8ECA-84FA-E418029794A0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711E6BD-3C72-A726-DFD5-63072CD28699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E11B47A-1F7D-95B5-88F0-9D8EF7FAF6B3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5039B5BA-360F-ADB3-61FA-7749CD738043}"/>
              </a:ext>
            </a:extLst>
          </p:cNvPr>
          <p:cNvSpPr/>
          <p:nvPr/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02A6595-7136-02AB-8A9D-972E3643C39A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DC5071-9587-26B1-6223-5A0B6722485A}"/>
              </a:ext>
            </a:extLst>
          </p:cNvPr>
          <p:cNvSpPr/>
          <p:nvPr/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C762E0-D4F7-494C-3B91-E4D6F21830B6}"/>
              </a:ext>
            </a:extLst>
          </p:cNvPr>
          <p:cNvSpPr/>
          <p:nvPr/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D26D79-FEEE-FFB5-5394-714EACC7810A}"/>
              </a:ext>
            </a:extLst>
          </p:cNvPr>
          <p:cNvSpPr/>
          <p:nvPr/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3C846E-276E-5670-710C-1FA5DAEAD0FA}"/>
              </a:ext>
            </a:extLst>
          </p:cNvPr>
          <p:cNvSpPr/>
          <p:nvPr/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34BECC-573E-8E28-8088-C2762C6A48EC}"/>
              </a:ext>
            </a:extLst>
          </p:cNvPr>
          <p:cNvSpPr/>
          <p:nvPr/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A2FF26B-0791-3D38-C734-619B1D123664}"/>
              </a:ext>
            </a:extLst>
          </p:cNvPr>
          <p:cNvSpPr/>
          <p:nvPr/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573939"/>
              <a:gd name="connsiteY0" fmla="*/ 528522 h 528522"/>
              <a:gd name="connsiteX1" fmla="*/ 39367 w 573939"/>
              <a:gd name="connsiteY1" fmla="*/ 8018 h 528522"/>
              <a:gd name="connsiteX2" fmla="*/ 573939 w 573939"/>
              <a:gd name="connsiteY2" fmla="*/ 261236 h 528522"/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2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55C475E-EA83-508F-0378-4F9E277307F9}"/>
              </a:ext>
            </a:extLst>
          </p:cNvPr>
          <p:cNvSpPr/>
          <p:nvPr/>
        </p:nvSpPr>
        <p:spPr>
          <a:xfrm>
            <a:off x="5807753" y="2440875"/>
            <a:ext cx="1769683" cy="2131125"/>
          </a:xfrm>
          <a:custGeom>
            <a:avLst/>
            <a:gdLst>
              <a:gd name="connsiteX0" fmla="*/ 1337825 w 1907548"/>
              <a:gd name="connsiteY0" fmla="*/ 16179 h 2126333"/>
              <a:gd name="connsiteX1" fmla="*/ 1787991 w 1907548"/>
              <a:gd name="connsiteY1" fmla="*/ 142788 h 2126333"/>
              <a:gd name="connsiteX2" fmla="*/ 1759856 w 1907548"/>
              <a:gd name="connsiteY2" fmla="*/ 1057188 h 2126333"/>
              <a:gd name="connsiteX3" fmla="*/ 156139 w 1907548"/>
              <a:gd name="connsiteY3" fmla="*/ 1071256 h 2126333"/>
              <a:gd name="connsiteX4" fmla="*/ 113936 w 1907548"/>
              <a:gd name="connsiteY4" fmla="*/ 1915318 h 2126333"/>
              <a:gd name="connsiteX5" fmla="*/ 620373 w 1907548"/>
              <a:gd name="connsiteY5" fmla="*/ 2126333 h 2126333"/>
              <a:gd name="connsiteX0" fmla="*/ 1272373 w 1832069"/>
              <a:gd name="connsiteY0" fmla="*/ 16179 h 2126333"/>
              <a:gd name="connsiteX1" fmla="*/ 1722539 w 1832069"/>
              <a:gd name="connsiteY1" fmla="*/ 142788 h 2126333"/>
              <a:gd name="connsiteX2" fmla="*/ 1694404 w 1832069"/>
              <a:gd name="connsiteY2" fmla="*/ 1057188 h 2126333"/>
              <a:gd name="connsiteX3" fmla="*/ 231364 w 1832069"/>
              <a:gd name="connsiteY3" fmla="*/ 1254136 h 2126333"/>
              <a:gd name="connsiteX4" fmla="*/ 48484 w 1832069"/>
              <a:gd name="connsiteY4" fmla="*/ 1915318 h 2126333"/>
              <a:gd name="connsiteX5" fmla="*/ 554921 w 1832069"/>
              <a:gd name="connsiteY5" fmla="*/ 2126333 h 2126333"/>
              <a:gd name="connsiteX0" fmla="*/ 1268295 w 1769683"/>
              <a:gd name="connsiteY0" fmla="*/ 20971 h 2131125"/>
              <a:gd name="connsiteX1" fmla="*/ 1718461 w 1769683"/>
              <a:gd name="connsiteY1" fmla="*/ 147580 h 2131125"/>
              <a:gd name="connsiteX2" fmla="*/ 1591852 w 1769683"/>
              <a:gd name="connsiteY2" fmla="*/ 1174521 h 2131125"/>
              <a:gd name="connsiteX3" fmla="*/ 227286 w 1769683"/>
              <a:gd name="connsiteY3" fmla="*/ 1258928 h 2131125"/>
              <a:gd name="connsiteX4" fmla="*/ 44406 w 1769683"/>
              <a:gd name="connsiteY4" fmla="*/ 1920110 h 2131125"/>
              <a:gd name="connsiteX5" fmla="*/ 550843 w 1769683"/>
              <a:gd name="connsiteY5" fmla="*/ 2131125 h 213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683" h="2131125">
                <a:moveTo>
                  <a:pt x="1268295" y="20971"/>
                </a:moveTo>
                <a:cubicBezTo>
                  <a:pt x="1458209" y="-2475"/>
                  <a:pt x="1664535" y="-44678"/>
                  <a:pt x="1718461" y="147580"/>
                </a:cubicBezTo>
                <a:cubicBezTo>
                  <a:pt x="1772387" y="339838"/>
                  <a:pt x="1840381" y="989296"/>
                  <a:pt x="1591852" y="1174521"/>
                </a:cubicBezTo>
                <a:cubicBezTo>
                  <a:pt x="1343323" y="1359746"/>
                  <a:pt x="485194" y="1134663"/>
                  <a:pt x="227286" y="1258928"/>
                </a:cubicBezTo>
                <a:cubicBezTo>
                  <a:pt x="-30622" y="1383193"/>
                  <a:pt x="-32966" y="1744264"/>
                  <a:pt x="44406" y="1920110"/>
                </a:cubicBezTo>
                <a:cubicBezTo>
                  <a:pt x="121778" y="2095956"/>
                  <a:pt x="336310" y="2113540"/>
                  <a:pt x="550843" y="2131125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0B3CDC51-6AC0-7722-BC76-34799F215D1D}"/>
              </a:ext>
            </a:extLst>
          </p:cNvPr>
          <p:cNvSpPr/>
          <p:nvPr/>
        </p:nvSpPr>
        <p:spPr>
          <a:xfrm>
            <a:off x="3854548" y="2380559"/>
            <a:ext cx="5265818" cy="2247711"/>
          </a:xfrm>
          <a:custGeom>
            <a:avLst/>
            <a:gdLst>
              <a:gd name="connsiteX0" fmla="*/ 0 w 5300359"/>
              <a:gd name="connsiteY0" fmla="*/ 2526 h 2239289"/>
              <a:gd name="connsiteX1" fmla="*/ 478301 w 5300359"/>
              <a:gd name="connsiteY1" fmla="*/ 199473 h 2239289"/>
              <a:gd name="connsiteX2" fmla="*/ 492369 w 5300359"/>
              <a:gd name="connsiteY2" fmla="*/ 1268618 h 2239289"/>
              <a:gd name="connsiteX3" fmla="*/ 4909624 w 5300359"/>
              <a:gd name="connsiteY3" fmla="*/ 1001332 h 2239289"/>
              <a:gd name="connsiteX4" fmla="*/ 5036234 w 5300359"/>
              <a:gd name="connsiteY4" fmla="*/ 2014206 h 2239289"/>
              <a:gd name="connsiteX5" fmla="*/ 4515729 w 5300359"/>
              <a:gd name="connsiteY5" fmla="*/ 2239289 h 2239289"/>
              <a:gd name="connsiteX0" fmla="*/ 0 w 5280014"/>
              <a:gd name="connsiteY0" fmla="*/ 674 h 2237437"/>
              <a:gd name="connsiteX1" fmla="*/ 478301 w 5280014"/>
              <a:gd name="connsiteY1" fmla="*/ 197621 h 2237437"/>
              <a:gd name="connsiteX2" fmla="*/ 773723 w 5280014"/>
              <a:gd name="connsiteY2" fmla="*/ 943209 h 2237437"/>
              <a:gd name="connsiteX3" fmla="*/ 4909624 w 5280014"/>
              <a:gd name="connsiteY3" fmla="*/ 999480 h 2237437"/>
              <a:gd name="connsiteX4" fmla="*/ 5036234 w 5280014"/>
              <a:gd name="connsiteY4" fmla="*/ 2012354 h 2237437"/>
              <a:gd name="connsiteX5" fmla="*/ 4515729 w 5280014"/>
              <a:gd name="connsiteY5" fmla="*/ 2237437 h 2237437"/>
              <a:gd name="connsiteX0" fmla="*/ 0 w 5261770"/>
              <a:gd name="connsiteY0" fmla="*/ 729 h 2237492"/>
              <a:gd name="connsiteX1" fmla="*/ 478301 w 5261770"/>
              <a:gd name="connsiteY1" fmla="*/ 197676 h 2237492"/>
              <a:gd name="connsiteX2" fmla="*/ 1026942 w 5261770"/>
              <a:gd name="connsiteY2" fmla="*/ 971400 h 2237492"/>
              <a:gd name="connsiteX3" fmla="*/ 4909624 w 5261770"/>
              <a:gd name="connsiteY3" fmla="*/ 999535 h 2237492"/>
              <a:gd name="connsiteX4" fmla="*/ 5036234 w 5261770"/>
              <a:gd name="connsiteY4" fmla="*/ 2012409 h 2237492"/>
              <a:gd name="connsiteX5" fmla="*/ 4515729 w 5261770"/>
              <a:gd name="connsiteY5" fmla="*/ 2237492 h 2237492"/>
              <a:gd name="connsiteX0" fmla="*/ 0 w 5261770"/>
              <a:gd name="connsiteY0" fmla="*/ 729 h 2237492"/>
              <a:gd name="connsiteX1" fmla="*/ 478301 w 5261770"/>
              <a:gd name="connsiteY1" fmla="*/ 197676 h 2237492"/>
              <a:gd name="connsiteX2" fmla="*/ 1026942 w 5261770"/>
              <a:gd name="connsiteY2" fmla="*/ 971400 h 2237492"/>
              <a:gd name="connsiteX3" fmla="*/ 4909624 w 5261770"/>
              <a:gd name="connsiteY3" fmla="*/ 999535 h 2237492"/>
              <a:gd name="connsiteX4" fmla="*/ 5036234 w 5261770"/>
              <a:gd name="connsiteY4" fmla="*/ 2012409 h 2237492"/>
              <a:gd name="connsiteX5" fmla="*/ 4515729 w 5261770"/>
              <a:gd name="connsiteY5" fmla="*/ 2237492 h 2237492"/>
              <a:gd name="connsiteX0" fmla="*/ 0 w 5265818"/>
              <a:gd name="connsiteY0" fmla="*/ 625 h 2237388"/>
              <a:gd name="connsiteX1" fmla="*/ 478301 w 5265818"/>
              <a:gd name="connsiteY1" fmla="*/ 197572 h 2237388"/>
              <a:gd name="connsiteX2" fmla="*/ 970671 w 5265818"/>
              <a:gd name="connsiteY2" fmla="*/ 915026 h 2237388"/>
              <a:gd name="connsiteX3" fmla="*/ 4909624 w 5265818"/>
              <a:gd name="connsiteY3" fmla="*/ 999431 h 2237388"/>
              <a:gd name="connsiteX4" fmla="*/ 5036234 w 5265818"/>
              <a:gd name="connsiteY4" fmla="*/ 2012305 h 2237388"/>
              <a:gd name="connsiteX5" fmla="*/ 4515729 w 5265818"/>
              <a:gd name="connsiteY5" fmla="*/ 2237388 h 2237388"/>
              <a:gd name="connsiteX0" fmla="*/ 0 w 5265818"/>
              <a:gd name="connsiteY0" fmla="*/ 10948 h 2247711"/>
              <a:gd name="connsiteX1" fmla="*/ 478301 w 5265818"/>
              <a:gd name="connsiteY1" fmla="*/ 207895 h 2247711"/>
              <a:gd name="connsiteX2" fmla="*/ 970671 w 5265818"/>
              <a:gd name="connsiteY2" fmla="*/ 925349 h 2247711"/>
              <a:gd name="connsiteX3" fmla="*/ 4909624 w 5265818"/>
              <a:gd name="connsiteY3" fmla="*/ 1009754 h 2247711"/>
              <a:gd name="connsiteX4" fmla="*/ 5036234 w 5265818"/>
              <a:gd name="connsiteY4" fmla="*/ 2022628 h 2247711"/>
              <a:gd name="connsiteX5" fmla="*/ 4515729 w 5265818"/>
              <a:gd name="connsiteY5" fmla="*/ 2247711 h 2247711"/>
              <a:gd name="connsiteX0" fmla="*/ 0 w 5265818"/>
              <a:gd name="connsiteY0" fmla="*/ 10948 h 2247711"/>
              <a:gd name="connsiteX1" fmla="*/ 478301 w 5265818"/>
              <a:gd name="connsiteY1" fmla="*/ 207895 h 2247711"/>
              <a:gd name="connsiteX2" fmla="*/ 970671 w 5265818"/>
              <a:gd name="connsiteY2" fmla="*/ 925349 h 2247711"/>
              <a:gd name="connsiteX3" fmla="*/ 4909624 w 5265818"/>
              <a:gd name="connsiteY3" fmla="*/ 1009754 h 2247711"/>
              <a:gd name="connsiteX4" fmla="*/ 5036234 w 5265818"/>
              <a:gd name="connsiteY4" fmla="*/ 2022628 h 2247711"/>
              <a:gd name="connsiteX5" fmla="*/ 4515729 w 5265818"/>
              <a:gd name="connsiteY5" fmla="*/ 2247711 h 22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818" h="2247711">
                <a:moveTo>
                  <a:pt x="0" y="10948"/>
                </a:moveTo>
                <a:cubicBezTo>
                  <a:pt x="198119" y="3914"/>
                  <a:pt x="443131" y="-57047"/>
                  <a:pt x="478301" y="207895"/>
                </a:cubicBezTo>
                <a:cubicBezTo>
                  <a:pt x="513471" y="472837"/>
                  <a:pt x="485336" y="749502"/>
                  <a:pt x="970671" y="925349"/>
                </a:cubicBezTo>
                <a:cubicBezTo>
                  <a:pt x="1456006" y="1101196"/>
                  <a:pt x="4232030" y="826874"/>
                  <a:pt x="4909624" y="1009754"/>
                </a:cubicBezTo>
                <a:cubicBezTo>
                  <a:pt x="5587218" y="1192634"/>
                  <a:pt x="5101883" y="1816302"/>
                  <a:pt x="5036234" y="2022628"/>
                </a:cubicBezTo>
                <a:cubicBezTo>
                  <a:pt x="4970585" y="2228954"/>
                  <a:pt x="4743157" y="2238332"/>
                  <a:pt x="4515729" y="2247711"/>
                </a:cubicBezTo>
              </a:path>
            </a:pathLst>
          </a:custGeom>
          <a:noFill/>
          <a:ln w="63500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E62D0F4-A195-AE3D-7EEC-08903CCC1645}"/>
              </a:ext>
            </a:extLst>
          </p:cNvPr>
          <p:cNvSpPr/>
          <p:nvPr/>
        </p:nvSpPr>
        <p:spPr>
          <a:xfrm>
            <a:off x="3155627" y="3861092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C26898F-8DA4-0D4F-8965-741750699A0F}"/>
              </a:ext>
            </a:extLst>
          </p:cNvPr>
          <p:cNvSpPr/>
          <p:nvPr/>
        </p:nvSpPr>
        <p:spPr>
          <a:xfrm>
            <a:off x="4744752" y="2226011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B3E0-4C6E-5F18-32B6-512C092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Failure – Centralized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6AF3C-7CC6-6ACC-6A4C-C3E0359E7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AE5C-00D3-210D-1F91-2BF6265D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CEC5BF-5011-37AD-22BD-11F77240E9F6}"/>
              </a:ext>
            </a:extLst>
          </p:cNvPr>
          <p:cNvGrpSpPr/>
          <p:nvPr/>
        </p:nvGrpSpPr>
        <p:grpSpPr>
          <a:xfrm>
            <a:off x="367084" y="1226340"/>
            <a:ext cx="1602105" cy="996421"/>
            <a:chOff x="1263862" y="1228619"/>
            <a:chExt cx="1602105" cy="9964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D4ADF4-0696-AE59-B841-D3F40F4902A3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10AD96F-D6FA-2E8A-659E-01DD81521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DCBCF8D-0C5E-D0A2-1A83-23225BE677BF}"/>
              </a:ext>
            </a:extLst>
          </p:cNvPr>
          <p:cNvSpPr/>
          <p:nvPr/>
        </p:nvSpPr>
        <p:spPr bwMode="auto">
          <a:xfrm>
            <a:off x="6080019" y="2687265"/>
            <a:ext cx="2636414" cy="1892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C845751-A575-AA73-1C0B-91B18CA2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80019" y="2687265"/>
            <a:ext cx="381000" cy="381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2CEDE1F-19D0-55E0-8802-4461DFF250A2}"/>
              </a:ext>
            </a:extLst>
          </p:cNvPr>
          <p:cNvGrpSpPr/>
          <p:nvPr/>
        </p:nvGrpSpPr>
        <p:grpSpPr>
          <a:xfrm>
            <a:off x="7504114" y="1224993"/>
            <a:ext cx="1602105" cy="996421"/>
            <a:chOff x="1263862" y="1228619"/>
            <a:chExt cx="1602105" cy="996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E89446-CEC3-1690-73C0-4877F05DB66C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9363A31C-1BF1-2E64-2EE9-5B1933F5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453F90-6B4D-E4D7-9C09-050545F94AC4}"/>
              </a:ext>
            </a:extLst>
          </p:cNvPr>
          <p:cNvGrpSpPr/>
          <p:nvPr/>
        </p:nvGrpSpPr>
        <p:grpSpPr>
          <a:xfrm>
            <a:off x="2152439" y="1254713"/>
            <a:ext cx="1602105" cy="996421"/>
            <a:chOff x="1263862" y="1228619"/>
            <a:chExt cx="1602105" cy="996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58BDC8-CA5E-3E00-FDDB-F79162B7AE79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23B15F5-7C6D-7C9D-39C7-B61E0A976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26FB40-E96C-CC57-87E3-15F916F383B8}"/>
              </a:ext>
            </a:extLst>
          </p:cNvPr>
          <p:cNvGrpSpPr/>
          <p:nvPr/>
        </p:nvGrpSpPr>
        <p:grpSpPr>
          <a:xfrm>
            <a:off x="3918904" y="1228619"/>
            <a:ext cx="1602105" cy="996421"/>
            <a:chOff x="1263862" y="1228619"/>
            <a:chExt cx="1602105" cy="996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EEB32BC-2DEC-519D-5D14-E6E1E433AE21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47728A6-EEC5-F690-7608-E4850656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18CDC5-D5AC-F17B-B75C-E2D119F5F01E}"/>
              </a:ext>
            </a:extLst>
          </p:cNvPr>
          <p:cNvGrpSpPr/>
          <p:nvPr/>
        </p:nvGrpSpPr>
        <p:grpSpPr>
          <a:xfrm>
            <a:off x="5711509" y="1228619"/>
            <a:ext cx="1602105" cy="996421"/>
            <a:chOff x="1263862" y="1228619"/>
            <a:chExt cx="1602105" cy="996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8CD722-98CF-99EF-63EC-F84042032720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8BFDBF4B-C98A-B7CF-5775-4EF3F35A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9559F7F-8058-7C36-39F7-E28FA9447568}"/>
              </a:ext>
            </a:extLst>
          </p:cNvPr>
          <p:cNvSpPr/>
          <p:nvPr/>
        </p:nvSpPr>
        <p:spPr bwMode="auto">
          <a:xfrm>
            <a:off x="4019867" y="4730731"/>
            <a:ext cx="1602105" cy="993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Egress VPC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6700512-2274-A37F-AF75-64A59567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21455" y="4728035"/>
            <a:ext cx="381000" cy="381000"/>
          </a:xfrm>
          <a:prstGeom prst="rect">
            <a:avLst/>
          </a:prstGeom>
        </p:spPr>
      </p:pic>
      <p:pic>
        <p:nvPicPr>
          <p:cNvPr id="48" name="Graphic 7">
            <a:extLst>
              <a:ext uri="{FF2B5EF4-FFF2-40B4-BE49-F238E27FC236}">
                <a16:creationId xmlns:a16="http://schemas.microsoft.com/office/drawing/2014/main" id="{E4692755-771F-8109-9439-7736373F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439919" y="32554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831E511-E838-BF40-002F-C88B3480CF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019" y="3430382"/>
            <a:ext cx="570653" cy="570653"/>
          </a:xfrm>
          <a:prstGeom prst="rect">
            <a:avLst/>
          </a:prstGeom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0548F4EB-42CC-15A5-408E-8C14D068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379489" y="5151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35">
            <a:extLst>
              <a:ext uri="{FF2B5EF4-FFF2-40B4-BE49-F238E27FC236}">
                <a16:creationId xmlns:a16="http://schemas.microsoft.com/office/drawing/2014/main" id="{EBD2DD0B-BBEB-DE71-9B5E-77884AE0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967711" y="5151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68246AC-E2A7-F81E-95F3-33F811191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4446" y="3068265"/>
            <a:ext cx="570652" cy="5578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6298D7E-2E7D-2FD4-EEA4-36A0C138852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4446" y="3824207"/>
            <a:ext cx="570652" cy="55782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8608F6-B1C6-9D30-C524-AC91462594AB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 flipH="1">
            <a:off x="4820919" y="2225040"/>
            <a:ext cx="1691643" cy="10303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482E8C-4D0D-5894-9588-A2D48004C3C5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820919" y="4017402"/>
            <a:ext cx="1" cy="7133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B00ADF-C334-7F12-4823-80E0A7F03A09}"/>
              </a:ext>
            </a:extLst>
          </p:cNvPr>
          <p:cNvCxnSpPr>
            <a:cxnSpLocks/>
            <a:stCxn id="29" idx="1"/>
            <a:endCxn id="48" idx="3"/>
          </p:cNvCxnSpPr>
          <p:nvPr/>
        </p:nvCxnSpPr>
        <p:spPr>
          <a:xfrm flipH="1">
            <a:off x="5201919" y="3633708"/>
            <a:ext cx="878100" cy="26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019103-51AF-7865-4D10-EEA2D9DC89ED}"/>
              </a:ext>
            </a:extLst>
          </p:cNvPr>
          <p:cNvSpPr txBox="1"/>
          <p:nvPr/>
        </p:nvSpPr>
        <p:spPr>
          <a:xfrm>
            <a:off x="7295728" y="5149986"/>
            <a:ext cx="4374477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Throughput Reduction: </a:t>
            </a:r>
            <a:r>
              <a:rPr lang="en-US" sz="2400" u="sng" dirty="0"/>
              <a:t>50</a:t>
            </a:r>
            <a:r>
              <a:rPr lang="en-US" sz="2400" dirty="0"/>
              <a:t>%</a:t>
            </a:r>
          </a:p>
          <a:p>
            <a:r>
              <a:rPr lang="en-US" sz="2400" dirty="0"/>
              <a:t># of VPCs and AZs Impacted: ALL</a:t>
            </a:r>
          </a:p>
        </p:txBody>
      </p:sp>
      <p:sp>
        <p:nvSpPr>
          <p:cNvPr id="78" name="Multiply 77">
            <a:extLst>
              <a:ext uri="{FF2B5EF4-FFF2-40B4-BE49-F238E27FC236}">
                <a16:creationId xmlns:a16="http://schemas.microsoft.com/office/drawing/2014/main" id="{BF70235A-2963-1BAD-BDC7-668DD95B6E35}"/>
              </a:ext>
            </a:extLst>
          </p:cNvPr>
          <p:cNvSpPr/>
          <p:nvPr/>
        </p:nvSpPr>
        <p:spPr>
          <a:xfrm>
            <a:off x="7471252" y="2950162"/>
            <a:ext cx="877039" cy="79403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F489DF-7236-CC9F-FC1F-DCFA45D9C77E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 flipH="1">
            <a:off x="4820919" y="2221414"/>
            <a:ext cx="3484248" cy="10339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9C7AACF-A6C7-8340-D107-7797A39B3939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4719957" y="2225040"/>
            <a:ext cx="100962" cy="10303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B5241B-6B30-D41B-F6C5-C8D1D8F16877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>
            <a:off x="2953492" y="2251134"/>
            <a:ext cx="1867427" cy="100426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D22978-857E-D2E2-DC95-F53FE0E0B9FF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1168137" y="2222761"/>
            <a:ext cx="3652782" cy="10326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B3E0-4C6E-5F18-32B6-512C092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Failure – Distributed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6AF3C-7CC6-6ACC-6A4C-C3E0359E7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AE5C-00D3-210D-1F91-2BF6265D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CEC5BF-5011-37AD-22BD-11F77240E9F6}"/>
              </a:ext>
            </a:extLst>
          </p:cNvPr>
          <p:cNvGrpSpPr/>
          <p:nvPr/>
        </p:nvGrpSpPr>
        <p:grpSpPr>
          <a:xfrm>
            <a:off x="367084" y="1226340"/>
            <a:ext cx="1602105" cy="996421"/>
            <a:chOff x="1263862" y="1228619"/>
            <a:chExt cx="1602105" cy="9964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D4ADF4-0696-AE59-B841-D3F40F4902A3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10AD96F-D6FA-2E8A-659E-01DD81521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CEDE1F-19D0-55E0-8802-4461DFF250A2}"/>
              </a:ext>
            </a:extLst>
          </p:cNvPr>
          <p:cNvGrpSpPr/>
          <p:nvPr/>
        </p:nvGrpSpPr>
        <p:grpSpPr>
          <a:xfrm>
            <a:off x="7504114" y="1224993"/>
            <a:ext cx="1602105" cy="996421"/>
            <a:chOff x="1263862" y="1228619"/>
            <a:chExt cx="1602105" cy="996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E89446-CEC3-1690-73C0-4877F05DB66C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9363A31C-1BF1-2E64-2EE9-5B1933F5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453F90-6B4D-E4D7-9C09-050545F94AC4}"/>
              </a:ext>
            </a:extLst>
          </p:cNvPr>
          <p:cNvGrpSpPr/>
          <p:nvPr/>
        </p:nvGrpSpPr>
        <p:grpSpPr>
          <a:xfrm>
            <a:off x="2152439" y="1254713"/>
            <a:ext cx="1602105" cy="996421"/>
            <a:chOff x="1263862" y="1228619"/>
            <a:chExt cx="1602105" cy="996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58BDC8-CA5E-3E00-FDDB-F79162B7AE79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23B15F5-7C6D-7C9D-39C7-B61E0A976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26FB40-E96C-CC57-87E3-15F916F383B8}"/>
              </a:ext>
            </a:extLst>
          </p:cNvPr>
          <p:cNvGrpSpPr/>
          <p:nvPr/>
        </p:nvGrpSpPr>
        <p:grpSpPr>
          <a:xfrm>
            <a:off x="3918904" y="1228619"/>
            <a:ext cx="1602105" cy="996421"/>
            <a:chOff x="1263862" y="1228619"/>
            <a:chExt cx="1602105" cy="996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EEB32BC-2DEC-519D-5D14-E6E1E433AE21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47728A6-EEC5-F690-7608-E4850656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18CDC5-D5AC-F17B-B75C-E2D119F5F01E}"/>
              </a:ext>
            </a:extLst>
          </p:cNvPr>
          <p:cNvGrpSpPr/>
          <p:nvPr/>
        </p:nvGrpSpPr>
        <p:grpSpPr>
          <a:xfrm>
            <a:off x="5711509" y="1228619"/>
            <a:ext cx="1602105" cy="996421"/>
            <a:chOff x="1263862" y="1228619"/>
            <a:chExt cx="1602105" cy="996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8CD722-98CF-99EF-63EC-F84042032720}"/>
                </a:ext>
              </a:extLst>
            </p:cNvPr>
            <p:cNvSpPr/>
            <p:nvPr/>
          </p:nvSpPr>
          <p:spPr bwMode="auto">
            <a:xfrm>
              <a:off x="1263862" y="1231315"/>
              <a:ext cx="1602105" cy="993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8BFDBF4B-C98A-B7CF-5775-4EF3F35A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265450" y="1228619"/>
              <a:ext cx="381000" cy="381000"/>
            </a:xfrm>
            <a:prstGeom prst="rect">
              <a:avLst/>
            </a:prstGeom>
          </p:spPr>
        </p:pic>
      </p:grpSp>
      <p:pic>
        <p:nvPicPr>
          <p:cNvPr id="48" name="Graphic 7">
            <a:extLst>
              <a:ext uri="{FF2B5EF4-FFF2-40B4-BE49-F238E27FC236}">
                <a16:creationId xmlns:a16="http://schemas.microsoft.com/office/drawing/2014/main" id="{E4692755-771F-8109-9439-7736373F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439919" y="32554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8608F6-B1C6-9D30-C524-AC91462594AB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 flipH="1">
            <a:off x="4820919" y="2225040"/>
            <a:ext cx="1691643" cy="10303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019103-51AF-7865-4D10-EEA2D9DC89ED}"/>
              </a:ext>
            </a:extLst>
          </p:cNvPr>
          <p:cNvSpPr txBox="1"/>
          <p:nvPr/>
        </p:nvSpPr>
        <p:spPr>
          <a:xfrm>
            <a:off x="6092802" y="4654472"/>
            <a:ext cx="5577403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Throughput Reduction: </a:t>
            </a:r>
            <a:r>
              <a:rPr lang="en-US" sz="2400" u="sng" dirty="0"/>
              <a:t>10</a:t>
            </a:r>
            <a:r>
              <a:rPr lang="en-US" sz="2400" dirty="0"/>
              <a:t>%</a:t>
            </a:r>
          </a:p>
          <a:p>
            <a:r>
              <a:rPr lang="en-US" sz="2400" dirty="0"/>
              <a:t># of VPCs and AZs Impacted: 1 AZ in 1 VPC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F489DF-7236-CC9F-FC1F-DCFA45D9C77E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 flipH="1">
            <a:off x="4820919" y="2221414"/>
            <a:ext cx="3484248" cy="10339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9C7AACF-A6C7-8340-D107-7797A39B3939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4719957" y="2225040"/>
            <a:ext cx="100962" cy="10303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B5241B-6B30-D41B-F6C5-C8D1D8F16877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>
            <a:off x="2953492" y="2251134"/>
            <a:ext cx="1867427" cy="100426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D22978-857E-D2E2-DC95-F53FE0E0B9FF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1168137" y="2222761"/>
            <a:ext cx="3652782" cy="10326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357E961-3DB9-3C98-4CB0-DBB8F495959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310" y="1699027"/>
            <a:ext cx="420131" cy="4201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5F2F097-45FD-2672-C824-FA45400E844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7086" y="1702499"/>
            <a:ext cx="420131" cy="4201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9CFB657-79DD-31F4-14AB-8AEDB22457C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70049" y="1732372"/>
            <a:ext cx="420131" cy="4201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E90A0E2-5B7D-4F12-2379-C07298289D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5825" y="1735844"/>
            <a:ext cx="420131" cy="420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DF9FF2-69D9-4B74-5E41-6738A042133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1243" y="1725788"/>
            <a:ext cx="420131" cy="4201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DBDF79-8986-ED24-E397-3964AE352A2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019" y="1729260"/>
            <a:ext cx="420131" cy="42013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E4DA3D-AB14-555B-B0D6-439EF123F6B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2802" y="1728900"/>
            <a:ext cx="420131" cy="4201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9D467BE-1064-09DC-FC5F-2BD39DE94F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8578" y="1732372"/>
            <a:ext cx="420131" cy="42013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93C003-0762-FCBC-51C4-51065ED861A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3863" y="1728900"/>
            <a:ext cx="420131" cy="4201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3886434-B14B-1228-07E4-C011DBA64DF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9639" y="1732372"/>
            <a:ext cx="420131" cy="420131"/>
          </a:xfrm>
          <a:prstGeom prst="rect">
            <a:avLst/>
          </a:prstGeom>
        </p:spPr>
      </p:pic>
      <p:sp>
        <p:nvSpPr>
          <p:cNvPr id="17" name="Multiply 16">
            <a:extLst>
              <a:ext uri="{FF2B5EF4-FFF2-40B4-BE49-F238E27FC236}">
                <a16:creationId xmlns:a16="http://schemas.microsoft.com/office/drawing/2014/main" id="{CA43E80B-3FD9-ECF0-AE5A-48EB05F83D2A}"/>
              </a:ext>
            </a:extLst>
          </p:cNvPr>
          <p:cNvSpPr/>
          <p:nvPr/>
        </p:nvSpPr>
        <p:spPr>
          <a:xfrm>
            <a:off x="8190683" y="1547358"/>
            <a:ext cx="877039" cy="79403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C90604-1218-F31C-6749-CA354F61FA32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521C395-A533-D0BB-64A7-516CDE4CCA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46D6E46-EE45-7FA3-31D8-4FAF8D438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41FF291-2F3C-86F8-2882-E5163C267F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23509E-5296-40BE-1DD7-0D46033DA2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27736ED-562D-372F-C11E-430A31082A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40319EA-B433-9244-BDBA-5419EFD56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06ABD3-F7C0-B07A-59BD-42E2C43A8781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" name="Graphic 9" descr="Network outline">
                <a:extLst>
                  <a:ext uri="{FF2B5EF4-FFF2-40B4-BE49-F238E27FC236}">
                    <a16:creationId xmlns:a16="http://schemas.microsoft.com/office/drawing/2014/main" id="{CB213E78-5EE4-DD7B-3B82-C255F6D1B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1A56CEA-5BBB-C7C0-0F19-DA6C79C82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626AC6-EFEB-DC66-82E5-EACA575D77A2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2CB1451-601F-9FAB-5F5A-1F4999E884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F0B764-06BC-F616-E932-1F52E1667B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FE2E996-84A2-7EF7-E992-ADB551EF3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31C2AAE-B48F-019E-B3E1-490EFCBFEB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937E3ED-3F89-86AE-06DC-205840CFA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7879336-46C9-0D74-AA0D-7D7F055BE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0E377D-E9E2-7DF1-F7F0-8445A0FFDAD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20" name="Graphic 19" descr="Network outline">
                <a:extLst>
                  <a:ext uri="{FF2B5EF4-FFF2-40B4-BE49-F238E27FC236}">
                    <a16:creationId xmlns:a16="http://schemas.microsoft.com/office/drawing/2014/main" id="{0799F851-37A0-9A4F-9D0D-26B5B7897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1AB559D-5800-262F-F410-6CAD228479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4D2E3-58E7-7A5F-6E44-73C5492D76E2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2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7A3B859-991D-4614-CFEA-07A24C47A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DE67D3-467B-ADFC-15BA-13614D8F1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39F9761-2004-01EE-63ED-FB4EC48584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CC1242C-F13D-FB69-77CA-B2CA5BF3B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C13049F-D173-A38F-E08A-66B81FB159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E44FD0A-116E-6FD2-8DAA-F2F74F812B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34750CE-BD25-0B14-54AC-2EAD214FAA8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0" name="Graphic 29" descr="Network outline">
                <a:extLst>
                  <a:ext uri="{FF2B5EF4-FFF2-40B4-BE49-F238E27FC236}">
                    <a16:creationId xmlns:a16="http://schemas.microsoft.com/office/drawing/2014/main" id="{77B319A0-B1C3-47A8-DE6D-11AB04A90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6AA71-F9EA-1CCF-C526-B48330F11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178C74-1E39-5FCC-AE93-E9665A79304E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4895ADB-E983-67C4-9DA1-5DC2579CF4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D13A5D6-DAE0-E34F-EEB1-0748C3E9BA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BDAB4A9-FF93-0980-6C22-208A0A753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F6DFFC9-1E35-C17F-A036-D5E4839D3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DB7450D-B15A-68CE-F923-EFA9BEC57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63DCE55-5313-3735-A4F4-B042B3ABE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6BA2B3-4155-7B78-1AEA-4F418EE3DCC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0" name="Graphic 39" descr="Network outline">
                <a:extLst>
                  <a:ext uri="{FF2B5EF4-FFF2-40B4-BE49-F238E27FC236}">
                    <a16:creationId xmlns:a16="http://schemas.microsoft.com/office/drawing/2014/main" id="{C6A07A62-3286-BFD8-60E6-27862E3BA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E4684D-62D9-4096-A643-31F415948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E95F685A-0EBC-BE2D-E7AE-56A72F83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And, What If it was more than just firewalling…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EFFAA8-0FF8-BD8D-518F-716E264D525A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14E710-BBF2-8A81-8CF0-B7C364464446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brick wall Icon - Free PNG &amp; SVG 18597 - Noun Project">
            <a:extLst>
              <a:ext uri="{FF2B5EF4-FFF2-40B4-BE49-F238E27FC236}">
                <a16:creationId xmlns:a16="http://schemas.microsoft.com/office/drawing/2014/main" id="{6F0FFA64-C394-97F0-F57E-5A9E1D60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31556" r="30265" b="26844"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545249E-D4E2-B30E-C6B4-4EACCFD6F77A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67A9B44-18E0-1D1C-0DA3-BC98AAE2A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3812D5D-D202-7EAE-98F6-AB79529299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66F12-B67A-92F9-9778-48FCD38B8169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5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2B13E3-7B6E-8DE7-74DD-795022BF8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C2C42A-6D73-94E4-390E-B305F03F0D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8774936-618A-B574-0249-C0072CAB36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69AE827-8D65-6CE4-90B2-0808AB080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A50A16E-A18A-EF58-C9B8-0FC823EC01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3E118CC-F0D2-BEA6-F710-B3FC5C156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5" t="31556" r="30265" b="26844"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B671E5-1459-CE45-06DA-FE7625FBFB9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57" name="Graphic 56" descr="Network outline">
                <a:extLst>
                  <a:ext uri="{FF2B5EF4-FFF2-40B4-BE49-F238E27FC236}">
                    <a16:creationId xmlns:a16="http://schemas.microsoft.com/office/drawing/2014/main" id="{992A0B70-D880-2DEE-06B3-84B861D66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A1DFA17-5304-2F3C-E3CF-466C4221D7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B7752C-BC31-6E3B-375D-526DB9A4C6C8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56B87E7-4B01-2D3A-664C-505FA038D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D465B8-1FBB-0787-A757-EDCDCA27BEC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EF97CF-8DE4-54C4-1B1F-2A5640D53819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00814A97-BFED-006F-26C5-234D8008B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75664E-5BD7-23E3-0798-35A9CE68A4D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CE03CC-B253-724B-3747-FD1F9CDE3F5B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7376413-2CDC-BFDA-9438-CB79FA9BF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1CB87A-736A-9A79-5767-6C49A9D9545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00C974C-A810-7267-44F3-8DE7B2BFB261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38DC26B7-9591-1909-11EB-637B065F1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990CF1-E72E-C90E-7C5E-C37C59E5E62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9A541E-F37C-A471-DF64-5F28F9CC996C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3513A80A-AF5A-295E-E85F-997CFEF14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22AC59-9231-8CDC-8E89-794A107064B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09EE68-4045-2853-3309-898E7EE495C5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C5DF074B-81AD-C180-D1AE-3B49CB5E1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5AF415-4F11-CB82-0125-06E58934E30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Internet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ECBD048-95A5-0A6C-6D83-E69E367B3A6E}"/>
              </a:ext>
            </a:extLst>
          </p:cNvPr>
          <p:cNvGrpSpPr/>
          <p:nvPr/>
        </p:nvGrpSpPr>
        <p:grpSpPr>
          <a:xfrm>
            <a:off x="2072213" y="1070380"/>
            <a:ext cx="7998551" cy="4944628"/>
            <a:chOff x="2072213" y="1070380"/>
            <a:chExt cx="7998551" cy="4944628"/>
          </a:xfrm>
        </p:grpSpPr>
        <p:sp>
          <p:nvSpPr>
            <p:cNvPr id="78" name="Triangle 19">
              <a:extLst>
                <a:ext uri="{FF2B5EF4-FFF2-40B4-BE49-F238E27FC236}">
                  <a16:creationId xmlns:a16="http://schemas.microsoft.com/office/drawing/2014/main" id="{16B0D53F-8952-0FAD-AFC9-9C410A73C707}"/>
                </a:ext>
              </a:extLst>
            </p:cNvPr>
            <p:cNvSpPr/>
            <p:nvPr/>
          </p:nvSpPr>
          <p:spPr>
            <a:xfrm rot="16200000">
              <a:off x="2268131" y="1315895"/>
              <a:ext cx="4397572" cy="4789408"/>
            </a:xfrm>
            <a:custGeom>
              <a:avLst/>
              <a:gdLst>
                <a:gd name="connsiteX0" fmla="*/ 0 w 4839006"/>
                <a:gd name="connsiteY0" fmla="*/ 4789408 h 4789408"/>
                <a:gd name="connsiteX1" fmla="*/ 1301789 w 4839006"/>
                <a:gd name="connsiteY1" fmla="*/ 0 h 4789408"/>
                <a:gd name="connsiteX2" fmla="*/ 4839006 w 4839006"/>
                <a:gd name="connsiteY2" fmla="*/ 4789408 h 4789408"/>
                <a:gd name="connsiteX3" fmla="*/ 0 w 4839006"/>
                <a:gd name="connsiteY3" fmla="*/ 4789408 h 4789408"/>
                <a:gd name="connsiteX0" fmla="*/ 0 w 4397572"/>
                <a:gd name="connsiteY0" fmla="*/ 4789408 h 4789408"/>
                <a:gd name="connsiteX1" fmla="*/ 1301789 w 4397572"/>
                <a:gd name="connsiteY1" fmla="*/ 0 h 4789408"/>
                <a:gd name="connsiteX2" fmla="*/ 4397572 w 4397572"/>
                <a:gd name="connsiteY2" fmla="*/ 4048428 h 4789408"/>
                <a:gd name="connsiteX3" fmla="*/ 0 w 4397572"/>
                <a:gd name="connsiteY3" fmla="*/ 4789408 h 47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572" h="4789408">
                  <a:moveTo>
                    <a:pt x="0" y="4789408"/>
                  </a:moveTo>
                  <a:lnTo>
                    <a:pt x="1301789" y="0"/>
                  </a:lnTo>
                  <a:lnTo>
                    <a:pt x="4397572" y="4048428"/>
                  </a:lnTo>
                  <a:lnTo>
                    <a:pt x="0" y="4789408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9925"/>
                  </a:schemeClr>
                </a:gs>
                <a:gs pos="75000">
                  <a:srgbClr val="00DBFF">
                    <a:alpha val="61607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E7EC0D-E40B-68BC-D1F5-7BC1E489B6F1}"/>
                </a:ext>
              </a:extLst>
            </p:cNvPr>
            <p:cNvSpPr/>
            <p:nvPr/>
          </p:nvSpPr>
          <p:spPr>
            <a:xfrm>
              <a:off x="5126136" y="1070380"/>
              <a:ext cx="4944628" cy="4944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rgbClr val="00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CF4687-B4EA-AC3E-9935-3AF149780E12}"/>
                </a:ext>
              </a:extLst>
            </p:cNvPr>
            <p:cNvGrpSpPr/>
            <p:nvPr/>
          </p:nvGrpSpPr>
          <p:grpSpPr>
            <a:xfrm>
              <a:off x="6324609" y="1396258"/>
              <a:ext cx="1256498" cy="1421360"/>
              <a:chOff x="5988380" y="1769163"/>
              <a:chExt cx="1256498" cy="1421360"/>
            </a:xfrm>
          </p:grpSpPr>
          <p:pic>
            <p:nvPicPr>
              <p:cNvPr id="100" name="Picture 99" descr="brick wall Icon - Free PNG &amp; SVG 18597 - Noun Project">
                <a:extLst>
                  <a:ext uri="{FF2B5EF4-FFF2-40B4-BE49-F238E27FC236}">
                    <a16:creationId xmlns:a16="http://schemas.microsoft.com/office/drawing/2014/main" id="{C0008DF2-79FB-977D-9693-18A055C04C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5" t="31556" r="30265" b="26844"/>
              <a:stretch/>
            </p:blipFill>
            <p:spPr bwMode="auto">
              <a:xfrm>
                <a:off x="6210262" y="1769163"/>
                <a:ext cx="746632" cy="746632"/>
              </a:xfrm>
              <a:prstGeom prst="ellipse">
                <a:avLst/>
              </a:prstGeom>
              <a:pattFill prst="pct5">
                <a:fgClr>
                  <a:schemeClr val="accent1"/>
                </a:fgClr>
                <a:bgClr>
                  <a:schemeClr val="tx1">
                    <a:lumMod val="95000"/>
                  </a:schemeClr>
                </a:bgClr>
              </a:pattFill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129337C-A295-90F5-6B7C-324DF3B73324}"/>
                  </a:ext>
                </a:extLst>
              </p:cNvPr>
              <p:cNvSpPr txBox="1"/>
              <p:nvPr/>
            </p:nvSpPr>
            <p:spPr>
              <a:xfrm>
                <a:off x="5988380" y="2544192"/>
                <a:ext cx="1256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</a:t>
                </a:r>
              </a:p>
              <a:p>
                <a:r>
                  <a:rPr lang="en-US" b="1" dirty="0"/>
                  <a:t>Firewalling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CF79864-A28C-D9B4-5C23-87DEE72AC005}"/>
                </a:ext>
              </a:extLst>
            </p:cNvPr>
            <p:cNvGrpSpPr/>
            <p:nvPr/>
          </p:nvGrpSpPr>
          <p:grpSpPr>
            <a:xfrm>
              <a:off x="7918453" y="1608080"/>
              <a:ext cx="1055644" cy="1158631"/>
              <a:chOff x="7976124" y="1591225"/>
              <a:chExt cx="1055644" cy="1158631"/>
            </a:xfrm>
          </p:grpSpPr>
          <p:pic>
            <p:nvPicPr>
              <p:cNvPr id="98" name="Picture 2" descr="Home - Suricata">
                <a:extLst>
                  <a:ext uri="{FF2B5EF4-FFF2-40B4-BE49-F238E27FC236}">
                    <a16:creationId xmlns:a16="http://schemas.microsoft.com/office/drawing/2014/main" id="{C49ED39E-F9B2-FDEC-9400-36124F1DB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6124" y="1591225"/>
                <a:ext cx="1055644" cy="86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75ACF8-7917-E3D3-06BE-11C66572576E}"/>
                  </a:ext>
                </a:extLst>
              </p:cNvPr>
              <p:cNvSpPr txBox="1"/>
              <p:nvPr/>
            </p:nvSpPr>
            <p:spPr>
              <a:xfrm>
                <a:off x="8027074" y="2380524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IDS / IPS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7B67AB-3C57-9D11-72F7-DD431DFE4499}"/>
                </a:ext>
              </a:extLst>
            </p:cNvPr>
            <p:cNvGrpSpPr/>
            <p:nvPr/>
          </p:nvGrpSpPr>
          <p:grpSpPr>
            <a:xfrm>
              <a:off x="5091848" y="2773886"/>
              <a:ext cx="1769771" cy="1482228"/>
              <a:chOff x="5370931" y="3337229"/>
              <a:chExt cx="1769771" cy="1482228"/>
            </a:xfrm>
          </p:grpSpPr>
          <p:pic>
            <p:nvPicPr>
              <p:cNvPr id="95" name="Graphic 94" descr="Shield with solid fill">
                <a:extLst>
                  <a:ext uri="{FF2B5EF4-FFF2-40B4-BE49-F238E27FC236}">
                    <a16:creationId xmlns:a16="http://schemas.microsoft.com/office/drawing/2014/main" id="{9AA73934-6364-1BF5-EFE4-58C9041C1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8242" y="33372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CBAB9C-4CB8-AC8C-86DE-A609E32FDAF8}"/>
                  </a:ext>
                </a:extLst>
              </p:cNvPr>
              <p:cNvSpPr txBox="1"/>
              <p:nvPr/>
            </p:nvSpPr>
            <p:spPr>
              <a:xfrm>
                <a:off x="5857438" y="3516978"/>
                <a:ext cx="728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241B31"/>
                    </a:solidFill>
                  </a:rPr>
                  <a:t>NSG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01D8367-FE7F-54E2-4DE8-58054B0A39FC}"/>
                  </a:ext>
                </a:extLst>
              </p:cNvPr>
              <p:cNvSpPr txBox="1"/>
              <p:nvPr/>
            </p:nvSpPr>
            <p:spPr>
              <a:xfrm>
                <a:off x="5370931" y="4173126"/>
                <a:ext cx="1769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Micro-Segmentation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09B2CF8-1EEE-1588-0468-3DDE19CBDEF4}"/>
                </a:ext>
              </a:extLst>
            </p:cNvPr>
            <p:cNvGrpSpPr/>
            <p:nvPr/>
          </p:nvGrpSpPr>
          <p:grpSpPr>
            <a:xfrm>
              <a:off x="6179183" y="4162904"/>
              <a:ext cx="1239570" cy="1216766"/>
              <a:chOff x="8078214" y="3379746"/>
              <a:chExt cx="1239570" cy="1216766"/>
            </a:xfrm>
          </p:grpSpPr>
          <p:pic>
            <p:nvPicPr>
              <p:cNvPr id="93" name="Graphic 92" descr="Unlock with solid fill">
                <a:extLst>
                  <a:ext uri="{FF2B5EF4-FFF2-40B4-BE49-F238E27FC236}">
                    <a16:creationId xmlns:a16="http://schemas.microsoft.com/office/drawing/2014/main" id="{B5AA0E52-1D05-8798-9DCA-932663BE5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40799" y="337974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2CA598E-E0B1-89DF-4BE1-60F12E9056CD}"/>
                  </a:ext>
                </a:extLst>
              </p:cNvPr>
              <p:cNvSpPr txBox="1"/>
              <p:nvPr/>
            </p:nvSpPr>
            <p:spPr>
              <a:xfrm>
                <a:off x="8078214" y="4227180"/>
                <a:ext cx="1239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/>
                  <a:t>Decryption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9C55D82-818F-C087-D12C-B2A3D0FEC7FE}"/>
                </a:ext>
              </a:extLst>
            </p:cNvPr>
            <p:cNvGrpSpPr/>
            <p:nvPr/>
          </p:nvGrpSpPr>
          <p:grpSpPr>
            <a:xfrm>
              <a:off x="8598144" y="2773333"/>
              <a:ext cx="1251085" cy="1495392"/>
              <a:chOff x="8341194" y="3491267"/>
              <a:chExt cx="1251085" cy="1495392"/>
            </a:xfrm>
          </p:grpSpPr>
          <p:pic>
            <p:nvPicPr>
              <p:cNvPr id="91" name="Graphic 90" descr="Bug under magnifying glass with solid fill">
                <a:extLst>
                  <a:ext uri="{FF2B5EF4-FFF2-40B4-BE49-F238E27FC236}">
                    <a16:creationId xmlns:a16="http://schemas.microsoft.com/office/drawing/2014/main" id="{333A5466-578A-9E67-FF34-E8977520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458350" y="34912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D1A743-19C4-EFD7-8B71-E667174BC49A}"/>
                  </a:ext>
                </a:extLst>
              </p:cNvPr>
              <p:cNvSpPr txBox="1"/>
              <p:nvPr/>
            </p:nvSpPr>
            <p:spPr>
              <a:xfrm>
                <a:off x="8341194" y="4340328"/>
                <a:ext cx="125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Threat Prevention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B4A9B5-D5CF-E702-4D2D-5C3D74E13F35}"/>
                </a:ext>
              </a:extLst>
            </p:cNvPr>
            <p:cNvGrpSpPr/>
            <p:nvPr/>
          </p:nvGrpSpPr>
          <p:grpSpPr>
            <a:xfrm>
              <a:off x="6812478" y="2896645"/>
              <a:ext cx="1565878" cy="1170593"/>
              <a:chOff x="6812478" y="2896645"/>
              <a:chExt cx="1565878" cy="1170593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BC3D7D6-7F58-4C62-5632-E1F6E6D8E177}"/>
                  </a:ext>
                </a:extLst>
              </p:cNvPr>
              <p:cNvSpPr txBox="1"/>
              <p:nvPr/>
            </p:nvSpPr>
            <p:spPr>
              <a:xfrm>
                <a:off x="6812478" y="3697906"/>
                <a:ext cx="1565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Advanced NAT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291B1098-CECC-7F2B-3712-C0018D32F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217780" y="2896645"/>
                <a:ext cx="908236" cy="908236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12139F4-D5B8-0D6D-3555-E4FBE8816966}"/>
                </a:ext>
              </a:extLst>
            </p:cNvPr>
            <p:cNvGrpSpPr/>
            <p:nvPr/>
          </p:nvGrpSpPr>
          <p:grpSpPr>
            <a:xfrm>
              <a:off x="7724124" y="4140866"/>
              <a:ext cx="965713" cy="1516252"/>
              <a:chOff x="7724124" y="4140866"/>
              <a:chExt cx="965713" cy="151625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FA808EA-681C-5D15-F87F-E44CD14A8D6A}"/>
                  </a:ext>
                </a:extLst>
              </p:cNvPr>
              <p:cNvSpPr txBox="1"/>
              <p:nvPr/>
            </p:nvSpPr>
            <p:spPr>
              <a:xfrm>
                <a:off x="7724124" y="5010787"/>
                <a:ext cx="965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/>
                  <a:t>URL</a:t>
                </a:r>
              </a:p>
              <a:p>
                <a:pPr algn="ctr"/>
                <a:r>
                  <a:rPr lang="en-US" b="1"/>
                  <a:t>Filtering</a:t>
                </a:r>
              </a:p>
            </p:txBody>
          </p:sp>
          <p:pic>
            <p:nvPicPr>
              <p:cNvPr id="88" name="Picture 87" descr="Logo&#10;&#10;Description automatically generated">
                <a:extLst>
                  <a:ext uri="{FF2B5EF4-FFF2-40B4-BE49-F238E27FC236}">
                    <a16:creationId xmlns:a16="http://schemas.microsoft.com/office/drawing/2014/main" id="{8687BE42-78D3-3426-0E2B-0DC38EBB9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669" y="4140866"/>
                <a:ext cx="943487" cy="9434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4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39E62E-BE05-4084-974F-81119CAE5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51382-53AD-46BA-B265-6993FB895C90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86145dc-5422-4d95-9035-99d1eb0aad04"/>
    <ds:schemaRef ds:uri="http://schemas.openxmlformats.org/package/2006/metadata/core-properties"/>
    <ds:schemaRef ds:uri="441d0141-fee1-4d79-859b-40b8ef8f47c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309DC0-3511-410D-989D-AD282EA0E5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10628</TotalTime>
  <Words>1846</Words>
  <Application>Microsoft Macintosh PowerPoint</Application>
  <PresentationFormat>Widescreen</PresentationFormat>
  <Paragraphs>479</Paragraphs>
  <Slides>30</Slides>
  <Notes>29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1_Aviatrix_lite</vt:lpstr>
      <vt:lpstr>Distributed Cloud Firewall</vt:lpstr>
      <vt:lpstr>As Architected with Lift-and-Shift, Bolt-on, Data Center Era Products…</vt:lpstr>
      <vt:lpstr>In Reality…</vt:lpstr>
      <vt:lpstr>What If… the architecture was built for cloud</vt:lpstr>
      <vt:lpstr>Firewalling Functions were Embedded in the Cloud Network Everywhere…</vt:lpstr>
      <vt:lpstr>Distribution of the Security Services into the Spokes</vt:lpstr>
      <vt:lpstr>Impact of Failure – Centralized Architecture</vt:lpstr>
      <vt:lpstr>Impact of Failure – Distributed Architecture</vt:lpstr>
      <vt:lpstr>And, What If it was more than just firewalling…</vt:lpstr>
      <vt:lpstr>Aviatrix Distributed Cloud Firewall</vt:lpstr>
      <vt:lpstr>Policy Creation Looked Like One Big Firewall … A Distributed Cloud Firewall…</vt:lpstr>
      <vt:lpstr>SmartGroups: Definition</vt:lpstr>
      <vt:lpstr>SmartGroups: Classification Methods</vt:lpstr>
      <vt:lpstr>SmartGroups Creation</vt:lpstr>
      <vt:lpstr>Pre-defined SmartGroups</vt:lpstr>
      <vt:lpstr>Enabling Distributed Cloud Firewall</vt:lpstr>
      <vt:lpstr>The Greenfield-Rule Structure</vt:lpstr>
      <vt:lpstr>TLS Decryption: Basic TLS Connection</vt:lpstr>
      <vt:lpstr>TLS Decryption: PKI/ KMS and Trust Bundle</vt:lpstr>
      <vt:lpstr>TLS Decryption: Basic TLS Decryption</vt:lpstr>
      <vt:lpstr>TLS Decryption: Decryption CA Cert</vt:lpstr>
      <vt:lpstr>Distributed Cloud Firewall Rule Types: Intra-rule vs. Inter-rule</vt:lpstr>
      <vt:lpstr>Micro-Segmention: SmartGroups, Intra-Rules and Inter-Rules</vt:lpstr>
      <vt:lpstr>Network Segmentation &amp; Distributed Cloud Firewall Rule together</vt:lpstr>
      <vt:lpstr>Security Group (SG) Orchestration: Intra VPC/VNET Traffic Control </vt:lpstr>
      <vt:lpstr>Rule Enforcement</vt:lpstr>
      <vt:lpstr>Rule Logging</vt:lpstr>
      <vt:lpstr>DFW Engines At-a-Glance</vt:lpstr>
      <vt:lpstr>Supported Capabilities</vt:lpstr>
      <vt:lpstr>Next: Lab 10 – Distributed Cloud 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Leskinen</dc:creator>
  <cp:lastModifiedBy>Shahzad Ali</cp:lastModifiedBy>
  <cp:revision>145</cp:revision>
  <dcterms:created xsi:type="dcterms:W3CDTF">2020-05-26T17:12:30Z</dcterms:created>
  <dcterms:modified xsi:type="dcterms:W3CDTF">2024-07-18T22:36:41Z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