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4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5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6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7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8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9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3" r:id="rId4"/>
  </p:sldMasterIdLst>
  <p:notesMasterIdLst>
    <p:notesMasterId r:id="rId20"/>
  </p:notesMasterIdLst>
  <p:sldIdLst>
    <p:sldId id="2147481875" r:id="rId5"/>
    <p:sldId id="2147481876" r:id="rId6"/>
    <p:sldId id="2147481877" r:id="rId7"/>
    <p:sldId id="2147481878" r:id="rId8"/>
    <p:sldId id="2147481879" r:id="rId9"/>
    <p:sldId id="2147481880" r:id="rId10"/>
    <p:sldId id="2147481881" r:id="rId11"/>
    <p:sldId id="2147481882" r:id="rId12"/>
    <p:sldId id="2132735933" r:id="rId13"/>
    <p:sldId id="2147481884" r:id="rId14"/>
    <p:sldId id="2147481885" r:id="rId15"/>
    <p:sldId id="2147481886" r:id="rId16"/>
    <p:sldId id="2147481887" r:id="rId17"/>
    <p:sldId id="2142533051" r:id="rId18"/>
    <p:sldId id="2132735929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7"/>
    <p:restoredTop sz="88835" autoAdjust="0"/>
  </p:normalViewPr>
  <p:slideViewPr>
    <p:cSldViewPr snapToGrid="0">
      <p:cViewPr varScale="1">
        <p:scale>
          <a:sx n="111" d="100"/>
          <a:sy n="111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 Ali" userId="ecba8e45-00b4-4f6b-a2f0-4dc2d773ca2c" providerId="ADAL" clId="{8D2C61D0-88E2-2B40-B9EE-9E6E3F25A592}"/>
    <pc:docChg chg="modSld">
      <pc:chgData name="Shahzad Ali" userId="ecba8e45-00b4-4f6b-a2f0-4dc2d773ca2c" providerId="ADAL" clId="{8D2C61D0-88E2-2B40-B9EE-9E6E3F25A592}" dt="2024-07-18T23:44:59.322" v="0" actId="20577"/>
      <pc:docMkLst>
        <pc:docMk/>
      </pc:docMkLst>
      <pc:sldChg chg="modNotesTx">
        <pc:chgData name="Shahzad Ali" userId="ecba8e45-00b4-4f6b-a2f0-4dc2d773ca2c" providerId="ADAL" clId="{8D2C61D0-88E2-2B40-B9EE-9E6E3F25A592}" dt="2024-07-18T23:44:59.322" v="0" actId="20577"/>
        <pc:sldMkLst>
          <pc:docMk/>
          <pc:sldMk cId="3608737533" sldId="2142533051"/>
        </pc:sldMkLst>
      </pc:sldChg>
    </pc:docChg>
  </pc:docChgLst>
  <pc:docChgLst>
    <pc:chgData name="Shahzad Ali" userId="ecba8e45-00b4-4f6b-a2f0-4dc2d773ca2c" providerId="ADAL" clId="{1D48A422-7590-CB40-A671-F0F484E62C27}"/>
    <pc:docChg chg="modSld">
      <pc:chgData name="Shahzad Ali" userId="ecba8e45-00b4-4f6b-a2f0-4dc2d773ca2c" providerId="ADAL" clId="{1D48A422-7590-CB40-A671-F0F484E62C27}" dt="2024-06-04T15:19:19.052" v="10"/>
      <pc:docMkLst>
        <pc:docMk/>
      </pc:docMkLst>
      <pc:sldChg chg="modSp mod">
        <pc:chgData name="Shahzad Ali" userId="ecba8e45-00b4-4f6b-a2f0-4dc2d773ca2c" providerId="ADAL" clId="{1D48A422-7590-CB40-A671-F0F484E62C27}" dt="2024-06-04T14:08:20.809" v="1" actId="207"/>
        <pc:sldMkLst>
          <pc:docMk/>
          <pc:sldMk cId="708113614" sldId="2132735933"/>
        </pc:sldMkLst>
        <pc:spChg chg="mod">
          <ac:chgData name="Shahzad Ali" userId="ecba8e45-00b4-4f6b-a2f0-4dc2d773ca2c" providerId="ADAL" clId="{1D48A422-7590-CB40-A671-F0F484E62C27}" dt="2024-06-04T14:08:20.809" v="1" actId="207"/>
          <ac:spMkLst>
            <pc:docMk/>
            <pc:sldMk cId="708113614" sldId="2132735933"/>
            <ac:spMk id="8" creationId="{FD2BB338-9B66-0435-C61E-9BE57E9E0281}"/>
          </ac:spMkLst>
        </pc:spChg>
      </pc:sldChg>
      <pc:sldChg chg="modTransition">
        <pc:chgData name="Shahzad Ali" userId="ecba8e45-00b4-4f6b-a2f0-4dc2d773ca2c" providerId="ADAL" clId="{1D48A422-7590-CB40-A671-F0F484E62C27}" dt="2024-06-04T15:18:16.747" v="6"/>
        <pc:sldMkLst>
          <pc:docMk/>
          <pc:sldMk cId="2010588967" sldId="2147481877"/>
        </pc:sldMkLst>
      </pc:sldChg>
      <pc:sldChg chg="modTransition">
        <pc:chgData name="Shahzad Ali" userId="ecba8e45-00b4-4f6b-a2f0-4dc2d773ca2c" providerId="ADAL" clId="{1D48A422-7590-CB40-A671-F0F484E62C27}" dt="2024-06-04T15:18:20.257" v="7"/>
        <pc:sldMkLst>
          <pc:docMk/>
          <pc:sldMk cId="2873064683" sldId="2147481878"/>
        </pc:sldMkLst>
      </pc:sldChg>
      <pc:sldChg chg="modTransition modAnim">
        <pc:chgData name="Shahzad Ali" userId="ecba8e45-00b4-4f6b-a2f0-4dc2d773ca2c" providerId="ADAL" clId="{1D48A422-7590-CB40-A671-F0F484E62C27}" dt="2024-06-04T15:18:22.709" v="8"/>
        <pc:sldMkLst>
          <pc:docMk/>
          <pc:sldMk cId="495768104" sldId="2147481879"/>
        </pc:sldMkLst>
      </pc:sldChg>
      <pc:sldChg chg="modTransition modAnim">
        <pc:chgData name="Shahzad Ali" userId="ecba8e45-00b4-4f6b-a2f0-4dc2d773ca2c" providerId="ADAL" clId="{1D48A422-7590-CB40-A671-F0F484E62C27}" dt="2024-06-04T15:18:25.751" v="9"/>
        <pc:sldMkLst>
          <pc:docMk/>
          <pc:sldMk cId="1053894107" sldId="2147481880"/>
        </pc:sldMkLst>
      </pc:sldChg>
      <pc:sldChg chg="modNotes">
        <pc:chgData name="Shahzad Ali" userId="ecba8e45-00b4-4f6b-a2f0-4dc2d773ca2c" providerId="ADAL" clId="{1D48A422-7590-CB40-A671-F0F484E62C27}" dt="2024-06-04T15:19:19.052" v="10"/>
        <pc:sldMkLst>
          <pc:docMk/>
          <pc:sldMk cId="1983521464" sldId="2147481881"/>
        </pc:sldMkLst>
      </pc:sldChg>
    </pc:docChg>
  </pc:docChgLst>
  <pc:docChgLst>
    <pc:chgData name="Rizwan Jamal" userId="6c8cb8c0-019d-4068-958e-f30b571bac9d" providerId="ADAL" clId="{D2813486-3E99-9044-B31E-11C01382D52C}"/>
    <pc:docChg chg="custSel addSld modSld">
      <pc:chgData name="Rizwan Jamal" userId="6c8cb8c0-019d-4068-958e-f30b571bac9d" providerId="ADAL" clId="{D2813486-3E99-9044-B31E-11C01382D52C}" dt="2024-04-24T13:26:13.945" v="192" actId="729"/>
      <pc:docMkLst>
        <pc:docMk/>
      </pc:docMkLst>
      <pc:sldChg chg="add mod modShow modNotesTx">
        <pc:chgData name="Rizwan Jamal" userId="6c8cb8c0-019d-4068-958e-f30b571bac9d" providerId="ADAL" clId="{D2813486-3E99-9044-B31E-11C01382D52C}" dt="2024-04-24T13:26:13.945" v="192" actId="729"/>
        <pc:sldMkLst>
          <pc:docMk/>
          <pc:sldMk cId="3608737533" sldId="21425330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76EC-978E-42B8-96B5-27A5D93EF9E4}" type="datetimeFigureOut"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CBDAA-39C4-4953-8B33-EC28350C39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5860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904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451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DBA63-9C4F-4BBA-9BA4-95DF3F99C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33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lvl="1" indent="-171450">
              <a:buFont typeface="Arial" panose="020B0604020202020204" pitchFamily="34" charset="0"/>
              <a:buChar char="•"/>
            </a:pPr>
            <a:endParaRPr lang="en-CA" sz="90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CBDAA-39C4-4953-8B33-EC28350C399A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200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23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2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56F05-4DDA-774E-A360-3D4519934A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6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7126664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/>
          <p:cNvSpPr/>
          <p:nvPr userDrawn="1"/>
        </p:nvSpPr>
        <p:spPr bwMode="auto">
          <a:xfrm>
            <a:off x="3207537" y="0"/>
            <a:ext cx="8984463" cy="6867525"/>
          </a:xfrm>
          <a:custGeom>
            <a:avLst/>
            <a:gdLst>
              <a:gd name="T0" fmla="*/ 896 w 2034"/>
              <a:gd name="T1" fmla="*/ 0 h 1284"/>
              <a:gd name="T2" fmla="*/ 693 w 2034"/>
              <a:gd name="T3" fmla="*/ 98 h 1284"/>
              <a:gd name="T4" fmla="*/ 594 w 2034"/>
              <a:gd name="T5" fmla="*/ 225 h 1284"/>
              <a:gd name="T6" fmla="*/ 265 w 2034"/>
              <a:gd name="T7" fmla="*/ 642 h 1284"/>
              <a:gd name="T8" fmla="*/ 89 w 2034"/>
              <a:gd name="T9" fmla="*/ 867 h 1284"/>
              <a:gd name="T10" fmla="*/ 132 w 2034"/>
              <a:gd name="T11" fmla="*/ 1229 h 1284"/>
              <a:gd name="T12" fmla="*/ 291 w 2034"/>
              <a:gd name="T13" fmla="*/ 1284 h 1284"/>
              <a:gd name="T14" fmla="*/ 896 w 2034"/>
              <a:gd name="T15" fmla="*/ 1284 h 1284"/>
              <a:gd name="T16" fmla="*/ 1501 w 2034"/>
              <a:gd name="T17" fmla="*/ 1284 h 1284"/>
              <a:gd name="T18" fmla="*/ 2034 w 2034"/>
              <a:gd name="T19" fmla="*/ 1284 h 1284"/>
              <a:gd name="T20" fmla="*/ 2034 w 2034"/>
              <a:gd name="T21" fmla="*/ 0 h 1284"/>
              <a:gd name="T22" fmla="*/ 896 w 2034"/>
              <a:gd name="T23" fmla="*/ 0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34" h="1284">
                <a:moveTo>
                  <a:pt x="896" y="0"/>
                </a:moveTo>
                <a:cubicBezTo>
                  <a:pt x="817" y="0"/>
                  <a:pt x="742" y="36"/>
                  <a:pt x="693" y="98"/>
                </a:cubicBezTo>
                <a:cubicBezTo>
                  <a:pt x="594" y="225"/>
                  <a:pt x="594" y="225"/>
                  <a:pt x="594" y="225"/>
                </a:cubicBezTo>
                <a:cubicBezTo>
                  <a:pt x="265" y="642"/>
                  <a:pt x="265" y="642"/>
                  <a:pt x="265" y="642"/>
                </a:cubicBezTo>
                <a:cubicBezTo>
                  <a:pt x="89" y="867"/>
                  <a:pt x="89" y="867"/>
                  <a:pt x="89" y="867"/>
                </a:cubicBezTo>
                <a:cubicBezTo>
                  <a:pt x="0" y="978"/>
                  <a:pt x="20" y="1140"/>
                  <a:pt x="132" y="1229"/>
                </a:cubicBezTo>
                <a:cubicBezTo>
                  <a:pt x="179" y="1266"/>
                  <a:pt x="235" y="1284"/>
                  <a:pt x="291" y="1284"/>
                </a:cubicBezTo>
                <a:cubicBezTo>
                  <a:pt x="896" y="1284"/>
                  <a:pt x="896" y="1284"/>
                  <a:pt x="896" y="1284"/>
                </a:cubicBezTo>
                <a:cubicBezTo>
                  <a:pt x="1501" y="1284"/>
                  <a:pt x="1501" y="1284"/>
                  <a:pt x="1501" y="1284"/>
                </a:cubicBezTo>
                <a:cubicBezTo>
                  <a:pt x="2034" y="1284"/>
                  <a:pt x="2034" y="1284"/>
                  <a:pt x="2034" y="1284"/>
                </a:cubicBezTo>
                <a:cubicBezTo>
                  <a:pt x="2034" y="0"/>
                  <a:pt x="2034" y="0"/>
                  <a:pt x="2034" y="0"/>
                </a:cubicBezTo>
                <a:lnTo>
                  <a:pt x="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6435137" y="1323902"/>
            <a:ext cx="5756864" cy="184891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The Title</a:t>
            </a:r>
          </a:p>
        </p:txBody>
      </p:sp>
      <p:sp>
        <p:nvSpPr>
          <p:cNvPr id="18" name="Text Placeholder 1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36965" y="3172812"/>
            <a:ext cx="5755177" cy="946821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The Subtitle of the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B672-BCB2-4225-B99B-5DCF23F80FE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435317" y="4518778"/>
            <a:ext cx="5756697" cy="10064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6455414" y="2460397"/>
            <a:ext cx="5736586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646" y="1201500"/>
            <a:ext cx="3960000" cy="4455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8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8767483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71538" y="1306286"/>
            <a:ext cx="3172545" cy="484051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8207885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8208671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7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109776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382663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073726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3403461" y="1277667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5793820" y="1270890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110139" y="1283416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82341" y="1365058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2412076" y="1371834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802435" y="136505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7118754" y="1377581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97632" y="2217287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27367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4917726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7234045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B5EB1F-15AB-2CCA-76D9-9059D24221F1}"/>
              </a:ext>
            </a:extLst>
          </p:cNvPr>
          <p:cNvSpPr/>
          <p:nvPr userDrawn="1"/>
        </p:nvSpPr>
        <p:spPr>
          <a:xfrm>
            <a:off x="10474844" y="1281701"/>
            <a:ext cx="201011" cy="1800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C84775AC-7525-7CF5-5560-2B6C3361E4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83459" y="1375866"/>
            <a:ext cx="2183781" cy="5836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2F18583E-D241-2D3A-F9F0-E1207FC3E5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98750" y="2228355"/>
            <a:ext cx="1953198" cy="388336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148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1539" y="1995262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2465" y="2444226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4717130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8328825" y="2458360"/>
            <a:ext cx="2560320" cy="539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3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4320517" y="3149345"/>
            <a:ext cx="3438144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7914640" y="3149345"/>
            <a:ext cx="3434175" cy="2621716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202DC-828B-37DE-A8A9-4BFDA9D59BFD}"/>
              </a:ext>
            </a:extLst>
          </p:cNvPr>
          <p:cNvGrpSpPr/>
          <p:nvPr userDrawn="1"/>
        </p:nvGrpSpPr>
        <p:grpSpPr>
          <a:xfrm>
            <a:off x="0" y="2077884"/>
            <a:ext cx="12192000" cy="249806"/>
            <a:chOff x="-1539" y="961703"/>
            <a:chExt cx="12192000" cy="24980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44237B-C909-E4CB-FDA9-26770FA4921E}"/>
                </a:ext>
              </a:extLst>
            </p:cNvPr>
            <p:cNvCxnSpPr/>
            <p:nvPr userDrawn="1"/>
          </p:nvCxnSpPr>
          <p:spPr>
            <a:xfrm>
              <a:off x="-1539" y="107000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7D4A15-BE62-D88E-D4CA-840D8BD58C68}"/>
                </a:ext>
              </a:extLst>
            </p:cNvPr>
            <p:cNvSpPr/>
            <p:nvPr userDrawn="1"/>
          </p:nvSpPr>
          <p:spPr>
            <a:xfrm>
              <a:off x="2217968" y="961703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F00D77-7A4B-6BE7-0F8D-D67AD9276B7A}"/>
                </a:ext>
              </a:extLst>
            </p:cNvPr>
            <p:cNvSpPr/>
            <p:nvPr userDrawn="1"/>
          </p:nvSpPr>
          <p:spPr>
            <a:xfrm>
              <a:off x="5876953" y="975838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B0ADCA-B6CC-D870-2821-E7BF66D706B1}"/>
                </a:ext>
              </a:extLst>
            </p:cNvPr>
            <p:cNvSpPr/>
            <p:nvPr userDrawn="1"/>
          </p:nvSpPr>
          <p:spPr>
            <a:xfrm>
              <a:off x="9492968" y="975839"/>
              <a:ext cx="235670" cy="23567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>
                  <a:latin typeface="Calibri" panose="020F0502020204030204" pitchFamily="34" charset="0"/>
                </a:rPr>
                <a:t>&gt;</a:t>
              </a:r>
            </a:p>
          </p:txBody>
        </p:sp>
      </p:grpSp>
      <p:sp>
        <p:nvSpPr>
          <p:cNvPr id="34" name="Text Placeholder 21">
            <a:extLst>
              <a:ext uri="{FF2B5EF4-FFF2-40B4-BE49-F238E27FC236}">
                <a16:creationId xmlns:a16="http://schemas.microsoft.com/office/drawing/2014/main" id="{5A71EAB4-6655-3DE1-AB3A-E509A1F3B5A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7493" y="1016831"/>
            <a:ext cx="10651321" cy="817148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653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69651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539" y="144253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1881896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47804" y="131534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413712" y="1330765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10179621" y="1343291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26392" y="1424932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487980" y="1409514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249568" y="1424930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9011157" y="1437455"/>
            <a:ext cx="2560320" cy="7637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Process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2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487736" y="2373518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249080" y="2388935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9010425" y="2401461"/>
            <a:ext cx="2560320" cy="3713775"/>
          </a:xfrm>
        </p:spPr>
        <p:txBody>
          <a:bodyPr>
            <a:normAutofit/>
          </a:bodyPr>
          <a:lstStyle>
            <a:lvl1pPr marL="171450" indent="-158750" algn="l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764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1120479"/>
            <a:ext cx="12192000" cy="1088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B723-115C-4630-970A-18B634E413E8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3228608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2196448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4686695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7176942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9667189" y="3101418"/>
            <a:ext cx="235670" cy="2356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latin typeface="Calibri" panose="020F0502020204030204" pitchFamily="34" charset="0"/>
              </a:rPr>
              <a:t>&gt;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441952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932199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22446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8912693" y="2366127"/>
            <a:ext cx="1744662" cy="569956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149286" y="3336925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8" hasCustomPrompt="1"/>
          </p:nvPr>
        </p:nvSpPr>
        <p:spPr>
          <a:xfrm>
            <a:off x="3635213" y="3336924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6121140" y="3336923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8607067" y="3336922"/>
            <a:ext cx="2338633" cy="763735"/>
          </a:xfrm>
        </p:spPr>
        <p:txBody>
          <a:bodyPr anchor="ctr"/>
          <a:lstStyle>
            <a:lvl1pPr marL="0" indent="0" algn="ctr">
              <a:buNone/>
              <a:defRPr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Timeline Name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1149286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3634969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6120652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24" hasCustomPrompt="1"/>
          </p:nvPr>
        </p:nvSpPr>
        <p:spPr>
          <a:xfrm>
            <a:off x="8606335" y="4100513"/>
            <a:ext cx="2338389" cy="180975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5"/>
          </p:nvPr>
        </p:nvSpPr>
        <p:spPr>
          <a:xfrm>
            <a:off x="1149286" y="1281442"/>
            <a:ext cx="9794875" cy="7831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9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0" y="246888"/>
            <a:ext cx="1140589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4" y="1130372"/>
            <a:ext cx="5788483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57360" y="1130371"/>
            <a:ext cx="5734639" cy="4713288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46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 bwMode="auto">
          <a:xfrm>
            <a:off x="1712537" y="252329"/>
            <a:ext cx="8766927" cy="6333816"/>
          </a:xfrm>
          <a:custGeom>
            <a:avLst/>
            <a:gdLst>
              <a:gd name="T0" fmla="*/ 180 w 189"/>
              <a:gd name="T1" fmla="*/ 92 h 136"/>
              <a:gd name="T2" fmla="*/ 161 w 189"/>
              <a:gd name="T3" fmla="*/ 68 h 136"/>
              <a:gd name="T4" fmla="*/ 126 w 189"/>
              <a:gd name="T5" fmla="*/ 24 h 136"/>
              <a:gd name="T6" fmla="*/ 116 w 189"/>
              <a:gd name="T7" fmla="*/ 10 h 136"/>
              <a:gd name="T8" fmla="*/ 94 w 189"/>
              <a:gd name="T9" fmla="*/ 0 h 136"/>
              <a:gd name="T10" fmla="*/ 73 w 189"/>
              <a:gd name="T11" fmla="*/ 10 h 136"/>
              <a:gd name="T12" fmla="*/ 62 w 189"/>
              <a:gd name="T13" fmla="*/ 24 h 136"/>
              <a:gd name="T14" fmla="*/ 28 w 189"/>
              <a:gd name="T15" fmla="*/ 68 h 136"/>
              <a:gd name="T16" fmla="*/ 9 w 189"/>
              <a:gd name="T17" fmla="*/ 92 h 136"/>
              <a:gd name="T18" fmla="*/ 14 w 189"/>
              <a:gd name="T19" fmla="*/ 130 h 136"/>
              <a:gd name="T20" fmla="*/ 30 w 189"/>
              <a:gd name="T21" fmla="*/ 136 h 136"/>
              <a:gd name="T22" fmla="*/ 52 w 189"/>
              <a:gd name="T23" fmla="*/ 126 h 136"/>
              <a:gd name="T24" fmla="*/ 62 w 189"/>
              <a:gd name="T25" fmla="*/ 112 h 136"/>
              <a:gd name="T26" fmla="*/ 90 w 189"/>
              <a:gd name="T27" fmla="*/ 77 h 136"/>
              <a:gd name="T28" fmla="*/ 77 w 189"/>
              <a:gd name="T29" fmla="*/ 49 h 136"/>
              <a:gd name="T30" fmla="*/ 88 w 189"/>
              <a:gd name="T31" fmla="*/ 64 h 136"/>
              <a:gd name="T32" fmla="*/ 94 w 189"/>
              <a:gd name="T33" fmla="*/ 71 h 136"/>
              <a:gd name="T34" fmla="*/ 126 w 189"/>
              <a:gd name="T35" fmla="*/ 112 h 136"/>
              <a:gd name="T36" fmla="*/ 137 w 189"/>
              <a:gd name="T37" fmla="*/ 126 h 136"/>
              <a:gd name="T38" fmla="*/ 158 w 189"/>
              <a:gd name="T39" fmla="*/ 136 h 136"/>
              <a:gd name="T40" fmla="*/ 175 w 189"/>
              <a:gd name="T41" fmla="*/ 130 h 136"/>
              <a:gd name="T42" fmla="*/ 180 w 189"/>
              <a:gd name="T43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9" h="136">
                <a:moveTo>
                  <a:pt x="180" y="92"/>
                </a:moveTo>
                <a:cubicBezTo>
                  <a:pt x="161" y="68"/>
                  <a:pt x="161" y="68"/>
                  <a:pt x="161" y="68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11" y="4"/>
                  <a:pt x="103" y="0"/>
                  <a:pt x="94" y="0"/>
                </a:cubicBezTo>
                <a:cubicBezTo>
                  <a:pt x="86" y="0"/>
                  <a:pt x="78" y="4"/>
                  <a:pt x="73" y="10"/>
                </a:cubicBezTo>
                <a:cubicBezTo>
                  <a:pt x="62" y="24"/>
                  <a:pt x="62" y="24"/>
                  <a:pt x="62" y="24"/>
                </a:cubicBezTo>
                <a:cubicBezTo>
                  <a:pt x="28" y="68"/>
                  <a:pt x="28" y="68"/>
                  <a:pt x="28" y="68"/>
                </a:cubicBezTo>
                <a:cubicBezTo>
                  <a:pt x="9" y="92"/>
                  <a:pt x="9" y="92"/>
                  <a:pt x="9" y="92"/>
                </a:cubicBezTo>
                <a:cubicBezTo>
                  <a:pt x="0" y="104"/>
                  <a:pt x="2" y="121"/>
                  <a:pt x="14" y="130"/>
                </a:cubicBezTo>
                <a:cubicBezTo>
                  <a:pt x="19" y="134"/>
                  <a:pt x="25" y="136"/>
                  <a:pt x="30" y="136"/>
                </a:cubicBezTo>
                <a:cubicBezTo>
                  <a:pt x="39" y="136"/>
                  <a:pt x="46" y="132"/>
                  <a:pt x="52" y="126"/>
                </a:cubicBezTo>
                <a:cubicBezTo>
                  <a:pt x="62" y="112"/>
                  <a:pt x="62" y="112"/>
                  <a:pt x="62" y="112"/>
                </a:cubicBezTo>
                <a:cubicBezTo>
                  <a:pt x="90" y="77"/>
                  <a:pt x="90" y="77"/>
                  <a:pt x="90" y="77"/>
                </a:cubicBezTo>
                <a:cubicBezTo>
                  <a:pt x="77" y="49"/>
                  <a:pt x="77" y="49"/>
                  <a:pt x="77" y="49"/>
                </a:cubicBezTo>
                <a:cubicBezTo>
                  <a:pt x="88" y="64"/>
                  <a:pt x="88" y="64"/>
                  <a:pt x="88" y="64"/>
                </a:cubicBezTo>
                <a:cubicBezTo>
                  <a:pt x="94" y="71"/>
                  <a:pt x="94" y="71"/>
                  <a:pt x="94" y="71"/>
                </a:cubicBezTo>
                <a:cubicBezTo>
                  <a:pt x="126" y="112"/>
                  <a:pt x="126" y="112"/>
                  <a:pt x="126" y="112"/>
                </a:cubicBezTo>
                <a:cubicBezTo>
                  <a:pt x="137" y="126"/>
                  <a:pt x="137" y="126"/>
                  <a:pt x="137" y="126"/>
                </a:cubicBezTo>
                <a:cubicBezTo>
                  <a:pt x="142" y="132"/>
                  <a:pt x="150" y="136"/>
                  <a:pt x="158" y="136"/>
                </a:cubicBezTo>
                <a:cubicBezTo>
                  <a:pt x="164" y="136"/>
                  <a:pt x="170" y="134"/>
                  <a:pt x="175" y="130"/>
                </a:cubicBezTo>
                <a:cubicBezTo>
                  <a:pt x="187" y="121"/>
                  <a:pt x="189" y="104"/>
                  <a:pt x="180" y="92"/>
                </a:cubicBezTo>
                <a:close/>
              </a:path>
            </a:pathLst>
          </a:custGeom>
          <a:gradFill flip="none" rotWithShape="1">
            <a:gsLst>
              <a:gs pos="56000">
                <a:schemeClr val="bg1">
                  <a:alpha val="78000"/>
                </a:schemeClr>
              </a:gs>
              <a:gs pos="0">
                <a:schemeClr val="bg1">
                  <a:lumMod val="95000"/>
                  <a:alpha val="79000"/>
                </a:schemeClr>
              </a:gs>
            </a:gsLst>
            <a:lin ang="16200000" scaled="1"/>
          </a:gradFill>
          <a:ln>
            <a:noFill/>
          </a:ln>
          <a:effectLst>
            <a:outerShdw blurRad="711200" dist="381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15061" y="1098863"/>
            <a:ext cx="3161878" cy="35571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5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_Title_Bulle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263525" y="6446834"/>
            <a:ext cx="1668970" cy="3487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349250" y="6529406"/>
            <a:ext cx="1466851" cy="179388"/>
            <a:chOff x="220" y="4113"/>
            <a:chExt cx="924" cy="113"/>
          </a:xfrm>
          <a:solidFill>
            <a:schemeClr val="tx1"/>
          </a:solidFill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418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5 w 123"/>
                <a:gd name="T43" fmla="*/ 10 h 119"/>
                <a:gd name="T44" fmla="*/ 62 w 123"/>
                <a:gd name="T45" fmla="*/ 9 h 119"/>
                <a:gd name="T46" fmla="*/ 47 w 123"/>
                <a:gd name="T47" fmla="*/ 10 h 119"/>
                <a:gd name="T48" fmla="*/ 34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2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5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1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6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6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3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5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7" y="10"/>
                  </a:cubicBezTo>
                  <a:cubicBezTo>
                    <a:pt x="42" y="10"/>
                    <a:pt x="38" y="11"/>
                    <a:pt x="34" y="12"/>
                  </a:cubicBezTo>
                  <a:cubicBezTo>
                    <a:pt x="30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5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2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3" y="78"/>
                    <a:pt x="11" y="83"/>
                    <a:pt x="11" y="87"/>
                  </a:cubicBezTo>
                  <a:cubicBezTo>
                    <a:pt x="11" y="91"/>
                    <a:pt x="12" y="94"/>
                    <a:pt x="13" y="97"/>
                  </a:cubicBezTo>
                  <a:cubicBezTo>
                    <a:pt x="15" y="100"/>
                    <a:pt x="18" y="102"/>
                    <a:pt x="22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1" y="108"/>
                    <a:pt x="75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537" y="4122"/>
              <a:ext cx="108" cy="96"/>
            </a:xfrm>
            <a:custGeom>
              <a:avLst/>
              <a:gdLst>
                <a:gd name="T0" fmla="*/ 60 w 108"/>
                <a:gd name="T1" fmla="*/ 96 h 96"/>
                <a:gd name="T2" fmla="*/ 47 w 108"/>
                <a:gd name="T3" fmla="*/ 96 h 96"/>
                <a:gd name="T4" fmla="*/ 0 w 108"/>
                <a:gd name="T5" fmla="*/ 0 h 96"/>
                <a:gd name="T6" fmla="*/ 10 w 108"/>
                <a:gd name="T7" fmla="*/ 0 h 96"/>
                <a:gd name="T8" fmla="*/ 54 w 108"/>
                <a:gd name="T9" fmla="*/ 90 h 96"/>
                <a:gd name="T10" fmla="*/ 98 w 108"/>
                <a:gd name="T11" fmla="*/ 0 h 96"/>
                <a:gd name="T12" fmla="*/ 108 w 108"/>
                <a:gd name="T13" fmla="*/ 0 h 96"/>
                <a:gd name="T14" fmla="*/ 60 w 108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6">
                  <a:moveTo>
                    <a:pt x="60" y="96"/>
                  </a:moveTo>
                  <a:lnTo>
                    <a:pt x="47" y="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54" y="90"/>
                  </a:lnTo>
                  <a:lnTo>
                    <a:pt x="98" y="0"/>
                  </a:lnTo>
                  <a:lnTo>
                    <a:pt x="108" y="0"/>
                  </a:lnTo>
                  <a:lnTo>
                    <a:pt x="6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663" y="4122"/>
              <a:ext cx="9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697" y="4120"/>
              <a:ext cx="100" cy="99"/>
            </a:xfrm>
            <a:custGeom>
              <a:avLst/>
              <a:gdLst>
                <a:gd name="T0" fmla="*/ 113 w 123"/>
                <a:gd name="T1" fmla="*/ 117 h 119"/>
                <a:gd name="T2" fmla="*/ 113 w 123"/>
                <a:gd name="T3" fmla="*/ 104 h 119"/>
                <a:gd name="T4" fmla="*/ 99 w 123"/>
                <a:gd name="T5" fmla="*/ 110 h 119"/>
                <a:gd name="T6" fmla="*/ 83 w 123"/>
                <a:gd name="T7" fmla="*/ 115 h 119"/>
                <a:gd name="T8" fmla="*/ 66 w 123"/>
                <a:gd name="T9" fmla="*/ 118 h 119"/>
                <a:gd name="T10" fmla="*/ 48 w 123"/>
                <a:gd name="T11" fmla="*/ 119 h 119"/>
                <a:gd name="T12" fmla="*/ 28 w 123"/>
                <a:gd name="T13" fmla="*/ 117 h 119"/>
                <a:gd name="T14" fmla="*/ 13 w 123"/>
                <a:gd name="T15" fmla="*/ 111 h 119"/>
                <a:gd name="T16" fmla="*/ 3 w 123"/>
                <a:gd name="T17" fmla="*/ 101 h 119"/>
                <a:gd name="T18" fmla="*/ 0 w 123"/>
                <a:gd name="T19" fmla="*/ 88 h 119"/>
                <a:gd name="T20" fmla="*/ 4 w 123"/>
                <a:gd name="T21" fmla="*/ 74 h 119"/>
                <a:gd name="T22" fmla="*/ 15 w 123"/>
                <a:gd name="T23" fmla="*/ 64 h 119"/>
                <a:gd name="T24" fmla="*/ 32 w 123"/>
                <a:gd name="T25" fmla="*/ 56 h 119"/>
                <a:gd name="T26" fmla="*/ 55 w 123"/>
                <a:gd name="T27" fmla="*/ 51 h 119"/>
                <a:gd name="T28" fmla="*/ 82 w 123"/>
                <a:gd name="T29" fmla="*/ 47 h 119"/>
                <a:gd name="T30" fmla="*/ 113 w 123"/>
                <a:gd name="T31" fmla="*/ 45 h 119"/>
                <a:gd name="T32" fmla="*/ 113 w 123"/>
                <a:gd name="T33" fmla="*/ 36 h 119"/>
                <a:gd name="T34" fmla="*/ 111 w 123"/>
                <a:gd name="T35" fmla="*/ 27 h 119"/>
                <a:gd name="T36" fmla="*/ 105 w 123"/>
                <a:gd name="T37" fmla="*/ 20 h 119"/>
                <a:gd name="T38" fmla="*/ 97 w 123"/>
                <a:gd name="T39" fmla="*/ 15 h 119"/>
                <a:gd name="T40" fmla="*/ 86 w 123"/>
                <a:gd name="T41" fmla="*/ 11 h 119"/>
                <a:gd name="T42" fmla="*/ 74 w 123"/>
                <a:gd name="T43" fmla="*/ 10 h 119"/>
                <a:gd name="T44" fmla="*/ 62 w 123"/>
                <a:gd name="T45" fmla="*/ 9 h 119"/>
                <a:gd name="T46" fmla="*/ 46 w 123"/>
                <a:gd name="T47" fmla="*/ 10 h 119"/>
                <a:gd name="T48" fmla="*/ 33 w 123"/>
                <a:gd name="T49" fmla="*/ 12 h 119"/>
                <a:gd name="T50" fmla="*/ 22 w 123"/>
                <a:gd name="T51" fmla="*/ 16 h 119"/>
                <a:gd name="T52" fmla="*/ 11 w 123"/>
                <a:gd name="T53" fmla="*/ 20 h 119"/>
                <a:gd name="T54" fmla="*/ 11 w 123"/>
                <a:gd name="T55" fmla="*/ 7 h 119"/>
                <a:gd name="T56" fmla="*/ 36 w 123"/>
                <a:gd name="T57" fmla="*/ 2 h 119"/>
                <a:gd name="T58" fmla="*/ 64 w 123"/>
                <a:gd name="T59" fmla="*/ 0 h 119"/>
                <a:gd name="T60" fmla="*/ 87 w 123"/>
                <a:gd name="T61" fmla="*/ 2 h 119"/>
                <a:gd name="T62" fmla="*/ 106 w 123"/>
                <a:gd name="T63" fmla="*/ 9 h 119"/>
                <a:gd name="T64" fmla="*/ 119 w 123"/>
                <a:gd name="T65" fmla="*/ 21 h 119"/>
                <a:gd name="T66" fmla="*/ 123 w 123"/>
                <a:gd name="T67" fmla="*/ 39 h 119"/>
                <a:gd name="T68" fmla="*/ 123 w 123"/>
                <a:gd name="T69" fmla="*/ 117 h 119"/>
                <a:gd name="T70" fmla="*/ 113 w 123"/>
                <a:gd name="T71" fmla="*/ 117 h 119"/>
                <a:gd name="T72" fmla="*/ 113 w 123"/>
                <a:gd name="T73" fmla="*/ 54 h 119"/>
                <a:gd name="T74" fmla="*/ 66 w 123"/>
                <a:gd name="T75" fmla="*/ 59 h 119"/>
                <a:gd name="T76" fmla="*/ 34 w 123"/>
                <a:gd name="T77" fmla="*/ 66 h 119"/>
                <a:gd name="T78" fmla="*/ 16 w 123"/>
                <a:gd name="T79" fmla="*/ 75 h 119"/>
                <a:gd name="T80" fmla="*/ 11 w 123"/>
                <a:gd name="T81" fmla="*/ 87 h 119"/>
                <a:gd name="T82" fmla="*/ 13 w 123"/>
                <a:gd name="T83" fmla="*/ 97 h 119"/>
                <a:gd name="T84" fmla="*/ 21 w 123"/>
                <a:gd name="T85" fmla="*/ 104 h 119"/>
                <a:gd name="T86" fmla="*/ 34 w 123"/>
                <a:gd name="T87" fmla="*/ 108 h 119"/>
                <a:gd name="T88" fmla="*/ 51 w 123"/>
                <a:gd name="T89" fmla="*/ 110 h 119"/>
                <a:gd name="T90" fmla="*/ 63 w 123"/>
                <a:gd name="T91" fmla="*/ 109 h 119"/>
                <a:gd name="T92" fmla="*/ 74 w 123"/>
                <a:gd name="T93" fmla="*/ 107 h 119"/>
                <a:gd name="T94" fmla="*/ 86 w 123"/>
                <a:gd name="T95" fmla="*/ 105 h 119"/>
                <a:gd name="T96" fmla="*/ 97 w 123"/>
                <a:gd name="T97" fmla="*/ 101 h 119"/>
                <a:gd name="T98" fmla="*/ 106 w 123"/>
                <a:gd name="T99" fmla="*/ 97 h 119"/>
                <a:gd name="T100" fmla="*/ 113 w 123"/>
                <a:gd name="T101" fmla="*/ 93 h 119"/>
                <a:gd name="T102" fmla="*/ 113 w 123"/>
                <a:gd name="T103" fmla="*/ 5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" h="119">
                  <a:moveTo>
                    <a:pt x="113" y="117"/>
                  </a:moveTo>
                  <a:cubicBezTo>
                    <a:pt x="113" y="104"/>
                    <a:pt x="113" y="104"/>
                    <a:pt x="113" y="104"/>
                  </a:cubicBezTo>
                  <a:cubicBezTo>
                    <a:pt x="109" y="106"/>
                    <a:pt x="104" y="108"/>
                    <a:pt x="99" y="110"/>
                  </a:cubicBezTo>
                  <a:cubicBezTo>
                    <a:pt x="94" y="112"/>
                    <a:pt x="89" y="114"/>
                    <a:pt x="83" y="115"/>
                  </a:cubicBezTo>
                  <a:cubicBezTo>
                    <a:pt x="77" y="116"/>
                    <a:pt x="72" y="117"/>
                    <a:pt x="66" y="118"/>
                  </a:cubicBezTo>
                  <a:cubicBezTo>
                    <a:pt x="60" y="119"/>
                    <a:pt x="54" y="119"/>
                    <a:pt x="48" y="119"/>
                  </a:cubicBezTo>
                  <a:cubicBezTo>
                    <a:pt x="40" y="119"/>
                    <a:pt x="34" y="118"/>
                    <a:pt x="28" y="117"/>
                  </a:cubicBezTo>
                  <a:cubicBezTo>
                    <a:pt x="22" y="116"/>
                    <a:pt x="17" y="114"/>
                    <a:pt x="13" y="111"/>
                  </a:cubicBezTo>
                  <a:cubicBezTo>
                    <a:pt x="9" y="108"/>
                    <a:pt x="5" y="105"/>
                    <a:pt x="3" y="101"/>
                  </a:cubicBezTo>
                  <a:cubicBezTo>
                    <a:pt x="1" y="97"/>
                    <a:pt x="0" y="93"/>
                    <a:pt x="0" y="88"/>
                  </a:cubicBezTo>
                  <a:cubicBezTo>
                    <a:pt x="0" y="82"/>
                    <a:pt x="1" y="78"/>
                    <a:pt x="4" y="74"/>
                  </a:cubicBezTo>
                  <a:cubicBezTo>
                    <a:pt x="6" y="70"/>
                    <a:pt x="10" y="67"/>
                    <a:pt x="15" y="64"/>
                  </a:cubicBezTo>
                  <a:cubicBezTo>
                    <a:pt x="20" y="61"/>
                    <a:pt x="25" y="58"/>
                    <a:pt x="32" y="56"/>
                  </a:cubicBezTo>
                  <a:cubicBezTo>
                    <a:pt x="39" y="54"/>
                    <a:pt x="47" y="52"/>
                    <a:pt x="55" y="51"/>
                  </a:cubicBezTo>
                  <a:cubicBezTo>
                    <a:pt x="63" y="50"/>
                    <a:pt x="72" y="48"/>
                    <a:pt x="82" y="47"/>
                  </a:cubicBezTo>
                  <a:cubicBezTo>
                    <a:pt x="92" y="47"/>
                    <a:pt x="102" y="46"/>
                    <a:pt x="113" y="45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3" y="33"/>
                    <a:pt x="112" y="30"/>
                    <a:pt x="111" y="27"/>
                  </a:cubicBezTo>
                  <a:cubicBezTo>
                    <a:pt x="110" y="24"/>
                    <a:pt x="108" y="22"/>
                    <a:pt x="105" y="20"/>
                  </a:cubicBezTo>
                  <a:cubicBezTo>
                    <a:pt x="103" y="18"/>
                    <a:pt x="100" y="16"/>
                    <a:pt x="97" y="15"/>
                  </a:cubicBezTo>
                  <a:cubicBezTo>
                    <a:pt x="94" y="13"/>
                    <a:pt x="90" y="12"/>
                    <a:pt x="86" y="11"/>
                  </a:cubicBezTo>
                  <a:cubicBezTo>
                    <a:pt x="83" y="11"/>
                    <a:pt x="79" y="10"/>
                    <a:pt x="74" y="10"/>
                  </a:cubicBezTo>
                  <a:cubicBezTo>
                    <a:pt x="70" y="9"/>
                    <a:pt x="66" y="9"/>
                    <a:pt x="62" y="9"/>
                  </a:cubicBezTo>
                  <a:cubicBezTo>
                    <a:pt x="56" y="9"/>
                    <a:pt x="51" y="9"/>
                    <a:pt x="46" y="10"/>
                  </a:cubicBezTo>
                  <a:cubicBezTo>
                    <a:pt x="42" y="10"/>
                    <a:pt x="37" y="11"/>
                    <a:pt x="33" y="12"/>
                  </a:cubicBezTo>
                  <a:cubicBezTo>
                    <a:pt x="29" y="13"/>
                    <a:pt x="26" y="14"/>
                    <a:pt x="22" y="16"/>
                  </a:cubicBezTo>
                  <a:cubicBezTo>
                    <a:pt x="18" y="17"/>
                    <a:pt x="15" y="18"/>
                    <a:pt x="11" y="2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9" y="5"/>
                    <a:pt x="27" y="4"/>
                    <a:pt x="36" y="2"/>
                  </a:cubicBezTo>
                  <a:cubicBezTo>
                    <a:pt x="44" y="0"/>
                    <a:pt x="54" y="0"/>
                    <a:pt x="64" y="0"/>
                  </a:cubicBezTo>
                  <a:cubicBezTo>
                    <a:pt x="72" y="0"/>
                    <a:pt x="80" y="0"/>
                    <a:pt x="87" y="2"/>
                  </a:cubicBezTo>
                  <a:cubicBezTo>
                    <a:pt x="94" y="3"/>
                    <a:pt x="101" y="6"/>
                    <a:pt x="106" y="9"/>
                  </a:cubicBezTo>
                  <a:cubicBezTo>
                    <a:pt x="111" y="12"/>
                    <a:pt x="116" y="16"/>
                    <a:pt x="119" y="21"/>
                  </a:cubicBezTo>
                  <a:cubicBezTo>
                    <a:pt x="122" y="26"/>
                    <a:pt x="123" y="32"/>
                    <a:pt x="123" y="39"/>
                  </a:cubicBezTo>
                  <a:cubicBezTo>
                    <a:pt x="123" y="117"/>
                    <a:pt x="123" y="117"/>
                    <a:pt x="123" y="117"/>
                  </a:cubicBezTo>
                  <a:lnTo>
                    <a:pt x="113" y="117"/>
                  </a:lnTo>
                  <a:close/>
                  <a:moveTo>
                    <a:pt x="113" y="54"/>
                  </a:moveTo>
                  <a:cubicBezTo>
                    <a:pt x="95" y="55"/>
                    <a:pt x="79" y="57"/>
                    <a:pt x="66" y="59"/>
                  </a:cubicBezTo>
                  <a:cubicBezTo>
                    <a:pt x="53" y="61"/>
                    <a:pt x="43" y="63"/>
                    <a:pt x="34" y="66"/>
                  </a:cubicBezTo>
                  <a:cubicBezTo>
                    <a:pt x="26" y="68"/>
                    <a:pt x="20" y="71"/>
                    <a:pt x="16" y="75"/>
                  </a:cubicBezTo>
                  <a:cubicBezTo>
                    <a:pt x="12" y="78"/>
                    <a:pt x="11" y="83"/>
                    <a:pt x="11" y="87"/>
                  </a:cubicBezTo>
                  <a:cubicBezTo>
                    <a:pt x="11" y="91"/>
                    <a:pt x="11" y="94"/>
                    <a:pt x="13" y="97"/>
                  </a:cubicBezTo>
                  <a:cubicBezTo>
                    <a:pt x="15" y="100"/>
                    <a:pt x="18" y="102"/>
                    <a:pt x="21" y="104"/>
                  </a:cubicBezTo>
                  <a:cubicBezTo>
                    <a:pt x="25" y="106"/>
                    <a:pt x="29" y="107"/>
                    <a:pt x="34" y="108"/>
                  </a:cubicBezTo>
                  <a:cubicBezTo>
                    <a:pt x="39" y="109"/>
                    <a:pt x="45" y="110"/>
                    <a:pt x="51" y="110"/>
                  </a:cubicBezTo>
                  <a:cubicBezTo>
                    <a:pt x="55" y="110"/>
                    <a:pt x="59" y="110"/>
                    <a:pt x="63" y="109"/>
                  </a:cubicBezTo>
                  <a:cubicBezTo>
                    <a:pt x="67" y="109"/>
                    <a:pt x="70" y="108"/>
                    <a:pt x="74" y="107"/>
                  </a:cubicBezTo>
                  <a:cubicBezTo>
                    <a:pt x="78" y="107"/>
                    <a:pt x="82" y="106"/>
                    <a:pt x="86" y="105"/>
                  </a:cubicBezTo>
                  <a:cubicBezTo>
                    <a:pt x="90" y="104"/>
                    <a:pt x="93" y="103"/>
                    <a:pt x="97" y="101"/>
                  </a:cubicBezTo>
                  <a:cubicBezTo>
                    <a:pt x="100" y="100"/>
                    <a:pt x="103" y="99"/>
                    <a:pt x="106" y="97"/>
                  </a:cubicBezTo>
                  <a:cubicBezTo>
                    <a:pt x="109" y="96"/>
                    <a:pt x="111" y="95"/>
                    <a:pt x="113" y="93"/>
                  </a:cubicBez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813" y="4122"/>
              <a:ext cx="94" cy="96"/>
            </a:xfrm>
            <a:custGeom>
              <a:avLst/>
              <a:gdLst>
                <a:gd name="T0" fmla="*/ 51 w 94"/>
                <a:gd name="T1" fmla="*/ 8 h 96"/>
                <a:gd name="T2" fmla="*/ 51 w 94"/>
                <a:gd name="T3" fmla="*/ 96 h 96"/>
                <a:gd name="T4" fmla="*/ 43 w 94"/>
                <a:gd name="T5" fmla="*/ 96 h 96"/>
                <a:gd name="T6" fmla="*/ 43 w 94"/>
                <a:gd name="T7" fmla="*/ 8 h 96"/>
                <a:gd name="T8" fmla="*/ 0 w 94"/>
                <a:gd name="T9" fmla="*/ 8 h 96"/>
                <a:gd name="T10" fmla="*/ 0 w 94"/>
                <a:gd name="T11" fmla="*/ 0 h 96"/>
                <a:gd name="T12" fmla="*/ 94 w 94"/>
                <a:gd name="T13" fmla="*/ 0 h 96"/>
                <a:gd name="T14" fmla="*/ 94 w 94"/>
                <a:gd name="T15" fmla="*/ 8 h 96"/>
                <a:gd name="T16" fmla="*/ 51 w 94"/>
                <a:gd name="T1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6">
                  <a:moveTo>
                    <a:pt x="51" y="8"/>
                  </a:moveTo>
                  <a:lnTo>
                    <a:pt x="51" y="96"/>
                  </a:lnTo>
                  <a:lnTo>
                    <a:pt x="43" y="96"/>
                  </a:lnTo>
                  <a:lnTo>
                    <a:pt x="4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8"/>
                  </a:lnTo>
                  <a:lnTo>
                    <a:pt x="5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926" y="4120"/>
              <a:ext cx="69" cy="98"/>
            </a:xfrm>
            <a:custGeom>
              <a:avLst/>
              <a:gdLst>
                <a:gd name="T0" fmla="*/ 78 w 85"/>
                <a:gd name="T1" fmla="*/ 10 h 118"/>
                <a:gd name="T2" fmla="*/ 67 w 85"/>
                <a:gd name="T3" fmla="*/ 9 h 118"/>
                <a:gd name="T4" fmla="*/ 50 w 85"/>
                <a:gd name="T5" fmla="*/ 11 h 118"/>
                <a:gd name="T6" fmla="*/ 34 w 85"/>
                <a:gd name="T7" fmla="*/ 18 h 118"/>
                <a:gd name="T8" fmla="*/ 21 w 85"/>
                <a:gd name="T9" fmla="*/ 27 h 118"/>
                <a:gd name="T10" fmla="*/ 10 w 85"/>
                <a:gd name="T11" fmla="*/ 38 h 118"/>
                <a:gd name="T12" fmla="*/ 10 w 85"/>
                <a:gd name="T13" fmla="*/ 118 h 118"/>
                <a:gd name="T14" fmla="*/ 0 w 85"/>
                <a:gd name="T15" fmla="*/ 118 h 118"/>
                <a:gd name="T16" fmla="*/ 0 w 85"/>
                <a:gd name="T17" fmla="*/ 3 h 118"/>
                <a:gd name="T18" fmla="*/ 10 w 85"/>
                <a:gd name="T19" fmla="*/ 3 h 118"/>
                <a:gd name="T20" fmla="*/ 10 w 85"/>
                <a:gd name="T21" fmla="*/ 26 h 118"/>
                <a:gd name="T22" fmla="*/ 23 w 85"/>
                <a:gd name="T23" fmla="*/ 16 h 118"/>
                <a:gd name="T24" fmla="*/ 36 w 85"/>
                <a:gd name="T25" fmla="*/ 7 h 118"/>
                <a:gd name="T26" fmla="*/ 52 w 85"/>
                <a:gd name="T27" fmla="*/ 2 h 118"/>
                <a:gd name="T28" fmla="*/ 68 w 85"/>
                <a:gd name="T29" fmla="*/ 0 h 118"/>
                <a:gd name="T30" fmla="*/ 74 w 85"/>
                <a:gd name="T31" fmla="*/ 0 h 118"/>
                <a:gd name="T32" fmla="*/ 78 w 85"/>
                <a:gd name="T33" fmla="*/ 0 h 118"/>
                <a:gd name="T34" fmla="*/ 82 w 85"/>
                <a:gd name="T35" fmla="*/ 1 h 118"/>
                <a:gd name="T36" fmla="*/ 85 w 85"/>
                <a:gd name="T37" fmla="*/ 1 h 118"/>
                <a:gd name="T38" fmla="*/ 85 w 85"/>
                <a:gd name="T39" fmla="*/ 12 h 118"/>
                <a:gd name="T40" fmla="*/ 78 w 85"/>
                <a:gd name="T4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118">
                  <a:moveTo>
                    <a:pt x="78" y="10"/>
                  </a:moveTo>
                  <a:cubicBezTo>
                    <a:pt x="76" y="9"/>
                    <a:pt x="72" y="9"/>
                    <a:pt x="67" y="9"/>
                  </a:cubicBezTo>
                  <a:cubicBezTo>
                    <a:pt x="61" y="9"/>
                    <a:pt x="55" y="10"/>
                    <a:pt x="50" y="11"/>
                  </a:cubicBezTo>
                  <a:cubicBezTo>
                    <a:pt x="44" y="13"/>
                    <a:pt x="39" y="15"/>
                    <a:pt x="34" y="18"/>
                  </a:cubicBezTo>
                  <a:cubicBezTo>
                    <a:pt x="30" y="20"/>
                    <a:pt x="25" y="23"/>
                    <a:pt x="21" y="27"/>
                  </a:cubicBezTo>
                  <a:cubicBezTo>
                    <a:pt x="17" y="30"/>
                    <a:pt x="14" y="34"/>
                    <a:pt x="10" y="38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22"/>
                    <a:pt x="18" y="19"/>
                    <a:pt x="23" y="16"/>
                  </a:cubicBezTo>
                  <a:cubicBezTo>
                    <a:pt x="27" y="12"/>
                    <a:pt x="32" y="10"/>
                    <a:pt x="36" y="7"/>
                  </a:cubicBezTo>
                  <a:cubicBezTo>
                    <a:pt x="41" y="5"/>
                    <a:pt x="46" y="3"/>
                    <a:pt x="52" y="2"/>
                  </a:cubicBezTo>
                  <a:cubicBezTo>
                    <a:pt x="57" y="1"/>
                    <a:pt x="63" y="0"/>
                    <a:pt x="68" y="0"/>
                  </a:cubicBezTo>
                  <a:cubicBezTo>
                    <a:pt x="70" y="0"/>
                    <a:pt x="72" y="0"/>
                    <a:pt x="74" y="0"/>
                  </a:cubicBezTo>
                  <a:cubicBezTo>
                    <a:pt x="75" y="0"/>
                    <a:pt x="77" y="0"/>
                    <a:pt x="78" y="0"/>
                  </a:cubicBezTo>
                  <a:cubicBezTo>
                    <a:pt x="79" y="0"/>
                    <a:pt x="80" y="1"/>
                    <a:pt x="82" y="1"/>
                  </a:cubicBezTo>
                  <a:cubicBezTo>
                    <a:pt x="83" y="1"/>
                    <a:pt x="84" y="1"/>
                    <a:pt x="85" y="1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4" y="11"/>
                    <a:pt x="81" y="11"/>
                    <a:pt x="7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11" y="4122"/>
              <a:ext cx="8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041" y="4122"/>
              <a:ext cx="103" cy="96"/>
            </a:xfrm>
            <a:custGeom>
              <a:avLst/>
              <a:gdLst>
                <a:gd name="T0" fmla="*/ 51 w 103"/>
                <a:gd name="T1" fmla="*/ 52 h 96"/>
                <a:gd name="T2" fmla="*/ 11 w 103"/>
                <a:gd name="T3" fmla="*/ 96 h 96"/>
                <a:gd name="T4" fmla="*/ 0 w 103"/>
                <a:gd name="T5" fmla="*/ 96 h 96"/>
                <a:gd name="T6" fmla="*/ 46 w 103"/>
                <a:gd name="T7" fmla="*/ 47 h 96"/>
                <a:gd name="T8" fmla="*/ 3 w 103"/>
                <a:gd name="T9" fmla="*/ 0 h 96"/>
                <a:gd name="T10" fmla="*/ 13 w 103"/>
                <a:gd name="T11" fmla="*/ 0 h 96"/>
                <a:gd name="T12" fmla="*/ 51 w 103"/>
                <a:gd name="T13" fmla="*/ 41 h 96"/>
                <a:gd name="T14" fmla="*/ 90 w 103"/>
                <a:gd name="T15" fmla="*/ 0 h 96"/>
                <a:gd name="T16" fmla="*/ 100 w 103"/>
                <a:gd name="T17" fmla="*/ 0 h 96"/>
                <a:gd name="T18" fmla="*/ 57 w 103"/>
                <a:gd name="T19" fmla="*/ 47 h 96"/>
                <a:gd name="T20" fmla="*/ 103 w 103"/>
                <a:gd name="T21" fmla="*/ 96 h 96"/>
                <a:gd name="T22" fmla="*/ 92 w 103"/>
                <a:gd name="T23" fmla="*/ 96 h 96"/>
                <a:gd name="T24" fmla="*/ 51 w 103"/>
                <a:gd name="T2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96">
                  <a:moveTo>
                    <a:pt x="51" y="52"/>
                  </a:moveTo>
                  <a:lnTo>
                    <a:pt x="11" y="96"/>
                  </a:lnTo>
                  <a:lnTo>
                    <a:pt x="0" y="96"/>
                  </a:lnTo>
                  <a:lnTo>
                    <a:pt x="46" y="47"/>
                  </a:lnTo>
                  <a:lnTo>
                    <a:pt x="3" y="0"/>
                  </a:lnTo>
                  <a:lnTo>
                    <a:pt x="13" y="0"/>
                  </a:lnTo>
                  <a:lnTo>
                    <a:pt x="51" y="41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57" y="47"/>
                  </a:lnTo>
                  <a:lnTo>
                    <a:pt x="103" y="96"/>
                  </a:lnTo>
                  <a:lnTo>
                    <a:pt x="92" y="96"/>
                  </a:lnTo>
                  <a:lnTo>
                    <a:pt x="5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220" y="4113"/>
              <a:ext cx="153" cy="113"/>
            </a:xfrm>
            <a:custGeom>
              <a:avLst/>
              <a:gdLst>
                <a:gd name="T0" fmla="*/ 180 w 189"/>
                <a:gd name="T1" fmla="*/ 92 h 136"/>
                <a:gd name="T2" fmla="*/ 161 w 189"/>
                <a:gd name="T3" fmla="*/ 68 h 136"/>
                <a:gd name="T4" fmla="*/ 126 w 189"/>
                <a:gd name="T5" fmla="*/ 24 h 136"/>
                <a:gd name="T6" fmla="*/ 116 w 189"/>
                <a:gd name="T7" fmla="*/ 10 h 136"/>
                <a:gd name="T8" fmla="*/ 94 w 189"/>
                <a:gd name="T9" fmla="*/ 0 h 136"/>
                <a:gd name="T10" fmla="*/ 73 w 189"/>
                <a:gd name="T11" fmla="*/ 10 h 136"/>
                <a:gd name="T12" fmla="*/ 62 w 189"/>
                <a:gd name="T13" fmla="*/ 24 h 136"/>
                <a:gd name="T14" fmla="*/ 28 w 189"/>
                <a:gd name="T15" fmla="*/ 68 h 136"/>
                <a:gd name="T16" fmla="*/ 9 w 189"/>
                <a:gd name="T17" fmla="*/ 92 h 136"/>
                <a:gd name="T18" fmla="*/ 14 w 189"/>
                <a:gd name="T19" fmla="*/ 130 h 136"/>
                <a:gd name="T20" fmla="*/ 30 w 189"/>
                <a:gd name="T21" fmla="*/ 136 h 136"/>
                <a:gd name="T22" fmla="*/ 52 w 189"/>
                <a:gd name="T23" fmla="*/ 126 h 136"/>
                <a:gd name="T24" fmla="*/ 62 w 189"/>
                <a:gd name="T25" fmla="*/ 112 h 136"/>
                <a:gd name="T26" fmla="*/ 90 w 189"/>
                <a:gd name="T27" fmla="*/ 77 h 136"/>
                <a:gd name="T28" fmla="*/ 77 w 189"/>
                <a:gd name="T29" fmla="*/ 49 h 136"/>
                <a:gd name="T30" fmla="*/ 88 w 189"/>
                <a:gd name="T31" fmla="*/ 64 h 136"/>
                <a:gd name="T32" fmla="*/ 94 w 189"/>
                <a:gd name="T33" fmla="*/ 71 h 136"/>
                <a:gd name="T34" fmla="*/ 126 w 189"/>
                <a:gd name="T35" fmla="*/ 112 h 136"/>
                <a:gd name="T36" fmla="*/ 137 w 189"/>
                <a:gd name="T37" fmla="*/ 126 h 136"/>
                <a:gd name="T38" fmla="*/ 158 w 189"/>
                <a:gd name="T39" fmla="*/ 136 h 136"/>
                <a:gd name="T40" fmla="*/ 175 w 189"/>
                <a:gd name="T41" fmla="*/ 130 h 136"/>
                <a:gd name="T42" fmla="*/ 180 w 189"/>
                <a:gd name="T43" fmla="*/ 9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9" h="136">
                  <a:moveTo>
                    <a:pt x="180" y="92"/>
                  </a:moveTo>
                  <a:cubicBezTo>
                    <a:pt x="161" y="68"/>
                    <a:pt x="161" y="68"/>
                    <a:pt x="161" y="68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1" y="4"/>
                    <a:pt x="103" y="0"/>
                    <a:pt x="94" y="0"/>
                  </a:cubicBezTo>
                  <a:cubicBezTo>
                    <a:pt x="86" y="0"/>
                    <a:pt x="78" y="4"/>
                    <a:pt x="73" y="10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4"/>
                    <a:pt x="2" y="121"/>
                    <a:pt x="14" y="130"/>
                  </a:cubicBezTo>
                  <a:cubicBezTo>
                    <a:pt x="19" y="134"/>
                    <a:pt x="25" y="136"/>
                    <a:pt x="30" y="136"/>
                  </a:cubicBezTo>
                  <a:cubicBezTo>
                    <a:pt x="39" y="136"/>
                    <a:pt x="46" y="132"/>
                    <a:pt x="52" y="126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26" y="112"/>
                    <a:pt x="126" y="112"/>
                    <a:pt x="126" y="112"/>
                  </a:cubicBezTo>
                  <a:cubicBezTo>
                    <a:pt x="137" y="126"/>
                    <a:pt x="137" y="126"/>
                    <a:pt x="137" y="126"/>
                  </a:cubicBezTo>
                  <a:cubicBezTo>
                    <a:pt x="142" y="132"/>
                    <a:pt x="150" y="136"/>
                    <a:pt x="158" y="136"/>
                  </a:cubicBezTo>
                  <a:cubicBezTo>
                    <a:pt x="164" y="136"/>
                    <a:pt x="170" y="134"/>
                    <a:pt x="175" y="130"/>
                  </a:cubicBezTo>
                  <a:cubicBezTo>
                    <a:pt x="187" y="121"/>
                    <a:pt x="189" y="104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4614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981075"/>
            <a:ext cx="11406680" cy="516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2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9356" cy="5836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6414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126664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lumMod val="75000"/>
                </a:schemeClr>
              </a:gs>
              <a:gs pos="37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"/>
          <p:cNvSpPr/>
          <p:nvPr userDrawn="1"/>
        </p:nvSpPr>
        <p:spPr bwMode="auto">
          <a:xfrm>
            <a:off x="2495413" y="0"/>
            <a:ext cx="8940800" cy="6858000"/>
          </a:xfrm>
          <a:custGeom>
            <a:avLst/>
            <a:gdLst>
              <a:gd name="T0" fmla="*/ 108 w 2805"/>
              <a:gd name="T1" fmla="*/ 1976 h 2151"/>
              <a:gd name="T2" fmla="*/ 411 w 2805"/>
              <a:gd name="T3" fmla="*/ 2151 h 2151"/>
              <a:gd name="T4" fmla="*/ 2805 w 2805"/>
              <a:gd name="T5" fmla="*/ 2151 h 2151"/>
              <a:gd name="T6" fmla="*/ 2805 w 2805"/>
              <a:gd name="T7" fmla="*/ 0 h 2151"/>
              <a:gd name="T8" fmla="*/ 1124 w 2805"/>
              <a:gd name="T9" fmla="*/ 0 h 2151"/>
              <a:gd name="T10" fmla="*/ 1124 w 2805"/>
              <a:gd name="T11" fmla="*/ 0 h 2151"/>
              <a:gd name="T12" fmla="*/ 1018 w 2805"/>
              <a:gd name="T13" fmla="*/ 28 h 2151"/>
              <a:gd name="T14" fmla="*/ 108 w 2805"/>
              <a:gd name="T15" fmla="*/ 554 h 2151"/>
              <a:gd name="T16" fmla="*/ 0 w 2805"/>
              <a:gd name="T17" fmla="*/ 740 h 2151"/>
              <a:gd name="T18" fmla="*/ 0 w 2805"/>
              <a:gd name="T19" fmla="*/ 1790 h 2151"/>
              <a:gd name="T20" fmla="*/ 108 w 2805"/>
              <a:gd name="T21" fmla="*/ 1976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05" h="2151">
                <a:moveTo>
                  <a:pt x="108" y="1976"/>
                </a:moveTo>
                <a:cubicBezTo>
                  <a:pt x="411" y="2151"/>
                  <a:pt x="411" y="2151"/>
                  <a:pt x="411" y="2151"/>
                </a:cubicBezTo>
                <a:cubicBezTo>
                  <a:pt x="2805" y="2151"/>
                  <a:pt x="2805" y="2151"/>
                  <a:pt x="2805" y="2151"/>
                </a:cubicBezTo>
                <a:cubicBezTo>
                  <a:pt x="2805" y="0"/>
                  <a:pt x="2805" y="0"/>
                  <a:pt x="2805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124" y="0"/>
                  <a:pt x="1124" y="0"/>
                  <a:pt x="1124" y="0"/>
                </a:cubicBezTo>
                <a:cubicBezTo>
                  <a:pt x="1087" y="0"/>
                  <a:pt x="1051" y="9"/>
                  <a:pt x="1018" y="28"/>
                </a:cubicBezTo>
                <a:cubicBezTo>
                  <a:pt x="108" y="554"/>
                  <a:pt x="108" y="554"/>
                  <a:pt x="108" y="554"/>
                </a:cubicBezTo>
                <a:cubicBezTo>
                  <a:pt x="41" y="592"/>
                  <a:pt x="0" y="663"/>
                  <a:pt x="0" y="740"/>
                </a:cubicBezTo>
                <a:cubicBezTo>
                  <a:pt x="0" y="1790"/>
                  <a:pt x="0" y="1790"/>
                  <a:pt x="0" y="1790"/>
                </a:cubicBezTo>
                <a:cubicBezTo>
                  <a:pt x="0" y="1867"/>
                  <a:pt x="41" y="1938"/>
                  <a:pt x="108" y="19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38100" dist="25400" dir="86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0039546" y="0"/>
            <a:ext cx="215245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31" y="496495"/>
            <a:ext cx="3523647" cy="1033944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sp>
        <p:nvSpPr>
          <p:cNvPr id="30" name="Freeform 5"/>
          <p:cNvSpPr/>
          <p:nvPr userDrawn="1"/>
        </p:nvSpPr>
        <p:spPr bwMode="auto">
          <a:xfrm>
            <a:off x="2956988" y="555625"/>
            <a:ext cx="6167437" cy="6296024"/>
          </a:xfrm>
          <a:custGeom>
            <a:avLst/>
            <a:gdLst>
              <a:gd name="T0" fmla="*/ 1002 w 1052"/>
              <a:gd name="T1" fmla="*/ 264 h 1074"/>
              <a:gd name="T2" fmla="*/ 576 w 1052"/>
              <a:gd name="T3" fmla="*/ 18 h 1074"/>
              <a:gd name="T4" fmla="*/ 476 w 1052"/>
              <a:gd name="T5" fmla="*/ 18 h 1074"/>
              <a:gd name="T6" fmla="*/ 50 w 1052"/>
              <a:gd name="T7" fmla="*/ 264 h 1074"/>
              <a:gd name="T8" fmla="*/ 0 w 1052"/>
              <a:gd name="T9" fmla="*/ 351 h 1074"/>
              <a:gd name="T10" fmla="*/ 0 w 1052"/>
              <a:gd name="T11" fmla="*/ 843 h 1074"/>
              <a:gd name="T12" fmla="*/ 50 w 1052"/>
              <a:gd name="T13" fmla="*/ 930 h 1074"/>
              <a:gd name="T14" fmla="*/ 300 w 1052"/>
              <a:gd name="T15" fmla="*/ 1074 h 1074"/>
              <a:gd name="T16" fmla="*/ 752 w 1052"/>
              <a:gd name="T17" fmla="*/ 1074 h 1074"/>
              <a:gd name="T18" fmla="*/ 1002 w 1052"/>
              <a:gd name="T19" fmla="*/ 930 h 1074"/>
              <a:gd name="T20" fmla="*/ 1052 w 1052"/>
              <a:gd name="T21" fmla="*/ 843 h 1074"/>
              <a:gd name="T22" fmla="*/ 1052 w 1052"/>
              <a:gd name="T23" fmla="*/ 351 h 1074"/>
              <a:gd name="T24" fmla="*/ 1002 w 1052"/>
              <a:gd name="T25" fmla="*/ 264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2" h="1074">
                <a:moveTo>
                  <a:pt x="1002" y="264"/>
                </a:moveTo>
                <a:cubicBezTo>
                  <a:pt x="576" y="18"/>
                  <a:pt x="576" y="18"/>
                  <a:pt x="576" y="18"/>
                </a:cubicBezTo>
                <a:cubicBezTo>
                  <a:pt x="545" y="0"/>
                  <a:pt x="507" y="0"/>
                  <a:pt x="476" y="18"/>
                </a:cubicBezTo>
                <a:cubicBezTo>
                  <a:pt x="50" y="264"/>
                  <a:pt x="50" y="264"/>
                  <a:pt x="50" y="264"/>
                </a:cubicBezTo>
                <a:cubicBezTo>
                  <a:pt x="19" y="282"/>
                  <a:pt x="0" y="315"/>
                  <a:pt x="0" y="351"/>
                </a:cubicBezTo>
                <a:cubicBezTo>
                  <a:pt x="0" y="843"/>
                  <a:pt x="0" y="843"/>
                  <a:pt x="0" y="843"/>
                </a:cubicBezTo>
                <a:cubicBezTo>
                  <a:pt x="0" y="878"/>
                  <a:pt x="19" y="912"/>
                  <a:pt x="50" y="930"/>
                </a:cubicBezTo>
                <a:cubicBezTo>
                  <a:pt x="300" y="1074"/>
                  <a:pt x="300" y="1074"/>
                  <a:pt x="300" y="1074"/>
                </a:cubicBezTo>
                <a:cubicBezTo>
                  <a:pt x="752" y="1074"/>
                  <a:pt x="752" y="1074"/>
                  <a:pt x="752" y="1074"/>
                </a:cubicBezTo>
                <a:cubicBezTo>
                  <a:pt x="1002" y="930"/>
                  <a:pt x="1002" y="930"/>
                  <a:pt x="1002" y="930"/>
                </a:cubicBezTo>
                <a:cubicBezTo>
                  <a:pt x="1033" y="912"/>
                  <a:pt x="1052" y="878"/>
                  <a:pt x="1052" y="843"/>
                </a:cubicBezTo>
                <a:cubicBezTo>
                  <a:pt x="1052" y="351"/>
                  <a:pt x="1052" y="351"/>
                  <a:pt x="1052" y="351"/>
                </a:cubicBezTo>
                <a:cubicBezTo>
                  <a:pt x="1052" y="315"/>
                  <a:pt x="1033" y="282"/>
                  <a:pt x="1002" y="264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829815" y="1931437"/>
            <a:ext cx="7239607" cy="4310743"/>
          </a:xfrm>
        </p:spPr>
        <p:txBody>
          <a:bodyPr/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  <a:lvl2pPr marL="233363" indent="-233363">
              <a:spcBef>
                <a:spcPct val="0"/>
              </a:spcBef>
              <a:defRPr>
                <a:solidFill>
                  <a:schemeClr val="accent2"/>
                </a:solidFill>
              </a:defRPr>
            </a:lvl2pPr>
            <a:lvl3pPr marL="457200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3pPr>
            <a:lvl4pPr marL="69056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4pPr>
            <a:lvl5pPr marL="1027113" indent="-228600">
              <a:spcBef>
                <a:spcPct val="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8" y="6515693"/>
            <a:ext cx="1573142" cy="1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tx2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3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3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5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rgbClr val="4E436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rgbClr val="4E436E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rgbClr val="4E436E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rgbClr val="4E43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2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9"/>
          <p:cNvSpPr/>
          <p:nvPr userDrawn="1"/>
        </p:nvSpPr>
        <p:spPr bwMode="auto">
          <a:xfrm>
            <a:off x="2187575" y="0"/>
            <a:ext cx="9223375" cy="6858000"/>
          </a:xfrm>
          <a:custGeom>
            <a:avLst/>
            <a:gdLst>
              <a:gd name="T0" fmla="*/ 2308 w 2906"/>
              <a:gd name="T1" fmla="*/ 0 h 2160"/>
              <a:gd name="T2" fmla="*/ 598 w 2906"/>
              <a:gd name="T3" fmla="*/ 0 h 2160"/>
              <a:gd name="T4" fmla="*/ 138 w 2906"/>
              <a:gd name="T5" fmla="*/ 265 h 2160"/>
              <a:gd name="T6" fmla="*/ 0 w 2906"/>
              <a:gd name="T7" fmla="*/ 506 h 2160"/>
              <a:gd name="T8" fmla="*/ 0 w 2906"/>
              <a:gd name="T9" fmla="*/ 1865 h 2160"/>
              <a:gd name="T10" fmla="*/ 138 w 2906"/>
              <a:gd name="T11" fmla="*/ 2105 h 2160"/>
              <a:gd name="T12" fmla="*/ 234 w 2906"/>
              <a:gd name="T13" fmla="*/ 2160 h 2160"/>
              <a:gd name="T14" fmla="*/ 2671 w 2906"/>
              <a:gd name="T15" fmla="*/ 2160 h 2160"/>
              <a:gd name="T16" fmla="*/ 2768 w 2906"/>
              <a:gd name="T17" fmla="*/ 2105 h 2160"/>
              <a:gd name="T18" fmla="*/ 2906 w 2906"/>
              <a:gd name="T19" fmla="*/ 1865 h 2160"/>
              <a:gd name="T20" fmla="*/ 2906 w 2906"/>
              <a:gd name="T21" fmla="*/ 506 h 2160"/>
              <a:gd name="T22" fmla="*/ 2768 w 2906"/>
              <a:gd name="T23" fmla="*/ 265 h 2160"/>
              <a:gd name="T24" fmla="*/ 2308 w 2906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06" h="2160">
                <a:moveTo>
                  <a:pt x="2308" y="0"/>
                </a:moveTo>
                <a:cubicBezTo>
                  <a:pt x="598" y="0"/>
                  <a:pt x="598" y="0"/>
                  <a:pt x="598" y="0"/>
                </a:cubicBezTo>
                <a:cubicBezTo>
                  <a:pt x="469" y="74"/>
                  <a:pt x="317" y="162"/>
                  <a:pt x="138" y="265"/>
                </a:cubicBezTo>
                <a:cubicBezTo>
                  <a:pt x="52" y="315"/>
                  <a:pt x="0" y="406"/>
                  <a:pt x="0" y="506"/>
                </a:cubicBezTo>
                <a:cubicBezTo>
                  <a:pt x="0" y="506"/>
                  <a:pt x="0" y="506"/>
                  <a:pt x="0" y="1865"/>
                </a:cubicBezTo>
                <a:cubicBezTo>
                  <a:pt x="0" y="1961"/>
                  <a:pt x="52" y="2055"/>
                  <a:pt x="138" y="2105"/>
                </a:cubicBezTo>
                <a:cubicBezTo>
                  <a:pt x="138" y="2105"/>
                  <a:pt x="138" y="2105"/>
                  <a:pt x="234" y="2160"/>
                </a:cubicBezTo>
                <a:cubicBezTo>
                  <a:pt x="2671" y="2160"/>
                  <a:pt x="2671" y="2160"/>
                  <a:pt x="2671" y="2160"/>
                </a:cubicBezTo>
                <a:cubicBezTo>
                  <a:pt x="2703" y="2142"/>
                  <a:pt x="2735" y="2124"/>
                  <a:pt x="2768" y="2105"/>
                </a:cubicBezTo>
                <a:cubicBezTo>
                  <a:pt x="2853" y="2055"/>
                  <a:pt x="2906" y="1961"/>
                  <a:pt x="2906" y="1865"/>
                </a:cubicBezTo>
                <a:cubicBezTo>
                  <a:pt x="2906" y="1865"/>
                  <a:pt x="2906" y="1865"/>
                  <a:pt x="2906" y="506"/>
                </a:cubicBezTo>
                <a:cubicBezTo>
                  <a:pt x="2906" y="406"/>
                  <a:pt x="2853" y="315"/>
                  <a:pt x="2768" y="265"/>
                </a:cubicBezTo>
                <a:cubicBezTo>
                  <a:pt x="2768" y="265"/>
                  <a:pt x="2768" y="265"/>
                  <a:pt x="2308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"/>
          <p:cNvSpPr/>
          <p:nvPr userDrawn="1"/>
        </p:nvSpPr>
        <p:spPr bwMode="auto">
          <a:xfrm>
            <a:off x="2709863" y="0"/>
            <a:ext cx="8326437" cy="6858000"/>
          </a:xfrm>
          <a:custGeom>
            <a:avLst/>
            <a:gdLst>
              <a:gd name="T0" fmla="*/ 1840 w 2623"/>
              <a:gd name="T1" fmla="*/ 0 h 2160"/>
              <a:gd name="T2" fmla="*/ 783 w 2623"/>
              <a:gd name="T3" fmla="*/ 0 h 2160"/>
              <a:gd name="T4" fmla="*/ 124 w 2623"/>
              <a:gd name="T5" fmla="*/ 380 h 2160"/>
              <a:gd name="T6" fmla="*/ 0 w 2623"/>
              <a:gd name="T7" fmla="*/ 597 h 2160"/>
              <a:gd name="T8" fmla="*/ 0 w 2623"/>
              <a:gd name="T9" fmla="*/ 1824 h 2160"/>
              <a:gd name="T10" fmla="*/ 124 w 2623"/>
              <a:gd name="T11" fmla="*/ 2041 h 2160"/>
              <a:gd name="T12" fmla="*/ 332 w 2623"/>
              <a:gd name="T13" fmla="*/ 2160 h 2160"/>
              <a:gd name="T14" fmla="*/ 2291 w 2623"/>
              <a:gd name="T15" fmla="*/ 2160 h 2160"/>
              <a:gd name="T16" fmla="*/ 2498 w 2623"/>
              <a:gd name="T17" fmla="*/ 2041 h 2160"/>
              <a:gd name="T18" fmla="*/ 2623 w 2623"/>
              <a:gd name="T19" fmla="*/ 1824 h 2160"/>
              <a:gd name="T20" fmla="*/ 2623 w 2623"/>
              <a:gd name="T21" fmla="*/ 597 h 2160"/>
              <a:gd name="T22" fmla="*/ 2498 w 2623"/>
              <a:gd name="T23" fmla="*/ 380 h 2160"/>
              <a:gd name="T24" fmla="*/ 1840 w 2623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23" h="2160">
                <a:moveTo>
                  <a:pt x="1840" y="0"/>
                </a:moveTo>
                <a:cubicBezTo>
                  <a:pt x="783" y="0"/>
                  <a:pt x="783" y="0"/>
                  <a:pt x="783" y="0"/>
                </a:cubicBezTo>
                <a:cubicBezTo>
                  <a:pt x="629" y="89"/>
                  <a:pt x="417" y="211"/>
                  <a:pt x="124" y="380"/>
                </a:cubicBezTo>
                <a:cubicBezTo>
                  <a:pt x="47" y="425"/>
                  <a:pt x="0" y="508"/>
                  <a:pt x="0" y="597"/>
                </a:cubicBezTo>
                <a:cubicBezTo>
                  <a:pt x="0" y="597"/>
                  <a:pt x="0" y="597"/>
                  <a:pt x="0" y="1824"/>
                </a:cubicBezTo>
                <a:cubicBezTo>
                  <a:pt x="0" y="1911"/>
                  <a:pt x="47" y="1996"/>
                  <a:pt x="124" y="2041"/>
                </a:cubicBezTo>
                <a:cubicBezTo>
                  <a:pt x="124" y="2041"/>
                  <a:pt x="124" y="2041"/>
                  <a:pt x="332" y="2160"/>
                </a:cubicBezTo>
                <a:cubicBezTo>
                  <a:pt x="2291" y="2160"/>
                  <a:pt x="2291" y="2160"/>
                  <a:pt x="2291" y="2160"/>
                </a:cubicBezTo>
                <a:cubicBezTo>
                  <a:pt x="2355" y="2123"/>
                  <a:pt x="2424" y="2084"/>
                  <a:pt x="2498" y="2041"/>
                </a:cubicBezTo>
                <a:cubicBezTo>
                  <a:pt x="2575" y="1996"/>
                  <a:pt x="2623" y="1911"/>
                  <a:pt x="2623" y="1824"/>
                </a:cubicBezTo>
                <a:cubicBezTo>
                  <a:pt x="2623" y="1824"/>
                  <a:pt x="2623" y="1824"/>
                  <a:pt x="2623" y="597"/>
                </a:cubicBezTo>
                <a:cubicBezTo>
                  <a:pt x="2623" y="508"/>
                  <a:pt x="2575" y="425"/>
                  <a:pt x="2498" y="380"/>
                </a:cubicBezTo>
                <a:cubicBezTo>
                  <a:pt x="2498" y="380"/>
                  <a:pt x="2498" y="380"/>
                  <a:pt x="1840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7"/>
          <p:cNvSpPr/>
          <p:nvPr userDrawn="1"/>
        </p:nvSpPr>
        <p:spPr bwMode="auto">
          <a:xfrm>
            <a:off x="3219450" y="0"/>
            <a:ext cx="7332663" cy="6858000"/>
          </a:xfrm>
          <a:custGeom>
            <a:avLst/>
            <a:gdLst>
              <a:gd name="T0" fmla="*/ 1362 w 2310"/>
              <a:gd name="T1" fmla="*/ 0 h 2160"/>
              <a:gd name="T2" fmla="*/ 948 w 2310"/>
              <a:gd name="T3" fmla="*/ 0 h 2160"/>
              <a:gd name="T4" fmla="*/ 110 w 2310"/>
              <a:gd name="T5" fmla="*/ 484 h 2160"/>
              <a:gd name="T6" fmla="*/ 0 w 2310"/>
              <a:gd name="T7" fmla="*/ 675 h 2160"/>
              <a:gd name="T8" fmla="*/ 0 w 2310"/>
              <a:gd name="T9" fmla="*/ 1755 h 2160"/>
              <a:gd name="T10" fmla="*/ 110 w 2310"/>
              <a:gd name="T11" fmla="*/ 1946 h 2160"/>
              <a:gd name="T12" fmla="*/ 482 w 2310"/>
              <a:gd name="T13" fmla="*/ 2160 h 2160"/>
              <a:gd name="T14" fmla="*/ 1828 w 2310"/>
              <a:gd name="T15" fmla="*/ 2160 h 2160"/>
              <a:gd name="T16" fmla="*/ 2200 w 2310"/>
              <a:gd name="T17" fmla="*/ 1946 h 2160"/>
              <a:gd name="T18" fmla="*/ 2310 w 2310"/>
              <a:gd name="T19" fmla="*/ 1755 h 2160"/>
              <a:gd name="T20" fmla="*/ 2310 w 2310"/>
              <a:gd name="T21" fmla="*/ 675 h 2160"/>
              <a:gd name="T22" fmla="*/ 2200 w 2310"/>
              <a:gd name="T23" fmla="*/ 484 h 2160"/>
              <a:gd name="T24" fmla="*/ 1362 w 2310"/>
              <a:gd name="T25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10" h="2160">
                <a:moveTo>
                  <a:pt x="1362" y="0"/>
                </a:moveTo>
                <a:cubicBezTo>
                  <a:pt x="948" y="0"/>
                  <a:pt x="948" y="0"/>
                  <a:pt x="948" y="0"/>
                </a:cubicBezTo>
                <a:cubicBezTo>
                  <a:pt x="839" y="63"/>
                  <a:pt x="606" y="198"/>
                  <a:pt x="110" y="484"/>
                </a:cubicBezTo>
                <a:cubicBezTo>
                  <a:pt x="42" y="524"/>
                  <a:pt x="0" y="596"/>
                  <a:pt x="0" y="675"/>
                </a:cubicBezTo>
                <a:cubicBezTo>
                  <a:pt x="0" y="675"/>
                  <a:pt x="0" y="675"/>
                  <a:pt x="0" y="1755"/>
                </a:cubicBezTo>
                <a:cubicBezTo>
                  <a:pt x="0" y="1832"/>
                  <a:pt x="42" y="1907"/>
                  <a:pt x="110" y="1946"/>
                </a:cubicBezTo>
                <a:cubicBezTo>
                  <a:pt x="110" y="1946"/>
                  <a:pt x="110" y="1946"/>
                  <a:pt x="482" y="2160"/>
                </a:cubicBezTo>
                <a:cubicBezTo>
                  <a:pt x="1828" y="2160"/>
                  <a:pt x="1828" y="2160"/>
                  <a:pt x="1828" y="2160"/>
                </a:cubicBezTo>
                <a:cubicBezTo>
                  <a:pt x="1932" y="2100"/>
                  <a:pt x="2055" y="2030"/>
                  <a:pt x="2200" y="1946"/>
                </a:cubicBezTo>
                <a:cubicBezTo>
                  <a:pt x="2268" y="1907"/>
                  <a:pt x="2310" y="1832"/>
                  <a:pt x="2310" y="1755"/>
                </a:cubicBezTo>
                <a:cubicBezTo>
                  <a:pt x="2310" y="1755"/>
                  <a:pt x="2310" y="1755"/>
                  <a:pt x="2310" y="675"/>
                </a:cubicBezTo>
                <a:cubicBezTo>
                  <a:pt x="2310" y="596"/>
                  <a:pt x="2268" y="524"/>
                  <a:pt x="2200" y="484"/>
                </a:cubicBezTo>
                <a:cubicBezTo>
                  <a:pt x="2200" y="484"/>
                  <a:pt x="2200" y="484"/>
                  <a:pt x="1362" y="0"/>
                </a:cubicBezTo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1"/>
          <p:cNvSpPr/>
          <p:nvPr userDrawn="1"/>
        </p:nvSpPr>
        <p:spPr bwMode="auto">
          <a:xfrm>
            <a:off x="3779838" y="339725"/>
            <a:ext cx="8415337" cy="6515100"/>
          </a:xfrm>
          <a:custGeom>
            <a:avLst/>
            <a:gdLst>
              <a:gd name="T0" fmla="*/ 988 w 2641"/>
              <a:gd name="T1" fmla="*/ 5 h 2044"/>
              <a:gd name="T2" fmla="*/ 874 w 2641"/>
              <a:gd name="T3" fmla="*/ 28 h 2044"/>
              <a:gd name="T4" fmla="*/ 92 w 2641"/>
              <a:gd name="T5" fmla="*/ 480 h 2044"/>
              <a:gd name="T6" fmla="*/ 0 w 2641"/>
              <a:gd name="T7" fmla="*/ 640 h 2044"/>
              <a:gd name="T8" fmla="*/ 0 w 2641"/>
              <a:gd name="T9" fmla="*/ 1543 h 2044"/>
              <a:gd name="T10" fmla="*/ 92 w 2641"/>
              <a:gd name="T11" fmla="*/ 1702 h 2044"/>
              <a:gd name="T12" fmla="*/ 683 w 2641"/>
              <a:gd name="T13" fmla="*/ 2042 h 2044"/>
              <a:gd name="T14" fmla="*/ 970 w 2641"/>
              <a:gd name="T15" fmla="*/ 2042 h 2044"/>
              <a:gd name="T16" fmla="*/ 970 w 2641"/>
              <a:gd name="T17" fmla="*/ 2044 h 2044"/>
              <a:gd name="T18" fmla="*/ 2641 w 2641"/>
              <a:gd name="T19" fmla="*/ 2044 h 2044"/>
              <a:gd name="T20" fmla="*/ 2641 w 2641"/>
              <a:gd name="T21" fmla="*/ 5 h 2044"/>
              <a:gd name="T22" fmla="*/ 988 w 2641"/>
              <a:gd name="T23" fmla="*/ 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41" h="2044">
                <a:moveTo>
                  <a:pt x="988" y="5"/>
                </a:moveTo>
                <a:cubicBezTo>
                  <a:pt x="949" y="0"/>
                  <a:pt x="909" y="8"/>
                  <a:pt x="874" y="28"/>
                </a:cubicBezTo>
                <a:cubicBezTo>
                  <a:pt x="874" y="28"/>
                  <a:pt x="874" y="28"/>
                  <a:pt x="92" y="480"/>
                </a:cubicBezTo>
                <a:cubicBezTo>
                  <a:pt x="35" y="513"/>
                  <a:pt x="0" y="574"/>
                  <a:pt x="0" y="640"/>
                </a:cubicBezTo>
                <a:cubicBezTo>
                  <a:pt x="0" y="640"/>
                  <a:pt x="0" y="640"/>
                  <a:pt x="0" y="1543"/>
                </a:cubicBezTo>
                <a:cubicBezTo>
                  <a:pt x="0" y="1607"/>
                  <a:pt x="35" y="1669"/>
                  <a:pt x="92" y="1702"/>
                </a:cubicBezTo>
                <a:cubicBezTo>
                  <a:pt x="92" y="1702"/>
                  <a:pt x="92" y="1703"/>
                  <a:pt x="683" y="2042"/>
                </a:cubicBezTo>
                <a:cubicBezTo>
                  <a:pt x="970" y="2042"/>
                  <a:pt x="970" y="2042"/>
                  <a:pt x="970" y="2042"/>
                </a:cubicBezTo>
                <a:cubicBezTo>
                  <a:pt x="970" y="2044"/>
                  <a:pt x="970" y="2044"/>
                  <a:pt x="970" y="2044"/>
                </a:cubicBezTo>
                <a:cubicBezTo>
                  <a:pt x="2641" y="2044"/>
                  <a:pt x="2641" y="2044"/>
                  <a:pt x="2641" y="2044"/>
                </a:cubicBezTo>
                <a:cubicBezTo>
                  <a:pt x="2641" y="5"/>
                  <a:pt x="2641" y="5"/>
                  <a:pt x="2641" y="5"/>
                </a:cubicBezTo>
                <a:lnTo>
                  <a:pt x="98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893129" y="3162299"/>
            <a:ext cx="6862096" cy="1076325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83084" y="4330243"/>
            <a:ext cx="6877167" cy="11503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850" y="2112473"/>
            <a:ext cx="2664537" cy="2997606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2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py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424517" cy="6315959"/>
          </a:xfrm>
          <a:prstGeom prst="rect">
            <a:avLst/>
          </a:prstGeom>
          <a:gradFill>
            <a:gsLst>
              <a:gs pos="93000">
                <a:schemeClr val="bg1">
                  <a:alpha val="0"/>
                </a:schemeClr>
              </a:gs>
              <a:gs pos="37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DBF27-0730-410D-BAE0-26163E0F157B}"/>
              </a:ext>
            </a:extLst>
          </p:cNvPr>
          <p:cNvSpPr/>
          <p:nvPr userDrawn="1"/>
        </p:nvSpPr>
        <p:spPr>
          <a:xfrm>
            <a:off x="0" y="396112"/>
            <a:ext cx="3424517" cy="1030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38100" dist="25400" dir="2154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55" y="619765"/>
            <a:ext cx="3110485" cy="58363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F78DC2-DBE1-4BC8-BD76-95E378BBE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" y="1548331"/>
            <a:ext cx="3172545" cy="376133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648173" y="396113"/>
            <a:ext cx="7483247" cy="5750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57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1" y="246888"/>
            <a:ext cx="10867110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311" y="1004970"/>
            <a:ext cx="11405893" cy="475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6061" y="6456262"/>
            <a:ext cx="434145" cy="289788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4A70B06D-F489-48FF-A885-ABB74CD5C952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5567" y="6474827"/>
            <a:ext cx="5240866" cy="348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strike="noStrike" spc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/>
              <a:t>© Aviatrix Certified Engineer 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236061" y="93134"/>
            <a:ext cx="826071" cy="929330"/>
          </a:xfrm>
          <a:prstGeom prst="rect">
            <a:avLst/>
          </a:prstGeom>
          <a:effectLst>
            <a:outerShdw blurRad="25400" dist="25400" dir="5400000" algn="t" rotWithShape="0">
              <a:prstClr val="black">
                <a:alpha val="19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8" y="6522456"/>
            <a:ext cx="1536556" cy="18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4094" r:id="rId2"/>
    <p:sldLayoutId id="2147484150" r:id="rId3"/>
    <p:sldLayoutId id="2147484104" r:id="rId4"/>
    <p:sldLayoutId id="2147484106" r:id="rId5"/>
    <p:sldLayoutId id="2147484108" r:id="rId6"/>
    <p:sldLayoutId id="2147484109" r:id="rId7"/>
    <p:sldLayoutId id="2147484107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  <p:sldLayoutId id="214748415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>
            <a:lumMod val="60000"/>
            <a:lumOff val="40000"/>
          </a:schemeClr>
        </a:buClr>
        <a:buSzPct val="84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ct val="0"/>
        </a:spcAft>
        <a:buClrTx/>
        <a:buSzPct val="84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765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3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23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40.xml"/><Relationship Id="rId10" Type="http://schemas.openxmlformats.org/officeDocument/2006/relationships/image" Target="../media/image42.png"/><Relationship Id="rId4" Type="http://schemas.openxmlformats.org/officeDocument/2006/relationships/tags" Target="../tags/tag239.xml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24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45.xml"/><Relationship Id="rId10" Type="http://schemas.openxmlformats.org/officeDocument/2006/relationships/image" Target="../media/image45.png"/><Relationship Id="rId4" Type="http://schemas.openxmlformats.org/officeDocument/2006/relationships/tags" Target="../tags/tag244.xml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viatrix.com/copilot/latest/network-security/secure-networking-components.html" TargetMode="External"/><Relationship Id="rId3" Type="http://schemas.openxmlformats.org/officeDocument/2006/relationships/tags" Target="../tags/tag248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48.png"/><Relationship Id="rId5" Type="http://schemas.openxmlformats.org/officeDocument/2006/relationships/tags" Target="../tags/tag250.xml"/><Relationship Id="rId10" Type="http://schemas.openxmlformats.org/officeDocument/2006/relationships/image" Target="../media/image47.png"/><Relationship Id="rId4" Type="http://schemas.openxmlformats.org/officeDocument/2006/relationships/tags" Target="../tags/tag249.xml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image" Target="../media/image49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notesSlide" Target="../notesSlides/notesSlide1.xml"/><Relationship Id="rId26" Type="http://schemas.openxmlformats.org/officeDocument/2006/relationships/image" Target="../media/image13.png"/><Relationship Id="rId21" Type="http://schemas.openxmlformats.org/officeDocument/2006/relationships/image" Target="../media/image8.png"/><Relationship Id="rId34" Type="http://schemas.openxmlformats.org/officeDocument/2006/relationships/image" Target="../media/image21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slideLayout" Target="../slideLayouts/slideLayout3.xml"/><Relationship Id="rId25" Type="http://schemas.openxmlformats.org/officeDocument/2006/relationships/image" Target="../media/image12.svg"/><Relationship Id="rId33" Type="http://schemas.openxmlformats.org/officeDocument/2006/relationships/image" Target="../media/image20.svg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image" Target="../media/image7.svg"/><Relationship Id="rId29" Type="http://schemas.openxmlformats.org/officeDocument/2006/relationships/image" Target="../media/image16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11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10.png"/><Relationship Id="rId28" Type="http://schemas.openxmlformats.org/officeDocument/2006/relationships/image" Target="../media/image15.svg"/><Relationship Id="rId36" Type="http://schemas.openxmlformats.org/officeDocument/2006/relationships/image" Target="../media/image23.png"/><Relationship Id="rId10" Type="http://schemas.openxmlformats.org/officeDocument/2006/relationships/tags" Target="../tags/tag14.xml"/><Relationship Id="rId19" Type="http://schemas.openxmlformats.org/officeDocument/2006/relationships/image" Target="../media/image6.png"/><Relationship Id="rId31" Type="http://schemas.openxmlformats.org/officeDocument/2006/relationships/image" Target="../media/image18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9.sv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35" Type="http://schemas.openxmlformats.org/officeDocument/2006/relationships/image" Target="../media/image22.svg"/><Relationship Id="rId8" Type="http://schemas.openxmlformats.org/officeDocument/2006/relationships/tags" Target="../tags/tag12.xml"/><Relationship Id="rId3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29" Type="http://schemas.openxmlformats.org/officeDocument/2006/relationships/image" Target="../media/image27.jpe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tags" Target="../tags/tag44.xml"/><Relationship Id="rId32" Type="http://schemas.openxmlformats.org/officeDocument/2006/relationships/image" Target="../media/image30.png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tags" Target="../tags/tag43.xml"/><Relationship Id="rId28" Type="http://schemas.openxmlformats.org/officeDocument/2006/relationships/image" Target="../media/image26.svg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31" Type="http://schemas.openxmlformats.org/officeDocument/2006/relationships/image" Target="../media/image29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tags" Target="../tags/tag42.xml"/><Relationship Id="rId27" Type="http://schemas.openxmlformats.org/officeDocument/2006/relationships/image" Target="../media/image25.png"/><Relationship Id="rId30" Type="http://schemas.openxmlformats.org/officeDocument/2006/relationships/image" Target="../media/image28.tif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21" Type="http://schemas.openxmlformats.org/officeDocument/2006/relationships/tags" Target="../tags/tag65.xml"/><Relationship Id="rId34" Type="http://schemas.openxmlformats.org/officeDocument/2006/relationships/image" Target="../media/image28.tiff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image" Target="../media/image31.png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image" Target="../media/image27.jpeg"/><Relationship Id="rId37" Type="http://schemas.openxmlformats.org/officeDocument/2006/relationships/image" Target="../media/image32.png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image" Target="../media/image30.png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image" Target="../media/image26.sv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image" Target="../media/image25.png"/><Relationship Id="rId35" Type="http://schemas.openxmlformats.org/officeDocument/2006/relationships/image" Target="../media/image29.png"/><Relationship Id="rId8" Type="http://schemas.openxmlformats.org/officeDocument/2006/relationships/tags" Target="../tags/tag52.xml"/><Relationship Id="rId3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tags" Target="../tags/tag98.xml"/><Relationship Id="rId39" Type="http://schemas.openxmlformats.org/officeDocument/2006/relationships/slideLayout" Target="../slideLayouts/slideLayout3.xml"/><Relationship Id="rId21" Type="http://schemas.openxmlformats.org/officeDocument/2006/relationships/tags" Target="../tags/tag93.xml"/><Relationship Id="rId34" Type="http://schemas.openxmlformats.org/officeDocument/2006/relationships/tags" Target="../tags/tag106.xml"/><Relationship Id="rId42" Type="http://schemas.openxmlformats.org/officeDocument/2006/relationships/image" Target="../media/image25.png"/><Relationship Id="rId47" Type="http://schemas.openxmlformats.org/officeDocument/2006/relationships/image" Target="../media/image29.png"/><Relationship Id="rId50" Type="http://schemas.openxmlformats.org/officeDocument/2006/relationships/image" Target="../media/image34.png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9" Type="http://schemas.openxmlformats.org/officeDocument/2006/relationships/tags" Target="../tags/tag101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32" Type="http://schemas.openxmlformats.org/officeDocument/2006/relationships/tags" Target="../tags/tag104.xml"/><Relationship Id="rId37" Type="http://schemas.openxmlformats.org/officeDocument/2006/relationships/tags" Target="../tags/tag109.xml"/><Relationship Id="rId40" Type="http://schemas.openxmlformats.org/officeDocument/2006/relationships/notesSlide" Target="../notesSlides/notesSlide3.xml"/><Relationship Id="rId45" Type="http://schemas.openxmlformats.org/officeDocument/2006/relationships/image" Target="../media/image27.jpeg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28" Type="http://schemas.openxmlformats.org/officeDocument/2006/relationships/tags" Target="../tags/tag100.xml"/><Relationship Id="rId36" Type="http://schemas.openxmlformats.org/officeDocument/2006/relationships/tags" Target="../tags/tag108.xml"/><Relationship Id="rId49" Type="http://schemas.openxmlformats.org/officeDocument/2006/relationships/image" Target="../media/image32.png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31" Type="http://schemas.openxmlformats.org/officeDocument/2006/relationships/tags" Target="../tags/tag103.xml"/><Relationship Id="rId44" Type="http://schemas.openxmlformats.org/officeDocument/2006/relationships/image" Target="../media/image31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Relationship Id="rId27" Type="http://schemas.openxmlformats.org/officeDocument/2006/relationships/tags" Target="../tags/tag99.xml"/><Relationship Id="rId30" Type="http://schemas.openxmlformats.org/officeDocument/2006/relationships/tags" Target="../tags/tag102.xml"/><Relationship Id="rId35" Type="http://schemas.openxmlformats.org/officeDocument/2006/relationships/tags" Target="../tags/tag107.xml"/><Relationship Id="rId43" Type="http://schemas.openxmlformats.org/officeDocument/2006/relationships/image" Target="../media/image26.svg"/><Relationship Id="rId48" Type="http://schemas.openxmlformats.org/officeDocument/2006/relationships/image" Target="../media/image30.png"/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tags" Target="../tags/tag97.xml"/><Relationship Id="rId33" Type="http://schemas.openxmlformats.org/officeDocument/2006/relationships/tags" Target="../tags/tag105.xml"/><Relationship Id="rId38" Type="http://schemas.openxmlformats.org/officeDocument/2006/relationships/tags" Target="../tags/tag110.xml"/><Relationship Id="rId46" Type="http://schemas.openxmlformats.org/officeDocument/2006/relationships/image" Target="../media/image28.tiff"/><Relationship Id="rId20" Type="http://schemas.openxmlformats.org/officeDocument/2006/relationships/tags" Target="../tags/tag92.xml"/><Relationship Id="rId41" Type="http://schemas.openxmlformats.org/officeDocument/2006/relationships/image" Target="../media/image33.jpeg"/><Relationship Id="rId1" Type="http://schemas.openxmlformats.org/officeDocument/2006/relationships/tags" Target="../tags/tag73.xml"/><Relationship Id="rId6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9" Type="http://schemas.openxmlformats.org/officeDocument/2006/relationships/tags" Target="../tags/tag149.xml"/><Relationship Id="rId21" Type="http://schemas.openxmlformats.org/officeDocument/2006/relationships/tags" Target="../tags/tag131.xml"/><Relationship Id="rId34" Type="http://schemas.openxmlformats.org/officeDocument/2006/relationships/tags" Target="../tags/tag144.xml"/><Relationship Id="rId42" Type="http://schemas.openxmlformats.org/officeDocument/2006/relationships/tags" Target="../tags/tag152.xml"/><Relationship Id="rId47" Type="http://schemas.openxmlformats.org/officeDocument/2006/relationships/tags" Target="../tags/tag157.xml"/><Relationship Id="rId50" Type="http://schemas.openxmlformats.org/officeDocument/2006/relationships/notesSlide" Target="../notesSlides/notesSlide4.xml"/><Relationship Id="rId55" Type="http://schemas.openxmlformats.org/officeDocument/2006/relationships/image" Target="../media/image27.jpeg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9" Type="http://schemas.openxmlformats.org/officeDocument/2006/relationships/tags" Target="../tags/tag139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32" Type="http://schemas.openxmlformats.org/officeDocument/2006/relationships/tags" Target="../tags/tag142.xml"/><Relationship Id="rId37" Type="http://schemas.openxmlformats.org/officeDocument/2006/relationships/tags" Target="../tags/tag147.xml"/><Relationship Id="rId40" Type="http://schemas.openxmlformats.org/officeDocument/2006/relationships/tags" Target="../tags/tag150.xml"/><Relationship Id="rId45" Type="http://schemas.openxmlformats.org/officeDocument/2006/relationships/tags" Target="../tags/tag155.xml"/><Relationship Id="rId53" Type="http://schemas.openxmlformats.org/officeDocument/2006/relationships/image" Target="../media/image26.svg"/><Relationship Id="rId58" Type="http://schemas.openxmlformats.org/officeDocument/2006/relationships/image" Target="../media/image30.png"/><Relationship Id="rId5" Type="http://schemas.openxmlformats.org/officeDocument/2006/relationships/tags" Target="../tags/tag115.xml"/><Relationship Id="rId19" Type="http://schemas.openxmlformats.org/officeDocument/2006/relationships/tags" Target="../tags/tag129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tags" Target="../tags/tag137.xml"/><Relationship Id="rId30" Type="http://schemas.openxmlformats.org/officeDocument/2006/relationships/tags" Target="../tags/tag140.xml"/><Relationship Id="rId35" Type="http://schemas.openxmlformats.org/officeDocument/2006/relationships/tags" Target="../tags/tag145.xml"/><Relationship Id="rId43" Type="http://schemas.openxmlformats.org/officeDocument/2006/relationships/tags" Target="../tags/tag153.xml"/><Relationship Id="rId48" Type="http://schemas.openxmlformats.org/officeDocument/2006/relationships/tags" Target="../tags/tag158.xml"/><Relationship Id="rId56" Type="http://schemas.openxmlformats.org/officeDocument/2006/relationships/image" Target="../media/image28.tiff"/><Relationship Id="rId8" Type="http://schemas.openxmlformats.org/officeDocument/2006/relationships/tags" Target="../tags/tag118.xml"/><Relationship Id="rId51" Type="http://schemas.openxmlformats.org/officeDocument/2006/relationships/image" Target="../media/image33.jpeg"/><Relationship Id="rId3" Type="http://schemas.openxmlformats.org/officeDocument/2006/relationships/tags" Target="../tags/tag113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33" Type="http://schemas.openxmlformats.org/officeDocument/2006/relationships/tags" Target="../tags/tag143.xml"/><Relationship Id="rId38" Type="http://schemas.openxmlformats.org/officeDocument/2006/relationships/tags" Target="../tags/tag148.xml"/><Relationship Id="rId46" Type="http://schemas.openxmlformats.org/officeDocument/2006/relationships/tags" Target="../tags/tag156.xml"/><Relationship Id="rId59" Type="http://schemas.openxmlformats.org/officeDocument/2006/relationships/image" Target="../media/image32.png"/><Relationship Id="rId20" Type="http://schemas.openxmlformats.org/officeDocument/2006/relationships/tags" Target="../tags/tag130.xml"/><Relationship Id="rId41" Type="http://schemas.openxmlformats.org/officeDocument/2006/relationships/tags" Target="../tags/tag151.xml"/><Relationship Id="rId54" Type="http://schemas.openxmlformats.org/officeDocument/2006/relationships/image" Target="../media/image31.pn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tags" Target="../tags/tag138.xml"/><Relationship Id="rId36" Type="http://schemas.openxmlformats.org/officeDocument/2006/relationships/tags" Target="../tags/tag146.xml"/><Relationship Id="rId49" Type="http://schemas.openxmlformats.org/officeDocument/2006/relationships/slideLayout" Target="../slideLayouts/slideLayout3.xml"/><Relationship Id="rId57" Type="http://schemas.openxmlformats.org/officeDocument/2006/relationships/image" Target="../media/image29.png"/><Relationship Id="rId10" Type="http://schemas.openxmlformats.org/officeDocument/2006/relationships/tags" Target="../tags/tag120.xml"/><Relationship Id="rId31" Type="http://schemas.openxmlformats.org/officeDocument/2006/relationships/tags" Target="../tags/tag141.xml"/><Relationship Id="rId44" Type="http://schemas.openxmlformats.org/officeDocument/2006/relationships/tags" Target="../tags/tag154.xml"/><Relationship Id="rId52" Type="http://schemas.openxmlformats.org/officeDocument/2006/relationships/image" Target="../media/image25.png"/><Relationship Id="rId60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184.xml"/><Relationship Id="rId21" Type="http://schemas.openxmlformats.org/officeDocument/2006/relationships/tags" Target="../tags/tag179.xml"/><Relationship Id="rId42" Type="http://schemas.openxmlformats.org/officeDocument/2006/relationships/tags" Target="../tags/tag200.xml"/><Relationship Id="rId47" Type="http://schemas.openxmlformats.org/officeDocument/2006/relationships/tags" Target="../tags/tag205.xml"/><Relationship Id="rId63" Type="http://schemas.openxmlformats.org/officeDocument/2006/relationships/tags" Target="../tags/tag221.xml"/><Relationship Id="rId68" Type="http://schemas.openxmlformats.org/officeDocument/2006/relationships/tags" Target="../tags/tag226.xml"/><Relationship Id="rId16" Type="http://schemas.openxmlformats.org/officeDocument/2006/relationships/tags" Target="../tags/tag174.xml"/><Relationship Id="rId11" Type="http://schemas.openxmlformats.org/officeDocument/2006/relationships/tags" Target="../tags/tag169.xml"/><Relationship Id="rId32" Type="http://schemas.openxmlformats.org/officeDocument/2006/relationships/tags" Target="../tags/tag190.xml"/><Relationship Id="rId37" Type="http://schemas.openxmlformats.org/officeDocument/2006/relationships/tags" Target="../tags/tag195.xml"/><Relationship Id="rId53" Type="http://schemas.openxmlformats.org/officeDocument/2006/relationships/tags" Target="../tags/tag211.xml"/><Relationship Id="rId58" Type="http://schemas.openxmlformats.org/officeDocument/2006/relationships/tags" Target="../tags/tag216.xml"/><Relationship Id="rId74" Type="http://schemas.openxmlformats.org/officeDocument/2006/relationships/tags" Target="../tags/tag232.xml"/><Relationship Id="rId79" Type="http://schemas.openxmlformats.org/officeDocument/2006/relationships/image" Target="../media/image36.svg"/><Relationship Id="rId5" Type="http://schemas.openxmlformats.org/officeDocument/2006/relationships/tags" Target="../tags/tag163.xml"/><Relationship Id="rId61" Type="http://schemas.openxmlformats.org/officeDocument/2006/relationships/tags" Target="../tags/tag219.xml"/><Relationship Id="rId82" Type="http://schemas.openxmlformats.org/officeDocument/2006/relationships/image" Target="../media/image39.png"/><Relationship Id="rId19" Type="http://schemas.openxmlformats.org/officeDocument/2006/relationships/tags" Target="../tags/tag177.xml"/><Relationship Id="rId14" Type="http://schemas.openxmlformats.org/officeDocument/2006/relationships/tags" Target="../tags/tag172.xml"/><Relationship Id="rId22" Type="http://schemas.openxmlformats.org/officeDocument/2006/relationships/tags" Target="../tags/tag180.xml"/><Relationship Id="rId27" Type="http://schemas.openxmlformats.org/officeDocument/2006/relationships/tags" Target="../tags/tag185.xml"/><Relationship Id="rId30" Type="http://schemas.openxmlformats.org/officeDocument/2006/relationships/tags" Target="../tags/tag188.xml"/><Relationship Id="rId35" Type="http://schemas.openxmlformats.org/officeDocument/2006/relationships/tags" Target="../tags/tag193.xml"/><Relationship Id="rId43" Type="http://schemas.openxmlformats.org/officeDocument/2006/relationships/tags" Target="../tags/tag201.xml"/><Relationship Id="rId48" Type="http://schemas.openxmlformats.org/officeDocument/2006/relationships/tags" Target="../tags/tag206.xml"/><Relationship Id="rId56" Type="http://schemas.openxmlformats.org/officeDocument/2006/relationships/tags" Target="../tags/tag214.xml"/><Relationship Id="rId64" Type="http://schemas.openxmlformats.org/officeDocument/2006/relationships/tags" Target="../tags/tag222.xml"/><Relationship Id="rId69" Type="http://schemas.openxmlformats.org/officeDocument/2006/relationships/tags" Target="../tags/tag227.xml"/><Relationship Id="rId77" Type="http://schemas.openxmlformats.org/officeDocument/2006/relationships/notesSlide" Target="../notesSlides/notesSlide5.xml"/><Relationship Id="rId8" Type="http://schemas.openxmlformats.org/officeDocument/2006/relationships/tags" Target="../tags/tag166.xml"/><Relationship Id="rId51" Type="http://schemas.openxmlformats.org/officeDocument/2006/relationships/tags" Target="../tags/tag209.xml"/><Relationship Id="rId72" Type="http://schemas.openxmlformats.org/officeDocument/2006/relationships/tags" Target="../tags/tag230.xml"/><Relationship Id="rId80" Type="http://schemas.openxmlformats.org/officeDocument/2006/relationships/image" Target="../media/image37.png"/><Relationship Id="rId3" Type="http://schemas.openxmlformats.org/officeDocument/2006/relationships/tags" Target="../tags/tag161.xml"/><Relationship Id="rId12" Type="http://schemas.openxmlformats.org/officeDocument/2006/relationships/tags" Target="../tags/tag170.xml"/><Relationship Id="rId17" Type="http://schemas.openxmlformats.org/officeDocument/2006/relationships/tags" Target="../tags/tag175.xml"/><Relationship Id="rId25" Type="http://schemas.openxmlformats.org/officeDocument/2006/relationships/tags" Target="../tags/tag183.xml"/><Relationship Id="rId33" Type="http://schemas.openxmlformats.org/officeDocument/2006/relationships/tags" Target="../tags/tag191.xml"/><Relationship Id="rId38" Type="http://schemas.openxmlformats.org/officeDocument/2006/relationships/tags" Target="../tags/tag196.xml"/><Relationship Id="rId46" Type="http://schemas.openxmlformats.org/officeDocument/2006/relationships/tags" Target="../tags/tag204.xml"/><Relationship Id="rId59" Type="http://schemas.openxmlformats.org/officeDocument/2006/relationships/tags" Target="../tags/tag217.xml"/><Relationship Id="rId67" Type="http://schemas.openxmlformats.org/officeDocument/2006/relationships/tags" Target="../tags/tag225.xml"/><Relationship Id="rId20" Type="http://schemas.openxmlformats.org/officeDocument/2006/relationships/tags" Target="../tags/tag178.xml"/><Relationship Id="rId41" Type="http://schemas.openxmlformats.org/officeDocument/2006/relationships/tags" Target="../tags/tag199.xml"/><Relationship Id="rId54" Type="http://schemas.openxmlformats.org/officeDocument/2006/relationships/tags" Target="../tags/tag212.xml"/><Relationship Id="rId62" Type="http://schemas.openxmlformats.org/officeDocument/2006/relationships/tags" Target="../tags/tag220.xml"/><Relationship Id="rId70" Type="http://schemas.openxmlformats.org/officeDocument/2006/relationships/tags" Target="../tags/tag228.xml"/><Relationship Id="rId75" Type="http://schemas.openxmlformats.org/officeDocument/2006/relationships/tags" Target="../tags/tag233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5" Type="http://schemas.openxmlformats.org/officeDocument/2006/relationships/tags" Target="../tags/tag173.xml"/><Relationship Id="rId23" Type="http://schemas.openxmlformats.org/officeDocument/2006/relationships/tags" Target="../tags/tag181.xml"/><Relationship Id="rId28" Type="http://schemas.openxmlformats.org/officeDocument/2006/relationships/tags" Target="../tags/tag186.xml"/><Relationship Id="rId36" Type="http://schemas.openxmlformats.org/officeDocument/2006/relationships/tags" Target="../tags/tag194.xml"/><Relationship Id="rId49" Type="http://schemas.openxmlformats.org/officeDocument/2006/relationships/tags" Target="../tags/tag207.xml"/><Relationship Id="rId57" Type="http://schemas.openxmlformats.org/officeDocument/2006/relationships/tags" Target="../tags/tag215.xml"/><Relationship Id="rId10" Type="http://schemas.openxmlformats.org/officeDocument/2006/relationships/tags" Target="../tags/tag168.xml"/><Relationship Id="rId31" Type="http://schemas.openxmlformats.org/officeDocument/2006/relationships/tags" Target="../tags/tag189.xml"/><Relationship Id="rId44" Type="http://schemas.openxmlformats.org/officeDocument/2006/relationships/tags" Target="../tags/tag202.xml"/><Relationship Id="rId52" Type="http://schemas.openxmlformats.org/officeDocument/2006/relationships/tags" Target="../tags/tag210.xml"/><Relationship Id="rId60" Type="http://schemas.openxmlformats.org/officeDocument/2006/relationships/tags" Target="../tags/tag218.xml"/><Relationship Id="rId65" Type="http://schemas.openxmlformats.org/officeDocument/2006/relationships/tags" Target="../tags/tag223.xml"/><Relationship Id="rId73" Type="http://schemas.openxmlformats.org/officeDocument/2006/relationships/tags" Target="../tags/tag231.xml"/><Relationship Id="rId78" Type="http://schemas.openxmlformats.org/officeDocument/2006/relationships/image" Target="../media/image35.png"/><Relationship Id="rId81" Type="http://schemas.openxmlformats.org/officeDocument/2006/relationships/image" Target="../media/image38.png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3" Type="http://schemas.openxmlformats.org/officeDocument/2006/relationships/tags" Target="../tags/tag171.xml"/><Relationship Id="rId18" Type="http://schemas.openxmlformats.org/officeDocument/2006/relationships/tags" Target="../tags/tag176.xml"/><Relationship Id="rId39" Type="http://schemas.openxmlformats.org/officeDocument/2006/relationships/tags" Target="../tags/tag197.xml"/><Relationship Id="rId34" Type="http://schemas.openxmlformats.org/officeDocument/2006/relationships/tags" Target="../tags/tag192.xml"/><Relationship Id="rId50" Type="http://schemas.openxmlformats.org/officeDocument/2006/relationships/tags" Target="../tags/tag208.xml"/><Relationship Id="rId55" Type="http://schemas.openxmlformats.org/officeDocument/2006/relationships/tags" Target="../tags/tag213.xml"/><Relationship Id="rId76" Type="http://schemas.openxmlformats.org/officeDocument/2006/relationships/slideLayout" Target="../slideLayouts/slideLayout3.xml"/><Relationship Id="rId7" Type="http://schemas.openxmlformats.org/officeDocument/2006/relationships/tags" Target="../tags/tag165.xml"/><Relationship Id="rId71" Type="http://schemas.openxmlformats.org/officeDocument/2006/relationships/tags" Target="../tags/tag229.xml"/><Relationship Id="rId2" Type="http://schemas.openxmlformats.org/officeDocument/2006/relationships/tags" Target="../tags/tag160.xml"/><Relationship Id="rId29" Type="http://schemas.openxmlformats.org/officeDocument/2006/relationships/tags" Target="../tags/tag187.xml"/><Relationship Id="rId24" Type="http://schemas.openxmlformats.org/officeDocument/2006/relationships/tags" Target="../tags/tag182.xml"/><Relationship Id="rId40" Type="http://schemas.openxmlformats.org/officeDocument/2006/relationships/tags" Target="../tags/tag198.xml"/><Relationship Id="rId45" Type="http://schemas.openxmlformats.org/officeDocument/2006/relationships/tags" Target="../tags/tag203.xml"/><Relationship Id="rId66" Type="http://schemas.openxmlformats.org/officeDocument/2006/relationships/tags" Target="../tags/tag2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0" y="3137183"/>
            <a:ext cx="10869356" cy="583634"/>
          </a:xfrm>
        </p:spPr>
        <p:txBody>
          <a:bodyPr>
            <a:noAutofit/>
          </a:bodyPr>
          <a:lstStyle/>
          <a:p>
            <a:r>
              <a:rPr lang="en-US" sz="3600" dirty="0"/>
              <a:t>Secure Egress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F6848-FA34-51BD-A200-6CE925867E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8" y="1207170"/>
            <a:ext cx="4158728" cy="4678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66141-AFF2-090E-EE3B-1D0CFEC6F1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985898" y="0"/>
            <a:ext cx="1262062" cy="1414462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76E579C5-CEAF-4059-8BAA-5E3311728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EB1225-8606-E443-8100-9D8C65A22B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Enabling Egress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AE3DF36-B613-4239-F5CB-8FF65EBCB45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8527" y="830524"/>
            <a:ext cx="4500231" cy="312498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defPPr>
              <a:defRPr lang="en-US"/>
            </a:defPPr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1467">
                <a:latin typeface="Calibri" panose="020F0502020204030204"/>
              </a:rPr>
              <a:t>Adding Egress Control on VPC/VNet changes the default route on VPC/VNet to point to the Spoke Gateway and enables </a:t>
            </a:r>
            <a:r>
              <a:rPr lang="en-GB" sz="1467" b="1">
                <a:latin typeface="Calibri" panose="020F0502020204030204"/>
              </a:rPr>
              <a:t>SNAT</a:t>
            </a:r>
            <a:r>
              <a:rPr lang="en-GB" sz="1467">
                <a:latin typeface="Calibri" panose="020F0502020204030204"/>
              </a:rPr>
              <a:t>. </a:t>
            </a:r>
          </a:p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1467">
                <a:latin typeface="Calibri" panose="020F0502020204030204"/>
              </a:rPr>
              <a:t>Egress Control also </a:t>
            </a:r>
            <a:r>
              <a:rPr lang="en-GB" sz="1467" u="sng">
                <a:latin typeface="Calibri" panose="020F0502020204030204"/>
              </a:rPr>
              <a:t>requires additional resources</a:t>
            </a:r>
            <a:r>
              <a:rPr lang="en-GB" sz="1467">
                <a:latin typeface="Calibri" panose="020F0502020204030204"/>
              </a:rPr>
              <a:t> on the Spoke Gateway (i.e. scale up the VM size).</a:t>
            </a:r>
          </a:p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1467">
                <a:latin typeface="Calibri" panose="020F0502020204030204"/>
              </a:rPr>
              <a:t>In addition to the </a:t>
            </a:r>
            <a:r>
              <a:rPr lang="en-GB" sz="1467" b="1">
                <a:latin typeface="Calibri" panose="020F0502020204030204"/>
              </a:rPr>
              <a:t>Local route</a:t>
            </a:r>
            <a:r>
              <a:rPr lang="en-GB" sz="1467">
                <a:latin typeface="Calibri" panose="020F0502020204030204"/>
              </a:rPr>
              <a:t>, the </a:t>
            </a:r>
            <a:r>
              <a:rPr lang="en-GB" sz="1467" b="1">
                <a:latin typeface="Calibri" panose="020F0502020204030204"/>
              </a:rPr>
              <a:t>three RFC1918 routes</a:t>
            </a:r>
            <a:r>
              <a:rPr lang="en-GB" sz="1467">
                <a:latin typeface="Calibri" panose="020F0502020204030204"/>
              </a:rPr>
              <a:t>, also a </a:t>
            </a:r>
            <a:r>
              <a:rPr lang="en-GB" sz="1467" b="1">
                <a:latin typeface="Calibri" panose="020F0502020204030204"/>
              </a:rPr>
              <a:t>default route</a:t>
            </a:r>
            <a:r>
              <a:rPr lang="en-GB" sz="1467">
                <a:latin typeface="Calibri" panose="020F0502020204030204"/>
              </a:rPr>
              <a:t> will be injected.</a:t>
            </a:r>
          </a:p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2667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endParaRPr lang="en-GB" sz="2667">
              <a:solidFill>
                <a:sysClr val="windowText" lastClr="000000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2A1D2-3D20-299F-8F7F-C73BC09824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38758" y="246888"/>
            <a:ext cx="6988931" cy="36718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" name="Picture 9" descr="A screenshot of a route&#10;&#10;Description automatically generated">
            <a:extLst>
              <a:ext uri="{FF2B5EF4-FFF2-40B4-BE49-F238E27FC236}">
                <a16:creationId xmlns:a16="http://schemas.microsoft.com/office/drawing/2014/main" id="{3FFD0B58-57F3-4A68-E8E2-D2A33ABF5DC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9870" y="4082228"/>
            <a:ext cx="5662356" cy="25885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2" name="Picture 11" descr="A screenshot of a router&#10;&#10;Description automatically generated">
            <a:extLst>
              <a:ext uri="{FF2B5EF4-FFF2-40B4-BE49-F238E27FC236}">
                <a16:creationId xmlns:a16="http://schemas.microsoft.com/office/drawing/2014/main" id="{D43C4643-312B-7462-7C95-0EFC8B6088E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299778" y="4082227"/>
            <a:ext cx="5247013" cy="257382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6A05EFFF-8B34-40B6-BBCC-AE5988AC18B3}" type="slidenum">
              <a:rPr lang="en-US" smtClean="0"/>
              <a:t>10</a:t>
            </a:fld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68034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EB1225-8606-E443-8100-9D8C65A22B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Adding Filtering/Monitoring feature to the Egress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AE3DF36-B613-4239-F5CB-8FF65EBCB45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6858" y="830523"/>
            <a:ext cx="3483463" cy="312498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defPPr>
              <a:defRPr lang="en-US"/>
            </a:defPPr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1467">
                <a:latin typeface="Calibri" panose="020F0502020204030204"/>
              </a:rPr>
              <a:t>The Egress control is part of the Distributed Cloud Firewall service.</a:t>
            </a:r>
          </a:p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1467" u="sng">
                <a:latin typeface="Calibri" panose="020F0502020204030204"/>
              </a:rPr>
              <a:t>The Egress control requires the activation of the Distributed Cloud Firewall</a:t>
            </a:r>
            <a:r>
              <a:rPr lang="en-GB" sz="1467">
                <a:latin typeface="Calibri" panose="020F0502020204030204"/>
              </a:rPr>
              <a:t>.</a:t>
            </a:r>
          </a:p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1467">
                <a:latin typeface="Calibri" panose="020F0502020204030204"/>
              </a:rPr>
              <a:t>The </a:t>
            </a:r>
            <a:r>
              <a:rPr lang="en-GB" sz="1467" b="1">
                <a:latin typeface="Calibri" panose="020F0502020204030204"/>
              </a:rPr>
              <a:t>Greenfield-Rule</a:t>
            </a:r>
            <a:r>
              <a:rPr lang="en-GB" sz="1467">
                <a:latin typeface="Calibri" panose="020F0502020204030204"/>
              </a:rPr>
              <a:t> is automatically added to allow all kind of traffic.</a:t>
            </a:r>
          </a:p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2667">
                <a:solidFill>
                  <a:sysClr val="windowText" lastClr="000000"/>
                </a:solidFill>
                <a:latin typeface="Calibri" panose="020F0502020204030204"/>
              </a:rPr>
              <a:t> </a:t>
            </a:r>
            <a:endParaRPr lang="en-GB" sz="2667">
              <a:solidFill>
                <a:sysClr val="windowText" lastClr="000000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9C1CFCF-68CC-C260-78AF-3E4D676178F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12869" y="958404"/>
            <a:ext cx="6624683" cy="33209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Picture 3" descr="A screenshot of a cloud firewall&#10;&#10;Description automatically generated">
            <a:extLst>
              <a:ext uri="{FF2B5EF4-FFF2-40B4-BE49-F238E27FC236}">
                <a16:creationId xmlns:a16="http://schemas.microsoft.com/office/drawing/2014/main" id="{672735A0-F81A-DB04-CCEF-446121AD3F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823148" y="119006"/>
            <a:ext cx="3214177" cy="301074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38CE522-D918-B8F3-3C72-2573FC802F6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46858" y="4353103"/>
            <a:ext cx="11303169" cy="211311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4E4C5DD3-2299-4C13-98C5-7E82BB268EA8}" type="slidenum">
              <a:rPr lang="en-US" smtClean="0"/>
              <a:t>11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7468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EB1225-8606-E443-8100-9D8C65A22B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err="1"/>
              <a:t>WebGroup Creation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AE3DF36-B613-4239-F5CB-8FF65EBCB45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8527" y="830523"/>
            <a:ext cx="3716771" cy="540240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defPPr>
              <a:defRPr lang="en-US"/>
            </a:defPPr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1467" b="1" err="1">
                <a:latin typeface="Calibri" panose="020F0502020204030204"/>
              </a:rPr>
              <a:t>WebGroups</a:t>
            </a:r>
            <a:r>
              <a:rPr lang="en-GB" sz="1467">
                <a:latin typeface="Calibri" panose="020F0502020204030204"/>
              </a:rPr>
              <a:t> are groupings of domains and URLs, inserted into </a:t>
            </a:r>
            <a:r>
              <a:rPr lang="en-GB" sz="1467">
                <a:latin typeface="Calibri" panose="020F0502020204030204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Distributed Cloud Firewall</a:t>
            </a:r>
            <a:r>
              <a:rPr lang="en-GB" sz="1467">
                <a:latin typeface="Calibri" panose="020F0502020204030204"/>
              </a:rPr>
              <a:t> rules, that filter (and provide security to) Internet-bound traffic.</a:t>
            </a:r>
          </a:p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1467">
                <a:latin typeface="Calibri" panose="020F0502020204030204"/>
              </a:rPr>
              <a:t>When you navigate to </a:t>
            </a:r>
            <a:r>
              <a:rPr lang="en-GB" sz="1467" b="1">
                <a:latin typeface="Calibri" panose="020F0502020204030204"/>
              </a:rPr>
              <a:t>Security &gt; Distributed Cloud Firewall &gt; WebGroups</a:t>
            </a:r>
            <a:r>
              <a:rPr lang="en-GB" sz="1467">
                <a:latin typeface="Calibri" panose="020F0502020204030204"/>
              </a:rPr>
              <a:t>, a predefined WebGroup, </a:t>
            </a:r>
            <a:r>
              <a:rPr lang="en-GB" sz="1467" i="1">
                <a:latin typeface="Calibri" panose="020F0502020204030204"/>
              </a:rPr>
              <a:t>Any-Web</a:t>
            </a:r>
            <a:r>
              <a:rPr lang="en-GB" sz="1467">
                <a:latin typeface="Calibri" panose="020F0502020204030204"/>
              </a:rPr>
              <a:t>, has already been created for you,</a:t>
            </a:r>
          </a:p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1467">
                <a:latin typeface="Calibri" panose="020F0502020204030204"/>
              </a:rPr>
              <a:t>This is an "allow-all" WebGroup that you must select in a Distributed Cloud Firewall rule if you do not want to limit the Internet-bound traffic for that rule, but you still want to log the FQDNs that are being accessed.</a:t>
            </a:r>
          </a:p>
        </p:txBody>
      </p:sp>
      <p:pic>
        <p:nvPicPr>
          <p:cNvPr id="10" name="Picture 9" descr="A screenshot of a web group&#10;&#10;Description automatically generated">
            <a:extLst>
              <a:ext uri="{FF2B5EF4-FFF2-40B4-BE49-F238E27FC236}">
                <a16:creationId xmlns:a16="http://schemas.microsoft.com/office/drawing/2014/main" id="{39AD3B5C-DBB2-E10D-83B2-E296BE1363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55296" y="3411443"/>
            <a:ext cx="3302000" cy="28278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2" name="Picture 11" descr="A screenshot of a web group&#10;&#10;Description automatically generated">
            <a:extLst>
              <a:ext uri="{FF2B5EF4-FFF2-40B4-BE49-F238E27FC236}">
                <a16:creationId xmlns:a16="http://schemas.microsoft.com/office/drawing/2014/main" id="{2B60FC34-996A-DB03-2948-C1E9F8EE12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036705" y="3421996"/>
            <a:ext cx="3335867" cy="281093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03C31A5-CFA4-E492-FC72-7790AE3E424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007043" y="934720"/>
            <a:ext cx="8059325" cy="225398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AEC4F0B9-4C45-493E-8192-0030CB6AC676}" type="slidenum">
              <a:rPr lang="en-US" smtClean="0"/>
              <a:t>12</a:t>
            </a:fld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3981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EB1225-8606-E443-8100-9D8C65A22B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Monitor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AE3DF36-B613-4239-F5CB-8FF65EBCB45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8527" y="830524"/>
            <a:ext cx="11039240" cy="118934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defPPr>
              <a:defRPr lang="en-US"/>
            </a:defPPr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35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Tx/>
              <a:buSzPct val="95000"/>
              <a:buFont typeface="Calibri" panose="020F0502020204030204" pitchFamily="34" charset="0"/>
              <a:buChar char="●"/>
              <a:defRPr sz="1200" b="0" i="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7">
              <a:spcBef>
                <a:spcPts val="600"/>
              </a:spcBef>
              <a:spcAft>
                <a:spcPts val="600"/>
              </a:spcAft>
              <a:buClr>
                <a:schemeClr val="dk1">
                  <a:lumMod val="60000"/>
                  <a:lumOff val="40000"/>
                </a:schemeClr>
              </a:buClr>
              <a:defRPr>
                <a:latin typeface="Calibri" panose="020F0502020204030204"/>
              </a:defRPr>
            </a:pPr>
            <a:r>
              <a:rPr lang="en-GB" sz="1467" b="1" err="1">
                <a:latin typeface="Calibri" panose="020F0502020204030204"/>
              </a:rPr>
              <a:t>CoPilot &gt; Security &gt; Egress &gt; Monitor</a:t>
            </a:r>
            <a:endParaRPr lang="en-GB" sz="1467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377E34-D74F-8721-81BA-D5B48DDB30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88" y="1201003"/>
            <a:ext cx="9767624" cy="514275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F01C4519-3FDF-4DD5-82A8-D024F24E0DE8}" type="slidenum">
              <a:rPr lang="en-US" smtClean="0"/>
              <a:t>13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3722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77D2-F0EB-2BFE-F53A-84B954C5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as Code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353D4-2BDF-6602-51EA-015DF0219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95141" y="6321324"/>
            <a:ext cx="434145" cy="289788"/>
          </a:xfrm>
        </p:spPr>
        <p:txBody>
          <a:bodyPr/>
          <a:lstStyle/>
          <a:p>
            <a:fld id="{4A70B06D-F489-48FF-A885-ABB74CD5C9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1B4E9-E4C7-9A67-372A-086C7273B0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152" y="3363075"/>
            <a:ext cx="3632336" cy="265176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Security/Firewall Admin creates a </a:t>
            </a:r>
            <a:r>
              <a:rPr lang="en-US" sz="2000" dirty="0" err="1"/>
              <a:t>SmartGroup</a:t>
            </a:r>
            <a:r>
              <a:rPr lang="en-US" sz="2000" dirty="0"/>
              <a:t>, </a:t>
            </a:r>
            <a:r>
              <a:rPr lang="en-US" sz="2000" dirty="0" err="1"/>
              <a:t>Webgroup</a:t>
            </a:r>
            <a:r>
              <a:rPr lang="en-US" sz="2000" dirty="0"/>
              <a:t> and Rule for an app team or VPC.  </a:t>
            </a:r>
          </a:p>
          <a:p>
            <a:r>
              <a:rPr lang="en-US" sz="2000" dirty="0"/>
              <a:t>Notes reason for policy change in Git Commit for future auditing.</a:t>
            </a:r>
          </a:p>
          <a:p>
            <a:r>
              <a:rPr lang="en-US" sz="2000" dirty="0"/>
              <a:t>Allows Developers to submit Pull requests for </a:t>
            </a:r>
            <a:r>
              <a:rPr lang="en-US" sz="2000" dirty="0" err="1"/>
              <a:t>Webgroup</a:t>
            </a:r>
            <a:endParaRPr lang="en-US" sz="2000" dirty="0"/>
          </a:p>
        </p:txBody>
      </p:sp>
      <p:pic>
        <p:nvPicPr>
          <p:cNvPr id="6" name="Graphic 5" descr="Police male with solid fill">
            <a:extLst>
              <a:ext uri="{FF2B5EF4-FFF2-40B4-BE49-F238E27FC236}">
                <a16:creationId xmlns:a16="http://schemas.microsoft.com/office/drawing/2014/main" id="{810BCFE0-2ADE-C9AE-31D2-F4C4B4624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2526" y="1581382"/>
            <a:ext cx="1396671" cy="1396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3E306C-A7F2-8DC1-4494-7C346E7CCC52}"/>
              </a:ext>
            </a:extLst>
          </p:cNvPr>
          <p:cNvSpPr txBox="1"/>
          <p:nvPr/>
        </p:nvSpPr>
        <p:spPr>
          <a:xfrm>
            <a:off x="2146133" y="992645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DBFF"/>
                </a:solidFill>
              </a:rPr>
              <a:t>Sec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263EDE-3F3A-A601-DE01-77CA8F292B07}"/>
              </a:ext>
            </a:extLst>
          </p:cNvPr>
          <p:cNvCxnSpPr>
            <a:cxnSpLocks/>
          </p:cNvCxnSpPr>
          <p:nvPr/>
        </p:nvCxnSpPr>
        <p:spPr>
          <a:xfrm>
            <a:off x="3886227" y="2204179"/>
            <a:ext cx="1396670" cy="0"/>
          </a:xfrm>
          <a:prstGeom prst="straightConnector1">
            <a:avLst/>
          </a:prstGeom>
          <a:ln w="127000" cap="rnd">
            <a:solidFill>
              <a:schemeClr val="tx1">
                <a:alpha val="1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rogrammer female with solid fill">
            <a:extLst>
              <a:ext uri="{FF2B5EF4-FFF2-40B4-BE49-F238E27FC236}">
                <a16:creationId xmlns:a16="http://schemas.microsoft.com/office/drawing/2014/main" id="{836313E1-FA2D-F3DC-250B-7BDAD5DA0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8854" y="1514142"/>
            <a:ext cx="1396670" cy="1396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7CD9A7-7F98-F324-8BA0-56E76B03ED35}"/>
              </a:ext>
            </a:extLst>
          </p:cNvPr>
          <p:cNvSpPr txBox="1"/>
          <p:nvPr/>
        </p:nvSpPr>
        <p:spPr>
          <a:xfrm>
            <a:off x="5874342" y="1052477"/>
            <a:ext cx="66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Dev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B59D908-D38D-DEC8-9B9E-3D886863B2B4}"/>
              </a:ext>
            </a:extLst>
          </p:cNvPr>
          <p:cNvSpPr txBox="1">
            <a:spLocks/>
          </p:cNvSpPr>
          <p:nvPr/>
        </p:nvSpPr>
        <p:spPr>
          <a:xfrm>
            <a:off x="4627578" y="3363075"/>
            <a:ext cx="3830622" cy="265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Developer redeploys an app – no action necessary as long as it has the same tags</a:t>
            </a:r>
          </a:p>
          <a:p>
            <a:r>
              <a:rPr lang="en-US" sz="2000" dirty="0"/>
              <a:t>Developer needs to add a FQDN to their Internet Egress - submits a pull request for their </a:t>
            </a:r>
            <a:r>
              <a:rPr lang="en-US" sz="2000" dirty="0" err="1"/>
              <a:t>Webgroup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6AE06E-A1CF-9F9A-7EDE-CADB9E9A680E}"/>
              </a:ext>
            </a:extLst>
          </p:cNvPr>
          <p:cNvCxnSpPr>
            <a:cxnSpLocks/>
          </p:cNvCxnSpPr>
          <p:nvPr/>
        </p:nvCxnSpPr>
        <p:spPr>
          <a:xfrm>
            <a:off x="7365483" y="2204179"/>
            <a:ext cx="1396670" cy="0"/>
          </a:xfrm>
          <a:prstGeom prst="straightConnector1">
            <a:avLst/>
          </a:prstGeom>
          <a:ln w="127000" cap="rnd">
            <a:solidFill>
              <a:schemeClr val="tx1">
                <a:alpha val="1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Police male with solid fill">
            <a:extLst>
              <a:ext uri="{FF2B5EF4-FFF2-40B4-BE49-F238E27FC236}">
                <a16:creationId xmlns:a16="http://schemas.microsoft.com/office/drawing/2014/main" id="{48F3DB85-2FB8-D01C-09CC-E3EF5CABE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0448" y="1581382"/>
            <a:ext cx="1396671" cy="13966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1BF6D5-2B12-7C07-C077-7CFED2955470}"/>
              </a:ext>
            </a:extLst>
          </p:cNvPr>
          <p:cNvSpPr txBox="1"/>
          <p:nvPr/>
        </p:nvSpPr>
        <p:spPr>
          <a:xfrm>
            <a:off x="9354055" y="992645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DBFF"/>
                </a:solidFill>
              </a:rPr>
              <a:t>Sec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7290222-4652-4463-3199-F1ED890E2C7C}"/>
              </a:ext>
            </a:extLst>
          </p:cNvPr>
          <p:cNvSpPr txBox="1">
            <a:spLocks/>
          </p:cNvSpPr>
          <p:nvPr/>
        </p:nvSpPr>
        <p:spPr>
          <a:xfrm>
            <a:off x="8606965" y="3363075"/>
            <a:ext cx="3322320" cy="2651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Security/Firewall Admin reviews change and merges.</a:t>
            </a:r>
          </a:p>
          <a:p>
            <a:r>
              <a:rPr lang="en-US" sz="2000" dirty="0"/>
              <a:t>IAC Pipeline automatically deploys the new policy.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EBB16E-A437-ECB4-5DC3-7F58BC6E63EE}"/>
              </a:ext>
            </a:extLst>
          </p:cNvPr>
          <p:cNvSpPr/>
          <p:nvPr/>
        </p:nvSpPr>
        <p:spPr>
          <a:xfrm>
            <a:off x="3149197" y="6172200"/>
            <a:ext cx="6314843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change log tracked in Git for easy auditability</a:t>
            </a:r>
          </a:p>
        </p:txBody>
      </p:sp>
    </p:spTree>
    <p:extLst>
      <p:ext uri="{BB962C8B-B14F-4D97-AF65-F5344CB8AC3E}">
        <p14:creationId xmlns:p14="http://schemas.microsoft.com/office/powerpoint/2010/main" val="36087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Next: 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Lab </a:t>
            </a:r>
            <a:r>
              <a:rPr lang="en-US" sz="4000"/>
              <a:t>7</a:t>
            </a:r>
            <a:r>
              <a:rPr lang="en-US"/>
              <a:t> Secure Egress</a:t>
            </a:r>
            <a:br>
              <a:rPr lang="en-US" sz="4000" dirty="0"/>
            </a:br>
            <a:br>
              <a:rPr lang="en-CA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4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69BC-E8BC-EEF2-F139-B43399B1642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F78DFF-20A3-D4ED-2513-98B7D2AEB3D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577028" y="2637163"/>
            <a:ext cx="2289051" cy="3232835"/>
            <a:chOff x="8901914" y="2126550"/>
            <a:chExt cx="2289050" cy="32328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EFDC29-8168-6A44-DF5F-1E02DBB7FD12}"/>
                </a:ext>
              </a:extLst>
            </p:cNvPr>
            <p:cNvSpPr/>
            <p:nvPr/>
          </p:nvSpPr>
          <p:spPr>
            <a:xfrm>
              <a:off x="9197732" y="4063180"/>
              <a:ext cx="1513765" cy="113515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67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6692061-77A0-788F-C1DF-D2C10E54C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196772" y="4064647"/>
              <a:ext cx="351710" cy="35171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D38F0B-2F58-6838-7FA7-9F3E2A36468A}"/>
                </a:ext>
              </a:extLst>
            </p:cNvPr>
            <p:cNvSpPr/>
            <p:nvPr/>
          </p:nvSpPr>
          <p:spPr>
            <a:xfrm>
              <a:off x="8901914" y="2298175"/>
              <a:ext cx="2289050" cy="3061209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67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9517D51-B773-6F7C-516D-956D0361E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901916" y="2299642"/>
              <a:ext cx="351710" cy="351710"/>
            </a:xfrm>
            <a:prstGeom prst="rect">
              <a:avLst/>
            </a:prstGeom>
          </p:spPr>
        </p:pic>
        <p:pic>
          <p:nvPicPr>
            <p:cNvPr id="8" name="Graphic 10">
              <a:extLst>
                <a:ext uri="{FF2B5EF4-FFF2-40B4-BE49-F238E27FC236}">
                  <a16:creationId xmlns:a16="http://schemas.microsoft.com/office/drawing/2014/main" id="{51A74F87-E746-BC7A-CD23-5D86E7E01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0056163" y="2126550"/>
              <a:ext cx="422052" cy="42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376C92-2399-18C2-20C6-432988529392}"/>
                </a:ext>
              </a:extLst>
            </p:cNvPr>
            <p:cNvSpPr/>
            <p:nvPr/>
          </p:nvSpPr>
          <p:spPr>
            <a:xfrm>
              <a:off x="9196772" y="2817978"/>
              <a:ext cx="1531423" cy="1129784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67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53ECD19-3351-75CE-44CA-EBE4E658F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196772" y="2817978"/>
              <a:ext cx="351710" cy="351710"/>
            </a:xfrm>
            <a:prstGeom prst="rect">
              <a:avLst/>
            </a:prstGeom>
          </p:spPr>
        </p:pic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788EAEC7-5103-4226-217F-26C3560EE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9318" y="2511371"/>
              <a:ext cx="1226538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33">
                  <a:latin typeface="Arial" panose="020B0604020202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sp>
          <p:nvSpPr>
            <p:cNvPr id="17" name="TextBox 18">
              <a:extLst>
                <a:ext uri="{FF2B5EF4-FFF2-40B4-BE49-F238E27FC236}">
                  <a16:creationId xmlns:a16="http://schemas.microsoft.com/office/drawing/2014/main" id="{C0BC7B53-58DE-26A5-5CA5-08332F50D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7781" y="3524764"/>
              <a:ext cx="1013669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33">
                  <a:latin typeface="Arial" panose="020B0604020202020204" pitchFamily="34" charset="0"/>
                  <a:cs typeface="Arial" panose="020B0604020202020204" pitchFamily="34" charset="0"/>
                </a:rPr>
                <a:t>Firewall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F93819E-EA96-56BD-C20A-9A92035F7D9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10165640" y="3350796"/>
              <a:ext cx="11724" cy="1301276"/>
            </a:xfrm>
            <a:prstGeom prst="bentConnector3">
              <a:avLst>
                <a:gd name="adj1" fmla="val 6375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62">
              <a:extLst>
                <a:ext uri="{FF2B5EF4-FFF2-40B4-BE49-F238E27FC236}">
                  <a16:creationId xmlns:a16="http://schemas.microsoft.com/office/drawing/2014/main" id="{7BFEF741-8AB1-C12E-AB3E-E5855DDD6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9743588" y="4441046"/>
              <a:ext cx="422052" cy="42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D0AA0BC6-8AB9-868C-FEAF-5B6BAF2DB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5992" y="4835993"/>
              <a:ext cx="1013669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33">
                  <a:latin typeface="Arial" panose="020B0604020202020204" pitchFamily="34" charset="0"/>
                  <a:cs typeface="Arial" panose="020B0604020202020204" pitchFamily="34" charset="0"/>
                </a:rPr>
                <a:t>Workloads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66B90CF-43A9-F42C-C935-B983199C1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9741215" y="3136189"/>
              <a:ext cx="420977" cy="3788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472547F-159E-0097-3EF9-69F2730FC2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483703" y="1562871"/>
            <a:ext cx="2156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600" b="1"/>
              <a:t>Layer-7 Firewall</a:t>
            </a:r>
          </a:p>
        </p:txBody>
      </p:sp>
      <p:sp>
        <p:nvSpPr>
          <p:cNvPr id="23" name="Content Placeholder 93">
            <a:extLst>
              <a:ext uri="{FF2B5EF4-FFF2-40B4-BE49-F238E27FC236}">
                <a16:creationId xmlns:a16="http://schemas.microsoft.com/office/drawing/2014/main" id="{99FA35E7-5E3A-F21F-1F6C-37588D16B43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483703" y="1879269"/>
            <a:ext cx="2289056" cy="824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>
                <a:schemeClr val="dk1"/>
              </a:buClr>
            </a:pPr>
            <a:r>
              <a:rPr lang="en-NZ" sz="1333"/>
              <a:t>Overkill</a:t>
            </a:r>
          </a:p>
          <a:p>
            <a:pPr>
              <a:lnSpc>
                <a:spcPct val="100000"/>
              </a:lnSpc>
              <a:spcAft>
                <a:spcPct val="0"/>
              </a:spcAft>
              <a:buClr>
                <a:schemeClr val="dk1"/>
              </a:buClr>
            </a:pPr>
            <a:r>
              <a:rPr lang="en-NZ" sz="1333"/>
              <a:t>Expensive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648AEF-F860-4645-44F9-0E6C2F335E8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745303" y="2637163"/>
            <a:ext cx="2289051" cy="3232835"/>
            <a:chOff x="854299" y="2126549"/>
            <a:chExt cx="2289050" cy="32328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0C600-19BE-A354-F1B0-E51D1443F009}"/>
                </a:ext>
              </a:extLst>
            </p:cNvPr>
            <p:cNvSpPr/>
            <p:nvPr/>
          </p:nvSpPr>
          <p:spPr>
            <a:xfrm>
              <a:off x="1150117" y="4063180"/>
              <a:ext cx="1513765" cy="113515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67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5AFDB02-ECF1-8A4C-2CC9-88438C7B4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149157" y="4064647"/>
              <a:ext cx="351710" cy="35171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A29A05-C425-9616-EBB1-71EA692001F1}"/>
                </a:ext>
              </a:extLst>
            </p:cNvPr>
            <p:cNvSpPr/>
            <p:nvPr/>
          </p:nvSpPr>
          <p:spPr>
            <a:xfrm>
              <a:off x="854299" y="2298175"/>
              <a:ext cx="2289050" cy="3061209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67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0047B09-54A0-F70C-A427-6B13857F4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54301" y="2299641"/>
              <a:ext cx="351710" cy="351710"/>
            </a:xfrm>
            <a:prstGeom prst="rect">
              <a:avLst/>
            </a:prstGeom>
          </p:spPr>
        </p:pic>
        <p:pic>
          <p:nvPicPr>
            <p:cNvPr id="29" name="Graphic 35">
              <a:extLst>
                <a:ext uri="{FF2B5EF4-FFF2-40B4-BE49-F238E27FC236}">
                  <a16:creationId xmlns:a16="http://schemas.microsoft.com/office/drawing/2014/main" id="{DD7F736F-CF4A-795C-5D6B-89B0E5EC6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695974" y="3139769"/>
              <a:ext cx="422052" cy="42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Graphic 10">
              <a:extLst>
                <a:ext uri="{FF2B5EF4-FFF2-40B4-BE49-F238E27FC236}">
                  <a16:creationId xmlns:a16="http://schemas.microsoft.com/office/drawing/2014/main" id="{155EE958-2740-CC46-20BF-DE69A2660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008548" y="2126549"/>
              <a:ext cx="422052" cy="42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A460DF-43B9-C3D0-3A83-C9DAEDDABD5A}"/>
                </a:ext>
              </a:extLst>
            </p:cNvPr>
            <p:cNvSpPr/>
            <p:nvPr/>
          </p:nvSpPr>
          <p:spPr>
            <a:xfrm>
              <a:off x="1149157" y="2817977"/>
              <a:ext cx="1531423" cy="1129784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67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AF497D4-2A60-C14A-2053-949E0C4FC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149157" y="2817977"/>
              <a:ext cx="351710" cy="351710"/>
            </a:xfrm>
            <a:prstGeom prst="rect">
              <a:avLst/>
            </a:prstGeom>
          </p:spPr>
        </p:pic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3E13D4B9-2E29-9BD4-5A1F-F7BC94715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1703" y="2511370"/>
              <a:ext cx="1226538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33">
                  <a:latin typeface="Arial" panose="020B0604020202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3613205F-CC98-5B9E-8BA2-B4C67A64B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166" y="3524765"/>
              <a:ext cx="1013669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33">
                  <a:latin typeface="Arial" panose="020B0604020202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668F061B-0A72-8AD9-68B6-BDDA25E31206}"/>
                </a:ext>
              </a:extLst>
            </p:cNvPr>
            <p:cNvCxnSpPr>
              <a:stCxn id="36" idx="3"/>
              <a:endCxn id="29" idx="3"/>
            </p:cNvCxnSpPr>
            <p:nvPr/>
          </p:nvCxnSpPr>
          <p:spPr>
            <a:xfrm flipV="1">
              <a:off x="2118026" y="3350796"/>
              <a:ext cx="11724" cy="1301276"/>
            </a:xfrm>
            <a:prstGeom prst="bentConnector3">
              <a:avLst>
                <a:gd name="adj1" fmla="val 6375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phic 62">
              <a:extLst>
                <a:ext uri="{FF2B5EF4-FFF2-40B4-BE49-F238E27FC236}">
                  <a16:creationId xmlns:a16="http://schemas.microsoft.com/office/drawing/2014/main" id="{000DBA5E-854D-61F9-4983-47B513CAD3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695974" y="4441046"/>
              <a:ext cx="422052" cy="42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4BE5592F-98A7-4194-7860-78DA5DF74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379" y="4835992"/>
              <a:ext cx="1013669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33">
                  <a:latin typeface="Arial" panose="020B0604020202020204" pitchFamily="34" charset="0"/>
                  <a:cs typeface="Arial" panose="020B0604020202020204" pitchFamily="34" charset="0"/>
                </a:rPr>
                <a:t>Workloads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5AC412-1EA6-9FBB-F5A2-006CE9C9F0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645776" y="1562871"/>
            <a:ext cx="1960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600" b="1"/>
              <a:t>NAT Gateway</a:t>
            </a:r>
          </a:p>
        </p:txBody>
      </p:sp>
      <p:sp>
        <p:nvSpPr>
          <p:cNvPr id="39" name="Content Placeholder 93">
            <a:extLst>
              <a:ext uri="{FF2B5EF4-FFF2-40B4-BE49-F238E27FC236}">
                <a16:creationId xmlns:a16="http://schemas.microsoft.com/office/drawing/2014/main" id="{1750F1BF-2308-7635-4AB1-B10E0B52BA3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645778" y="1879269"/>
            <a:ext cx="2272780" cy="824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>
                <a:schemeClr val="dk1"/>
              </a:buClr>
            </a:pPr>
            <a:r>
              <a:rPr lang="en-NZ" sz="1333"/>
              <a:t>Layer-4 only</a:t>
            </a:r>
          </a:p>
          <a:p>
            <a:pPr>
              <a:lnSpc>
                <a:spcPct val="100000"/>
              </a:lnSpc>
              <a:spcAft>
                <a:spcPct val="0"/>
              </a:spcAft>
              <a:buClr>
                <a:schemeClr val="dk1"/>
              </a:buClr>
            </a:pPr>
            <a:r>
              <a:rPr lang="en-NZ" sz="1333"/>
              <a:t>NACLs management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77D666-428A-A7B7-0D75-3028A24B262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flipH="1">
            <a:off x="5560541" y="1152832"/>
            <a:ext cx="0" cy="4836955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0"/>
                  </a:schemeClr>
                </a:gs>
                <a:gs pos="69980">
                  <a:schemeClr val="accent1"/>
                </a:gs>
                <a:gs pos="24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D0883D-80B7-ADF8-BF2E-EFA5AAA0DF6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162735" y="2637163"/>
            <a:ext cx="2289051" cy="3232835"/>
            <a:chOff x="4878107" y="2126549"/>
            <a:chExt cx="2289050" cy="323283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34C390-7340-A180-7AEA-9C05055F136E}"/>
                </a:ext>
              </a:extLst>
            </p:cNvPr>
            <p:cNvSpPr/>
            <p:nvPr/>
          </p:nvSpPr>
          <p:spPr>
            <a:xfrm>
              <a:off x="5173925" y="4063180"/>
              <a:ext cx="1513765" cy="113515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67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E9A75131-DCF4-386F-AF77-8830FE180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172965" y="4064647"/>
              <a:ext cx="351710" cy="35171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EAEB36-9745-7D20-1635-5DA15601F685}"/>
                </a:ext>
              </a:extLst>
            </p:cNvPr>
            <p:cNvSpPr/>
            <p:nvPr/>
          </p:nvSpPr>
          <p:spPr>
            <a:xfrm>
              <a:off x="4878107" y="2298175"/>
              <a:ext cx="2289050" cy="3061209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67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C7BC806A-E3E7-1D87-0527-A12BE8EE1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878109" y="2299642"/>
              <a:ext cx="351710" cy="351710"/>
            </a:xfrm>
            <a:prstGeom prst="rect">
              <a:avLst/>
            </a:prstGeom>
          </p:spPr>
        </p:pic>
        <p:pic>
          <p:nvPicPr>
            <p:cNvPr id="46" name="Graphic 10">
              <a:extLst>
                <a:ext uri="{FF2B5EF4-FFF2-40B4-BE49-F238E27FC236}">
                  <a16:creationId xmlns:a16="http://schemas.microsoft.com/office/drawing/2014/main" id="{89543F0E-77AC-44E2-517F-B7BA3F92F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032356" y="2126549"/>
              <a:ext cx="422052" cy="42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9CE7EDB-4220-901D-462D-AF060904317A}"/>
                </a:ext>
              </a:extLst>
            </p:cNvPr>
            <p:cNvSpPr/>
            <p:nvPr/>
          </p:nvSpPr>
          <p:spPr>
            <a:xfrm>
              <a:off x="5172965" y="2817978"/>
              <a:ext cx="1531423" cy="1129784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67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6D88F73A-0F91-FD8F-C5DE-9ED405A23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172965" y="2817978"/>
              <a:ext cx="351710" cy="351710"/>
            </a:xfrm>
            <a:prstGeom prst="rect">
              <a:avLst/>
            </a:prstGeom>
          </p:spPr>
        </p:pic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0B9118FE-94F2-BB83-CDFC-8542C26EA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511" y="2511370"/>
              <a:ext cx="1226538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33">
                  <a:latin typeface="Arial" panose="020B0604020202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C810554D-F15D-467F-7715-A9DAFC84F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3974" y="3696866"/>
              <a:ext cx="1013669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33">
                  <a:latin typeface="Arial" panose="020B0604020202020204" pitchFamily="34" charset="0"/>
                  <a:cs typeface="Arial" panose="020B0604020202020204" pitchFamily="34" charset="0"/>
                </a:rPr>
                <a:t>Squid Proxy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751DDD99-1151-82EE-16E8-1286A2ABEF79}"/>
                </a:ext>
              </a:extLst>
            </p:cNvPr>
            <p:cNvCxnSpPr>
              <a:stCxn id="52" idx="3"/>
              <a:endCxn id="56" idx="3"/>
            </p:cNvCxnSpPr>
            <p:nvPr/>
          </p:nvCxnSpPr>
          <p:spPr>
            <a:xfrm flipV="1">
              <a:off x="6141834" y="3379422"/>
              <a:ext cx="157015" cy="1272650"/>
            </a:xfrm>
            <a:prstGeom prst="bentConnector3">
              <a:avLst>
                <a:gd name="adj1" fmla="val 4692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Graphic 62">
              <a:extLst>
                <a:ext uri="{FF2B5EF4-FFF2-40B4-BE49-F238E27FC236}">
                  <a16:creationId xmlns:a16="http://schemas.microsoft.com/office/drawing/2014/main" id="{540A6236-856D-4FAC-0DFC-0A3E9EFB7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5719781" y="4441046"/>
              <a:ext cx="422052" cy="422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18">
              <a:extLst>
                <a:ext uri="{FF2B5EF4-FFF2-40B4-BE49-F238E27FC236}">
                  <a16:creationId xmlns:a16="http://schemas.microsoft.com/office/drawing/2014/main" id="{17D31AB1-9F5F-D988-CA19-A5D3DA2CE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2185" y="4835993"/>
              <a:ext cx="1013669" cy="235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933">
                  <a:latin typeface="Arial" panose="020B0604020202020204" pitchFamily="34" charset="0"/>
                  <a:cs typeface="Arial" panose="020B0604020202020204" pitchFamily="34" charset="0"/>
                </a:rPr>
                <a:t>Workloads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91455B6-D904-4C46-00F5-456F6187EAB6}"/>
                </a:ext>
              </a:extLst>
            </p:cNvPr>
            <p:cNvGrpSpPr/>
            <p:nvPr/>
          </p:nvGrpSpPr>
          <p:grpSpPr>
            <a:xfrm>
              <a:off x="5615032" y="3037513"/>
              <a:ext cx="683817" cy="683817"/>
              <a:chOff x="7468015" y="3316332"/>
              <a:chExt cx="740764" cy="740764"/>
            </a:xfrm>
          </p:grpSpPr>
          <p:pic>
            <p:nvPicPr>
              <p:cNvPr id="55" name="Picture 2" descr="Open Source For Geeks: How to set up a squid Proxy with basic username and  password authentication in Ubuntu">
                <a:extLst>
                  <a:ext uri="{FF2B5EF4-FFF2-40B4-BE49-F238E27FC236}">
                    <a16:creationId xmlns:a16="http://schemas.microsoft.com/office/drawing/2014/main" id="{975E6182-10C6-8680-9B87-B4E1BC1C6F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7606057" y="3506006"/>
                <a:ext cx="464680" cy="361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Graphic 17">
                <a:extLst>
                  <a:ext uri="{FF2B5EF4-FFF2-40B4-BE49-F238E27FC236}">
                    <a16:creationId xmlns:a16="http://schemas.microsoft.com/office/drawing/2014/main" id="{2B8F88CC-3F38-C939-DF37-8E0682B6F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 bwMode="auto">
              <a:xfrm>
                <a:off x="7468015" y="3316332"/>
                <a:ext cx="740764" cy="740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210332A-0F18-BA2D-1C5C-38501BABD834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063564" y="1562871"/>
            <a:ext cx="1472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600" b="1"/>
              <a:t>Squid Proxy</a:t>
            </a:r>
          </a:p>
        </p:txBody>
      </p:sp>
      <p:sp>
        <p:nvSpPr>
          <p:cNvPr id="58" name="Content Placeholder 93">
            <a:extLst>
              <a:ext uri="{FF2B5EF4-FFF2-40B4-BE49-F238E27FC236}">
                <a16:creationId xmlns:a16="http://schemas.microsoft.com/office/drawing/2014/main" id="{E9A5044C-21B9-E142-CF01-CA1BAC80E50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063565" y="1879269"/>
            <a:ext cx="2272780" cy="824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Calibri" panose="020F050202020403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Calibri" panose="020F0502020204030204" pitchFamily="34" charset="0"/>
              <a:buChar char="●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>
                <a:schemeClr val="dk1"/>
              </a:buClr>
            </a:pPr>
            <a:r>
              <a:rPr lang="en-NZ" sz="1333"/>
              <a:t>Hard to manage</a:t>
            </a:r>
          </a:p>
          <a:p>
            <a:pPr>
              <a:lnSpc>
                <a:spcPct val="100000"/>
              </a:lnSpc>
              <a:spcAft>
                <a:spcPct val="0"/>
              </a:spcAft>
              <a:buClr>
                <a:schemeClr val="dk1"/>
              </a:buClr>
            </a:pPr>
            <a:r>
              <a:rPr lang="en-NZ" sz="1333"/>
              <a:t>Scale and HA issues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1B239E7-F98E-A381-B0C6-FAE65D4D0FA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H="1">
            <a:off x="8991068" y="1152832"/>
            <a:ext cx="0" cy="4836955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0"/>
                  </a:schemeClr>
                </a:gs>
                <a:gs pos="69980">
                  <a:schemeClr val="accent1"/>
                </a:gs>
                <a:gs pos="24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53FAFF-3139-9EE6-41F7-DCC47EBF8291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75980" y="911272"/>
            <a:ext cx="5518544" cy="40123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b="1"/>
              <a:t>Private workloads need internet access</a:t>
            </a:r>
          </a:p>
          <a:p>
            <a:endParaRPr lang="en-NZ" sz="1467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NZ" sz="1467" b="1"/>
              <a:t>SaaS integration</a:t>
            </a:r>
            <a:br>
              <a:rPr lang="en-NZ" sz="1467" b="1"/>
            </a:br>
            <a:br>
              <a:rPr lang="en-NZ" sz="1467" b="1"/>
            </a:br>
            <a:br>
              <a:rPr lang="en-NZ" sz="1467" b="1"/>
            </a:br>
            <a:br>
              <a:rPr lang="en-NZ" sz="1467" b="1"/>
            </a:br>
            <a:endParaRPr lang="en-NZ" sz="1467" b="1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NZ" sz="1467" b="1"/>
              <a:t>Patching</a:t>
            </a:r>
            <a:br>
              <a:rPr lang="en-NZ" sz="1467" b="1"/>
            </a:br>
            <a:br>
              <a:rPr lang="en-NZ" sz="1467" b="1"/>
            </a:br>
            <a:br>
              <a:rPr lang="en-NZ" sz="1467" b="1"/>
            </a:br>
            <a:br>
              <a:rPr lang="en-NZ" sz="1467" b="1"/>
            </a:br>
            <a:endParaRPr lang="en-NZ" sz="1467" b="1"/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NZ" sz="1467" b="1"/>
              <a:t>Updates</a:t>
            </a:r>
            <a:br>
              <a:rPr lang="en-NZ" sz="1467" b="1"/>
            </a:br>
            <a:br>
              <a:rPr lang="en-NZ" sz="1467" b="1"/>
            </a:br>
            <a:br>
              <a:rPr lang="en-NZ" sz="1467" b="1"/>
            </a:br>
            <a:br>
              <a:rPr lang="en-NZ" sz="1467" b="1"/>
            </a:br>
            <a:endParaRPr lang="en-NZ" sz="1467" b="1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DE3F30B-C55F-498D-BD3E-FB733BE72786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1121758" y="2817630"/>
            <a:ext cx="593871" cy="593871"/>
            <a:chOff x="841318" y="2215692"/>
            <a:chExt cx="445403" cy="445403"/>
          </a:xfrm>
        </p:grpSpPr>
        <p:pic>
          <p:nvPicPr>
            <p:cNvPr id="62" name="Graphic 61" descr="Adhesive Bandage outline">
              <a:extLst>
                <a:ext uri="{FF2B5EF4-FFF2-40B4-BE49-F238E27FC236}">
                  <a16:creationId xmlns:a16="http://schemas.microsoft.com/office/drawing/2014/main" id="{DB65BAA1-2AC6-8724-C1E2-9142A2360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66507" y="2302476"/>
              <a:ext cx="188894" cy="188894"/>
            </a:xfrm>
            <a:prstGeom prst="rect">
              <a:avLst/>
            </a:prstGeom>
          </p:spPr>
        </p:pic>
        <p:pic>
          <p:nvPicPr>
            <p:cNvPr id="63" name="Graphic 62" descr="Download from cloud outline">
              <a:extLst>
                <a:ext uri="{FF2B5EF4-FFF2-40B4-BE49-F238E27FC236}">
                  <a16:creationId xmlns:a16="http://schemas.microsoft.com/office/drawing/2014/main" id="{66301C53-FFF3-1132-CD48-BA6D7B567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841318" y="2215692"/>
              <a:ext cx="445403" cy="445403"/>
            </a:xfrm>
            <a:prstGeom prst="rect">
              <a:avLst/>
            </a:prstGeom>
          </p:spPr>
        </p:pic>
      </p:grpSp>
      <p:pic>
        <p:nvPicPr>
          <p:cNvPr id="64" name="Picture 6" descr="GitHub logo and symbol, meaning, history, PNG">
            <a:extLst>
              <a:ext uri="{FF2B5EF4-FFF2-40B4-BE49-F238E27FC236}">
                <a16:creationId xmlns:a16="http://schemas.microsoft.com/office/drawing/2014/main" id="{37E92E3F-2D33-A0AE-C38D-E4FAF6C7E2C5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51241" y="4063514"/>
            <a:ext cx="664387" cy="3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855AF2F9-04E5-576A-6C39-5A576421F295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9779" y="1756197"/>
            <a:ext cx="611231" cy="366068"/>
          </a:xfrm>
          <a:prstGeom prst="rect">
            <a:avLst/>
          </a:prstGeom>
        </p:spPr>
      </p:pic>
      <p:sp>
        <p:nvSpPr>
          <p:cNvPr id="6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315CCBC5-0403-4624-B2A6-14621B8DF663}" type="slidenum">
              <a:rPr lang="en-US" smtClean="0"/>
              <a:t>2</a:t>
            </a:fld>
            <a:endParaRPr lang="en-US"/>
          </a:p>
        </p:txBody>
      </p:sp>
      <p:sp>
        <p:nvSpPr>
          <p:cNvPr id="6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2823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8" grpId="0"/>
      <p:bldP spid="39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694B6398-1C79-EC4E-89A0-8BED224ADA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065681" y="4002916"/>
            <a:ext cx="2183219" cy="147841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8C69389-71D7-664D-8FD9-BBEB26360A4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686212" y="4002916"/>
            <a:ext cx="2183219" cy="14784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72B3CC5-24DE-324E-BF47-F50703503D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70981" y="4002916"/>
            <a:ext cx="2183219" cy="1478413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F3AE8D7-BB9E-E641-B4C7-EA9E2EF244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74270" y="4703460"/>
            <a:ext cx="1492399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600C28-9DB1-1F43-B6AB-8DBA067DDD1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99750" y="4703460"/>
            <a:ext cx="1492399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65CEB06-839B-F742-B9B6-DF23695885F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301444" y="4703460"/>
            <a:ext cx="1405995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2054" name="Picture 6" descr="Server Icon (Graphic) by ahlangraphic · Creative Fabrica">
            <a:extLst>
              <a:ext uri="{FF2B5EF4-FFF2-40B4-BE49-F238E27FC236}">
                <a16:creationId xmlns:a16="http://schemas.microsoft.com/office/drawing/2014/main" id="{FE02662D-E421-3047-92E9-4A693F53A0B0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9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442723" y="4835853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ight Arrow 62">
            <a:extLst>
              <a:ext uri="{FF2B5EF4-FFF2-40B4-BE49-F238E27FC236}">
                <a16:creationId xmlns:a16="http://schemas.microsoft.com/office/drawing/2014/main" id="{5C7DE56D-7CE1-384F-9B68-A9F9D8B0470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931670" y="4835853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87" name="Picture 6" descr="Server Icon (Graphic) by ahlangraphic · Creative Fabrica">
            <a:extLst>
              <a:ext uri="{FF2B5EF4-FFF2-40B4-BE49-F238E27FC236}">
                <a16:creationId xmlns:a16="http://schemas.microsoft.com/office/drawing/2014/main" id="{21B4D4A4-F081-D94A-B2F8-090D1CFC28F6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9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05730" y="4841762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ight Arrow 87">
            <a:extLst>
              <a:ext uri="{FF2B5EF4-FFF2-40B4-BE49-F238E27FC236}">
                <a16:creationId xmlns:a16="http://schemas.microsoft.com/office/drawing/2014/main" id="{2EDE34E0-F2C8-F242-BF48-3A8A1AAAEF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594678" y="4841762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89" name="Picture 6" descr="Server Icon (Graphic) by ahlangraphic · Creative Fabrica">
            <a:extLst>
              <a:ext uri="{FF2B5EF4-FFF2-40B4-BE49-F238E27FC236}">
                <a16:creationId xmlns:a16="http://schemas.microsoft.com/office/drawing/2014/main" id="{AE8E37EA-E252-6C42-B414-26534780C9CA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9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49314" y="4848321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ight Arrow 89">
            <a:extLst>
              <a:ext uri="{FF2B5EF4-FFF2-40B4-BE49-F238E27FC236}">
                <a16:creationId xmlns:a16="http://schemas.microsoft.com/office/drawing/2014/main" id="{023A3254-7A83-644C-9F9F-13B982639BC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38262" y="4848321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E8E96195-6459-1A40-9304-A4841F9C83D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803214" y="531465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cs typeface="Calibri" panose="020F0502020204030204" pitchFamily="34" charset="0"/>
              </a:rPr>
              <a:t>VPC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13A522-8089-3042-AAA4-F0DED43C477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452159" y="531600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cs typeface="Calibri" panose="020F0502020204030204" pitchFamily="34" charset="0"/>
              </a:rPr>
              <a:t>VPC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C73CBA2-C295-C341-BF5C-2845FE57A11C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8770814" y="532863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err="1">
                <a:cs typeface="Calibri" panose="020F0502020204030204" pitchFamily="34" charset="0"/>
              </a:rPr>
              <a:t>VNet</a:t>
            </a:r>
            <a:endParaRPr lang="en-US" sz="1200">
              <a:cs typeface="Calibri" panose="020F0502020204030204" pitchFamily="34" charset="0"/>
            </a:endParaRP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D326D66E-53F5-8A44-9BD0-8F33794D5C2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66668" y="2251709"/>
            <a:ext cx="5428595" cy="2778979"/>
          </a:xfrm>
          <a:custGeom>
            <a:avLst/>
            <a:gdLst>
              <a:gd name="connsiteX0" fmla="*/ 0 w 5337810"/>
              <a:gd name="connsiteY0" fmla="*/ 2766060 h 2778978"/>
              <a:gd name="connsiteX1" fmla="*/ 605790 w 5337810"/>
              <a:gd name="connsiteY1" fmla="*/ 2674620 h 2778978"/>
              <a:gd name="connsiteX2" fmla="*/ 1120140 w 5337810"/>
              <a:gd name="connsiteY2" fmla="*/ 2205990 h 2778978"/>
              <a:gd name="connsiteX3" fmla="*/ 1645920 w 5337810"/>
              <a:gd name="connsiteY3" fmla="*/ 1371600 h 2778978"/>
              <a:gd name="connsiteX4" fmla="*/ 2823210 w 5337810"/>
              <a:gd name="connsiteY4" fmla="*/ 925830 h 2778978"/>
              <a:gd name="connsiteX5" fmla="*/ 4674870 w 5337810"/>
              <a:gd name="connsiteY5" fmla="*/ 948690 h 2778978"/>
              <a:gd name="connsiteX6" fmla="*/ 5337810 w 5337810"/>
              <a:gd name="connsiteY6" fmla="*/ 0 h 27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7810" h="2778978">
                <a:moveTo>
                  <a:pt x="0" y="2766060"/>
                </a:moveTo>
                <a:cubicBezTo>
                  <a:pt x="187642" y="2799397"/>
                  <a:pt x="419100" y="2767965"/>
                  <a:pt x="605790" y="2674620"/>
                </a:cubicBezTo>
                <a:cubicBezTo>
                  <a:pt x="792480" y="2581275"/>
                  <a:pt x="946785" y="2423160"/>
                  <a:pt x="1120140" y="2205990"/>
                </a:cubicBezTo>
                <a:cubicBezTo>
                  <a:pt x="1293495" y="1988820"/>
                  <a:pt x="1362075" y="1584960"/>
                  <a:pt x="1645920" y="1371600"/>
                </a:cubicBezTo>
                <a:cubicBezTo>
                  <a:pt x="1929765" y="1158240"/>
                  <a:pt x="2284095" y="962025"/>
                  <a:pt x="2823210" y="925830"/>
                </a:cubicBezTo>
                <a:cubicBezTo>
                  <a:pt x="3362325" y="889635"/>
                  <a:pt x="4255770" y="1102995"/>
                  <a:pt x="4674870" y="948690"/>
                </a:cubicBezTo>
                <a:cubicBezTo>
                  <a:pt x="5093970" y="794385"/>
                  <a:pt x="5215890" y="397192"/>
                  <a:pt x="5337810" y="0"/>
                </a:cubicBezTo>
              </a:path>
            </a:pathLst>
          </a:custGeom>
          <a:noFill/>
          <a:ln w="127000">
            <a:solidFill>
              <a:srgbClr val="AA3205">
                <a:lumMod val="60000"/>
                <a:lumOff val="40000"/>
                <a:alpha val="50000"/>
              </a:srgb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290D50E5-7878-3E46-8D4C-711E74B3ABE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403091" y="2400301"/>
            <a:ext cx="2172348" cy="2617471"/>
          </a:xfrm>
          <a:custGeom>
            <a:avLst/>
            <a:gdLst>
              <a:gd name="connsiteX0" fmla="*/ 0 w 2072734"/>
              <a:gd name="connsiteY0" fmla="*/ 2617470 h 2617470"/>
              <a:gd name="connsiteX1" fmla="*/ 598590 w 2072734"/>
              <a:gd name="connsiteY1" fmla="*/ 2491740 h 2617470"/>
              <a:gd name="connsiteX2" fmla="*/ 1062866 w 2072734"/>
              <a:gd name="connsiteY2" fmla="*/ 1954530 h 2617470"/>
              <a:gd name="connsiteX3" fmla="*/ 1418620 w 2072734"/>
              <a:gd name="connsiteY3" fmla="*/ 1451610 h 2617470"/>
              <a:gd name="connsiteX4" fmla="*/ 1735895 w 2072734"/>
              <a:gd name="connsiteY4" fmla="*/ 982980 h 2617470"/>
              <a:gd name="connsiteX5" fmla="*/ 2023110 w 2072734"/>
              <a:gd name="connsiteY5" fmla="*/ 491490 h 2617470"/>
              <a:gd name="connsiteX6" fmla="*/ 2057400 w 2072734"/>
              <a:gd name="connsiteY6" fmla="*/ 0 h 261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2734" h="2617470">
                <a:moveTo>
                  <a:pt x="0" y="2617470"/>
                </a:moveTo>
                <a:cubicBezTo>
                  <a:pt x="281418" y="2601277"/>
                  <a:pt x="421446" y="2602230"/>
                  <a:pt x="598590" y="2491740"/>
                </a:cubicBezTo>
                <a:cubicBezTo>
                  <a:pt x="775734" y="2381250"/>
                  <a:pt x="926194" y="2127885"/>
                  <a:pt x="1062866" y="1954530"/>
                </a:cubicBezTo>
                <a:cubicBezTo>
                  <a:pt x="1199538" y="1781175"/>
                  <a:pt x="1306449" y="1613535"/>
                  <a:pt x="1418620" y="1451610"/>
                </a:cubicBezTo>
                <a:cubicBezTo>
                  <a:pt x="1530791" y="1289685"/>
                  <a:pt x="1635147" y="1143000"/>
                  <a:pt x="1735895" y="982980"/>
                </a:cubicBezTo>
                <a:cubicBezTo>
                  <a:pt x="1836643" y="822960"/>
                  <a:pt x="1954530" y="647700"/>
                  <a:pt x="2023110" y="491490"/>
                </a:cubicBezTo>
                <a:cubicBezTo>
                  <a:pt x="2091690" y="335280"/>
                  <a:pt x="2074545" y="167640"/>
                  <a:pt x="2057400" y="0"/>
                </a:cubicBezTo>
              </a:path>
            </a:pathLst>
          </a:custGeom>
          <a:noFill/>
          <a:ln w="127000">
            <a:solidFill>
              <a:srgbClr val="AA3205">
                <a:lumMod val="60000"/>
                <a:lumOff val="40000"/>
                <a:alpha val="5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49BE5ED0-327B-414E-BBC6-CFED1FA5699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896093" y="2343150"/>
            <a:ext cx="1997852" cy="2708911"/>
          </a:xfrm>
          <a:custGeom>
            <a:avLst/>
            <a:gdLst>
              <a:gd name="connsiteX0" fmla="*/ 801543 w 1989972"/>
              <a:gd name="connsiteY0" fmla="*/ 2708910 h 2708910"/>
              <a:gd name="connsiteX1" fmla="*/ 1668780 w 1989972"/>
              <a:gd name="connsiteY1" fmla="*/ 2571750 h 2708910"/>
              <a:gd name="connsiteX2" fmla="*/ 1988820 w 1989972"/>
              <a:gd name="connsiteY2" fmla="*/ 1988820 h 2708910"/>
              <a:gd name="connsiteX3" fmla="*/ 1577340 w 1989972"/>
              <a:gd name="connsiteY3" fmla="*/ 1177290 h 2708910"/>
              <a:gd name="connsiteX4" fmla="*/ 297180 w 1989972"/>
              <a:gd name="connsiteY4" fmla="*/ 640080 h 2708910"/>
              <a:gd name="connsiteX5" fmla="*/ 0 w 1989972"/>
              <a:gd name="connsiteY5" fmla="*/ 0 h 2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972" h="2708910">
                <a:moveTo>
                  <a:pt x="801543" y="2708910"/>
                </a:moveTo>
                <a:cubicBezTo>
                  <a:pt x="995853" y="2704147"/>
                  <a:pt x="1470901" y="2691765"/>
                  <a:pt x="1668780" y="2571750"/>
                </a:cubicBezTo>
                <a:cubicBezTo>
                  <a:pt x="1866659" y="2451735"/>
                  <a:pt x="2004060" y="2221230"/>
                  <a:pt x="1988820" y="1988820"/>
                </a:cubicBezTo>
                <a:cubicBezTo>
                  <a:pt x="1973580" y="1756410"/>
                  <a:pt x="1859280" y="1402080"/>
                  <a:pt x="1577340" y="1177290"/>
                </a:cubicBezTo>
                <a:cubicBezTo>
                  <a:pt x="1295400" y="952500"/>
                  <a:pt x="434340" y="859155"/>
                  <a:pt x="297180" y="640080"/>
                </a:cubicBezTo>
                <a:cubicBezTo>
                  <a:pt x="160020" y="421005"/>
                  <a:pt x="57150" y="330517"/>
                  <a:pt x="0" y="0"/>
                </a:cubicBezTo>
              </a:path>
            </a:pathLst>
          </a:custGeom>
          <a:noFill/>
          <a:ln w="127000">
            <a:solidFill>
              <a:srgbClr val="AA3205">
                <a:lumMod val="60000"/>
                <a:lumOff val="40000"/>
                <a:alpha val="5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7D1EE52-E380-409A-8458-322A422423A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549" y="4045262"/>
            <a:ext cx="513175" cy="492303"/>
          </a:xfrm>
          <a:prstGeom prst="rect">
            <a:avLst/>
          </a:prstGeom>
        </p:spPr>
      </p:pic>
      <p:pic>
        <p:nvPicPr>
          <p:cNvPr id="30" name="Picture 2" descr="Azure has a new logo, but where do you download it? Here!">
            <a:extLst>
              <a:ext uri="{FF2B5EF4-FFF2-40B4-BE49-F238E27FC236}">
                <a16:creationId xmlns:a16="http://schemas.microsoft.com/office/drawing/2014/main" id="{B014B02C-3118-4F01-859A-E4AF00D1CA65}"/>
              </a:ext>
            </a:extLst>
          </p:cNvPr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005627" y="4075251"/>
            <a:ext cx="432324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loud Computing Services | Google Cloud">
            <a:extLst>
              <a:ext uri="{FF2B5EF4-FFF2-40B4-BE49-F238E27FC236}">
                <a16:creationId xmlns:a16="http://schemas.microsoft.com/office/drawing/2014/main" id="{A75C6D1F-6A39-42F7-8EA7-6DE63D745806}"/>
              </a:ext>
            </a:extLst>
          </p:cNvPr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20689" y="4062511"/>
            <a:ext cx="558457" cy="45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99A3021A-8E3F-4CDA-AF01-B43746F05542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444652" y="768683"/>
            <a:ext cx="2183219" cy="14784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5F7D69B-98F9-4011-8B7E-FD0939E3EF84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8063728" y="1405012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</a:pPr>
            <a:r>
              <a:rPr lang="en-US" sz="1400">
                <a:solidFill>
                  <a:schemeClr val="dk1">
                    <a:lumMod val="50000"/>
                    <a:lumOff val="50000"/>
                  </a:schemeClr>
                </a:solidFill>
              </a:rPr>
              <a:t>Internet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EFF428-03D7-446C-9DF6-17EA9684114F}"/>
              </a:ext>
            </a:extLst>
          </p:cNvPr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/>
        <p:txBody>
          <a:bodyPr/>
          <a:lstStyle/>
          <a:p>
            <a:r>
              <a:rPr lang="en-NZ"/>
              <a:t>Aviatrix Secure Egress Filtering Feature</a:t>
            </a:r>
          </a:p>
        </p:txBody>
      </p:sp>
      <p:sp>
        <p:nvSpPr>
          <p:cNvPr id="207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B40B2CEB-0A3C-4705-BA77-827EB29C0D5A}" type="slidenum">
              <a:rPr lang="en-US" smtClean="0"/>
              <a:t>3</a:t>
            </a:fld>
            <a:endParaRPr lang="en-US"/>
          </a:p>
        </p:txBody>
      </p:sp>
      <p:sp>
        <p:nvSpPr>
          <p:cNvPr id="207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201058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694B6398-1C79-EC4E-89A0-8BED224ADA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65681" y="4002916"/>
            <a:ext cx="2183219" cy="147841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8C69389-71D7-664D-8FD9-BBEB26360A4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686212" y="4002916"/>
            <a:ext cx="2183219" cy="14784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72B3CC5-24DE-324E-BF47-F50703503DF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70981" y="4002916"/>
            <a:ext cx="2183219" cy="1478413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F3AE8D7-BB9E-E641-B4C7-EA9E2EF2442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74270" y="4703460"/>
            <a:ext cx="1492399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600C28-9DB1-1F43-B6AB-8DBA067DDD1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899750" y="4703460"/>
            <a:ext cx="1492399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65CEB06-839B-F742-B9B6-DF23695885F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301444" y="4703460"/>
            <a:ext cx="1405995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A54DAB-40A3-C444-A3CF-CC7B7350898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229864" y="1096392"/>
            <a:ext cx="710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cs typeface="Calibri" panose="020F0502020204030204" pitchFamily="34" charset="0"/>
              </a:rPr>
              <a:t>Aviatrix </a:t>
            </a:r>
          </a:p>
          <a:p>
            <a:pPr algn="ctr"/>
            <a:r>
              <a:rPr lang="en-US" sz="1200" b="1" err="1">
                <a:cs typeface="Calibri" panose="020F0502020204030204" pitchFamily="34" charset="0"/>
              </a:rPr>
              <a:t>CoPilot</a:t>
            </a:r>
            <a:endParaRPr lang="en-US" sz="1200" b="1">
              <a:cs typeface="Calibri" panose="020F0502020204030204" pitchFamily="34" charset="0"/>
            </a:endParaRPr>
          </a:p>
        </p:txBody>
      </p:sp>
      <p:pic>
        <p:nvPicPr>
          <p:cNvPr id="2054" name="Picture 6" descr="Server Icon (Graphic) by ahlangraphic · Creative Fabrica">
            <a:extLst>
              <a:ext uri="{FF2B5EF4-FFF2-40B4-BE49-F238E27FC236}">
                <a16:creationId xmlns:a16="http://schemas.microsoft.com/office/drawing/2014/main" id="{FE02662D-E421-3047-92E9-4A693F53A0B0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3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442723" y="4835853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ight Arrow 62">
            <a:extLst>
              <a:ext uri="{FF2B5EF4-FFF2-40B4-BE49-F238E27FC236}">
                <a16:creationId xmlns:a16="http://schemas.microsoft.com/office/drawing/2014/main" id="{5C7DE56D-7CE1-384F-9B68-A9F9D8B0470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931670" y="4835853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87" name="Picture 6" descr="Server Icon (Graphic) by ahlangraphic · Creative Fabrica">
            <a:extLst>
              <a:ext uri="{FF2B5EF4-FFF2-40B4-BE49-F238E27FC236}">
                <a16:creationId xmlns:a16="http://schemas.microsoft.com/office/drawing/2014/main" id="{21B4D4A4-F081-D94A-B2F8-090D1CFC28F6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3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05730" y="4841762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ight Arrow 87">
            <a:extLst>
              <a:ext uri="{FF2B5EF4-FFF2-40B4-BE49-F238E27FC236}">
                <a16:creationId xmlns:a16="http://schemas.microsoft.com/office/drawing/2014/main" id="{2EDE34E0-F2C8-F242-BF48-3A8A1AAAEFC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594678" y="4841762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89" name="Picture 6" descr="Server Icon (Graphic) by ahlangraphic · Creative Fabrica">
            <a:extLst>
              <a:ext uri="{FF2B5EF4-FFF2-40B4-BE49-F238E27FC236}">
                <a16:creationId xmlns:a16="http://schemas.microsoft.com/office/drawing/2014/main" id="{AE8E37EA-E252-6C42-B414-26534780C9CA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3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49314" y="4848321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ight Arrow 89">
            <a:extLst>
              <a:ext uri="{FF2B5EF4-FFF2-40B4-BE49-F238E27FC236}">
                <a16:creationId xmlns:a16="http://schemas.microsoft.com/office/drawing/2014/main" id="{023A3254-7A83-644C-9F9F-13B982639BC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938262" y="4848321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E8E96195-6459-1A40-9304-A4841F9C83DD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803214" y="531465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cs typeface="Calibri" panose="020F0502020204030204" pitchFamily="34" charset="0"/>
              </a:rPr>
              <a:t>VPC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13A522-8089-3042-AAA4-F0DED43C477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452159" y="531600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cs typeface="Calibri" panose="020F0502020204030204" pitchFamily="34" charset="0"/>
              </a:rPr>
              <a:t>VPC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C73CBA2-C295-C341-BF5C-2845FE57A11C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70814" y="532863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err="1">
                <a:cs typeface="Calibri" panose="020F0502020204030204" pitchFamily="34" charset="0"/>
              </a:rPr>
              <a:t>VNet</a:t>
            </a:r>
            <a:endParaRPr lang="en-US" sz="1200">
              <a:cs typeface="Calibri" panose="020F0502020204030204" pitchFamily="34" charset="0"/>
            </a:endParaRP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81AFDBB3-AAF9-9E43-AB21-95CADBFC9E7E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153951" y="1900316"/>
            <a:ext cx="10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/>
              <a:t>Centralized </a:t>
            </a:r>
          </a:p>
          <a:p>
            <a:pPr algn="r"/>
            <a:r>
              <a:rPr lang="en-US" sz="1200"/>
              <a:t>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08125-E64B-5A46-A5BC-BADBC911515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634414" y="1327224"/>
            <a:ext cx="2276201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 sz="1400" b="1">
                <a:solidFill>
                  <a:schemeClr val="lt1"/>
                </a:solidFill>
              </a:rPr>
              <a:t>Activate the Egress </a:t>
            </a:r>
          </a:p>
          <a:p>
            <a:pPr algn="ctr">
              <a:buClr>
                <a:schemeClr val="lt1"/>
              </a:buClr>
              <a:defRPr>
                <a:solidFill>
                  <a:schemeClr val="lt1"/>
                </a:solidFill>
              </a:defRPr>
            </a:pPr>
            <a:r>
              <a:rPr lang="en-US" sz="1400" b="1">
                <a:solidFill>
                  <a:schemeClr val="lt1"/>
                </a:solidFill>
              </a:rPr>
              <a:t>on the required VPCs/VNets</a:t>
            </a:r>
            <a:endParaRPr lang="en-US" sz="1400" b="1">
              <a:solidFill>
                <a:schemeClr val="bg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5E544A-7A2C-824F-8AB4-DF2C39CA32F3}"/>
              </a:ext>
            </a:extLst>
          </p:cNvPr>
          <p:cNvCxnSpPr>
            <a:stCxn id="2" idx="1"/>
          </p:cNvCxnSpPr>
          <p:nvPr>
            <p:custDataLst>
              <p:tags r:id="rId20"/>
            </p:custDataLst>
          </p:nvPr>
        </p:nvCxnSpPr>
        <p:spPr>
          <a:xfrm flipH="1">
            <a:off x="3081391" y="1588834"/>
            <a:ext cx="553023" cy="2000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3B3320-151E-A648-9909-4CCDA0EACB8A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1553403" y="1999919"/>
            <a:ext cx="9300023" cy="4045376"/>
            <a:chOff x="1553402" y="1999919"/>
            <a:chExt cx="9300024" cy="4045375"/>
          </a:xfrm>
        </p:grpSpPr>
        <p:pic>
          <p:nvPicPr>
            <p:cNvPr id="26" name="Picture 2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42BEAC5-E0FA-834D-8850-26C14A00D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3391" y="4764221"/>
              <a:ext cx="508000" cy="508000"/>
            </a:xfrm>
            <a:prstGeom prst="rect">
              <a:avLst/>
            </a:prstGeom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AB52196-4214-5B44-9AD0-9759286C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06949" y="4764221"/>
              <a:ext cx="508000" cy="508000"/>
            </a:xfrm>
            <a:prstGeom prst="rect">
              <a:avLst/>
            </a:prstGeom>
          </p:spPr>
        </p:pic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DBD1C3B-AFEC-E746-9389-B7054F5D6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37021" y="4764221"/>
              <a:ext cx="508000" cy="5080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9B114E4-F7B6-F94F-A951-8A6F0CFC3EA2}"/>
                </a:ext>
              </a:extLst>
            </p:cNvPr>
            <p:cNvSpPr txBox="1"/>
            <p:nvPr/>
          </p:nvSpPr>
          <p:spPr>
            <a:xfrm>
              <a:off x="2751625" y="5061429"/>
              <a:ext cx="1139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cs typeface="Calibri" panose="020F0502020204030204" pitchFamily="34" charset="0"/>
                </a:rPr>
                <a:t>Aviatrix </a:t>
              </a:r>
            </a:p>
            <a:p>
              <a:pPr algn="ctr"/>
              <a:r>
                <a:rPr lang="en-US" sz="1200">
                  <a:cs typeface="Calibri" panose="020F0502020204030204" pitchFamily="34" charset="0"/>
                </a:rPr>
                <a:t>Spoke Gateway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4052F9-9E76-F441-AE9E-E491D18ACAAF}"/>
                </a:ext>
              </a:extLst>
            </p:cNvPr>
            <p:cNvSpPr txBox="1"/>
            <p:nvPr/>
          </p:nvSpPr>
          <p:spPr>
            <a:xfrm>
              <a:off x="6392727" y="5031633"/>
              <a:ext cx="1139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cs typeface="Calibri" panose="020F0502020204030204" pitchFamily="34" charset="0"/>
                </a:rPr>
                <a:t>Aviatrix </a:t>
              </a:r>
            </a:p>
            <a:p>
              <a:pPr algn="ctr"/>
              <a:r>
                <a:rPr lang="en-US" sz="1200">
                  <a:cs typeface="Calibri" panose="020F0502020204030204" pitchFamily="34" charset="0"/>
                </a:rPr>
                <a:t>Spoke Gateway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E9CF06C-80F6-A843-9B8F-DEDD5C835D69}"/>
                </a:ext>
              </a:extLst>
            </p:cNvPr>
            <p:cNvSpPr txBox="1"/>
            <p:nvPr/>
          </p:nvSpPr>
          <p:spPr>
            <a:xfrm>
              <a:off x="9713948" y="5050041"/>
              <a:ext cx="1139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cs typeface="Calibri" panose="020F0502020204030204" pitchFamily="34" charset="0"/>
                </a:rPr>
                <a:t>Aviatrix </a:t>
              </a:r>
            </a:p>
            <a:p>
              <a:pPr algn="ctr"/>
              <a:r>
                <a:rPr lang="en-US" sz="1200">
                  <a:cs typeface="Calibri" panose="020F0502020204030204" pitchFamily="34" charset="0"/>
                </a:rPr>
                <a:t>Spoke Gateway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1B14927-3B92-7745-9FA2-91B61DB41060}"/>
                </a:ext>
              </a:extLst>
            </p:cNvPr>
            <p:cNvSpPr txBox="1"/>
            <p:nvPr/>
          </p:nvSpPr>
          <p:spPr>
            <a:xfrm>
              <a:off x="1553402" y="5583629"/>
              <a:ext cx="915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Distributed </a:t>
              </a:r>
            </a:p>
            <a:p>
              <a:pPr algn="ctr"/>
              <a:r>
                <a:rPr lang="en-US" sz="1200"/>
                <a:t>Control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A80A310-A291-4748-9990-1B0BE1043230}"/>
                </a:ext>
              </a:extLst>
            </p:cNvPr>
            <p:cNvSpPr txBox="1"/>
            <p:nvPr/>
          </p:nvSpPr>
          <p:spPr>
            <a:xfrm>
              <a:off x="5187280" y="5583629"/>
              <a:ext cx="915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Distributed </a:t>
              </a:r>
            </a:p>
            <a:p>
              <a:pPr algn="ctr"/>
              <a:r>
                <a:rPr lang="en-US" sz="1200"/>
                <a:t>Control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C9E1777-B97B-FF48-A79A-6180F26DD983}"/>
                </a:ext>
              </a:extLst>
            </p:cNvPr>
            <p:cNvSpPr txBox="1"/>
            <p:nvPr/>
          </p:nvSpPr>
          <p:spPr>
            <a:xfrm>
              <a:off x="8557771" y="5583629"/>
              <a:ext cx="915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Distributed </a:t>
              </a:r>
            </a:p>
            <a:p>
              <a:pPr algn="ctr"/>
              <a:r>
                <a:rPr lang="en-US" sz="1200"/>
                <a:t>Control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48F0703-605A-444B-B665-D6B3992EAE36}"/>
                </a:ext>
              </a:extLst>
            </p:cNvPr>
            <p:cNvCxnSpPr/>
            <p:nvPr/>
          </p:nvCxnSpPr>
          <p:spPr>
            <a:xfrm>
              <a:off x="2707104" y="2242353"/>
              <a:ext cx="120287" cy="2461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C55765A-0718-BF4A-8B8A-CED8E7F34EA6}"/>
                </a:ext>
              </a:extLst>
            </p:cNvPr>
            <p:cNvCxnSpPr/>
            <p:nvPr/>
          </p:nvCxnSpPr>
          <p:spPr>
            <a:xfrm>
              <a:off x="2824898" y="2128422"/>
              <a:ext cx="3382051" cy="2707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9B30FA-6ECE-9B43-8409-3FC5B71D5627}"/>
                </a:ext>
              </a:extLst>
            </p:cNvPr>
            <p:cNvCxnSpPr/>
            <p:nvPr/>
          </p:nvCxnSpPr>
          <p:spPr>
            <a:xfrm>
              <a:off x="2935120" y="1999919"/>
              <a:ext cx="6601901" cy="285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EAD977EC-61D8-4FE9-BA0C-85AEF52695D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/>
        <p:txBody>
          <a:bodyPr/>
          <a:lstStyle/>
          <a:p>
            <a:r>
              <a:rPr lang="en-NZ"/>
              <a:t>Aviatrix Secure Egress Filtering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25290C9A-37BD-4019-9EA1-C570EB0B9255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444652" y="768683"/>
            <a:ext cx="2183219" cy="147841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1B5AE3A-9D94-4980-8512-86012F750AC0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8063728" y="1405012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</a:pPr>
            <a:r>
              <a:rPr lang="en-US" sz="1400">
                <a:solidFill>
                  <a:schemeClr val="dk1">
                    <a:lumMod val="50000"/>
                    <a:lumOff val="50000"/>
                  </a:schemeClr>
                </a:solidFill>
              </a:rPr>
              <a:t>Internet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AC05C8-AE70-4B4D-88BA-3FDA12319E80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549" y="4045262"/>
            <a:ext cx="513175" cy="492303"/>
          </a:xfrm>
          <a:prstGeom prst="rect">
            <a:avLst/>
          </a:prstGeom>
        </p:spPr>
      </p:pic>
      <p:pic>
        <p:nvPicPr>
          <p:cNvPr id="50" name="Picture 2" descr="Azure has a new logo, but where do you download it? Here!">
            <a:extLst>
              <a:ext uri="{FF2B5EF4-FFF2-40B4-BE49-F238E27FC236}">
                <a16:creationId xmlns:a16="http://schemas.microsoft.com/office/drawing/2014/main" id="{87167956-93E9-44EF-BD52-849D646FF79E}"/>
              </a:ext>
            </a:extLst>
          </p:cNvPr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005627" y="4075251"/>
            <a:ext cx="432324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Cloud Computing Services | Google Cloud">
            <a:extLst>
              <a:ext uri="{FF2B5EF4-FFF2-40B4-BE49-F238E27FC236}">
                <a16:creationId xmlns:a16="http://schemas.microsoft.com/office/drawing/2014/main" id="{07A0A311-63FE-4987-B2E2-9EB36E644E68}"/>
              </a:ext>
            </a:extLst>
          </p:cNvPr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20689" y="4062511"/>
            <a:ext cx="558457" cy="45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FEC61417-7205-77CC-50CF-0387815CF981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5897" y="1572368"/>
            <a:ext cx="807108" cy="646133"/>
          </a:xfrm>
          <a:prstGeom prst="rect">
            <a:avLst/>
          </a:prstGeom>
        </p:spPr>
      </p:pic>
      <p:sp>
        <p:nvSpPr>
          <p:cNvPr id="207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9F4C85B4-6D55-47E3-9A85-D04B3FD627BD}" type="slidenum">
              <a:rPr lang="en-US" smtClean="0"/>
              <a:t>4</a:t>
            </a:fld>
            <a:endParaRPr lang="en-US"/>
          </a:p>
        </p:txBody>
      </p:sp>
      <p:sp>
        <p:nvSpPr>
          <p:cNvPr id="20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0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76DF4D-8CBC-1D49-B34A-484E6CE9F21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52045" y="2242353"/>
            <a:ext cx="1624163" cy="934103"/>
            <a:chOff x="1752049" y="2242353"/>
            <a:chExt cx="1624164" cy="934103"/>
          </a:xfrm>
        </p:grpSpPr>
        <p:pic>
          <p:nvPicPr>
            <p:cNvPr id="2050" name="Picture 2" descr="Rules line icon concept rules linear Royalty Free Vector">
              <a:extLst>
                <a:ext uri="{FF2B5EF4-FFF2-40B4-BE49-F238E27FC236}">
                  <a16:creationId xmlns:a16="http://schemas.microsoft.com/office/drawing/2014/main" id="{0B477568-AD65-3D45-8BF2-AE0B43322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214472" y="2242353"/>
              <a:ext cx="755025" cy="538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B5032B-1C7B-FE4D-9B49-9F3643003A5C}"/>
                </a:ext>
              </a:extLst>
            </p:cNvPr>
            <p:cNvSpPr txBox="1"/>
            <p:nvPr/>
          </p:nvSpPr>
          <p:spPr>
            <a:xfrm>
              <a:off x="1752049" y="2745569"/>
              <a:ext cx="16241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Egress Filtering</a:t>
              </a:r>
            </a:p>
            <a:p>
              <a:pPr algn="ctr"/>
              <a:r>
                <a:rPr lang="en-US" sz="1100"/>
                <a:t>Policies with </a:t>
              </a:r>
              <a:r>
                <a:rPr lang="en-US" sz="1100" b="1" err="1"/>
                <a:t>WebGroups</a:t>
              </a:r>
              <a:endParaRPr lang="en-US" sz="1100" b="1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694B6398-1C79-EC4E-89A0-8BED224ADA5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065681" y="4002916"/>
            <a:ext cx="2183219" cy="147841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8C69389-71D7-664D-8FD9-BBEB26360A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86212" y="4002916"/>
            <a:ext cx="2183219" cy="14784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72B3CC5-24DE-324E-BF47-F50703503DF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70981" y="4002916"/>
            <a:ext cx="2183219" cy="1478413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F3AE8D7-BB9E-E641-B4C7-EA9E2EF2442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74270" y="4703460"/>
            <a:ext cx="1492399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2BEAC5-E0FA-834D-8850-26C14A00D63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3391" y="4764221"/>
            <a:ext cx="508000" cy="50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600C28-9DB1-1F43-B6AB-8DBA067DDD1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899750" y="4703460"/>
            <a:ext cx="1492399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B52196-4214-5B44-9AD0-9759286CAEB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6949" y="4764221"/>
            <a:ext cx="508000" cy="508000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65CEB06-839B-F742-B9B6-DF23695885F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01444" y="4703460"/>
            <a:ext cx="1405995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BD1C3B-AFEC-E746-9389-B7054F5D6EA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7021" y="4764221"/>
            <a:ext cx="508000" cy="508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A54DAB-40A3-C444-A3CF-CC7B7350898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229864" y="1096392"/>
            <a:ext cx="710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cs typeface="Calibri" panose="020F0502020204030204" pitchFamily="34" charset="0"/>
              </a:rPr>
              <a:t>Aviatrix </a:t>
            </a:r>
          </a:p>
          <a:p>
            <a:pPr algn="ctr"/>
            <a:r>
              <a:rPr lang="en-US" sz="1200" b="1" err="1">
                <a:cs typeface="Calibri" panose="020F0502020204030204" pitchFamily="34" charset="0"/>
              </a:rPr>
              <a:t>CoPilot</a:t>
            </a:r>
            <a:endParaRPr lang="en-US" sz="1200" b="1">
              <a:cs typeface="Calibri" panose="020F0502020204030204" pitchFamily="34" charset="0"/>
            </a:endParaRPr>
          </a:p>
        </p:txBody>
      </p:sp>
      <p:pic>
        <p:nvPicPr>
          <p:cNvPr id="2054" name="Picture 6" descr="Server Icon (Graphic) by ahlangraphic · Creative Fabrica">
            <a:extLst>
              <a:ext uri="{FF2B5EF4-FFF2-40B4-BE49-F238E27FC236}">
                <a16:creationId xmlns:a16="http://schemas.microsoft.com/office/drawing/2014/main" id="{FE02662D-E421-3047-92E9-4A693F53A0B0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45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442723" y="4835853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ight Arrow 62">
            <a:extLst>
              <a:ext uri="{FF2B5EF4-FFF2-40B4-BE49-F238E27FC236}">
                <a16:creationId xmlns:a16="http://schemas.microsoft.com/office/drawing/2014/main" id="{5C7DE56D-7CE1-384F-9B68-A9F9D8B0470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931670" y="4835853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87" name="Picture 6" descr="Server Icon (Graphic) by ahlangraphic · Creative Fabrica">
            <a:extLst>
              <a:ext uri="{FF2B5EF4-FFF2-40B4-BE49-F238E27FC236}">
                <a16:creationId xmlns:a16="http://schemas.microsoft.com/office/drawing/2014/main" id="{21B4D4A4-F081-D94A-B2F8-090D1CFC28F6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45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05730" y="4841762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ight Arrow 87">
            <a:extLst>
              <a:ext uri="{FF2B5EF4-FFF2-40B4-BE49-F238E27FC236}">
                <a16:creationId xmlns:a16="http://schemas.microsoft.com/office/drawing/2014/main" id="{2EDE34E0-F2C8-F242-BF48-3A8A1AAAEFC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594678" y="4841762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89" name="Picture 6" descr="Server Icon (Graphic) by ahlangraphic · Creative Fabrica">
            <a:extLst>
              <a:ext uri="{FF2B5EF4-FFF2-40B4-BE49-F238E27FC236}">
                <a16:creationId xmlns:a16="http://schemas.microsoft.com/office/drawing/2014/main" id="{AE8E37EA-E252-6C42-B414-26534780C9CA}"/>
              </a:ext>
            </a:extLst>
          </p:cNvPr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45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49314" y="4848321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ight Arrow 89">
            <a:extLst>
              <a:ext uri="{FF2B5EF4-FFF2-40B4-BE49-F238E27FC236}">
                <a16:creationId xmlns:a16="http://schemas.microsoft.com/office/drawing/2014/main" id="{023A3254-7A83-644C-9F9F-13B982639BC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938262" y="4848321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E8E96195-6459-1A40-9304-A4841F9C83D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803214" y="531465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cs typeface="Calibri" panose="020F0502020204030204" pitchFamily="34" charset="0"/>
              </a:rPr>
              <a:t>VPC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13A522-8089-3042-AAA4-F0DED43C477F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452159" y="531600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cs typeface="Calibri" panose="020F0502020204030204" pitchFamily="34" charset="0"/>
              </a:rPr>
              <a:t>VPC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C73CBA2-C295-C341-BF5C-2845FE57A11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8770814" y="532863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err="1">
                <a:cs typeface="Calibri" panose="020F0502020204030204" pitchFamily="34" charset="0"/>
              </a:rPr>
              <a:t>VNet</a:t>
            </a:r>
            <a:endParaRPr lang="en-US" sz="1200"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B114E4-F7B6-F94F-A951-8A6F0CFC3EA2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2751626" y="5061430"/>
            <a:ext cx="11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 panose="020F0502020204030204" pitchFamily="34" charset="0"/>
              </a:rPr>
              <a:t>Aviatrix </a:t>
            </a:r>
          </a:p>
          <a:p>
            <a:pPr algn="ctr"/>
            <a:r>
              <a:rPr lang="en-US" sz="1200">
                <a:cs typeface="Calibri" panose="020F0502020204030204" pitchFamily="34" charset="0"/>
              </a:rPr>
              <a:t>Spoke Gateway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802BF6-DDA9-F442-B927-B17D31492A25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2205434" y="2511619"/>
            <a:ext cx="8286835" cy="2252603"/>
            <a:chOff x="2205434" y="2511619"/>
            <a:chExt cx="8286834" cy="2252602"/>
          </a:xfrm>
        </p:grpSpPr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8108F8C1-F850-6346-8CD6-298B261D9649}"/>
                </a:ext>
              </a:extLst>
            </p:cNvPr>
            <p:cNvCxnSpPr>
              <a:stCxn id="2050" idx="3"/>
              <a:endCxn id="28" idx="0"/>
            </p:cNvCxnSpPr>
            <p:nvPr/>
          </p:nvCxnSpPr>
          <p:spPr>
            <a:xfrm>
              <a:off x="2969497" y="2511619"/>
              <a:ext cx="3491452" cy="2252602"/>
            </a:xfrm>
            <a:prstGeom prst="curvedConnector2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E7AB5F07-FE3D-1442-A518-3BF29175B269}"/>
                </a:ext>
              </a:extLst>
            </p:cNvPr>
            <p:cNvCxnSpPr>
              <a:stCxn id="2050" idx="3"/>
              <a:endCxn id="26" idx="0"/>
            </p:cNvCxnSpPr>
            <p:nvPr/>
          </p:nvCxnSpPr>
          <p:spPr>
            <a:xfrm flipH="1">
              <a:off x="2827391" y="2511619"/>
              <a:ext cx="142106" cy="2252602"/>
            </a:xfrm>
            <a:prstGeom prst="curvedConnector4">
              <a:avLst>
                <a:gd name="adj1" fmla="val -852588"/>
                <a:gd name="adj2" fmla="val 59529"/>
              </a:avLst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71736B35-9F73-E34B-BABC-AA5C9DB008C4}"/>
                </a:ext>
              </a:extLst>
            </p:cNvPr>
            <p:cNvCxnSpPr>
              <a:stCxn id="2050" idx="3"/>
              <a:endCxn id="30" idx="0"/>
            </p:cNvCxnSpPr>
            <p:nvPr/>
          </p:nvCxnSpPr>
          <p:spPr>
            <a:xfrm>
              <a:off x="2969497" y="2511619"/>
              <a:ext cx="6821524" cy="2252602"/>
            </a:xfrm>
            <a:prstGeom prst="curvedConnector2">
              <a:avLst/>
            </a:prstGeom>
            <a:ln w="190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A96D8EE0-D9FB-0E44-BFD2-159825AE95EB}"/>
                </a:ext>
              </a:extLst>
            </p:cNvPr>
            <p:cNvSpPr txBox="1"/>
            <p:nvPr/>
          </p:nvSpPr>
          <p:spPr>
            <a:xfrm>
              <a:off x="2205434" y="3808573"/>
              <a:ext cx="156966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*.github.com</a:t>
              </a:r>
            </a:p>
            <a:p>
              <a:r>
                <a:rPr lang="en-US" sz="1000" b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updates.ubuntu.com</a:t>
              </a:r>
            </a:p>
            <a:p>
              <a:r>
                <a:rPr lang="en-US" sz="1000" b="1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api.twillio.com</a:t>
              </a:r>
              <a:endParaRPr lang="en-US" sz="1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deny all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1C65939-5DCD-AD46-A632-D0932B3D32D8}"/>
                </a:ext>
              </a:extLst>
            </p:cNvPr>
            <p:cNvSpPr txBox="1"/>
            <p:nvPr/>
          </p:nvSpPr>
          <p:spPr>
            <a:xfrm>
              <a:off x="5729210" y="3808573"/>
              <a:ext cx="156966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*.github.com</a:t>
              </a:r>
            </a:p>
            <a:p>
              <a:r>
                <a:rPr lang="en-US" sz="1000" b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updates.ubuntu.com</a:t>
              </a:r>
            </a:p>
            <a:p>
              <a:r>
                <a:rPr lang="en-US" sz="1000" b="1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api.saas.com</a:t>
              </a:r>
              <a:endParaRPr lang="en-US" sz="1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deny all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7465F7-B9BA-2941-8BCE-DA86A7AEC269}"/>
                </a:ext>
              </a:extLst>
            </p:cNvPr>
            <p:cNvSpPr txBox="1"/>
            <p:nvPr/>
          </p:nvSpPr>
          <p:spPr>
            <a:xfrm>
              <a:off x="8922608" y="3808573"/>
              <a:ext cx="156966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*.github.com</a:t>
              </a:r>
            </a:p>
            <a:p>
              <a:r>
                <a:rPr lang="en-US" sz="1000" b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updates.ubuntu.com</a:t>
              </a:r>
            </a:p>
            <a:p>
              <a:r>
                <a:rPr lang="en-US" sz="1000" b="1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api.google.com</a:t>
              </a:r>
              <a:endParaRPr lang="en-US" sz="10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0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deny all</a:t>
              </a:r>
            </a:p>
          </p:txBody>
        </p:sp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70368274-E65C-614B-8982-B7D34B940FEB}"/>
                </a:ext>
              </a:extLst>
            </p:cNvPr>
            <p:cNvSpPr txBox="1"/>
            <p:nvPr/>
          </p:nvSpPr>
          <p:spPr>
            <a:xfrm>
              <a:off x="2519409" y="3591877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Domain Filter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BB99B48-DD3D-D64B-A717-083A0AC9A507}"/>
                </a:ext>
              </a:extLst>
            </p:cNvPr>
            <p:cNvSpPr txBox="1"/>
            <p:nvPr/>
          </p:nvSpPr>
          <p:spPr>
            <a:xfrm>
              <a:off x="6021120" y="3591877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Domain Filter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2E3FE81-000A-F24F-B264-4879BDF947A2}"/>
                </a:ext>
              </a:extLst>
            </p:cNvPr>
            <p:cNvSpPr txBox="1"/>
            <p:nvPr/>
          </p:nvSpPr>
          <p:spPr>
            <a:xfrm>
              <a:off x="9247380" y="3591877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/>
                <a:t>Domain Filter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94052F9-9E76-F441-AE9E-E491D18ACAAF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392727" y="5031636"/>
            <a:ext cx="11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 panose="020F0502020204030204" pitchFamily="34" charset="0"/>
              </a:rPr>
              <a:t>Aviatrix </a:t>
            </a:r>
          </a:p>
          <a:p>
            <a:pPr algn="ctr"/>
            <a:r>
              <a:rPr lang="en-US" sz="1200">
                <a:cs typeface="Calibri" panose="020F0502020204030204" pitchFamily="34" charset="0"/>
              </a:rPr>
              <a:t>Spoke Gateway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9CF06C-80F6-A843-9B8F-DEDD5C835D69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713949" y="5050044"/>
            <a:ext cx="11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 panose="020F0502020204030204" pitchFamily="34" charset="0"/>
              </a:rPr>
              <a:t>Aviatrix </a:t>
            </a:r>
          </a:p>
          <a:p>
            <a:pPr algn="ctr"/>
            <a:r>
              <a:rPr lang="en-US" sz="1200">
                <a:cs typeface="Calibri" panose="020F0502020204030204" pitchFamily="34" charset="0"/>
              </a:rPr>
              <a:t>Spoke Gateway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81AFDBB3-AAF9-9E43-AB21-95CADBFC9E7E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153951" y="1900316"/>
            <a:ext cx="10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/>
              <a:t>Centralized </a:t>
            </a:r>
          </a:p>
          <a:p>
            <a:pPr algn="r"/>
            <a:r>
              <a:rPr lang="en-US" sz="1200"/>
              <a:t>Management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B14927-3B92-7745-9FA2-91B61DB41060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553404" y="5583630"/>
            <a:ext cx="91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Distributed </a:t>
            </a:r>
          </a:p>
          <a:p>
            <a:pPr algn="ctr"/>
            <a:r>
              <a:rPr lang="en-US" sz="1200"/>
              <a:t>Control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80A310-A291-4748-9990-1B0BE1043230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187281" y="5583630"/>
            <a:ext cx="91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Distributed </a:t>
            </a:r>
          </a:p>
          <a:p>
            <a:pPr algn="ctr"/>
            <a:r>
              <a:rPr lang="en-US" sz="1200"/>
              <a:t>Control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9E1777-B97B-FF48-A79A-6180F26DD983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8557772" y="5583630"/>
            <a:ext cx="91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Distributed </a:t>
            </a:r>
          </a:p>
          <a:p>
            <a:pPr algn="ctr"/>
            <a:r>
              <a:rPr lang="en-US" sz="1200"/>
              <a:t>Control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6A27D39-2F30-B646-AFC5-9DA8975189A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912533" y="993424"/>
            <a:ext cx="3285067" cy="1535289"/>
          </a:xfrm>
          <a:custGeom>
            <a:avLst/>
            <a:gdLst>
              <a:gd name="connsiteX0" fmla="*/ 361245 w 3285067"/>
              <a:gd name="connsiteY0" fmla="*/ 0 h 1535289"/>
              <a:gd name="connsiteX1" fmla="*/ 3285067 w 3285067"/>
              <a:gd name="connsiteY1" fmla="*/ 1354667 h 1535289"/>
              <a:gd name="connsiteX2" fmla="*/ 0 w 3285067"/>
              <a:gd name="connsiteY2" fmla="*/ 1535289 h 1535289"/>
              <a:gd name="connsiteX3" fmla="*/ 361245 w 3285067"/>
              <a:gd name="connsiteY3" fmla="*/ 0 h 153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5067" h="1535289">
                <a:moveTo>
                  <a:pt x="361245" y="0"/>
                </a:moveTo>
                <a:lnTo>
                  <a:pt x="3285067" y="1354667"/>
                </a:lnTo>
                <a:lnTo>
                  <a:pt x="0" y="1535289"/>
                </a:lnTo>
                <a:lnTo>
                  <a:pt x="361245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0000"/>
                  <a:lumOff val="50000"/>
                  <a:alpha val="8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4FB2994-15D7-4C99-9963-84B53468E023}"/>
              </a:ext>
            </a:extLst>
          </p:cNvPr>
          <p:cNvSpPr>
            <a:spLocks noGrp="1"/>
          </p:cNvSpPr>
          <p:nvPr>
            <p:ph type="title"/>
            <p:custDataLst>
              <p:tags r:id="rId31"/>
            </p:custDataLst>
          </p:nvPr>
        </p:nvSpPr>
        <p:spPr/>
        <p:txBody>
          <a:bodyPr/>
          <a:lstStyle/>
          <a:p>
            <a:r>
              <a:rPr lang="en-NZ"/>
              <a:t>Aviatrix Secure Egress Filtering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24D9A20-8BDE-4E43-826F-326B19F31FF7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524220" y="763940"/>
            <a:ext cx="2183219" cy="147841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6905E06-5326-4BEE-B010-63D5A559FF38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063728" y="1405012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</a:pPr>
            <a:r>
              <a:rPr lang="en-US" sz="1400">
                <a:solidFill>
                  <a:schemeClr val="dk1">
                    <a:lumMod val="50000"/>
                    <a:lumOff val="50000"/>
                  </a:schemeClr>
                </a:solidFill>
              </a:rPr>
              <a:t>Internet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C601B13-852A-46F4-A8B9-2782CDB8FD9E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549" y="4045262"/>
            <a:ext cx="513175" cy="492303"/>
          </a:xfrm>
          <a:prstGeom prst="rect">
            <a:avLst/>
          </a:prstGeom>
        </p:spPr>
      </p:pic>
      <p:pic>
        <p:nvPicPr>
          <p:cNvPr id="65" name="Picture 2" descr="Azure has a new logo, but where do you download it? Here!">
            <a:extLst>
              <a:ext uri="{FF2B5EF4-FFF2-40B4-BE49-F238E27FC236}">
                <a16:creationId xmlns:a16="http://schemas.microsoft.com/office/drawing/2014/main" id="{02A66D15-0122-4A35-B273-951A00157BF1}"/>
              </a:ext>
            </a:extLst>
          </p:cNvPr>
          <p:cNvPicPr>
            <a:picLocks noChangeAspect="1" noChangeArrowheads="1"/>
          </p:cNvPicPr>
          <p:nvPr>
            <p:custDataLst>
              <p:tags r:id="rId35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005627" y="4075251"/>
            <a:ext cx="432324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Cloud Computing Services | Google Cloud">
            <a:extLst>
              <a:ext uri="{FF2B5EF4-FFF2-40B4-BE49-F238E27FC236}">
                <a16:creationId xmlns:a16="http://schemas.microsoft.com/office/drawing/2014/main" id="{B23E8C1B-7AF4-46A2-93EE-C0A9C7448B10}"/>
              </a:ext>
            </a:extLst>
          </p:cNvPr>
          <p:cNvPicPr>
            <a:picLocks noChangeAspect="1" noChangeArrowheads="1"/>
          </p:cNvPicPr>
          <p:nvPr>
            <p:custDataLst>
              <p:tags r:id="rId36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20689" y="4062511"/>
            <a:ext cx="558457" cy="45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BC255C8F-287F-0550-A25B-5477746BDCB1}"/>
              </a:ext>
            </a:extLst>
          </p:cNvPr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5897" y="1572368"/>
            <a:ext cx="807108" cy="646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9D466-34D2-EEE3-0470-2863F1733694}"/>
              </a:ext>
            </a:extLst>
          </p:cNvPr>
          <p:cNvPicPr/>
          <p:nvPr>
            <p:custDataLst>
              <p:tags r:id="rId38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3061153" y="810278"/>
            <a:ext cx="4209065" cy="171051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7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518D1C51-7B59-4844-BF02-BEE4EB1C5912}" type="slidenum">
              <a:rPr lang="en-US" smtClean="0"/>
              <a:t>5</a:t>
            </a:fld>
            <a:endParaRPr lang="en-US"/>
          </a:p>
        </p:txBody>
      </p:sp>
      <p:sp>
        <p:nvSpPr>
          <p:cNvPr id="20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7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ules line icon concept rules linear Royalty Free Vector">
            <a:extLst>
              <a:ext uri="{FF2B5EF4-FFF2-40B4-BE49-F238E27FC236}">
                <a16:creationId xmlns:a16="http://schemas.microsoft.com/office/drawing/2014/main" id="{0B477568-AD65-3D45-8BF2-AE0B43322DF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14473" y="2242353"/>
            <a:ext cx="755025" cy="5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Freeform 59">
            <a:extLst>
              <a:ext uri="{FF2B5EF4-FFF2-40B4-BE49-F238E27FC236}">
                <a16:creationId xmlns:a16="http://schemas.microsoft.com/office/drawing/2014/main" id="{BE98E4D1-CC96-5B41-9957-21FE801AFA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12533" y="993424"/>
            <a:ext cx="3285067" cy="1535289"/>
          </a:xfrm>
          <a:custGeom>
            <a:avLst/>
            <a:gdLst>
              <a:gd name="connsiteX0" fmla="*/ 361245 w 3285067"/>
              <a:gd name="connsiteY0" fmla="*/ 0 h 1535289"/>
              <a:gd name="connsiteX1" fmla="*/ 3285067 w 3285067"/>
              <a:gd name="connsiteY1" fmla="*/ 1354667 h 1535289"/>
              <a:gd name="connsiteX2" fmla="*/ 0 w 3285067"/>
              <a:gd name="connsiteY2" fmla="*/ 1535289 h 1535289"/>
              <a:gd name="connsiteX3" fmla="*/ 361245 w 3285067"/>
              <a:gd name="connsiteY3" fmla="*/ 0 h 153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5067" h="1535289">
                <a:moveTo>
                  <a:pt x="361245" y="0"/>
                </a:moveTo>
                <a:lnTo>
                  <a:pt x="3285067" y="1354667"/>
                </a:lnTo>
                <a:lnTo>
                  <a:pt x="0" y="1535289"/>
                </a:lnTo>
                <a:lnTo>
                  <a:pt x="361245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0000"/>
                  <a:lumOff val="50000"/>
                  <a:alpha val="8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94B6398-1C79-EC4E-89A0-8BED224ADA5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065681" y="4002916"/>
            <a:ext cx="2183219" cy="147841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8C69389-71D7-664D-8FD9-BBEB26360A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686212" y="4002916"/>
            <a:ext cx="2183219" cy="14784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72B3CC5-24DE-324E-BF47-F50703503DF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070981" y="4002916"/>
            <a:ext cx="2183219" cy="1478413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F3AE8D7-BB9E-E641-B4C7-EA9E2EF2442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74270" y="4703460"/>
            <a:ext cx="1492399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2BEAC5-E0FA-834D-8850-26C14A00D63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3391" y="4764221"/>
            <a:ext cx="508000" cy="5080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600C28-9DB1-1F43-B6AB-8DBA067DDD1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899750" y="4703460"/>
            <a:ext cx="1492399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B52196-4214-5B44-9AD0-9759286CAEB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6949" y="4764221"/>
            <a:ext cx="508000" cy="508000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65CEB06-839B-F742-B9B6-DF23695885F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01444" y="4703460"/>
            <a:ext cx="1405995" cy="629523"/>
          </a:xfrm>
          <a:prstGeom prst="round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BD1C3B-AFEC-E746-9389-B7054F5D6EA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7021" y="4764221"/>
            <a:ext cx="508000" cy="50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AB5032B-1C7B-FE4D-9B49-9F3643003A5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752049" y="2745570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Egress Filtering</a:t>
            </a:r>
          </a:p>
          <a:p>
            <a:pPr algn="ctr"/>
            <a:r>
              <a:rPr lang="en-US" sz="1100"/>
              <a:t>Policies with </a:t>
            </a:r>
            <a:r>
              <a:rPr lang="en-US" sz="1100" b="1" err="1"/>
              <a:t>WebGroups</a:t>
            </a:r>
            <a:endParaRPr lang="en-US" sz="1100" b="1"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8108F8C1-F850-6346-8CD6-298B261D9649}"/>
              </a:ext>
            </a:extLst>
          </p:cNvPr>
          <p:cNvCxnSpPr>
            <a:stCxn id="2050" idx="3"/>
            <a:endCxn id="28" idx="0"/>
          </p:cNvCxnSpPr>
          <p:nvPr>
            <p:custDataLst>
              <p:tags r:id="rId13"/>
            </p:custDataLst>
          </p:nvPr>
        </p:nvCxnSpPr>
        <p:spPr>
          <a:xfrm>
            <a:off x="2969498" y="2511619"/>
            <a:ext cx="3491452" cy="2252603"/>
          </a:xfrm>
          <a:prstGeom prst="curved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E7AB5F07-FE3D-1442-A518-3BF29175B269}"/>
              </a:ext>
            </a:extLst>
          </p:cNvPr>
          <p:cNvCxnSpPr>
            <a:stCxn id="2050" idx="3"/>
            <a:endCxn id="26" idx="0"/>
          </p:cNvCxnSpPr>
          <p:nvPr>
            <p:custDataLst>
              <p:tags r:id="rId14"/>
            </p:custDataLst>
          </p:nvPr>
        </p:nvCxnSpPr>
        <p:spPr>
          <a:xfrm flipH="1">
            <a:off x="2827391" y="2511619"/>
            <a:ext cx="142107" cy="2252603"/>
          </a:xfrm>
          <a:prstGeom prst="curvedConnector4">
            <a:avLst>
              <a:gd name="adj1" fmla="val -852588"/>
              <a:gd name="adj2" fmla="val 59529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71736B35-9F73-E34B-BABC-AA5C9DB008C4}"/>
              </a:ext>
            </a:extLst>
          </p:cNvPr>
          <p:cNvCxnSpPr>
            <a:stCxn id="2050" idx="3"/>
            <a:endCxn id="30" idx="0"/>
          </p:cNvCxnSpPr>
          <p:nvPr>
            <p:custDataLst>
              <p:tags r:id="rId15"/>
            </p:custDataLst>
          </p:nvPr>
        </p:nvCxnSpPr>
        <p:spPr>
          <a:xfrm>
            <a:off x="2969498" y="2511619"/>
            <a:ext cx="6821524" cy="2252603"/>
          </a:xfrm>
          <a:prstGeom prst="curved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Server Icon (Graphic) by ahlangraphic · Creative Fabrica">
            <a:extLst>
              <a:ext uri="{FF2B5EF4-FFF2-40B4-BE49-F238E27FC236}">
                <a16:creationId xmlns:a16="http://schemas.microsoft.com/office/drawing/2014/main" id="{FE02662D-E421-3047-92E9-4A693F53A0B0}"/>
              </a:ext>
            </a:extLst>
          </p:cNvPr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55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442723" y="4835853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ight Arrow 62">
            <a:extLst>
              <a:ext uri="{FF2B5EF4-FFF2-40B4-BE49-F238E27FC236}">
                <a16:creationId xmlns:a16="http://schemas.microsoft.com/office/drawing/2014/main" id="{5C7DE56D-7CE1-384F-9B68-A9F9D8B0470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931670" y="4835853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86FBA9-5E3B-7C49-AFA7-6B13511F72B1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3097532" y="2251709"/>
            <a:ext cx="7796089" cy="2778979"/>
            <a:chOff x="3097530" y="2251710"/>
            <a:chExt cx="7796089" cy="2778978"/>
          </a:xfrm>
        </p:grpSpPr>
        <p:sp>
          <p:nvSpPr>
            <p:cNvPr id="2063" name="Freeform 2062">
              <a:extLst>
                <a:ext uri="{FF2B5EF4-FFF2-40B4-BE49-F238E27FC236}">
                  <a16:creationId xmlns:a16="http://schemas.microsoft.com/office/drawing/2014/main" id="{AED49C2A-E9D7-B742-82AD-D3A90B3F30B3}"/>
                </a:ext>
              </a:extLst>
            </p:cNvPr>
            <p:cNvSpPr/>
            <p:nvPr/>
          </p:nvSpPr>
          <p:spPr>
            <a:xfrm>
              <a:off x="3097530" y="2251710"/>
              <a:ext cx="5097732" cy="2778978"/>
            </a:xfrm>
            <a:custGeom>
              <a:avLst/>
              <a:gdLst>
                <a:gd name="connsiteX0" fmla="*/ 0 w 5337810"/>
                <a:gd name="connsiteY0" fmla="*/ 2766060 h 2778978"/>
                <a:gd name="connsiteX1" fmla="*/ 605790 w 5337810"/>
                <a:gd name="connsiteY1" fmla="*/ 2674620 h 2778978"/>
                <a:gd name="connsiteX2" fmla="*/ 1120140 w 5337810"/>
                <a:gd name="connsiteY2" fmla="*/ 2205990 h 2778978"/>
                <a:gd name="connsiteX3" fmla="*/ 1645920 w 5337810"/>
                <a:gd name="connsiteY3" fmla="*/ 1371600 h 2778978"/>
                <a:gd name="connsiteX4" fmla="*/ 2823210 w 5337810"/>
                <a:gd name="connsiteY4" fmla="*/ 925830 h 2778978"/>
                <a:gd name="connsiteX5" fmla="*/ 4674870 w 5337810"/>
                <a:gd name="connsiteY5" fmla="*/ 948690 h 2778978"/>
                <a:gd name="connsiteX6" fmla="*/ 5337810 w 5337810"/>
                <a:gd name="connsiteY6" fmla="*/ 0 h 277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7810" h="2778978">
                  <a:moveTo>
                    <a:pt x="0" y="2766060"/>
                  </a:moveTo>
                  <a:cubicBezTo>
                    <a:pt x="187642" y="2799397"/>
                    <a:pt x="419100" y="2767965"/>
                    <a:pt x="605790" y="2674620"/>
                  </a:cubicBezTo>
                  <a:cubicBezTo>
                    <a:pt x="792480" y="2581275"/>
                    <a:pt x="946785" y="2423160"/>
                    <a:pt x="1120140" y="2205990"/>
                  </a:cubicBezTo>
                  <a:cubicBezTo>
                    <a:pt x="1293495" y="1988820"/>
                    <a:pt x="1362075" y="1584960"/>
                    <a:pt x="1645920" y="1371600"/>
                  </a:cubicBezTo>
                  <a:cubicBezTo>
                    <a:pt x="1929765" y="1158240"/>
                    <a:pt x="2284095" y="962025"/>
                    <a:pt x="2823210" y="925830"/>
                  </a:cubicBezTo>
                  <a:cubicBezTo>
                    <a:pt x="3362325" y="889635"/>
                    <a:pt x="4255770" y="1102995"/>
                    <a:pt x="4674870" y="948690"/>
                  </a:cubicBezTo>
                  <a:cubicBezTo>
                    <a:pt x="5093970" y="794385"/>
                    <a:pt x="5215890" y="397192"/>
                    <a:pt x="5337810" y="0"/>
                  </a:cubicBezTo>
                </a:path>
              </a:pathLst>
            </a:custGeom>
            <a:noFill/>
            <a:ln w="127000">
              <a:solidFill>
                <a:srgbClr val="00B050">
                  <a:alpha val="50000"/>
                </a:srgbClr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066" name="Freeform 2065">
              <a:extLst>
                <a:ext uri="{FF2B5EF4-FFF2-40B4-BE49-F238E27FC236}">
                  <a16:creationId xmlns:a16="http://schemas.microsoft.com/office/drawing/2014/main" id="{6D2DC262-589F-E64C-B6D1-B5D9608963E1}"/>
                </a:ext>
              </a:extLst>
            </p:cNvPr>
            <p:cNvSpPr/>
            <p:nvPr/>
          </p:nvSpPr>
          <p:spPr>
            <a:xfrm>
              <a:off x="6732270" y="2400300"/>
              <a:ext cx="1843167" cy="2617470"/>
            </a:xfrm>
            <a:custGeom>
              <a:avLst/>
              <a:gdLst>
                <a:gd name="connsiteX0" fmla="*/ 0 w 2072734"/>
                <a:gd name="connsiteY0" fmla="*/ 2617470 h 2617470"/>
                <a:gd name="connsiteX1" fmla="*/ 598590 w 2072734"/>
                <a:gd name="connsiteY1" fmla="*/ 2491740 h 2617470"/>
                <a:gd name="connsiteX2" fmla="*/ 1062866 w 2072734"/>
                <a:gd name="connsiteY2" fmla="*/ 1954530 h 2617470"/>
                <a:gd name="connsiteX3" fmla="*/ 1418620 w 2072734"/>
                <a:gd name="connsiteY3" fmla="*/ 1451610 h 2617470"/>
                <a:gd name="connsiteX4" fmla="*/ 1735895 w 2072734"/>
                <a:gd name="connsiteY4" fmla="*/ 982980 h 2617470"/>
                <a:gd name="connsiteX5" fmla="*/ 2023110 w 2072734"/>
                <a:gd name="connsiteY5" fmla="*/ 491490 h 2617470"/>
                <a:gd name="connsiteX6" fmla="*/ 2057400 w 2072734"/>
                <a:gd name="connsiteY6" fmla="*/ 0 h 261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2734" h="2617470">
                  <a:moveTo>
                    <a:pt x="0" y="2617470"/>
                  </a:moveTo>
                  <a:cubicBezTo>
                    <a:pt x="281418" y="2601277"/>
                    <a:pt x="421446" y="2602230"/>
                    <a:pt x="598590" y="2491740"/>
                  </a:cubicBezTo>
                  <a:cubicBezTo>
                    <a:pt x="775734" y="2381250"/>
                    <a:pt x="926194" y="2127885"/>
                    <a:pt x="1062866" y="1954530"/>
                  </a:cubicBezTo>
                  <a:cubicBezTo>
                    <a:pt x="1199538" y="1781175"/>
                    <a:pt x="1306449" y="1613535"/>
                    <a:pt x="1418620" y="1451610"/>
                  </a:cubicBezTo>
                  <a:cubicBezTo>
                    <a:pt x="1530791" y="1289685"/>
                    <a:pt x="1635147" y="1143000"/>
                    <a:pt x="1735895" y="982980"/>
                  </a:cubicBezTo>
                  <a:cubicBezTo>
                    <a:pt x="1836643" y="822960"/>
                    <a:pt x="1954530" y="647700"/>
                    <a:pt x="2023110" y="491490"/>
                  </a:cubicBezTo>
                  <a:cubicBezTo>
                    <a:pt x="2091690" y="335280"/>
                    <a:pt x="2074545" y="167640"/>
                    <a:pt x="2057400" y="0"/>
                  </a:cubicBezTo>
                </a:path>
              </a:pathLst>
            </a:custGeom>
            <a:noFill/>
            <a:ln w="127000">
              <a:solidFill>
                <a:srgbClr val="00B050">
                  <a:alpha val="50000"/>
                </a:srgb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067" name="Freeform 2066">
              <a:extLst>
                <a:ext uri="{FF2B5EF4-FFF2-40B4-BE49-F238E27FC236}">
                  <a16:creationId xmlns:a16="http://schemas.microsoft.com/office/drawing/2014/main" id="{7A681D0C-A3D0-A746-A7BC-53722E98226D}"/>
                </a:ext>
              </a:extLst>
            </p:cNvPr>
            <p:cNvSpPr/>
            <p:nvPr/>
          </p:nvSpPr>
          <p:spPr>
            <a:xfrm>
              <a:off x="8903970" y="2343150"/>
              <a:ext cx="1989649" cy="2674620"/>
            </a:xfrm>
            <a:custGeom>
              <a:avLst/>
              <a:gdLst>
                <a:gd name="connsiteX0" fmla="*/ 1165860 w 1989649"/>
                <a:gd name="connsiteY0" fmla="*/ 2674620 h 2674620"/>
                <a:gd name="connsiteX1" fmla="*/ 1668780 w 1989649"/>
                <a:gd name="connsiteY1" fmla="*/ 2571750 h 2674620"/>
                <a:gd name="connsiteX2" fmla="*/ 1988820 w 1989649"/>
                <a:gd name="connsiteY2" fmla="*/ 1988820 h 2674620"/>
                <a:gd name="connsiteX3" fmla="*/ 1577340 w 1989649"/>
                <a:gd name="connsiteY3" fmla="*/ 1177290 h 2674620"/>
                <a:gd name="connsiteX4" fmla="*/ 297180 w 1989649"/>
                <a:gd name="connsiteY4" fmla="*/ 640080 h 2674620"/>
                <a:gd name="connsiteX5" fmla="*/ 0 w 1989649"/>
                <a:gd name="connsiteY5" fmla="*/ 0 h 267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9649" h="2674620">
                  <a:moveTo>
                    <a:pt x="1165860" y="2674620"/>
                  </a:moveTo>
                  <a:cubicBezTo>
                    <a:pt x="1360170" y="2669857"/>
                    <a:pt x="1531620" y="2686050"/>
                    <a:pt x="1668780" y="2571750"/>
                  </a:cubicBezTo>
                  <a:cubicBezTo>
                    <a:pt x="1805940" y="2457450"/>
                    <a:pt x="2004060" y="2221230"/>
                    <a:pt x="1988820" y="1988820"/>
                  </a:cubicBezTo>
                  <a:cubicBezTo>
                    <a:pt x="1973580" y="1756410"/>
                    <a:pt x="1859280" y="1402080"/>
                    <a:pt x="1577340" y="1177290"/>
                  </a:cubicBezTo>
                  <a:cubicBezTo>
                    <a:pt x="1295400" y="952500"/>
                    <a:pt x="434340" y="859155"/>
                    <a:pt x="297180" y="640080"/>
                  </a:cubicBezTo>
                  <a:cubicBezTo>
                    <a:pt x="160020" y="421005"/>
                    <a:pt x="57150" y="330517"/>
                    <a:pt x="0" y="0"/>
                  </a:cubicBezTo>
                </a:path>
              </a:pathLst>
            </a:custGeom>
            <a:noFill/>
            <a:ln w="127000">
              <a:solidFill>
                <a:srgbClr val="00B050">
                  <a:alpha val="50000"/>
                </a:srgb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</p:grpSp>
      <p:pic>
        <p:nvPicPr>
          <p:cNvPr id="87" name="Picture 6" descr="Server Icon (Graphic) by ahlangraphic · Creative Fabrica">
            <a:extLst>
              <a:ext uri="{FF2B5EF4-FFF2-40B4-BE49-F238E27FC236}">
                <a16:creationId xmlns:a16="http://schemas.microsoft.com/office/drawing/2014/main" id="{21B4D4A4-F081-D94A-B2F8-090D1CFC28F6}"/>
              </a:ext>
            </a:extLst>
          </p:cNvPr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55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05730" y="4841762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ight Arrow 87">
            <a:extLst>
              <a:ext uri="{FF2B5EF4-FFF2-40B4-BE49-F238E27FC236}">
                <a16:creationId xmlns:a16="http://schemas.microsoft.com/office/drawing/2014/main" id="{2EDE34E0-F2C8-F242-BF48-3A8A1AAAEFC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594678" y="4841762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89" name="Picture 6" descr="Server Icon (Graphic) by ahlangraphic · Creative Fabrica">
            <a:extLst>
              <a:ext uri="{FF2B5EF4-FFF2-40B4-BE49-F238E27FC236}">
                <a16:creationId xmlns:a16="http://schemas.microsoft.com/office/drawing/2014/main" id="{AE8E37EA-E252-6C42-B414-26534780C9CA}"/>
              </a:ext>
            </a:extLst>
          </p:cNvPr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55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449314" y="4848321"/>
            <a:ext cx="346429" cy="36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ight Arrow 89">
            <a:extLst>
              <a:ext uri="{FF2B5EF4-FFF2-40B4-BE49-F238E27FC236}">
                <a16:creationId xmlns:a16="http://schemas.microsoft.com/office/drawing/2014/main" id="{023A3254-7A83-644C-9F9F-13B982639BC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938262" y="4848321"/>
            <a:ext cx="560071" cy="36473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A96D8EE0-D9FB-0E44-BFD2-159825AE95EB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2205435" y="3808573"/>
            <a:ext cx="1569660" cy="707886"/>
          </a:xfrm>
          <a:prstGeom prst="rect">
            <a:avLst/>
          </a:prstGeom>
          <a:solidFill>
            <a:schemeClr val="bg1"/>
          </a:solidFill>
          <a:ln>
            <a:solidFill>
              <a:srgbClr val="D54102">
                <a:lumMod val="6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rgbClr val="00B050"/>
                </a:solidFill>
                <a:latin typeface="Calibri" panose="020F0502020204030204"/>
                <a:cs typeface="Courier New" panose="02070309020205020404" pitchFamily="49" charset="0"/>
              </a:rPr>
              <a:t>*.github.com</a:t>
            </a:r>
          </a:p>
          <a:p>
            <a:r>
              <a:rPr lang="en-US" sz="1000" b="1">
                <a:solidFill>
                  <a:srgbClr val="00B050"/>
                </a:solidFill>
                <a:latin typeface="Calibri" panose="020F0502020204030204"/>
                <a:cs typeface="Courier New" panose="02070309020205020404" pitchFamily="49" charset="0"/>
              </a:rPr>
              <a:t>updates.ubuntu.com</a:t>
            </a:r>
          </a:p>
          <a:p>
            <a:r>
              <a:rPr lang="en-US" sz="1000" b="1" err="1">
                <a:solidFill>
                  <a:srgbClr val="00B050"/>
                </a:solidFill>
                <a:latin typeface="Calibri" panose="020F0502020204030204"/>
                <a:cs typeface="Courier New" panose="02070309020205020404" pitchFamily="49" charset="0"/>
              </a:rPr>
              <a:t>api.twillio.com</a:t>
            </a:r>
            <a:endParaRPr lang="en-US" sz="1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>
                <a:solidFill>
                  <a:srgbClr val="FF0000"/>
                </a:solidFill>
                <a:latin typeface="Calibri" panose="020F0502020204030204"/>
                <a:cs typeface="Courier New" panose="02070309020205020404" pitchFamily="49" charset="0"/>
              </a:rPr>
              <a:t>deny all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C65939-5DCD-AD46-A632-D0932B3D32D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729211" y="3808573"/>
            <a:ext cx="1569660" cy="707886"/>
          </a:xfrm>
          <a:prstGeom prst="rect">
            <a:avLst/>
          </a:prstGeom>
          <a:solidFill>
            <a:schemeClr val="bg1"/>
          </a:solidFill>
          <a:ln>
            <a:solidFill>
              <a:srgbClr val="D54102">
                <a:lumMod val="6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rgbClr val="00B050"/>
                </a:solidFill>
                <a:latin typeface="Calibri" panose="020F0502020204030204"/>
                <a:cs typeface="Courier New" panose="02070309020205020404" pitchFamily="49" charset="0"/>
              </a:rPr>
              <a:t>*.github.com</a:t>
            </a:r>
          </a:p>
          <a:p>
            <a:r>
              <a:rPr lang="en-US" sz="1000" b="1">
                <a:solidFill>
                  <a:srgbClr val="00B050"/>
                </a:solidFill>
                <a:latin typeface="Calibri" panose="020F0502020204030204"/>
                <a:cs typeface="Courier New" panose="02070309020205020404" pitchFamily="49" charset="0"/>
              </a:rPr>
              <a:t>updates.ubuntu.com</a:t>
            </a:r>
          </a:p>
          <a:p>
            <a:r>
              <a:rPr lang="en-US" sz="1000" b="1" err="1">
                <a:solidFill>
                  <a:srgbClr val="00B050"/>
                </a:solidFill>
                <a:latin typeface="Calibri" panose="020F0502020204030204"/>
                <a:cs typeface="Courier New" panose="02070309020205020404" pitchFamily="49" charset="0"/>
              </a:rPr>
              <a:t>api.saas.com</a:t>
            </a:r>
            <a:endParaRPr lang="en-US" sz="1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>
                <a:solidFill>
                  <a:srgbClr val="FF0000"/>
                </a:solidFill>
                <a:latin typeface="Calibri" panose="020F0502020204030204"/>
                <a:cs typeface="Courier New" panose="02070309020205020404" pitchFamily="49" charset="0"/>
              </a:rPr>
              <a:t>deny all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7465F7-B9BA-2941-8BCE-DA86A7AEC269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922608" y="3808573"/>
            <a:ext cx="1569660" cy="707886"/>
          </a:xfrm>
          <a:prstGeom prst="rect">
            <a:avLst/>
          </a:prstGeom>
          <a:solidFill>
            <a:schemeClr val="bg1"/>
          </a:solidFill>
          <a:ln>
            <a:solidFill>
              <a:srgbClr val="D54102">
                <a:lumMod val="65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rgbClr val="00B050"/>
                </a:solidFill>
                <a:latin typeface="Calibri" panose="020F0502020204030204"/>
                <a:cs typeface="Courier New" panose="02070309020205020404" pitchFamily="49" charset="0"/>
              </a:rPr>
              <a:t>*.github.com</a:t>
            </a:r>
          </a:p>
          <a:p>
            <a:r>
              <a:rPr lang="en-US" sz="1000" b="1">
                <a:solidFill>
                  <a:srgbClr val="00B050"/>
                </a:solidFill>
                <a:latin typeface="Calibri" panose="020F0502020204030204"/>
                <a:cs typeface="Courier New" panose="02070309020205020404" pitchFamily="49" charset="0"/>
              </a:rPr>
              <a:t>updates.ubuntu.com</a:t>
            </a:r>
          </a:p>
          <a:p>
            <a:r>
              <a:rPr lang="en-US" sz="1000" b="1" err="1">
                <a:solidFill>
                  <a:srgbClr val="00B050"/>
                </a:solidFill>
                <a:latin typeface="Calibri" panose="020F0502020204030204"/>
                <a:cs typeface="Courier New" panose="02070309020205020404" pitchFamily="49" charset="0"/>
              </a:rPr>
              <a:t>api.google.com</a:t>
            </a:r>
            <a:endParaRPr lang="en-US" sz="1000" b="1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>
                <a:solidFill>
                  <a:srgbClr val="FF0000"/>
                </a:solidFill>
                <a:latin typeface="Calibri" panose="020F0502020204030204"/>
                <a:cs typeface="Courier New" panose="02070309020205020404" pitchFamily="49" charset="0"/>
              </a:rPr>
              <a:t>deny all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E8E96195-6459-1A40-9304-A4841F9C83DD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803214" y="531465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cs typeface="Calibri" panose="020F0502020204030204" pitchFamily="34" charset="0"/>
              </a:rPr>
              <a:t>VPC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13A522-8089-3042-AAA4-F0DED43C477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5452159" y="531600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cs typeface="Calibri" panose="020F0502020204030204" pitchFamily="34" charset="0"/>
              </a:rPr>
              <a:t>VPC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C73CBA2-C295-C341-BF5C-2845FE57A11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8770814" y="532863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err="1">
                <a:cs typeface="Calibri" panose="020F0502020204030204" pitchFamily="34" charset="0"/>
              </a:rPr>
              <a:t>VNet</a:t>
            </a:r>
            <a:endParaRPr lang="en-US" sz="1200">
              <a:cs typeface="Calibri" panose="020F05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B114E4-F7B6-F94F-A951-8A6F0CFC3EA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2825894" y="5068438"/>
            <a:ext cx="11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 panose="020F0502020204030204" pitchFamily="34" charset="0"/>
              </a:rPr>
              <a:t>Aviatrix </a:t>
            </a:r>
          </a:p>
          <a:p>
            <a:pPr algn="ctr"/>
            <a:r>
              <a:rPr lang="en-US" sz="1200">
                <a:cs typeface="Calibri" panose="020F0502020204030204" pitchFamily="34" charset="0"/>
              </a:rPr>
              <a:t>Spoke Gateway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70368274-E65C-614B-8982-B7D34B940FEB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19410" y="3591879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Domain Filter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BB99B48-DD3D-D64B-A717-083A0AC9A50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021122" y="3591879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Domain Filter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2E3FE81-000A-F24F-B264-4879BDF947A2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9247381" y="3591879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Domain Filter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94052F9-9E76-F441-AE9E-E491D18ACAAF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477330" y="5028745"/>
            <a:ext cx="11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 panose="020F0502020204030204" pitchFamily="34" charset="0"/>
              </a:rPr>
              <a:t>Aviatrix </a:t>
            </a:r>
          </a:p>
          <a:p>
            <a:pPr algn="ctr"/>
            <a:r>
              <a:rPr lang="en-US" sz="1200">
                <a:cs typeface="Calibri" panose="020F0502020204030204" pitchFamily="34" charset="0"/>
              </a:rPr>
              <a:t>Spoke Gateway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9CF06C-80F6-A843-9B8F-DEDD5C835D69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9780345" y="5049649"/>
            <a:ext cx="11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cs typeface="Calibri" panose="020F0502020204030204" pitchFamily="34" charset="0"/>
              </a:rPr>
              <a:t>Aviatrix </a:t>
            </a:r>
          </a:p>
          <a:p>
            <a:pPr algn="ctr"/>
            <a:r>
              <a:rPr lang="en-US" sz="1200">
                <a:cs typeface="Calibri" panose="020F0502020204030204" pitchFamily="34" charset="0"/>
              </a:rPr>
              <a:t>Spoke Gateway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8EB87B-BAA8-294D-BC2D-09AE176D30CF}"/>
              </a:ext>
            </a:extLst>
          </p:cNvPr>
          <p:cNvGrpSpPr/>
          <p:nvPr>
            <p:custDataLst>
              <p:tags r:id="rId35"/>
            </p:custDataLst>
          </p:nvPr>
        </p:nvGrpSpPr>
        <p:grpSpPr>
          <a:xfrm>
            <a:off x="2491742" y="5254224"/>
            <a:ext cx="7603950" cy="702698"/>
            <a:chOff x="2491741" y="5254223"/>
            <a:chExt cx="7603949" cy="702697"/>
          </a:xfrm>
        </p:grpSpPr>
        <p:sp>
          <p:nvSpPr>
            <p:cNvPr id="2060" name="Down Arrow 2059">
              <a:extLst>
                <a:ext uri="{FF2B5EF4-FFF2-40B4-BE49-F238E27FC236}">
                  <a16:creationId xmlns:a16="http://schemas.microsoft.com/office/drawing/2014/main" id="{9B6B566A-5F47-0D40-B6C5-B5CF97D8CC75}"/>
                </a:ext>
              </a:extLst>
            </p:cNvPr>
            <p:cNvSpPr/>
            <p:nvPr/>
          </p:nvSpPr>
          <p:spPr>
            <a:xfrm>
              <a:off x="2665482" y="5254223"/>
              <a:ext cx="314723" cy="454209"/>
            </a:xfrm>
            <a:prstGeom prst="downArrow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84" name="Down Arrow 83">
              <a:extLst>
                <a:ext uri="{FF2B5EF4-FFF2-40B4-BE49-F238E27FC236}">
                  <a16:creationId xmlns:a16="http://schemas.microsoft.com/office/drawing/2014/main" id="{98828E62-EF7F-BE4E-B9D9-028D850D47AC}"/>
                </a:ext>
              </a:extLst>
            </p:cNvPr>
            <p:cNvSpPr/>
            <p:nvPr/>
          </p:nvSpPr>
          <p:spPr>
            <a:xfrm>
              <a:off x="6293783" y="5261014"/>
              <a:ext cx="314723" cy="454209"/>
            </a:xfrm>
            <a:prstGeom prst="downArrow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85" name="Down Arrow 84">
              <a:extLst>
                <a:ext uri="{FF2B5EF4-FFF2-40B4-BE49-F238E27FC236}">
                  <a16:creationId xmlns:a16="http://schemas.microsoft.com/office/drawing/2014/main" id="{E0770413-8D2B-6146-99CF-7DA2D46B5138}"/>
                </a:ext>
              </a:extLst>
            </p:cNvPr>
            <p:cNvSpPr/>
            <p:nvPr/>
          </p:nvSpPr>
          <p:spPr>
            <a:xfrm>
              <a:off x="9607361" y="5272221"/>
              <a:ext cx="314723" cy="454209"/>
            </a:xfrm>
            <a:prstGeom prst="downArrow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622413F-9445-5D4C-8091-B95E5E5CC268}"/>
                </a:ext>
              </a:extLst>
            </p:cNvPr>
            <p:cNvSpPr txBox="1"/>
            <p:nvPr/>
          </p:nvSpPr>
          <p:spPr>
            <a:xfrm>
              <a:off x="2491741" y="5674913"/>
              <a:ext cx="660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C00000"/>
                  </a:solidFill>
                  <a:cs typeface="Calibri" panose="020F0502020204030204" pitchFamily="34" charset="0"/>
                </a:rPr>
                <a:t>Filtered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776BC7D-A567-6046-B358-D8B3F2FF49BF}"/>
                </a:ext>
              </a:extLst>
            </p:cNvPr>
            <p:cNvSpPr txBox="1"/>
            <p:nvPr/>
          </p:nvSpPr>
          <p:spPr>
            <a:xfrm>
              <a:off x="6102722" y="5675024"/>
              <a:ext cx="660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C00000"/>
                  </a:solidFill>
                  <a:cs typeface="Calibri" panose="020F0502020204030204" pitchFamily="34" charset="0"/>
                </a:rPr>
                <a:t>Filtered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5E8D244-5862-554A-9A67-12420B931034}"/>
                </a:ext>
              </a:extLst>
            </p:cNvPr>
            <p:cNvSpPr txBox="1"/>
            <p:nvPr/>
          </p:nvSpPr>
          <p:spPr>
            <a:xfrm>
              <a:off x="9435446" y="5679921"/>
              <a:ext cx="660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>
                  <a:solidFill>
                    <a:srgbClr val="C00000"/>
                  </a:solidFill>
                  <a:cs typeface="Calibri" panose="020F0502020204030204" pitchFamily="34" charset="0"/>
                </a:rPr>
                <a:t>Filtered</a:t>
              </a:r>
            </a:p>
          </p:txBody>
        </p:sp>
      </p:grpSp>
      <p:sp>
        <p:nvSpPr>
          <p:cNvPr id="2071" name="TextBox 2070">
            <a:extLst>
              <a:ext uri="{FF2B5EF4-FFF2-40B4-BE49-F238E27FC236}">
                <a16:creationId xmlns:a16="http://schemas.microsoft.com/office/drawing/2014/main" id="{81AFDBB3-AAF9-9E43-AB21-95CADBFC9E7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153951" y="1900316"/>
            <a:ext cx="10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/>
              <a:t>Centralized </a:t>
            </a:r>
          </a:p>
          <a:p>
            <a:pPr algn="r"/>
            <a:r>
              <a:rPr lang="en-US" sz="1200"/>
              <a:t>Management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B14927-3B92-7745-9FA2-91B61DB4106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553404" y="5583630"/>
            <a:ext cx="91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Distributed </a:t>
            </a:r>
          </a:p>
          <a:p>
            <a:pPr algn="ctr"/>
            <a:r>
              <a:rPr lang="en-US" sz="1200"/>
              <a:t>Control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80A310-A291-4748-9990-1B0BE1043230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187281" y="5583630"/>
            <a:ext cx="91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Distributed </a:t>
            </a:r>
          </a:p>
          <a:p>
            <a:pPr algn="ctr"/>
            <a:r>
              <a:rPr lang="en-US" sz="1200"/>
              <a:t>Control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9E1777-B97B-FF48-A79A-6180F26DD98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8557772" y="5583630"/>
            <a:ext cx="915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Distributed </a:t>
            </a:r>
          </a:p>
          <a:p>
            <a:pPr algn="ctr"/>
            <a:r>
              <a:rPr lang="en-US" sz="1200"/>
              <a:t>Control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F722F9-9C16-4544-8CFE-C9D3A32342DC}"/>
              </a:ext>
            </a:extLst>
          </p:cNvPr>
          <p:cNvSpPr>
            <a:spLocks noGrp="1"/>
          </p:cNvSpPr>
          <p:nvPr>
            <p:ph type="title"/>
            <p:custDataLst>
              <p:tags r:id="rId40"/>
            </p:custDataLst>
          </p:nvPr>
        </p:nvSpPr>
        <p:spPr/>
        <p:txBody>
          <a:bodyPr/>
          <a:lstStyle/>
          <a:p>
            <a:r>
              <a:rPr lang="en-NZ"/>
              <a:t>Aviatrix Secure Egress Filtering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1B4DFAFE-B84F-431D-A55B-13F3A481FFB8}"/>
              </a:ext>
            </a:extLst>
          </p:cNvPr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444652" y="768683"/>
            <a:ext cx="2183219" cy="147841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6B719B4-7173-45A6-B308-35D0E31203EC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8063728" y="1405012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dk1"/>
              </a:buClr>
            </a:pPr>
            <a:r>
              <a:rPr lang="en-US" sz="1400">
                <a:solidFill>
                  <a:schemeClr val="dk1">
                    <a:lumMod val="50000"/>
                    <a:lumOff val="50000"/>
                  </a:schemeClr>
                </a:solidFill>
              </a:rPr>
              <a:t>Internet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90B9AB9-FBFF-45AA-A0BC-3147DDA56A02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549" y="4045262"/>
            <a:ext cx="513175" cy="492303"/>
          </a:xfrm>
          <a:prstGeom prst="rect">
            <a:avLst/>
          </a:prstGeom>
        </p:spPr>
      </p:pic>
      <p:pic>
        <p:nvPicPr>
          <p:cNvPr id="67" name="Picture 2" descr="Azure has a new logo, but where do you download it? Here!">
            <a:extLst>
              <a:ext uri="{FF2B5EF4-FFF2-40B4-BE49-F238E27FC236}">
                <a16:creationId xmlns:a16="http://schemas.microsoft.com/office/drawing/2014/main" id="{87FF6FDE-5D4F-4568-A9F2-C7DA4D473798}"/>
              </a:ext>
            </a:extLst>
          </p:cNvPr>
          <p:cNvPicPr>
            <a:picLocks noChangeAspect="1" noChangeArrowheads="1"/>
          </p:cNvPicPr>
          <p:nvPr>
            <p:custDataLst>
              <p:tags r:id="rId44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005627" y="4075251"/>
            <a:ext cx="432324" cy="43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loud Computing Services | Google Cloud">
            <a:extLst>
              <a:ext uri="{FF2B5EF4-FFF2-40B4-BE49-F238E27FC236}">
                <a16:creationId xmlns:a16="http://schemas.microsoft.com/office/drawing/2014/main" id="{BD62AA9E-868A-48A1-9654-7286A492003A}"/>
              </a:ext>
            </a:extLst>
          </p:cNvPr>
          <p:cNvPicPr>
            <a:picLocks noChangeAspect="1" noChangeArrowheads="1"/>
          </p:cNvPicPr>
          <p:nvPr>
            <p:custDataLst>
              <p:tags r:id="rId45"/>
            </p:custDataLst>
          </p:nvPr>
        </p:nvPicPr>
        <p:blipFill>
          <a:blip r:embed="rId5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520689" y="4062511"/>
            <a:ext cx="558457" cy="45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ECFEA-5C4C-5E78-0E53-DF01432D743C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229864" y="1096392"/>
            <a:ext cx="710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cs typeface="Calibri" panose="020F0502020204030204" pitchFamily="34" charset="0"/>
              </a:rPr>
              <a:t>Aviatrix </a:t>
            </a:r>
          </a:p>
          <a:p>
            <a:pPr algn="ctr"/>
            <a:r>
              <a:rPr lang="en-US" sz="1200" b="1" err="1">
                <a:cs typeface="Calibri" panose="020F0502020204030204" pitchFamily="34" charset="0"/>
              </a:rPr>
              <a:t>CoPilot</a:t>
            </a:r>
            <a:endParaRPr lang="en-US" sz="1200" b="1">
              <a:cs typeface="Calibri" panose="020F0502020204030204" pitchFamily="34" charset="0"/>
            </a:endParaRPr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98D36007-1CBC-CD2E-56C7-2AFC9335468B}"/>
              </a:ext>
            </a:extLst>
          </p:cNvPr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5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5897" y="1572368"/>
            <a:ext cx="807108" cy="646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E49E68-2583-E354-D5B8-EC363820CB63}"/>
              </a:ext>
            </a:extLst>
          </p:cNvPr>
          <p:cNvPicPr/>
          <p:nvPr>
            <p:custDataLst>
              <p:tags r:id="rId48"/>
            </p:custDataLst>
          </p:nvPr>
        </p:nvPicPr>
        <p:blipFill>
          <a:blip r:embed="rId60"/>
          <a:stretch>
            <a:fillRect/>
          </a:stretch>
        </p:blipFill>
        <p:spPr>
          <a:xfrm>
            <a:off x="3061153" y="810278"/>
            <a:ext cx="4209065" cy="1710513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7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69939232-F948-4983-A351-9E6A05AAB1E5}" type="slidenum">
              <a:rPr lang="en-US" smtClean="0"/>
              <a:t>6</a:t>
            </a:fld>
            <a:endParaRPr lang="en-US"/>
          </a:p>
        </p:txBody>
      </p:sp>
      <p:sp>
        <p:nvSpPr>
          <p:cNvPr id="20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0538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  <p:cond evt="onBegin" delay="0">
                          <p:tn val="11"/>
                        </p:cond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69">
            <a:extLst>
              <a:ext uri="{FF2B5EF4-FFF2-40B4-BE49-F238E27FC236}">
                <a16:creationId xmlns:a16="http://schemas.microsoft.com/office/drawing/2014/main" id="{AC8DABB9-F48E-4EC9-A8BE-7B4E41EA5EC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83775" y="2557025"/>
            <a:ext cx="1327959" cy="1074145"/>
          </a:xfrm>
          <a:prstGeom prst="roundRect">
            <a:avLst>
              <a:gd name="adj" fmla="val 259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2303814">
              <a:defRPr/>
            </a:pPr>
            <a:r>
              <a:rPr lang="en-US" sz="1333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333">
              <a:solidFill>
                <a:srgbClr val="FFFFFF"/>
              </a:solidFill>
              <a:latin typeface="Calibri Light" panose="020F0302020204030204"/>
            </a:endParaRPr>
          </a:p>
        </p:txBody>
      </p:sp>
      <p:sp>
        <p:nvSpPr>
          <p:cNvPr id="89" name="Rounded Rectangle 69">
            <a:extLst>
              <a:ext uri="{FF2B5EF4-FFF2-40B4-BE49-F238E27FC236}">
                <a16:creationId xmlns:a16="http://schemas.microsoft.com/office/drawing/2014/main" id="{BCBE9218-8C41-4F2A-A617-163B3A826A1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1193" y="2557025"/>
            <a:ext cx="1327959" cy="1074145"/>
          </a:xfrm>
          <a:prstGeom prst="roundRect">
            <a:avLst>
              <a:gd name="adj" fmla="val 259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2303814">
              <a:defRPr/>
            </a:pPr>
            <a:r>
              <a:rPr lang="en-US" sz="1333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333">
              <a:solidFill>
                <a:srgbClr val="FFFFFF"/>
              </a:solidFill>
              <a:latin typeface="Calibri Light" panose="020F0302020204030204"/>
            </a:endParaRPr>
          </a:p>
        </p:txBody>
      </p:sp>
      <p:sp>
        <p:nvSpPr>
          <p:cNvPr id="177" name="Rounded Rectangle 69">
            <a:extLst>
              <a:ext uri="{FF2B5EF4-FFF2-40B4-BE49-F238E27FC236}">
                <a16:creationId xmlns:a16="http://schemas.microsoft.com/office/drawing/2014/main" id="{7F3A1EC3-959B-464B-973A-1979D03F29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15281" y="4131254"/>
            <a:ext cx="1944265" cy="768927"/>
          </a:xfrm>
          <a:prstGeom prst="roundRect">
            <a:avLst>
              <a:gd name="adj" fmla="val 259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2303814">
              <a:defRPr/>
            </a:pPr>
            <a:r>
              <a:rPr lang="en-US" sz="1333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333">
              <a:solidFill>
                <a:srgbClr val="FFFFFF"/>
              </a:solidFill>
              <a:latin typeface="Calibri Light" panose="020F0302020204030204"/>
            </a:endParaRPr>
          </a:p>
        </p:txBody>
      </p:sp>
      <p:sp>
        <p:nvSpPr>
          <p:cNvPr id="6" name="Rounded Rectangle 69">
            <a:extLst>
              <a:ext uri="{FF2B5EF4-FFF2-40B4-BE49-F238E27FC236}">
                <a16:creationId xmlns:a16="http://schemas.microsoft.com/office/drawing/2014/main" id="{AC48A5B8-F9EC-41B7-B0D0-868B732574D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75830" y="2557025"/>
            <a:ext cx="1327959" cy="1074145"/>
          </a:xfrm>
          <a:prstGeom prst="roundRect">
            <a:avLst>
              <a:gd name="adj" fmla="val 259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2303814">
              <a:defRPr/>
            </a:pPr>
            <a:r>
              <a:rPr lang="en-US" sz="1333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333">
              <a:solidFill>
                <a:srgbClr val="FFFFFF"/>
              </a:solidFill>
              <a:latin typeface="Calibri Light" panose="020F0302020204030204"/>
            </a:endParaRPr>
          </a:p>
        </p:txBody>
      </p:sp>
      <p:sp>
        <p:nvSpPr>
          <p:cNvPr id="49" name="Rounded Rectangle 69">
            <a:extLst>
              <a:ext uri="{FF2B5EF4-FFF2-40B4-BE49-F238E27FC236}">
                <a16:creationId xmlns:a16="http://schemas.microsoft.com/office/drawing/2014/main" id="{3C78D4D5-3C08-464A-B28A-944DCA06265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133246" y="2557025"/>
            <a:ext cx="1327959" cy="1074145"/>
          </a:xfrm>
          <a:prstGeom prst="roundRect">
            <a:avLst>
              <a:gd name="adj" fmla="val 259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2303814">
              <a:defRPr/>
            </a:pPr>
            <a:r>
              <a:rPr lang="en-US" sz="1333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333">
              <a:solidFill>
                <a:srgbClr val="FFFFFF"/>
              </a:solidFill>
              <a:latin typeface="Calibri Light" panose="020F0302020204030204"/>
            </a:endParaRPr>
          </a:p>
        </p:txBody>
      </p:sp>
      <p:sp>
        <p:nvSpPr>
          <p:cNvPr id="64" name="Rounded Rectangle 69">
            <a:extLst>
              <a:ext uri="{FF2B5EF4-FFF2-40B4-BE49-F238E27FC236}">
                <a16:creationId xmlns:a16="http://schemas.microsoft.com/office/drawing/2014/main" id="{9C9AE0BC-FA3F-4ACC-9883-B1DA8A1EC55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983098" y="2557025"/>
            <a:ext cx="1327959" cy="1074145"/>
          </a:xfrm>
          <a:prstGeom prst="roundRect">
            <a:avLst>
              <a:gd name="adj" fmla="val 259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2303814">
              <a:defRPr/>
            </a:pPr>
            <a:r>
              <a:rPr lang="en-US" sz="1333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333">
              <a:solidFill>
                <a:srgbClr val="FFFFFF"/>
              </a:solidFill>
              <a:latin typeface="Calibri Light" panose="020F0302020204030204"/>
            </a:endParaRPr>
          </a:p>
        </p:txBody>
      </p:sp>
      <p:sp>
        <p:nvSpPr>
          <p:cNvPr id="114" name="Rounded Rectangle 69">
            <a:extLst>
              <a:ext uri="{FF2B5EF4-FFF2-40B4-BE49-F238E27FC236}">
                <a16:creationId xmlns:a16="http://schemas.microsoft.com/office/drawing/2014/main" id="{A79A8872-EB15-4E95-8064-D205088CFA6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89145" y="4156449"/>
            <a:ext cx="1944265" cy="1007291"/>
          </a:xfrm>
          <a:prstGeom prst="roundRect">
            <a:avLst>
              <a:gd name="adj" fmla="val 259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2303814">
              <a:defRPr/>
            </a:pPr>
            <a:r>
              <a:rPr lang="en-US" sz="1333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333">
              <a:solidFill>
                <a:srgbClr val="FFFFFF"/>
              </a:solidFill>
              <a:latin typeface="Calibri Light" panose="020F0302020204030204"/>
            </a:endParaRPr>
          </a:p>
        </p:txBody>
      </p:sp>
      <p:sp>
        <p:nvSpPr>
          <p:cNvPr id="75" name="Rounded Rectangle 69">
            <a:extLst>
              <a:ext uri="{FF2B5EF4-FFF2-40B4-BE49-F238E27FC236}">
                <a16:creationId xmlns:a16="http://schemas.microsoft.com/office/drawing/2014/main" id="{EE2982EB-183F-4097-BF3C-00EC8FCF48C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525682" y="2557025"/>
            <a:ext cx="1327959" cy="1074145"/>
          </a:xfrm>
          <a:prstGeom prst="roundRect">
            <a:avLst>
              <a:gd name="adj" fmla="val 259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30399" tIns="115200" rIns="230399" bIns="1152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 defTabSz="2303814">
              <a:defRPr/>
            </a:pPr>
            <a:r>
              <a:rPr lang="en-US" sz="1333">
                <a:solidFill>
                  <a:srgbClr val="FFFFFF"/>
                </a:solidFill>
                <a:latin typeface="Calibri" panose="020F0502020204030204"/>
              </a:rPr>
              <a:t> </a:t>
            </a:r>
            <a:endParaRPr lang="en-US" sz="1333">
              <a:solidFill>
                <a:srgbClr val="FFFFFF"/>
              </a:solidFill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13041-1534-44F0-8957-7B55E64600C0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NZ"/>
              <a:t>Aviatrix Secure Egress Filtering Design Patterns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E770D6A4-44C5-4E77-BF41-610B39E09AA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178294" y="2411867"/>
            <a:ext cx="300031" cy="300031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07DDB52C-E4EB-472B-8744-A89E0F1115E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417183" y="2411867"/>
            <a:ext cx="300031" cy="300031"/>
          </a:xfrm>
          <a:prstGeom prst="rect">
            <a:avLst/>
          </a:prstGeom>
        </p:spPr>
      </p:pic>
      <p:pic>
        <p:nvPicPr>
          <p:cNvPr id="102" name="Graphic 14">
            <a:extLst>
              <a:ext uri="{FF2B5EF4-FFF2-40B4-BE49-F238E27FC236}">
                <a16:creationId xmlns:a16="http://schemas.microsoft.com/office/drawing/2014/main" id="{05B8DED2-A901-4D20-BE66-89AFA658099F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8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12803" y="18805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Graphic 62">
            <a:extLst>
              <a:ext uri="{FF2B5EF4-FFF2-40B4-BE49-F238E27FC236}">
                <a16:creationId xmlns:a16="http://schemas.microsoft.com/office/drawing/2014/main" id="{39997A91-2DA8-41E2-A098-DE0D58F415DD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9695" y="2917227"/>
            <a:ext cx="383684" cy="38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Graphic 32">
            <a:extLst>
              <a:ext uri="{FF2B5EF4-FFF2-40B4-BE49-F238E27FC236}">
                <a16:creationId xmlns:a16="http://schemas.microsoft.com/office/drawing/2014/main" id="{CD15449B-587B-452A-A0A6-7B25404CFEA5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8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81517" y="2920144"/>
            <a:ext cx="377851" cy="3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A4BA2998-C217-49E8-96E3-9E94D53E9ED6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2635714" y="2411867"/>
            <a:ext cx="300031" cy="300031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B6883A7B-DF89-4E33-94ED-877EBEA6D03C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2874598" y="2411867"/>
            <a:ext cx="300031" cy="300031"/>
          </a:xfrm>
          <a:prstGeom prst="rect">
            <a:avLst/>
          </a:prstGeom>
        </p:spPr>
      </p:pic>
      <p:pic>
        <p:nvPicPr>
          <p:cNvPr id="91" name="Graphic 14">
            <a:extLst>
              <a:ext uri="{FF2B5EF4-FFF2-40B4-BE49-F238E27FC236}">
                <a16:creationId xmlns:a16="http://schemas.microsoft.com/office/drawing/2014/main" id="{D917A3D5-5C3B-42E1-B40A-8190083B2ADB}"/>
              </a:ext>
            </a:extLst>
          </p:cNvPr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8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670221" y="18805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2BD7B185-93CF-438E-9FDC-8DDC4FEA3CF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789035" y="2643386"/>
            <a:ext cx="469232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933"/>
              <a:t>VPC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E24DBA4-8148-4E25-B46F-7363AEA55CD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245133" y="2643386"/>
            <a:ext cx="469232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933"/>
              <a:t>VPC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7D35764-F4AA-4E94-8059-356A95CB0401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741573" y="1014977"/>
            <a:ext cx="286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600" b="1"/>
              <a:t>Stand-alone Spoke GW (Distributed)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2679BEA-95CE-47D3-8A42-1D349F60A9D6}"/>
              </a:ext>
            </a:extLst>
          </p:cNvPr>
          <p:cNvCxnSpPr>
            <a:stCxn id="195" idx="1"/>
          </p:cNvCxnSpPr>
          <p:nvPr>
            <p:custDataLst>
              <p:tags r:id="rId21"/>
            </p:custDataLst>
          </p:nvPr>
        </p:nvCxnSpPr>
        <p:spPr>
          <a:xfrm flipV="1">
            <a:off x="6056842" y="3602396"/>
            <a:ext cx="759839" cy="920129"/>
          </a:xfrm>
          <a:prstGeom prst="line">
            <a:avLst/>
          </a:prstGeom>
          <a:ln w="127000" cmpd="dbl">
            <a:solidFill>
              <a:srgbClr val="134B5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8B054BC-BC49-4C7E-93AD-261B318764C2}"/>
              </a:ext>
            </a:extLst>
          </p:cNvPr>
          <p:cNvCxnSpPr>
            <a:stCxn id="195" idx="1"/>
          </p:cNvCxnSpPr>
          <p:nvPr>
            <p:custDataLst>
              <p:tags r:id="rId22"/>
            </p:custDataLst>
          </p:nvPr>
        </p:nvCxnSpPr>
        <p:spPr>
          <a:xfrm flipH="1" flipV="1">
            <a:off x="5268109" y="3602396"/>
            <a:ext cx="788732" cy="920129"/>
          </a:xfrm>
          <a:prstGeom prst="line">
            <a:avLst/>
          </a:prstGeom>
          <a:ln w="127000" cmpd="dbl">
            <a:solidFill>
              <a:srgbClr val="134B5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EA7DA1C-3B66-4EAA-B6A2-7F7604B91AB6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817953" y="4372509"/>
            <a:ext cx="300031" cy="300031"/>
          </a:xfrm>
          <a:prstGeom prst="rect">
            <a:avLst/>
          </a:prstGeom>
        </p:spPr>
      </p:pic>
      <p:pic>
        <p:nvPicPr>
          <p:cNvPr id="195" name="Graphic 194">
            <a:extLst>
              <a:ext uri="{FF2B5EF4-FFF2-40B4-BE49-F238E27FC236}">
                <a16:creationId xmlns:a16="http://schemas.microsoft.com/office/drawing/2014/main" id="{E407DD98-AA95-4857-B9B3-DCF43CC22801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056842" y="4372509"/>
            <a:ext cx="300031" cy="300031"/>
          </a:xfrm>
          <a:prstGeom prst="rect">
            <a:avLst/>
          </a:prstGeom>
        </p:spPr>
      </p:pic>
      <p:pic>
        <p:nvPicPr>
          <p:cNvPr id="21" name="Graphic 14">
            <a:extLst>
              <a:ext uri="{FF2B5EF4-FFF2-40B4-BE49-F238E27FC236}">
                <a16:creationId xmlns:a16="http://schemas.microsoft.com/office/drawing/2014/main" id="{496AAE58-37F0-4C37-8124-A921E854FE29}"/>
              </a:ext>
            </a:extLst>
          </p:cNvPr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8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04858" y="18805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2">
            <a:extLst>
              <a:ext uri="{FF2B5EF4-FFF2-40B4-BE49-F238E27FC236}">
                <a16:creationId xmlns:a16="http://schemas.microsoft.com/office/drawing/2014/main" id="{42047BD1-96A1-4B53-AEDC-C1744F705108}"/>
              </a:ext>
            </a:extLst>
          </p:cNvPr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421750" y="2917227"/>
            <a:ext cx="383684" cy="38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32">
            <a:extLst>
              <a:ext uri="{FF2B5EF4-FFF2-40B4-BE49-F238E27FC236}">
                <a16:creationId xmlns:a16="http://schemas.microsoft.com/office/drawing/2014/main" id="{CFED5B20-5C07-49B3-B65A-9EDAB2735AFC}"/>
              </a:ext>
            </a:extLst>
          </p:cNvPr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8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873571" y="2920144"/>
            <a:ext cx="377851" cy="3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14">
            <a:extLst>
              <a:ext uri="{FF2B5EF4-FFF2-40B4-BE49-F238E27FC236}">
                <a16:creationId xmlns:a16="http://schemas.microsoft.com/office/drawing/2014/main" id="{5F6B627B-932A-4316-A7BE-D1B3DD59E637}"/>
              </a:ext>
            </a:extLst>
          </p:cNvPr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8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62275" y="18805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62">
            <a:extLst>
              <a:ext uri="{FF2B5EF4-FFF2-40B4-BE49-F238E27FC236}">
                <a16:creationId xmlns:a16="http://schemas.microsoft.com/office/drawing/2014/main" id="{F051B109-4AD5-4717-BEB1-267ED85B802D}"/>
              </a:ext>
            </a:extLst>
          </p:cNvPr>
          <p:cNvPicPr>
            <a:picLocks noChangeAspect="1" noChangeArrowheads="1"/>
          </p:cNvPicPr>
          <p:nvPr>
            <p:custDataLst>
              <p:tags r:id="rId29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879167" y="2917227"/>
            <a:ext cx="383684" cy="38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32">
            <a:extLst>
              <a:ext uri="{FF2B5EF4-FFF2-40B4-BE49-F238E27FC236}">
                <a16:creationId xmlns:a16="http://schemas.microsoft.com/office/drawing/2014/main" id="{256E3658-451F-4AB5-9B22-565523240B3D}"/>
              </a:ext>
            </a:extLst>
          </p:cNvPr>
          <p:cNvPicPr>
            <a:picLocks noChangeAspect="1" noChangeArrowheads="1"/>
          </p:cNvPicPr>
          <p:nvPr>
            <p:custDataLst>
              <p:tags r:id="rId30"/>
            </p:custDataLst>
          </p:nvPr>
        </p:nvPicPr>
        <p:blipFill>
          <a:blip r:embed="rId8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330988" y="2920144"/>
            <a:ext cx="377851" cy="3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01C08E85-8BF5-43BB-BC3D-F1A7165F9685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131993" y="4307433"/>
            <a:ext cx="6870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933"/>
              <a:t>Transit VPC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8FFCCC3-B093-4482-A27C-FBAE646576A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734619" y="2643386"/>
            <a:ext cx="469232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933"/>
              <a:t>VPC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DFEE57F-FE97-410C-A8D8-3612AEBF0BA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190721" y="2643386"/>
            <a:ext cx="469232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933"/>
              <a:t>VPC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A6F0D3A-0000-47AA-AC0F-C3768CE5088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4633627" y="891865"/>
            <a:ext cx="286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600" b="1"/>
              <a:t>Local Egress (Distributed)</a:t>
            </a:r>
          </a:p>
          <a:p>
            <a:pPr algn="ctr"/>
            <a:r>
              <a:rPr lang="en-NZ" sz="1600" b="1"/>
              <a:t>with Aviatrix Spoke GW</a:t>
            </a:r>
          </a:p>
        </p:txBody>
      </p:sp>
      <p:pic>
        <p:nvPicPr>
          <p:cNvPr id="71" name="Graphic 62">
            <a:extLst>
              <a:ext uri="{FF2B5EF4-FFF2-40B4-BE49-F238E27FC236}">
                <a16:creationId xmlns:a16="http://schemas.microsoft.com/office/drawing/2014/main" id="{0F3DB9B3-CCA0-4A87-B41F-A32CA3ECB678}"/>
              </a:ext>
            </a:extLst>
          </p:cNvPr>
          <p:cNvPicPr>
            <a:picLocks noChangeAspect="1" noChangeArrowheads="1"/>
          </p:cNvPicPr>
          <p:nvPr>
            <p:custDataLst>
              <p:tags r:id="rId35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729019" y="2917227"/>
            <a:ext cx="383684" cy="38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32">
            <a:extLst>
              <a:ext uri="{FF2B5EF4-FFF2-40B4-BE49-F238E27FC236}">
                <a16:creationId xmlns:a16="http://schemas.microsoft.com/office/drawing/2014/main" id="{50012F5E-E49F-4F99-9B61-CA37576E5395}"/>
              </a:ext>
            </a:extLst>
          </p:cNvPr>
          <p:cNvPicPr>
            <a:picLocks noChangeAspect="1" noChangeArrowheads="1"/>
          </p:cNvPicPr>
          <p:nvPr>
            <p:custDataLst>
              <p:tags r:id="rId36"/>
            </p:custDataLst>
          </p:nvPr>
        </p:nvPicPr>
        <p:blipFill>
          <a:blip r:embed="rId8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80840" y="2920144"/>
            <a:ext cx="377851" cy="3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14">
            <a:extLst>
              <a:ext uri="{FF2B5EF4-FFF2-40B4-BE49-F238E27FC236}">
                <a16:creationId xmlns:a16="http://schemas.microsoft.com/office/drawing/2014/main" id="{8DE32055-4943-4CF6-B77A-73E18695D941}"/>
              </a:ext>
            </a:extLst>
          </p:cNvPr>
          <p:cNvPicPr>
            <a:picLocks noChangeAspect="1" noChangeArrowheads="1"/>
          </p:cNvPicPr>
          <p:nvPr>
            <p:custDataLst>
              <p:tags r:id="rId37"/>
            </p:custDataLst>
          </p:nvPr>
        </p:nvPicPr>
        <p:blipFill>
          <a:blip r:embed="rId8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109742" y="53120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D20F8A4-052A-43C3-9B19-45B408B93AA7}"/>
              </a:ext>
            </a:extLst>
          </p:cNvPr>
          <p:cNvCxnSpPr>
            <a:stCxn id="124" idx="1"/>
          </p:cNvCxnSpPr>
          <p:nvPr>
            <p:custDataLst>
              <p:tags r:id="rId38"/>
            </p:custDataLst>
          </p:nvPr>
        </p:nvCxnSpPr>
        <p:spPr>
          <a:xfrm flipV="1">
            <a:off x="9930706" y="3602394"/>
            <a:ext cx="759839" cy="921639"/>
          </a:xfrm>
          <a:prstGeom prst="line">
            <a:avLst/>
          </a:prstGeom>
          <a:ln w="127000" cmpd="dbl">
            <a:solidFill>
              <a:srgbClr val="134B5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E6C1EC5-18BD-46C0-A8B7-1D9EE0092160}"/>
              </a:ext>
            </a:extLst>
          </p:cNvPr>
          <p:cNvCxnSpPr>
            <a:stCxn id="124" idx="1"/>
          </p:cNvCxnSpPr>
          <p:nvPr>
            <p:custDataLst>
              <p:tags r:id="rId39"/>
            </p:custDataLst>
          </p:nvPr>
        </p:nvCxnSpPr>
        <p:spPr>
          <a:xfrm flipH="1" flipV="1">
            <a:off x="9141974" y="3602394"/>
            <a:ext cx="788732" cy="921639"/>
          </a:xfrm>
          <a:prstGeom prst="line">
            <a:avLst/>
          </a:prstGeom>
          <a:ln w="127000" cmpd="dbl">
            <a:solidFill>
              <a:srgbClr val="134B5E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62">
            <a:extLst>
              <a:ext uri="{FF2B5EF4-FFF2-40B4-BE49-F238E27FC236}">
                <a16:creationId xmlns:a16="http://schemas.microsoft.com/office/drawing/2014/main" id="{CEF6AD97-DABD-4BC4-9279-1710E43F17BF}"/>
              </a:ext>
            </a:extLst>
          </p:cNvPr>
          <p:cNvPicPr>
            <a:picLocks noChangeAspect="1" noChangeArrowheads="1"/>
          </p:cNvPicPr>
          <p:nvPr>
            <p:custDataLst>
              <p:tags r:id="rId40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271602" y="2917227"/>
            <a:ext cx="383684" cy="38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32">
            <a:extLst>
              <a:ext uri="{FF2B5EF4-FFF2-40B4-BE49-F238E27FC236}">
                <a16:creationId xmlns:a16="http://schemas.microsoft.com/office/drawing/2014/main" id="{23BF19E1-4697-4531-8A26-6BED9C2562B7}"/>
              </a:ext>
            </a:extLst>
          </p:cNvPr>
          <p:cNvPicPr>
            <a:picLocks noChangeAspect="1" noChangeArrowheads="1"/>
          </p:cNvPicPr>
          <p:nvPr>
            <p:custDataLst>
              <p:tags r:id="rId41"/>
            </p:custDataLst>
          </p:nvPr>
        </p:nvPicPr>
        <p:blipFill>
          <a:blip r:embed="rId8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23423" y="2920144"/>
            <a:ext cx="377851" cy="3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476FDB9C-9B3E-4A55-8480-E6ACA6533D1C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9408075" y="5435308"/>
            <a:ext cx="1130533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751"/>
              <a:t>Egress on Transit</a:t>
            </a:r>
          </a:p>
        </p:txBody>
      </p:sp>
      <p:pic>
        <p:nvPicPr>
          <p:cNvPr id="176" name="Graphic 14">
            <a:extLst>
              <a:ext uri="{FF2B5EF4-FFF2-40B4-BE49-F238E27FC236}">
                <a16:creationId xmlns:a16="http://schemas.microsoft.com/office/drawing/2014/main" id="{2BD44A03-3012-456F-A793-A3D957D045FC}"/>
              </a:ext>
            </a:extLst>
          </p:cNvPr>
          <p:cNvPicPr>
            <a:picLocks noChangeAspect="1" noChangeArrowheads="1"/>
          </p:cNvPicPr>
          <p:nvPr>
            <p:custDataLst>
              <p:tags r:id="rId43"/>
            </p:custDataLst>
          </p:nvPr>
        </p:nvPicPr>
        <p:blipFill>
          <a:blip r:embed="rId8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367042" y="53120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CB941F80-54E6-4DEE-84E2-BDFCCDC1858C}"/>
              </a:ext>
            </a:extLst>
          </p:cNvPr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9691818" y="4374018"/>
            <a:ext cx="300031" cy="300031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EE454B2-D155-4AA8-8020-5CCA6398E79B}"/>
              </a:ext>
            </a:extLst>
          </p:cNvPr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9930706" y="4374018"/>
            <a:ext cx="300031" cy="300031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1DA45CF1-A162-4C29-A953-984EE9E787C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9002833" y="4307433"/>
            <a:ext cx="687003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933"/>
              <a:t>Transit VPC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DD03449-4B65-4BBC-8F18-92BC7BB2804E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8550868" y="2643386"/>
            <a:ext cx="469232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933"/>
              <a:t>VPC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8E1D546-5189-46E5-BB81-BA777C914FC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0006967" y="2643386"/>
            <a:ext cx="469232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933"/>
              <a:t>VPC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90F6BEE-8DA2-4964-809C-A0DD09953890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613924" y="1014977"/>
            <a:ext cx="2608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1600" b="1"/>
              <a:t>Centralized Egress</a:t>
            </a:r>
          </a:p>
          <a:p>
            <a:pPr algn="ctr"/>
            <a:r>
              <a:rPr lang="en-NZ" sz="1600" b="1"/>
              <a:t>with Aviatrix Transit GW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4D6AAC2-B096-44FA-B139-E1142EE336F8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561442" y="2201848"/>
            <a:ext cx="1261993" cy="323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751"/>
              <a:t>Stand-alone Spoke Gateways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1B98F34-E097-4C99-BB52-830222D783C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5419944" y="1937634"/>
            <a:ext cx="1261993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751"/>
              <a:t>Egress on Spoke</a:t>
            </a:r>
          </a:p>
        </p:txBody>
      </p:sp>
      <p:sp>
        <p:nvSpPr>
          <p:cNvPr id="220" name="Freeform 2062">
            <a:extLst>
              <a:ext uri="{FF2B5EF4-FFF2-40B4-BE49-F238E27FC236}">
                <a16:creationId xmlns:a16="http://schemas.microsoft.com/office/drawing/2014/main" id="{C2B3267D-0093-46CC-A7D5-1A42E4EC9F6B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3212031" y="1989829"/>
            <a:ext cx="237976" cy="1066193"/>
          </a:xfrm>
          <a:custGeom>
            <a:avLst/>
            <a:gdLst>
              <a:gd name="connsiteX0" fmla="*/ 90641 w 249181"/>
              <a:gd name="connsiteY0" fmla="*/ 1066193 h 1066193"/>
              <a:gd name="connsiteX1" fmla="*/ 1900 w 249181"/>
              <a:gd name="connsiteY1" fmla="*/ 0 h 1066193"/>
              <a:gd name="connsiteX2" fmla="*/ 5337810 w 5337810"/>
              <a:gd name="connsiteY2" fmla="*/ 0 h 2766060"/>
              <a:gd name="connsiteX3" fmla="*/ 5337810 w 5337810"/>
              <a:gd name="connsiteY3" fmla="*/ 0 h 2848378"/>
              <a:gd name="connsiteX4" fmla="*/ 5337810 w 5337810"/>
              <a:gd name="connsiteY4" fmla="*/ 0 h 2778978"/>
              <a:gd name="connsiteX5" fmla="*/ 5337810 w 5337810"/>
              <a:gd name="connsiteY5" fmla="*/ 0 h 2778978"/>
              <a:gd name="connsiteX6" fmla="*/ 5337810 w 5337810"/>
              <a:gd name="connsiteY6" fmla="*/ 0 h 27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180" h="1066193">
                <a:moveTo>
                  <a:pt x="90641" y="1066193"/>
                </a:moveTo>
                <a:cubicBezTo>
                  <a:pt x="508415" y="756304"/>
                  <a:pt x="-35924" y="836342"/>
                  <a:pt x="1900" y="0"/>
                </a:cubicBezTo>
              </a:path>
            </a:pathLst>
          </a:custGeom>
          <a:noFill/>
          <a:ln w="98425">
            <a:solidFill>
              <a:schemeClr val="dk2">
                <a:alpha val="3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96" name="Graphic 62">
            <a:extLst>
              <a:ext uri="{FF2B5EF4-FFF2-40B4-BE49-F238E27FC236}">
                <a16:creationId xmlns:a16="http://schemas.microsoft.com/office/drawing/2014/main" id="{5D120DC7-5773-4949-AB46-6FDA7C6F7FEB}"/>
              </a:ext>
            </a:extLst>
          </p:cNvPr>
          <p:cNvPicPr>
            <a:picLocks noChangeAspect="1" noChangeArrowheads="1"/>
          </p:cNvPicPr>
          <p:nvPr>
            <p:custDataLst>
              <p:tags r:id="rId53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87113" y="2917227"/>
            <a:ext cx="383684" cy="38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32">
            <a:extLst>
              <a:ext uri="{FF2B5EF4-FFF2-40B4-BE49-F238E27FC236}">
                <a16:creationId xmlns:a16="http://schemas.microsoft.com/office/drawing/2014/main" id="{E7DCCEF8-FAF5-479B-95AA-C7C47C5B5E57}"/>
              </a:ext>
            </a:extLst>
          </p:cNvPr>
          <p:cNvPicPr>
            <a:picLocks noChangeAspect="1" noChangeArrowheads="1"/>
          </p:cNvPicPr>
          <p:nvPr>
            <p:custDataLst>
              <p:tags r:id="rId54"/>
            </p:custDataLst>
          </p:nvPr>
        </p:nvPicPr>
        <p:blipFill>
          <a:blip r:embed="rId8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438933" y="2920144"/>
            <a:ext cx="377851" cy="3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" name="Freeform 2062">
            <a:extLst>
              <a:ext uri="{FF2B5EF4-FFF2-40B4-BE49-F238E27FC236}">
                <a16:creationId xmlns:a16="http://schemas.microsoft.com/office/drawing/2014/main" id="{4CD9F6A0-07E3-4C8E-A191-B03FB5F643DE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7107755" y="1989829"/>
            <a:ext cx="237976" cy="1066193"/>
          </a:xfrm>
          <a:custGeom>
            <a:avLst/>
            <a:gdLst>
              <a:gd name="connsiteX0" fmla="*/ 90641 w 249181"/>
              <a:gd name="connsiteY0" fmla="*/ 1066193 h 1066193"/>
              <a:gd name="connsiteX1" fmla="*/ 1900 w 249181"/>
              <a:gd name="connsiteY1" fmla="*/ 0 h 1066193"/>
              <a:gd name="connsiteX2" fmla="*/ 5337810 w 5337810"/>
              <a:gd name="connsiteY2" fmla="*/ 0 h 2766060"/>
              <a:gd name="connsiteX3" fmla="*/ 5337810 w 5337810"/>
              <a:gd name="connsiteY3" fmla="*/ 0 h 2848378"/>
              <a:gd name="connsiteX4" fmla="*/ 5337810 w 5337810"/>
              <a:gd name="connsiteY4" fmla="*/ 0 h 2778978"/>
              <a:gd name="connsiteX5" fmla="*/ 5337810 w 5337810"/>
              <a:gd name="connsiteY5" fmla="*/ 0 h 2778978"/>
              <a:gd name="connsiteX6" fmla="*/ 5337810 w 5337810"/>
              <a:gd name="connsiteY6" fmla="*/ 0 h 27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180" h="1066193">
                <a:moveTo>
                  <a:pt x="90641" y="1066193"/>
                </a:moveTo>
                <a:cubicBezTo>
                  <a:pt x="508415" y="756304"/>
                  <a:pt x="-35924" y="836342"/>
                  <a:pt x="1900" y="0"/>
                </a:cubicBezTo>
              </a:path>
            </a:pathLst>
          </a:custGeom>
          <a:noFill/>
          <a:ln w="98425">
            <a:solidFill>
              <a:schemeClr val="dk2">
                <a:alpha val="3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223" name="Freeform 2062">
            <a:extLst>
              <a:ext uri="{FF2B5EF4-FFF2-40B4-BE49-F238E27FC236}">
                <a16:creationId xmlns:a16="http://schemas.microsoft.com/office/drawing/2014/main" id="{3FEF3B9C-2D72-467B-83B1-134F0930E5C6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10403753" y="3337013"/>
            <a:ext cx="689447" cy="2259617"/>
          </a:xfrm>
          <a:custGeom>
            <a:avLst/>
            <a:gdLst>
              <a:gd name="connsiteX0" fmla="*/ 668730 w 721900"/>
              <a:gd name="connsiteY0" fmla="*/ 0 h 2259617"/>
              <a:gd name="connsiteX1" fmla="*/ 45638 w 721900"/>
              <a:gd name="connsiteY1" fmla="*/ 1401532 h 2259617"/>
              <a:gd name="connsiteX2" fmla="*/ 658118 w 721900"/>
              <a:gd name="connsiteY2" fmla="*/ 2259617 h 2259617"/>
              <a:gd name="connsiteX3" fmla="*/ 5337810 w 5337810"/>
              <a:gd name="connsiteY3" fmla="*/ 0 h 2848378"/>
              <a:gd name="connsiteX4" fmla="*/ 5337810 w 5337810"/>
              <a:gd name="connsiteY4" fmla="*/ 0 h 2778978"/>
              <a:gd name="connsiteX5" fmla="*/ 5337810 w 5337810"/>
              <a:gd name="connsiteY5" fmla="*/ 0 h 2778978"/>
              <a:gd name="connsiteX6" fmla="*/ 5337810 w 5337810"/>
              <a:gd name="connsiteY6" fmla="*/ 0 h 27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900" h="2259617">
                <a:moveTo>
                  <a:pt x="668730" y="0"/>
                </a:moveTo>
                <a:cubicBezTo>
                  <a:pt x="988194" y="557175"/>
                  <a:pt x="-248557" y="1079317"/>
                  <a:pt x="45638" y="1401532"/>
                </a:cubicBezTo>
                <a:cubicBezTo>
                  <a:pt x="383379" y="1690360"/>
                  <a:pt x="826411" y="1317959"/>
                  <a:pt x="658118" y="2259617"/>
                </a:cubicBezTo>
              </a:path>
            </a:pathLst>
          </a:custGeom>
          <a:noFill/>
          <a:ln w="98425">
            <a:solidFill>
              <a:schemeClr val="dk2">
                <a:alpha val="3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4390929-B7BF-4608-9724-8AD291D15607}"/>
              </a:ext>
            </a:extLst>
          </p:cNvPr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070349" y="3478667"/>
            <a:ext cx="300031" cy="30003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0667353-89F4-478B-BE2D-84CE697F5F68}"/>
              </a:ext>
            </a:extLst>
          </p:cNvPr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309238" y="3478667"/>
            <a:ext cx="300031" cy="300031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35107F5-F5CC-4E38-8E46-124485B90E40}"/>
              </a:ext>
            </a:extLst>
          </p:cNvPr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527766" y="3478667"/>
            <a:ext cx="300031" cy="300031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7B3D950-7A90-48B0-9D6D-3AEC581F75B5}"/>
              </a:ext>
            </a:extLst>
          </p:cNvPr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766654" y="3478667"/>
            <a:ext cx="300031" cy="300031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4C44CB94-1FB0-4A12-A91A-9AEBE6C0AC83}"/>
              </a:ext>
            </a:extLst>
          </p:cNvPr>
          <p:cNvPicPr>
            <a:picLocks noChangeAspect="1"/>
          </p:cNvPicPr>
          <p:nvPr>
            <p:custDataLst>
              <p:tags r:id="rId61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377618" y="3478667"/>
            <a:ext cx="300031" cy="300031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D88196BE-B58A-4119-A103-FFFC3ACE5D20}"/>
              </a:ext>
            </a:extLst>
          </p:cNvPr>
          <p:cNvPicPr>
            <a:picLocks noChangeAspect="1"/>
          </p:cNvPicPr>
          <p:nvPr>
            <p:custDataLst>
              <p:tags r:id="rId62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616506" y="3478667"/>
            <a:ext cx="300031" cy="300031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4077DBB5-E964-45F9-9112-6A104FFF772A}"/>
              </a:ext>
            </a:extLst>
          </p:cNvPr>
          <p:cNvPicPr>
            <a:picLocks noChangeAspect="1"/>
          </p:cNvPicPr>
          <p:nvPr>
            <p:custDataLst>
              <p:tags r:id="rId63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8920201" y="3478667"/>
            <a:ext cx="300031" cy="300031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34C727CD-0DDC-44DA-B451-9CADEE3E9AF9}"/>
              </a:ext>
            </a:extLst>
          </p:cNvPr>
          <p:cNvPicPr>
            <a:picLocks noChangeAspect="1"/>
          </p:cNvPicPr>
          <p:nvPr>
            <p:custDataLst>
              <p:tags r:id="rId64"/>
            </p:custDataLst>
          </p:nvPr>
        </p:nvPicPr>
        <p:blipFill>
          <a:blip r:embed="rId7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9159090" y="3478667"/>
            <a:ext cx="300031" cy="300031"/>
          </a:xfrm>
          <a:prstGeom prst="rect">
            <a:avLst/>
          </a:prstGeom>
        </p:spPr>
      </p:pic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94064E9-FC30-4467-89B0-0F9543ECEA13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 flipH="1">
            <a:off x="4099959" y="944057"/>
            <a:ext cx="0" cy="4836955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0"/>
                  </a:schemeClr>
                </a:gs>
                <a:gs pos="69980">
                  <a:schemeClr val="accent1"/>
                </a:gs>
                <a:gs pos="24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ECD9BDD-78DB-4691-BB97-7C502ACED3E1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 flipH="1">
            <a:off x="8001919" y="944057"/>
            <a:ext cx="0" cy="4836955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0"/>
                  </a:schemeClr>
                </a:gs>
                <a:gs pos="69980">
                  <a:schemeClr val="accent1"/>
                </a:gs>
                <a:gs pos="24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2062">
            <a:extLst>
              <a:ext uri="{FF2B5EF4-FFF2-40B4-BE49-F238E27FC236}">
                <a16:creationId xmlns:a16="http://schemas.microsoft.com/office/drawing/2014/main" id="{E8F206CC-3F15-4755-83D7-117BF4B16427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 flipH="1">
            <a:off x="721380" y="2069137"/>
            <a:ext cx="453253" cy="1010211"/>
          </a:xfrm>
          <a:custGeom>
            <a:avLst/>
            <a:gdLst>
              <a:gd name="connsiteX0" fmla="*/ 176672 w 474594"/>
              <a:gd name="connsiteY0" fmla="*/ 1010210 h 1010210"/>
              <a:gd name="connsiteX1" fmla="*/ 0 w 474594"/>
              <a:gd name="connsiteY1" fmla="*/ 0 h 1010210"/>
              <a:gd name="connsiteX2" fmla="*/ 5337810 w 5337810"/>
              <a:gd name="connsiteY2" fmla="*/ 0 h 2766060"/>
              <a:gd name="connsiteX3" fmla="*/ 5337810 w 5337810"/>
              <a:gd name="connsiteY3" fmla="*/ 0 h 2848378"/>
              <a:gd name="connsiteX4" fmla="*/ 5337810 w 5337810"/>
              <a:gd name="connsiteY4" fmla="*/ 0 h 2778978"/>
              <a:gd name="connsiteX5" fmla="*/ 5337810 w 5337810"/>
              <a:gd name="connsiteY5" fmla="*/ 0 h 2778978"/>
              <a:gd name="connsiteX6" fmla="*/ 5337810 w 5337810"/>
              <a:gd name="connsiteY6" fmla="*/ 0 h 27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4594" h="1010210">
                <a:moveTo>
                  <a:pt x="176672" y="1010210"/>
                </a:moveTo>
                <a:cubicBezTo>
                  <a:pt x="887545" y="709652"/>
                  <a:pt x="118495" y="519101"/>
                  <a:pt x="0" y="0"/>
                </a:cubicBezTo>
              </a:path>
            </a:pathLst>
          </a:custGeom>
          <a:noFill/>
          <a:ln w="98425">
            <a:solidFill>
              <a:schemeClr val="dk2">
                <a:alpha val="3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95" name="Freeform 2062">
            <a:extLst>
              <a:ext uri="{FF2B5EF4-FFF2-40B4-BE49-F238E27FC236}">
                <a16:creationId xmlns:a16="http://schemas.microsoft.com/office/drawing/2014/main" id="{34713404-70D3-4F62-8B69-6617E3DBA686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 flipH="1">
            <a:off x="4587364" y="2069137"/>
            <a:ext cx="453253" cy="1010211"/>
          </a:xfrm>
          <a:custGeom>
            <a:avLst/>
            <a:gdLst>
              <a:gd name="connsiteX0" fmla="*/ 176672 w 474594"/>
              <a:gd name="connsiteY0" fmla="*/ 1010210 h 1010210"/>
              <a:gd name="connsiteX1" fmla="*/ 0 w 474594"/>
              <a:gd name="connsiteY1" fmla="*/ 0 h 1010210"/>
              <a:gd name="connsiteX2" fmla="*/ 5337810 w 5337810"/>
              <a:gd name="connsiteY2" fmla="*/ 0 h 2766060"/>
              <a:gd name="connsiteX3" fmla="*/ 5337810 w 5337810"/>
              <a:gd name="connsiteY3" fmla="*/ 0 h 2848378"/>
              <a:gd name="connsiteX4" fmla="*/ 5337810 w 5337810"/>
              <a:gd name="connsiteY4" fmla="*/ 0 h 2778978"/>
              <a:gd name="connsiteX5" fmla="*/ 5337810 w 5337810"/>
              <a:gd name="connsiteY5" fmla="*/ 0 h 2778978"/>
              <a:gd name="connsiteX6" fmla="*/ 5337810 w 5337810"/>
              <a:gd name="connsiteY6" fmla="*/ 0 h 27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4594" h="1010210">
                <a:moveTo>
                  <a:pt x="176672" y="1010210"/>
                </a:moveTo>
                <a:cubicBezTo>
                  <a:pt x="887545" y="709652"/>
                  <a:pt x="118495" y="519101"/>
                  <a:pt x="0" y="0"/>
                </a:cubicBezTo>
              </a:path>
            </a:pathLst>
          </a:custGeom>
          <a:noFill/>
          <a:ln w="98425">
            <a:solidFill>
              <a:schemeClr val="dk2">
                <a:alpha val="3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01" name="Freeform 2062">
            <a:extLst>
              <a:ext uri="{FF2B5EF4-FFF2-40B4-BE49-F238E27FC236}">
                <a16:creationId xmlns:a16="http://schemas.microsoft.com/office/drawing/2014/main" id="{8A34B98A-5752-49F8-8669-167844655FDD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 flipH="1">
            <a:off x="8738858" y="3228158"/>
            <a:ext cx="280639" cy="2268948"/>
          </a:xfrm>
          <a:custGeom>
            <a:avLst/>
            <a:gdLst>
              <a:gd name="connsiteX0" fmla="*/ 213650 w 293849"/>
              <a:gd name="connsiteY0" fmla="*/ 0 h 2268948"/>
              <a:gd name="connsiteX1" fmla="*/ 69280 w 293849"/>
              <a:gd name="connsiteY1" fmla="*/ 1457515 h 2268948"/>
              <a:gd name="connsiteX2" fmla="*/ 36951 w 293849"/>
              <a:gd name="connsiteY2" fmla="*/ 2268948 h 2268948"/>
              <a:gd name="connsiteX3" fmla="*/ 5337810 w 5337810"/>
              <a:gd name="connsiteY3" fmla="*/ 0 h 2848378"/>
              <a:gd name="connsiteX4" fmla="*/ 5337810 w 5337810"/>
              <a:gd name="connsiteY4" fmla="*/ 0 h 2778978"/>
              <a:gd name="connsiteX5" fmla="*/ 5337810 w 5337810"/>
              <a:gd name="connsiteY5" fmla="*/ 0 h 2778978"/>
              <a:gd name="connsiteX6" fmla="*/ 5337810 w 5337810"/>
              <a:gd name="connsiteY6" fmla="*/ 0 h 277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849" h="2268948">
                <a:moveTo>
                  <a:pt x="213650" y="0"/>
                </a:moveTo>
                <a:cubicBezTo>
                  <a:pt x="533114" y="557175"/>
                  <a:pt x="-224915" y="1135300"/>
                  <a:pt x="69280" y="1457515"/>
                </a:cubicBezTo>
                <a:cubicBezTo>
                  <a:pt x="260474" y="1774335"/>
                  <a:pt x="361561" y="1616539"/>
                  <a:pt x="36951" y="2268948"/>
                </a:cubicBezTo>
              </a:path>
            </a:pathLst>
          </a:custGeom>
          <a:noFill/>
          <a:ln w="98425">
            <a:solidFill>
              <a:schemeClr val="dk2">
                <a:alpha val="30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BBA21F-24AB-4A06-AC01-AD468F93298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377486" y="3725703"/>
            <a:ext cx="1042969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751"/>
              <a:t>Spoke Gateways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0D42A3-AB2F-493E-86B1-4CE7F697D5D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6659954" y="3725703"/>
            <a:ext cx="1042969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751"/>
              <a:t>Spoke Gateways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F53AF7-F5FC-4B44-B35B-21A3388C91DC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284368" y="3725703"/>
            <a:ext cx="1042969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751"/>
              <a:t>Spoke Gateways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140BD8-64A8-4351-83B3-8C5B8B42E4C2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0566836" y="3725703"/>
            <a:ext cx="1042969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751"/>
              <a:t>Spoke Gateways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A32046C-0EC1-4317-8CB6-FFDBCE78DDEE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5568125" y="4618896"/>
            <a:ext cx="1042969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751"/>
              <a:t>Transit Gateways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65381-C83A-AA46-4747-33BC403251C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9409221" y="4604232"/>
            <a:ext cx="1042969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751"/>
              <a:t>Transit Gateways</a:t>
            </a:r>
          </a:p>
        </p:txBody>
      </p:sp>
      <p:sp>
        <p:nvSpPr>
          <p:cNvPr id="23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0E4E915C-F925-4CE1-BE58-8A5F5673231D}" type="slidenum">
              <a:rPr lang="en-US" smtClean="0"/>
              <a:t>7</a:t>
            </a:fld>
            <a:endParaRPr lang="en-US"/>
          </a:p>
        </p:txBody>
      </p:sp>
      <p:sp>
        <p:nvSpPr>
          <p:cNvPr id="2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98352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5="http://schemas.microsoft.com/office/powerpoint/2012/main" xmlns:p14="http://schemas.microsoft.com/office/powerpoint/2010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A3EEF3C-BFF9-A3B9-165C-D0E5517F6C5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NZ"/>
              <a:t>Zero Trust Network Access</a:t>
            </a:r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DEECF62D-32C9-A50B-3722-C3029103806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9510" y="1065384"/>
            <a:ext cx="10715068" cy="45021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Pct val="84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4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None/>
            </a:pPr>
            <a:r>
              <a:rPr lang="en-US"/>
              <a:t>There are two possible models:</a:t>
            </a:r>
          </a:p>
          <a:p>
            <a:pPr marL="0" indent="0">
              <a:buClr>
                <a:schemeClr val="dk1"/>
              </a:buClr>
              <a:buNone/>
            </a:pPr>
            <a:endParaRPr lang="en-US"/>
          </a:p>
          <a:p>
            <a:pPr>
              <a:buClr>
                <a:schemeClr val="dk1"/>
              </a:buClr>
            </a:pPr>
            <a:r>
              <a:rPr lang="en-US" b="1">
                <a:solidFill>
                  <a:schemeClr val="accent1"/>
                </a:solidFill>
              </a:rPr>
              <a:t>DENY LIST MODEL </a:t>
            </a:r>
            <a:r>
              <a:rPr lang="en-US"/>
              <a:t>(THREAT-CENTRIC MODEL):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/>
              <a:t>allow all data to flow, except for exactly what you say should be stopped.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US"/>
          </a:p>
          <a:p>
            <a:pPr marL="0" indent="0">
              <a:buClr>
                <a:schemeClr val="dk1"/>
              </a:buClr>
              <a:buNone/>
            </a:pPr>
            <a:endParaRPr lang="en-US"/>
          </a:p>
          <a:p>
            <a:pPr>
              <a:buClr>
                <a:schemeClr val="dk1"/>
              </a:buClr>
            </a:pPr>
            <a:r>
              <a:rPr lang="en-US" b="1">
                <a:solidFill>
                  <a:schemeClr val="accent1"/>
                </a:solidFill>
              </a:rPr>
              <a:t>ALLOW LIST MODEL </a:t>
            </a:r>
            <a:r>
              <a:rPr lang="en-US"/>
              <a:t>(TRUST-CENTRIC MODEL): 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/>
              <a:t>deny everything and only permit what you explicitly allow.</a:t>
            </a:r>
          </a:p>
        </p:txBody>
      </p:sp>
      <p:sp>
        <p:nvSpPr>
          <p:cNvPr id="9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wrap="none">
            <a:noAutofit/>
          </a:bodyPr>
          <a:lstStyle/>
          <a:p>
            <a:fld id="{A60A41AF-8A73-43BF-AB42-33906AA6A0AF}" type="slidenum">
              <a:rPr lang="en-US" smtClean="0"/>
              <a:t>8</a:t>
            </a:fld>
            <a:endParaRPr lang="en-US"/>
          </a:p>
        </p:txBody>
      </p:sp>
      <p:sp>
        <p:nvSpPr>
          <p:cNvPr id="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Aviatrix Certified Engineer </a:t>
            </a:r>
          </a:p>
        </p:txBody>
      </p:sp>
    </p:spTree>
    <p:extLst>
      <p:ext uri="{BB962C8B-B14F-4D97-AF65-F5344CB8AC3E}">
        <p14:creationId xmlns:p14="http://schemas.microsoft.com/office/powerpoint/2010/main" val="129092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D2BB338-9B66-0435-C61E-9BE57E9E0281}"/>
              </a:ext>
            </a:extLst>
          </p:cNvPr>
          <p:cNvSpPr txBox="1">
            <a:spLocks/>
          </p:cNvSpPr>
          <p:nvPr/>
        </p:nvSpPr>
        <p:spPr>
          <a:xfrm>
            <a:off x="5045353" y="3137183"/>
            <a:ext cx="6402009" cy="583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l"/>
            <a:r>
              <a:rPr lang="en-US" sz="3200" dirty="0"/>
              <a:t>Tools for troubleshooting Egress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9D191-A47B-AD2F-B24A-3CFA0F97AE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8613" y="6456363"/>
            <a:ext cx="433387" cy="288925"/>
          </a:xfrm>
        </p:spPr>
        <p:txBody>
          <a:bodyPr/>
          <a:lstStyle/>
          <a:p>
            <a:fld id="{4A70B06D-F489-48FF-A885-ABB74CD5C95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Unix 5.4.254.170"/>
  <p:tag name="AS_RELEASE_DATE" val="2024.03.14"/>
  <p:tag name="AS_TITLE" val="Aspose.Slides for Python via .NET"/>
  <p:tag name="AS_VERSION" val="24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077177b-d485-4e63-83db-d44b127d90f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28aebe1-da36-4767-9f91-6d4ce4c62e3c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bda1b3a-1b79-4fff-aadf-a1eecace663c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ba41b67-99ec-4fa0-8c0b-6ad9f5b7350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8a5015c-9d69-4f8f-9bc3-6f6eec6f909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3bfe34a-27f3-48d4-b334-a640e45323eb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982dabc-1f1f-43b0-beb4-1fb3d99d609c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33899c8-8d86-4cd1-9cd6-341376b193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40f833d-b60a-44a9-95f1-97472afb1b1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7e66b59-dfad-4ffb-b8b7-7f87809a29ff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932fe42-2ba3-4de3-970c-4941ced89e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d339ce1-7a9c-41c2-a122-659d20ffd6f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7ff8f07-3b41-428b-ba52-ee42540e446d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41d6f3-839c-42db-94c6-6ad67f2365ac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c3b55d5-cb3c-4d4c-9609-59fa2b234bd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12f536-636e-46d1-8260-4e09e272ea6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b423588-e356-4a5d-8632-8256c21141e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a5f72c1-efcd-4c91-af56-fb57ccbcce4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e1e03a7-51df-4595-89ce-eba87cca5ae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dbfc317-87b0-465d-ac48-083f97bff7f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3c73dc1-f27a-4d03-a331-47f85dfd3e6f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387137b-3ecc-4387-8bb0-9bd521b6e54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4033dc3-4b9d-421c-921e-fd44d8aa5b4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268fa57-ef65-4e73-8348-bfc009a0855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0f735b0-66d6-4dbe-b8d9-6cf57dd341d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d5d73a5-a50c-4c6e-a46f-ad12bd85445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b545405-3f64-4ccb-a7ed-1d92ff2df26b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3525971-f186-402f-aed6-21c74ed028ec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2e0327-022d-4a51-86d2-b0a07e7fee2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98a8c47-0872-4fec-b563-4fecd6d1321c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a223741-4030-49a5-9c2f-25d27cb8d9b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3ab7154-0abc-4b17-a925-3148c07e33ec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42d0f44-7625-4534-837d-b1f9fed91df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1d37b14-5c52-441d-9efe-6b404e1fed1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34da531-f3aa-472b-a822-40816cf6354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40e2c98-df11-491c-b4fc-4a209b22600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5fff1e8-04ab-4aef-a8e4-083263e6390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cd6bb5a-48ad-4623-a1fc-eb653d18df5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060b21-b1db-4e2c-8019-db6e447bfaa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35f6862-dc49-4357-ac18-edccea43b44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01f2fbf-bb49-4894-bf0d-4f1c95403a6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4435d0f-f74a-4926-8ac2-751fda03305c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1428ef0-41b6-4d2b-bf21-c35eeb3a07c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0e7d052-b58a-4ec9-8d87-869b6c49f8d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56be631-3215-49e2-8e8d-bfd557dcea8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e5e3ddc-73eb-4879-a4bf-12a1f72d940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40a25c2-a5a7-44c7-93d5-37ec61714efb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2dd8f2e-028c-43a7-be00-c7832d0ef36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9dbf0d0-5089-4f36-b5ce-ac9829148fb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cf3b6f6-e752-4313-8a98-58d8b95d145c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c761e5-8c05-4b16-a9da-4bd84773dca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c58e701-6fea-497b-862b-c70c2149e87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b4ba672-4825-4bdf-bfd5-557d606a279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78ffc4c-f257-493c-abc5-19a6210b53f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424f6d7-e42f-45f1-a56c-8f57a5d7cfc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cdcd4ae-5605-48fc-babd-5dcdad13f50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8d7f047-112e-40ee-ba5c-e9531e603b0c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0e79eac-ec10-43aa-9f6a-9d67b16548e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58c4f2-84d5-499f-9040-c383ea026ad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432cf39-7df3-4dc4-b895-5e200a5aa89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ce5c4a-53e3-44e7-9348-09fce23c401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1ebb0dc-6535-409e-8232-a34a328a064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27c8985-1705-4d02-948f-96b7903bbf8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d6794e-d7f3-44d3-9457-3a457144e74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691d504-c863-4195-a50c-84b71c86dae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633b450-0a31-455d-9393-af2e26a870d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bb11740-7fa5-4e0b-a1a8-47a157c6c32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a88db58-b54a-4576-b56f-61fb51e9687b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16d4d05-80a3-410b-bab6-18848d12f2b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066dfc1-c928-4e6e-a20c-fb8c96ac929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c02ab10-32b3-4654-b8ef-d2bcb5470e7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9a2abf-b3c2-4eaf-993d-00b5ed098d7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3e18f0e-56ed-4830-a649-2870db07853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252fab6-9c4b-46c5-aed1-78ab601b61c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b68b363-897b-44f0-81e3-8d6ceee62e5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a7672e7-a72d-4f51-ba32-2e73fafbb6a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8ce3911-2030-44f6-b3d0-c587e146e67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906b5e3-788b-4c2b-924b-8e77e863b00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4c153b4-2205-4bde-a4dc-42b74c97d62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4bca4db-26be-4ec1-a07e-87e89c57f63c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0ba273-c092-449a-bd88-676d095eb3c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c362e8-baad-4313-ac16-34c7b0cc4f1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a3d78aa-d095-4572-96d6-25b3d720ef5c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53fb974-3ece-4ee6-8743-196d1e9473e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8f030e-67e0-42c0-8f0f-d642dd319cb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6bb6823-8c7c-451c-b44d-ff6241252df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c01160b-42eb-4826-964a-88c585e7f1f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ebb912a-f87c-440c-9c93-716b08d11a6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5780cfc-e31d-477b-bc00-9db03bd3427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2c0c620-ef92-4fd7-8d79-3f4ee63fb30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c0eb3c5-ea18-4f2d-87a2-076680854fc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40c0821-02f1-4a8b-ba7e-e194043c2a3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41ad27f-a88d-4b09-9059-07e79fd2718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4ff14c5-449e-46ce-875a-4a43e947643c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1d53650-0bc5-40da-a7b1-c28436947bb7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dfef1b3-6381-455d-a404-3bacbe44bdcd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961102f-ac37-4e38-aa4f-accc8f05e0a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71f0ba3-23a3-4f63-afac-b9051e30aae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9c08978-2887-4b22-830b-b6e8b9a373c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1ac9516-f2f5-4fb6-b9df-1a0c7117d4f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310be96-b2b2-4338-baaf-ebbb516e596c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b3d59e5-f5c2-43ee-a6ae-df90aae81c4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399bdce-e59f-4b37-9c76-1cb38406458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6eeef4f-92d8-4f71-b915-c4af34bcf44b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69e56b8-cb00-44a1-9dc7-88b53a338d3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8e11fe3-14be-4b9a-8593-99a384629b7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0a2069d-b79c-41e5-b103-4220642b1c3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ba0b572-da29-4f23-bb27-d13c38df86c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a4f5aee-5313-4ba8-9a9e-acc217cb9e4c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4c989e2-99c5-4ae6-affa-f76733e0af2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d0945f7-8ebc-46f9-8212-a3db1072bad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c63b523-0a22-4054-b8e9-f34d6a17b08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a6224d0-f930-4e4c-a935-e052eb57e897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ea0be4c-fc56-4b39-ba1b-9bdc61af2e4f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702e63b-6bfe-4df0-9913-0f47032f184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6719158-6438-49f4-b319-06209a3765b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f99e78e-5673-439d-9da0-4cc8fc15968b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790de68-b0fa-4f81-be8a-6fdd3133ff7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d453e7-84c6-4a83-8b51-c41204a3f27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a466299-b963-44ab-84df-1b055fe4d47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046bc4b-f362-4ea2-8719-f8f24044880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bceaa28-863e-4905-a52c-44b4420576e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c10aaa2-6e75-49c4-bbda-2f81523c0bd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34e3e80-c4f2-4680-83ac-d37cc15add76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b980b38-dd47-429c-bf83-e75ac76d53b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e29a5a4-69d9-47ae-9f5e-0a9d790b528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205cae9-f36f-40f8-a656-8d0957590ef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4719b8b-4149-4ce2-8011-c9cb3bc46c54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d568b2d-0c91-4dee-9841-18c4b0741e1b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c4dbc4b-b97a-4737-9a67-7f057fd9e15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4d44823-fd4d-4f42-9af0-ae5789f4125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dc20654-8a55-4c68-bdbd-bd9f45f5b6e6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6de0759-93ac-4fee-9e9b-ed194efde8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425640d-9557-446f-b24d-e15e602db22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43d0d03-671e-4dec-bd65-08ed8bcf139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6198b5e-f152-45e7-a53d-c5a7e0cadd2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ed4b661-1a86-4e91-add2-18ef4f32f4ef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f5a69cf-c71e-4ac9-a976-fc918967594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cf7513e-3422-481f-bdd5-f488b7bc9b3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6aefa7-2ffe-4dea-b861-e53d60cdc85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b70e04d-2a2c-4e8f-b28c-6af88cecec6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8ac72aa-3ce3-4c11-8a51-2beaa533f3e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91d1517-4c7e-4bad-b045-bdad03e5d93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07593ea-c4ca-4b49-8adb-84fde1e5bde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bf9065d-c0fc-4097-a06a-e8d57afd3cec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ef747ac-e41f-4546-972c-a95e14edec3d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8684bce-1494-49b3-aecd-947d68461638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2e3ff5a-8889-497d-9c6a-0cdcfd20019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1fbfbe8-2849-4632-9769-463bf9bdbb8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83dfced-ef24-4c4d-8764-ae11248e46e7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95bf518-5dee-4d8e-8266-b6ca27ad294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4443ce4-79a1-44a7-9493-1a96b423676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0c83bdb-3602-448b-970e-227899b6c09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dc1c2f1b-3b01-41ea-8bc6-91a57c4ddd8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91ce4b8-25bf-4fb7-b5b8-8c33cd7b3fc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385c5ef-250c-49c6-9e57-29debceff9bc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6da73fb-cd8a-49d9-9b84-71a1dc1f5f36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0f8e7a8-8ff9-4f0c-a890-b6850fc4fca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25aa298-12ca-4a68-8e7f-b820d4a51af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d84c6a-4fec-4ecc-9870-39bf2744119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e64f50a-f662-4128-b0e3-0944a6a2ad9b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7b98322-e7de-4ff3-bd11-14ea6810c50f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0c81ff1-e189-4390-902d-bd9b9216840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63d6dc-8df0-49d2-b7ff-2c799983d64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5224d2b-ac6c-45b8-bb53-ed7a4a68bbd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4290816-b24f-488f-9784-eee98ca0d81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2fb707-e073-4cfb-adf4-b1c71bdfabd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a50c884-5893-4ac4-999a-7b7646a1030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ca5287e-3e20-4870-afa7-dea2ca229beb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8d209b9-09cd-40ed-be35-a9672f50e1b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698fe78-a711-4835-b827-a02adda6a8c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cedf0b8-604b-447d-a06f-1c1090e593b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d9c3bd9-a9cd-4c09-9edf-b4c4fe84e08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8291643-720d-44de-a7a8-f391b6b88f4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8150035-e7c3-47bf-b17e-23f636c17dc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ce8aa7e-d743-48ae-a982-3b3dbede4a8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137d205-37aa-4aba-ab9b-b254f40fa30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f7c98ce-f448-411b-9f93-8eacd438ba8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16bc1a5-6ddb-4cb5-a59d-527d090d7ce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12dd170-679c-4b88-88c2-cf333ab4f5d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9a3be05-13f7-4ded-93ab-affa1bdff1c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1236669-701b-44fd-b4a6-4485f0e2e83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fdb1069-83ec-4731-a489-6f2103a22b6f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06e6319-3be1-4b80-9dda-6f0c608993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6268f7d-fe05-4320-8424-5d6c47e753a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54c0bcf-5a32-46a8-893c-0b98c8b2cc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18786ec-91ee-4b2b-9f02-c90e9f70470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ede882b-4fc1-4606-8ff6-4932ab6d7a1b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4babd11-5558-4fe8-8337-c8a9ba1e080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ea40235-e802-464b-87d4-bb534b60ef9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f4466cb-455b-4ea2-b3ac-23f85d99143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02b1bd1-646b-422b-a312-c0a1db241d5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34d0a4d-4509-40da-b64c-3c3a1fc4947b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8f62f2a-5097-4963-bfad-da0856f8e0d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b2f9739-0a65-4014-b0df-0d24193959f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038f2f9-7814-4017-877b-5e8f21a0e9c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65cfeef-d64e-44d8-a1fe-12810e5b9bd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0b19299-fe80-4931-8cc6-9c73f45ef4e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717edaa-7c79-4a6d-b7a5-0d0210393f2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d04e1dc-2f7a-4e96-8383-3dbec01c765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8ac5db0-b25a-4fc6-92ae-6c604f0bf4d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406be58-6eca-457b-af62-6326504a14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77058ff-11e9-4445-a947-f827846a5c3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102cc40-40dd-4e67-9f22-5fe32fce30cc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2dc02f0-d747-4f3e-8152-0e5f4529e7c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bca8fbf-5b56-41b6-b72a-c8d5a46592a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6d90d2f-36c5-4e87-a475-65960367ade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ecc1c93-1026-4d68-beaa-b2092ddb053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11392bd-de3e-40a8-ad5f-df58a175668c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ec121af-4366-47d0-84d6-c6e1cfb65cd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912886f-0a0c-4f67-9b0f-8b4366908be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ca4bdbe-73bf-4bcd-9edf-cffbcaa1549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b41b9b2-bc31-4851-b026-2c9c9402889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dd3600c-f035-40ad-995c-393569bd660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0c17ad3-78aa-4b6d-b1a3-894c6bf02ef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4d18527f-683c-4829-bc4b-6b68497cd19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a67c4a2-8ec1-499a-a170-c2000668ce8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b814e09-f715-4d8b-8cb6-fc5656b0fdd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c4fbea00-c55e-4476-a0d5-4caa0e86d6f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8b04fba-c554-44bd-871c-f16512c8c38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c23ac63-6d52-4c58-ab9f-5c976662535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8b5ba02a-699c-408c-8a2f-c4e7cff6d13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237a45c7-7d72-4383-9bb7-1efc92eb595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e79562c-6eec-431e-b9a8-b576bb60f33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29d5652-4385-42c5-83bc-365d5bb8d05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d3df562-6088-4396-8d24-1facece1745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778a7f1-c239-4bd2-a2a2-25fd9cd7ccab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047eb70-723f-4c16-8bda-20c508c3bdb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1a8bab2-bf81-4122-9845-61e028cef9a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0746822-2ebd-49ed-b892-1e79fed0520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585e495-74f8-4459-aa04-4c4b3f0d80b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b17f8431-abbd-464e-8ee6-2d3404424ea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b0272b6-da0d-45f6-ad65-26f344836aa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1569e833-f25f-4cb6-8a49-1c38f0b4e9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670ac8c-3b77-47f8-8815-ee1a20f617b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9ca6eb3-0ffa-4e12-80dc-9168fdbe33c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fd85753-9b77-4931-9210-20fb3220c0c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f05d5ef-ac63-4a1f-9f32-ecdd8632751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e1405b9-9b57-4a86-a9ca-d2034c5afbc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fa063c36-d29f-4d8b-98e2-027089e9d24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dd81c55-b29a-4a5f-918d-f8bbc519e30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ea04b949-660c-48a3-baf8-d2b663b37c5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a1a0d04b-e631-4ee9-986b-bc8c1b3b7d7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0606937e-5828-4e54-a6cb-c4a0ac4f566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dcaa6f2-023a-4ed5-bc8f-8e300829cd8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531cbfb7-010c-44d7-9228-cdddc7d37fa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3ff125bc-3a8b-49b2-95f6-a5936f9ee20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7d59dbeb-7e74-4253-b288-b3541905d7c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648e3dff-bff8-42c5-9fb1-84536dbba33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3Z3N" val="9b66676e-01f5-4e96-b328-33748ceb4d19"/>
</p:tagLst>
</file>

<file path=ppt/theme/theme1.xml><?xml version="1.0" encoding="utf-8"?>
<a:theme xmlns:a="http://schemas.openxmlformats.org/drawingml/2006/main" name="Aviatrix_lite">
  <a:themeElements>
    <a:clrScheme name="Aviatrix">
      <a:dk1>
        <a:sysClr val="windowText" lastClr="000000"/>
      </a:dk1>
      <a:lt1>
        <a:sysClr val="window" lastClr="FFFFFF"/>
      </a:lt1>
      <a:dk2>
        <a:srgbClr val="19647E"/>
      </a:dk2>
      <a:lt2>
        <a:srgbClr val="E7E6E6"/>
      </a:lt2>
      <a:accent1>
        <a:srgbClr val="E24307"/>
      </a:accent1>
      <a:accent2>
        <a:srgbClr val="302E42"/>
      </a:accent2>
      <a:accent3>
        <a:srgbClr val="19647E"/>
      </a:accent3>
      <a:accent4>
        <a:srgbClr val="FD6321"/>
      </a:accent4>
      <a:accent5>
        <a:srgbClr val="28AFB0"/>
      </a:accent5>
      <a:accent6>
        <a:srgbClr val="F4F4F4"/>
      </a:accent6>
      <a:hlink>
        <a:srgbClr val="E24307"/>
      </a:hlink>
      <a:folHlink>
        <a:srgbClr val="16151D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Template 2024" id="{015EDE27-52FB-F849-9C84-067E5D2C6315}" vid="{2ABB4BB9-28E0-9B4B-BB84-51BF6C5299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F59F72C37B247A113CAF04F05D1A2" ma:contentTypeVersion="15" ma:contentTypeDescription="Create a new document." ma:contentTypeScope="" ma:versionID="107e39e245458e52c2690e50b0cafd27">
  <xsd:schema xmlns:xsd="http://www.w3.org/2001/XMLSchema" xmlns:xs="http://www.w3.org/2001/XMLSchema" xmlns:p="http://schemas.microsoft.com/office/2006/metadata/properties" xmlns:ns2="d86145dc-5422-4d95-9035-99d1eb0aad04" xmlns:ns3="441d0141-fee1-4d79-859b-40b8ef8f47c8" targetNamespace="http://schemas.microsoft.com/office/2006/metadata/properties" ma:root="true" ma:fieldsID="be8566d003f1c4e3f72b6d50034ea646" ns2:_="" ns3:_="">
    <xsd:import namespace="d86145dc-5422-4d95-9035-99d1eb0aad04"/>
    <xsd:import namespace="441d0141-fee1-4d79-859b-40b8ef8f47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145dc-5422-4d95-9035-99d1eb0aa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d0141-fee1-4d79-859b-40b8ef8f4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df4b20a-ba05-43f0-ad46-fb14c87a2641}" ma:internalName="TaxCatchAll" ma:showField="CatchAllData" ma:web="441d0141-fee1-4d79-859b-40b8ef8f4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6145dc-5422-4d95-9035-99d1eb0aad04">
      <Terms xmlns="http://schemas.microsoft.com/office/infopath/2007/PartnerControls"/>
    </lcf76f155ced4ddcb4097134ff3c332f>
    <TaxCatchAll xmlns="441d0141-fee1-4d79-859b-40b8ef8f47c8" xsi:nil="true"/>
    <SharedWithUsers xmlns="441d0141-fee1-4d79-859b-40b8ef8f47c8">
      <UserInfo>
        <DisplayName/>
        <AccountId xsi:nil="true"/>
        <AccountType/>
      </UserInfo>
    </SharedWithUsers>
    <MediaLengthInSeconds xmlns="d86145dc-5422-4d95-9035-99d1eb0aad04" xsi:nil="true"/>
  </documentManagement>
</p:properties>
</file>

<file path=customXml/itemProps1.xml><?xml version="1.0" encoding="utf-8"?>
<ds:datastoreItem xmlns:ds="http://schemas.openxmlformats.org/officeDocument/2006/customXml" ds:itemID="{4FCC6630-3B5E-4EB4-B6B4-622E92465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145dc-5422-4d95-9035-99d1eb0aad04"/>
    <ds:schemaRef ds:uri="441d0141-fee1-4d79-859b-40b8ef8f4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A72B1-EE64-40AA-A8FF-8F263E6A57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C2FA5B-25BF-4599-B439-22B9B9939BC4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441d0141-fee1-4d79-859b-40b8ef8f47c8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d86145dc-5422-4d95-9035-99d1eb0aad0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Aviatrix_lite</Template>
  <TotalTime>190</TotalTime>
  <Words>821</Words>
  <Application>Microsoft Macintosh PowerPoint</Application>
  <PresentationFormat>Widescreen</PresentationFormat>
  <Paragraphs>249</Paragraphs>
  <Slides>15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Arial</vt:lpstr>
      <vt:lpstr>Wingdings</vt:lpstr>
      <vt:lpstr>Courier New</vt:lpstr>
      <vt:lpstr>Calibri Light</vt:lpstr>
      <vt:lpstr>Aviatrix_lite</vt:lpstr>
      <vt:lpstr>Secure Egress</vt:lpstr>
      <vt:lpstr>Problem Statement</vt:lpstr>
      <vt:lpstr>Aviatrix Secure Egress Filtering Feature</vt:lpstr>
      <vt:lpstr>Aviatrix Secure Egress Filtering</vt:lpstr>
      <vt:lpstr>Aviatrix Secure Egress Filtering</vt:lpstr>
      <vt:lpstr>Aviatrix Secure Egress Filtering</vt:lpstr>
      <vt:lpstr>Aviatrix Secure Egress Filtering Design Patterns</vt:lpstr>
      <vt:lpstr>Zero Trust Network Access</vt:lpstr>
      <vt:lpstr>PowerPoint Presentation</vt:lpstr>
      <vt:lpstr>Enabling Egress</vt:lpstr>
      <vt:lpstr>Adding Filtering/Monitoring feature to the Egress</vt:lpstr>
      <vt:lpstr>WebGroup Creation</vt:lpstr>
      <vt:lpstr>Monitor</vt:lpstr>
      <vt:lpstr>Policy as Code Workflow</vt:lpstr>
      <vt:lpstr>Next:   Lab 7 Secure Egress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Holms</dc:creator>
  <cp:lastModifiedBy>Shahzad Ali</cp:lastModifiedBy>
  <cp:revision>21</cp:revision>
  <cp:lastPrinted>2022-10-05T15:26:40Z</cp:lastPrinted>
  <dcterms:created xsi:type="dcterms:W3CDTF">2024-02-28T16:42:20Z</dcterms:created>
  <dcterms:modified xsi:type="dcterms:W3CDTF">2024-07-18T23:45:03Z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ExtendedDescription">
    <vt:lpwstr/>
  </property>
  <property fmtid="{D5CDD505-2E9C-101B-9397-08002B2CF9AE}" pid="3" name="ComplianceAssetId">
    <vt:lpwstr/>
  </property>
  <property fmtid="{D5CDD505-2E9C-101B-9397-08002B2CF9AE}" pid="4" name="ContentTypeId">
    <vt:lpwstr>0x0101004F07A6476911474CBE28598A8AE2063A</vt:lpwstr>
  </property>
  <property fmtid="{D5CDD505-2E9C-101B-9397-08002B2CF9AE}" pid="5" name="MediaServiceImageTags">
    <vt:lpwstr/>
  </property>
  <property fmtid="{D5CDD505-2E9C-101B-9397-08002B2CF9AE}" pid="6" name="Order">
    <vt:r8>152900</vt:r8>
  </property>
  <property fmtid="{D5CDD505-2E9C-101B-9397-08002B2CF9AE}" pid="7" name="TemplateUrl">
    <vt:lpwstr/>
  </property>
  <property fmtid="{D5CDD505-2E9C-101B-9397-08002B2CF9AE}" pid="8" name="TriggerFlowInfo">
    <vt:lpwstr/>
  </property>
  <property fmtid="{D5CDD505-2E9C-101B-9397-08002B2CF9AE}" pid="9" name="xd_ProgID">
    <vt:lpwstr/>
  </property>
  <property fmtid="{D5CDD505-2E9C-101B-9397-08002B2CF9AE}" pid="10" name="xd_Signature">
    <vt:bool>false</vt:bool>
  </property>
</Properties>
</file>