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2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3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4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5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6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7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8.xml" ContentType="application/vnd.openxmlformats-officedocument.presentationml.notesSl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9.xml" ContentType="application/vnd.openxmlformats-officedocument.presentationml.notesSlide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notesSlides/notesSlide13.xml" ContentType="application/vnd.openxmlformats-officedocument.presentationml.notesSlide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notesSlides/notesSlide14.xml" ContentType="application/vnd.openxmlformats-officedocument.presentationml.notesSlide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notesSlides/notesSlide18.xml" ContentType="application/vnd.openxmlformats-officedocument.presentationml.notesSlide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notesSlides/notesSlide19.xml" ContentType="application/vnd.openxmlformats-officedocument.presentationml.notesSlide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notesSlides/notesSlide20.xml" ContentType="application/vnd.openxmlformats-officedocument.presentationml.notesSlide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83" r:id="rId4"/>
  </p:sldMasterIdLst>
  <p:notesMasterIdLst>
    <p:notesMasterId r:id="rId31"/>
  </p:notesMasterIdLst>
  <p:sldIdLst>
    <p:sldId id="2147481875" r:id="rId5"/>
    <p:sldId id="2147481876" r:id="rId6"/>
    <p:sldId id="2147481877" r:id="rId7"/>
    <p:sldId id="2147481878" r:id="rId8"/>
    <p:sldId id="2147481879" r:id="rId9"/>
    <p:sldId id="2147481880" r:id="rId10"/>
    <p:sldId id="2147481881" r:id="rId11"/>
    <p:sldId id="2147481882" r:id="rId12"/>
    <p:sldId id="2147481883" r:id="rId13"/>
    <p:sldId id="2147481884" r:id="rId14"/>
    <p:sldId id="2142532948" r:id="rId15"/>
    <p:sldId id="2142532936" r:id="rId16"/>
    <p:sldId id="2147481887" r:id="rId17"/>
    <p:sldId id="2147481888" r:id="rId18"/>
    <p:sldId id="2147481889" r:id="rId19"/>
    <p:sldId id="2142532974" r:id="rId20"/>
    <p:sldId id="2142532975" r:id="rId21"/>
    <p:sldId id="2147481892" r:id="rId22"/>
    <p:sldId id="2147481893" r:id="rId23"/>
    <p:sldId id="2147481894" r:id="rId24"/>
    <p:sldId id="2147481895" r:id="rId25"/>
    <p:sldId id="2147481896" r:id="rId26"/>
    <p:sldId id="2132735929" r:id="rId27"/>
    <p:sldId id="2132735933" r:id="rId28"/>
    <p:sldId id="2142532880" r:id="rId29"/>
    <p:sldId id="2142532881" r:id="rId30"/>
  </p:sldIdLst>
  <p:sldSz cx="12192000" cy="6858000"/>
  <p:notesSz cx="6858000" cy="9144000"/>
  <p:embeddedFontLst>
    <p:embeddedFont>
      <p:font typeface="Open Sans" panose="020B0606030504020204" pitchFamily="34" charset="0"/>
      <p:regular r:id="rId32"/>
      <p:bold r:id="rId33"/>
      <p:italic r:id="rId34"/>
      <p:boldItalic r:id="rId35"/>
    </p:embeddedFont>
  </p:embeddedFontLst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9E9F33-36C3-8846-916C-D58C9CF0BAAA}" v="3" dt="2024-06-06T02:23:20.6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2"/>
    <p:restoredTop sz="89516" autoAdjust="0"/>
  </p:normalViewPr>
  <p:slideViewPr>
    <p:cSldViewPr snapToGrid="0">
      <p:cViewPr varScale="1">
        <p:scale>
          <a:sx n="105" d="100"/>
          <a:sy n="105" d="100"/>
        </p:scale>
        <p:origin x="1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4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zad Ali" userId="ecba8e45-00b4-4f6b-a2f0-4dc2d773ca2c" providerId="ADAL" clId="{51A8CB30-D489-F44A-80FE-C60BB634A5E7}"/>
    <pc:docChg chg="modSld">
      <pc:chgData name="Shahzad Ali" userId="ecba8e45-00b4-4f6b-a2f0-4dc2d773ca2c" providerId="ADAL" clId="{51A8CB30-D489-F44A-80FE-C60BB634A5E7}" dt="2024-06-04T16:11:56.699" v="15" actId="20577"/>
      <pc:docMkLst>
        <pc:docMk/>
      </pc:docMkLst>
      <pc:sldChg chg="modSp mod">
        <pc:chgData name="Shahzad Ali" userId="ecba8e45-00b4-4f6b-a2f0-4dc2d773ca2c" providerId="ADAL" clId="{51A8CB30-D489-F44A-80FE-C60BB634A5E7}" dt="2024-06-04T16:11:56.699" v="15" actId="20577"/>
        <pc:sldMkLst>
          <pc:docMk/>
          <pc:sldMk cId="1543571786" sldId="2147481883"/>
        </pc:sldMkLst>
        <pc:spChg chg="mod">
          <ac:chgData name="Shahzad Ali" userId="ecba8e45-00b4-4f6b-a2f0-4dc2d773ca2c" providerId="ADAL" clId="{51A8CB30-D489-F44A-80FE-C60BB634A5E7}" dt="2024-06-04T16:11:56.699" v="15" actId="20577"/>
          <ac:spMkLst>
            <pc:docMk/>
            <pc:sldMk cId="1543571786" sldId="2147481883"/>
            <ac:spMk id="9" creationId="{59C7E26C-1EEB-C8E2-7C1D-2CFD07602E2B}"/>
          </ac:spMkLst>
        </pc:spChg>
      </pc:sldChg>
    </pc:docChg>
  </pc:docChgLst>
  <pc:docChgLst>
    <pc:chgData name="Rizwan Jamal" userId="6c8cb8c0-019d-4068-958e-f30b571bac9d" providerId="ADAL" clId="{789E9F33-36C3-8846-916C-D58C9CF0BAAA}"/>
    <pc:docChg chg="addSld delSld modSld">
      <pc:chgData name="Rizwan Jamal" userId="6c8cb8c0-019d-4068-958e-f30b571bac9d" providerId="ADAL" clId="{789E9F33-36C3-8846-916C-D58C9CF0BAAA}" dt="2024-06-06T02:23:20.666" v="34"/>
      <pc:docMkLst>
        <pc:docMk/>
      </pc:docMkLst>
      <pc:sldChg chg="modSp add mod">
        <pc:chgData name="Rizwan Jamal" userId="6c8cb8c0-019d-4068-958e-f30b571bac9d" providerId="ADAL" clId="{789E9F33-36C3-8846-916C-D58C9CF0BAAA}" dt="2024-06-06T01:50:29.183" v="32" actId="20577"/>
        <pc:sldMkLst>
          <pc:docMk/>
          <pc:sldMk cId="708113614" sldId="2132735933"/>
        </pc:sldMkLst>
        <pc:spChg chg="mod">
          <ac:chgData name="Rizwan Jamal" userId="6c8cb8c0-019d-4068-958e-f30b571bac9d" providerId="ADAL" clId="{789E9F33-36C3-8846-916C-D58C9CF0BAAA}" dt="2024-06-06T01:50:29.183" v="32" actId="20577"/>
          <ac:spMkLst>
            <pc:docMk/>
            <pc:sldMk cId="708113614" sldId="2132735933"/>
            <ac:spMk id="3" creationId="{F1B609D9-B184-01B6-FE78-177E282AA684}"/>
          </ac:spMkLst>
        </pc:spChg>
      </pc:sldChg>
      <pc:sldChg chg="add">
        <pc:chgData name="Rizwan Jamal" userId="6c8cb8c0-019d-4068-958e-f30b571bac9d" providerId="ADAL" clId="{789E9F33-36C3-8846-916C-D58C9CF0BAAA}" dt="2024-06-06T01:51:07.396" v="33"/>
        <pc:sldMkLst>
          <pc:docMk/>
          <pc:sldMk cId="2828376561" sldId="2142532880"/>
        </pc:sldMkLst>
      </pc:sldChg>
      <pc:sldChg chg="add">
        <pc:chgData name="Rizwan Jamal" userId="6c8cb8c0-019d-4068-958e-f30b571bac9d" providerId="ADAL" clId="{789E9F33-36C3-8846-916C-D58C9CF0BAAA}" dt="2024-06-06T01:51:07.396" v="33"/>
        <pc:sldMkLst>
          <pc:docMk/>
          <pc:sldMk cId="3169320067" sldId="2142532881"/>
        </pc:sldMkLst>
      </pc:sldChg>
      <pc:sldChg chg="addSp modSp">
        <pc:chgData name="Rizwan Jamal" userId="6c8cb8c0-019d-4068-958e-f30b571bac9d" providerId="ADAL" clId="{789E9F33-36C3-8846-916C-D58C9CF0BAAA}" dt="2024-06-06T02:23:20.666" v="34"/>
        <pc:sldMkLst>
          <pc:docMk/>
          <pc:sldMk cId="158408100" sldId="2147481879"/>
        </pc:sldMkLst>
        <pc:spChg chg="add mod">
          <ac:chgData name="Rizwan Jamal" userId="6c8cb8c0-019d-4068-958e-f30b571bac9d" providerId="ADAL" clId="{789E9F33-36C3-8846-916C-D58C9CF0BAAA}" dt="2024-06-06T02:23:20.666" v="34"/>
          <ac:spMkLst>
            <pc:docMk/>
            <pc:sldMk cId="158408100" sldId="2147481879"/>
            <ac:spMk id="79" creationId="{C5002AE9-6214-5705-5BF7-7031F5482446}"/>
          </ac:spMkLst>
        </pc:spChg>
      </pc:sldChg>
      <pc:sldChg chg="new del">
        <pc:chgData name="Rizwan Jamal" userId="6c8cb8c0-019d-4068-958e-f30b571bac9d" providerId="ADAL" clId="{789E9F33-36C3-8846-916C-D58C9CF0BAAA}" dt="2024-06-06T01:50:09.295" v="2" actId="2696"/>
        <pc:sldMkLst>
          <pc:docMk/>
          <pc:sldMk cId="55498019" sldId="214748189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F76EC-978E-42B8-96B5-27A5D93EF9E4}" type="datetimeFigureOut">
              <a:t>6/5/24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CBDAA-39C4-4953-8B33-EC28350C399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9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CBDAA-39C4-4953-8B33-EC28350C39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79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17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75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89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95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08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93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868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35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8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9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522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CBDAA-39C4-4953-8B33-EC28350C399A}" type="slidenum">
              <a:rPr lang="en-CH" smtClean="0"/>
              <a:t>21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334821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CBDAA-39C4-4953-8B33-EC28350C399A}" type="slidenum">
              <a:rPr lang="en-CH" smtClean="0"/>
              <a:t>22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64644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CBDAA-39C4-4953-8B33-EC28350C399A}" type="slidenum">
              <a:rPr lang="en-CH" smtClean="0"/>
              <a:t>23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345152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CBDAA-39C4-4953-8B33-EC28350C399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46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75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62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50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31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36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49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33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/>
          <p:cNvSpPr/>
          <p:nvPr userDrawn="1"/>
        </p:nvSpPr>
        <p:spPr bwMode="auto">
          <a:xfrm>
            <a:off x="3207537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 userDrawn="1">
            <p:ph type="title" hasCustomPrompt="1"/>
          </p:nvPr>
        </p:nvSpPr>
        <p:spPr>
          <a:xfrm>
            <a:off x="6435137" y="1323902"/>
            <a:ext cx="5756864" cy="1848910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The Title</a:t>
            </a:r>
          </a:p>
        </p:txBody>
      </p:sp>
      <p:sp>
        <p:nvSpPr>
          <p:cNvPr id="18" name="Text Placeholder 1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36965" y="3172812"/>
            <a:ext cx="5755177" cy="946821"/>
          </a:xfrm>
        </p:spPr>
        <p:txBody>
          <a:bodyPr>
            <a:normAutofit/>
          </a:bodyPr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The Subtitle of the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B672-BCB2-4225-B99B-5DCF23F80FE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435317" y="4518778"/>
            <a:ext cx="5756697" cy="10064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6455414" y="2460397"/>
            <a:ext cx="5736586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1646" y="1201500"/>
            <a:ext cx="3960000" cy="4455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085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8767483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71538" y="1306286"/>
            <a:ext cx="3172545" cy="4840515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36061" y="93134"/>
            <a:ext cx="826071" cy="92933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8207885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8208671" cy="5165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870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109776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382663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073726" y="12708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3403461" y="1277667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5793820" y="12708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8110139" y="1283416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2341" y="1365058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412076" y="1371834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802435" y="136505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7118754" y="1377581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97632" y="2217287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527367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4917726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7234045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B5EB1F-15AB-2CCA-76D9-9059D24221F1}"/>
              </a:ext>
            </a:extLst>
          </p:cNvPr>
          <p:cNvSpPr/>
          <p:nvPr userDrawn="1"/>
        </p:nvSpPr>
        <p:spPr>
          <a:xfrm>
            <a:off x="10474844" y="1281701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C84775AC-7525-7CF5-5560-2B6C3361E4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83459" y="137586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2F18583E-D241-2D3A-F9F0-E1207FC3E53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98750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71487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-1539" y="1995262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062465" y="2444226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4717130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8328825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3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4320517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7914640" y="3149345"/>
            <a:ext cx="3434175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9202DC-828B-37DE-A8A9-4BFDA9D59BFD}"/>
              </a:ext>
            </a:extLst>
          </p:cNvPr>
          <p:cNvGrpSpPr/>
          <p:nvPr userDrawn="1"/>
        </p:nvGrpSpPr>
        <p:grpSpPr>
          <a:xfrm>
            <a:off x="0" y="2077884"/>
            <a:ext cx="12192000" cy="249806"/>
            <a:chOff x="-1539" y="961703"/>
            <a:chExt cx="12192000" cy="24980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44237B-C909-E4CB-FDA9-26770FA4921E}"/>
                </a:ext>
              </a:extLst>
            </p:cNvPr>
            <p:cNvCxnSpPr/>
            <p:nvPr userDrawn="1"/>
          </p:nvCxnSpPr>
          <p:spPr>
            <a:xfrm>
              <a:off x="-1539" y="1070004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A7D4A15-BE62-D88E-D4CA-840D8BD58C68}"/>
                </a:ext>
              </a:extLst>
            </p:cNvPr>
            <p:cNvSpPr/>
            <p:nvPr userDrawn="1"/>
          </p:nvSpPr>
          <p:spPr>
            <a:xfrm>
              <a:off x="2217968" y="961703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7F00D77-7A4B-6BE7-0F8D-D67AD9276B7A}"/>
                </a:ext>
              </a:extLst>
            </p:cNvPr>
            <p:cNvSpPr/>
            <p:nvPr userDrawn="1"/>
          </p:nvSpPr>
          <p:spPr>
            <a:xfrm>
              <a:off x="5876953" y="975838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4B0ADCA-B6CC-D870-2821-E7BF66D706B1}"/>
                </a:ext>
              </a:extLst>
            </p:cNvPr>
            <p:cNvSpPr/>
            <p:nvPr userDrawn="1"/>
          </p:nvSpPr>
          <p:spPr>
            <a:xfrm>
              <a:off x="9492968" y="975839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</p:grpSp>
      <p:sp>
        <p:nvSpPr>
          <p:cNvPr id="34" name="Text Placeholder 21">
            <a:extLst>
              <a:ext uri="{FF2B5EF4-FFF2-40B4-BE49-F238E27FC236}">
                <a16:creationId xmlns:a16="http://schemas.microsoft.com/office/drawing/2014/main" id="{5A71EAB4-6655-3DE1-AB3A-E509A1F3B5A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97493" y="1016831"/>
            <a:ext cx="10651321" cy="81714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26534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1169651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44253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881896" y="1330765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47804" y="131534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413712" y="1330765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10179621" y="1343291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726392" y="1424932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487980" y="1409514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249568" y="1424930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9011157" y="1437455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2" y="2388935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487736" y="2373518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249080" y="2388935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9010425" y="2401461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47642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1120479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322860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2196448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86695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176942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9667189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441952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932199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22446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912693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149286" y="3336925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635213" y="3336924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121140" y="3336923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8607067" y="3336922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149286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634969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120652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8606335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5"/>
          </p:nvPr>
        </p:nvSpPr>
        <p:spPr>
          <a:xfrm>
            <a:off x="1149286" y="1281442"/>
            <a:ext cx="9794875" cy="7831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291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eft_Pic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0" y="246888"/>
            <a:ext cx="11405896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4" y="1130372"/>
            <a:ext cx="5788483" cy="4713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457360" y="1130371"/>
            <a:ext cx="5734639" cy="47132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4469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 userDrawn="1"/>
        </p:nvSpPr>
        <p:spPr bwMode="auto">
          <a:xfrm>
            <a:off x="1712537" y="252329"/>
            <a:ext cx="8766927" cy="6333816"/>
          </a:xfrm>
          <a:custGeom>
            <a:avLst/>
            <a:gdLst>
              <a:gd name="T0" fmla="*/ 180 w 189"/>
              <a:gd name="T1" fmla="*/ 92 h 136"/>
              <a:gd name="T2" fmla="*/ 161 w 189"/>
              <a:gd name="T3" fmla="*/ 68 h 136"/>
              <a:gd name="T4" fmla="*/ 126 w 189"/>
              <a:gd name="T5" fmla="*/ 24 h 136"/>
              <a:gd name="T6" fmla="*/ 116 w 189"/>
              <a:gd name="T7" fmla="*/ 10 h 136"/>
              <a:gd name="T8" fmla="*/ 94 w 189"/>
              <a:gd name="T9" fmla="*/ 0 h 136"/>
              <a:gd name="T10" fmla="*/ 73 w 189"/>
              <a:gd name="T11" fmla="*/ 10 h 136"/>
              <a:gd name="T12" fmla="*/ 62 w 189"/>
              <a:gd name="T13" fmla="*/ 24 h 136"/>
              <a:gd name="T14" fmla="*/ 28 w 189"/>
              <a:gd name="T15" fmla="*/ 68 h 136"/>
              <a:gd name="T16" fmla="*/ 9 w 189"/>
              <a:gd name="T17" fmla="*/ 92 h 136"/>
              <a:gd name="T18" fmla="*/ 14 w 189"/>
              <a:gd name="T19" fmla="*/ 130 h 136"/>
              <a:gd name="T20" fmla="*/ 30 w 189"/>
              <a:gd name="T21" fmla="*/ 136 h 136"/>
              <a:gd name="T22" fmla="*/ 52 w 189"/>
              <a:gd name="T23" fmla="*/ 126 h 136"/>
              <a:gd name="T24" fmla="*/ 62 w 189"/>
              <a:gd name="T25" fmla="*/ 112 h 136"/>
              <a:gd name="T26" fmla="*/ 90 w 189"/>
              <a:gd name="T27" fmla="*/ 77 h 136"/>
              <a:gd name="T28" fmla="*/ 77 w 189"/>
              <a:gd name="T29" fmla="*/ 49 h 136"/>
              <a:gd name="T30" fmla="*/ 88 w 189"/>
              <a:gd name="T31" fmla="*/ 64 h 136"/>
              <a:gd name="T32" fmla="*/ 94 w 189"/>
              <a:gd name="T33" fmla="*/ 71 h 136"/>
              <a:gd name="T34" fmla="*/ 126 w 189"/>
              <a:gd name="T35" fmla="*/ 112 h 136"/>
              <a:gd name="T36" fmla="*/ 137 w 189"/>
              <a:gd name="T37" fmla="*/ 126 h 136"/>
              <a:gd name="T38" fmla="*/ 158 w 189"/>
              <a:gd name="T39" fmla="*/ 136 h 136"/>
              <a:gd name="T40" fmla="*/ 175 w 189"/>
              <a:gd name="T41" fmla="*/ 130 h 136"/>
              <a:gd name="T42" fmla="*/ 180 w 189"/>
              <a:gd name="T43" fmla="*/ 9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9" h="136">
                <a:moveTo>
                  <a:pt x="180" y="92"/>
                </a:moveTo>
                <a:cubicBezTo>
                  <a:pt x="161" y="68"/>
                  <a:pt x="161" y="68"/>
                  <a:pt x="161" y="68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16" y="10"/>
                  <a:pt x="116" y="10"/>
                  <a:pt x="116" y="10"/>
                </a:cubicBezTo>
                <a:cubicBezTo>
                  <a:pt x="111" y="4"/>
                  <a:pt x="103" y="0"/>
                  <a:pt x="94" y="0"/>
                </a:cubicBezTo>
                <a:cubicBezTo>
                  <a:pt x="86" y="0"/>
                  <a:pt x="78" y="4"/>
                  <a:pt x="73" y="10"/>
                </a:cubicBezTo>
                <a:cubicBezTo>
                  <a:pt x="62" y="24"/>
                  <a:pt x="62" y="24"/>
                  <a:pt x="62" y="24"/>
                </a:cubicBezTo>
                <a:cubicBezTo>
                  <a:pt x="28" y="68"/>
                  <a:pt x="28" y="68"/>
                  <a:pt x="28" y="68"/>
                </a:cubicBezTo>
                <a:cubicBezTo>
                  <a:pt x="9" y="92"/>
                  <a:pt x="9" y="92"/>
                  <a:pt x="9" y="92"/>
                </a:cubicBezTo>
                <a:cubicBezTo>
                  <a:pt x="0" y="104"/>
                  <a:pt x="2" y="121"/>
                  <a:pt x="14" y="130"/>
                </a:cubicBezTo>
                <a:cubicBezTo>
                  <a:pt x="19" y="134"/>
                  <a:pt x="25" y="136"/>
                  <a:pt x="30" y="136"/>
                </a:cubicBezTo>
                <a:cubicBezTo>
                  <a:pt x="39" y="136"/>
                  <a:pt x="46" y="132"/>
                  <a:pt x="52" y="126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90" y="77"/>
                  <a:pt x="90" y="77"/>
                  <a:pt x="90" y="77"/>
                </a:cubicBezTo>
                <a:cubicBezTo>
                  <a:pt x="77" y="49"/>
                  <a:pt x="77" y="49"/>
                  <a:pt x="77" y="49"/>
                </a:cubicBezTo>
                <a:cubicBezTo>
                  <a:pt x="88" y="64"/>
                  <a:pt x="88" y="64"/>
                  <a:pt x="88" y="64"/>
                </a:cubicBezTo>
                <a:cubicBezTo>
                  <a:pt x="94" y="71"/>
                  <a:pt x="94" y="71"/>
                  <a:pt x="94" y="71"/>
                </a:cubicBezTo>
                <a:cubicBezTo>
                  <a:pt x="126" y="112"/>
                  <a:pt x="126" y="112"/>
                  <a:pt x="126" y="112"/>
                </a:cubicBezTo>
                <a:cubicBezTo>
                  <a:pt x="137" y="126"/>
                  <a:pt x="137" y="126"/>
                  <a:pt x="137" y="126"/>
                </a:cubicBezTo>
                <a:cubicBezTo>
                  <a:pt x="142" y="132"/>
                  <a:pt x="150" y="136"/>
                  <a:pt x="158" y="136"/>
                </a:cubicBezTo>
                <a:cubicBezTo>
                  <a:pt x="164" y="136"/>
                  <a:pt x="170" y="134"/>
                  <a:pt x="175" y="130"/>
                </a:cubicBezTo>
                <a:cubicBezTo>
                  <a:pt x="187" y="121"/>
                  <a:pt x="189" y="104"/>
                  <a:pt x="180" y="92"/>
                </a:cubicBezTo>
                <a:close/>
              </a:path>
            </a:pathLst>
          </a:custGeom>
          <a:gradFill flip="none" rotWithShape="1">
            <a:gsLst>
              <a:gs pos="56000">
                <a:schemeClr val="bg1">
                  <a:alpha val="78000"/>
                </a:schemeClr>
              </a:gs>
              <a:gs pos="0">
                <a:schemeClr val="bg1">
                  <a:lumMod val="95000"/>
                  <a:alpha val="79000"/>
                </a:schemeClr>
              </a:gs>
            </a:gsLst>
            <a:lin ang="16200000" scaled="1"/>
          </a:gradFill>
          <a:ln>
            <a:noFill/>
          </a:ln>
          <a:effectLst>
            <a:outerShdw blurRad="7112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15061" y="1098863"/>
            <a:ext cx="3161878" cy="35571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25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78923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DBF27-0730-410D-BAE0-26163E0F157B}"/>
              </a:ext>
            </a:extLst>
          </p:cNvPr>
          <p:cNvSpPr/>
          <p:nvPr userDrawn="1"/>
        </p:nvSpPr>
        <p:spPr>
          <a:xfrm>
            <a:off x="0" y="396112"/>
            <a:ext cx="3424517" cy="10309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55" y="619765"/>
            <a:ext cx="3110485" cy="58363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55" y="1548331"/>
            <a:ext cx="3172545" cy="3761338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005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11406680" cy="5165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920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264140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7126664" cy="6858000"/>
          </a:xfrm>
          <a:prstGeom prst="rect">
            <a:avLst/>
          </a:prstGeom>
          <a:gradFill flip="none" rotWithShape="1">
            <a:gsLst>
              <a:gs pos="93000">
                <a:schemeClr val="accent1">
                  <a:lumMod val="75000"/>
                </a:schemeClr>
              </a:gs>
              <a:gs pos="37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5"/>
          <p:cNvSpPr/>
          <p:nvPr userDrawn="1"/>
        </p:nvSpPr>
        <p:spPr bwMode="auto">
          <a:xfrm>
            <a:off x="2495413" y="0"/>
            <a:ext cx="8940800" cy="6858000"/>
          </a:xfrm>
          <a:custGeom>
            <a:avLst/>
            <a:gdLst>
              <a:gd name="T0" fmla="*/ 108 w 2805"/>
              <a:gd name="T1" fmla="*/ 1976 h 2151"/>
              <a:gd name="T2" fmla="*/ 411 w 2805"/>
              <a:gd name="T3" fmla="*/ 2151 h 2151"/>
              <a:gd name="T4" fmla="*/ 2805 w 2805"/>
              <a:gd name="T5" fmla="*/ 2151 h 2151"/>
              <a:gd name="T6" fmla="*/ 2805 w 2805"/>
              <a:gd name="T7" fmla="*/ 0 h 2151"/>
              <a:gd name="T8" fmla="*/ 1124 w 2805"/>
              <a:gd name="T9" fmla="*/ 0 h 2151"/>
              <a:gd name="T10" fmla="*/ 1124 w 2805"/>
              <a:gd name="T11" fmla="*/ 0 h 2151"/>
              <a:gd name="T12" fmla="*/ 1018 w 2805"/>
              <a:gd name="T13" fmla="*/ 28 h 2151"/>
              <a:gd name="T14" fmla="*/ 108 w 2805"/>
              <a:gd name="T15" fmla="*/ 554 h 2151"/>
              <a:gd name="T16" fmla="*/ 0 w 2805"/>
              <a:gd name="T17" fmla="*/ 740 h 2151"/>
              <a:gd name="T18" fmla="*/ 0 w 2805"/>
              <a:gd name="T19" fmla="*/ 1790 h 2151"/>
              <a:gd name="T20" fmla="*/ 108 w 2805"/>
              <a:gd name="T21" fmla="*/ 1976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05" h="2151">
                <a:moveTo>
                  <a:pt x="108" y="1976"/>
                </a:moveTo>
                <a:cubicBezTo>
                  <a:pt x="411" y="2151"/>
                  <a:pt x="411" y="2151"/>
                  <a:pt x="411" y="2151"/>
                </a:cubicBezTo>
                <a:cubicBezTo>
                  <a:pt x="2805" y="2151"/>
                  <a:pt x="2805" y="2151"/>
                  <a:pt x="2805" y="2151"/>
                </a:cubicBezTo>
                <a:cubicBezTo>
                  <a:pt x="2805" y="0"/>
                  <a:pt x="2805" y="0"/>
                  <a:pt x="2805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087" y="0"/>
                  <a:pt x="1051" y="9"/>
                  <a:pt x="1018" y="28"/>
                </a:cubicBezTo>
                <a:cubicBezTo>
                  <a:pt x="108" y="554"/>
                  <a:pt x="108" y="554"/>
                  <a:pt x="108" y="554"/>
                </a:cubicBezTo>
                <a:cubicBezTo>
                  <a:pt x="41" y="592"/>
                  <a:pt x="0" y="663"/>
                  <a:pt x="0" y="740"/>
                </a:cubicBezTo>
                <a:cubicBezTo>
                  <a:pt x="0" y="1790"/>
                  <a:pt x="0" y="1790"/>
                  <a:pt x="0" y="1790"/>
                </a:cubicBezTo>
                <a:cubicBezTo>
                  <a:pt x="0" y="1867"/>
                  <a:pt x="41" y="1938"/>
                  <a:pt x="108" y="19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0039546" y="0"/>
            <a:ext cx="215245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31" y="496495"/>
            <a:ext cx="3523647" cy="1033944"/>
          </a:xfr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36061" y="93134"/>
            <a:ext cx="826071" cy="92933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30" name="Freeform 5"/>
          <p:cNvSpPr/>
          <p:nvPr userDrawn="1"/>
        </p:nvSpPr>
        <p:spPr bwMode="auto">
          <a:xfrm>
            <a:off x="2956988" y="555625"/>
            <a:ext cx="6167437" cy="6296024"/>
          </a:xfrm>
          <a:custGeom>
            <a:avLst/>
            <a:gdLst>
              <a:gd name="T0" fmla="*/ 1002 w 1052"/>
              <a:gd name="T1" fmla="*/ 264 h 1074"/>
              <a:gd name="T2" fmla="*/ 576 w 1052"/>
              <a:gd name="T3" fmla="*/ 18 h 1074"/>
              <a:gd name="T4" fmla="*/ 476 w 1052"/>
              <a:gd name="T5" fmla="*/ 18 h 1074"/>
              <a:gd name="T6" fmla="*/ 50 w 1052"/>
              <a:gd name="T7" fmla="*/ 264 h 1074"/>
              <a:gd name="T8" fmla="*/ 0 w 1052"/>
              <a:gd name="T9" fmla="*/ 351 h 1074"/>
              <a:gd name="T10" fmla="*/ 0 w 1052"/>
              <a:gd name="T11" fmla="*/ 843 h 1074"/>
              <a:gd name="T12" fmla="*/ 50 w 1052"/>
              <a:gd name="T13" fmla="*/ 930 h 1074"/>
              <a:gd name="T14" fmla="*/ 300 w 1052"/>
              <a:gd name="T15" fmla="*/ 1074 h 1074"/>
              <a:gd name="T16" fmla="*/ 752 w 1052"/>
              <a:gd name="T17" fmla="*/ 1074 h 1074"/>
              <a:gd name="T18" fmla="*/ 1002 w 1052"/>
              <a:gd name="T19" fmla="*/ 930 h 1074"/>
              <a:gd name="T20" fmla="*/ 1052 w 1052"/>
              <a:gd name="T21" fmla="*/ 843 h 1074"/>
              <a:gd name="T22" fmla="*/ 1052 w 1052"/>
              <a:gd name="T23" fmla="*/ 351 h 1074"/>
              <a:gd name="T24" fmla="*/ 1002 w 1052"/>
              <a:gd name="T25" fmla="*/ 264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2" h="1074">
                <a:moveTo>
                  <a:pt x="1002" y="264"/>
                </a:moveTo>
                <a:cubicBezTo>
                  <a:pt x="576" y="18"/>
                  <a:pt x="576" y="18"/>
                  <a:pt x="576" y="18"/>
                </a:cubicBezTo>
                <a:cubicBezTo>
                  <a:pt x="545" y="0"/>
                  <a:pt x="507" y="0"/>
                  <a:pt x="476" y="18"/>
                </a:cubicBezTo>
                <a:cubicBezTo>
                  <a:pt x="50" y="264"/>
                  <a:pt x="50" y="264"/>
                  <a:pt x="50" y="264"/>
                </a:cubicBezTo>
                <a:cubicBezTo>
                  <a:pt x="19" y="282"/>
                  <a:pt x="0" y="315"/>
                  <a:pt x="0" y="351"/>
                </a:cubicBezTo>
                <a:cubicBezTo>
                  <a:pt x="0" y="843"/>
                  <a:pt x="0" y="843"/>
                  <a:pt x="0" y="843"/>
                </a:cubicBezTo>
                <a:cubicBezTo>
                  <a:pt x="0" y="878"/>
                  <a:pt x="19" y="912"/>
                  <a:pt x="50" y="930"/>
                </a:cubicBezTo>
                <a:cubicBezTo>
                  <a:pt x="300" y="1074"/>
                  <a:pt x="300" y="1074"/>
                  <a:pt x="300" y="1074"/>
                </a:cubicBezTo>
                <a:cubicBezTo>
                  <a:pt x="752" y="1074"/>
                  <a:pt x="752" y="1074"/>
                  <a:pt x="752" y="1074"/>
                </a:cubicBezTo>
                <a:cubicBezTo>
                  <a:pt x="1002" y="930"/>
                  <a:pt x="1002" y="930"/>
                  <a:pt x="1002" y="930"/>
                </a:cubicBezTo>
                <a:cubicBezTo>
                  <a:pt x="1033" y="912"/>
                  <a:pt x="1052" y="878"/>
                  <a:pt x="1052" y="843"/>
                </a:cubicBezTo>
                <a:cubicBezTo>
                  <a:pt x="1052" y="351"/>
                  <a:pt x="1052" y="351"/>
                  <a:pt x="1052" y="351"/>
                </a:cubicBezTo>
                <a:cubicBezTo>
                  <a:pt x="1052" y="315"/>
                  <a:pt x="1033" y="282"/>
                  <a:pt x="1002" y="264"/>
                </a:cubicBezTo>
                <a:close/>
              </a:path>
            </a:pathLst>
          </a:cu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829815" y="1931437"/>
            <a:ext cx="7239607" cy="4310743"/>
          </a:xfrm>
        </p:spPr>
        <p:txBody>
          <a:bodyPr/>
          <a:lstStyle>
            <a:lvl1pPr marL="0" indent="0">
              <a:buNone/>
              <a:defRPr sz="2800">
                <a:solidFill>
                  <a:schemeClr val="accent2"/>
                </a:solidFill>
              </a:defRPr>
            </a:lvl1pPr>
            <a:lvl2pPr marL="233363" indent="-233363">
              <a:spcBef>
                <a:spcPct val="0"/>
              </a:spcBef>
              <a:defRPr>
                <a:solidFill>
                  <a:schemeClr val="accent2"/>
                </a:solidFill>
              </a:defRPr>
            </a:lvl2pPr>
            <a:lvl3pPr marL="457200" indent="-228600">
              <a:spcBef>
                <a:spcPct val="0"/>
              </a:spcBef>
              <a:defRPr>
                <a:solidFill>
                  <a:schemeClr val="accent2"/>
                </a:solidFill>
              </a:defRPr>
            </a:lvl3pPr>
            <a:lvl4pPr marL="690563" indent="-228600">
              <a:spcBef>
                <a:spcPct val="0"/>
              </a:spcBef>
              <a:defRPr>
                <a:solidFill>
                  <a:schemeClr val="accent2"/>
                </a:solidFill>
              </a:defRPr>
            </a:lvl4pPr>
            <a:lvl5pPr marL="1027113" indent="-228600">
              <a:spcBef>
                <a:spcPct val="0"/>
              </a:spcBef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48" y="6515693"/>
            <a:ext cx="1573142" cy="18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4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/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/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/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3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/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3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/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/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/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/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3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/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rgbClr val="4E436E">
              <a:alpha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/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rgbClr val="4E436E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/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rgbClr val="4E436E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/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rgbClr val="4E436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0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/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/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/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/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2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DBF27-0730-410D-BAE0-26163E0F157B}"/>
              </a:ext>
            </a:extLst>
          </p:cNvPr>
          <p:cNvSpPr/>
          <p:nvPr userDrawn="1"/>
        </p:nvSpPr>
        <p:spPr>
          <a:xfrm>
            <a:off x="0" y="396112"/>
            <a:ext cx="3424517" cy="10309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55" y="619765"/>
            <a:ext cx="3110485" cy="58363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55" y="1548331"/>
            <a:ext cx="3172545" cy="3761338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648173" y="396113"/>
            <a:ext cx="7483247" cy="5750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571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02E5D-735D-4174-82F5-3E5A79DA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7110" cy="583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69971-31CA-46A7-B62B-65D5F1EC0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311" y="1004970"/>
            <a:ext cx="11405893" cy="4754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FED88148-DAE4-4EDB-B6CA-525B9863B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6061" y="6456262"/>
            <a:ext cx="434145" cy="289788"/>
          </a:xfrm>
          <a:prstGeom prst="roundRect">
            <a:avLst>
              <a:gd name="adj" fmla="val 50000"/>
            </a:avLst>
          </a:prstGeom>
          <a:noFill/>
          <a:ln w="63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Footer Placeholder 53">
            <a:extLst>
              <a:ext uri="{FF2B5EF4-FFF2-40B4-BE49-F238E27FC236}">
                <a16:creationId xmlns:a16="http://schemas.microsoft.com/office/drawing/2014/main" id="{8D080F91-5045-49C9-9FBA-334DEA7ED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75567" y="6474827"/>
            <a:ext cx="5240866" cy="348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 strike="noStrike" spc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/>
              <a:t>© Aviatrix Certified Engineer 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1236061" y="93134"/>
            <a:ext cx="826071" cy="92933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9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4094" r:id="rId2"/>
    <p:sldLayoutId id="2147484150" r:id="rId3"/>
    <p:sldLayoutId id="2147484104" r:id="rId4"/>
    <p:sldLayoutId id="2147484106" r:id="rId5"/>
    <p:sldLayoutId id="2147484108" r:id="rId6"/>
    <p:sldLayoutId id="2147484109" r:id="rId7"/>
    <p:sldLayoutId id="2147484107" r:id="rId8"/>
    <p:sldLayoutId id="2147484096" r:id="rId9"/>
    <p:sldLayoutId id="2147484097" r:id="rId10"/>
    <p:sldLayoutId id="2147484098" r:id="rId11"/>
    <p:sldLayoutId id="2147484099" r:id="rId12"/>
    <p:sldLayoutId id="2147484100" r:id="rId13"/>
    <p:sldLayoutId id="2147484101" r:id="rId14"/>
    <p:sldLayoutId id="2147484102" r:id="rId15"/>
    <p:sldLayoutId id="2147484103" r:id="rId16"/>
    <p:sldLayoutId id="2147484151" r:id="rId17"/>
    <p:sldLayoutId id="2147484152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ct val="0"/>
        </a:spcAft>
        <a:buClr>
          <a:schemeClr val="accent1">
            <a:lumMod val="60000"/>
            <a:lumOff val="40000"/>
          </a:schemeClr>
        </a:buClr>
        <a:buSzPct val="84000"/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ct val="0"/>
        </a:spcAft>
        <a:buClrTx/>
        <a:buSzPct val="84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ct val="0"/>
        </a:spcAft>
        <a:buClrTx/>
        <a:buSzPct val="84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ct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ct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765" userDrawn="1">
          <p15:clr>
            <a:srgbClr val="F26B43"/>
          </p15:clr>
        </p15:guide>
        <p15:guide id="5" pos="211" userDrawn="1">
          <p15:clr>
            <a:srgbClr val="F26B43"/>
          </p15:clr>
        </p15:guide>
        <p15:guide id="6" pos="7463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image" Target="../media/image30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sv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tiff"/><Relationship Id="rId12" Type="http://schemas.openxmlformats.org/officeDocument/2006/relationships/image" Target="../media/image40.png"/><Relationship Id="rId17" Type="http://schemas.openxmlformats.org/officeDocument/2006/relationships/image" Target="../media/image45.sv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4.svg"/><Relationship Id="rId11" Type="http://schemas.openxmlformats.org/officeDocument/2006/relationships/image" Target="../media/image39.svg"/><Relationship Id="rId5" Type="http://schemas.openxmlformats.org/officeDocument/2006/relationships/image" Target="../media/image33.png"/><Relationship Id="rId15" Type="http://schemas.openxmlformats.org/officeDocument/2006/relationships/image" Target="../media/image43.emf"/><Relationship Id="rId10" Type="http://schemas.openxmlformats.org/officeDocument/2006/relationships/image" Target="../media/image38.png"/><Relationship Id="rId4" Type="http://schemas.openxmlformats.org/officeDocument/2006/relationships/image" Target="../media/image32.svg"/><Relationship Id="rId9" Type="http://schemas.openxmlformats.org/officeDocument/2006/relationships/image" Target="../media/image37.svg"/><Relationship Id="rId1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3.emf"/><Relationship Id="rId3" Type="http://schemas.openxmlformats.org/officeDocument/2006/relationships/image" Target="../media/image31.png"/><Relationship Id="rId7" Type="http://schemas.openxmlformats.org/officeDocument/2006/relationships/image" Target="../media/image47.sv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3.png"/><Relationship Id="rId11" Type="http://schemas.openxmlformats.org/officeDocument/2006/relationships/image" Target="../media/image39.svg"/><Relationship Id="rId5" Type="http://schemas.openxmlformats.org/officeDocument/2006/relationships/image" Target="../media/image35.tiff"/><Relationship Id="rId15" Type="http://schemas.openxmlformats.org/officeDocument/2006/relationships/image" Target="../media/image45.svg"/><Relationship Id="rId10" Type="http://schemas.openxmlformats.org/officeDocument/2006/relationships/image" Target="../media/image38.png"/><Relationship Id="rId4" Type="http://schemas.openxmlformats.org/officeDocument/2006/relationships/image" Target="../media/image32.svg"/><Relationship Id="rId9" Type="http://schemas.openxmlformats.org/officeDocument/2006/relationships/image" Target="../media/image37.svg"/><Relationship Id="rId1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13" Type="http://schemas.openxmlformats.org/officeDocument/2006/relationships/image" Target="../media/image50.png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12" Type="http://schemas.openxmlformats.org/officeDocument/2006/relationships/image" Target="../media/image49.png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tags" Target="../tags/tag169.xml"/><Relationship Id="rId11" Type="http://schemas.openxmlformats.org/officeDocument/2006/relationships/image" Target="../media/image48.png"/><Relationship Id="rId5" Type="http://schemas.openxmlformats.org/officeDocument/2006/relationships/tags" Target="../tags/tag168.xml"/><Relationship Id="rId10" Type="http://schemas.openxmlformats.org/officeDocument/2006/relationships/notesSlide" Target="../notesSlides/notesSlide13.xml"/><Relationship Id="rId4" Type="http://schemas.openxmlformats.org/officeDocument/2006/relationships/tags" Target="../tags/tag167.xml"/><Relationship Id="rId9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tags" Target="../tags/tag174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76.xml"/><Relationship Id="rId4" Type="http://schemas.openxmlformats.org/officeDocument/2006/relationships/tags" Target="../tags/tag17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84.xml"/><Relationship Id="rId3" Type="http://schemas.openxmlformats.org/officeDocument/2006/relationships/tags" Target="../tags/tag179.xml"/><Relationship Id="rId7" Type="http://schemas.openxmlformats.org/officeDocument/2006/relationships/tags" Target="../tags/tag183.xml"/><Relationship Id="rId12" Type="http://schemas.openxmlformats.org/officeDocument/2006/relationships/image" Target="../media/image53.png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6" Type="http://schemas.openxmlformats.org/officeDocument/2006/relationships/tags" Target="../tags/tag182.xml"/><Relationship Id="rId11" Type="http://schemas.openxmlformats.org/officeDocument/2006/relationships/image" Target="../media/image52.png"/><Relationship Id="rId5" Type="http://schemas.openxmlformats.org/officeDocument/2006/relationships/tags" Target="../tags/tag181.xml"/><Relationship Id="rId10" Type="http://schemas.openxmlformats.org/officeDocument/2006/relationships/notesSlide" Target="../notesSlides/notesSlide15.xml"/><Relationship Id="rId4" Type="http://schemas.openxmlformats.org/officeDocument/2006/relationships/tags" Target="../tags/tag180.xml"/><Relationship Id="rId9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13" Type="http://schemas.openxmlformats.org/officeDocument/2006/relationships/image" Target="../media/image39.svg"/><Relationship Id="rId18" Type="http://schemas.openxmlformats.org/officeDocument/2006/relationships/image" Target="../media/image56.png"/><Relationship Id="rId3" Type="http://schemas.openxmlformats.org/officeDocument/2006/relationships/image" Target="../media/image54.png"/><Relationship Id="rId21" Type="http://schemas.openxmlformats.org/officeDocument/2006/relationships/image" Target="../media/image5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5.sv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4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2.svg"/><Relationship Id="rId11" Type="http://schemas.openxmlformats.org/officeDocument/2006/relationships/image" Target="../media/image37.svg"/><Relationship Id="rId5" Type="http://schemas.openxmlformats.org/officeDocument/2006/relationships/image" Target="../media/image31.png"/><Relationship Id="rId15" Type="http://schemas.openxmlformats.org/officeDocument/2006/relationships/image" Target="../media/image43.emf"/><Relationship Id="rId10" Type="http://schemas.openxmlformats.org/officeDocument/2006/relationships/image" Target="../media/image36.png"/><Relationship Id="rId19" Type="http://schemas.openxmlformats.org/officeDocument/2006/relationships/image" Target="../media/image57.png"/><Relationship Id="rId4" Type="http://schemas.openxmlformats.org/officeDocument/2006/relationships/image" Target="../media/image55.svg"/><Relationship Id="rId9" Type="http://schemas.openxmlformats.org/officeDocument/2006/relationships/image" Target="../media/image35.tiff"/><Relationship Id="rId1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46.png"/><Relationship Id="rId3" Type="http://schemas.openxmlformats.org/officeDocument/2006/relationships/image" Target="../media/image60.png"/><Relationship Id="rId7" Type="http://schemas.openxmlformats.org/officeDocument/2006/relationships/image" Target="../media/image38.png"/><Relationship Id="rId12" Type="http://schemas.openxmlformats.org/officeDocument/2006/relationships/image" Target="../media/image45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2.svg"/><Relationship Id="rId11" Type="http://schemas.openxmlformats.org/officeDocument/2006/relationships/image" Target="../media/image44.png"/><Relationship Id="rId5" Type="http://schemas.openxmlformats.org/officeDocument/2006/relationships/image" Target="../media/image31.png"/><Relationship Id="rId10" Type="http://schemas.openxmlformats.org/officeDocument/2006/relationships/image" Target="../media/image43.emf"/><Relationship Id="rId4" Type="http://schemas.openxmlformats.org/officeDocument/2006/relationships/image" Target="../media/image61.png"/><Relationship Id="rId9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image" Target="../media/image62.png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tags" Target="../tags/tag190.xml"/><Relationship Id="rId7" Type="http://schemas.openxmlformats.org/officeDocument/2006/relationships/image" Target="../media/image63.png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9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tags" Target="../tags/tag18.xml"/><Relationship Id="rId18" Type="http://schemas.openxmlformats.org/officeDocument/2006/relationships/tags" Target="../tags/tag23.xml"/><Relationship Id="rId3" Type="http://schemas.openxmlformats.org/officeDocument/2006/relationships/tags" Target="../tags/tag8.xml"/><Relationship Id="rId21" Type="http://schemas.openxmlformats.org/officeDocument/2006/relationships/notesSlide" Target="../notesSlides/notesSlide2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tags" Target="../tags/tag22.xml"/><Relationship Id="rId2" Type="http://schemas.openxmlformats.org/officeDocument/2006/relationships/tags" Target="../tags/tag7.xml"/><Relationship Id="rId16" Type="http://schemas.openxmlformats.org/officeDocument/2006/relationships/tags" Target="../tags/tag21.xml"/><Relationship Id="rId20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24" Type="http://schemas.openxmlformats.org/officeDocument/2006/relationships/image" Target="../media/image8.png"/><Relationship Id="rId5" Type="http://schemas.openxmlformats.org/officeDocument/2006/relationships/tags" Target="../tags/tag10.xml"/><Relationship Id="rId15" Type="http://schemas.openxmlformats.org/officeDocument/2006/relationships/tags" Target="../tags/tag20.xml"/><Relationship Id="rId23" Type="http://schemas.openxmlformats.org/officeDocument/2006/relationships/image" Target="../media/image7.svg"/><Relationship Id="rId10" Type="http://schemas.openxmlformats.org/officeDocument/2006/relationships/tags" Target="../tags/tag15.xml"/><Relationship Id="rId19" Type="http://schemas.openxmlformats.org/officeDocument/2006/relationships/tags" Target="../tags/tag24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Relationship Id="rId22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195.xml"/><Relationship Id="rId7" Type="http://schemas.openxmlformats.org/officeDocument/2006/relationships/tags" Target="../tags/tag199.xml"/><Relationship Id="rId12" Type="http://schemas.openxmlformats.org/officeDocument/2006/relationships/image" Target="../media/image67.png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6" Type="http://schemas.openxmlformats.org/officeDocument/2006/relationships/tags" Target="../tags/tag198.xml"/><Relationship Id="rId11" Type="http://schemas.openxmlformats.org/officeDocument/2006/relationships/image" Target="../media/image66.png"/><Relationship Id="rId5" Type="http://schemas.openxmlformats.org/officeDocument/2006/relationships/tags" Target="../tags/tag197.xml"/><Relationship Id="rId10" Type="http://schemas.openxmlformats.org/officeDocument/2006/relationships/image" Target="../media/image65.png"/><Relationship Id="rId4" Type="http://schemas.openxmlformats.org/officeDocument/2006/relationships/tags" Target="../tags/tag196.xml"/><Relationship Id="rId9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3" Type="http://schemas.openxmlformats.org/officeDocument/2006/relationships/tags" Target="../tags/tag202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10" Type="http://schemas.openxmlformats.org/officeDocument/2006/relationships/image" Target="../media/image69.png"/><Relationship Id="rId4" Type="http://schemas.openxmlformats.org/officeDocument/2006/relationships/tags" Target="../tags/tag203.xml"/><Relationship Id="rId9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sv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37.xml"/><Relationship Id="rId18" Type="http://schemas.openxmlformats.org/officeDocument/2006/relationships/tags" Target="../tags/tag42.xml"/><Relationship Id="rId26" Type="http://schemas.openxmlformats.org/officeDocument/2006/relationships/tags" Target="../tags/tag50.xml"/><Relationship Id="rId21" Type="http://schemas.openxmlformats.org/officeDocument/2006/relationships/tags" Target="../tags/tag45.xml"/><Relationship Id="rId34" Type="http://schemas.openxmlformats.org/officeDocument/2006/relationships/slideLayout" Target="../slideLayouts/slideLayout3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17" Type="http://schemas.openxmlformats.org/officeDocument/2006/relationships/tags" Target="../tags/tag41.xml"/><Relationship Id="rId25" Type="http://schemas.openxmlformats.org/officeDocument/2006/relationships/tags" Target="../tags/tag49.xml"/><Relationship Id="rId33" Type="http://schemas.openxmlformats.org/officeDocument/2006/relationships/tags" Target="../tags/tag57.xml"/><Relationship Id="rId38" Type="http://schemas.openxmlformats.org/officeDocument/2006/relationships/image" Target="../media/image8.png"/><Relationship Id="rId2" Type="http://schemas.openxmlformats.org/officeDocument/2006/relationships/tags" Target="../tags/tag26.xml"/><Relationship Id="rId16" Type="http://schemas.openxmlformats.org/officeDocument/2006/relationships/tags" Target="../tags/tag40.xml"/><Relationship Id="rId20" Type="http://schemas.openxmlformats.org/officeDocument/2006/relationships/tags" Target="../tags/tag44.xml"/><Relationship Id="rId29" Type="http://schemas.openxmlformats.org/officeDocument/2006/relationships/tags" Target="../tags/tag53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24" Type="http://schemas.openxmlformats.org/officeDocument/2006/relationships/tags" Target="../tags/tag48.xml"/><Relationship Id="rId32" Type="http://schemas.openxmlformats.org/officeDocument/2006/relationships/tags" Target="../tags/tag56.xml"/><Relationship Id="rId37" Type="http://schemas.openxmlformats.org/officeDocument/2006/relationships/image" Target="../media/image7.svg"/><Relationship Id="rId5" Type="http://schemas.openxmlformats.org/officeDocument/2006/relationships/tags" Target="../tags/tag29.xml"/><Relationship Id="rId15" Type="http://schemas.openxmlformats.org/officeDocument/2006/relationships/tags" Target="../tags/tag39.xml"/><Relationship Id="rId23" Type="http://schemas.openxmlformats.org/officeDocument/2006/relationships/tags" Target="../tags/tag47.xml"/><Relationship Id="rId28" Type="http://schemas.openxmlformats.org/officeDocument/2006/relationships/tags" Target="../tags/tag52.xml"/><Relationship Id="rId36" Type="http://schemas.openxmlformats.org/officeDocument/2006/relationships/image" Target="../media/image6.png"/><Relationship Id="rId10" Type="http://schemas.openxmlformats.org/officeDocument/2006/relationships/tags" Target="../tags/tag34.xml"/><Relationship Id="rId19" Type="http://schemas.openxmlformats.org/officeDocument/2006/relationships/tags" Target="../tags/tag43.xml"/><Relationship Id="rId31" Type="http://schemas.openxmlformats.org/officeDocument/2006/relationships/tags" Target="../tags/tag55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Relationship Id="rId22" Type="http://schemas.openxmlformats.org/officeDocument/2006/relationships/tags" Target="../tags/tag46.xml"/><Relationship Id="rId27" Type="http://schemas.openxmlformats.org/officeDocument/2006/relationships/tags" Target="../tags/tag51.xml"/><Relationship Id="rId30" Type="http://schemas.openxmlformats.org/officeDocument/2006/relationships/tags" Target="../tags/tag54.xml"/><Relationship Id="rId35" Type="http://schemas.openxmlformats.org/officeDocument/2006/relationships/notesSlide" Target="../notesSlides/notesSlide3.xml"/><Relationship Id="rId8" Type="http://schemas.openxmlformats.org/officeDocument/2006/relationships/tags" Target="../tags/tag32.xml"/><Relationship Id="rId3" Type="http://schemas.openxmlformats.org/officeDocument/2006/relationships/tags" Target="../tags/tag2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tags" Target="../tags/tag70.xml"/><Relationship Id="rId18" Type="http://schemas.openxmlformats.org/officeDocument/2006/relationships/slideLayout" Target="../slideLayouts/slideLayout3.xml"/><Relationship Id="rId3" Type="http://schemas.openxmlformats.org/officeDocument/2006/relationships/tags" Target="../tags/tag60.xml"/><Relationship Id="rId21" Type="http://schemas.openxmlformats.org/officeDocument/2006/relationships/image" Target="../media/image7.svg"/><Relationship Id="rId7" Type="http://schemas.openxmlformats.org/officeDocument/2006/relationships/tags" Target="../tags/tag64.xml"/><Relationship Id="rId12" Type="http://schemas.openxmlformats.org/officeDocument/2006/relationships/tags" Target="../tags/tag69.xml"/><Relationship Id="rId17" Type="http://schemas.openxmlformats.org/officeDocument/2006/relationships/tags" Target="../tags/tag74.xml"/><Relationship Id="rId2" Type="http://schemas.openxmlformats.org/officeDocument/2006/relationships/tags" Target="../tags/tag59.xml"/><Relationship Id="rId16" Type="http://schemas.openxmlformats.org/officeDocument/2006/relationships/tags" Target="../tags/tag73.xml"/><Relationship Id="rId20" Type="http://schemas.openxmlformats.org/officeDocument/2006/relationships/image" Target="../media/image6.png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5" Type="http://schemas.openxmlformats.org/officeDocument/2006/relationships/tags" Target="../tags/tag62.xml"/><Relationship Id="rId15" Type="http://schemas.openxmlformats.org/officeDocument/2006/relationships/tags" Target="../tags/tag72.xml"/><Relationship Id="rId10" Type="http://schemas.openxmlformats.org/officeDocument/2006/relationships/tags" Target="../tags/tag67.xml"/><Relationship Id="rId19" Type="http://schemas.openxmlformats.org/officeDocument/2006/relationships/notesSlide" Target="../notesSlides/notesSlide4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tags" Target="../tags/tag71.xml"/><Relationship Id="rId2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13" Type="http://schemas.openxmlformats.org/officeDocument/2006/relationships/tags" Target="../tags/tag87.xml"/><Relationship Id="rId18" Type="http://schemas.openxmlformats.org/officeDocument/2006/relationships/notesSlide" Target="../notesSlides/notesSlide5.xml"/><Relationship Id="rId3" Type="http://schemas.openxmlformats.org/officeDocument/2006/relationships/tags" Target="../tags/tag77.xml"/><Relationship Id="rId21" Type="http://schemas.openxmlformats.org/officeDocument/2006/relationships/image" Target="../media/image6.png"/><Relationship Id="rId7" Type="http://schemas.openxmlformats.org/officeDocument/2006/relationships/tags" Target="../tags/tag81.xml"/><Relationship Id="rId12" Type="http://schemas.openxmlformats.org/officeDocument/2006/relationships/tags" Target="../tags/tag86.xml"/><Relationship Id="rId17" Type="http://schemas.openxmlformats.org/officeDocument/2006/relationships/slideLayout" Target="../slideLayouts/slideLayout3.xml"/><Relationship Id="rId2" Type="http://schemas.openxmlformats.org/officeDocument/2006/relationships/tags" Target="../tags/tag76.xml"/><Relationship Id="rId16" Type="http://schemas.openxmlformats.org/officeDocument/2006/relationships/tags" Target="../tags/tag90.xml"/><Relationship Id="rId20" Type="http://schemas.openxmlformats.org/officeDocument/2006/relationships/image" Target="../media/image8.png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tags" Target="../tags/tag85.xml"/><Relationship Id="rId5" Type="http://schemas.openxmlformats.org/officeDocument/2006/relationships/tags" Target="../tags/tag79.xml"/><Relationship Id="rId15" Type="http://schemas.openxmlformats.org/officeDocument/2006/relationships/tags" Target="../tags/tag89.xml"/><Relationship Id="rId23" Type="http://schemas.openxmlformats.org/officeDocument/2006/relationships/hyperlink" Target="https://aviatrix.com/blog/heres-how-companies-are-navigating-the-network-security-is-an-obstacle-course-in-2024/" TargetMode="External"/><Relationship Id="rId10" Type="http://schemas.openxmlformats.org/officeDocument/2006/relationships/tags" Target="../tags/tag84.xml"/><Relationship Id="rId19" Type="http://schemas.openxmlformats.org/officeDocument/2006/relationships/image" Target="../media/image9.png"/><Relationship Id="rId4" Type="http://schemas.openxmlformats.org/officeDocument/2006/relationships/tags" Target="../tags/tag78.xml"/><Relationship Id="rId9" Type="http://schemas.openxmlformats.org/officeDocument/2006/relationships/tags" Target="../tags/tag83.xml"/><Relationship Id="rId14" Type="http://schemas.openxmlformats.org/officeDocument/2006/relationships/tags" Target="../tags/tag88.xml"/><Relationship Id="rId22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03.xml"/><Relationship Id="rId18" Type="http://schemas.openxmlformats.org/officeDocument/2006/relationships/tags" Target="../tags/tag108.xml"/><Relationship Id="rId26" Type="http://schemas.openxmlformats.org/officeDocument/2006/relationships/tags" Target="../tags/tag116.xml"/><Relationship Id="rId21" Type="http://schemas.openxmlformats.org/officeDocument/2006/relationships/tags" Target="../tags/tag111.xml"/><Relationship Id="rId34" Type="http://schemas.openxmlformats.org/officeDocument/2006/relationships/notesSlide" Target="../notesSlides/notesSlide6.xml"/><Relationship Id="rId7" Type="http://schemas.openxmlformats.org/officeDocument/2006/relationships/tags" Target="../tags/tag97.xml"/><Relationship Id="rId12" Type="http://schemas.openxmlformats.org/officeDocument/2006/relationships/tags" Target="../tags/tag102.xml"/><Relationship Id="rId17" Type="http://schemas.openxmlformats.org/officeDocument/2006/relationships/tags" Target="../tags/tag107.xml"/><Relationship Id="rId25" Type="http://schemas.openxmlformats.org/officeDocument/2006/relationships/tags" Target="../tags/tag115.xml"/><Relationship Id="rId33" Type="http://schemas.openxmlformats.org/officeDocument/2006/relationships/slideLayout" Target="../slideLayouts/slideLayout3.xml"/><Relationship Id="rId38" Type="http://schemas.openxmlformats.org/officeDocument/2006/relationships/image" Target="../media/image7.svg"/><Relationship Id="rId2" Type="http://schemas.openxmlformats.org/officeDocument/2006/relationships/tags" Target="../tags/tag92.xml"/><Relationship Id="rId16" Type="http://schemas.openxmlformats.org/officeDocument/2006/relationships/tags" Target="../tags/tag106.xml"/><Relationship Id="rId20" Type="http://schemas.openxmlformats.org/officeDocument/2006/relationships/tags" Target="../tags/tag110.xml"/><Relationship Id="rId29" Type="http://schemas.openxmlformats.org/officeDocument/2006/relationships/tags" Target="../tags/tag119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tags" Target="../tags/tag101.xml"/><Relationship Id="rId24" Type="http://schemas.openxmlformats.org/officeDocument/2006/relationships/tags" Target="../tags/tag114.xml"/><Relationship Id="rId32" Type="http://schemas.openxmlformats.org/officeDocument/2006/relationships/tags" Target="../tags/tag122.xml"/><Relationship Id="rId37" Type="http://schemas.openxmlformats.org/officeDocument/2006/relationships/image" Target="../media/image6.png"/><Relationship Id="rId5" Type="http://schemas.openxmlformats.org/officeDocument/2006/relationships/tags" Target="../tags/tag95.xml"/><Relationship Id="rId15" Type="http://schemas.openxmlformats.org/officeDocument/2006/relationships/tags" Target="../tags/tag105.xml"/><Relationship Id="rId23" Type="http://schemas.openxmlformats.org/officeDocument/2006/relationships/tags" Target="../tags/tag113.xml"/><Relationship Id="rId28" Type="http://schemas.openxmlformats.org/officeDocument/2006/relationships/tags" Target="../tags/tag118.xml"/><Relationship Id="rId36" Type="http://schemas.openxmlformats.org/officeDocument/2006/relationships/image" Target="../media/image8.png"/><Relationship Id="rId10" Type="http://schemas.openxmlformats.org/officeDocument/2006/relationships/tags" Target="../tags/tag100.xml"/><Relationship Id="rId19" Type="http://schemas.openxmlformats.org/officeDocument/2006/relationships/tags" Target="../tags/tag109.xml"/><Relationship Id="rId31" Type="http://schemas.openxmlformats.org/officeDocument/2006/relationships/tags" Target="../tags/tag121.xml"/><Relationship Id="rId4" Type="http://schemas.openxmlformats.org/officeDocument/2006/relationships/tags" Target="../tags/tag94.xml"/><Relationship Id="rId9" Type="http://schemas.openxmlformats.org/officeDocument/2006/relationships/tags" Target="../tags/tag99.xml"/><Relationship Id="rId14" Type="http://schemas.openxmlformats.org/officeDocument/2006/relationships/tags" Target="../tags/tag104.xml"/><Relationship Id="rId22" Type="http://schemas.openxmlformats.org/officeDocument/2006/relationships/tags" Target="../tags/tag112.xml"/><Relationship Id="rId27" Type="http://schemas.openxmlformats.org/officeDocument/2006/relationships/tags" Target="../tags/tag117.xml"/><Relationship Id="rId30" Type="http://schemas.openxmlformats.org/officeDocument/2006/relationships/tags" Target="../tags/tag120.xml"/><Relationship Id="rId35" Type="http://schemas.openxmlformats.org/officeDocument/2006/relationships/image" Target="../media/image9.png"/><Relationship Id="rId8" Type="http://schemas.openxmlformats.org/officeDocument/2006/relationships/tags" Target="../tags/tag98.xml"/><Relationship Id="rId3" Type="http://schemas.openxmlformats.org/officeDocument/2006/relationships/tags" Target="../tags/tag93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135.xml"/><Relationship Id="rId18" Type="http://schemas.openxmlformats.org/officeDocument/2006/relationships/slideLayout" Target="../slideLayouts/slideLayout3.xml"/><Relationship Id="rId26" Type="http://schemas.openxmlformats.org/officeDocument/2006/relationships/image" Target="../media/image12.svg"/><Relationship Id="rId3" Type="http://schemas.openxmlformats.org/officeDocument/2006/relationships/tags" Target="../tags/tag125.xml"/><Relationship Id="rId21" Type="http://schemas.openxmlformats.org/officeDocument/2006/relationships/image" Target="../media/image8.png"/><Relationship Id="rId7" Type="http://schemas.openxmlformats.org/officeDocument/2006/relationships/tags" Target="../tags/tag129.xml"/><Relationship Id="rId12" Type="http://schemas.openxmlformats.org/officeDocument/2006/relationships/tags" Target="../tags/tag134.xml"/><Relationship Id="rId17" Type="http://schemas.openxmlformats.org/officeDocument/2006/relationships/tags" Target="../tags/tag139.xml"/><Relationship Id="rId25" Type="http://schemas.openxmlformats.org/officeDocument/2006/relationships/image" Target="../media/image11.png"/><Relationship Id="rId33" Type="http://schemas.openxmlformats.org/officeDocument/2006/relationships/image" Target="../media/image19.png"/><Relationship Id="rId2" Type="http://schemas.openxmlformats.org/officeDocument/2006/relationships/tags" Target="../tags/tag124.xml"/><Relationship Id="rId16" Type="http://schemas.openxmlformats.org/officeDocument/2006/relationships/tags" Target="../tags/tag138.xml"/><Relationship Id="rId20" Type="http://schemas.openxmlformats.org/officeDocument/2006/relationships/image" Target="../media/image9.png"/><Relationship Id="rId29" Type="http://schemas.openxmlformats.org/officeDocument/2006/relationships/image" Target="../media/image15.png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24" Type="http://schemas.openxmlformats.org/officeDocument/2006/relationships/image" Target="../media/image10.png"/><Relationship Id="rId32" Type="http://schemas.openxmlformats.org/officeDocument/2006/relationships/image" Target="../media/image18.svg"/><Relationship Id="rId5" Type="http://schemas.openxmlformats.org/officeDocument/2006/relationships/tags" Target="../tags/tag127.xml"/><Relationship Id="rId15" Type="http://schemas.openxmlformats.org/officeDocument/2006/relationships/tags" Target="../tags/tag137.xml"/><Relationship Id="rId23" Type="http://schemas.openxmlformats.org/officeDocument/2006/relationships/image" Target="../media/image7.svg"/><Relationship Id="rId28" Type="http://schemas.openxmlformats.org/officeDocument/2006/relationships/image" Target="../media/image14.svg"/><Relationship Id="rId10" Type="http://schemas.openxmlformats.org/officeDocument/2006/relationships/tags" Target="../tags/tag132.xml"/><Relationship Id="rId19" Type="http://schemas.openxmlformats.org/officeDocument/2006/relationships/notesSlide" Target="../notesSlides/notesSlide7.xml"/><Relationship Id="rId31" Type="http://schemas.openxmlformats.org/officeDocument/2006/relationships/image" Target="../media/image17.png"/><Relationship Id="rId4" Type="http://schemas.openxmlformats.org/officeDocument/2006/relationships/tags" Target="../tags/tag126.xml"/><Relationship Id="rId9" Type="http://schemas.openxmlformats.org/officeDocument/2006/relationships/tags" Target="../tags/tag131.xml"/><Relationship Id="rId14" Type="http://schemas.openxmlformats.org/officeDocument/2006/relationships/tags" Target="../tags/tag136.xml"/><Relationship Id="rId22" Type="http://schemas.openxmlformats.org/officeDocument/2006/relationships/image" Target="../media/image6.png"/><Relationship Id="rId27" Type="http://schemas.openxmlformats.org/officeDocument/2006/relationships/image" Target="../media/image13.png"/><Relationship Id="rId30" Type="http://schemas.openxmlformats.org/officeDocument/2006/relationships/image" Target="../media/image16.svg"/><Relationship Id="rId8" Type="http://schemas.openxmlformats.org/officeDocument/2006/relationships/tags" Target="../tags/tag13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13" Type="http://schemas.openxmlformats.org/officeDocument/2006/relationships/tags" Target="../tags/tag152.xml"/><Relationship Id="rId18" Type="http://schemas.openxmlformats.org/officeDocument/2006/relationships/notesSlide" Target="../notesSlides/notesSlide8.xml"/><Relationship Id="rId26" Type="http://schemas.openxmlformats.org/officeDocument/2006/relationships/image" Target="../media/image23.png"/><Relationship Id="rId3" Type="http://schemas.openxmlformats.org/officeDocument/2006/relationships/tags" Target="../tags/tag142.xml"/><Relationship Id="rId21" Type="http://schemas.openxmlformats.org/officeDocument/2006/relationships/image" Target="../media/image6.png"/><Relationship Id="rId7" Type="http://schemas.openxmlformats.org/officeDocument/2006/relationships/tags" Target="../tags/tag146.xml"/><Relationship Id="rId12" Type="http://schemas.openxmlformats.org/officeDocument/2006/relationships/tags" Target="../tags/tag151.xml"/><Relationship Id="rId17" Type="http://schemas.openxmlformats.org/officeDocument/2006/relationships/slideLayout" Target="../slideLayouts/slideLayout3.xml"/><Relationship Id="rId25" Type="http://schemas.openxmlformats.org/officeDocument/2006/relationships/image" Target="../media/image22.png"/><Relationship Id="rId2" Type="http://schemas.openxmlformats.org/officeDocument/2006/relationships/tags" Target="../tags/tag141.xml"/><Relationship Id="rId16" Type="http://schemas.openxmlformats.org/officeDocument/2006/relationships/tags" Target="../tags/tag155.xml"/><Relationship Id="rId20" Type="http://schemas.openxmlformats.org/officeDocument/2006/relationships/image" Target="../media/image8.png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11" Type="http://schemas.openxmlformats.org/officeDocument/2006/relationships/tags" Target="../tags/tag150.xml"/><Relationship Id="rId24" Type="http://schemas.openxmlformats.org/officeDocument/2006/relationships/image" Target="../media/image21.png"/><Relationship Id="rId5" Type="http://schemas.openxmlformats.org/officeDocument/2006/relationships/tags" Target="../tags/tag144.xml"/><Relationship Id="rId15" Type="http://schemas.openxmlformats.org/officeDocument/2006/relationships/tags" Target="../tags/tag154.xml"/><Relationship Id="rId23" Type="http://schemas.openxmlformats.org/officeDocument/2006/relationships/image" Target="../media/image20.png"/><Relationship Id="rId10" Type="http://schemas.openxmlformats.org/officeDocument/2006/relationships/tags" Target="../tags/tag149.xml"/><Relationship Id="rId19" Type="http://schemas.openxmlformats.org/officeDocument/2006/relationships/image" Target="../media/image9.png"/><Relationship Id="rId4" Type="http://schemas.openxmlformats.org/officeDocument/2006/relationships/tags" Target="../tags/tag143.xml"/><Relationship Id="rId9" Type="http://schemas.openxmlformats.org/officeDocument/2006/relationships/tags" Target="../tags/tag148.xml"/><Relationship Id="rId14" Type="http://schemas.openxmlformats.org/officeDocument/2006/relationships/tags" Target="../tags/tag153.xml"/><Relationship Id="rId22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tags" Target="../tags/tag158.xml"/><Relationship Id="rId7" Type="http://schemas.openxmlformats.org/officeDocument/2006/relationships/notesSlide" Target="../notesSlides/notesSlide9.xml"/><Relationship Id="rId12" Type="http://schemas.openxmlformats.org/officeDocument/2006/relationships/image" Target="../media/image28.png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27.svg"/><Relationship Id="rId5" Type="http://schemas.openxmlformats.org/officeDocument/2006/relationships/tags" Target="../tags/tag160.xml"/><Relationship Id="rId10" Type="http://schemas.openxmlformats.org/officeDocument/2006/relationships/image" Target="../media/image26.png"/><Relationship Id="rId4" Type="http://schemas.openxmlformats.org/officeDocument/2006/relationships/tags" Target="../tags/tag159.xml"/><Relationship Id="rId9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en-US" sz="3600"/>
              <a:t>Distributed Cloud Firewall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E12A0-923C-E278-9165-5CF41AA6CE29}"/>
              </a:ext>
            </a:extLst>
          </p:cNvPr>
          <p:cNvSpPr>
            <a:spLocks noGrp="1"/>
          </p:cNvSpPr>
          <p:nvPr>
            <p:ph type="body" sz="quarter" idx="4294967295"/>
            <p:custDataLst>
              <p:tags r:id="rId2"/>
            </p:custDataLst>
          </p:nvPr>
        </p:nvSpPr>
        <p:spPr>
          <a:xfrm>
            <a:off x="5930410" y="4518778"/>
            <a:ext cx="6261605" cy="1006475"/>
          </a:xfrm>
        </p:spPr>
        <p:txBody>
          <a:bodyPr/>
          <a:lstStyle/>
          <a:p>
            <a:pPr>
              <a:buClr>
                <a:schemeClr val="dk1"/>
              </a:buClr>
            </a:pPr>
            <a:r>
              <a:rPr lang="en-US" b="1"/>
              <a:t>ACE Solutions Architecture Team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6F6848-FA34-51BD-A200-6CE925867E0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33" y="1223159"/>
            <a:ext cx="4186740" cy="4710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166141-AFF2-090E-EE3B-1D0CFEC6F15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0822102" y="-15281"/>
            <a:ext cx="1262062" cy="1414462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BE5FA16C-841F-4E24-B457-85DE5DE93F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B735-2C3C-6C58-00F8-8506F21F665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Classification Methods</a:t>
            </a:r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444902D8-CE91-4A57-71FE-F964F0A5EEAF}"/>
              </a:ext>
            </a:extLst>
          </p:cNvPr>
          <p:cNvSpPr>
            <a:spLocks noGrp="1"/>
          </p:cNvSpPr>
          <p:nvPr>
            <p:ph idx="4294967295"/>
            <p:custDataLst>
              <p:tags r:id="rId2"/>
            </p:custDataLst>
          </p:nvPr>
        </p:nvSpPr>
        <p:spPr>
          <a:xfrm>
            <a:off x="356260" y="806450"/>
            <a:ext cx="10587965" cy="5803900"/>
          </a:xfrm>
        </p:spPr>
        <p:txBody>
          <a:bodyPr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en-US" b="1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Clr>
                <a:schemeClr val="dk1"/>
              </a:buClr>
              <a:buNone/>
            </a:pPr>
            <a:r>
              <a:rPr lang="en-US" b="1">
                <a:ea typeface="Open Sans" panose="020B0606030504020204" pitchFamily="34" charset="0"/>
                <a:cs typeface="Open Sans" panose="020B0606030504020204" pitchFamily="34" charset="0"/>
              </a:rPr>
              <a:t>CSP Tags (recommended)</a:t>
            </a:r>
            <a:endParaRPr lang="en-US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r>
              <a:rPr lang="en-US" sz="1400">
                <a:ea typeface="Open Sans" panose="020B0606030504020204" pitchFamily="34" charset="0"/>
                <a:cs typeface="Open Sans" panose="020B0606030504020204" pitchFamily="34" charset="0"/>
              </a:rPr>
              <a:t>Tags are assigned to:</a:t>
            </a:r>
          </a:p>
          <a:p>
            <a:pPr lvl="2">
              <a:buClr>
                <a:schemeClr val="accent1"/>
              </a:buClr>
            </a:pPr>
            <a:r>
              <a:rPr lang="en-US" sz="1400">
                <a:ea typeface="Open Sans" panose="020B0606030504020204" pitchFamily="34" charset="0"/>
                <a:cs typeface="Open Sans" panose="020B0606030504020204" pitchFamily="34" charset="0"/>
              </a:rPr>
              <a:t>Instance</a:t>
            </a:r>
          </a:p>
          <a:p>
            <a:pPr lvl="2">
              <a:buClr>
                <a:schemeClr val="accent1"/>
              </a:buClr>
            </a:pPr>
            <a:r>
              <a:rPr lang="en-US" sz="1400">
                <a:ea typeface="Open Sans" panose="020B0606030504020204" pitchFamily="34" charset="0"/>
                <a:cs typeface="Open Sans" panose="020B0606030504020204" pitchFamily="34" charset="0"/>
              </a:rPr>
              <a:t>VPC/VNET</a:t>
            </a:r>
          </a:p>
          <a:p>
            <a:pPr lvl="2">
              <a:buClr>
                <a:schemeClr val="accent1"/>
              </a:buClr>
            </a:pPr>
            <a:r>
              <a:rPr lang="en-US" sz="1400">
                <a:ea typeface="Open Sans" panose="020B0606030504020204" pitchFamily="34" charset="0"/>
                <a:cs typeface="Open Sans" panose="020B0606030504020204" pitchFamily="34" charset="0"/>
              </a:rPr>
              <a:t>Subnet</a:t>
            </a:r>
          </a:p>
          <a:p>
            <a:pPr lvl="1">
              <a:buClr>
                <a:schemeClr val="accent1"/>
              </a:buClr>
            </a:pPr>
            <a:r>
              <a:rPr lang="en-US" sz="1400">
                <a:ea typeface="Open Sans" panose="020B0606030504020204" pitchFamily="34" charset="0"/>
                <a:cs typeface="Open Sans" panose="020B0606030504020204" pitchFamily="34" charset="0"/>
              </a:rPr>
              <a:t>Tags are {Key, Value} pairs</a:t>
            </a:r>
          </a:p>
          <a:p>
            <a:pPr lvl="1">
              <a:buClr>
                <a:schemeClr val="accent1"/>
              </a:buClr>
            </a:pPr>
            <a:r>
              <a:rPr lang="en-US" sz="1400" err="1">
                <a:ea typeface="Open Sans" panose="020B0606030504020204" pitchFamily="34" charset="0"/>
                <a:cs typeface="Open Sans" panose="020B0606030504020204" pitchFamily="34" charset="0"/>
              </a:rPr>
              <a:t>Eg: A VM hosting shopping cart application can be tagged with: </a:t>
            </a:r>
          </a:p>
          <a:p>
            <a:pPr marL="914400" lvl="2" indent="0">
              <a:buNone/>
            </a:pPr>
            <a:r>
              <a:rPr lang="en-US" sz="140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{Key: Type, Value: Shopping cart app}</a:t>
            </a:r>
          </a:p>
          <a:p>
            <a:pPr marL="457200" lvl="1" indent="0">
              <a:buNone/>
            </a:pPr>
            <a:r>
              <a:rPr lang="en-US" sz="140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	 {Key: Env, Value: Staging}</a:t>
            </a:r>
          </a:p>
          <a:p>
            <a:pPr marL="457200" lvl="1" indent="0">
              <a:buNone/>
            </a:pPr>
            <a:endParaRPr lang="en-US" sz="1400">
              <a:latin typeface="+mn-lt"/>
            </a:endParaRPr>
          </a:p>
          <a:p>
            <a:pPr marL="0" indent="0">
              <a:buClr>
                <a:schemeClr val="dk1"/>
              </a:buClr>
              <a:buNone/>
            </a:pPr>
            <a:r>
              <a:rPr lang="en-US" b="1">
                <a:ea typeface="Open Sans" panose="020B0606030504020204" pitchFamily="34" charset="0"/>
                <a:cs typeface="Open Sans" panose="020B0606030504020204" pitchFamily="34" charset="0"/>
              </a:rPr>
              <a:t>Resource attribute </a:t>
            </a:r>
          </a:p>
          <a:p>
            <a:pPr lvl="1">
              <a:buClr>
                <a:schemeClr val="accent1"/>
              </a:buClr>
            </a:pPr>
            <a:r>
              <a:rPr lang="en-US" sz="1400">
                <a:ea typeface="Open Sans" panose="020B0606030504020204" pitchFamily="34" charset="0"/>
                <a:cs typeface="Open Sans" panose="020B0606030504020204" pitchFamily="34" charset="0"/>
              </a:rPr>
              <a:t>Region Name, Account Name</a:t>
            </a:r>
          </a:p>
          <a:p>
            <a:pPr lvl="1">
              <a:buClr>
                <a:schemeClr val="accent1"/>
              </a:buClr>
            </a:pPr>
            <a:endParaRPr lang="en-US" sz="1400" b="1">
              <a:latin typeface="+mn-lt"/>
            </a:endParaRPr>
          </a:p>
          <a:p>
            <a:pPr marL="0" indent="0">
              <a:buClr>
                <a:schemeClr val="dk1"/>
              </a:buClr>
              <a:buNone/>
            </a:pPr>
            <a:r>
              <a:rPr lang="en-US" b="1">
                <a:ea typeface="Open Sans" panose="020B0606030504020204" pitchFamily="34" charset="0"/>
                <a:cs typeface="Open Sans" panose="020B0606030504020204" pitchFamily="34" charset="0"/>
              </a:rPr>
              <a:t>IP Prefixes </a:t>
            </a:r>
          </a:p>
          <a:p>
            <a:pPr lvl="1">
              <a:buClr>
                <a:schemeClr val="accent1"/>
              </a:buClr>
            </a:pPr>
            <a:r>
              <a:rPr lang="en-US" sz="1400">
                <a:ea typeface="Open Sans" panose="020B0606030504020204" pitchFamily="34" charset="0"/>
                <a:cs typeface="Open Sans" panose="020B0606030504020204" pitchFamily="34" charset="0"/>
              </a:rPr>
              <a:t>CIDR</a:t>
            </a:r>
          </a:p>
          <a:p>
            <a:pPr marL="0" indent="0">
              <a:buClr>
                <a:schemeClr val="dk1"/>
              </a:buClr>
              <a:buNone/>
            </a:pPr>
            <a:endParaRPr lang="en-US" b="1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l">
              <a:buClr>
                <a:schemeClr val="dk1"/>
              </a:buClr>
              <a:buNone/>
            </a:pPr>
            <a:endParaRPr lang="en-US" sz="1800"/>
          </a:p>
          <a:p>
            <a:pPr algn="l">
              <a:buClr>
                <a:schemeClr val="dk1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3499520-7470-0077-C36A-245DE635E1B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565423" y="1126534"/>
            <a:ext cx="5490170" cy="2631265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636982F9-F635-4B5C-83A9-1E3CD7F97BC7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125573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C90826CB-A950-4B7B-564F-55440CACFE6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3729" y="2787325"/>
            <a:ext cx="1940871" cy="131430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2CCFA26-3C7C-E291-15F2-230CDDFD1F9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7164" y="2753011"/>
            <a:ext cx="1940871" cy="1314302"/>
          </a:xfrm>
          <a:prstGeom prst="rect">
            <a:avLst/>
          </a:prstGeom>
        </p:spPr>
      </p:pic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A52AF8B2-4F4E-ADAD-61E4-12DFEB617474}"/>
              </a:ext>
            </a:extLst>
          </p:cNvPr>
          <p:cNvSpPr/>
          <p:nvPr/>
        </p:nvSpPr>
        <p:spPr>
          <a:xfrm>
            <a:off x="10454596" y="2643708"/>
            <a:ext cx="1611057" cy="769442"/>
          </a:xfrm>
          <a:prstGeom prst="roundRect">
            <a:avLst/>
          </a:prstGeom>
          <a:solidFill>
            <a:srgbClr val="00B0F0">
              <a:alpha val="7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72" name="Title 7">
            <a:extLst>
              <a:ext uri="{FF2B5EF4-FFF2-40B4-BE49-F238E27FC236}">
                <a16:creationId xmlns:a16="http://schemas.microsoft.com/office/drawing/2014/main" id="{48228C35-C6A4-53E5-A485-6DCE1F5B3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Distributed Firewalling: Intra-rule vs. Inter-rule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601784-4895-EB49-8866-31C588F58A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8EC89CF-C255-7245-8AB7-77C188EE8C7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934" y="2874942"/>
            <a:ext cx="1940871" cy="1314302"/>
          </a:xfrm>
          <a:prstGeom prst="rect">
            <a:avLst/>
          </a:prstGeom>
        </p:spPr>
      </p:pic>
      <p:pic>
        <p:nvPicPr>
          <p:cNvPr id="16" name="Graphic 15" descr="Network diagram outline">
            <a:extLst>
              <a:ext uri="{FF2B5EF4-FFF2-40B4-BE49-F238E27FC236}">
                <a16:creationId xmlns:a16="http://schemas.microsoft.com/office/drawing/2014/main" id="{586E10BE-F211-4143-AFF1-D85659BF800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455950" y="3304582"/>
            <a:ext cx="469209" cy="46920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CBF5593-DB11-F044-82A4-C2401F493600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233" y="3743435"/>
            <a:ext cx="424111" cy="406861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B2636D9-97DB-0849-B066-0F0563250844}"/>
              </a:ext>
            </a:extLst>
          </p:cNvPr>
          <p:cNvCxnSpPr>
            <a:cxnSpLocks/>
          </p:cNvCxnSpPr>
          <p:nvPr/>
        </p:nvCxnSpPr>
        <p:spPr>
          <a:xfrm flipV="1">
            <a:off x="1125117" y="3716152"/>
            <a:ext cx="0" cy="897201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FFC389-2BC9-3C4D-95B6-16AD80D46407}"/>
              </a:ext>
            </a:extLst>
          </p:cNvPr>
          <p:cNvCxnSpPr>
            <a:cxnSpLocks/>
          </p:cNvCxnSpPr>
          <p:nvPr/>
        </p:nvCxnSpPr>
        <p:spPr>
          <a:xfrm flipH="1" flipV="1">
            <a:off x="802485" y="3106457"/>
            <a:ext cx="322632" cy="533982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30CA8D3-AA97-BF4C-9708-E2CF9A38C6FD}"/>
              </a:ext>
            </a:extLst>
          </p:cNvPr>
          <p:cNvCxnSpPr>
            <a:cxnSpLocks/>
          </p:cNvCxnSpPr>
          <p:nvPr/>
        </p:nvCxnSpPr>
        <p:spPr>
          <a:xfrm>
            <a:off x="1211427" y="3631957"/>
            <a:ext cx="2184480" cy="0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A76BF75-CA88-8B4A-BBB9-3AB805A28241}"/>
              </a:ext>
            </a:extLst>
          </p:cNvPr>
          <p:cNvCxnSpPr>
            <a:cxnSpLocks/>
          </p:cNvCxnSpPr>
          <p:nvPr/>
        </p:nvCxnSpPr>
        <p:spPr>
          <a:xfrm flipH="1" flipV="1">
            <a:off x="3216821" y="3106457"/>
            <a:ext cx="335100" cy="551621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1880247-8943-1A4B-98E2-6EDA418CB4DB}"/>
              </a:ext>
            </a:extLst>
          </p:cNvPr>
          <p:cNvCxnSpPr>
            <a:cxnSpLocks/>
          </p:cNvCxnSpPr>
          <p:nvPr/>
        </p:nvCxnSpPr>
        <p:spPr>
          <a:xfrm flipV="1">
            <a:off x="1120143" y="3716151"/>
            <a:ext cx="0" cy="897201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phic 58">
            <a:extLst>
              <a:ext uri="{FF2B5EF4-FFF2-40B4-BE49-F238E27FC236}">
                <a16:creationId xmlns:a16="http://schemas.microsoft.com/office/drawing/2014/main" id="{13938DBF-20E3-4F41-9F8D-2162F4EC7FF7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6035" y="4425027"/>
            <a:ext cx="398633" cy="382420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A819ABF-AB4D-6C46-9811-E16B2154AE4C}"/>
              </a:ext>
            </a:extLst>
          </p:cNvPr>
          <p:cNvCxnSpPr>
            <a:cxnSpLocks/>
          </p:cNvCxnSpPr>
          <p:nvPr/>
        </p:nvCxnSpPr>
        <p:spPr>
          <a:xfrm flipH="1" flipV="1">
            <a:off x="797511" y="3106456"/>
            <a:ext cx="337711" cy="544103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5291C31-DEFE-024B-B6B7-760B1C3643BA}"/>
              </a:ext>
            </a:extLst>
          </p:cNvPr>
          <p:cNvCxnSpPr>
            <a:cxnSpLocks/>
          </p:cNvCxnSpPr>
          <p:nvPr/>
        </p:nvCxnSpPr>
        <p:spPr>
          <a:xfrm flipV="1">
            <a:off x="1098991" y="3049919"/>
            <a:ext cx="382766" cy="609045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47322F-78F2-634F-A7CF-37B2AE85311A}"/>
              </a:ext>
            </a:extLst>
          </p:cNvPr>
          <p:cNvGrpSpPr/>
          <p:nvPr/>
        </p:nvGrpSpPr>
        <p:grpSpPr>
          <a:xfrm>
            <a:off x="460694" y="2535695"/>
            <a:ext cx="3782788" cy="570760"/>
            <a:chOff x="840114" y="2589601"/>
            <a:chExt cx="3782788" cy="570760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E0D06782-E557-4041-94DF-9DEBE1E7FFF4}"/>
                </a:ext>
              </a:extLst>
            </p:cNvPr>
            <p:cNvSpPr/>
            <p:nvPr/>
          </p:nvSpPr>
          <p:spPr>
            <a:xfrm>
              <a:off x="840114" y="2606113"/>
              <a:ext cx="607012" cy="554248"/>
            </a:xfrm>
            <a:prstGeom prst="roundRect">
              <a:avLst>
                <a:gd name="adj" fmla="val 745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4D9856A7-46FA-4F4A-9024-15A6EFB19DF1}"/>
                </a:ext>
              </a:extLst>
            </p:cNvPr>
            <p:cNvSpPr/>
            <p:nvPr/>
          </p:nvSpPr>
          <p:spPr>
            <a:xfrm>
              <a:off x="1599003" y="2606113"/>
              <a:ext cx="607012" cy="554248"/>
            </a:xfrm>
            <a:prstGeom prst="roundRect">
              <a:avLst>
                <a:gd name="adj" fmla="val 745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0E54CB0-58FE-9D4C-80E4-5319A2DF9DED}"/>
                </a:ext>
              </a:extLst>
            </p:cNvPr>
            <p:cNvSpPr txBox="1"/>
            <p:nvPr/>
          </p:nvSpPr>
          <p:spPr>
            <a:xfrm>
              <a:off x="931875" y="2589601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AF1B574-68E6-5549-BA38-5E602CB7D08A}"/>
                </a:ext>
              </a:extLst>
            </p:cNvPr>
            <p:cNvSpPr txBox="1"/>
            <p:nvPr/>
          </p:nvSpPr>
          <p:spPr>
            <a:xfrm>
              <a:off x="1686539" y="2589601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9417F2D5-8B5C-574B-918D-15828690547C}"/>
                </a:ext>
              </a:extLst>
            </p:cNvPr>
            <p:cNvSpPr/>
            <p:nvPr/>
          </p:nvSpPr>
          <p:spPr>
            <a:xfrm>
              <a:off x="3254450" y="2606113"/>
              <a:ext cx="607012" cy="554248"/>
            </a:xfrm>
            <a:prstGeom prst="roundRect">
              <a:avLst>
                <a:gd name="adj" fmla="val 745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/>
              <a:endParaRPr lang="en-US" sz="1333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E4087893-916D-D247-AF27-90F677745561}"/>
                </a:ext>
              </a:extLst>
            </p:cNvPr>
            <p:cNvSpPr/>
            <p:nvPr/>
          </p:nvSpPr>
          <p:spPr>
            <a:xfrm>
              <a:off x="4013339" y="2606113"/>
              <a:ext cx="607012" cy="554248"/>
            </a:xfrm>
            <a:prstGeom prst="roundRect">
              <a:avLst>
                <a:gd name="adj" fmla="val 1901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A3B03DB-E3B6-C543-BCC3-FFC929F82FA0}"/>
                </a:ext>
              </a:extLst>
            </p:cNvPr>
            <p:cNvSpPr txBox="1"/>
            <p:nvPr/>
          </p:nvSpPr>
          <p:spPr>
            <a:xfrm>
              <a:off x="3327335" y="2589601"/>
              <a:ext cx="498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VNet</a:t>
              </a:r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3C3107B-F31F-D54E-8F57-A86B86FDA7C8}"/>
                </a:ext>
              </a:extLst>
            </p:cNvPr>
            <p:cNvSpPr txBox="1"/>
            <p:nvPr/>
          </p:nvSpPr>
          <p:spPr>
            <a:xfrm>
              <a:off x="4124881" y="2589601"/>
              <a:ext cx="498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VNet</a:t>
              </a:r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74" name="Graphic 73">
            <a:extLst>
              <a:ext uri="{FF2B5EF4-FFF2-40B4-BE49-F238E27FC236}">
                <a16:creationId xmlns:a16="http://schemas.microsoft.com/office/drawing/2014/main" id="{FFF26D4F-D056-FD46-8EC1-6F3755402AA4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8142" y="2917289"/>
            <a:ext cx="312116" cy="312116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EA70BA16-5E5B-2C46-B4C8-3DB83CE064D2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4133" y="3468935"/>
            <a:ext cx="295262" cy="295262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308F42A0-05C1-2D4B-99AA-FB116B87EC57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32423" y="2922989"/>
            <a:ext cx="312116" cy="312116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0C457D78-D2FF-4940-9F87-C93BD2937E95}"/>
              </a:ext>
            </a:extLst>
          </p:cNvPr>
          <p:cNvSpPr txBox="1"/>
          <p:nvPr/>
        </p:nvSpPr>
        <p:spPr>
          <a:xfrm>
            <a:off x="1574443" y="3664673"/>
            <a:ext cx="636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Region 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521A17-807F-D04E-948F-F90726AD063F}"/>
              </a:ext>
            </a:extLst>
          </p:cNvPr>
          <p:cNvSpPr txBox="1"/>
          <p:nvPr/>
        </p:nvSpPr>
        <p:spPr>
          <a:xfrm>
            <a:off x="2850423" y="3671496"/>
            <a:ext cx="636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Region 2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8B7106A-387A-A64D-96B5-C266F72B8BDC}"/>
              </a:ext>
            </a:extLst>
          </p:cNvPr>
          <p:cNvCxnSpPr>
            <a:cxnSpLocks/>
          </p:cNvCxnSpPr>
          <p:nvPr/>
        </p:nvCxnSpPr>
        <p:spPr>
          <a:xfrm>
            <a:off x="1206453" y="3631956"/>
            <a:ext cx="2184480" cy="0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A4D5B6B-D974-0045-8C26-7881A648DDB6}"/>
              </a:ext>
            </a:extLst>
          </p:cNvPr>
          <p:cNvCxnSpPr>
            <a:cxnSpLocks/>
          </p:cNvCxnSpPr>
          <p:nvPr/>
        </p:nvCxnSpPr>
        <p:spPr>
          <a:xfrm flipH="1" flipV="1">
            <a:off x="3211847" y="3106456"/>
            <a:ext cx="334678" cy="551621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Graphic 101">
            <a:extLst>
              <a:ext uri="{FF2B5EF4-FFF2-40B4-BE49-F238E27FC236}">
                <a16:creationId xmlns:a16="http://schemas.microsoft.com/office/drawing/2014/main" id="{8B01CAAC-5456-4E40-B017-7E47945E8AF5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14766" y="2922989"/>
            <a:ext cx="312116" cy="312116"/>
          </a:xfrm>
          <a:prstGeom prst="rect">
            <a:avLst/>
          </a:prstGeom>
        </p:spPr>
      </p:pic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06C4D6E-944A-7042-AB6F-A58C6143AF6A}"/>
              </a:ext>
            </a:extLst>
          </p:cNvPr>
          <p:cNvCxnSpPr>
            <a:cxnSpLocks/>
          </p:cNvCxnSpPr>
          <p:nvPr/>
        </p:nvCxnSpPr>
        <p:spPr>
          <a:xfrm flipV="1">
            <a:off x="3546947" y="3049919"/>
            <a:ext cx="382766" cy="609045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Graphic 103">
            <a:extLst>
              <a:ext uri="{FF2B5EF4-FFF2-40B4-BE49-F238E27FC236}">
                <a16:creationId xmlns:a16="http://schemas.microsoft.com/office/drawing/2014/main" id="{CA40F367-FD8B-F249-9D00-4FE5DEB58A0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73655" y="2922989"/>
            <a:ext cx="312116" cy="312116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4D888E30-57A4-1A48-92DB-F2E768904F9C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82176" y="3461675"/>
            <a:ext cx="312116" cy="312116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1CDC63A8-FC98-D4EF-6D5C-AF4CB3589271}"/>
              </a:ext>
            </a:extLst>
          </p:cNvPr>
          <p:cNvSpPr txBox="1"/>
          <p:nvPr/>
        </p:nvSpPr>
        <p:spPr>
          <a:xfrm>
            <a:off x="10574886" y="1147692"/>
            <a:ext cx="1329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Smart Groups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B6D110-1E02-418D-8FD3-9DF01407034D}"/>
              </a:ext>
            </a:extLst>
          </p:cNvPr>
          <p:cNvSpPr/>
          <p:nvPr/>
        </p:nvSpPr>
        <p:spPr>
          <a:xfrm>
            <a:off x="10558007" y="1543676"/>
            <a:ext cx="678054" cy="554825"/>
          </a:xfrm>
          <a:prstGeom prst="roundRect">
            <a:avLst/>
          </a:prstGeom>
          <a:solidFill>
            <a:srgbClr val="F3B1FF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Apache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987F393B-53F3-FCBD-6AEB-FA35B8D03606}"/>
              </a:ext>
            </a:extLst>
          </p:cNvPr>
          <p:cNvSpPr/>
          <p:nvPr/>
        </p:nvSpPr>
        <p:spPr>
          <a:xfrm>
            <a:off x="11338917" y="1544752"/>
            <a:ext cx="678054" cy="5548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Nginx</a:t>
            </a:r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497C8AE8-0CC3-78F2-7A3F-EFCCFA0D1A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525" y="942731"/>
            <a:ext cx="1422400" cy="14224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676C4144-9C19-AE2F-9DFC-01E4FF1476A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12375" y="2865690"/>
            <a:ext cx="1940871" cy="131430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D749A83-8F13-EFCD-651E-6AFD210483B9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2566" y="3765238"/>
            <a:ext cx="424111" cy="406861"/>
          </a:xfrm>
          <a:prstGeom prst="rect">
            <a:avLst/>
          </a:prstGeom>
        </p:spPr>
      </p:pic>
      <p:pic>
        <p:nvPicPr>
          <p:cNvPr id="29" name="Graphic 28" descr="Network diagram outline">
            <a:extLst>
              <a:ext uri="{FF2B5EF4-FFF2-40B4-BE49-F238E27FC236}">
                <a16:creationId xmlns:a16="http://schemas.microsoft.com/office/drawing/2014/main" id="{A695896B-8A02-7334-555F-ED1BED352DD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6197035" y="3293548"/>
            <a:ext cx="469209" cy="469209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79015B9-D833-8B6E-0F9A-9443F5590526}"/>
              </a:ext>
            </a:extLst>
          </p:cNvPr>
          <p:cNvCxnSpPr>
            <a:cxnSpLocks/>
          </p:cNvCxnSpPr>
          <p:nvPr/>
        </p:nvCxnSpPr>
        <p:spPr>
          <a:xfrm flipV="1">
            <a:off x="6907732" y="3763135"/>
            <a:ext cx="0" cy="897201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0A6B0FE-7592-02F1-1878-4C54FFA05767}"/>
              </a:ext>
            </a:extLst>
          </p:cNvPr>
          <p:cNvCxnSpPr>
            <a:cxnSpLocks/>
          </p:cNvCxnSpPr>
          <p:nvPr/>
        </p:nvCxnSpPr>
        <p:spPr>
          <a:xfrm flipH="1" flipV="1">
            <a:off x="6585100" y="3153440"/>
            <a:ext cx="322632" cy="533982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E2979B5-C2FF-C7D4-2E12-0DAD4E6C062F}"/>
              </a:ext>
            </a:extLst>
          </p:cNvPr>
          <p:cNvCxnSpPr>
            <a:cxnSpLocks/>
          </p:cNvCxnSpPr>
          <p:nvPr/>
        </p:nvCxnSpPr>
        <p:spPr>
          <a:xfrm>
            <a:off x="6994042" y="3678940"/>
            <a:ext cx="2184480" cy="0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0A8115-46DB-7148-8A36-AA5E4078195E}"/>
              </a:ext>
            </a:extLst>
          </p:cNvPr>
          <p:cNvCxnSpPr>
            <a:cxnSpLocks/>
          </p:cNvCxnSpPr>
          <p:nvPr/>
        </p:nvCxnSpPr>
        <p:spPr>
          <a:xfrm flipH="1" flipV="1">
            <a:off x="8999436" y="3153440"/>
            <a:ext cx="335100" cy="551621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EB82C98-6463-3B59-D4C8-675085F76052}"/>
              </a:ext>
            </a:extLst>
          </p:cNvPr>
          <p:cNvCxnSpPr>
            <a:cxnSpLocks/>
          </p:cNvCxnSpPr>
          <p:nvPr/>
        </p:nvCxnSpPr>
        <p:spPr>
          <a:xfrm flipV="1">
            <a:off x="6902758" y="3763134"/>
            <a:ext cx="0" cy="897201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53DE1F17-7F5E-ABB4-F424-074E5F48C815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28650" y="4472010"/>
            <a:ext cx="398633" cy="38242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19CF2F1-9E04-DC06-81ED-A8C856C3248F}"/>
              </a:ext>
            </a:extLst>
          </p:cNvPr>
          <p:cNvCxnSpPr>
            <a:cxnSpLocks/>
          </p:cNvCxnSpPr>
          <p:nvPr/>
        </p:nvCxnSpPr>
        <p:spPr>
          <a:xfrm flipH="1" flipV="1">
            <a:off x="6580126" y="3153439"/>
            <a:ext cx="337711" cy="544103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1CF35C4-7A65-14CE-2A25-7974D771DA08}"/>
              </a:ext>
            </a:extLst>
          </p:cNvPr>
          <p:cNvCxnSpPr>
            <a:cxnSpLocks/>
          </p:cNvCxnSpPr>
          <p:nvPr/>
        </p:nvCxnSpPr>
        <p:spPr>
          <a:xfrm flipV="1">
            <a:off x="6881606" y="3096902"/>
            <a:ext cx="382766" cy="609045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05816E2-58B3-9A67-7D6F-F9DC25E50754}"/>
              </a:ext>
            </a:extLst>
          </p:cNvPr>
          <p:cNvGrpSpPr/>
          <p:nvPr/>
        </p:nvGrpSpPr>
        <p:grpSpPr>
          <a:xfrm>
            <a:off x="6243309" y="1368532"/>
            <a:ext cx="3780237" cy="1784906"/>
            <a:chOff x="840114" y="1375455"/>
            <a:chExt cx="3780237" cy="1784906"/>
          </a:xfrm>
        </p:grpSpPr>
        <p:sp>
          <p:nvSpPr>
            <p:cNvPr id="127" name="Rounded Rectangle 126">
              <a:extLst>
                <a:ext uri="{FF2B5EF4-FFF2-40B4-BE49-F238E27FC236}">
                  <a16:creationId xmlns:a16="http://schemas.microsoft.com/office/drawing/2014/main" id="{EF192AC0-68E3-1EE2-C3D6-283B23D3E886}"/>
                </a:ext>
              </a:extLst>
            </p:cNvPr>
            <p:cNvSpPr/>
            <p:nvPr/>
          </p:nvSpPr>
          <p:spPr>
            <a:xfrm>
              <a:off x="840114" y="1377220"/>
              <a:ext cx="607012" cy="1783141"/>
            </a:xfrm>
            <a:prstGeom prst="roundRect">
              <a:avLst>
                <a:gd name="adj" fmla="val 745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47D6AC95-7A32-C174-AD55-F3E7F18E27E4}"/>
                </a:ext>
              </a:extLst>
            </p:cNvPr>
            <p:cNvSpPr/>
            <p:nvPr/>
          </p:nvSpPr>
          <p:spPr>
            <a:xfrm>
              <a:off x="1599003" y="1377220"/>
              <a:ext cx="607012" cy="1783141"/>
            </a:xfrm>
            <a:prstGeom prst="roundRect">
              <a:avLst>
                <a:gd name="adj" fmla="val 745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07EB8BA-1825-0796-DD10-3233316F169A}"/>
                </a:ext>
              </a:extLst>
            </p:cNvPr>
            <p:cNvSpPr txBox="1"/>
            <p:nvPr/>
          </p:nvSpPr>
          <p:spPr>
            <a:xfrm>
              <a:off x="904979" y="1436523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4A7A5B94-B4D8-05A2-3F2B-836CCF20F82A}"/>
                </a:ext>
              </a:extLst>
            </p:cNvPr>
            <p:cNvSpPr txBox="1"/>
            <p:nvPr/>
          </p:nvSpPr>
          <p:spPr>
            <a:xfrm>
              <a:off x="1656608" y="1438372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5A6C1FB6-ABAF-82C7-6841-27963D6329D4}"/>
                </a:ext>
              </a:extLst>
            </p:cNvPr>
            <p:cNvSpPr/>
            <p:nvPr/>
          </p:nvSpPr>
          <p:spPr>
            <a:xfrm>
              <a:off x="3254450" y="1377220"/>
              <a:ext cx="607012" cy="1783141"/>
            </a:xfrm>
            <a:prstGeom prst="roundRect">
              <a:avLst>
                <a:gd name="adj" fmla="val 745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/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ounded Rectangle 140">
              <a:extLst>
                <a:ext uri="{FF2B5EF4-FFF2-40B4-BE49-F238E27FC236}">
                  <a16:creationId xmlns:a16="http://schemas.microsoft.com/office/drawing/2014/main" id="{0FF7D1EE-38F7-4FF0-7F90-EE82610F4A1C}"/>
                </a:ext>
              </a:extLst>
            </p:cNvPr>
            <p:cNvSpPr/>
            <p:nvPr/>
          </p:nvSpPr>
          <p:spPr>
            <a:xfrm>
              <a:off x="4013339" y="1386749"/>
              <a:ext cx="607012" cy="1773612"/>
            </a:xfrm>
            <a:prstGeom prst="roundRect">
              <a:avLst>
                <a:gd name="adj" fmla="val 745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A5EFBD7-B95E-E38B-EB7A-F88AF88F5414}"/>
                </a:ext>
              </a:extLst>
            </p:cNvPr>
            <p:cNvSpPr txBox="1"/>
            <p:nvPr/>
          </p:nvSpPr>
          <p:spPr>
            <a:xfrm>
              <a:off x="3325474" y="1386749"/>
              <a:ext cx="498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VNet</a:t>
              </a:r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2F11A30-5E6F-230C-5FE0-06F099B307CC}"/>
                </a:ext>
              </a:extLst>
            </p:cNvPr>
            <p:cNvSpPr txBox="1"/>
            <p:nvPr/>
          </p:nvSpPr>
          <p:spPr>
            <a:xfrm>
              <a:off x="3994008" y="1375455"/>
              <a:ext cx="498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VNet</a:t>
              </a:r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144" name="Graphic 143">
            <a:extLst>
              <a:ext uri="{FF2B5EF4-FFF2-40B4-BE49-F238E27FC236}">
                <a16:creationId xmlns:a16="http://schemas.microsoft.com/office/drawing/2014/main" id="{68E29C54-0556-CD63-2650-9E9359B1180D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90757" y="2964272"/>
            <a:ext cx="312116" cy="312116"/>
          </a:xfrm>
          <a:prstGeom prst="rect">
            <a:avLst/>
          </a:prstGeom>
        </p:spPr>
      </p:pic>
      <p:pic>
        <p:nvPicPr>
          <p:cNvPr id="147" name="Graphic 146">
            <a:extLst>
              <a:ext uri="{FF2B5EF4-FFF2-40B4-BE49-F238E27FC236}">
                <a16:creationId xmlns:a16="http://schemas.microsoft.com/office/drawing/2014/main" id="{9D9A18D3-3E60-62BF-15EB-23B202D8078C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56748" y="3515918"/>
            <a:ext cx="295262" cy="295262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06CE5742-DB84-7558-0BD4-15B2A2A2627A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15038" y="2969972"/>
            <a:ext cx="312116" cy="312116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B1D99188-BD61-920B-1C42-16AA83B14C1C}"/>
              </a:ext>
            </a:extLst>
          </p:cNvPr>
          <p:cNvSpPr txBox="1"/>
          <p:nvPr/>
        </p:nvSpPr>
        <p:spPr>
          <a:xfrm>
            <a:off x="8507858" y="3762392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Region 2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2491A515-87FA-2F23-6958-2FDF1B26C7F9}"/>
              </a:ext>
            </a:extLst>
          </p:cNvPr>
          <p:cNvCxnSpPr>
            <a:cxnSpLocks/>
          </p:cNvCxnSpPr>
          <p:nvPr/>
        </p:nvCxnSpPr>
        <p:spPr>
          <a:xfrm>
            <a:off x="6989068" y="3678939"/>
            <a:ext cx="2184480" cy="0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52C7458-957D-4332-6CBB-B3ABED3DB0C7}"/>
              </a:ext>
            </a:extLst>
          </p:cNvPr>
          <p:cNvCxnSpPr>
            <a:cxnSpLocks/>
          </p:cNvCxnSpPr>
          <p:nvPr/>
        </p:nvCxnSpPr>
        <p:spPr>
          <a:xfrm flipH="1" flipV="1">
            <a:off x="8994462" y="3153439"/>
            <a:ext cx="334678" cy="551621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Graphic 153">
            <a:extLst>
              <a:ext uri="{FF2B5EF4-FFF2-40B4-BE49-F238E27FC236}">
                <a16:creationId xmlns:a16="http://schemas.microsoft.com/office/drawing/2014/main" id="{32466480-3B2A-6B3E-3D7B-EF08D3F53722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97381" y="2969972"/>
            <a:ext cx="312116" cy="312116"/>
          </a:xfrm>
          <a:prstGeom prst="rect">
            <a:avLst/>
          </a:prstGeom>
        </p:spPr>
      </p:pic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5F3FC2D-DFF5-2552-5525-E72CB1AB174C}"/>
              </a:ext>
            </a:extLst>
          </p:cNvPr>
          <p:cNvCxnSpPr>
            <a:cxnSpLocks/>
          </p:cNvCxnSpPr>
          <p:nvPr/>
        </p:nvCxnSpPr>
        <p:spPr>
          <a:xfrm flipV="1">
            <a:off x="9329562" y="3096902"/>
            <a:ext cx="382766" cy="609045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Graphic 155">
            <a:extLst>
              <a:ext uri="{FF2B5EF4-FFF2-40B4-BE49-F238E27FC236}">
                <a16:creationId xmlns:a16="http://schemas.microsoft.com/office/drawing/2014/main" id="{4B975A60-1FA3-D4D7-5B85-FAABDF8D17D4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56270" y="2969972"/>
            <a:ext cx="312116" cy="312116"/>
          </a:xfrm>
          <a:prstGeom prst="rect">
            <a:avLst/>
          </a:prstGeom>
        </p:spPr>
      </p:pic>
      <p:pic>
        <p:nvPicPr>
          <p:cNvPr id="157" name="Graphic 156">
            <a:extLst>
              <a:ext uri="{FF2B5EF4-FFF2-40B4-BE49-F238E27FC236}">
                <a16:creationId xmlns:a16="http://schemas.microsoft.com/office/drawing/2014/main" id="{DDB879FF-E39D-5289-DABC-E2A7BDCE492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64791" y="3508658"/>
            <a:ext cx="312116" cy="312116"/>
          </a:xfrm>
          <a:prstGeom prst="rect">
            <a:avLst/>
          </a:prstGeom>
        </p:spPr>
      </p:pic>
      <p:pic>
        <p:nvPicPr>
          <p:cNvPr id="163" name="Graphic 60">
            <a:extLst>
              <a:ext uri="{FF2B5EF4-FFF2-40B4-BE49-F238E27FC236}">
                <a16:creationId xmlns:a16="http://schemas.microsoft.com/office/drawing/2014/main" id="{6794FD11-ECA8-5457-EAC5-A8C82CA49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239" y="2643708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" name="Graphic 60">
            <a:extLst>
              <a:ext uri="{FF2B5EF4-FFF2-40B4-BE49-F238E27FC236}">
                <a16:creationId xmlns:a16="http://schemas.microsoft.com/office/drawing/2014/main" id="{232B4E6E-8B61-0285-E782-E6F991755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652" y="2351434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Right Arrow 169">
            <a:extLst>
              <a:ext uri="{FF2B5EF4-FFF2-40B4-BE49-F238E27FC236}">
                <a16:creationId xmlns:a16="http://schemas.microsoft.com/office/drawing/2014/main" id="{B4EE4302-FD71-82A8-5B95-A58050AF4851}"/>
              </a:ext>
            </a:extLst>
          </p:cNvPr>
          <p:cNvSpPr/>
          <p:nvPr/>
        </p:nvSpPr>
        <p:spPr>
          <a:xfrm>
            <a:off x="5113653" y="3025779"/>
            <a:ext cx="755780" cy="5602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1" name="Content Placeholder 10">
            <a:extLst>
              <a:ext uri="{FF2B5EF4-FFF2-40B4-BE49-F238E27FC236}">
                <a16:creationId xmlns:a16="http://schemas.microsoft.com/office/drawing/2014/main" id="{3273E888-C3B0-B720-635B-062C44862315}"/>
              </a:ext>
            </a:extLst>
          </p:cNvPr>
          <p:cNvSpPr txBox="1">
            <a:spLocks/>
          </p:cNvSpPr>
          <p:nvPr/>
        </p:nvSpPr>
        <p:spPr>
          <a:xfrm>
            <a:off x="461064" y="5165060"/>
            <a:ext cx="4652589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1800" b="1" dirty="0">
                <a:ea typeface="Open Sans" panose="020B0606030504020204" pitchFamily="34" charset="0"/>
                <a:cs typeface="Open Sans" panose="020B0606030504020204" pitchFamily="34" charset="0"/>
              </a:rPr>
              <a:t>INTRA-RULE</a:t>
            </a:r>
            <a:r>
              <a:rPr lang="en-US" sz="1800" dirty="0">
                <a:ea typeface="Open Sans" panose="020B0606030504020204" pitchFamily="34" charset="0"/>
                <a:cs typeface="Open Sans" panose="020B0606030504020204" pitchFamily="34" charset="0"/>
              </a:rPr>
              <a:t>: is defined </a:t>
            </a:r>
            <a:r>
              <a:rPr lang="en-US" sz="1800" u="sng" dirty="0">
                <a:ea typeface="Open Sans" panose="020B0606030504020204" pitchFamily="34" charset="0"/>
                <a:cs typeface="Open Sans" panose="020B0606030504020204" pitchFamily="34" charset="0"/>
              </a:rPr>
              <a:t>within</a:t>
            </a:r>
            <a:r>
              <a:rPr lang="en-US" sz="1800" dirty="0">
                <a:ea typeface="Open Sans" panose="020B0606030504020204" pitchFamily="34" charset="0"/>
                <a:cs typeface="Open Sans" panose="020B0606030504020204" pitchFamily="34" charset="0"/>
              </a:rPr>
              <a:t> a Smart Group, for dictating what kind of traffic is allowed/prohibited among all the instances that belong to that Smart Group</a:t>
            </a:r>
          </a:p>
          <a:p>
            <a:endParaRPr lang="en-US" dirty="0"/>
          </a:p>
        </p:txBody>
      </p:sp>
      <p:sp>
        <p:nvSpPr>
          <p:cNvPr id="174" name="Rounded Rectangle 173">
            <a:extLst>
              <a:ext uri="{FF2B5EF4-FFF2-40B4-BE49-F238E27FC236}">
                <a16:creationId xmlns:a16="http://schemas.microsoft.com/office/drawing/2014/main" id="{52B71537-60C7-7070-6A66-CFFC84149242}"/>
              </a:ext>
            </a:extLst>
          </p:cNvPr>
          <p:cNvSpPr/>
          <p:nvPr/>
        </p:nvSpPr>
        <p:spPr>
          <a:xfrm>
            <a:off x="8745899" y="2378715"/>
            <a:ext cx="415902" cy="58205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pic>
        <p:nvPicPr>
          <p:cNvPr id="168" name="Graphic 60">
            <a:extLst>
              <a:ext uri="{FF2B5EF4-FFF2-40B4-BE49-F238E27FC236}">
                <a16:creationId xmlns:a16="http://schemas.microsoft.com/office/drawing/2014/main" id="{836B4CAA-E040-2E8A-EF17-DCBD96A2F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774" y="2383376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" name="Graphic 60">
            <a:extLst>
              <a:ext uri="{FF2B5EF4-FFF2-40B4-BE49-F238E27FC236}">
                <a16:creationId xmlns:a16="http://schemas.microsoft.com/office/drawing/2014/main" id="{5B40A087-C635-7DE9-A573-705848785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132" y="2668852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" name="Content Placeholder 10">
            <a:extLst>
              <a:ext uri="{FF2B5EF4-FFF2-40B4-BE49-F238E27FC236}">
                <a16:creationId xmlns:a16="http://schemas.microsoft.com/office/drawing/2014/main" id="{E04D2008-B82C-410E-8D4C-865292EDC54D}"/>
              </a:ext>
            </a:extLst>
          </p:cNvPr>
          <p:cNvSpPr txBox="1">
            <a:spLocks/>
          </p:cNvSpPr>
          <p:nvPr/>
        </p:nvSpPr>
        <p:spPr>
          <a:xfrm>
            <a:off x="5370957" y="5165060"/>
            <a:ext cx="3893700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endParaRPr lang="en-US" sz="18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2" name="Content Placeholder 10">
            <a:extLst>
              <a:ext uri="{FF2B5EF4-FFF2-40B4-BE49-F238E27FC236}">
                <a16:creationId xmlns:a16="http://schemas.microsoft.com/office/drawing/2014/main" id="{7CD7C27E-30A3-DA43-E21B-C9CB20BCA485}"/>
              </a:ext>
            </a:extLst>
          </p:cNvPr>
          <p:cNvSpPr txBox="1">
            <a:spLocks/>
          </p:cNvSpPr>
          <p:nvPr/>
        </p:nvSpPr>
        <p:spPr>
          <a:xfrm>
            <a:off x="5967257" y="5209453"/>
            <a:ext cx="5268804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1800" b="1" dirty="0">
                <a:ea typeface="Open Sans" panose="020B0606030504020204" pitchFamily="34" charset="0"/>
                <a:cs typeface="Open Sans" panose="020B0606030504020204" pitchFamily="34" charset="0"/>
              </a:rPr>
              <a:t>INTER-RULE: </a:t>
            </a:r>
            <a:r>
              <a:rPr lang="en-US" sz="1800" dirty="0">
                <a:ea typeface="Open Sans" panose="020B0606030504020204" pitchFamily="34" charset="0"/>
                <a:cs typeface="Open Sans" panose="020B0606030504020204" pitchFamily="34" charset="0"/>
              </a:rPr>
              <a:t>is defined among Smart Groups, for dictating what kind of traffic is allowed/prohibited among two or more Smart Groups.</a:t>
            </a:r>
          </a:p>
          <a:p>
            <a:endParaRPr 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8817273-749A-16AE-893D-0BA7346CFFD3}"/>
              </a:ext>
            </a:extLst>
          </p:cNvPr>
          <p:cNvSpPr txBox="1"/>
          <p:nvPr/>
        </p:nvSpPr>
        <p:spPr>
          <a:xfrm>
            <a:off x="10313092" y="2666481"/>
            <a:ext cx="18789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1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 rule between SGs can be </a:t>
            </a:r>
            <a:r>
              <a:rPr lang="en-US" sz="1100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defined</a:t>
            </a:r>
            <a:r>
              <a:rPr lang="en-US" sz="11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for achieving the </a:t>
            </a:r>
            <a:r>
              <a:rPr lang="en-US" sz="1100" i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INTER-SMARTGROUP </a:t>
            </a:r>
            <a:r>
              <a:rPr lang="en-US" sz="11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communication</a:t>
            </a: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2D6AF5FA-199D-042E-BB72-F61EBE19E068}"/>
              </a:ext>
            </a:extLst>
          </p:cNvPr>
          <p:cNvCxnSpPr/>
          <p:nvPr/>
        </p:nvCxnSpPr>
        <p:spPr>
          <a:xfrm>
            <a:off x="10918371" y="2571927"/>
            <a:ext cx="75183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1C2ADD77-413F-A768-8186-8BBF26CF1ED9}"/>
              </a:ext>
            </a:extLst>
          </p:cNvPr>
          <p:cNvCxnSpPr>
            <a:cxnSpLocks/>
          </p:cNvCxnSpPr>
          <p:nvPr/>
        </p:nvCxnSpPr>
        <p:spPr>
          <a:xfrm flipV="1">
            <a:off x="10921348" y="2171565"/>
            <a:ext cx="0" cy="41111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173E7FE9-4D83-7C66-8ACA-91BEF5CBCC8B}"/>
              </a:ext>
            </a:extLst>
          </p:cNvPr>
          <p:cNvCxnSpPr>
            <a:cxnSpLocks/>
          </p:cNvCxnSpPr>
          <p:nvPr/>
        </p:nvCxnSpPr>
        <p:spPr>
          <a:xfrm flipV="1">
            <a:off x="11670205" y="2171565"/>
            <a:ext cx="0" cy="41111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FABF559-CABE-0D02-5E39-352348DABB7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04159" y="3652629"/>
            <a:ext cx="351053" cy="2720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16F8B6-D85E-2804-BFC7-85E11DDBC432}"/>
              </a:ext>
            </a:extLst>
          </p:cNvPr>
          <p:cNvSpPr txBox="1"/>
          <p:nvPr/>
        </p:nvSpPr>
        <p:spPr>
          <a:xfrm>
            <a:off x="7534890" y="3787784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Region 1</a:t>
            </a:r>
          </a:p>
        </p:txBody>
      </p:sp>
      <p:pic>
        <p:nvPicPr>
          <p:cNvPr id="10" name="Graphic 9" descr="Network with solid fill">
            <a:extLst>
              <a:ext uri="{FF2B5EF4-FFF2-40B4-BE49-F238E27FC236}">
                <a16:creationId xmlns:a16="http://schemas.microsoft.com/office/drawing/2014/main" id="{CE272E4A-CD02-9002-B17F-4FD01420E089}"/>
              </a:ext>
            </a:extLst>
          </p:cNvPr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99241" y="3159366"/>
            <a:ext cx="457200" cy="457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630B77-704E-86D7-71F9-A52B750CAD1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689572" y="3711983"/>
            <a:ext cx="351053" cy="272011"/>
          </a:xfrm>
          <a:prstGeom prst="rect">
            <a:avLst/>
          </a:prstGeom>
        </p:spPr>
      </p:pic>
      <p:pic>
        <p:nvPicPr>
          <p:cNvPr id="15" name="Graphic 14" descr="Network with solid fill">
            <a:extLst>
              <a:ext uri="{FF2B5EF4-FFF2-40B4-BE49-F238E27FC236}">
                <a16:creationId xmlns:a16="http://schemas.microsoft.com/office/drawing/2014/main" id="{DA549629-8BC9-5300-8405-F274AF594B08}"/>
              </a:ext>
            </a:extLst>
          </p:cNvPr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560668" y="3243339"/>
            <a:ext cx="457200" cy="457200"/>
          </a:xfrm>
          <a:prstGeom prst="rect">
            <a:avLst/>
          </a:prstGeom>
        </p:spPr>
      </p:pic>
      <p:pic>
        <p:nvPicPr>
          <p:cNvPr id="6" name="Graphic 60">
            <a:extLst>
              <a:ext uri="{FF2B5EF4-FFF2-40B4-BE49-F238E27FC236}">
                <a16:creationId xmlns:a16="http://schemas.microsoft.com/office/drawing/2014/main" id="{DE3E27D5-483C-023C-625B-0642E17C9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230" y="1716257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phic 60">
            <a:extLst>
              <a:ext uri="{FF2B5EF4-FFF2-40B4-BE49-F238E27FC236}">
                <a16:creationId xmlns:a16="http://schemas.microsoft.com/office/drawing/2014/main" id="{888DA3F8-C75D-77F3-3586-6FF6437A7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804" y="2044218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phic 60">
            <a:extLst>
              <a:ext uri="{FF2B5EF4-FFF2-40B4-BE49-F238E27FC236}">
                <a16:creationId xmlns:a16="http://schemas.microsoft.com/office/drawing/2014/main" id="{1459BFD4-919E-6E2B-B887-6B50DA4F0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849" y="2337753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" name="Graphic 60">
            <a:extLst>
              <a:ext uri="{FF2B5EF4-FFF2-40B4-BE49-F238E27FC236}">
                <a16:creationId xmlns:a16="http://schemas.microsoft.com/office/drawing/2014/main" id="{00C3ACBF-187E-5D96-5958-7065B097E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765" y="2017261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reeform 18">
            <a:extLst>
              <a:ext uri="{FF2B5EF4-FFF2-40B4-BE49-F238E27FC236}">
                <a16:creationId xmlns:a16="http://schemas.microsoft.com/office/drawing/2014/main" id="{077EA2C4-7E83-74F4-93C7-347F6F28EB96}"/>
              </a:ext>
            </a:extLst>
          </p:cNvPr>
          <p:cNvSpPr/>
          <p:nvPr/>
        </p:nvSpPr>
        <p:spPr>
          <a:xfrm>
            <a:off x="6115719" y="1659253"/>
            <a:ext cx="3211636" cy="1006480"/>
          </a:xfrm>
          <a:custGeom>
            <a:avLst/>
            <a:gdLst>
              <a:gd name="connsiteX0" fmla="*/ 224994 w 3211636"/>
              <a:gd name="connsiteY0" fmla="*/ 71607 h 1006480"/>
              <a:gd name="connsiteX1" fmla="*/ 224994 w 3211636"/>
              <a:gd name="connsiteY1" fmla="*/ 955115 h 1006480"/>
              <a:gd name="connsiteX2" fmla="*/ 750157 w 3211636"/>
              <a:gd name="connsiteY2" fmla="*/ 880974 h 1006480"/>
              <a:gd name="connsiteX3" fmla="*/ 1065254 w 3211636"/>
              <a:gd name="connsiteY3" fmla="*/ 714158 h 1006480"/>
              <a:gd name="connsiteX4" fmla="*/ 2430676 w 3211636"/>
              <a:gd name="connsiteY4" fmla="*/ 627661 h 1006480"/>
              <a:gd name="connsiteX5" fmla="*/ 2646919 w 3211636"/>
              <a:gd name="connsiteY5" fmla="*/ 423774 h 1006480"/>
              <a:gd name="connsiteX6" fmla="*/ 3023800 w 3211636"/>
              <a:gd name="connsiteY6" fmla="*/ 361991 h 1006480"/>
              <a:gd name="connsiteX7" fmla="*/ 2980551 w 3211636"/>
              <a:gd name="connsiteY7" fmla="*/ 83964 h 1006480"/>
              <a:gd name="connsiteX8" fmla="*/ 224994 w 3211636"/>
              <a:gd name="connsiteY8" fmla="*/ 71607 h 100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11636" h="1006480">
                <a:moveTo>
                  <a:pt x="224994" y="71607"/>
                </a:moveTo>
                <a:cubicBezTo>
                  <a:pt x="-234266" y="216799"/>
                  <a:pt x="137467" y="820221"/>
                  <a:pt x="224994" y="955115"/>
                </a:cubicBezTo>
                <a:cubicBezTo>
                  <a:pt x="312521" y="1090009"/>
                  <a:pt x="610114" y="921133"/>
                  <a:pt x="750157" y="880974"/>
                </a:cubicBezTo>
                <a:cubicBezTo>
                  <a:pt x="890200" y="840815"/>
                  <a:pt x="785168" y="756377"/>
                  <a:pt x="1065254" y="714158"/>
                </a:cubicBezTo>
                <a:cubicBezTo>
                  <a:pt x="1345340" y="671939"/>
                  <a:pt x="2167065" y="676058"/>
                  <a:pt x="2430676" y="627661"/>
                </a:cubicBezTo>
                <a:cubicBezTo>
                  <a:pt x="2694287" y="579264"/>
                  <a:pt x="2548065" y="468052"/>
                  <a:pt x="2646919" y="423774"/>
                </a:cubicBezTo>
                <a:cubicBezTo>
                  <a:pt x="2745773" y="379496"/>
                  <a:pt x="2968195" y="418626"/>
                  <a:pt x="3023800" y="361991"/>
                </a:cubicBezTo>
                <a:cubicBezTo>
                  <a:pt x="3079405" y="305356"/>
                  <a:pt x="3441870" y="128242"/>
                  <a:pt x="2980551" y="83964"/>
                </a:cubicBezTo>
                <a:cubicBezTo>
                  <a:pt x="2519232" y="39686"/>
                  <a:pt x="684254" y="-73585"/>
                  <a:pt x="224994" y="71607"/>
                </a:cubicBezTo>
                <a:close/>
              </a:path>
            </a:pathLst>
          </a:custGeom>
          <a:gradFill flip="none" rotWithShape="1">
            <a:gsLst>
              <a:gs pos="0">
                <a:srgbClr val="F3B1FF">
                  <a:shade val="30000"/>
                  <a:satMod val="115000"/>
                </a:srgbClr>
              </a:gs>
              <a:gs pos="50000">
                <a:srgbClr val="F3B1FF">
                  <a:shade val="67500"/>
                  <a:satMod val="115000"/>
                </a:srgbClr>
              </a:gs>
              <a:gs pos="100000">
                <a:srgbClr val="F3B1FF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3B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59" name="Graphic 60">
            <a:extLst>
              <a:ext uri="{FF2B5EF4-FFF2-40B4-BE49-F238E27FC236}">
                <a16:creationId xmlns:a16="http://schemas.microsoft.com/office/drawing/2014/main" id="{14DA09C5-26BB-CC5C-BBA2-DDD4D2D37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240" y="1773616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" name="Graphic 60">
            <a:extLst>
              <a:ext uri="{FF2B5EF4-FFF2-40B4-BE49-F238E27FC236}">
                <a16:creationId xmlns:a16="http://schemas.microsoft.com/office/drawing/2014/main" id="{31EA0DD2-460E-3999-ECCC-D5DE02C5A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240" y="2068112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" name="Graphic 60">
            <a:extLst>
              <a:ext uri="{FF2B5EF4-FFF2-40B4-BE49-F238E27FC236}">
                <a16:creationId xmlns:a16="http://schemas.microsoft.com/office/drawing/2014/main" id="{605EC371-71BC-F2F0-7CC3-AAEB7303A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240" y="2355910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" name="Graphic 60">
            <a:extLst>
              <a:ext uri="{FF2B5EF4-FFF2-40B4-BE49-F238E27FC236}">
                <a16:creationId xmlns:a16="http://schemas.microsoft.com/office/drawing/2014/main" id="{6E046DFC-3DB6-8845-AF33-3186DB340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652" y="1781524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" name="Graphic 60">
            <a:extLst>
              <a:ext uri="{FF2B5EF4-FFF2-40B4-BE49-F238E27FC236}">
                <a16:creationId xmlns:a16="http://schemas.microsoft.com/office/drawing/2014/main" id="{0756B755-E268-F514-1D53-AC70468E7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949" y="2068112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" name="Graphic 60">
            <a:extLst>
              <a:ext uri="{FF2B5EF4-FFF2-40B4-BE49-F238E27FC236}">
                <a16:creationId xmlns:a16="http://schemas.microsoft.com/office/drawing/2014/main" id="{31AD6FF7-1296-4915-B708-FCA74F5DF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765" y="1740276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4CF44B33-8558-2B88-648E-E502D0F4F1E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304" y="1563423"/>
            <a:ext cx="198138" cy="181015"/>
          </a:xfrm>
          <a:prstGeom prst="rect">
            <a:avLst/>
          </a:prstGeom>
        </p:spPr>
      </p:pic>
      <p:pic>
        <p:nvPicPr>
          <p:cNvPr id="57" name="Picture 56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D5056726-3199-3C83-30A9-79CE9D6EDF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384" y="1565413"/>
            <a:ext cx="198138" cy="18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7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7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7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7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7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7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7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7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7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7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7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7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7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7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7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7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7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7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7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7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7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7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000"/>
                            </p:stCondLst>
                            <p:childTnLst>
                              <p:par>
                                <p:cTn id="148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5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5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7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75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5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  <p:bldP spid="128" grpId="0"/>
      <p:bldP spid="2" grpId="0" animBg="1"/>
      <p:bldP spid="145" grpId="0" animBg="1"/>
      <p:bldP spid="150" grpId="0"/>
      <p:bldP spid="170" grpId="0" animBg="1"/>
      <p:bldP spid="171" grpId="0"/>
      <p:bldP spid="174" grpId="0" animBg="1"/>
      <p:bldP spid="182" grpId="0"/>
      <p:bldP spid="184" grpId="0"/>
      <p:bldP spid="9" grpId="0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04C0BA5C-6EA6-6C47-98D3-ED6AA8F03BF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35229" y="3372843"/>
            <a:ext cx="1940871" cy="1314302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03ED9B21-9F74-1FD7-6420-3260F3E4B478}"/>
              </a:ext>
            </a:extLst>
          </p:cNvPr>
          <p:cNvSpPr txBox="1">
            <a:spLocks/>
          </p:cNvSpPr>
          <p:nvPr/>
        </p:nvSpPr>
        <p:spPr>
          <a:xfrm>
            <a:off x="11236061" y="6456262"/>
            <a:ext cx="434145" cy="289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i="0" strike="noStrike" kern="1200" spc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70B06D-F489-48FF-A885-ABB74CD5C95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294C0C-3A0B-6678-4D2E-5F743769B159}"/>
              </a:ext>
            </a:extLst>
          </p:cNvPr>
          <p:cNvSpPr txBox="1"/>
          <p:nvPr/>
        </p:nvSpPr>
        <p:spPr>
          <a:xfrm>
            <a:off x="3093763" y="804146"/>
            <a:ext cx="1329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Smart Groups</a:t>
            </a:r>
          </a:p>
        </p:txBody>
      </p:sp>
      <p:sp>
        <p:nvSpPr>
          <p:cNvPr id="13" name="Rectangle: Rounded Corners 1">
            <a:extLst>
              <a:ext uri="{FF2B5EF4-FFF2-40B4-BE49-F238E27FC236}">
                <a16:creationId xmlns:a16="http://schemas.microsoft.com/office/drawing/2014/main" id="{A9B80B8A-D461-0ED5-8AF2-49A08265A590}"/>
              </a:ext>
            </a:extLst>
          </p:cNvPr>
          <p:cNvSpPr/>
          <p:nvPr/>
        </p:nvSpPr>
        <p:spPr>
          <a:xfrm>
            <a:off x="3076884" y="1200130"/>
            <a:ext cx="678054" cy="554825"/>
          </a:xfrm>
          <a:prstGeom prst="roundRect">
            <a:avLst/>
          </a:prstGeom>
          <a:solidFill>
            <a:srgbClr val="F3B1FF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Apache</a:t>
            </a:r>
          </a:p>
        </p:txBody>
      </p:sp>
      <p:sp>
        <p:nvSpPr>
          <p:cNvPr id="16" name="Rectangle: Rounded Corners 144">
            <a:extLst>
              <a:ext uri="{FF2B5EF4-FFF2-40B4-BE49-F238E27FC236}">
                <a16:creationId xmlns:a16="http://schemas.microsoft.com/office/drawing/2014/main" id="{2E27C8D0-4C1F-C3A4-F566-EF79DB805F73}"/>
              </a:ext>
            </a:extLst>
          </p:cNvPr>
          <p:cNvSpPr/>
          <p:nvPr/>
        </p:nvSpPr>
        <p:spPr>
          <a:xfrm>
            <a:off x="3857794" y="1201206"/>
            <a:ext cx="678054" cy="5548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Nginx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10F3B0B1-DA15-5F0F-844A-A8A0C7B552A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875" y="3451208"/>
            <a:ext cx="1940871" cy="13143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EC66C7-47FD-27EE-7C39-CF4940002BE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066" y="4350756"/>
            <a:ext cx="424111" cy="406861"/>
          </a:xfrm>
          <a:prstGeom prst="rect">
            <a:avLst/>
          </a:prstGeom>
        </p:spPr>
      </p:pic>
      <p:pic>
        <p:nvPicPr>
          <p:cNvPr id="20" name="Graphic 19" descr="Network diagram outline">
            <a:extLst>
              <a:ext uri="{FF2B5EF4-FFF2-40B4-BE49-F238E27FC236}">
                <a16:creationId xmlns:a16="http://schemas.microsoft.com/office/drawing/2014/main" id="{641D3337-82B6-0B4A-B628-BC99AC609B4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778535" y="3879066"/>
            <a:ext cx="469209" cy="46920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FB04498-56EC-AA73-30EE-62CFB34A111A}"/>
              </a:ext>
            </a:extLst>
          </p:cNvPr>
          <p:cNvCxnSpPr>
            <a:cxnSpLocks/>
          </p:cNvCxnSpPr>
          <p:nvPr/>
        </p:nvCxnSpPr>
        <p:spPr>
          <a:xfrm flipV="1">
            <a:off x="1489232" y="4348653"/>
            <a:ext cx="0" cy="897201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0AA18D-8351-7C48-E567-A059F2D39DD9}"/>
              </a:ext>
            </a:extLst>
          </p:cNvPr>
          <p:cNvCxnSpPr>
            <a:cxnSpLocks/>
          </p:cNvCxnSpPr>
          <p:nvPr/>
        </p:nvCxnSpPr>
        <p:spPr>
          <a:xfrm flipH="1" flipV="1">
            <a:off x="1166600" y="3738958"/>
            <a:ext cx="322632" cy="533982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30F16B-7C6E-1D64-A61E-4D9E9E1F95CD}"/>
              </a:ext>
            </a:extLst>
          </p:cNvPr>
          <p:cNvCxnSpPr>
            <a:cxnSpLocks/>
          </p:cNvCxnSpPr>
          <p:nvPr/>
        </p:nvCxnSpPr>
        <p:spPr>
          <a:xfrm>
            <a:off x="1575542" y="4264458"/>
            <a:ext cx="2184480" cy="0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71731F-049E-FCC9-411E-EF6517263014}"/>
              </a:ext>
            </a:extLst>
          </p:cNvPr>
          <p:cNvCxnSpPr>
            <a:cxnSpLocks/>
          </p:cNvCxnSpPr>
          <p:nvPr/>
        </p:nvCxnSpPr>
        <p:spPr>
          <a:xfrm flipH="1" flipV="1">
            <a:off x="3580936" y="3738958"/>
            <a:ext cx="335100" cy="551621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001DAB2-534B-8AE2-3194-AF9EF799F381}"/>
              </a:ext>
            </a:extLst>
          </p:cNvPr>
          <p:cNvCxnSpPr>
            <a:cxnSpLocks/>
          </p:cNvCxnSpPr>
          <p:nvPr/>
        </p:nvCxnSpPr>
        <p:spPr>
          <a:xfrm flipV="1">
            <a:off x="1484258" y="4348652"/>
            <a:ext cx="0" cy="897201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>
            <a:extLst>
              <a:ext uri="{FF2B5EF4-FFF2-40B4-BE49-F238E27FC236}">
                <a16:creationId xmlns:a16="http://schemas.microsoft.com/office/drawing/2014/main" id="{5247E0ED-3C2B-5DE2-EB76-70C80F9A8092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10150" y="5057528"/>
            <a:ext cx="398633" cy="38242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0AD478-2E9B-1B80-8901-73C576378589}"/>
              </a:ext>
            </a:extLst>
          </p:cNvPr>
          <p:cNvCxnSpPr>
            <a:cxnSpLocks/>
          </p:cNvCxnSpPr>
          <p:nvPr/>
        </p:nvCxnSpPr>
        <p:spPr>
          <a:xfrm flipH="1" flipV="1">
            <a:off x="1161626" y="3738957"/>
            <a:ext cx="337711" cy="544103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4DBF841-BBA9-0F05-9F15-6B7E518A80D8}"/>
              </a:ext>
            </a:extLst>
          </p:cNvPr>
          <p:cNvCxnSpPr>
            <a:cxnSpLocks/>
          </p:cNvCxnSpPr>
          <p:nvPr/>
        </p:nvCxnSpPr>
        <p:spPr>
          <a:xfrm flipV="1">
            <a:off x="1463106" y="3682420"/>
            <a:ext cx="382766" cy="609045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D9B84DC-682F-9108-6D11-56EA4733EADA}"/>
              </a:ext>
            </a:extLst>
          </p:cNvPr>
          <p:cNvGrpSpPr/>
          <p:nvPr/>
        </p:nvGrpSpPr>
        <p:grpSpPr>
          <a:xfrm>
            <a:off x="824809" y="1954050"/>
            <a:ext cx="3780237" cy="1784906"/>
            <a:chOff x="840114" y="1375455"/>
            <a:chExt cx="3780237" cy="1784906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B602F7C8-5BA2-2E14-2EBA-FDE4B6781157}"/>
                </a:ext>
              </a:extLst>
            </p:cNvPr>
            <p:cNvSpPr/>
            <p:nvPr/>
          </p:nvSpPr>
          <p:spPr>
            <a:xfrm>
              <a:off x="840114" y="1377220"/>
              <a:ext cx="607012" cy="1783141"/>
            </a:xfrm>
            <a:prstGeom prst="roundRect">
              <a:avLst>
                <a:gd name="adj" fmla="val 7452"/>
              </a:avLst>
            </a:prstGeom>
            <a:solidFill>
              <a:srgbClr val="FF9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96F3C27E-9FAD-724D-3845-D9F4F14E5018}"/>
                </a:ext>
              </a:extLst>
            </p:cNvPr>
            <p:cNvSpPr/>
            <p:nvPr/>
          </p:nvSpPr>
          <p:spPr>
            <a:xfrm>
              <a:off x="1599003" y="1377220"/>
              <a:ext cx="607012" cy="1783141"/>
            </a:xfrm>
            <a:prstGeom prst="roundRect">
              <a:avLst>
                <a:gd name="adj" fmla="val 7452"/>
              </a:avLst>
            </a:prstGeom>
            <a:solidFill>
              <a:srgbClr val="FF9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554DE14-F9BF-8DB9-3E5D-EA70F0222C6C}"/>
                </a:ext>
              </a:extLst>
            </p:cNvPr>
            <p:cNvSpPr txBox="1"/>
            <p:nvPr/>
          </p:nvSpPr>
          <p:spPr>
            <a:xfrm>
              <a:off x="904979" y="1436523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B85E184-2813-2742-3C0F-375A1F63A5F5}"/>
                </a:ext>
              </a:extLst>
            </p:cNvPr>
            <p:cNvSpPr txBox="1"/>
            <p:nvPr/>
          </p:nvSpPr>
          <p:spPr>
            <a:xfrm>
              <a:off x="1656608" y="1438372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9BAF6A41-5CFE-E67E-BF08-E716F2A8C5EA}"/>
                </a:ext>
              </a:extLst>
            </p:cNvPr>
            <p:cNvSpPr/>
            <p:nvPr/>
          </p:nvSpPr>
          <p:spPr>
            <a:xfrm>
              <a:off x="3254450" y="1377220"/>
              <a:ext cx="607012" cy="1783141"/>
            </a:xfrm>
            <a:prstGeom prst="roundRect">
              <a:avLst>
                <a:gd name="adj" fmla="val 7452"/>
              </a:avLst>
            </a:prstGeom>
            <a:solidFill>
              <a:srgbClr val="FF9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/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26184C7F-9B8C-EA58-2E31-AD62507D959A}"/>
                </a:ext>
              </a:extLst>
            </p:cNvPr>
            <p:cNvSpPr/>
            <p:nvPr/>
          </p:nvSpPr>
          <p:spPr>
            <a:xfrm>
              <a:off x="4013339" y="1386749"/>
              <a:ext cx="607012" cy="1773612"/>
            </a:xfrm>
            <a:prstGeom prst="roundRect">
              <a:avLst>
                <a:gd name="adj" fmla="val 7452"/>
              </a:avLst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1A3FA22-41CA-0F75-E335-6A075A2BDF9B}"/>
                </a:ext>
              </a:extLst>
            </p:cNvPr>
            <p:cNvSpPr txBox="1"/>
            <p:nvPr/>
          </p:nvSpPr>
          <p:spPr>
            <a:xfrm>
              <a:off x="3325474" y="1386749"/>
              <a:ext cx="498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VNet</a:t>
              </a:r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D1186E7-3B5E-98CF-2303-9DA4328B8C23}"/>
                </a:ext>
              </a:extLst>
            </p:cNvPr>
            <p:cNvSpPr txBox="1"/>
            <p:nvPr/>
          </p:nvSpPr>
          <p:spPr>
            <a:xfrm>
              <a:off x="3994008" y="1375455"/>
              <a:ext cx="498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VNet</a:t>
              </a:r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0" name="Graphic 49">
            <a:extLst>
              <a:ext uri="{FF2B5EF4-FFF2-40B4-BE49-F238E27FC236}">
                <a16:creationId xmlns:a16="http://schemas.microsoft.com/office/drawing/2014/main" id="{3C5794B2-076D-457E-9B4B-099514C64F4A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2257" y="3549790"/>
            <a:ext cx="312116" cy="312116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88C9B323-99DA-640A-A4C5-2BBBA3ABE6D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38248" y="4101436"/>
            <a:ext cx="295262" cy="295262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E666E189-2C38-0D07-22E3-ADDE9A7C46EE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96538" y="3555490"/>
            <a:ext cx="312116" cy="31211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856BB61-C448-F5B9-1D0A-8E8BD1712945}"/>
              </a:ext>
            </a:extLst>
          </p:cNvPr>
          <p:cNvSpPr txBox="1"/>
          <p:nvPr/>
        </p:nvSpPr>
        <p:spPr>
          <a:xfrm>
            <a:off x="3089358" y="4347910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Region 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3D2CD49-EDD9-C91D-7642-CABE78277F46}"/>
              </a:ext>
            </a:extLst>
          </p:cNvPr>
          <p:cNvCxnSpPr>
            <a:cxnSpLocks/>
          </p:cNvCxnSpPr>
          <p:nvPr/>
        </p:nvCxnSpPr>
        <p:spPr>
          <a:xfrm>
            <a:off x="1570568" y="4264457"/>
            <a:ext cx="2184480" cy="0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C971A8C-DB61-082B-FCD0-58CA89182031}"/>
              </a:ext>
            </a:extLst>
          </p:cNvPr>
          <p:cNvCxnSpPr>
            <a:cxnSpLocks/>
          </p:cNvCxnSpPr>
          <p:nvPr/>
        </p:nvCxnSpPr>
        <p:spPr>
          <a:xfrm flipH="1" flipV="1">
            <a:off x="3575962" y="3738957"/>
            <a:ext cx="334678" cy="551621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phic 55">
            <a:extLst>
              <a:ext uri="{FF2B5EF4-FFF2-40B4-BE49-F238E27FC236}">
                <a16:creationId xmlns:a16="http://schemas.microsoft.com/office/drawing/2014/main" id="{032F93B4-859D-14CD-B61D-37BCEF06562E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78881" y="3555490"/>
            <a:ext cx="312116" cy="312116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F10E8FB-B693-34F0-2869-69863278221C}"/>
              </a:ext>
            </a:extLst>
          </p:cNvPr>
          <p:cNvCxnSpPr>
            <a:cxnSpLocks/>
          </p:cNvCxnSpPr>
          <p:nvPr/>
        </p:nvCxnSpPr>
        <p:spPr>
          <a:xfrm flipV="1">
            <a:off x="3911062" y="3682420"/>
            <a:ext cx="382766" cy="609045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phic 57">
            <a:extLst>
              <a:ext uri="{FF2B5EF4-FFF2-40B4-BE49-F238E27FC236}">
                <a16:creationId xmlns:a16="http://schemas.microsoft.com/office/drawing/2014/main" id="{A645ED63-F255-F5E0-1AD0-C5567B898295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37770" y="3555490"/>
            <a:ext cx="312116" cy="312116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2CF16D2B-411A-423B-B847-E716930EAC4A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46291" y="4094176"/>
            <a:ext cx="312116" cy="312116"/>
          </a:xfrm>
          <a:prstGeom prst="rect">
            <a:avLst/>
          </a:prstGeom>
        </p:spPr>
      </p:pic>
      <p:pic>
        <p:nvPicPr>
          <p:cNvPr id="60" name="Graphic 60">
            <a:extLst>
              <a:ext uri="{FF2B5EF4-FFF2-40B4-BE49-F238E27FC236}">
                <a16:creationId xmlns:a16="http://schemas.microsoft.com/office/drawing/2014/main" id="{9A22D9DD-18A7-C2BD-121A-6C2AEC18D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39" y="3229226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8D697057-8B04-FA4D-5332-B443D73CC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152" y="2936952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Content Placeholder 10">
            <a:extLst>
              <a:ext uri="{FF2B5EF4-FFF2-40B4-BE49-F238E27FC236}">
                <a16:creationId xmlns:a16="http://schemas.microsoft.com/office/drawing/2014/main" id="{816E9E36-0634-469A-D45E-A5816A8DBF9E}"/>
              </a:ext>
            </a:extLst>
          </p:cNvPr>
          <p:cNvSpPr txBox="1">
            <a:spLocks/>
          </p:cNvSpPr>
          <p:nvPr/>
        </p:nvSpPr>
        <p:spPr>
          <a:xfrm>
            <a:off x="1545201" y="4702673"/>
            <a:ext cx="4652589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1600" b="1" dirty="0">
                <a:ea typeface="Open Sans" panose="020B0606030504020204" pitchFamily="34" charset="0"/>
                <a:cs typeface="Open Sans" panose="020B0606030504020204" pitchFamily="34" charset="0"/>
              </a:rPr>
              <a:t>Scenario #1</a:t>
            </a:r>
            <a:r>
              <a:rPr lang="en-US" sz="1600" dirty="0"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</a:p>
          <a:p>
            <a:pPr lvl="1">
              <a:buClr>
                <a:schemeClr val="accent1"/>
              </a:buClr>
            </a:pP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Intra-rule is applied within a </a:t>
            </a:r>
            <a:r>
              <a:rPr lang="en-US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SmartGroup</a:t>
            </a: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 defined in the same Network Segment</a:t>
            </a:r>
          </a:p>
          <a:p>
            <a:pPr lvl="1">
              <a:buClr>
                <a:schemeClr val="accent1"/>
              </a:buClr>
            </a:pP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Inter-rule is applied between </a:t>
            </a:r>
            <a:r>
              <a:rPr lang="en-US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SmartGroups</a:t>
            </a: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 within the same network Domain</a:t>
            </a:r>
          </a:p>
          <a:p>
            <a:endParaRPr lang="en-US" dirty="0"/>
          </a:p>
        </p:txBody>
      </p:sp>
      <p:sp>
        <p:nvSpPr>
          <p:cNvPr id="63" name="Title 7">
            <a:extLst>
              <a:ext uri="{FF2B5EF4-FFF2-40B4-BE49-F238E27FC236}">
                <a16:creationId xmlns:a16="http://schemas.microsoft.com/office/drawing/2014/main" id="{00329EEF-1257-2EBE-A855-DA17F5E1E46F}"/>
              </a:ext>
            </a:extLst>
          </p:cNvPr>
          <p:cNvSpPr txBox="1">
            <a:spLocks/>
          </p:cNvSpPr>
          <p:nvPr/>
        </p:nvSpPr>
        <p:spPr>
          <a:xfrm>
            <a:off x="135357" y="258383"/>
            <a:ext cx="11405895" cy="583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Network Segmentation &amp; Distributed Cloud Firewall Rule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3EF7D66F-89B5-2AB9-2C09-AA08A04D1065}"/>
              </a:ext>
            </a:extLst>
          </p:cNvPr>
          <p:cNvSpPr/>
          <p:nvPr/>
        </p:nvSpPr>
        <p:spPr>
          <a:xfrm>
            <a:off x="3329571" y="2961376"/>
            <a:ext cx="415902" cy="58205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pic>
        <p:nvPicPr>
          <p:cNvPr id="65" name="Graphic 60">
            <a:extLst>
              <a:ext uri="{FF2B5EF4-FFF2-40B4-BE49-F238E27FC236}">
                <a16:creationId xmlns:a16="http://schemas.microsoft.com/office/drawing/2014/main" id="{B1499F5A-BFE5-C108-FD7F-64168E38C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274" y="2968894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Graphic 60">
            <a:extLst>
              <a:ext uri="{FF2B5EF4-FFF2-40B4-BE49-F238E27FC236}">
                <a16:creationId xmlns:a16="http://schemas.microsoft.com/office/drawing/2014/main" id="{DBFDE5B5-E220-18C0-877E-4520AA7DE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632" y="3254370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DF91D295-1CB0-56CA-3062-96C5E5D6A012}"/>
              </a:ext>
            </a:extLst>
          </p:cNvPr>
          <p:cNvSpPr txBox="1"/>
          <p:nvPr/>
        </p:nvSpPr>
        <p:spPr>
          <a:xfrm>
            <a:off x="790875" y="795004"/>
            <a:ext cx="1685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Network Domains</a:t>
            </a:r>
          </a:p>
        </p:txBody>
      </p:sp>
      <p:sp>
        <p:nvSpPr>
          <p:cNvPr id="68" name="Rectangle: Rounded Corners 1">
            <a:extLst>
              <a:ext uri="{FF2B5EF4-FFF2-40B4-BE49-F238E27FC236}">
                <a16:creationId xmlns:a16="http://schemas.microsoft.com/office/drawing/2014/main" id="{49E2C2C3-3B12-2045-0C0D-99964EEC391C}"/>
              </a:ext>
            </a:extLst>
          </p:cNvPr>
          <p:cNvSpPr/>
          <p:nvPr/>
        </p:nvSpPr>
        <p:spPr>
          <a:xfrm>
            <a:off x="951804" y="1190988"/>
            <a:ext cx="614701" cy="554825"/>
          </a:xfrm>
          <a:prstGeom prst="roundRect">
            <a:avLst/>
          </a:prstGeom>
          <a:solidFill>
            <a:srgbClr val="FF93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LOB1</a:t>
            </a:r>
          </a:p>
        </p:txBody>
      </p:sp>
      <p:sp>
        <p:nvSpPr>
          <p:cNvPr id="69" name="Rectangle: Rounded Corners 144">
            <a:extLst>
              <a:ext uri="{FF2B5EF4-FFF2-40B4-BE49-F238E27FC236}">
                <a16:creationId xmlns:a16="http://schemas.microsoft.com/office/drawing/2014/main" id="{7CE2DF70-EFC6-0CA0-4478-8C2E6E809BDE}"/>
              </a:ext>
            </a:extLst>
          </p:cNvPr>
          <p:cNvSpPr/>
          <p:nvPr/>
        </p:nvSpPr>
        <p:spPr>
          <a:xfrm>
            <a:off x="1732714" y="1192064"/>
            <a:ext cx="614701" cy="55482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LOB2</a:t>
            </a:r>
          </a:p>
        </p:txBody>
      </p:sp>
      <p:sp>
        <p:nvSpPr>
          <p:cNvPr id="70" name="Content Placeholder 10">
            <a:extLst>
              <a:ext uri="{FF2B5EF4-FFF2-40B4-BE49-F238E27FC236}">
                <a16:creationId xmlns:a16="http://schemas.microsoft.com/office/drawing/2014/main" id="{AC5639C8-C6D8-6360-20CA-ADF8936CBBA4}"/>
              </a:ext>
            </a:extLst>
          </p:cNvPr>
          <p:cNvSpPr txBox="1">
            <a:spLocks/>
          </p:cNvSpPr>
          <p:nvPr/>
        </p:nvSpPr>
        <p:spPr>
          <a:xfrm>
            <a:off x="7358846" y="6129824"/>
            <a:ext cx="3893700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endParaRPr lang="en-US" sz="18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9CF8625-FD1C-C02F-4376-96CF472780D7}"/>
              </a:ext>
            </a:extLst>
          </p:cNvPr>
          <p:cNvSpPr txBox="1"/>
          <p:nvPr/>
        </p:nvSpPr>
        <p:spPr>
          <a:xfrm>
            <a:off x="10313092" y="2666481"/>
            <a:ext cx="18789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1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 rule between SGs can be </a:t>
            </a:r>
            <a:r>
              <a:rPr lang="en-US" sz="1100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defined</a:t>
            </a:r>
            <a:r>
              <a:rPr lang="en-US" sz="11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for achieving the </a:t>
            </a:r>
            <a:r>
              <a:rPr lang="en-US" sz="1100" i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INTER-SMARTGROUP </a:t>
            </a:r>
            <a:r>
              <a:rPr lang="en-US" sz="11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communication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9504AE3-269A-952C-AB24-78EFA2477072}"/>
              </a:ext>
            </a:extLst>
          </p:cNvPr>
          <p:cNvSpPr txBox="1"/>
          <p:nvPr/>
        </p:nvSpPr>
        <p:spPr>
          <a:xfrm>
            <a:off x="1721117" y="4331414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Region 1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F474A947-31AA-ABA1-AC23-67B35C62399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71072" y="4297501"/>
            <a:ext cx="351053" cy="272011"/>
          </a:xfrm>
          <a:prstGeom prst="rect">
            <a:avLst/>
          </a:prstGeom>
        </p:spPr>
      </p:pic>
      <p:pic>
        <p:nvPicPr>
          <p:cNvPr id="74" name="Graphic 73" descr="Network with solid fill">
            <a:extLst>
              <a:ext uri="{FF2B5EF4-FFF2-40B4-BE49-F238E27FC236}">
                <a16:creationId xmlns:a16="http://schemas.microsoft.com/office/drawing/2014/main" id="{ED1C1556-EBE1-AD20-9440-55D45121C9C6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42168" y="3828857"/>
            <a:ext cx="457200" cy="457200"/>
          </a:xfrm>
          <a:prstGeom prst="rect">
            <a:avLst/>
          </a:prstGeom>
        </p:spPr>
      </p:pic>
      <p:pic>
        <p:nvPicPr>
          <p:cNvPr id="75" name="Graphic 60">
            <a:extLst>
              <a:ext uri="{FF2B5EF4-FFF2-40B4-BE49-F238E27FC236}">
                <a16:creationId xmlns:a16="http://schemas.microsoft.com/office/drawing/2014/main" id="{582F1DCE-6A82-6842-E729-55A5073F1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730" y="2301775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60">
            <a:extLst>
              <a:ext uri="{FF2B5EF4-FFF2-40B4-BE49-F238E27FC236}">
                <a16:creationId xmlns:a16="http://schemas.microsoft.com/office/drawing/2014/main" id="{A46CC565-D4FF-17E7-0616-A914F8A3F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304" y="2629736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60">
            <a:extLst>
              <a:ext uri="{FF2B5EF4-FFF2-40B4-BE49-F238E27FC236}">
                <a16:creationId xmlns:a16="http://schemas.microsoft.com/office/drawing/2014/main" id="{E2F4F537-D872-6109-F0B1-A29B2432A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349" y="2923271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60">
            <a:extLst>
              <a:ext uri="{FF2B5EF4-FFF2-40B4-BE49-F238E27FC236}">
                <a16:creationId xmlns:a16="http://schemas.microsoft.com/office/drawing/2014/main" id="{B9A4757C-A1A2-FFE4-10CE-1BE153265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265" y="2602779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Freeform 78">
            <a:extLst>
              <a:ext uri="{FF2B5EF4-FFF2-40B4-BE49-F238E27FC236}">
                <a16:creationId xmlns:a16="http://schemas.microsoft.com/office/drawing/2014/main" id="{1B8A5BC0-C219-E803-46CD-C5BE334D2CF7}"/>
              </a:ext>
            </a:extLst>
          </p:cNvPr>
          <p:cNvSpPr/>
          <p:nvPr/>
        </p:nvSpPr>
        <p:spPr>
          <a:xfrm>
            <a:off x="742912" y="2227997"/>
            <a:ext cx="3211636" cy="1006480"/>
          </a:xfrm>
          <a:custGeom>
            <a:avLst/>
            <a:gdLst>
              <a:gd name="connsiteX0" fmla="*/ 224994 w 3211636"/>
              <a:gd name="connsiteY0" fmla="*/ 71607 h 1006480"/>
              <a:gd name="connsiteX1" fmla="*/ 224994 w 3211636"/>
              <a:gd name="connsiteY1" fmla="*/ 955115 h 1006480"/>
              <a:gd name="connsiteX2" fmla="*/ 750157 w 3211636"/>
              <a:gd name="connsiteY2" fmla="*/ 880974 h 1006480"/>
              <a:gd name="connsiteX3" fmla="*/ 1065254 w 3211636"/>
              <a:gd name="connsiteY3" fmla="*/ 714158 h 1006480"/>
              <a:gd name="connsiteX4" fmla="*/ 2430676 w 3211636"/>
              <a:gd name="connsiteY4" fmla="*/ 627661 h 1006480"/>
              <a:gd name="connsiteX5" fmla="*/ 2646919 w 3211636"/>
              <a:gd name="connsiteY5" fmla="*/ 423774 h 1006480"/>
              <a:gd name="connsiteX6" fmla="*/ 3023800 w 3211636"/>
              <a:gd name="connsiteY6" fmla="*/ 361991 h 1006480"/>
              <a:gd name="connsiteX7" fmla="*/ 2980551 w 3211636"/>
              <a:gd name="connsiteY7" fmla="*/ 83964 h 1006480"/>
              <a:gd name="connsiteX8" fmla="*/ 224994 w 3211636"/>
              <a:gd name="connsiteY8" fmla="*/ 71607 h 100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11636" h="1006480">
                <a:moveTo>
                  <a:pt x="224994" y="71607"/>
                </a:moveTo>
                <a:cubicBezTo>
                  <a:pt x="-234266" y="216799"/>
                  <a:pt x="137467" y="820221"/>
                  <a:pt x="224994" y="955115"/>
                </a:cubicBezTo>
                <a:cubicBezTo>
                  <a:pt x="312521" y="1090009"/>
                  <a:pt x="610114" y="921133"/>
                  <a:pt x="750157" y="880974"/>
                </a:cubicBezTo>
                <a:cubicBezTo>
                  <a:pt x="890200" y="840815"/>
                  <a:pt x="785168" y="756377"/>
                  <a:pt x="1065254" y="714158"/>
                </a:cubicBezTo>
                <a:cubicBezTo>
                  <a:pt x="1345340" y="671939"/>
                  <a:pt x="2167065" y="676058"/>
                  <a:pt x="2430676" y="627661"/>
                </a:cubicBezTo>
                <a:cubicBezTo>
                  <a:pt x="2694287" y="579264"/>
                  <a:pt x="2548065" y="468052"/>
                  <a:pt x="2646919" y="423774"/>
                </a:cubicBezTo>
                <a:cubicBezTo>
                  <a:pt x="2745773" y="379496"/>
                  <a:pt x="2968195" y="418626"/>
                  <a:pt x="3023800" y="361991"/>
                </a:cubicBezTo>
                <a:cubicBezTo>
                  <a:pt x="3079405" y="305356"/>
                  <a:pt x="3441870" y="128242"/>
                  <a:pt x="2980551" y="83964"/>
                </a:cubicBezTo>
                <a:cubicBezTo>
                  <a:pt x="2519232" y="39686"/>
                  <a:pt x="684254" y="-73585"/>
                  <a:pt x="224994" y="71607"/>
                </a:cubicBezTo>
                <a:close/>
              </a:path>
            </a:pathLst>
          </a:custGeom>
          <a:gradFill flip="none" rotWithShape="1">
            <a:gsLst>
              <a:gs pos="0">
                <a:srgbClr val="F3B1FF">
                  <a:shade val="30000"/>
                  <a:satMod val="115000"/>
                </a:srgbClr>
              </a:gs>
              <a:gs pos="50000">
                <a:srgbClr val="F3B1FF">
                  <a:shade val="67500"/>
                  <a:satMod val="115000"/>
                </a:srgbClr>
              </a:gs>
              <a:gs pos="100000">
                <a:srgbClr val="F3B1FF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3B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80" name="Graphic 60">
            <a:extLst>
              <a:ext uri="{FF2B5EF4-FFF2-40B4-BE49-F238E27FC236}">
                <a16:creationId xmlns:a16="http://schemas.microsoft.com/office/drawing/2014/main" id="{4C5FF066-05B7-7F2D-185A-850D92B06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" y="2359134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Graphic 60">
            <a:extLst>
              <a:ext uri="{FF2B5EF4-FFF2-40B4-BE49-F238E27FC236}">
                <a16:creationId xmlns:a16="http://schemas.microsoft.com/office/drawing/2014/main" id="{CBF93267-403C-01F0-F799-B29401E0B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" y="2653630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Graphic 60">
            <a:extLst>
              <a:ext uri="{FF2B5EF4-FFF2-40B4-BE49-F238E27FC236}">
                <a16:creationId xmlns:a16="http://schemas.microsoft.com/office/drawing/2014/main" id="{7E75D8D7-ABC0-3FEB-C211-4D866CE2E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" y="2941428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Graphic 60">
            <a:extLst>
              <a:ext uri="{FF2B5EF4-FFF2-40B4-BE49-F238E27FC236}">
                <a16:creationId xmlns:a16="http://schemas.microsoft.com/office/drawing/2014/main" id="{6065884F-3920-2E4D-D316-6B53A214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152" y="2367042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60">
            <a:extLst>
              <a:ext uri="{FF2B5EF4-FFF2-40B4-BE49-F238E27FC236}">
                <a16:creationId xmlns:a16="http://schemas.microsoft.com/office/drawing/2014/main" id="{C55A43C2-BFA9-0723-1A50-EEB44858A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449" y="2653630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Graphic 60">
            <a:extLst>
              <a:ext uri="{FF2B5EF4-FFF2-40B4-BE49-F238E27FC236}">
                <a16:creationId xmlns:a16="http://schemas.microsoft.com/office/drawing/2014/main" id="{F687520E-3095-2A35-B198-BDD087AA5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265" y="2325794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Content Placeholder 10">
            <a:extLst>
              <a:ext uri="{FF2B5EF4-FFF2-40B4-BE49-F238E27FC236}">
                <a16:creationId xmlns:a16="http://schemas.microsoft.com/office/drawing/2014/main" id="{99EE7083-7CEC-665B-F346-F27888B7F3DE}"/>
              </a:ext>
            </a:extLst>
          </p:cNvPr>
          <p:cNvSpPr txBox="1">
            <a:spLocks/>
          </p:cNvSpPr>
          <p:nvPr/>
        </p:nvSpPr>
        <p:spPr>
          <a:xfrm>
            <a:off x="7236910" y="4674931"/>
            <a:ext cx="4652589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1600" b="1" dirty="0">
                <a:ea typeface="Open Sans" panose="020B0606030504020204" pitchFamily="34" charset="0"/>
                <a:cs typeface="Open Sans" panose="020B0606030504020204" pitchFamily="34" charset="0"/>
              </a:rPr>
              <a:t>Scenario #2</a:t>
            </a:r>
            <a:r>
              <a:rPr lang="en-US" sz="1600" dirty="0"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</a:p>
          <a:p>
            <a:pPr lvl="1">
              <a:buClr>
                <a:schemeClr val="accent1"/>
              </a:buClr>
            </a:pP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Intra-rule is applied within a </a:t>
            </a:r>
            <a:r>
              <a:rPr lang="en-US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SmartGroup</a:t>
            </a: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 defined across two different Network Domains</a:t>
            </a:r>
          </a:p>
          <a:p>
            <a:pPr lvl="1">
              <a:buClr>
                <a:schemeClr val="accent1"/>
              </a:buClr>
            </a:pP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Inter-rule is applied between </a:t>
            </a:r>
            <a:r>
              <a:rPr lang="en-US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SmartGroups</a:t>
            </a: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 defined across two different network Domains</a:t>
            </a:r>
          </a:p>
          <a:p>
            <a:endParaRPr lang="en-US" dirty="0"/>
          </a:p>
        </p:txBody>
      </p:sp>
      <p:pic>
        <p:nvPicPr>
          <p:cNvPr id="87" name="Graphic 86">
            <a:extLst>
              <a:ext uri="{FF2B5EF4-FFF2-40B4-BE49-F238E27FC236}">
                <a16:creationId xmlns:a16="http://schemas.microsoft.com/office/drawing/2014/main" id="{191E0C88-81C2-F99E-8260-19CDB31E70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33041" y="3384259"/>
            <a:ext cx="1940871" cy="1314302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9A118DA0-82FB-019E-2559-B2EC1FDA9AC6}"/>
              </a:ext>
            </a:extLst>
          </p:cNvPr>
          <p:cNvSpPr txBox="1"/>
          <p:nvPr/>
        </p:nvSpPr>
        <p:spPr>
          <a:xfrm>
            <a:off x="8791575" y="815562"/>
            <a:ext cx="1329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Smart Groups</a:t>
            </a:r>
          </a:p>
        </p:txBody>
      </p:sp>
      <p:sp>
        <p:nvSpPr>
          <p:cNvPr id="89" name="Rectangle: Rounded Corners 1">
            <a:extLst>
              <a:ext uri="{FF2B5EF4-FFF2-40B4-BE49-F238E27FC236}">
                <a16:creationId xmlns:a16="http://schemas.microsoft.com/office/drawing/2014/main" id="{7F5D522A-F0D5-1623-50BA-BB8EEBF0110A}"/>
              </a:ext>
            </a:extLst>
          </p:cNvPr>
          <p:cNvSpPr/>
          <p:nvPr/>
        </p:nvSpPr>
        <p:spPr>
          <a:xfrm>
            <a:off x="8774696" y="1211546"/>
            <a:ext cx="678054" cy="554825"/>
          </a:xfrm>
          <a:prstGeom prst="roundRect">
            <a:avLst/>
          </a:prstGeom>
          <a:solidFill>
            <a:srgbClr val="F3B1FF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Apache</a:t>
            </a:r>
          </a:p>
        </p:txBody>
      </p:sp>
      <p:sp>
        <p:nvSpPr>
          <p:cNvPr id="90" name="Rectangle: Rounded Corners 144">
            <a:extLst>
              <a:ext uri="{FF2B5EF4-FFF2-40B4-BE49-F238E27FC236}">
                <a16:creationId xmlns:a16="http://schemas.microsoft.com/office/drawing/2014/main" id="{589AB507-3D11-C191-1F04-57EDC4FCE1D1}"/>
              </a:ext>
            </a:extLst>
          </p:cNvPr>
          <p:cNvSpPr/>
          <p:nvPr/>
        </p:nvSpPr>
        <p:spPr>
          <a:xfrm>
            <a:off x="9555606" y="1212622"/>
            <a:ext cx="678054" cy="5548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Nginx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C4E498C9-0822-1797-2300-C31027F3663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1687" y="3462624"/>
            <a:ext cx="1940871" cy="1314302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6D91AAB0-DDD8-C7A5-2032-22B19A5D17F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1878" y="4362172"/>
            <a:ext cx="424111" cy="406861"/>
          </a:xfrm>
          <a:prstGeom prst="rect">
            <a:avLst/>
          </a:prstGeom>
        </p:spPr>
      </p:pic>
      <p:pic>
        <p:nvPicPr>
          <p:cNvPr id="93" name="Graphic 92" descr="Network diagram outline">
            <a:extLst>
              <a:ext uri="{FF2B5EF4-FFF2-40B4-BE49-F238E27FC236}">
                <a16:creationId xmlns:a16="http://schemas.microsoft.com/office/drawing/2014/main" id="{2FAEC89E-02E5-9F41-17A2-2F73523D318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6476347" y="3890482"/>
            <a:ext cx="469209" cy="469209"/>
          </a:xfrm>
          <a:prstGeom prst="rect">
            <a:avLst/>
          </a:prstGeom>
        </p:spPr>
      </p:pic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112FFD8-7E87-1643-3D7B-3CA4C8C9B97C}"/>
              </a:ext>
            </a:extLst>
          </p:cNvPr>
          <p:cNvCxnSpPr>
            <a:cxnSpLocks/>
          </p:cNvCxnSpPr>
          <p:nvPr/>
        </p:nvCxnSpPr>
        <p:spPr>
          <a:xfrm flipV="1">
            <a:off x="7187044" y="4360069"/>
            <a:ext cx="0" cy="897201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F20B425-A412-C876-4E2D-B209DBDDDC0D}"/>
              </a:ext>
            </a:extLst>
          </p:cNvPr>
          <p:cNvCxnSpPr>
            <a:cxnSpLocks/>
          </p:cNvCxnSpPr>
          <p:nvPr/>
        </p:nvCxnSpPr>
        <p:spPr>
          <a:xfrm flipH="1" flipV="1">
            <a:off x="6864412" y="3750374"/>
            <a:ext cx="322632" cy="533982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161B069-EEAB-4C1C-15C7-D6F8CDC0FE69}"/>
              </a:ext>
            </a:extLst>
          </p:cNvPr>
          <p:cNvCxnSpPr>
            <a:cxnSpLocks/>
          </p:cNvCxnSpPr>
          <p:nvPr/>
        </p:nvCxnSpPr>
        <p:spPr>
          <a:xfrm>
            <a:off x="7273354" y="4275874"/>
            <a:ext cx="2184480" cy="0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604DAA7-A942-4DF7-2878-86EBAA50E53B}"/>
              </a:ext>
            </a:extLst>
          </p:cNvPr>
          <p:cNvCxnSpPr>
            <a:cxnSpLocks/>
          </p:cNvCxnSpPr>
          <p:nvPr/>
        </p:nvCxnSpPr>
        <p:spPr>
          <a:xfrm flipH="1" flipV="1">
            <a:off x="9278748" y="3750374"/>
            <a:ext cx="335100" cy="551621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A1FC211-9EB6-A9FB-205A-17EDDE16F671}"/>
              </a:ext>
            </a:extLst>
          </p:cNvPr>
          <p:cNvCxnSpPr>
            <a:cxnSpLocks/>
          </p:cNvCxnSpPr>
          <p:nvPr/>
        </p:nvCxnSpPr>
        <p:spPr>
          <a:xfrm flipV="1">
            <a:off x="7182070" y="4360068"/>
            <a:ext cx="0" cy="897201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Graphic 98">
            <a:extLst>
              <a:ext uri="{FF2B5EF4-FFF2-40B4-BE49-F238E27FC236}">
                <a16:creationId xmlns:a16="http://schemas.microsoft.com/office/drawing/2014/main" id="{7A0F1EC2-B0CC-AA91-5DFB-C362C0F0D683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07962" y="5068944"/>
            <a:ext cx="398633" cy="382420"/>
          </a:xfrm>
          <a:prstGeom prst="rect">
            <a:avLst/>
          </a:prstGeom>
        </p:spPr>
      </p:pic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0BA71D7-31ED-630E-610A-68846BD74BF0}"/>
              </a:ext>
            </a:extLst>
          </p:cNvPr>
          <p:cNvCxnSpPr>
            <a:cxnSpLocks/>
          </p:cNvCxnSpPr>
          <p:nvPr/>
        </p:nvCxnSpPr>
        <p:spPr>
          <a:xfrm flipH="1" flipV="1">
            <a:off x="6859438" y="3750373"/>
            <a:ext cx="337711" cy="544103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785C7D8-198E-9EB1-D597-94C9CF648ECD}"/>
              </a:ext>
            </a:extLst>
          </p:cNvPr>
          <p:cNvCxnSpPr>
            <a:cxnSpLocks/>
          </p:cNvCxnSpPr>
          <p:nvPr/>
        </p:nvCxnSpPr>
        <p:spPr>
          <a:xfrm flipV="1">
            <a:off x="7160918" y="3693836"/>
            <a:ext cx="382766" cy="609045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5513922-48C7-69C9-7AA8-922448B0282E}"/>
              </a:ext>
            </a:extLst>
          </p:cNvPr>
          <p:cNvGrpSpPr/>
          <p:nvPr/>
        </p:nvGrpSpPr>
        <p:grpSpPr>
          <a:xfrm>
            <a:off x="6522621" y="1965466"/>
            <a:ext cx="3780237" cy="1784906"/>
            <a:chOff x="840114" y="1375455"/>
            <a:chExt cx="3780237" cy="1784906"/>
          </a:xfrm>
        </p:grpSpPr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D5C8C767-A8FF-0213-F033-52EFEDD69B43}"/>
                </a:ext>
              </a:extLst>
            </p:cNvPr>
            <p:cNvSpPr/>
            <p:nvPr/>
          </p:nvSpPr>
          <p:spPr>
            <a:xfrm>
              <a:off x="840114" y="1377220"/>
              <a:ext cx="607012" cy="1783141"/>
            </a:xfrm>
            <a:prstGeom prst="roundRect">
              <a:avLst>
                <a:gd name="adj" fmla="val 7452"/>
              </a:avLst>
            </a:prstGeom>
            <a:solidFill>
              <a:srgbClr val="FF9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E163FA74-6525-683E-2CBF-15285308D64A}"/>
                </a:ext>
              </a:extLst>
            </p:cNvPr>
            <p:cNvSpPr/>
            <p:nvPr/>
          </p:nvSpPr>
          <p:spPr>
            <a:xfrm>
              <a:off x="1599003" y="1377220"/>
              <a:ext cx="607012" cy="1783141"/>
            </a:xfrm>
            <a:prstGeom prst="roundRect">
              <a:avLst>
                <a:gd name="adj" fmla="val 7452"/>
              </a:avLst>
            </a:prstGeom>
            <a:solidFill>
              <a:srgbClr val="FF9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7B1BB37-4EF7-7471-EC1E-482E204CF496}"/>
                </a:ext>
              </a:extLst>
            </p:cNvPr>
            <p:cNvSpPr txBox="1"/>
            <p:nvPr/>
          </p:nvSpPr>
          <p:spPr>
            <a:xfrm>
              <a:off x="904979" y="1436523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5439E58-8CB9-7156-2950-A271CCB65276}"/>
                </a:ext>
              </a:extLst>
            </p:cNvPr>
            <p:cNvSpPr txBox="1"/>
            <p:nvPr/>
          </p:nvSpPr>
          <p:spPr>
            <a:xfrm>
              <a:off x="1656608" y="1438372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E5F66B81-2920-1404-3269-0947ED9CE4B9}"/>
                </a:ext>
              </a:extLst>
            </p:cNvPr>
            <p:cNvSpPr/>
            <p:nvPr/>
          </p:nvSpPr>
          <p:spPr>
            <a:xfrm>
              <a:off x="3254450" y="1377220"/>
              <a:ext cx="607012" cy="1783141"/>
            </a:xfrm>
            <a:prstGeom prst="roundRect">
              <a:avLst>
                <a:gd name="adj" fmla="val 7452"/>
              </a:avLst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/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31964BA1-7FFB-4795-A97F-1F4CDDCECE04}"/>
                </a:ext>
              </a:extLst>
            </p:cNvPr>
            <p:cNvSpPr/>
            <p:nvPr/>
          </p:nvSpPr>
          <p:spPr>
            <a:xfrm>
              <a:off x="4013339" y="1386749"/>
              <a:ext cx="607012" cy="1773612"/>
            </a:xfrm>
            <a:prstGeom prst="roundRect">
              <a:avLst>
                <a:gd name="adj" fmla="val 7452"/>
              </a:avLst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F266BD2-8897-D189-0360-A8E429C96C4C}"/>
                </a:ext>
              </a:extLst>
            </p:cNvPr>
            <p:cNvSpPr txBox="1"/>
            <p:nvPr/>
          </p:nvSpPr>
          <p:spPr>
            <a:xfrm>
              <a:off x="3325474" y="1386749"/>
              <a:ext cx="498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VNet</a:t>
              </a:r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8FDEB38-A515-C908-32B0-BDFC29860222}"/>
                </a:ext>
              </a:extLst>
            </p:cNvPr>
            <p:cNvSpPr txBox="1"/>
            <p:nvPr/>
          </p:nvSpPr>
          <p:spPr>
            <a:xfrm>
              <a:off x="3994008" y="1375455"/>
              <a:ext cx="498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VNet</a:t>
              </a:r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111" name="Graphic 110">
            <a:extLst>
              <a:ext uri="{FF2B5EF4-FFF2-40B4-BE49-F238E27FC236}">
                <a16:creationId xmlns:a16="http://schemas.microsoft.com/office/drawing/2014/main" id="{0F36D08D-C2B3-BFA2-A971-DE23F5D725AF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70069" y="3561206"/>
            <a:ext cx="312116" cy="312116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F0019DE7-C0F9-448E-76B7-7EBD2192D8A0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36060" y="4112852"/>
            <a:ext cx="295262" cy="295262"/>
          </a:xfrm>
          <a:prstGeom prst="rect">
            <a:avLst/>
          </a:prstGeom>
        </p:spPr>
      </p:pic>
      <p:pic>
        <p:nvPicPr>
          <p:cNvPr id="113" name="Graphic 112">
            <a:extLst>
              <a:ext uri="{FF2B5EF4-FFF2-40B4-BE49-F238E27FC236}">
                <a16:creationId xmlns:a16="http://schemas.microsoft.com/office/drawing/2014/main" id="{259E2C67-7FB8-6190-49AA-CBCE60037288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94350" y="3566906"/>
            <a:ext cx="312116" cy="312116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6590206C-3E04-FE03-EE08-EAC465D5D85C}"/>
              </a:ext>
            </a:extLst>
          </p:cNvPr>
          <p:cNvSpPr txBox="1"/>
          <p:nvPr/>
        </p:nvSpPr>
        <p:spPr>
          <a:xfrm>
            <a:off x="8787170" y="4359326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Region 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4F4607C-7F9F-81F2-F09E-6BA3F8CDA704}"/>
              </a:ext>
            </a:extLst>
          </p:cNvPr>
          <p:cNvCxnSpPr>
            <a:cxnSpLocks/>
          </p:cNvCxnSpPr>
          <p:nvPr/>
        </p:nvCxnSpPr>
        <p:spPr>
          <a:xfrm>
            <a:off x="7268380" y="4275873"/>
            <a:ext cx="2184480" cy="0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93F46CF-0103-5C87-C490-6BE575661543}"/>
              </a:ext>
            </a:extLst>
          </p:cNvPr>
          <p:cNvCxnSpPr>
            <a:cxnSpLocks/>
          </p:cNvCxnSpPr>
          <p:nvPr/>
        </p:nvCxnSpPr>
        <p:spPr>
          <a:xfrm flipH="1" flipV="1">
            <a:off x="9273774" y="3750373"/>
            <a:ext cx="334678" cy="551621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Graphic 116">
            <a:extLst>
              <a:ext uri="{FF2B5EF4-FFF2-40B4-BE49-F238E27FC236}">
                <a16:creationId xmlns:a16="http://schemas.microsoft.com/office/drawing/2014/main" id="{59672A70-A369-448C-C948-FC87817F7779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76693" y="3566906"/>
            <a:ext cx="312116" cy="312116"/>
          </a:xfrm>
          <a:prstGeom prst="rect">
            <a:avLst/>
          </a:prstGeom>
        </p:spPr>
      </p:pic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533AE1A-7C74-1C75-27FB-B6FC6EE2AF24}"/>
              </a:ext>
            </a:extLst>
          </p:cNvPr>
          <p:cNvCxnSpPr>
            <a:cxnSpLocks/>
          </p:cNvCxnSpPr>
          <p:nvPr/>
        </p:nvCxnSpPr>
        <p:spPr>
          <a:xfrm flipV="1">
            <a:off x="9608874" y="3693836"/>
            <a:ext cx="382766" cy="609045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Graphic 118">
            <a:extLst>
              <a:ext uri="{FF2B5EF4-FFF2-40B4-BE49-F238E27FC236}">
                <a16:creationId xmlns:a16="http://schemas.microsoft.com/office/drawing/2014/main" id="{04B22E21-F4B4-B585-E8EA-ED768C8AAFDC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35582" y="3566906"/>
            <a:ext cx="312116" cy="312116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DFD34272-54BC-75DD-FC37-22E197E22FB4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44103" y="4105592"/>
            <a:ext cx="312116" cy="312116"/>
          </a:xfrm>
          <a:prstGeom prst="rect">
            <a:avLst/>
          </a:prstGeom>
        </p:spPr>
      </p:pic>
      <p:pic>
        <p:nvPicPr>
          <p:cNvPr id="122" name="Graphic 60">
            <a:extLst>
              <a:ext uri="{FF2B5EF4-FFF2-40B4-BE49-F238E27FC236}">
                <a16:creationId xmlns:a16="http://schemas.microsoft.com/office/drawing/2014/main" id="{6F316B65-65A9-E35E-C554-572738F5A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551" y="3240642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Graphic 60">
            <a:extLst>
              <a:ext uri="{FF2B5EF4-FFF2-40B4-BE49-F238E27FC236}">
                <a16:creationId xmlns:a16="http://schemas.microsoft.com/office/drawing/2014/main" id="{F4D9AB05-060E-1215-9848-A9476EAFF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964" y="2948368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B532775A-4287-41A7-72C5-89C7BB02DD3D}"/>
              </a:ext>
            </a:extLst>
          </p:cNvPr>
          <p:cNvSpPr/>
          <p:nvPr/>
        </p:nvSpPr>
        <p:spPr>
          <a:xfrm>
            <a:off x="9027383" y="2972792"/>
            <a:ext cx="415902" cy="58205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pic>
        <p:nvPicPr>
          <p:cNvPr id="126" name="Graphic 60">
            <a:extLst>
              <a:ext uri="{FF2B5EF4-FFF2-40B4-BE49-F238E27FC236}">
                <a16:creationId xmlns:a16="http://schemas.microsoft.com/office/drawing/2014/main" id="{CD2DA098-E184-2D3B-FC83-774ECF6F4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086" y="2980310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" name="Graphic 60">
            <a:extLst>
              <a:ext uri="{FF2B5EF4-FFF2-40B4-BE49-F238E27FC236}">
                <a16:creationId xmlns:a16="http://schemas.microsoft.com/office/drawing/2014/main" id="{4EDA857E-E8EC-22C1-271E-5D4DAB892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444" y="3265786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TextBox 175">
            <a:extLst>
              <a:ext uri="{FF2B5EF4-FFF2-40B4-BE49-F238E27FC236}">
                <a16:creationId xmlns:a16="http://schemas.microsoft.com/office/drawing/2014/main" id="{8A37D98A-F9E3-3087-5595-DC4AECD7F6BB}"/>
              </a:ext>
            </a:extLst>
          </p:cNvPr>
          <p:cNvSpPr txBox="1"/>
          <p:nvPr/>
        </p:nvSpPr>
        <p:spPr>
          <a:xfrm>
            <a:off x="6488687" y="806420"/>
            <a:ext cx="1685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Network Domains</a:t>
            </a:r>
          </a:p>
        </p:txBody>
      </p:sp>
      <p:sp>
        <p:nvSpPr>
          <p:cNvPr id="180" name="Rectangle: Rounded Corners 1">
            <a:extLst>
              <a:ext uri="{FF2B5EF4-FFF2-40B4-BE49-F238E27FC236}">
                <a16:creationId xmlns:a16="http://schemas.microsoft.com/office/drawing/2014/main" id="{558E29BB-15B4-2908-E17E-1028C3FA644C}"/>
              </a:ext>
            </a:extLst>
          </p:cNvPr>
          <p:cNvSpPr/>
          <p:nvPr/>
        </p:nvSpPr>
        <p:spPr>
          <a:xfrm>
            <a:off x="6649616" y="1202404"/>
            <a:ext cx="614701" cy="554825"/>
          </a:xfrm>
          <a:prstGeom prst="roundRect">
            <a:avLst/>
          </a:prstGeom>
          <a:solidFill>
            <a:srgbClr val="FF93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LOB1</a:t>
            </a:r>
          </a:p>
        </p:txBody>
      </p:sp>
      <p:sp>
        <p:nvSpPr>
          <p:cNvPr id="182" name="Rectangle: Rounded Corners 144">
            <a:extLst>
              <a:ext uri="{FF2B5EF4-FFF2-40B4-BE49-F238E27FC236}">
                <a16:creationId xmlns:a16="http://schemas.microsoft.com/office/drawing/2014/main" id="{2EB5223B-6C42-77B0-B9BC-55DCC4D28112}"/>
              </a:ext>
            </a:extLst>
          </p:cNvPr>
          <p:cNvSpPr/>
          <p:nvPr/>
        </p:nvSpPr>
        <p:spPr>
          <a:xfrm>
            <a:off x="7430526" y="1203480"/>
            <a:ext cx="614701" cy="55482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LOB2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8667246-8B65-B101-D90E-830E6CBFF2DF}"/>
              </a:ext>
            </a:extLst>
          </p:cNvPr>
          <p:cNvSpPr txBox="1"/>
          <p:nvPr/>
        </p:nvSpPr>
        <p:spPr>
          <a:xfrm>
            <a:off x="7348387" y="4383645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Region 1</a:t>
            </a:r>
          </a:p>
        </p:txBody>
      </p:sp>
      <p:pic>
        <p:nvPicPr>
          <p:cNvPr id="185" name="Picture 184">
            <a:extLst>
              <a:ext uri="{FF2B5EF4-FFF2-40B4-BE49-F238E27FC236}">
                <a16:creationId xmlns:a16="http://schemas.microsoft.com/office/drawing/2014/main" id="{C124F681-7549-E726-445D-E912ED08F66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68884" y="4308917"/>
            <a:ext cx="351053" cy="272011"/>
          </a:xfrm>
          <a:prstGeom prst="rect">
            <a:avLst/>
          </a:prstGeom>
        </p:spPr>
      </p:pic>
      <p:pic>
        <p:nvPicPr>
          <p:cNvPr id="186" name="Graphic 185" descr="Network with solid fill">
            <a:extLst>
              <a:ext uri="{FF2B5EF4-FFF2-40B4-BE49-F238E27FC236}">
                <a16:creationId xmlns:a16="http://schemas.microsoft.com/office/drawing/2014/main" id="{BA94AC34-B977-463A-77BD-1934A7F1BB88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839980" y="3840273"/>
            <a:ext cx="457200" cy="457200"/>
          </a:xfrm>
          <a:prstGeom prst="rect">
            <a:avLst/>
          </a:prstGeom>
        </p:spPr>
      </p:pic>
      <p:pic>
        <p:nvPicPr>
          <p:cNvPr id="188" name="Graphic 60">
            <a:extLst>
              <a:ext uri="{FF2B5EF4-FFF2-40B4-BE49-F238E27FC236}">
                <a16:creationId xmlns:a16="http://schemas.microsoft.com/office/drawing/2014/main" id="{A4A026A2-5F3F-B0E9-3397-C9A77A681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542" y="2313191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" name="Graphic 60">
            <a:extLst>
              <a:ext uri="{FF2B5EF4-FFF2-40B4-BE49-F238E27FC236}">
                <a16:creationId xmlns:a16="http://schemas.microsoft.com/office/drawing/2014/main" id="{3B0D367A-7CFA-5E70-0FE2-C355C282F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116" y="2641152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" name="Graphic 60">
            <a:extLst>
              <a:ext uri="{FF2B5EF4-FFF2-40B4-BE49-F238E27FC236}">
                <a16:creationId xmlns:a16="http://schemas.microsoft.com/office/drawing/2014/main" id="{71B0F11A-8C2C-A0FB-18BD-DDACA5C4F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161" y="2934687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1" name="Graphic 60">
            <a:extLst>
              <a:ext uri="{FF2B5EF4-FFF2-40B4-BE49-F238E27FC236}">
                <a16:creationId xmlns:a16="http://schemas.microsoft.com/office/drawing/2014/main" id="{07A1890F-CEBD-1EAA-FDD8-A46804C86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077" y="2614195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2" name="Freeform 231">
            <a:extLst>
              <a:ext uri="{FF2B5EF4-FFF2-40B4-BE49-F238E27FC236}">
                <a16:creationId xmlns:a16="http://schemas.microsoft.com/office/drawing/2014/main" id="{47DB24A3-9DB7-CE3F-FAC7-8EF337844D20}"/>
              </a:ext>
            </a:extLst>
          </p:cNvPr>
          <p:cNvSpPr/>
          <p:nvPr/>
        </p:nvSpPr>
        <p:spPr>
          <a:xfrm>
            <a:off x="6440724" y="2239413"/>
            <a:ext cx="3211636" cy="1006480"/>
          </a:xfrm>
          <a:custGeom>
            <a:avLst/>
            <a:gdLst>
              <a:gd name="connsiteX0" fmla="*/ 224994 w 3211636"/>
              <a:gd name="connsiteY0" fmla="*/ 71607 h 1006480"/>
              <a:gd name="connsiteX1" fmla="*/ 224994 w 3211636"/>
              <a:gd name="connsiteY1" fmla="*/ 955115 h 1006480"/>
              <a:gd name="connsiteX2" fmla="*/ 750157 w 3211636"/>
              <a:gd name="connsiteY2" fmla="*/ 880974 h 1006480"/>
              <a:gd name="connsiteX3" fmla="*/ 1065254 w 3211636"/>
              <a:gd name="connsiteY3" fmla="*/ 714158 h 1006480"/>
              <a:gd name="connsiteX4" fmla="*/ 2430676 w 3211636"/>
              <a:gd name="connsiteY4" fmla="*/ 627661 h 1006480"/>
              <a:gd name="connsiteX5" fmla="*/ 2646919 w 3211636"/>
              <a:gd name="connsiteY5" fmla="*/ 423774 h 1006480"/>
              <a:gd name="connsiteX6" fmla="*/ 3023800 w 3211636"/>
              <a:gd name="connsiteY6" fmla="*/ 361991 h 1006480"/>
              <a:gd name="connsiteX7" fmla="*/ 2980551 w 3211636"/>
              <a:gd name="connsiteY7" fmla="*/ 83964 h 1006480"/>
              <a:gd name="connsiteX8" fmla="*/ 224994 w 3211636"/>
              <a:gd name="connsiteY8" fmla="*/ 71607 h 100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11636" h="1006480">
                <a:moveTo>
                  <a:pt x="224994" y="71607"/>
                </a:moveTo>
                <a:cubicBezTo>
                  <a:pt x="-234266" y="216799"/>
                  <a:pt x="137467" y="820221"/>
                  <a:pt x="224994" y="955115"/>
                </a:cubicBezTo>
                <a:cubicBezTo>
                  <a:pt x="312521" y="1090009"/>
                  <a:pt x="610114" y="921133"/>
                  <a:pt x="750157" y="880974"/>
                </a:cubicBezTo>
                <a:cubicBezTo>
                  <a:pt x="890200" y="840815"/>
                  <a:pt x="785168" y="756377"/>
                  <a:pt x="1065254" y="714158"/>
                </a:cubicBezTo>
                <a:cubicBezTo>
                  <a:pt x="1345340" y="671939"/>
                  <a:pt x="2167065" y="676058"/>
                  <a:pt x="2430676" y="627661"/>
                </a:cubicBezTo>
                <a:cubicBezTo>
                  <a:pt x="2694287" y="579264"/>
                  <a:pt x="2548065" y="468052"/>
                  <a:pt x="2646919" y="423774"/>
                </a:cubicBezTo>
                <a:cubicBezTo>
                  <a:pt x="2745773" y="379496"/>
                  <a:pt x="2968195" y="418626"/>
                  <a:pt x="3023800" y="361991"/>
                </a:cubicBezTo>
                <a:cubicBezTo>
                  <a:pt x="3079405" y="305356"/>
                  <a:pt x="3441870" y="128242"/>
                  <a:pt x="2980551" y="83964"/>
                </a:cubicBezTo>
                <a:cubicBezTo>
                  <a:pt x="2519232" y="39686"/>
                  <a:pt x="684254" y="-73585"/>
                  <a:pt x="224994" y="71607"/>
                </a:cubicBezTo>
                <a:close/>
              </a:path>
            </a:pathLst>
          </a:custGeom>
          <a:gradFill flip="none" rotWithShape="1">
            <a:gsLst>
              <a:gs pos="0">
                <a:srgbClr val="F3B1FF">
                  <a:shade val="30000"/>
                  <a:satMod val="115000"/>
                </a:srgbClr>
              </a:gs>
              <a:gs pos="50000">
                <a:srgbClr val="F3B1FF">
                  <a:shade val="67500"/>
                  <a:satMod val="115000"/>
                </a:srgbClr>
              </a:gs>
              <a:gs pos="100000">
                <a:srgbClr val="F3B1FF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3B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233" name="Graphic 60">
            <a:extLst>
              <a:ext uri="{FF2B5EF4-FFF2-40B4-BE49-F238E27FC236}">
                <a16:creationId xmlns:a16="http://schemas.microsoft.com/office/drawing/2014/main" id="{3716467E-D916-D64D-B6F6-1CA4BD753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552" y="2370550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4" name="Graphic 60">
            <a:extLst>
              <a:ext uri="{FF2B5EF4-FFF2-40B4-BE49-F238E27FC236}">
                <a16:creationId xmlns:a16="http://schemas.microsoft.com/office/drawing/2014/main" id="{BAB2BED3-B714-841B-FF1A-4DF61B80C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552" y="2665046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" name="Graphic 60">
            <a:extLst>
              <a:ext uri="{FF2B5EF4-FFF2-40B4-BE49-F238E27FC236}">
                <a16:creationId xmlns:a16="http://schemas.microsoft.com/office/drawing/2014/main" id="{D841EE7C-97AB-528F-4D28-AD601B632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552" y="2952844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" name="Graphic 60">
            <a:extLst>
              <a:ext uri="{FF2B5EF4-FFF2-40B4-BE49-F238E27FC236}">
                <a16:creationId xmlns:a16="http://schemas.microsoft.com/office/drawing/2014/main" id="{D8E61593-C19A-7CEF-C218-193DC4B6A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964" y="2378458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7" name="Graphic 60">
            <a:extLst>
              <a:ext uri="{FF2B5EF4-FFF2-40B4-BE49-F238E27FC236}">
                <a16:creationId xmlns:a16="http://schemas.microsoft.com/office/drawing/2014/main" id="{5B8F0CCE-21D6-B96D-D56D-27B598971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261" y="2665046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8" name="Graphic 60">
            <a:extLst>
              <a:ext uri="{FF2B5EF4-FFF2-40B4-BE49-F238E27FC236}">
                <a16:creationId xmlns:a16="http://schemas.microsoft.com/office/drawing/2014/main" id="{98480AEA-FEAD-4EE9-549B-77AB20992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077" y="2337210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9" name="Picture 238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D8E6750-C7B0-5256-8EC9-AFAE5A6BED1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868" y="2366768"/>
            <a:ext cx="296878" cy="271222"/>
          </a:xfrm>
          <a:prstGeom prst="rect">
            <a:avLst/>
          </a:prstGeom>
        </p:spPr>
      </p:pic>
      <p:sp>
        <p:nvSpPr>
          <p:cNvPr id="240" name="TextBox 239">
            <a:extLst>
              <a:ext uri="{FF2B5EF4-FFF2-40B4-BE49-F238E27FC236}">
                <a16:creationId xmlns:a16="http://schemas.microsoft.com/office/drawing/2014/main" id="{4C72D88F-0AD6-E3AE-6A03-998A897EAD7B}"/>
              </a:ext>
            </a:extLst>
          </p:cNvPr>
          <p:cNvSpPr txBox="1"/>
          <p:nvPr/>
        </p:nvSpPr>
        <p:spPr>
          <a:xfrm>
            <a:off x="1983443" y="5886482"/>
            <a:ext cx="84164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800" i="1" dirty="0">
                <a:ea typeface="Open Sans" panose="020B0606030504020204" pitchFamily="34" charset="0"/>
                <a:cs typeface="Open Sans" panose="020B0606030504020204" pitchFamily="34" charset="0"/>
              </a:rPr>
              <a:t>Caveat: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ea typeface="Open Sans" panose="020B0606030504020204" pitchFamily="34" charset="0"/>
                <a:cs typeface="Open Sans" panose="020B0606030504020204" pitchFamily="34" charset="0"/>
              </a:rPr>
              <a:t>Network Segmentation and Distributed Firewalling are </a:t>
            </a:r>
            <a:r>
              <a:rPr lang="en-US" sz="1800" b="1" dirty="0">
                <a:ea typeface="Open Sans" panose="020B0606030504020204" pitchFamily="34" charset="0"/>
                <a:cs typeface="Open Sans" panose="020B0606030504020204" pitchFamily="34" charset="0"/>
              </a:rPr>
              <a:t>NOT</a:t>
            </a:r>
            <a:r>
              <a:rPr lang="en-US" sz="1800" dirty="0">
                <a:ea typeface="Open Sans" panose="020B0606030504020204" pitchFamily="34" charset="0"/>
                <a:cs typeface="Open Sans" panose="020B0606030504020204" pitchFamily="34" charset="0"/>
              </a:rPr>
              <a:t> mutually exclusive!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Network Segmentation takes </a:t>
            </a:r>
            <a:r>
              <a:rPr lang="en-US" b="1" dirty="0">
                <a:ea typeface="Open Sans" panose="020B0606030504020204" pitchFamily="34" charset="0"/>
                <a:cs typeface="Open Sans" panose="020B0606030504020204" pitchFamily="34" charset="0"/>
              </a:rPr>
              <a:t>precedence</a:t>
            </a:r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 over the extent of a </a:t>
            </a:r>
            <a:r>
              <a:rPr lang="en-US" dirty="0" err="1">
                <a:ea typeface="Open Sans" panose="020B0606030504020204" pitchFamily="34" charset="0"/>
                <a:cs typeface="Open Sans" panose="020B0606030504020204" pitchFamily="34" charset="0"/>
              </a:rPr>
              <a:t>SmartGroup</a:t>
            </a:r>
            <a:endParaRPr lang="en-US" sz="18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41" name="Picture 240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CA753EF-A5B6-1EAF-6B92-39312A2F4B1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518" y="2362022"/>
            <a:ext cx="296878" cy="271222"/>
          </a:xfrm>
          <a:prstGeom prst="rect">
            <a:avLst/>
          </a:prstGeom>
        </p:spPr>
      </p:pic>
      <p:cxnSp>
        <p:nvCxnSpPr>
          <p:cNvPr id="242" name="Curved Connector 241">
            <a:extLst>
              <a:ext uri="{FF2B5EF4-FFF2-40B4-BE49-F238E27FC236}">
                <a16:creationId xmlns:a16="http://schemas.microsoft.com/office/drawing/2014/main" id="{64B3DA17-864B-E58D-1907-6966EECC515D}"/>
              </a:ext>
            </a:extLst>
          </p:cNvPr>
          <p:cNvCxnSpPr>
            <a:cxnSpLocks/>
          </p:cNvCxnSpPr>
          <p:nvPr/>
        </p:nvCxnSpPr>
        <p:spPr>
          <a:xfrm>
            <a:off x="2470086" y="2904247"/>
            <a:ext cx="838174" cy="354699"/>
          </a:xfrm>
          <a:prstGeom prst="curvedConnector3">
            <a:avLst>
              <a:gd name="adj1" fmla="val 313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urved Connector 242">
            <a:extLst>
              <a:ext uri="{FF2B5EF4-FFF2-40B4-BE49-F238E27FC236}">
                <a16:creationId xmlns:a16="http://schemas.microsoft.com/office/drawing/2014/main" id="{D75B08D6-EB03-C3AF-7238-B8B41DD2AAD4}"/>
              </a:ext>
            </a:extLst>
          </p:cNvPr>
          <p:cNvCxnSpPr>
            <a:cxnSpLocks/>
          </p:cNvCxnSpPr>
          <p:nvPr/>
        </p:nvCxnSpPr>
        <p:spPr>
          <a:xfrm>
            <a:off x="8167466" y="2915251"/>
            <a:ext cx="838174" cy="354699"/>
          </a:xfrm>
          <a:prstGeom prst="curvedConnector3">
            <a:avLst>
              <a:gd name="adj1" fmla="val 313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79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6" dur="2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1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8" grpId="0"/>
      <p:bldP spid="89" grpId="0" animBg="1"/>
      <p:bldP spid="90" grpId="0" animBg="1"/>
      <p:bldP spid="114" grpId="0"/>
      <p:bldP spid="124" grpId="0" animBg="1"/>
      <p:bldP spid="176" grpId="0"/>
      <p:bldP spid="180" grpId="0" animBg="1"/>
      <p:bldP spid="182" grpId="0" animBg="1"/>
      <p:bldP spid="183" grpId="0"/>
      <p:bldP spid="232" grpId="0" animBg="1"/>
      <p:bldP spid="2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F0DE773-0F55-6C24-EA1C-F4F7A89A70F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5" y="819651"/>
            <a:ext cx="10411464" cy="4432308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EDB735-2C3C-6C58-00F8-8506F21F665C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Smart Groups Creation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08A26B-076C-F851-FFC2-DC05D88F239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269107" y="2973665"/>
            <a:ext cx="1278305" cy="357544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CH"/>
          </a:p>
        </p:txBody>
      </p: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AB58A81-6F3D-A692-B2A3-17AA302E47B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911" y="872537"/>
            <a:ext cx="2595372" cy="74866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725282-3F62-021C-241B-2C5BCB355C80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 flipV="1">
            <a:off x="5028553" y="1383370"/>
            <a:ext cx="1883235" cy="237832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230A1D32-247F-27FB-E3E9-DFB485E458F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64310" y="5339744"/>
            <a:ext cx="7051262" cy="990052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1400">
                <a:ea typeface="Open Sans" panose="020B0606030504020204" pitchFamily="34" charset="0"/>
                <a:cs typeface="Open Sans" panose="020B0606030504020204" pitchFamily="34" charset="0"/>
              </a:rPr>
              <a:t>Controller polls the CSPs to retrieve inventory (about VPCs, instances etc.) every </a:t>
            </a:r>
            <a:r>
              <a:rPr lang="en-US" sz="1400" b="1">
                <a:ea typeface="Open Sans" panose="020B0606030504020204" pitchFamily="34" charset="0"/>
                <a:cs typeface="Open Sans" panose="020B0606030504020204" pitchFamily="34" charset="0"/>
              </a:rPr>
              <a:t>15 minutes</a:t>
            </a:r>
            <a:r>
              <a:rPr lang="en-US" sz="1400">
                <a:ea typeface="Open Sans" panose="020B0606030504020204" pitchFamily="34" charset="0"/>
                <a:cs typeface="Open Sans" panose="020B0606030504020204" pitchFamily="34" charset="0"/>
              </a:rPr>
              <a:t> (can be modified)</a:t>
            </a:r>
          </a:p>
          <a:p>
            <a:pPr>
              <a:buClr>
                <a:schemeClr val="accent1"/>
              </a:buClr>
            </a:pPr>
            <a:r>
              <a:rPr lang="en-US" sz="1400" err="1">
                <a:ea typeface="Open Sans" panose="020B0606030504020204" pitchFamily="34" charset="0"/>
                <a:cs typeface="Open Sans" panose="020B0606030504020204" pitchFamily="34" charset="0"/>
              </a:rPr>
              <a:t>CoPilot queries Controller every </a:t>
            </a:r>
            <a:r>
              <a:rPr lang="en-US" sz="1400" b="1">
                <a:ea typeface="Open Sans" panose="020B0606030504020204" pitchFamily="34" charset="0"/>
                <a:cs typeface="Open Sans" panose="020B0606030504020204" pitchFamily="34" charset="0"/>
              </a:rPr>
              <a:t>1 hour</a:t>
            </a:r>
            <a:r>
              <a:rPr lang="en-US" sz="1400">
                <a:ea typeface="Open Sans" panose="020B0606030504020204" pitchFamily="34" charset="0"/>
                <a:cs typeface="Open Sans" panose="020B0606030504020204" pitchFamily="34" charset="0"/>
              </a:rPr>
              <a:t> (can be modified)</a:t>
            </a:r>
          </a:p>
          <a:p>
            <a:pPr>
              <a:buClr>
                <a:schemeClr val="accent1"/>
              </a:buClr>
            </a:pPr>
            <a:r>
              <a:rPr lang="en-US" sz="1400">
                <a:ea typeface="Open Sans" panose="020B0606030504020204" pitchFamily="34" charset="0"/>
                <a:cs typeface="Open Sans" panose="020B0606030504020204" pitchFamily="34" charset="0"/>
              </a:rPr>
              <a:t>On-demand refresh of tags is available</a:t>
            </a:r>
          </a:p>
          <a:p>
            <a:endParaRPr lang="en-US"/>
          </a:p>
        </p:txBody>
      </p:sp>
      <p:pic>
        <p:nvPicPr>
          <p:cNvPr id="9" name="Picture 8" descr="A screenshot of a search engine&#10;&#10;Description automatically generated">
            <a:extLst>
              <a:ext uri="{FF2B5EF4-FFF2-40B4-BE49-F238E27FC236}">
                <a16:creationId xmlns:a16="http://schemas.microsoft.com/office/drawing/2014/main" id="{8EF2EACA-72EE-7EF6-BE39-812D08C026A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057" y="4019331"/>
            <a:ext cx="4409521" cy="256353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E36113-533D-55FC-98F2-F70CC6CD4169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8425743" y="3331209"/>
            <a:ext cx="637575" cy="823932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5B0F5ABB-09E0-4091-8CC4-FA619C52C65F}" type="slidenum">
              <a:rPr lang="en-US" smtClean="0"/>
              <a:t>13</a:t>
            </a:fld>
            <a:endParaRPr lang="en-US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314897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B735-2C3C-6C58-00F8-8506F21F665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Pre-defined Smart Groups</a:t>
            </a: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230A1D32-247F-27FB-E3E9-DFB485E458F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32142" y="5155556"/>
            <a:ext cx="7051262" cy="990052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1800" b="1">
                <a:ea typeface="Open Sans" panose="020B0606030504020204" pitchFamily="34" charset="0"/>
                <a:cs typeface="Open Sans" panose="020B0606030504020204" pitchFamily="34" charset="0"/>
              </a:rPr>
              <a:t>Anywhere (0.0.0.0/0) </a:t>
            </a:r>
            <a:r>
              <a:rPr lang="en-US" sz="1800">
                <a:ea typeface="Open Sans" panose="020B0606030504020204" pitchFamily="34" charset="0"/>
                <a:cs typeface="Open Sans" panose="020B0606030504020204" pitchFamily="34" charset="0"/>
                <a:sym typeface="Wingdings" pitchFamily="2" charset="2"/>
              </a:rPr>
              <a:t> RFC1918 routes + Default Route (IGW)</a:t>
            </a:r>
            <a:endParaRPr lang="en-US" sz="180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Clr>
                <a:schemeClr val="accent1"/>
              </a:buClr>
            </a:pPr>
            <a:r>
              <a:rPr lang="en-US" sz="1800" b="1">
                <a:ea typeface="Open Sans" panose="020B0606030504020204" pitchFamily="34" charset="0"/>
                <a:cs typeface="Open Sans" panose="020B0606030504020204" pitchFamily="34" charset="0"/>
              </a:rPr>
              <a:t>Public Internet </a:t>
            </a:r>
            <a:r>
              <a:rPr lang="en-US" sz="1800">
                <a:ea typeface="Open Sans" panose="020B0606030504020204" pitchFamily="34" charset="0"/>
                <a:cs typeface="Open Sans" panose="020B0606030504020204" pitchFamily="34" charset="0"/>
                <a:sym typeface="Wingdings" pitchFamily="2" charset="2"/>
              </a:rPr>
              <a:t> Default Route (IGW)</a:t>
            </a:r>
            <a:endParaRPr lang="en-US" sz="180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225D078-F15A-F0C3-1B3C-003D1DC167C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28" y="1107275"/>
            <a:ext cx="7761395" cy="3623787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508A26B-076C-F851-FFC2-DC05D88F239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57302" y="3763926"/>
            <a:ext cx="1318065" cy="393257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7D575F-468B-F387-836F-B62625D7390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957302" y="3274695"/>
            <a:ext cx="1743368" cy="30861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CH"/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01D1317B-A514-4E39-92A9-7DA17DE4906A}" type="slidenum">
              <a:rPr lang="en-US" smtClean="0"/>
              <a:t>14</a:t>
            </a:fld>
            <a:endParaRPr lang="en-US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365541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7">
            <a:extLst>
              <a:ext uri="{FF2B5EF4-FFF2-40B4-BE49-F238E27FC236}">
                <a16:creationId xmlns:a16="http://schemas.microsoft.com/office/drawing/2014/main" id="{48228C35-C6A4-53E5-A485-6DCE1F5B351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Enabling Distributed Cloud Firewall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3488215-31B3-E6F6-38E2-6FB552CA0C4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493829" y="49116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H"/>
          </a:p>
        </p:txBody>
      </p:sp>
      <p:sp>
        <p:nvSpPr>
          <p:cNvPr id="181" name="Content Placeholder 10">
            <a:extLst>
              <a:ext uri="{FF2B5EF4-FFF2-40B4-BE49-F238E27FC236}">
                <a16:creationId xmlns:a16="http://schemas.microsoft.com/office/drawing/2014/main" id="{E04D2008-B82C-410E-8D4C-865292EDC54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370957" y="5165060"/>
            <a:ext cx="3893700" cy="990052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endParaRPr lang="en-US" sz="180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2" name="Content Placeholder 10">
            <a:extLst>
              <a:ext uri="{FF2B5EF4-FFF2-40B4-BE49-F238E27FC236}">
                <a16:creationId xmlns:a16="http://schemas.microsoft.com/office/drawing/2014/main" id="{7CD7C27E-30A3-DA43-E21B-C9CB20BCA48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811802" y="1386000"/>
            <a:ext cx="5299221" cy="990052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</a:pPr>
            <a:r>
              <a:rPr lang="en-GB" sz="1600">
                <a:ea typeface="Open Sans" panose="020B0606030504020204" pitchFamily="34" charset="0"/>
                <a:cs typeface="Open Sans" panose="020B0606030504020204" pitchFamily="34" charset="0"/>
              </a:rPr>
              <a:t>Enabling the Distributed Cloud Firewall without configured rules will deny all previously permitted traffic due to its implicit Deny All rule.</a:t>
            </a:r>
          </a:p>
          <a:p>
            <a:pPr>
              <a:buClr>
                <a:schemeClr val="dk1"/>
              </a:buClr>
            </a:pPr>
            <a:r>
              <a:rPr lang="en-GB" sz="1600">
                <a:ea typeface="Open Sans" panose="020B0606030504020204" pitchFamily="34" charset="0"/>
                <a:cs typeface="Open Sans" panose="020B0606030504020204" pitchFamily="34" charset="0"/>
              </a:rPr>
              <a:t>To maintain consistency, a </a:t>
            </a:r>
            <a:r>
              <a:rPr lang="en-GB" sz="1600" b="1">
                <a:ea typeface="Open Sans" panose="020B0606030504020204" pitchFamily="34" charset="0"/>
                <a:cs typeface="Open Sans" panose="020B0606030504020204" pitchFamily="34" charset="0"/>
              </a:rPr>
              <a:t>Greenfield Rule</a:t>
            </a:r>
            <a:r>
              <a:rPr lang="en-GB" sz="1600">
                <a:ea typeface="Open Sans" panose="020B0606030504020204" pitchFamily="34" charset="0"/>
                <a:cs typeface="Open Sans" panose="020B0606030504020204" pitchFamily="34" charset="0"/>
              </a:rPr>
              <a:t> will be created to allow traffic that maintains the current state, facilitating the creation of custom rules for specific security needs.</a:t>
            </a:r>
          </a:p>
          <a:p>
            <a:pPr>
              <a:buClr>
                <a:schemeClr val="dk1"/>
              </a:buClr>
            </a:pPr>
            <a:endParaRPr lang="en-GB" sz="160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Clr>
                <a:schemeClr val="dk1"/>
              </a:buClr>
            </a:pPr>
            <a:endParaRPr lang="en-GB" sz="160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Clr>
                <a:schemeClr val="dk1"/>
              </a:buClr>
            </a:pPr>
            <a:endParaRPr lang="en-GB" sz="160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8817273-749A-16AE-893D-0BA7346CFFD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738897" y="3619530"/>
            <a:ext cx="47549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accent1"/>
                </a:solidFill>
              </a:rPr>
              <a:t>DENY LIST MODEL </a:t>
            </a:r>
            <a:r>
              <a:rPr lang="en-US"/>
              <a:t>(THREAT-CENTRIC MODEL):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/>
              <a:t>allow all data to flow, except for exactly what you say should be stopped.</a:t>
            </a:r>
          </a:p>
        </p:txBody>
      </p:sp>
      <p:pic>
        <p:nvPicPr>
          <p:cNvPr id="10" name="Picture 9" descr="A person in a suit and a shield&#10;&#10;Description automatically generated">
            <a:extLst>
              <a:ext uri="{FF2B5EF4-FFF2-40B4-BE49-F238E27FC236}">
                <a16:creationId xmlns:a16="http://schemas.microsoft.com/office/drawing/2014/main" id="{3610C67E-648C-C3A8-0752-CD66B29D9FD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77" y="1053280"/>
            <a:ext cx="4429160" cy="336198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Down Arrow 10">
            <a:extLst>
              <a:ext uri="{FF2B5EF4-FFF2-40B4-BE49-F238E27FC236}">
                <a16:creationId xmlns:a16="http://schemas.microsoft.com/office/drawing/2014/main" id="{76D180AA-738F-FBB6-907D-B8978CB0901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921256" y="3009014"/>
            <a:ext cx="393404" cy="5437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>
              <a:buClr>
                <a:schemeClr val="lt1"/>
              </a:buClr>
              <a:defRPr>
                <a:solidFill>
                  <a:schemeClr val="lt1"/>
                </a:solidFill>
              </a:defRPr>
            </a:pPr>
            <a:r>
              <a:rPr lang="en-CH">
                <a:solidFill>
                  <a:schemeClr val="lt1"/>
                </a:solidFill>
              </a:rPr>
              <a:t> </a:t>
            </a:r>
            <a:endParaRPr lang="en-CH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52E4B61C-D0AC-2774-F982-C8177CD02A4D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3" y="4609582"/>
            <a:ext cx="10664219" cy="20915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8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A0901D75-98EE-4A03-A234-10F418DA55B2}" type="slidenum">
              <a:rPr lang="en-US" smtClean="0"/>
              <a:t>15</a:t>
            </a:fld>
            <a:endParaRPr lang="en-US"/>
          </a:p>
        </p:txBody>
      </p:sp>
      <p:sp>
        <p:nvSpPr>
          <p:cNvPr id="18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151663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52CB80B0-0086-12D9-7BA8-932A8A1299A8}"/>
              </a:ext>
            </a:extLst>
          </p:cNvPr>
          <p:cNvSpPr txBox="1">
            <a:spLocks/>
          </p:cNvSpPr>
          <p:nvPr/>
        </p:nvSpPr>
        <p:spPr>
          <a:xfrm>
            <a:off x="11236061" y="6456262"/>
            <a:ext cx="434145" cy="289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i="0" strike="noStrike" kern="1200" spc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70B06D-F489-48FF-A885-ABB74CD5C95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Rectangle: Rounded Corners 1">
            <a:extLst>
              <a:ext uri="{FF2B5EF4-FFF2-40B4-BE49-F238E27FC236}">
                <a16:creationId xmlns:a16="http://schemas.microsoft.com/office/drawing/2014/main" id="{55B42F8A-5C6A-9DB9-CA72-B6C4527A976D}"/>
              </a:ext>
            </a:extLst>
          </p:cNvPr>
          <p:cNvSpPr/>
          <p:nvPr/>
        </p:nvSpPr>
        <p:spPr>
          <a:xfrm>
            <a:off x="4453692" y="854904"/>
            <a:ext cx="934404" cy="499187"/>
          </a:xfrm>
          <a:prstGeom prst="roundRect">
            <a:avLst/>
          </a:prstGeom>
          <a:solidFill>
            <a:srgbClr val="F3B1FF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SmartGroup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Apache</a:t>
            </a:r>
          </a:p>
        </p:txBody>
      </p:sp>
      <p:sp>
        <p:nvSpPr>
          <p:cNvPr id="9" name="Rectangle: Rounded Corners 144">
            <a:extLst>
              <a:ext uri="{FF2B5EF4-FFF2-40B4-BE49-F238E27FC236}">
                <a16:creationId xmlns:a16="http://schemas.microsoft.com/office/drawing/2014/main" id="{9A7B4A66-4274-565A-4A33-19F9E35E253A}"/>
              </a:ext>
            </a:extLst>
          </p:cNvPr>
          <p:cNvSpPr/>
          <p:nvPr/>
        </p:nvSpPr>
        <p:spPr>
          <a:xfrm>
            <a:off x="7231116" y="830522"/>
            <a:ext cx="934404" cy="5548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SmartGroup</a:t>
            </a:r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Nginx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3AFABA06-709D-9687-1DEC-22B30EAC7AC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19604" y="2922035"/>
            <a:ext cx="1940871" cy="1314302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4941CAF3-F82D-CEBE-3DB8-DBA910D4272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2973955"/>
            <a:ext cx="1940871" cy="1314302"/>
          </a:xfrm>
          <a:prstGeom prst="rect">
            <a:avLst/>
          </a:prstGeom>
        </p:spPr>
      </p:pic>
      <p:pic>
        <p:nvPicPr>
          <p:cNvPr id="15" name="Graphic 14" descr="Network diagram outline">
            <a:extLst>
              <a:ext uri="{FF2B5EF4-FFF2-40B4-BE49-F238E27FC236}">
                <a16:creationId xmlns:a16="http://schemas.microsoft.com/office/drawing/2014/main" id="{EC63BEFC-3739-061E-066E-99CEAC6823A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199893" y="3486260"/>
            <a:ext cx="469209" cy="4692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93ED8C5-04A7-782E-1E91-4C5C11041BC2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366" y="3901898"/>
            <a:ext cx="424111" cy="406861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9FC51D-377D-6F0C-0C03-E54662F9FCA4}"/>
              </a:ext>
            </a:extLst>
          </p:cNvPr>
          <p:cNvCxnSpPr>
            <a:cxnSpLocks/>
          </p:cNvCxnSpPr>
          <p:nvPr/>
        </p:nvCxnSpPr>
        <p:spPr>
          <a:xfrm flipV="1">
            <a:off x="917715" y="3905985"/>
            <a:ext cx="0" cy="897201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F8022E8-F38D-4555-DA9F-D047F8652136}"/>
              </a:ext>
            </a:extLst>
          </p:cNvPr>
          <p:cNvCxnSpPr>
            <a:cxnSpLocks/>
          </p:cNvCxnSpPr>
          <p:nvPr/>
        </p:nvCxnSpPr>
        <p:spPr>
          <a:xfrm flipH="1" flipV="1">
            <a:off x="595083" y="3296290"/>
            <a:ext cx="322632" cy="533982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2B0778-4CE6-B47E-EAEB-C8B9768D65BD}"/>
              </a:ext>
            </a:extLst>
          </p:cNvPr>
          <p:cNvCxnSpPr>
            <a:cxnSpLocks/>
          </p:cNvCxnSpPr>
          <p:nvPr/>
        </p:nvCxnSpPr>
        <p:spPr>
          <a:xfrm>
            <a:off x="1004025" y="3821790"/>
            <a:ext cx="2184480" cy="0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30B89B-5A36-CD5D-E3E5-5874433515AC}"/>
              </a:ext>
            </a:extLst>
          </p:cNvPr>
          <p:cNvCxnSpPr>
            <a:cxnSpLocks/>
          </p:cNvCxnSpPr>
          <p:nvPr/>
        </p:nvCxnSpPr>
        <p:spPr>
          <a:xfrm flipH="1" flipV="1">
            <a:off x="3009419" y="3296290"/>
            <a:ext cx="335100" cy="551621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CB90DC-0D00-5BC3-70A9-96F07EB91C7C}"/>
              </a:ext>
            </a:extLst>
          </p:cNvPr>
          <p:cNvCxnSpPr>
            <a:cxnSpLocks/>
          </p:cNvCxnSpPr>
          <p:nvPr/>
        </p:nvCxnSpPr>
        <p:spPr>
          <a:xfrm flipV="1">
            <a:off x="912741" y="3905984"/>
            <a:ext cx="0" cy="897201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>
            <a:extLst>
              <a:ext uri="{FF2B5EF4-FFF2-40B4-BE49-F238E27FC236}">
                <a16:creationId xmlns:a16="http://schemas.microsoft.com/office/drawing/2014/main" id="{A1C9D2E0-6BF9-DFF3-BD9B-1B3D7CA2F460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4551" y="4556244"/>
            <a:ext cx="398633" cy="38242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7C612D0-44D7-7A7D-704A-661DA005B303}"/>
              </a:ext>
            </a:extLst>
          </p:cNvPr>
          <p:cNvCxnSpPr>
            <a:cxnSpLocks/>
          </p:cNvCxnSpPr>
          <p:nvPr/>
        </p:nvCxnSpPr>
        <p:spPr>
          <a:xfrm flipH="1" flipV="1">
            <a:off x="590109" y="3296289"/>
            <a:ext cx="337711" cy="544103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E6F5ADC-CB28-71C8-25F3-AC860C67D7B2}"/>
              </a:ext>
            </a:extLst>
          </p:cNvPr>
          <p:cNvCxnSpPr>
            <a:cxnSpLocks/>
          </p:cNvCxnSpPr>
          <p:nvPr/>
        </p:nvCxnSpPr>
        <p:spPr>
          <a:xfrm flipV="1">
            <a:off x="891589" y="3239752"/>
            <a:ext cx="382766" cy="609045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EC8760A-1116-C139-4E52-F73D205162E9}"/>
              </a:ext>
            </a:extLst>
          </p:cNvPr>
          <p:cNvGrpSpPr/>
          <p:nvPr/>
        </p:nvGrpSpPr>
        <p:grpSpPr>
          <a:xfrm>
            <a:off x="253292" y="1513147"/>
            <a:ext cx="3021348" cy="1783141"/>
            <a:chOff x="840114" y="1377220"/>
            <a:chExt cx="3021348" cy="1783141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08BE5594-72A1-79EA-31C7-20218057DA98}"/>
                </a:ext>
              </a:extLst>
            </p:cNvPr>
            <p:cNvSpPr/>
            <p:nvPr/>
          </p:nvSpPr>
          <p:spPr>
            <a:xfrm>
              <a:off x="840114" y="1377220"/>
              <a:ext cx="607012" cy="1783141"/>
            </a:xfrm>
            <a:prstGeom prst="roundRect">
              <a:avLst>
                <a:gd name="adj" fmla="val 7452"/>
              </a:avLst>
            </a:prstGeom>
            <a:solidFill>
              <a:srgbClr val="FF9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F139E855-17F7-C3E2-73DC-CF80D6DF6D31}"/>
                </a:ext>
              </a:extLst>
            </p:cNvPr>
            <p:cNvSpPr/>
            <p:nvPr/>
          </p:nvSpPr>
          <p:spPr>
            <a:xfrm>
              <a:off x="1599003" y="1377220"/>
              <a:ext cx="607012" cy="1783141"/>
            </a:xfrm>
            <a:prstGeom prst="roundRect">
              <a:avLst>
                <a:gd name="adj" fmla="val 7452"/>
              </a:avLst>
            </a:prstGeom>
            <a:solidFill>
              <a:srgbClr val="FF9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0C341E0-D0EC-547A-D6CE-7336C80F689D}"/>
                </a:ext>
              </a:extLst>
            </p:cNvPr>
            <p:cNvSpPr txBox="1"/>
            <p:nvPr/>
          </p:nvSpPr>
          <p:spPr>
            <a:xfrm>
              <a:off x="904979" y="1436523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96B6E37-6C6E-1A9E-235A-CBEDF0CB3DAC}"/>
                </a:ext>
              </a:extLst>
            </p:cNvPr>
            <p:cNvSpPr txBox="1"/>
            <p:nvPr/>
          </p:nvSpPr>
          <p:spPr>
            <a:xfrm>
              <a:off x="1656608" y="1438372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7AC8EB88-7B29-B4E4-2BD7-39CA52482737}"/>
                </a:ext>
              </a:extLst>
            </p:cNvPr>
            <p:cNvSpPr/>
            <p:nvPr/>
          </p:nvSpPr>
          <p:spPr>
            <a:xfrm>
              <a:off x="3254450" y="1377220"/>
              <a:ext cx="607012" cy="1783141"/>
            </a:xfrm>
            <a:prstGeom prst="roundRect">
              <a:avLst>
                <a:gd name="adj" fmla="val 7452"/>
              </a:avLst>
            </a:prstGeom>
            <a:solidFill>
              <a:srgbClr val="FF9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/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D9A9C45-3A26-E250-B32C-E63C40D3E05F}"/>
                </a:ext>
              </a:extLst>
            </p:cNvPr>
            <p:cNvSpPr txBox="1"/>
            <p:nvPr/>
          </p:nvSpPr>
          <p:spPr>
            <a:xfrm>
              <a:off x="3325474" y="1386749"/>
              <a:ext cx="498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VNet</a:t>
              </a:r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2" name="Graphic 51">
            <a:extLst>
              <a:ext uri="{FF2B5EF4-FFF2-40B4-BE49-F238E27FC236}">
                <a16:creationId xmlns:a16="http://schemas.microsoft.com/office/drawing/2014/main" id="{93B4F92D-BB61-CE37-0AA3-AEF924D63040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740" y="3107122"/>
            <a:ext cx="312116" cy="312116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59CC2960-DC89-6E71-9C5B-E66AB768EA5F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6731" y="3658768"/>
            <a:ext cx="295262" cy="295262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8C6440E3-153D-8E4C-6D49-9C6EF22C825E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25021" y="3112822"/>
            <a:ext cx="312116" cy="31211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F82568F9-C358-FD2E-D06C-DF4619CF7607}"/>
              </a:ext>
            </a:extLst>
          </p:cNvPr>
          <p:cNvSpPr txBox="1"/>
          <p:nvPr/>
        </p:nvSpPr>
        <p:spPr>
          <a:xfrm>
            <a:off x="1350580" y="3847910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Region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C40359-ECA2-763C-58C9-574FA855EDC5}"/>
              </a:ext>
            </a:extLst>
          </p:cNvPr>
          <p:cNvSpPr txBox="1"/>
          <p:nvPr/>
        </p:nvSpPr>
        <p:spPr>
          <a:xfrm>
            <a:off x="2301594" y="3854506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Region 2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004C565-B7F0-7A29-08B2-5AFC3483AB67}"/>
              </a:ext>
            </a:extLst>
          </p:cNvPr>
          <p:cNvCxnSpPr>
            <a:cxnSpLocks/>
          </p:cNvCxnSpPr>
          <p:nvPr/>
        </p:nvCxnSpPr>
        <p:spPr>
          <a:xfrm>
            <a:off x="999051" y="3821789"/>
            <a:ext cx="2184480" cy="0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28AA4A7-8C52-3F75-5CD1-FA73347B7B7D}"/>
              </a:ext>
            </a:extLst>
          </p:cNvPr>
          <p:cNvCxnSpPr>
            <a:cxnSpLocks/>
          </p:cNvCxnSpPr>
          <p:nvPr/>
        </p:nvCxnSpPr>
        <p:spPr>
          <a:xfrm flipH="1" flipV="1">
            <a:off x="3004445" y="3296289"/>
            <a:ext cx="334678" cy="551621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phic 58">
            <a:extLst>
              <a:ext uri="{FF2B5EF4-FFF2-40B4-BE49-F238E27FC236}">
                <a16:creationId xmlns:a16="http://schemas.microsoft.com/office/drawing/2014/main" id="{C1203CBB-6424-FF18-232A-093CFA4CB271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07364" y="3112822"/>
            <a:ext cx="312116" cy="312116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D8A33CB5-D97F-69B6-379F-6ABAAFAF520D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74774" y="3651508"/>
            <a:ext cx="312116" cy="312116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49DD1B78-399B-C383-4B8E-CD77DF176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22" y="2786558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60">
            <a:extLst>
              <a:ext uri="{FF2B5EF4-FFF2-40B4-BE49-F238E27FC236}">
                <a16:creationId xmlns:a16="http://schemas.microsoft.com/office/drawing/2014/main" id="{F5786BBC-2B9D-2AC0-1407-F575E1423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635" y="2494284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Graphic 60">
            <a:extLst>
              <a:ext uri="{FF2B5EF4-FFF2-40B4-BE49-F238E27FC236}">
                <a16:creationId xmlns:a16="http://schemas.microsoft.com/office/drawing/2014/main" id="{9D1DD480-5E07-1D41-50C9-3319E3217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748" y="2160111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itle 7">
            <a:extLst>
              <a:ext uri="{FF2B5EF4-FFF2-40B4-BE49-F238E27FC236}">
                <a16:creationId xmlns:a16="http://schemas.microsoft.com/office/drawing/2014/main" id="{CA367B08-A9A4-3385-C95A-C83900E14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10" y="246888"/>
            <a:ext cx="11405895" cy="583634"/>
          </a:xfrm>
        </p:spPr>
        <p:txBody>
          <a:bodyPr>
            <a:normAutofit/>
          </a:bodyPr>
          <a:lstStyle/>
          <a:p>
            <a:r>
              <a:rPr lang="en-US" dirty="0"/>
              <a:t>Micro-</a:t>
            </a:r>
            <a:r>
              <a:rPr lang="en-US" dirty="0" err="1"/>
              <a:t>Segmention</a:t>
            </a:r>
            <a:r>
              <a:rPr lang="en-US" dirty="0"/>
              <a:t>: </a:t>
            </a:r>
            <a:r>
              <a:rPr lang="en-US" dirty="0" err="1"/>
              <a:t>SmartGroups</a:t>
            </a:r>
            <a:r>
              <a:rPr lang="en-US" dirty="0"/>
              <a:t>, Intra-Rules and Inter-Rules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E4C3BCAE-489C-AD89-D4E6-7687ED455D99}"/>
              </a:ext>
            </a:extLst>
          </p:cNvPr>
          <p:cNvSpPr/>
          <p:nvPr/>
        </p:nvSpPr>
        <p:spPr>
          <a:xfrm>
            <a:off x="2752589" y="2404425"/>
            <a:ext cx="415902" cy="58205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66" name="Graphic 60">
            <a:extLst>
              <a:ext uri="{FF2B5EF4-FFF2-40B4-BE49-F238E27FC236}">
                <a16:creationId xmlns:a16="http://schemas.microsoft.com/office/drawing/2014/main" id="{E047E1D7-EA48-60B9-673E-595F9B484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733" y="2437778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Graphic 60">
            <a:extLst>
              <a:ext uri="{FF2B5EF4-FFF2-40B4-BE49-F238E27FC236}">
                <a16:creationId xmlns:a16="http://schemas.microsoft.com/office/drawing/2014/main" id="{0F10E559-D753-8F75-7327-4F2675582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736" y="2715431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Freeform 67">
            <a:extLst>
              <a:ext uri="{FF2B5EF4-FFF2-40B4-BE49-F238E27FC236}">
                <a16:creationId xmlns:a16="http://schemas.microsoft.com/office/drawing/2014/main" id="{5B1B6300-940F-0F2A-5600-1BB350FD49EE}"/>
              </a:ext>
            </a:extLst>
          </p:cNvPr>
          <p:cNvSpPr/>
          <p:nvPr/>
        </p:nvSpPr>
        <p:spPr>
          <a:xfrm>
            <a:off x="159110" y="1785583"/>
            <a:ext cx="3211636" cy="1006480"/>
          </a:xfrm>
          <a:custGeom>
            <a:avLst/>
            <a:gdLst>
              <a:gd name="connsiteX0" fmla="*/ 224994 w 3211636"/>
              <a:gd name="connsiteY0" fmla="*/ 71607 h 1006480"/>
              <a:gd name="connsiteX1" fmla="*/ 224994 w 3211636"/>
              <a:gd name="connsiteY1" fmla="*/ 955115 h 1006480"/>
              <a:gd name="connsiteX2" fmla="*/ 750157 w 3211636"/>
              <a:gd name="connsiteY2" fmla="*/ 880974 h 1006480"/>
              <a:gd name="connsiteX3" fmla="*/ 1065254 w 3211636"/>
              <a:gd name="connsiteY3" fmla="*/ 714158 h 1006480"/>
              <a:gd name="connsiteX4" fmla="*/ 2430676 w 3211636"/>
              <a:gd name="connsiteY4" fmla="*/ 627661 h 1006480"/>
              <a:gd name="connsiteX5" fmla="*/ 2646919 w 3211636"/>
              <a:gd name="connsiteY5" fmla="*/ 423774 h 1006480"/>
              <a:gd name="connsiteX6" fmla="*/ 3023800 w 3211636"/>
              <a:gd name="connsiteY6" fmla="*/ 361991 h 1006480"/>
              <a:gd name="connsiteX7" fmla="*/ 2980551 w 3211636"/>
              <a:gd name="connsiteY7" fmla="*/ 83964 h 1006480"/>
              <a:gd name="connsiteX8" fmla="*/ 224994 w 3211636"/>
              <a:gd name="connsiteY8" fmla="*/ 71607 h 100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11636" h="1006480">
                <a:moveTo>
                  <a:pt x="224994" y="71607"/>
                </a:moveTo>
                <a:cubicBezTo>
                  <a:pt x="-234266" y="216799"/>
                  <a:pt x="137467" y="820221"/>
                  <a:pt x="224994" y="955115"/>
                </a:cubicBezTo>
                <a:cubicBezTo>
                  <a:pt x="312521" y="1090009"/>
                  <a:pt x="610114" y="921133"/>
                  <a:pt x="750157" y="880974"/>
                </a:cubicBezTo>
                <a:cubicBezTo>
                  <a:pt x="890200" y="840815"/>
                  <a:pt x="785168" y="756377"/>
                  <a:pt x="1065254" y="714158"/>
                </a:cubicBezTo>
                <a:cubicBezTo>
                  <a:pt x="1345340" y="671939"/>
                  <a:pt x="2167065" y="676058"/>
                  <a:pt x="2430676" y="627661"/>
                </a:cubicBezTo>
                <a:cubicBezTo>
                  <a:pt x="2694287" y="579264"/>
                  <a:pt x="2548065" y="468052"/>
                  <a:pt x="2646919" y="423774"/>
                </a:cubicBezTo>
                <a:cubicBezTo>
                  <a:pt x="2745773" y="379496"/>
                  <a:pt x="2968195" y="418626"/>
                  <a:pt x="3023800" y="361991"/>
                </a:cubicBezTo>
                <a:cubicBezTo>
                  <a:pt x="3079405" y="305356"/>
                  <a:pt x="3441870" y="128242"/>
                  <a:pt x="2980551" y="83964"/>
                </a:cubicBezTo>
                <a:cubicBezTo>
                  <a:pt x="2519232" y="39686"/>
                  <a:pt x="684254" y="-73585"/>
                  <a:pt x="224994" y="71607"/>
                </a:cubicBezTo>
                <a:close/>
              </a:path>
            </a:pathLst>
          </a:custGeom>
          <a:gradFill flip="none" rotWithShape="1">
            <a:gsLst>
              <a:gs pos="0">
                <a:srgbClr val="F3B1FF">
                  <a:shade val="30000"/>
                  <a:satMod val="115000"/>
                </a:srgbClr>
              </a:gs>
              <a:gs pos="50000">
                <a:srgbClr val="F3B1FF">
                  <a:shade val="67500"/>
                  <a:satMod val="115000"/>
                </a:srgbClr>
              </a:gs>
              <a:gs pos="100000">
                <a:srgbClr val="F3B1FF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3B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69" name="Graphic 60">
            <a:extLst>
              <a:ext uri="{FF2B5EF4-FFF2-40B4-BE49-F238E27FC236}">
                <a16:creationId xmlns:a16="http://schemas.microsoft.com/office/drawing/2014/main" id="{BD9FBE91-BD9B-0119-CD81-534C07314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635" y="1924374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60">
            <a:extLst>
              <a:ext uri="{FF2B5EF4-FFF2-40B4-BE49-F238E27FC236}">
                <a16:creationId xmlns:a16="http://schemas.microsoft.com/office/drawing/2014/main" id="{E7545441-F2E1-E460-B0DC-1C72E220C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748" y="1883126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Graphic 60">
            <a:extLst>
              <a:ext uri="{FF2B5EF4-FFF2-40B4-BE49-F238E27FC236}">
                <a16:creationId xmlns:a16="http://schemas.microsoft.com/office/drawing/2014/main" id="{0790F19E-1ABD-AE5D-0C66-46410E2CD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932" y="2210962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Graphic 60">
            <a:extLst>
              <a:ext uri="{FF2B5EF4-FFF2-40B4-BE49-F238E27FC236}">
                <a16:creationId xmlns:a16="http://schemas.microsoft.com/office/drawing/2014/main" id="{AA300315-3D09-8124-258E-DEFD5358E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23" y="1916466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Graphic 60">
            <a:extLst>
              <a:ext uri="{FF2B5EF4-FFF2-40B4-BE49-F238E27FC236}">
                <a16:creationId xmlns:a16="http://schemas.microsoft.com/office/drawing/2014/main" id="{824B8915-7E86-5662-894A-C569E909B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23" y="2210962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Graphic 60">
            <a:extLst>
              <a:ext uri="{FF2B5EF4-FFF2-40B4-BE49-F238E27FC236}">
                <a16:creationId xmlns:a16="http://schemas.microsoft.com/office/drawing/2014/main" id="{653A6A92-FA87-0BDF-548D-15F8E8C06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23" y="2498760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ADB06BB0-59A2-91E4-5DD0-F305D18648F3}"/>
              </a:ext>
            </a:extLst>
          </p:cNvPr>
          <p:cNvSpPr txBox="1"/>
          <p:nvPr/>
        </p:nvSpPr>
        <p:spPr>
          <a:xfrm>
            <a:off x="10493829" y="49116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H" dirty="0"/>
          </a:p>
        </p:txBody>
      </p:sp>
      <p:sp>
        <p:nvSpPr>
          <p:cNvPr id="76" name="Content Placeholder 10">
            <a:extLst>
              <a:ext uri="{FF2B5EF4-FFF2-40B4-BE49-F238E27FC236}">
                <a16:creationId xmlns:a16="http://schemas.microsoft.com/office/drawing/2014/main" id="{FA70A967-D659-C6A8-4A24-B26EBE9FC79E}"/>
              </a:ext>
            </a:extLst>
          </p:cNvPr>
          <p:cNvSpPr txBox="1">
            <a:spLocks/>
          </p:cNvSpPr>
          <p:nvPr/>
        </p:nvSpPr>
        <p:spPr>
          <a:xfrm>
            <a:off x="5370957" y="5165060"/>
            <a:ext cx="3893700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endParaRPr lang="en-US" sz="18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7" name="Content Placeholder 10">
            <a:extLst>
              <a:ext uri="{FF2B5EF4-FFF2-40B4-BE49-F238E27FC236}">
                <a16:creationId xmlns:a16="http://schemas.microsoft.com/office/drawing/2014/main" id="{40DEA2E1-3089-6B96-6BBC-B19DEFEF06C1}"/>
              </a:ext>
            </a:extLst>
          </p:cNvPr>
          <p:cNvSpPr txBox="1">
            <a:spLocks/>
          </p:cNvSpPr>
          <p:nvPr/>
        </p:nvSpPr>
        <p:spPr>
          <a:xfrm>
            <a:off x="8006781" y="4749046"/>
            <a:ext cx="4067095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1100" b="1" dirty="0">
                <a:ea typeface="Open Sans" panose="020B0606030504020204" pitchFamily="34" charset="0"/>
                <a:cs typeface="Open Sans" panose="020B0606030504020204" pitchFamily="34" charset="0"/>
              </a:rPr>
              <a:t>Micro-Segmentation</a:t>
            </a:r>
            <a:r>
              <a:rPr lang="en-US" sz="1100" dirty="0">
                <a:ea typeface="Open Sans" panose="020B0606030504020204" pitchFamily="34" charset="0"/>
                <a:cs typeface="Open Sans" panose="020B0606030504020204" pitchFamily="34" charset="0"/>
              </a:rPr>
              <a:t>: Combination of </a:t>
            </a:r>
            <a:r>
              <a:rPr lang="en-US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SmartGroups</a:t>
            </a:r>
            <a:r>
              <a:rPr lang="en-US" sz="1100" dirty="0">
                <a:ea typeface="Open Sans" panose="020B0606030504020204" pitchFamily="34" charset="0"/>
                <a:cs typeface="Open Sans" panose="020B0606030504020204" pitchFamily="34" charset="0"/>
              </a:rPr>
              <a:t> and DCF Rules</a:t>
            </a:r>
          </a:p>
          <a:p>
            <a:pPr>
              <a:buClr>
                <a:schemeClr val="accent1"/>
              </a:buClr>
            </a:pPr>
            <a:r>
              <a:rPr lang="en-US" sz="1100" dirty="0">
                <a:ea typeface="Open Sans" panose="020B0606030504020204" pitchFamily="34" charset="0"/>
                <a:cs typeface="Open Sans" panose="020B0606030504020204" pitchFamily="34" charset="0"/>
              </a:rPr>
              <a:t>Rule changes are saved in </a:t>
            </a:r>
            <a:r>
              <a:rPr lang="en-US" sz="1100" b="1" dirty="0">
                <a:ea typeface="Open Sans" panose="020B0606030504020204" pitchFamily="34" charset="0"/>
                <a:cs typeface="Open Sans" panose="020B0606030504020204" pitchFamily="34" charset="0"/>
              </a:rPr>
              <a:t>Draft</a:t>
            </a:r>
            <a:r>
              <a:rPr lang="en-US" sz="1100" dirty="0">
                <a:ea typeface="Open Sans" panose="020B0606030504020204" pitchFamily="34" charset="0"/>
                <a:cs typeface="Open Sans" panose="020B0606030504020204" pitchFamily="34" charset="0"/>
              </a:rPr>
              <a:t> state.</a:t>
            </a:r>
          </a:p>
          <a:p>
            <a:pPr>
              <a:buClr>
                <a:schemeClr val="accent1"/>
              </a:buClr>
            </a:pPr>
            <a:r>
              <a:rPr lang="en-US" sz="1100" dirty="0">
                <a:ea typeface="Open Sans" panose="020B0606030504020204" pitchFamily="34" charset="0"/>
                <a:cs typeface="Open Sans" panose="020B0606030504020204" pitchFamily="34" charset="0"/>
              </a:rPr>
              <a:t>When you apply a rule to a </a:t>
            </a:r>
            <a:r>
              <a:rPr lang="en-US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SmartGroup</a:t>
            </a:r>
            <a:r>
              <a:rPr lang="en-US" sz="1100" dirty="0">
                <a:ea typeface="Open Sans" panose="020B0606030504020204" pitchFamily="34" charset="0"/>
                <a:cs typeface="Open Sans" panose="020B0606030504020204" pitchFamily="34" charset="0"/>
              </a:rPr>
              <a:t>, please keep in mind that there is an </a:t>
            </a:r>
            <a:r>
              <a:rPr lang="en-US" sz="1100" b="1" dirty="0">
                <a:ea typeface="Open Sans" panose="020B0606030504020204" pitchFamily="34" charset="0"/>
                <a:cs typeface="Open Sans" panose="020B0606030504020204" pitchFamily="34" charset="0"/>
              </a:rPr>
              <a:t>Invisible Hidden Deny </a:t>
            </a:r>
            <a:r>
              <a:rPr lang="en-US" sz="1100" dirty="0">
                <a:ea typeface="Open Sans" panose="020B0606030504020204" pitchFamily="34" charset="0"/>
                <a:cs typeface="Open Sans" panose="020B0606030504020204" pitchFamily="34" charset="0"/>
              </a:rPr>
              <a:t>at the very bottom.</a:t>
            </a:r>
          </a:p>
          <a:p>
            <a:pPr>
              <a:buClr>
                <a:schemeClr val="accent1"/>
              </a:buClr>
            </a:pPr>
            <a:r>
              <a:rPr lang="en-US" sz="1100" dirty="0">
                <a:ea typeface="Open Sans" panose="020B0606030504020204" pitchFamily="34" charset="0"/>
                <a:cs typeface="Open Sans" panose="020B0606030504020204" pitchFamily="34" charset="0"/>
              </a:rPr>
              <a:t>To save the changes click on “</a:t>
            </a:r>
            <a:r>
              <a:rPr lang="en-US" sz="1100" b="1" dirty="0">
                <a:ea typeface="Open Sans" panose="020B0606030504020204" pitchFamily="34" charset="0"/>
                <a:cs typeface="Open Sans" panose="020B0606030504020204" pitchFamily="34" charset="0"/>
              </a:rPr>
              <a:t>Commit</a:t>
            </a:r>
            <a:r>
              <a:rPr lang="en-US" sz="1100" dirty="0">
                <a:ea typeface="Open Sans" panose="020B0606030504020204" pitchFamily="34" charset="0"/>
                <a:cs typeface="Open Sans" panose="020B0606030504020204" pitchFamily="34" charset="0"/>
              </a:rPr>
              <a:t>”</a:t>
            </a:r>
          </a:p>
          <a:p>
            <a:pPr>
              <a:buClr>
                <a:schemeClr val="accent1"/>
              </a:buClr>
            </a:pPr>
            <a:r>
              <a:rPr lang="en-US" sz="1100" b="1" dirty="0">
                <a:ea typeface="Open Sans" panose="020B0606030504020204" pitchFamily="34" charset="0"/>
                <a:cs typeface="Open Sans" panose="020B0606030504020204" pitchFamily="34" charset="0"/>
              </a:rPr>
              <a:t>Discard</a:t>
            </a:r>
            <a:r>
              <a:rPr lang="en-US" sz="1100" dirty="0">
                <a:ea typeface="Open Sans" panose="020B0606030504020204" pitchFamily="34" charset="0"/>
                <a:cs typeface="Open Sans" panose="020B0606030504020204" pitchFamily="34" charset="0"/>
              </a:rPr>
              <a:t> will trash the changes</a:t>
            </a:r>
          </a:p>
          <a:p>
            <a:pPr>
              <a:buClr>
                <a:schemeClr val="accent1"/>
              </a:buClr>
            </a:pPr>
            <a:r>
              <a:rPr lang="en-US" sz="1100" dirty="0">
                <a:ea typeface="Open Sans" panose="020B0606030504020204" pitchFamily="34" charset="0"/>
                <a:cs typeface="Open Sans" panose="020B0606030504020204" pitchFamily="34" charset="0"/>
              </a:rPr>
              <a:t>Rule is </a:t>
            </a:r>
            <a:r>
              <a:rPr lang="en-US" sz="1100" b="1" dirty="0">
                <a:ea typeface="Open Sans" panose="020B0606030504020204" pitchFamily="34" charset="0"/>
                <a:cs typeface="Open Sans" panose="020B0606030504020204" pitchFamily="34" charset="0"/>
              </a:rPr>
              <a:t>stateful</a:t>
            </a:r>
            <a:r>
              <a:rPr lang="en-US" sz="1100" dirty="0">
                <a:ea typeface="Open Sans" panose="020B0606030504020204" pitchFamily="34" charset="0"/>
                <a:cs typeface="Open Sans" panose="020B0606030504020204" pitchFamily="34" charset="0"/>
              </a:rPr>
              <a:t>, this means that the return traffic is allowed automatically</a:t>
            </a:r>
            <a:endParaRPr lang="en-US" sz="2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809946-2DCD-EBB0-0D66-AE87717D8AE7}"/>
              </a:ext>
            </a:extLst>
          </p:cNvPr>
          <p:cNvSpPr txBox="1"/>
          <p:nvPr/>
        </p:nvSpPr>
        <p:spPr>
          <a:xfrm>
            <a:off x="5278465" y="5611199"/>
            <a:ext cx="19526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1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 rule between SGs can </a:t>
            </a:r>
            <a:r>
              <a:rPr lang="en-US" sz="1100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defined</a:t>
            </a:r>
            <a:r>
              <a:rPr lang="en-US" sz="11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for achieving the </a:t>
            </a:r>
            <a:r>
              <a:rPr lang="en-US" sz="1100" i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INTER-SMARTGROUP </a:t>
            </a:r>
            <a:r>
              <a:rPr lang="en-US" sz="11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communication</a:t>
            </a:r>
          </a:p>
        </p:txBody>
      </p:sp>
      <p:sp>
        <p:nvSpPr>
          <p:cNvPr id="79" name="Rectangle: Rounded Corners 1">
            <a:extLst>
              <a:ext uri="{FF2B5EF4-FFF2-40B4-BE49-F238E27FC236}">
                <a16:creationId xmlns:a16="http://schemas.microsoft.com/office/drawing/2014/main" id="{D9B9D275-39EA-73DF-26DD-F38C8E567FCA}"/>
              </a:ext>
            </a:extLst>
          </p:cNvPr>
          <p:cNvSpPr/>
          <p:nvPr/>
        </p:nvSpPr>
        <p:spPr>
          <a:xfrm>
            <a:off x="10985931" y="813818"/>
            <a:ext cx="934404" cy="554825"/>
          </a:xfrm>
          <a:prstGeom prst="roundRect">
            <a:avLst/>
          </a:prstGeom>
          <a:solidFill>
            <a:srgbClr val="F3B1FF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SmartGroup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Apache</a:t>
            </a:r>
          </a:p>
        </p:txBody>
      </p:sp>
      <p:sp>
        <p:nvSpPr>
          <p:cNvPr id="80" name="Rectangle: Rounded Corners 144">
            <a:extLst>
              <a:ext uri="{FF2B5EF4-FFF2-40B4-BE49-F238E27FC236}">
                <a16:creationId xmlns:a16="http://schemas.microsoft.com/office/drawing/2014/main" id="{B39413C4-0DBE-84C5-D7F5-1E43850A2C37}"/>
              </a:ext>
            </a:extLst>
          </p:cNvPr>
          <p:cNvSpPr/>
          <p:nvPr/>
        </p:nvSpPr>
        <p:spPr>
          <a:xfrm>
            <a:off x="9323549" y="825262"/>
            <a:ext cx="934404" cy="5548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SmartGroup</a:t>
            </a:r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Nginx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7A53F014-9F7D-66DF-9F3C-D1457F4D7FA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33092" y="3937454"/>
            <a:ext cx="351053" cy="272011"/>
          </a:xfrm>
          <a:prstGeom prst="rect">
            <a:avLst/>
          </a:prstGeom>
        </p:spPr>
      </p:pic>
      <p:pic>
        <p:nvPicPr>
          <p:cNvPr id="82" name="Graphic 81" descr="Network with solid fill">
            <a:extLst>
              <a:ext uri="{FF2B5EF4-FFF2-40B4-BE49-F238E27FC236}">
                <a16:creationId xmlns:a16="http://schemas.microsoft.com/office/drawing/2014/main" id="{63BDBB23-14B3-C256-4899-08FDD394CBE8}"/>
              </a:ext>
            </a:extLst>
          </p:cNvPr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309766" y="3286984"/>
            <a:ext cx="457200" cy="457200"/>
          </a:xfrm>
          <a:prstGeom prst="rect">
            <a:avLst/>
          </a:prstGeom>
        </p:spPr>
      </p:pic>
      <p:pic>
        <p:nvPicPr>
          <p:cNvPr id="83" name="Picture 82" descr="A screenshot of a computer&#10;&#10;Description automatically generated">
            <a:extLst>
              <a:ext uri="{FF2B5EF4-FFF2-40B4-BE49-F238E27FC236}">
                <a16:creationId xmlns:a16="http://schemas.microsoft.com/office/drawing/2014/main" id="{9AEE4D58-B76E-DC43-4D52-D8CA430F3F1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962" y="1437938"/>
            <a:ext cx="2747865" cy="329512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4" name="Picture 83" descr="A screenshot of a computer&#10;&#10;Description automatically generated">
            <a:extLst>
              <a:ext uri="{FF2B5EF4-FFF2-40B4-BE49-F238E27FC236}">
                <a16:creationId xmlns:a16="http://schemas.microsoft.com/office/drawing/2014/main" id="{8981C3A8-9C8D-95F2-E114-96EB85E2B1C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345" y="1443493"/>
            <a:ext cx="2720395" cy="329512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5" name="Picture 84" descr="A screenshot of a computer&#10;&#10;Description automatically generated">
            <a:extLst>
              <a:ext uri="{FF2B5EF4-FFF2-40B4-BE49-F238E27FC236}">
                <a16:creationId xmlns:a16="http://schemas.microsoft.com/office/drawing/2014/main" id="{66DA679E-E20E-53B9-BC7D-E4127F1B3DA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34" y="4834302"/>
            <a:ext cx="6758655" cy="191174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6" name="Picture 85" descr="A screenshot of a computer&#10;&#10;Description automatically generated">
            <a:extLst>
              <a:ext uri="{FF2B5EF4-FFF2-40B4-BE49-F238E27FC236}">
                <a16:creationId xmlns:a16="http://schemas.microsoft.com/office/drawing/2014/main" id="{CCD2FB53-5A8A-45D0-E5F7-9AF6DFBEB6B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017" y="1448051"/>
            <a:ext cx="2716296" cy="329480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7" name="U-turn Arrow 86">
            <a:extLst>
              <a:ext uri="{FF2B5EF4-FFF2-40B4-BE49-F238E27FC236}">
                <a16:creationId xmlns:a16="http://schemas.microsoft.com/office/drawing/2014/main" id="{46BE6B1D-8254-AE8E-F1F5-7407FACCB8B9}"/>
              </a:ext>
            </a:extLst>
          </p:cNvPr>
          <p:cNvSpPr/>
          <p:nvPr/>
        </p:nvSpPr>
        <p:spPr>
          <a:xfrm rot="5400000">
            <a:off x="5649627" y="759083"/>
            <a:ext cx="394395" cy="72864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F3B1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88" name="U-turn Arrow 87">
            <a:extLst>
              <a:ext uri="{FF2B5EF4-FFF2-40B4-BE49-F238E27FC236}">
                <a16:creationId xmlns:a16="http://schemas.microsoft.com/office/drawing/2014/main" id="{34D5E6A6-E379-505A-A2C2-D10898F39B60}"/>
              </a:ext>
            </a:extLst>
          </p:cNvPr>
          <p:cNvSpPr/>
          <p:nvPr/>
        </p:nvSpPr>
        <p:spPr>
          <a:xfrm rot="5400000">
            <a:off x="8356325" y="757660"/>
            <a:ext cx="394395" cy="69003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75000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89" name="Right Arrow 88">
            <a:extLst>
              <a:ext uri="{FF2B5EF4-FFF2-40B4-BE49-F238E27FC236}">
                <a16:creationId xmlns:a16="http://schemas.microsoft.com/office/drawing/2014/main" id="{411186BC-FF97-DCE8-B465-9E9100951B85}"/>
              </a:ext>
            </a:extLst>
          </p:cNvPr>
          <p:cNvSpPr/>
          <p:nvPr/>
        </p:nvSpPr>
        <p:spPr>
          <a:xfrm>
            <a:off x="10305196" y="974950"/>
            <a:ext cx="633491" cy="27740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C920589-64AA-B472-EE36-2E70B9182DAA}"/>
              </a:ext>
            </a:extLst>
          </p:cNvPr>
          <p:cNvSpPr txBox="1"/>
          <p:nvPr/>
        </p:nvSpPr>
        <p:spPr>
          <a:xfrm>
            <a:off x="5423751" y="716404"/>
            <a:ext cx="7393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/>
              <a:t>I</a:t>
            </a:r>
            <a:r>
              <a:rPr lang="en-CH" sz="1050" b="1" dirty="0"/>
              <a:t>ntra-rule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FF8D6E5-5125-A321-F16F-295221E9463F}"/>
              </a:ext>
            </a:extLst>
          </p:cNvPr>
          <p:cNvSpPr txBox="1"/>
          <p:nvPr/>
        </p:nvSpPr>
        <p:spPr>
          <a:xfrm>
            <a:off x="8111143" y="701659"/>
            <a:ext cx="7393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/>
              <a:t>I</a:t>
            </a:r>
            <a:r>
              <a:rPr lang="en-CH" sz="1050" b="1" dirty="0"/>
              <a:t>ntra-rule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B8010A5-A950-D966-522E-8EC9890897B4}"/>
              </a:ext>
            </a:extLst>
          </p:cNvPr>
          <p:cNvSpPr txBox="1"/>
          <p:nvPr/>
        </p:nvSpPr>
        <p:spPr>
          <a:xfrm>
            <a:off x="10263711" y="795141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/>
              <a:t>I</a:t>
            </a:r>
            <a:r>
              <a:rPr lang="en-CH" sz="1050" b="1" dirty="0"/>
              <a:t>nter-rule</a:t>
            </a:r>
          </a:p>
        </p:txBody>
      </p:sp>
    </p:spTree>
    <p:extLst>
      <p:ext uri="{BB962C8B-B14F-4D97-AF65-F5344CB8AC3E}">
        <p14:creationId xmlns:p14="http://schemas.microsoft.com/office/powerpoint/2010/main" val="166103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7">
            <a:extLst>
              <a:ext uri="{FF2B5EF4-FFF2-40B4-BE49-F238E27FC236}">
                <a16:creationId xmlns:a16="http://schemas.microsoft.com/office/drawing/2014/main" id="{48228C35-C6A4-53E5-A485-6DCE1F5B3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Intra VPC/VNET Distributed Firewalling (available on AWS/Azure)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601784-4895-EB49-8866-31C588F58A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3488215-31B3-E6F6-38E2-6FB552CA0C4D}"/>
              </a:ext>
            </a:extLst>
          </p:cNvPr>
          <p:cNvSpPr txBox="1"/>
          <p:nvPr/>
        </p:nvSpPr>
        <p:spPr>
          <a:xfrm>
            <a:off x="10493829" y="49116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H" dirty="0"/>
          </a:p>
        </p:txBody>
      </p:sp>
      <p:sp>
        <p:nvSpPr>
          <p:cNvPr id="181" name="Content Placeholder 10">
            <a:extLst>
              <a:ext uri="{FF2B5EF4-FFF2-40B4-BE49-F238E27FC236}">
                <a16:creationId xmlns:a16="http://schemas.microsoft.com/office/drawing/2014/main" id="{E04D2008-B82C-410E-8D4C-865292EDC54D}"/>
              </a:ext>
            </a:extLst>
          </p:cNvPr>
          <p:cNvSpPr txBox="1">
            <a:spLocks/>
          </p:cNvSpPr>
          <p:nvPr/>
        </p:nvSpPr>
        <p:spPr>
          <a:xfrm>
            <a:off x="5370957" y="5165060"/>
            <a:ext cx="3893700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endParaRPr lang="en-US" sz="18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09D69A24-9A74-74D3-A35F-16FBFC0F9F5A}"/>
              </a:ext>
            </a:extLst>
          </p:cNvPr>
          <p:cNvSpPr txBox="1">
            <a:spLocks/>
          </p:cNvSpPr>
          <p:nvPr/>
        </p:nvSpPr>
        <p:spPr>
          <a:xfrm>
            <a:off x="494804" y="439841"/>
            <a:ext cx="10944906" cy="45021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b="1" dirty="0">
                <a:ea typeface="Open Sans" panose="020B0606030504020204" pitchFamily="34" charset="0"/>
                <a:cs typeface="Open Sans" panose="020B0606030504020204" pitchFamily="34" charset="0"/>
              </a:rPr>
              <a:t> Enable the feature on the relevant </a:t>
            </a:r>
            <a:r>
              <a:rPr lang="en-US" sz="2400" b="1" dirty="0" err="1">
                <a:ea typeface="Open Sans" panose="020B0606030504020204" pitchFamily="34" charset="0"/>
                <a:cs typeface="Open Sans" panose="020B0606030504020204" pitchFamily="34" charset="0"/>
              </a:rPr>
              <a:t>VNets</a:t>
            </a:r>
            <a:endParaRPr lang="en-US" dirty="0"/>
          </a:p>
        </p:txBody>
      </p:sp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8DCCCE7-BE6D-55D0-02F2-1444A96E7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488" y="1125206"/>
            <a:ext cx="4470400" cy="5207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3" name="Rectangle: Rounded Corners 1">
            <a:extLst>
              <a:ext uri="{FF2B5EF4-FFF2-40B4-BE49-F238E27FC236}">
                <a16:creationId xmlns:a16="http://schemas.microsoft.com/office/drawing/2014/main" id="{E5BE6C46-A4EA-62EB-F482-FB95DA0D2DA6}"/>
              </a:ext>
            </a:extLst>
          </p:cNvPr>
          <p:cNvSpPr/>
          <p:nvPr/>
        </p:nvSpPr>
        <p:spPr>
          <a:xfrm>
            <a:off x="4202198" y="4309912"/>
            <a:ext cx="1003839" cy="554825"/>
          </a:xfrm>
          <a:prstGeom prst="roundRect">
            <a:avLst/>
          </a:prstGeom>
          <a:solidFill>
            <a:srgbClr val="F3B1FF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SmartGroup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#1</a:t>
            </a:r>
          </a:p>
        </p:txBody>
      </p:sp>
      <p:sp>
        <p:nvSpPr>
          <p:cNvPr id="54" name="Rectangle: Rounded Corners 144">
            <a:extLst>
              <a:ext uri="{FF2B5EF4-FFF2-40B4-BE49-F238E27FC236}">
                <a16:creationId xmlns:a16="http://schemas.microsoft.com/office/drawing/2014/main" id="{4569C882-7903-869B-BF19-9AC2F9FA4557}"/>
              </a:ext>
            </a:extLst>
          </p:cNvPr>
          <p:cNvSpPr/>
          <p:nvPr/>
        </p:nvSpPr>
        <p:spPr>
          <a:xfrm>
            <a:off x="5323746" y="4309960"/>
            <a:ext cx="1003838" cy="5548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SmartGroup</a:t>
            </a:r>
            <a:r>
              <a:rPr lang="en-US" sz="1100" dirty="0">
                <a:solidFill>
                  <a:schemeClr val="tx1"/>
                </a:solidFill>
              </a:rPr>
              <a:t> #2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87B2B48-8B2E-2D9D-6928-19F7440A81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41" y="1458003"/>
            <a:ext cx="6586137" cy="23943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63BA1406-E4BE-58CC-F37C-7D20E7C2010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24" y="4334850"/>
            <a:ext cx="3311100" cy="224218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2CEC8B-4603-9886-450A-B79F72025C9A}"/>
              </a:ext>
            </a:extLst>
          </p:cNvPr>
          <p:cNvCxnSpPr>
            <a:cxnSpLocks/>
          </p:cNvCxnSpPr>
          <p:nvPr/>
        </p:nvCxnSpPr>
        <p:spPr>
          <a:xfrm flipV="1">
            <a:off x="1183183" y="6083623"/>
            <a:ext cx="515157" cy="303572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B5479CC-39CD-E3BB-E0F5-FF1A465A19D2}"/>
              </a:ext>
            </a:extLst>
          </p:cNvPr>
          <p:cNvGrpSpPr/>
          <p:nvPr/>
        </p:nvGrpSpPr>
        <p:grpSpPr>
          <a:xfrm>
            <a:off x="1393018" y="3241224"/>
            <a:ext cx="1035554" cy="2692114"/>
            <a:chOff x="3254450" y="1377220"/>
            <a:chExt cx="607012" cy="1783141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945DB9A7-6AA8-FF2A-C8CB-3D54517C3248}"/>
                </a:ext>
              </a:extLst>
            </p:cNvPr>
            <p:cNvSpPr/>
            <p:nvPr/>
          </p:nvSpPr>
          <p:spPr>
            <a:xfrm>
              <a:off x="3254450" y="1377220"/>
              <a:ext cx="607012" cy="1783141"/>
            </a:xfrm>
            <a:prstGeom prst="roundRect">
              <a:avLst>
                <a:gd name="adj" fmla="val 7452"/>
              </a:avLst>
            </a:prstGeom>
            <a:solidFill>
              <a:srgbClr val="FF9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/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37DC7-F880-9788-3AC1-99A8066CBF61}"/>
                </a:ext>
              </a:extLst>
            </p:cNvPr>
            <p:cNvSpPr txBox="1"/>
            <p:nvPr/>
          </p:nvSpPr>
          <p:spPr>
            <a:xfrm>
              <a:off x="3325474" y="1386749"/>
              <a:ext cx="354731" cy="2519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VNet</a:t>
              </a:r>
              <a:endParaRPr 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A43E8EA-2AEA-986B-DC95-259198132503}"/>
              </a:ext>
            </a:extLst>
          </p:cNvPr>
          <p:cNvCxnSpPr>
            <a:cxnSpLocks/>
          </p:cNvCxnSpPr>
          <p:nvPr/>
        </p:nvCxnSpPr>
        <p:spPr>
          <a:xfrm flipH="1">
            <a:off x="1266634" y="6083623"/>
            <a:ext cx="431706" cy="248583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>
            <a:extLst>
              <a:ext uri="{FF2B5EF4-FFF2-40B4-BE49-F238E27FC236}">
                <a16:creationId xmlns:a16="http://schemas.microsoft.com/office/drawing/2014/main" id="{E4F70F07-F6C0-68CA-CD75-7DA1DC6B1E3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00478" y="5667105"/>
            <a:ext cx="532466" cy="532466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4ADF8842-ED97-4F2F-6396-C0F51E58D67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2384" y="6175148"/>
            <a:ext cx="532466" cy="532466"/>
          </a:xfrm>
          <a:prstGeom prst="rect">
            <a:avLst/>
          </a:prstGeom>
        </p:spPr>
      </p:pic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9C3226DA-3A49-E270-96D9-732388C05CF1}"/>
              </a:ext>
            </a:extLst>
          </p:cNvPr>
          <p:cNvSpPr/>
          <p:nvPr/>
        </p:nvSpPr>
        <p:spPr>
          <a:xfrm>
            <a:off x="1540168" y="3558201"/>
            <a:ext cx="709523" cy="968015"/>
          </a:xfrm>
          <a:prstGeom prst="roundRect">
            <a:avLst/>
          </a:prstGeom>
          <a:solidFill>
            <a:srgbClr val="F3B1FF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1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9" name="Graphic 60">
            <a:extLst>
              <a:ext uri="{FF2B5EF4-FFF2-40B4-BE49-F238E27FC236}">
                <a16:creationId xmlns:a16="http://schemas.microsoft.com/office/drawing/2014/main" id="{0E53289D-4A72-723B-3D44-104EFC4E3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038" y="4042209"/>
            <a:ext cx="472557" cy="47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9A24FC1-9CC9-0999-BD74-1822130F5B2B}"/>
              </a:ext>
            </a:extLst>
          </p:cNvPr>
          <p:cNvSpPr/>
          <p:nvPr/>
        </p:nvSpPr>
        <p:spPr>
          <a:xfrm>
            <a:off x="1535567" y="4577210"/>
            <a:ext cx="709523" cy="105615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pic>
        <p:nvPicPr>
          <p:cNvPr id="41" name="Graphic 60">
            <a:extLst>
              <a:ext uri="{FF2B5EF4-FFF2-40B4-BE49-F238E27FC236}">
                <a16:creationId xmlns:a16="http://schemas.microsoft.com/office/drawing/2014/main" id="{2DBB8B72-5F9F-F0A8-37A4-C3A9A6148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292" y="4626322"/>
            <a:ext cx="472557" cy="47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phic 60">
            <a:extLst>
              <a:ext uri="{FF2B5EF4-FFF2-40B4-BE49-F238E27FC236}">
                <a16:creationId xmlns:a16="http://schemas.microsoft.com/office/drawing/2014/main" id="{53AB8CC5-E6A3-1886-71A7-5C6C43A92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958" y="5129842"/>
            <a:ext cx="472557" cy="47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60">
            <a:extLst>
              <a:ext uri="{FF2B5EF4-FFF2-40B4-BE49-F238E27FC236}">
                <a16:creationId xmlns:a16="http://schemas.microsoft.com/office/drawing/2014/main" id="{929FCD8D-BF07-D040-2C72-82DFADF78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051" y="3557272"/>
            <a:ext cx="472557" cy="47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D6CC8D7-748C-F2DC-C20C-43A0E3743C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33411" y="5400872"/>
            <a:ext cx="382167" cy="296119"/>
          </a:xfrm>
          <a:prstGeom prst="rect">
            <a:avLst/>
          </a:prstGeom>
        </p:spPr>
      </p:pic>
      <p:pic>
        <p:nvPicPr>
          <p:cNvPr id="51" name="Graphic 50" descr="Network with solid fill">
            <a:extLst>
              <a:ext uri="{FF2B5EF4-FFF2-40B4-BE49-F238E27FC236}">
                <a16:creationId xmlns:a16="http://schemas.microsoft.com/office/drawing/2014/main" id="{EACA1F24-EB18-63E6-7E1D-83B414D7A4CB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0555" y="4803630"/>
            <a:ext cx="532467" cy="532467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AC22DDBF-11E4-7F3B-FC74-7747161E62D1}"/>
              </a:ext>
            </a:extLst>
          </p:cNvPr>
          <p:cNvSpPr txBox="1"/>
          <p:nvPr/>
        </p:nvSpPr>
        <p:spPr>
          <a:xfrm>
            <a:off x="2071391" y="6028734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Spoke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EC03DCE-470F-62CD-E1B9-9D40B23F32C1}"/>
              </a:ext>
            </a:extLst>
          </p:cNvPr>
          <p:cNvSpPr txBox="1"/>
          <p:nvPr/>
        </p:nvSpPr>
        <p:spPr>
          <a:xfrm>
            <a:off x="283089" y="6034941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Transit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C5D8BA3A-1C47-AE2A-A157-5EE5AEFF3647}"/>
              </a:ext>
            </a:extLst>
          </p:cNvPr>
          <p:cNvSpPr txBox="1"/>
          <p:nvPr/>
        </p:nvSpPr>
        <p:spPr>
          <a:xfrm>
            <a:off x="3544132" y="4991724"/>
            <a:ext cx="3791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9300"/>
              </a:buClr>
              <a:buFont typeface="Arial" panose="020B0604020202020204" pitchFamily="34" charset="0"/>
              <a:buChar char="•"/>
            </a:pPr>
            <a:r>
              <a:rPr lang="en-CH" sz="1200" dirty="0"/>
              <a:t>If you enable the Security Group orchestration (</a:t>
            </a:r>
            <a:r>
              <a:rPr lang="en-CH" sz="1200" i="1" dirty="0"/>
              <a:t>aka Intra-VPC Traffic Control</a:t>
            </a:r>
            <a:r>
              <a:rPr lang="en-CH" sz="1200" dirty="0"/>
              <a:t>), the SmartGroups will not be able to communicate  with each other unless an inter rule is applied between them.</a:t>
            </a:r>
          </a:p>
          <a:p>
            <a:pPr marL="285750" indent="-285750">
              <a:buClr>
                <a:srgbClr val="FF9300"/>
              </a:buClr>
              <a:buFont typeface="Arial" panose="020B0604020202020204" pitchFamily="34" charset="0"/>
              <a:buChar char="•"/>
            </a:pPr>
            <a:r>
              <a:rPr lang="en-CH" sz="1200" dirty="0"/>
              <a:t>This is pure L4 separation using the Native Cloud Constructs (such as SG, NSG and ASG). This is not L7 inspection.</a:t>
            </a:r>
          </a:p>
          <a:p>
            <a:pPr marL="285750" indent="-285750">
              <a:buClr>
                <a:srgbClr val="FF9300"/>
              </a:buClr>
              <a:buFont typeface="Arial" panose="020B0604020202020204" pitchFamily="34" charset="0"/>
              <a:buChar char="•"/>
            </a:pPr>
            <a:r>
              <a:rPr lang="en-CH" sz="1200" b="1" dirty="0"/>
              <a:t>Future Implementation</a:t>
            </a:r>
            <a:r>
              <a:rPr lang="en-CH" sz="1200" dirty="0"/>
              <a:t>: traffic will be diverted to the nearby Spoke GW for the L7 inspection</a:t>
            </a:r>
          </a:p>
        </p:txBody>
      </p:sp>
      <p:pic>
        <p:nvPicPr>
          <p:cNvPr id="218" name="Picture 217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97B8F793-DEE1-9769-D519-8657F3C9A77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802" y="4643708"/>
            <a:ext cx="187090" cy="170922"/>
          </a:xfrm>
          <a:prstGeom prst="rect">
            <a:avLst/>
          </a:prstGeom>
        </p:spPr>
      </p:pic>
      <p:pic>
        <p:nvPicPr>
          <p:cNvPr id="219" name="Picture 218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12B0CDE2-3B10-09CD-D358-9CCBC2F49CE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813" y="4643708"/>
            <a:ext cx="187090" cy="17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3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2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B735-2C3C-6C58-00F8-8506F21F665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Rule Enforcement</a:t>
            </a: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230A1D32-247F-27FB-E3E9-DFB485E458F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481900" y="1135770"/>
            <a:ext cx="7051262" cy="990052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Font typeface="Wingdings" pitchFamily="2" charset="2"/>
              <a:buChar char="q"/>
            </a:pPr>
            <a:r>
              <a:rPr lang="en-US" b="1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>
                <a:ea typeface="Open Sans" panose="020B0606030504020204" pitchFamily="34" charset="0"/>
                <a:cs typeface="Open Sans" panose="020B0606030504020204" pitchFamily="34" charset="0"/>
              </a:rPr>
              <a:t>Enforcement ON</a:t>
            </a:r>
            <a:endParaRPr lang="en-US" sz="200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r>
              <a:rPr lang="en-US" sz="1800">
                <a:ea typeface="Open Sans" panose="020B0606030504020204" pitchFamily="34" charset="0"/>
                <a:cs typeface="Open Sans" panose="020B0606030504020204" pitchFamily="34" charset="0"/>
              </a:rPr>
              <a:t>Policy is enforced in the Data Plane</a:t>
            </a:r>
          </a:p>
          <a:p>
            <a:pPr marL="0" indent="0">
              <a:buClr>
                <a:schemeClr val="dk1"/>
              </a:buClr>
              <a:buNone/>
            </a:pPr>
            <a:endParaRPr lang="en-US"/>
          </a:p>
          <a:p>
            <a:pPr>
              <a:buClr>
                <a:schemeClr val="dk1"/>
              </a:buClr>
              <a:buFont typeface="Wingdings" pitchFamily="2" charset="2"/>
              <a:buChar char="q"/>
            </a:pPr>
            <a:r>
              <a:rPr lang="en-US" b="1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>
                <a:ea typeface="Open Sans" panose="020B0606030504020204" pitchFamily="34" charset="0"/>
                <a:cs typeface="Open Sans" panose="020B0606030504020204" pitchFamily="34" charset="0"/>
              </a:rPr>
              <a:t>Enforcement OFF</a:t>
            </a:r>
            <a:endParaRPr lang="en-US" sz="200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r>
              <a:rPr lang="en-US" sz="1800">
                <a:ea typeface="Open Sans" panose="020B0606030504020204" pitchFamily="34" charset="0"/>
                <a:cs typeface="Open Sans" panose="020B0606030504020204" pitchFamily="34" charset="0"/>
              </a:rPr>
              <a:t>Policy is NOT enforced in the Data Plane</a:t>
            </a:r>
          </a:p>
          <a:p>
            <a:pPr lvl="1">
              <a:buClr>
                <a:schemeClr val="accent1"/>
              </a:buClr>
            </a:pPr>
            <a:r>
              <a:rPr lang="en-US" sz="1800">
                <a:ea typeface="Open Sans" panose="020B0606030504020204" pitchFamily="34" charset="0"/>
                <a:cs typeface="Open Sans" panose="020B0606030504020204" pitchFamily="34" charset="0"/>
              </a:rPr>
              <a:t>The option provides a </a:t>
            </a:r>
            <a:r>
              <a:rPr lang="en-US" sz="1800" i="1">
                <a:ea typeface="Open Sans" panose="020B0606030504020204" pitchFamily="34" charset="0"/>
                <a:cs typeface="Open Sans" panose="020B0606030504020204" pitchFamily="34" charset="0"/>
              </a:rPr>
              <a:t>Watch/Test </a:t>
            </a:r>
            <a:r>
              <a:rPr lang="en-US" sz="1800">
                <a:ea typeface="Open Sans" panose="020B0606030504020204" pitchFamily="34" charset="0"/>
                <a:cs typeface="Open Sans" panose="020B0606030504020204" pitchFamily="34" charset="0"/>
              </a:rPr>
              <a:t>mode</a:t>
            </a:r>
          </a:p>
          <a:p>
            <a:pPr lvl="1">
              <a:buClr>
                <a:schemeClr val="accent1"/>
              </a:buClr>
            </a:pPr>
            <a:r>
              <a:rPr lang="en-US" sz="1800">
                <a:ea typeface="Open Sans" panose="020B0606030504020204" pitchFamily="34" charset="0"/>
                <a:cs typeface="Open Sans" panose="020B0606030504020204" pitchFamily="34" charset="0"/>
              </a:rPr>
              <a:t>Common use case is with deny rule</a:t>
            </a:r>
          </a:p>
          <a:p>
            <a:pPr lvl="1">
              <a:buClr>
                <a:schemeClr val="accent1"/>
              </a:buClr>
            </a:pPr>
            <a:r>
              <a:rPr lang="en-US" sz="1800">
                <a:ea typeface="Open Sans" panose="020B0606030504020204" pitchFamily="34" charset="0"/>
                <a:cs typeface="Open Sans" panose="020B0606030504020204" pitchFamily="34" charset="0"/>
              </a:rPr>
              <a:t>Watch what traffic hits the deny rule before enforcing the rule in the Data Plane.</a:t>
            </a:r>
          </a:p>
          <a:p>
            <a:pPr marL="0" indent="0">
              <a:buClr>
                <a:schemeClr val="dk1"/>
              </a:buClr>
              <a:buNone/>
            </a:pPr>
            <a:endParaRPr lang="en-US"/>
          </a:p>
        </p:txBody>
      </p:sp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1A5F883-8D71-FDA1-55D1-9A45F8FA162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82" y="983146"/>
            <a:ext cx="3943761" cy="532049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493385BA-8143-496C-AA31-6A7D04BB6857}" type="slidenum">
              <a:rPr lang="en-US" smtClean="0"/>
              <a:t>18</a:t>
            </a:fld>
            <a:endParaRPr lang="en-US"/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34578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B735-2C3C-6C58-00F8-8506F21F665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Rule Logging</a:t>
            </a: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230A1D32-247F-27FB-E3E9-DFB485E458F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481900" y="1135770"/>
            <a:ext cx="7051262" cy="990052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Font typeface="Wingdings" pitchFamily="2" charset="2"/>
              <a:buChar char="q"/>
            </a:pPr>
            <a:r>
              <a:rPr lang="en-US" b="1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>
                <a:ea typeface="Open Sans" panose="020B0606030504020204" pitchFamily="34" charset="0"/>
                <a:cs typeface="Open Sans" panose="020B0606030504020204" pitchFamily="34" charset="0"/>
              </a:rPr>
              <a:t>Logging can be turned ON/OFF per rule</a:t>
            </a:r>
          </a:p>
          <a:p>
            <a:pPr>
              <a:buClr>
                <a:schemeClr val="dk1"/>
              </a:buClr>
              <a:buFont typeface="Wingdings" pitchFamily="2" charset="2"/>
              <a:buChar char="q"/>
            </a:pPr>
            <a:endParaRPr lang="en-US"/>
          </a:p>
          <a:p>
            <a:pPr>
              <a:buClr>
                <a:schemeClr val="dk1"/>
              </a:buClr>
              <a:buFont typeface="Wingdings" pitchFamily="2" charset="2"/>
              <a:buChar char="q"/>
            </a:pPr>
            <a:r>
              <a:rPr lang="en-US" b="1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>
                <a:ea typeface="Open Sans" panose="020B0606030504020204" pitchFamily="34" charset="0"/>
                <a:cs typeface="Open Sans" panose="020B0606030504020204" pitchFamily="34" charset="0"/>
              </a:rPr>
              <a:t>Configure Syslog to view the logs</a:t>
            </a:r>
            <a:endParaRPr lang="en-US" sz="200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Clr>
                <a:schemeClr val="dk1"/>
              </a:buClr>
              <a:buNone/>
            </a:pPr>
            <a:endParaRPr lang="en-US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E97349D-6E55-601F-896C-197298044A0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0" y="1019571"/>
            <a:ext cx="3941930" cy="53610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73A05DF-B980-676C-F400-7D21DEE1B95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694" y="2965059"/>
            <a:ext cx="7772400" cy="219590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3B9B3D1B-D071-45B0-91E5-22BFF0270F56}" type="slidenum">
              <a:rPr lang="en-US" smtClean="0"/>
              <a:t>19</a:t>
            </a:fld>
            <a:endParaRPr lang="en-US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185973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BE88D56-C1E8-C26F-77DC-4FC8D1243DD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64310" y="246888"/>
            <a:ext cx="10869356" cy="58363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>
                <a:latin typeface="Calibri" panose="020F0502020204030204"/>
                <a:cs typeface="Calibri"/>
              </a:rPr>
              <a:t>As Architected with Lift-and-Shift, Bolt-on, Data Center Era Products…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64191A-5D5F-2746-923A-DA80F5135498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1219200" y="3514400"/>
            <a:ext cx="9622971" cy="0"/>
          </a:xfrm>
          <a:prstGeom prst="line">
            <a:avLst/>
          </a:prstGeom>
          <a:ln w="1270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9FE52219-11FC-A5DC-500E-C5EB50EDAF1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490258" y="1659284"/>
            <a:ext cx="1698397" cy="1775937"/>
            <a:chOff x="3056264" y="1170799"/>
            <a:chExt cx="1698397" cy="1775937"/>
          </a:xfrm>
        </p:grpSpPr>
        <p:pic>
          <p:nvPicPr>
            <p:cNvPr id="8" name="Graphic 7" descr="Network outline">
              <a:extLst>
                <a:ext uri="{FF2B5EF4-FFF2-40B4-BE49-F238E27FC236}">
                  <a16:creationId xmlns:a16="http://schemas.microsoft.com/office/drawing/2014/main" id="{54D9BA55-D776-F56B-04EC-EC83CA0F7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056264" y="1170799"/>
              <a:ext cx="1698397" cy="1698397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CE0F2F6-01E0-5C94-B8F4-A4EA3D2C675D}"/>
                </a:ext>
              </a:extLst>
            </p:cNvPr>
            <p:cNvCxnSpPr/>
            <p:nvPr/>
          </p:nvCxnSpPr>
          <p:spPr>
            <a:xfrm flipH="1" flipV="1">
              <a:off x="3905463" y="2257010"/>
              <a:ext cx="0" cy="689726"/>
            </a:xfrm>
            <a:prstGeom prst="line">
              <a:avLst/>
            </a:prstGeom>
            <a:ln w="63500" cap="flat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465DA8C-B8A5-754D-3F28-F1B06945B0A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676731" y="1698055"/>
            <a:ext cx="1698397" cy="1775937"/>
            <a:chOff x="3056264" y="1170799"/>
            <a:chExt cx="1698397" cy="1775937"/>
          </a:xfrm>
        </p:grpSpPr>
        <p:pic>
          <p:nvPicPr>
            <p:cNvPr id="11" name="Graphic 10" descr="Network outline">
              <a:extLst>
                <a:ext uri="{FF2B5EF4-FFF2-40B4-BE49-F238E27FC236}">
                  <a16:creationId xmlns:a16="http://schemas.microsoft.com/office/drawing/2014/main" id="{FC081943-640C-A5B3-70D4-03A0BC873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056264" y="1170799"/>
              <a:ext cx="1698397" cy="1698397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B86728-044D-D0D7-3E4C-BD8ED79D6A9A}"/>
                </a:ext>
              </a:extLst>
            </p:cNvPr>
            <p:cNvCxnSpPr/>
            <p:nvPr/>
          </p:nvCxnSpPr>
          <p:spPr>
            <a:xfrm flipH="1" flipV="1">
              <a:off x="3905463" y="2257010"/>
              <a:ext cx="0" cy="689726"/>
            </a:xfrm>
            <a:prstGeom prst="line">
              <a:avLst/>
            </a:prstGeom>
            <a:ln w="63500" cap="flat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6E4173-2EA2-086E-FC62-B052516B9285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 flipH="1" flipV="1">
            <a:off x="1509407" y="2827854"/>
            <a:ext cx="0" cy="689726"/>
          </a:xfrm>
          <a:prstGeom prst="line">
            <a:avLst/>
          </a:prstGeom>
          <a:ln w="63500" cap="flat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brick wall Icon - Free PNG &amp; SVG 18597 - Noun Project">
            <a:extLst>
              <a:ext uri="{FF2B5EF4-FFF2-40B4-BE49-F238E27FC236}">
                <a16:creationId xmlns:a16="http://schemas.microsoft.com/office/drawing/2014/main" id="{65752D3D-BAF5-DD05-B301-2A70D1920413}"/>
              </a:ext>
            </a:extLst>
          </p:cNvPr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5" t="31556" r="30265" b="26844"/>
          <a:stretch>
            <a:fillRect/>
          </a:stretch>
        </p:blipFill>
        <p:spPr bwMode="auto">
          <a:xfrm>
            <a:off x="1260420" y="2625415"/>
            <a:ext cx="495375" cy="495375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tx1">
                <a:lumMod val="95000"/>
              </a:schemeClr>
            </a:bgClr>
          </a:pattFill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6DD1186-8764-AD27-8E44-D1DAE2BF0278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 rot="10800000">
            <a:off x="10294397" y="3498250"/>
            <a:ext cx="495375" cy="892165"/>
            <a:chOff x="10168378" y="2595189"/>
            <a:chExt cx="495375" cy="89216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8A61A4-B156-96AC-3C6B-EE4D93204B47}"/>
                </a:ext>
              </a:extLst>
            </p:cNvPr>
            <p:cNvCxnSpPr/>
            <p:nvPr/>
          </p:nvCxnSpPr>
          <p:spPr>
            <a:xfrm flipH="1" flipV="1">
              <a:off x="10417365" y="2797628"/>
              <a:ext cx="0" cy="689726"/>
            </a:xfrm>
            <a:prstGeom prst="line">
              <a:avLst/>
            </a:prstGeom>
            <a:ln w="63500" cap="flat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1D561FE1-004A-F5EA-10BC-EA0CEF20C7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10168378" y="2595189"/>
              <a:ext cx="495375" cy="495375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17352C4-2866-8FF0-EBC7-DBB342B99076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 rot="10800000">
            <a:off x="2038941" y="3554809"/>
            <a:ext cx="1698397" cy="1775937"/>
            <a:chOff x="3056264" y="1170799"/>
            <a:chExt cx="1698397" cy="1775937"/>
          </a:xfrm>
        </p:grpSpPr>
        <p:pic>
          <p:nvPicPr>
            <p:cNvPr id="19" name="Graphic 18" descr="Network outline">
              <a:extLst>
                <a:ext uri="{FF2B5EF4-FFF2-40B4-BE49-F238E27FC236}">
                  <a16:creationId xmlns:a16="http://schemas.microsoft.com/office/drawing/2014/main" id="{5C86C1F0-BF3D-0A08-49C5-F547DBD74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056264" y="1170799"/>
              <a:ext cx="1698397" cy="1698397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7D3ACFB-8558-F7EB-02EE-512F1C9283A7}"/>
                </a:ext>
              </a:extLst>
            </p:cNvPr>
            <p:cNvCxnSpPr/>
            <p:nvPr/>
          </p:nvCxnSpPr>
          <p:spPr>
            <a:xfrm flipH="1" flipV="1">
              <a:off x="3905463" y="2257010"/>
              <a:ext cx="0" cy="689726"/>
            </a:xfrm>
            <a:prstGeom prst="line">
              <a:avLst/>
            </a:prstGeom>
            <a:ln w="63500" cap="flat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C58BCF-22BE-9947-4127-A77C3EDBD8B6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 rot="10800000">
            <a:off x="5030794" y="3554808"/>
            <a:ext cx="1698397" cy="1775937"/>
            <a:chOff x="3056264" y="1170799"/>
            <a:chExt cx="1698397" cy="1775937"/>
          </a:xfrm>
        </p:grpSpPr>
        <p:pic>
          <p:nvPicPr>
            <p:cNvPr id="22" name="Graphic 21" descr="Network outline">
              <a:extLst>
                <a:ext uri="{FF2B5EF4-FFF2-40B4-BE49-F238E27FC236}">
                  <a16:creationId xmlns:a16="http://schemas.microsoft.com/office/drawing/2014/main" id="{A299888F-A6BC-97B4-7D41-B88A7E07C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056264" y="1170799"/>
              <a:ext cx="1698397" cy="1698397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B8CFBB7-2B13-FF20-3381-BB4764AE2EB7}"/>
                </a:ext>
              </a:extLst>
            </p:cNvPr>
            <p:cNvCxnSpPr/>
            <p:nvPr/>
          </p:nvCxnSpPr>
          <p:spPr>
            <a:xfrm flipH="1" flipV="1">
              <a:off x="3905463" y="2257010"/>
              <a:ext cx="0" cy="689726"/>
            </a:xfrm>
            <a:prstGeom prst="line">
              <a:avLst/>
            </a:prstGeom>
            <a:ln w="63500" cap="flat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FBDF69-9069-72FB-C780-28C9B333C1A9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 rot="10800000">
            <a:off x="8022647" y="3554808"/>
            <a:ext cx="1698397" cy="1775937"/>
            <a:chOff x="3056264" y="1170799"/>
            <a:chExt cx="1698397" cy="1775937"/>
          </a:xfrm>
        </p:grpSpPr>
        <p:pic>
          <p:nvPicPr>
            <p:cNvPr id="25" name="Graphic 24" descr="Network outline">
              <a:extLst>
                <a:ext uri="{FF2B5EF4-FFF2-40B4-BE49-F238E27FC236}">
                  <a16:creationId xmlns:a16="http://schemas.microsoft.com/office/drawing/2014/main" id="{94C373C7-62D5-E66A-4278-F29CB5097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056264" y="1170799"/>
              <a:ext cx="1698397" cy="1698397"/>
            </a:xfrm>
            <a:prstGeom prst="rect">
              <a:avLst/>
            </a:prstGeom>
          </p:spPr>
        </p:pic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4C13544-A20E-A03B-3399-C25BD6EDE4D1}"/>
                </a:ext>
              </a:extLst>
            </p:cNvPr>
            <p:cNvCxnSpPr/>
            <p:nvPr/>
          </p:nvCxnSpPr>
          <p:spPr>
            <a:xfrm flipH="1" flipV="1">
              <a:off x="3905463" y="2257010"/>
              <a:ext cx="0" cy="689726"/>
            </a:xfrm>
            <a:prstGeom prst="line">
              <a:avLst/>
            </a:prstGeom>
            <a:ln w="63500" cap="flat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9F6FCB-EE94-A681-EF5E-6EF643DFB103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374040" y="1580897"/>
            <a:ext cx="1194334" cy="724055"/>
            <a:chOff x="6150286" y="3955723"/>
            <a:chExt cx="1194334" cy="724055"/>
          </a:xfrm>
        </p:grpSpPr>
        <p:sp>
          <p:nvSpPr>
            <p:cNvPr id="28" name="Freeform 50">
              <a:extLst>
                <a:ext uri="{FF2B5EF4-FFF2-40B4-BE49-F238E27FC236}">
                  <a16:creationId xmlns:a16="http://schemas.microsoft.com/office/drawing/2014/main" id="{F376E257-78B7-6B4B-34A7-068D1D20BF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B7B2440-150C-320E-FE3A-EDC35D1591B7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D33FD6B-4342-36F7-804E-30821B597952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10540785" y="4591714"/>
            <a:ext cx="1194334" cy="724055"/>
            <a:chOff x="6150286" y="3955723"/>
            <a:chExt cx="1194334" cy="724055"/>
          </a:xfrm>
        </p:grpSpPr>
        <p:sp>
          <p:nvSpPr>
            <p:cNvPr id="31" name="Freeform 50">
              <a:extLst>
                <a:ext uri="{FF2B5EF4-FFF2-40B4-BE49-F238E27FC236}">
                  <a16:creationId xmlns:a16="http://schemas.microsoft.com/office/drawing/2014/main" id="{1399689A-A998-5D31-6F65-6048FEEBAC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1A33AE9-FB19-B9FF-4760-94C1900F15A7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/>
                <a:t>Internet</a:t>
              </a:r>
            </a:p>
          </p:txBody>
        </p:sp>
      </p:grpSp>
      <p:sp>
        <p:nvSpPr>
          <p:cNvPr id="33" name="Freeform 32">
            <a:extLst>
              <a:ext uri="{FF2B5EF4-FFF2-40B4-BE49-F238E27FC236}">
                <a16:creationId xmlns:a16="http://schemas.microsoft.com/office/drawing/2014/main" id="{349525B6-7CBB-31D6-BAD6-1674DFCB0F97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83609" y="2321169"/>
            <a:ext cx="807566" cy="571316"/>
          </a:xfrm>
          <a:custGeom>
            <a:avLst/>
            <a:gdLst>
              <a:gd name="connsiteX0" fmla="*/ 5708 w 807566"/>
              <a:gd name="connsiteY0" fmla="*/ 0 h 571316"/>
              <a:gd name="connsiteX1" fmla="*/ 118249 w 807566"/>
              <a:gd name="connsiteY1" fmla="*/ 506437 h 571316"/>
              <a:gd name="connsiteX2" fmla="*/ 807566 w 807566"/>
              <a:gd name="connsiteY2" fmla="*/ 548640 h 57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566" h="571316">
                <a:moveTo>
                  <a:pt x="5708" y="0"/>
                </a:moveTo>
                <a:cubicBezTo>
                  <a:pt x="-4843" y="207498"/>
                  <a:pt x="-15394" y="414997"/>
                  <a:pt x="118249" y="506437"/>
                </a:cubicBezTo>
                <a:cubicBezTo>
                  <a:pt x="251892" y="597877"/>
                  <a:pt x="529729" y="573258"/>
                  <a:pt x="807566" y="548640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6C19A368-E836-960F-0A45-B5ACE9DBEADC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477108" y="2362851"/>
            <a:ext cx="3418450" cy="1025747"/>
          </a:xfrm>
          <a:custGeom>
            <a:avLst/>
            <a:gdLst>
              <a:gd name="connsiteX0" fmla="*/ 0 w 3418450"/>
              <a:gd name="connsiteY0" fmla="*/ 608602 h 1277139"/>
              <a:gd name="connsiteX1" fmla="*/ 126610 w 3418450"/>
              <a:gd name="connsiteY1" fmla="*/ 1153242 h 1277139"/>
              <a:gd name="connsiteX2" fmla="*/ 689318 w 3418450"/>
              <a:gd name="connsiteY2" fmla="*/ 1238202 h 1277139"/>
              <a:gd name="connsiteX3" fmla="*/ 2644726 w 3418450"/>
              <a:gd name="connsiteY3" fmla="*/ 1178483 h 1277139"/>
              <a:gd name="connsiteX4" fmla="*/ 2883878 w 3418450"/>
              <a:gd name="connsiteY4" fmla="*/ 183401 h 1277139"/>
              <a:gd name="connsiteX5" fmla="*/ 3418450 w 3418450"/>
              <a:gd name="connsiteY5" fmla="*/ 521 h 1277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18450" h="1277139">
                <a:moveTo>
                  <a:pt x="0" y="608602"/>
                </a:moveTo>
                <a:cubicBezTo>
                  <a:pt x="647113" y="608051"/>
                  <a:pt x="11724" y="1048309"/>
                  <a:pt x="126610" y="1153242"/>
                </a:cubicBezTo>
                <a:cubicBezTo>
                  <a:pt x="241496" y="1258175"/>
                  <a:pt x="269632" y="1233995"/>
                  <a:pt x="689318" y="1238202"/>
                </a:cubicBezTo>
                <a:cubicBezTo>
                  <a:pt x="1109004" y="1242409"/>
                  <a:pt x="2278966" y="1354283"/>
                  <a:pt x="2644726" y="1178483"/>
                </a:cubicBezTo>
                <a:cubicBezTo>
                  <a:pt x="3010486" y="1002683"/>
                  <a:pt x="2752580" y="370970"/>
                  <a:pt x="2883878" y="183401"/>
                </a:cubicBezTo>
                <a:cubicBezTo>
                  <a:pt x="3015176" y="-4168"/>
                  <a:pt x="3216813" y="-1824"/>
                  <a:pt x="3418450" y="521"/>
                </a:cubicBezTo>
              </a:path>
            </a:pathLst>
          </a:custGeom>
          <a:noFill/>
          <a:ln w="63500" cap="rnd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8732E58-FA5A-11B6-E20C-8D79774A2A61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 rot="10800000">
            <a:off x="6471867" y="3685503"/>
            <a:ext cx="4751373" cy="896496"/>
            <a:chOff x="836009" y="2473569"/>
            <a:chExt cx="4211949" cy="1067429"/>
          </a:xfrm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CC4CC2E2-53AF-3FDE-1182-4A97EE5D84CF}"/>
                </a:ext>
              </a:extLst>
            </p:cNvPr>
            <p:cNvSpPr/>
            <p:nvPr/>
          </p:nvSpPr>
          <p:spPr>
            <a:xfrm>
              <a:off x="836009" y="2473569"/>
              <a:ext cx="807566" cy="571316"/>
            </a:xfrm>
            <a:custGeom>
              <a:avLst/>
              <a:gdLst>
                <a:gd name="connsiteX0" fmla="*/ 5708 w 807566"/>
                <a:gd name="connsiteY0" fmla="*/ 0 h 571316"/>
                <a:gd name="connsiteX1" fmla="*/ 118249 w 807566"/>
                <a:gd name="connsiteY1" fmla="*/ 506437 h 571316"/>
                <a:gd name="connsiteX2" fmla="*/ 807566 w 807566"/>
                <a:gd name="connsiteY2" fmla="*/ 548640 h 571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7566" h="571316">
                  <a:moveTo>
                    <a:pt x="5708" y="0"/>
                  </a:moveTo>
                  <a:cubicBezTo>
                    <a:pt x="-4843" y="207498"/>
                    <a:pt x="-15394" y="414997"/>
                    <a:pt x="118249" y="506437"/>
                  </a:cubicBezTo>
                  <a:cubicBezTo>
                    <a:pt x="251892" y="597877"/>
                    <a:pt x="529729" y="573258"/>
                    <a:pt x="807566" y="548640"/>
                  </a:cubicBezTo>
                </a:path>
              </a:pathLst>
            </a:cu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673DC90A-2590-136C-C8C7-6C95463E3BF6}"/>
                </a:ext>
              </a:extLst>
            </p:cNvPr>
            <p:cNvSpPr/>
            <p:nvPr/>
          </p:nvSpPr>
          <p:spPr>
            <a:xfrm>
              <a:off x="1629508" y="2515251"/>
              <a:ext cx="3418450" cy="1025747"/>
            </a:xfrm>
            <a:custGeom>
              <a:avLst/>
              <a:gdLst>
                <a:gd name="connsiteX0" fmla="*/ 0 w 3418450"/>
                <a:gd name="connsiteY0" fmla="*/ 608602 h 1277139"/>
                <a:gd name="connsiteX1" fmla="*/ 126610 w 3418450"/>
                <a:gd name="connsiteY1" fmla="*/ 1153242 h 1277139"/>
                <a:gd name="connsiteX2" fmla="*/ 689318 w 3418450"/>
                <a:gd name="connsiteY2" fmla="*/ 1238202 h 1277139"/>
                <a:gd name="connsiteX3" fmla="*/ 2644726 w 3418450"/>
                <a:gd name="connsiteY3" fmla="*/ 1178483 h 1277139"/>
                <a:gd name="connsiteX4" fmla="*/ 2883878 w 3418450"/>
                <a:gd name="connsiteY4" fmla="*/ 183401 h 1277139"/>
                <a:gd name="connsiteX5" fmla="*/ 3418450 w 3418450"/>
                <a:gd name="connsiteY5" fmla="*/ 521 h 1277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8450" h="1277139">
                  <a:moveTo>
                    <a:pt x="0" y="608602"/>
                  </a:moveTo>
                  <a:cubicBezTo>
                    <a:pt x="647113" y="608051"/>
                    <a:pt x="11724" y="1048309"/>
                    <a:pt x="126610" y="1153242"/>
                  </a:cubicBezTo>
                  <a:cubicBezTo>
                    <a:pt x="241496" y="1258175"/>
                    <a:pt x="269632" y="1233995"/>
                    <a:pt x="689318" y="1238202"/>
                  </a:cubicBezTo>
                  <a:cubicBezTo>
                    <a:pt x="1109004" y="1242409"/>
                    <a:pt x="2278966" y="1354283"/>
                    <a:pt x="2644726" y="1178483"/>
                  </a:cubicBezTo>
                  <a:cubicBezTo>
                    <a:pt x="3010486" y="1002683"/>
                    <a:pt x="2752580" y="370970"/>
                    <a:pt x="2883878" y="183401"/>
                  </a:cubicBezTo>
                  <a:cubicBezTo>
                    <a:pt x="3015176" y="-4168"/>
                    <a:pt x="3216813" y="-1824"/>
                    <a:pt x="3418450" y="521"/>
                  </a:cubicBezTo>
                </a:path>
              </a:pathLst>
            </a:custGeom>
            <a:noFill/>
            <a:ln w="635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3719FAB-C28D-3AC4-E137-71A3E0F89A2F}"/>
              </a:ext>
            </a:extLst>
          </p:cNvPr>
          <p:cNvGrpSpPr/>
          <p:nvPr>
            <p:custDataLst>
              <p:tags r:id="rId16"/>
            </p:custDataLst>
          </p:nvPr>
        </p:nvGrpSpPr>
        <p:grpSpPr>
          <a:xfrm rot="10800000">
            <a:off x="4312614" y="3561023"/>
            <a:ext cx="495375" cy="892165"/>
            <a:chOff x="10168378" y="2595189"/>
            <a:chExt cx="495375" cy="892165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8CC356C-0149-B9A8-3705-C33652F1C44A}"/>
                </a:ext>
              </a:extLst>
            </p:cNvPr>
            <p:cNvCxnSpPr/>
            <p:nvPr/>
          </p:nvCxnSpPr>
          <p:spPr>
            <a:xfrm flipH="1" flipV="1">
              <a:off x="10417365" y="2797628"/>
              <a:ext cx="0" cy="689726"/>
            </a:xfrm>
            <a:prstGeom prst="line">
              <a:avLst/>
            </a:prstGeom>
            <a:ln w="63500" cap="flat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Picture 39" descr="brick wall Icon - Free PNG &amp; SVG 18597 - Noun Project">
              <a:extLst>
                <a:ext uri="{FF2B5EF4-FFF2-40B4-BE49-F238E27FC236}">
                  <a16:creationId xmlns:a16="http://schemas.microsoft.com/office/drawing/2014/main" id="{320F6BC6-E65E-A7DE-D320-C3EDB0789F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10168378" y="2595189"/>
              <a:ext cx="495375" cy="495375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</p:grpSp>
      <p:sp>
        <p:nvSpPr>
          <p:cNvPr id="41" name="Freeform 40">
            <a:extLst>
              <a:ext uri="{FF2B5EF4-FFF2-40B4-BE49-F238E27FC236}">
                <a16:creationId xmlns:a16="http://schemas.microsoft.com/office/drawing/2014/main" id="{D766D633-E6A5-4452-1AFE-D030A449A525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4443211" y="2429652"/>
            <a:ext cx="2550017" cy="1854755"/>
          </a:xfrm>
          <a:custGeom>
            <a:avLst/>
            <a:gdLst>
              <a:gd name="connsiteX0" fmla="*/ 2550017 w 2550017"/>
              <a:gd name="connsiteY0" fmla="*/ 609763 h 1854755"/>
              <a:gd name="connsiteX1" fmla="*/ 1068947 w 2550017"/>
              <a:gd name="connsiteY1" fmla="*/ 562574 h 1854755"/>
              <a:gd name="connsiteX2" fmla="*/ 605307 w 2550017"/>
              <a:gd name="connsiteY2" fmla="*/ 802946 h 1854755"/>
              <a:gd name="connsiteX3" fmla="*/ 410616 w 2550017"/>
              <a:gd name="connsiteY3" fmla="*/ 1737269 h 1854755"/>
              <a:gd name="connsiteX4" fmla="*/ 90152 w 2550017"/>
              <a:gd name="connsiteY4" fmla="*/ 1833256 h 1854755"/>
              <a:gd name="connsiteX5" fmla="*/ 0 w 2550017"/>
              <a:gd name="connsiteY5" fmla="*/ 1691588 h 1854755"/>
              <a:gd name="connsiteX6" fmla="*/ 463640 w 2550017"/>
              <a:gd name="connsiteY6" fmla="*/ 751431 h 1854755"/>
              <a:gd name="connsiteX7" fmla="*/ 914400 w 2550017"/>
              <a:gd name="connsiteY7" fmla="*/ 326428 h 1854755"/>
              <a:gd name="connsiteX8" fmla="*/ 2448496 w 2550017"/>
              <a:gd name="connsiteY8" fmla="*/ 17335 h 185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0017" h="1854755">
                <a:moveTo>
                  <a:pt x="2550017" y="609763"/>
                </a:moveTo>
                <a:cubicBezTo>
                  <a:pt x="2056327" y="601177"/>
                  <a:pt x="1755518" y="456860"/>
                  <a:pt x="1068947" y="562574"/>
                </a:cubicBezTo>
                <a:cubicBezTo>
                  <a:pt x="885825" y="606979"/>
                  <a:pt x="824147" y="594235"/>
                  <a:pt x="605307" y="802946"/>
                </a:cubicBezTo>
                <a:cubicBezTo>
                  <a:pt x="388010" y="1126292"/>
                  <a:pt x="620770" y="1571085"/>
                  <a:pt x="410616" y="1737269"/>
                </a:cubicBezTo>
                <a:cubicBezTo>
                  <a:pt x="234739" y="1871658"/>
                  <a:pt x="216023" y="1870318"/>
                  <a:pt x="90152" y="1833256"/>
                </a:cubicBezTo>
                <a:cubicBezTo>
                  <a:pt x="-18480" y="1793177"/>
                  <a:pt x="30051" y="1738811"/>
                  <a:pt x="0" y="1691588"/>
                </a:cubicBezTo>
                <a:cubicBezTo>
                  <a:pt x="154547" y="1378202"/>
                  <a:pt x="273374" y="1043386"/>
                  <a:pt x="463640" y="751431"/>
                </a:cubicBezTo>
                <a:cubicBezTo>
                  <a:pt x="563886" y="588331"/>
                  <a:pt x="706997" y="439521"/>
                  <a:pt x="914400" y="326428"/>
                </a:cubicBezTo>
                <a:cubicBezTo>
                  <a:pt x="1692465" y="-40922"/>
                  <a:pt x="1934749" y="-15365"/>
                  <a:pt x="2448496" y="17335"/>
                </a:cubicBezTo>
              </a:path>
            </a:pathLst>
          </a:custGeom>
          <a:noFill/>
          <a:ln w="63500" cap="rnd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54E588-F449-23E9-C4A3-90DDF98CBD76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2949163" y="5589492"/>
            <a:ext cx="278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“Last Generation Firewalls”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5DD2DD-18D4-0FE4-5BF2-65B9AF66BCD2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 flipV="1">
            <a:off x="4001984" y="4519969"/>
            <a:ext cx="441227" cy="9287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38C520A1-BDA4-4B5E-B0A8-0F8A28F8F6B8}" type="slidenum">
              <a:rPr lang="en-US" smtClean="0"/>
              <a:t>2</a:t>
            </a:fld>
            <a:endParaRPr lang="en-US"/>
          </a:p>
        </p:txBody>
      </p:sp>
      <p:sp>
        <p:nvSpPr>
          <p:cNvPr id="4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77181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538302-2396-0799-B15B-02911694E6C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4000"/>
              <a:t>Tools for troubleshooting Distributed Cloud Firewall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32023E05-638C-4796-BC66-28E3FA4B9606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200078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8C13FDA9-4E4E-5CB7-83B5-BD615855B17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1040130"/>
            <a:ext cx="5657850" cy="46195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ct val="0"/>
              </a:spcBef>
              <a:buClr>
                <a:schemeClr val="dk1"/>
              </a:buClr>
              <a:buFont typeface="+mj-lt"/>
              <a:buAutoNum type="arabicParenR"/>
            </a:pPr>
            <a:r>
              <a:rPr lang="en-GB" sz="1600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Choose the right matching criteria for resources that you want to see assigned to a specific SmartGroup:</a:t>
            </a:r>
          </a:p>
          <a:p>
            <a:pPr>
              <a:spcBef>
                <a:spcPct val="0"/>
              </a:spcBef>
              <a:buClr>
                <a:schemeClr val="dk1"/>
              </a:buClr>
            </a:pPr>
            <a:r>
              <a:rPr lang="en-US" sz="1600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16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spcBef>
                <a:spcPct val="0"/>
              </a:spcBef>
              <a:buClr>
                <a:schemeClr val="dk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600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Classification based on the </a:t>
            </a:r>
            <a:r>
              <a:rPr lang="en-US" sz="1600" b="1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CSP Tags</a:t>
            </a:r>
          </a:p>
          <a:p>
            <a:pPr lvl="1">
              <a:spcBef>
                <a:spcPct val="0"/>
              </a:spcBef>
              <a:buClr>
                <a:schemeClr val="dk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600" b="1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1600" b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spcBef>
                <a:spcPct val="0"/>
              </a:spcBef>
              <a:buClr>
                <a:schemeClr val="dk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600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Classification based on the </a:t>
            </a:r>
            <a:r>
              <a:rPr lang="en-US" sz="1600" b="1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Resource Properties </a:t>
            </a:r>
            <a:r>
              <a:rPr lang="en-US" sz="1600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(i.e. Name, Region or Account Name)</a:t>
            </a:r>
          </a:p>
          <a:p>
            <a:pPr lvl="1">
              <a:spcBef>
                <a:spcPct val="0"/>
              </a:spcBef>
              <a:buClr>
                <a:schemeClr val="dk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600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16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spcBef>
                <a:spcPct val="0"/>
              </a:spcBef>
              <a:buClr>
                <a:schemeClr val="dk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600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Classification based on the </a:t>
            </a:r>
            <a:r>
              <a:rPr lang="en-US" sz="1600" b="1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IPs/CIDRs</a:t>
            </a:r>
          </a:p>
          <a:p>
            <a:pPr lvl="1">
              <a:spcBef>
                <a:spcPct val="0"/>
              </a:spcBef>
              <a:buClr>
                <a:schemeClr val="dk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endParaRPr lang="en-US" sz="1800"/>
          </a:p>
          <a:p>
            <a:pPr marL="342900" indent="-342900">
              <a:spcBef>
                <a:spcPct val="0"/>
              </a:spcBef>
              <a:buClr>
                <a:schemeClr val="dk1"/>
              </a:buClr>
              <a:buFont typeface="+mj-lt"/>
              <a:buAutoNum type="arabicParenR" startAt="2"/>
            </a:pPr>
            <a:r>
              <a:rPr lang="en-US" sz="1800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Use the </a:t>
            </a:r>
            <a:r>
              <a:rPr lang="en-US" sz="1800" b="1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Preview Resources </a:t>
            </a:r>
            <a:r>
              <a:rPr lang="en-US" sz="1800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toggle switch to verify the selected resources that have been mapped to the Smart Group</a:t>
            </a:r>
          </a:p>
          <a:p>
            <a:pPr marL="342900" indent="-342900">
              <a:spcBef>
                <a:spcPct val="0"/>
              </a:spcBef>
              <a:buClr>
                <a:schemeClr val="dk1"/>
              </a:buClr>
              <a:buFont typeface="+mj-lt"/>
              <a:buAutoNum type="arabicParenR" startAt="2"/>
            </a:pPr>
            <a:r>
              <a:rPr lang="en-US" sz="1800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18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spcBef>
                <a:spcPct val="0"/>
              </a:spcBef>
              <a:buClr>
                <a:schemeClr val="dk1"/>
              </a:buClr>
              <a:buFont typeface="+mj-lt"/>
              <a:buAutoNum type="arabicParenR" startAt="2"/>
            </a:pPr>
            <a:r>
              <a:rPr lang="en-US" sz="1600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Use the On-Demand </a:t>
            </a:r>
            <a:r>
              <a:rPr lang="en-US" sz="1600" b="1" err="1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Refetch CSP Resources </a:t>
            </a:r>
            <a:r>
              <a:rPr lang="en-US" sz="1600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button to retrieve the most recent inventory</a:t>
            </a:r>
            <a:endParaRPr lang="en-US" sz="14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spcBef>
                <a:spcPct val="0"/>
              </a:spcBef>
              <a:buClr>
                <a:schemeClr val="dk1"/>
              </a:buClr>
              <a:buFont typeface="+mj-lt"/>
              <a:buAutoNum type="arabicParenR" startAt="2"/>
            </a:pPr>
            <a:r>
              <a:rPr lang="en-US" sz="1600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16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1349FE41-97B8-8E53-A531-8B93BF4928CB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Creation of the SmartGroup: the right matching criteria dilemma</a:t>
            </a:r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2CE3976-2C2D-ADAE-A56A-49353406626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018" y="960972"/>
            <a:ext cx="5474797" cy="359860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5" name="Picture 4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ACF75D36-2D9B-93E2-F426-008835EC975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50" y="4677512"/>
            <a:ext cx="6367618" cy="153637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AEEE29-6374-3DB3-728A-4A0658D996F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9927771" y="1915886"/>
            <a:ext cx="1525362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CH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06C5CC-87A2-3B88-65E9-82098ABE4867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 flipH="1">
            <a:off x="8841659" y="2373086"/>
            <a:ext cx="2011398" cy="24855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9F5AA50-BEE0-CAC9-935D-6FDAD9E9E39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814" y="5308325"/>
            <a:ext cx="3530600" cy="13589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70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FF6A2FE9-F41A-4E8E-B3DA-96B5AD2A4CDA}" type="slidenum">
              <a:rPr lang="en-US" smtClean="0"/>
              <a:t>21</a:t>
            </a:fld>
            <a:endParaRPr lang="en-US"/>
          </a:p>
        </p:txBody>
      </p:sp>
      <p:sp>
        <p:nvSpPr>
          <p:cNvPr id="7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23232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8C13FDA9-4E4E-5CB7-83B5-BD615855B17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1040130"/>
            <a:ext cx="5657850" cy="46195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ct val="0"/>
              </a:spcBef>
              <a:buClr>
                <a:schemeClr val="dk1"/>
              </a:buClr>
              <a:buFont typeface="+mj-lt"/>
              <a:buAutoNum type="arabicParenR"/>
            </a:pPr>
            <a:r>
              <a:rPr lang="en-GB" sz="1600" b="1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Intra-rule</a:t>
            </a:r>
            <a:r>
              <a:rPr lang="en-GB" sz="1600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will affect the traffic WITHIN a Smart Group</a:t>
            </a:r>
          </a:p>
          <a:p>
            <a:pPr>
              <a:spcBef>
                <a:spcPct val="0"/>
              </a:spcBef>
              <a:buClr>
                <a:schemeClr val="dk1"/>
              </a:buClr>
            </a:pPr>
            <a:r>
              <a:rPr lang="en-US" sz="1600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16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spcBef>
                <a:spcPct val="0"/>
              </a:spcBef>
              <a:buClr>
                <a:schemeClr val="dk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600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Source Smart Group and Destination Smart Group must be the same</a:t>
            </a:r>
            <a:endParaRPr lang="en-US" sz="1600" b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spcBef>
                <a:spcPct val="0"/>
              </a:spcBef>
              <a:buClr>
                <a:schemeClr val="dk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600" b="1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1600" b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spcBef>
                <a:spcPct val="0"/>
              </a:spcBef>
              <a:buClr>
                <a:schemeClr val="dk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endParaRPr lang="en-US" sz="1800"/>
          </a:p>
          <a:p>
            <a:pPr lvl="1">
              <a:spcBef>
                <a:spcPct val="0"/>
              </a:spcBef>
              <a:buClr>
                <a:schemeClr val="dk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endParaRPr lang="en-US" sz="1800"/>
          </a:p>
          <a:p>
            <a:pPr lvl="1">
              <a:spcBef>
                <a:spcPct val="0"/>
              </a:spcBef>
              <a:buClr>
                <a:schemeClr val="dk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endParaRPr lang="en-US" sz="1800"/>
          </a:p>
          <a:p>
            <a:pPr lvl="1">
              <a:spcBef>
                <a:spcPct val="0"/>
              </a:spcBef>
              <a:buClr>
                <a:schemeClr val="dk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endParaRPr lang="en-US" sz="1800"/>
          </a:p>
          <a:p>
            <a:pPr marL="0" indent="0">
              <a:spcBef>
                <a:spcPct val="0"/>
              </a:spcBef>
              <a:buClr>
                <a:schemeClr val="dk1"/>
              </a:buClr>
              <a:buNone/>
            </a:pPr>
            <a:r>
              <a:rPr lang="en-US" sz="1600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16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1349FE41-97B8-8E53-A531-8B93BF4928CB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Creation of the Rules: intra-rule vs. inter-rule</a:t>
            </a:r>
          </a:p>
        </p:txBody>
      </p:sp>
      <p:pic>
        <p:nvPicPr>
          <p:cNvPr id="4" name="Picture 3" descr="A picture containing text, receipt, screenshot, line&#10;&#10;Description automatically generated">
            <a:extLst>
              <a:ext uri="{FF2B5EF4-FFF2-40B4-BE49-F238E27FC236}">
                <a16:creationId xmlns:a16="http://schemas.microsoft.com/office/drawing/2014/main" id="{C57AAE81-3A04-0E43-BD78-17F56EA9A95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38" y="2424438"/>
            <a:ext cx="5400128" cy="242234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1BEBF1BF-E56B-BCA7-8A9B-2CC81520A3D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095999" y="1040130"/>
            <a:ext cx="5747657" cy="46195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ct val="0"/>
              </a:spcBef>
              <a:buClr>
                <a:schemeClr val="dk1"/>
              </a:buClr>
              <a:buFont typeface="+mj-lt"/>
              <a:buAutoNum type="arabicParenR" startAt="2"/>
            </a:pPr>
            <a:r>
              <a:rPr lang="en-GB" sz="1600" b="1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Inter-rule</a:t>
            </a:r>
            <a:r>
              <a:rPr lang="en-GB" sz="1600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will affect the traffic BETWEEN SmartGroups</a:t>
            </a:r>
            <a:endParaRPr lang="en-GB" sz="16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0"/>
              </a:spcBef>
              <a:buClr>
                <a:schemeClr val="dk1"/>
              </a:buClr>
            </a:pPr>
            <a:r>
              <a:rPr lang="en-US" sz="1600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16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spcBef>
                <a:spcPct val="0"/>
              </a:spcBef>
              <a:buClr>
                <a:schemeClr val="dk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600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Source Smart Group and Destination Smart Group must differ</a:t>
            </a:r>
            <a:endParaRPr lang="en-US" sz="1600" b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spcBef>
                <a:spcPct val="0"/>
              </a:spcBef>
              <a:buClr>
                <a:schemeClr val="dk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600" b="1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1600" b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spcBef>
                <a:spcPct val="0"/>
              </a:spcBef>
              <a:buClr>
                <a:schemeClr val="dk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endParaRPr lang="en-US" sz="1800"/>
          </a:p>
          <a:p>
            <a:pPr lvl="1">
              <a:spcBef>
                <a:spcPct val="0"/>
              </a:spcBef>
              <a:buClr>
                <a:schemeClr val="dk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endParaRPr lang="en-US" sz="1800"/>
          </a:p>
          <a:p>
            <a:pPr lvl="1">
              <a:spcBef>
                <a:spcPct val="0"/>
              </a:spcBef>
              <a:buClr>
                <a:schemeClr val="dk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endParaRPr lang="en-US" sz="1800"/>
          </a:p>
          <a:p>
            <a:pPr lvl="1">
              <a:spcBef>
                <a:spcPct val="0"/>
              </a:spcBef>
              <a:buClr>
                <a:schemeClr val="dk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endParaRPr lang="en-US" sz="1800"/>
          </a:p>
          <a:p>
            <a:pPr marL="342900" indent="-342900">
              <a:spcBef>
                <a:spcPct val="0"/>
              </a:spcBef>
              <a:buClr>
                <a:schemeClr val="dk1"/>
              </a:buClr>
              <a:buFont typeface="+mj-lt"/>
              <a:buAutoNum type="arabicParenR" startAt="2"/>
            </a:pPr>
            <a:r>
              <a:rPr lang="en-US" sz="1600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16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Picture 9" descr="A picture containing text, screenshot, receipt, line&#10;&#10;Description automatically generated">
            <a:extLst>
              <a:ext uri="{FF2B5EF4-FFF2-40B4-BE49-F238E27FC236}">
                <a16:creationId xmlns:a16="http://schemas.microsoft.com/office/drawing/2014/main" id="{73DD8272-59A2-9F4C-25F6-3C3B1E0D731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490" y="2424438"/>
            <a:ext cx="5228716" cy="242234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99D8A638-7418-95E1-45AA-5E401C985C1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92006" y="5076097"/>
            <a:ext cx="10287720" cy="11158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Clr>
                <a:schemeClr val="dk1"/>
              </a:buClr>
              <a:buNone/>
            </a:pPr>
            <a:r>
              <a:rPr lang="it-IT" sz="1600" b="1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CAVEAT – The Invisible Implicit Deny: </a:t>
            </a:r>
            <a:r>
              <a:rPr lang="it-IT" sz="1600" err="1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as soon as a Rule is committed (either intra-rule or inter-rule) a hidden deny is applied at the bottom of your Rules list. </a:t>
            </a:r>
            <a:r>
              <a:rPr lang="en-GB" sz="1600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The implicit deny is really an “invisible deny”; you won’t see a “deny any” line automagically added!  Since you don’t see it, it’s easy to forget about. Forgetting about the implicit deny is the #1 reason for Distributed Firewalling Rule not giving you the desired results.</a:t>
            </a:r>
            <a:endParaRPr lang="en-US" sz="16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spcBef>
                <a:spcPct val="0"/>
              </a:spcBef>
              <a:buClr>
                <a:schemeClr val="dk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600" b="1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1600" b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spcBef>
                <a:spcPct val="0"/>
              </a:spcBef>
              <a:buClr>
                <a:schemeClr val="dk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endParaRPr lang="en-US" sz="1800"/>
          </a:p>
          <a:p>
            <a:pPr lvl="1">
              <a:spcBef>
                <a:spcPct val="0"/>
              </a:spcBef>
              <a:buClr>
                <a:schemeClr val="dk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endParaRPr lang="en-US" sz="1800"/>
          </a:p>
          <a:p>
            <a:pPr lvl="1">
              <a:spcBef>
                <a:spcPct val="0"/>
              </a:spcBef>
              <a:buClr>
                <a:schemeClr val="dk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endParaRPr lang="en-US" sz="1800"/>
          </a:p>
          <a:p>
            <a:pPr lvl="1">
              <a:spcBef>
                <a:spcPct val="0"/>
              </a:spcBef>
              <a:buClr>
                <a:schemeClr val="dk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endParaRPr lang="en-US" sz="1800"/>
          </a:p>
          <a:p>
            <a:pPr marL="0" indent="0">
              <a:spcBef>
                <a:spcPct val="0"/>
              </a:spcBef>
              <a:buClr>
                <a:schemeClr val="dk1"/>
              </a:buClr>
              <a:buNone/>
            </a:pPr>
            <a:r>
              <a:rPr lang="en-US" sz="1600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16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0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54DE57B0-C5C4-40AA-9552-39A015C62233}" type="slidenum">
              <a:rPr lang="en-US" smtClean="0"/>
              <a:t>22</a:t>
            </a:fld>
            <a:endParaRPr lang="en-US"/>
          </a:p>
        </p:txBody>
      </p:sp>
      <p:sp>
        <p:nvSpPr>
          <p:cNvPr id="7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222672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Next: 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Lab </a:t>
            </a:r>
            <a:r>
              <a:rPr lang="en-US" dirty="0"/>
              <a:t>8 Distributed Cloud Firewall</a:t>
            </a:r>
            <a:br>
              <a:rPr lang="en-US" sz="4000" dirty="0"/>
            </a:br>
            <a:br>
              <a:rPr lang="en-CA" sz="4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4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D2BB338-9B66-0435-C61E-9BE57E9E0281}"/>
              </a:ext>
            </a:extLst>
          </p:cNvPr>
          <p:cNvSpPr txBox="1">
            <a:spLocks/>
          </p:cNvSpPr>
          <p:nvPr/>
        </p:nvSpPr>
        <p:spPr>
          <a:xfrm>
            <a:off x="3486376" y="3137183"/>
            <a:ext cx="8343673" cy="583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algn="l"/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B609D9-B184-01B6-FE78-177E282A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Backup Slides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7233E4-9C78-858C-03CA-E3CDDEB74A2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8613" y="6456363"/>
            <a:ext cx="433387" cy="288925"/>
          </a:xfrm>
        </p:spPr>
        <p:txBody>
          <a:bodyPr/>
          <a:lstStyle/>
          <a:p>
            <a:fld id="{4A70B06D-F489-48FF-A885-ABB74CD5C95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1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95D7A-C556-F37E-861C-0AC4E14BA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A2E68-4F26-2E42-6A74-6032A6B59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SmartGroup</a:t>
            </a:r>
            <a:r>
              <a:rPr lang="en-US" dirty="0"/>
              <a:t> Design Best Practices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D8DBE-FA63-5261-9A37-E91A6D0E21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55" y="1548331"/>
            <a:ext cx="3172545" cy="46899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IMPORTANT THINGS TO NOTE</a:t>
            </a:r>
          </a:p>
          <a:p>
            <a:r>
              <a:rPr lang="en-US" dirty="0"/>
              <a:t>Use Dynamic </a:t>
            </a:r>
            <a:r>
              <a:rPr lang="en-US" dirty="0" err="1"/>
              <a:t>SmartGroups</a:t>
            </a:r>
            <a:r>
              <a:rPr lang="en-US" dirty="0"/>
              <a:t> wherever possible.</a:t>
            </a:r>
          </a:p>
          <a:p>
            <a:r>
              <a:rPr lang="en-US" dirty="0"/>
              <a:t>Take advantage of the hierarchy in </a:t>
            </a:r>
            <a:r>
              <a:rPr lang="en-US" dirty="0" err="1"/>
              <a:t>SmartGroup</a:t>
            </a:r>
            <a:r>
              <a:rPr lang="en-US" dirty="0"/>
              <a:t> types to provide governance.  Tags that an application owner should not be able to over-ride (such as PCI, Prod/Dev, etc.) should leverage VNET/VPC type </a:t>
            </a:r>
            <a:r>
              <a:rPr lang="en-US" dirty="0" err="1"/>
              <a:t>smartgroups</a:t>
            </a:r>
            <a:r>
              <a:rPr lang="en-US" dirty="0"/>
              <a:t>.  RBAC can be applied to these tags via the CSP and inherited by the workloads.  This enables a blend of developer controlled policy and security-controlled policies.</a:t>
            </a:r>
          </a:p>
          <a:p>
            <a:r>
              <a:rPr lang="en-US" dirty="0"/>
              <a:t>Currently VM-type </a:t>
            </a:r>
            <a:r>
              <a:rPr lang="en-US" dirty="0" err="1"/>
              <a:t>smartgroups</a:t>
            </a:r>
            <a:r>
              <a:rPr lang="en-US" dirty="0"/>
              <a:t> only work for IaaS/VMs.  To capture PaaS you should use CIDR or Subnet-type </a:t>
            </a:r>
            <a:r>
              <a:rPr lang="en-US" dirty="0" err="1"/>
              <a:t>SmatGroups</a:t>
            </a:r>
            <a:r>
              <a:rPr lang="en-US" dirty="0"/>
              <a:t>.</a:t>
            </a:r>
          </a:p>
          <a:p>
            <a:r>
              <a:rPr lang="en-US" dirty="0" err="1"/>
              <a:t>SmartGroups</a:t>
            </a:r>
            <a:r>
              <a:rPr lang="en-US" dirty="0"/>
              <a:t> could take several minutes to update upon tag changes or initial provisioning.  For actions that have to happen at boot time, consider leveraging </a:t>
            </a:r>
            <a:r>
              <a:rPr lang="en-US" dirty="0" err="1"/>
              <a:t>SmartGroups</a:t>
            </a:r>
            <a:r>
              <a:rPr lang="en-US" dirty="0"/>
              <a:t> that are of the subnet/VNET type.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90029D-C868-9856-B9B7-98377F5B122F}"/>
              </a:ext>
            </a:extLst>
          </p:cNvPr>
          <p:cNvSpPr txBox="1"/>
          <p:nvPr/>
        </p:nvSpPr>
        <p:spPr>
          <a:xfrm>
            <a:off x="6096000" y="62375"/>
            <a:ext cx="3202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Dynamic </a:t>
            </a:r>
            <a:r>
              <a:rPr lang="en-US" b="1" dirty="0" err="1"/>
              <a:t>SmartGroup</a:t>
            </a:r>
            <a:r>
              <a:rPr lang="en-US" b="1" dirty="0"/>
              <a:t> Hierarchy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E49DA38-54CA-4BF8-B062-97443544687B}"/>
              </a:ext>
            </a:extLst>
          </p:cNvPr>
          <p:cNvSpPr/>
          <p:nvPr/>
        </p:nvSpPr>
        <p:spPr>
          <a:xfrm>
            <a:off x="3722464" y="911582"/>
            <a:ext cx="4181459" cy="5100011"/>
          </a:xfrm>
          <a:prstGeom prst="roundRect">
            <a:avLst>
              <a:gd name="adj" fmla="val 571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VPC/VNET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DFD89E1-DD85-4A88-64CA-6BD6B8A350A9}"/>
              </a:ext>
            </a:extLst>
          </p:cNvPr>
          <p:cNvSpPr/>
          <p:nvPr/>
        </p:nvSpPr>
        <p:spPr>
          <a:xfrm>
            <a:off x="4038454" y="1548330"/>
            <a:ext cx="3539794" cy="4163537"/>
          </a:xfrm>
          <a:prstGeom prst="roundRect">
            <a:avLst>
              <a:gd name="adj" fmla="val 571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Subnet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2297482-8B14-D4BE-07E6-FC5BC56DA9C4}"/>
              </a:ext>
            </a:extLst>
          </p:cNvPr>
          <p:cNvSpPr/>
          <p:nvPr/>
        </p:nvSpPr>
        <p:spPr>
          <a:xfrm>
            <a:off x="4359058" y="2565753"/>
            <a:ext cx="2956143" cy="2553053"/>
          </a:xfrm>
          <a:prstGeom prst="roundRect">
            <a:avLst>
              <a:gd name="adj" fmla="val 571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VM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D84FA880-2BC6-259B-D0EE-11F2BAC5C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7485" y="3635457"/>
            <a:ext cx="1088808" cy="1088808"/>
          </a:xfrm>
          <a:prstGeom prst="rect">
            <a:avLst/>
          </a:prstGeom>
        </p:spPr>
      </p:pic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E8AE108-3915-3AD6-E0FC-75D0151B77D9}"/>
              </a:ext>
            </a:extLst>
          </p:cNvPr>
          <p:cNvSpPr/>
          <p:nvPr/>
        </p:nvSpPr>
        <p:spPr>
          <a:xfrm>
            <a:off x="8267178" y="1102289"/>
            <a:ext cx="3695178" cy="22465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Tags at the VPC/VNET level and possibly the subnet level can be used for Guardrail policies since application owners don’t have IAM privileges to edit these tags.  Examples include Lifecycle, Data Classification, etc.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932EE5C-99BE-0B8C-094B-F765529F7CBD}"/>
              </a:ext>
            </a:extLst>
          </p:cNvPr>
          <p:cNvSpPr/>
          <p:nvPr/>
        </p:nvSpPr>
        <p:spPr>
          <a:xfrm>
            <a:off x="8267178" y="4865461"/>
            <a:ext cx="3695178" cy="1146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Tags at the workload level will likely be used to defined “Application” and “Role” within the application.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3096E86-EE82-3348-B36B-69D7D4731E40}"/>
              </a:ext>
            </a:extLst>
          </p:cNvPr>
          <p:cNvSpPr/>
          <p:nvPr/>
        </p:nvSpPr>
        <p:spPr>
          <a:xfrm>
            <a:off x="8248868" y="3537850"/>
            <a:ext cx="3695178" cy="1146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SmartGroups</a:t>
            </a:r>
            <a:r>
              <a:rPr lang="en-US" dirty="0"/>
              <a:t> at the VPC/VNET and subnet level can be used to apply policy to PaaS.</a:t>
            </a:r>
          </a:p>
        </p:txBody>
      </p:sp>
    </p:spTree>
    <p:extLst>
      <p:ext uri="{BB962C8B-B14F-4D97-AF65-F5344CB8AC3E}">
        <p14:creationId xmlns:p14="http://schemas.microsoft.com/office/powerpoint/2010/main" val="282837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3F454F-5C93-2781-94D7-27D79E40B4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A2E68-4F26-2E42-6A74-6032A6B59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Design Best Practices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D8DBE-FA63-5261-9A37-E91A6D0E21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55" y="1548330"/>
            <a:ext cx="3172545" cy="519772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Aviatrix Native Firewalling has an implicit, partial Deny, but it is recommended to not rely on implicit policy.  Instead, all policy should be explicitly authored for understandability.</a:t>
            </a:r>
          </a:p>
          <a:p>
            <a:r>
              <a:rPr lang="en-US" dirty="0"/>
              <a:t>The first policy written should be and explicit catch-all called “Global-Catch-All”.  For brownfield it is recommended that this has an action of “allow”.  The catch all should have a high priority number and be the last policy in the list.</a:t>
            </a:r>
          </a:p>
          <a:p>
            <a:r>
              <a:rPr lang="en-US" dirty="0"/>
              <a:t>Rules are evaluated in order and should have a naming convention that indicates their intent.</a:t>
            </a:r>
          </a:p>
          <a:p>
            <a:r>
              <a:rPr lang="en-US" b="1" dirty="0"/>
              <a:t>Internet Egress Policies</a:t>
            </a:r>
          </a:p>
          <a:p>
            <a:pPr lvl="1"/>
            <a:r>
              <a:rPr lang="en-US" sz="1300" dirty="0">
                <a:solidFill>
                  <a:schemeClr val="tx1"/>
                </a:solidFill>
              </a:rPr>
              <a:t>For Internet Traffic, use the “Public Internet” pre-defined </a:t>
            </a:r>
            <a:r>
              <a:rPr lang="en-US" sz="1300" dirty="0" err="1">
                <a:solidFill>
                  <a:schemeClr val="tx1"/>
                </a:solidFill>
              </a:rPr>
              <a:t>Smartgroup</a:t>
            </a:r>
            <a:r>
              <a:rPr lang="en-US" sz="1300" dirty="0">
                <a:solidFill>
                  <a:schemeClr val="tx1"/>
                </a:solidFill>
              </a:rPr>
              <a:t> introduced in 7.1 as the destination, NOT the 0.0.0.0/0 </a:t>
            </a:r>
            <a:r>
              <a:rPr lang="en-US" sz="1300" dirty="0" err="1">
                <a:solidFill>
                  <a:schemeClr val="tx1"/>
                </a:solidFill>
              </a:rPr>
              <a:t>SmartGroup</a:t>
            </a:r>
            <a:r>
              <a:rPr lang="en-US" sz="1300" dirty="0">
                <a:solidFill>
                  <a:schemeClr val="tx1"/>
                </a:solidFill>
              </a:rPr>
              <a:t>. </a:t>
            </a:r>
          </a:p>
          <a:p>
            <a:pPr lvl="1"/>
            <a:r>
              <a:rPr lang="en-US" sz="1300" dirty="0">
                <a:solidFill>
                  <a:schemeClr val="tx1"/>
                </a:solidFill>
              </a:rPr>
              <a:t>Internet Policies (especially if they contain </a:t>
            </a:r>
            <a:r>
              <a:rPr lang="en-US" sz="1300" dirty="0" err="1">
                <a:solidFill>
                  <a:schemeClr val="tx1"/>
                </a:solidFill>
              </a:rPr>
              <a:t>webgroups</a:t>
            </a:r>
            <a:r>
              <a:rPr lang="en-US" sz="1300" dirty="0">
                <a:solidFill>
                  <a:schemeClr val="tx1"/>
                </a:solidFill>
              </a:rPr>
              <a:t>) should be near the bottom of the list.</a:t>
            </a:r>
          </a:p>
          <a:p>
            <a:pPr lvl="1"/>
            <a:r>
              <a:rPr lang="en-US" sz="1300" dirty="0">
                <a:solidFill>
                  <a:schemeClr val="tx1"/>
                </a:solidFill>
              </a:rPr>
              <a:t>It’s possible to have a single base rule for HTTP and HTTPS and use inspection sub-rules to define more specific policies with FQDN/URL filtering (introduced in Egress 2.0)</a:t>
            </a:r>
          </a:p>
          <a:p>
            <a:pPr lvl="1"/>
            <a:r>
              <a:rPr lang="en-US" sz="1300" dirty="0">
                <a:solidFill>
                  <a:schemeClr val="tx1"/>
                </a:solidFill>
              </a:rPr>
              <a:t>It’s recommended that source not be a “VM Type” </a:t>
            </a:r>
            <a:r>
              <a:rPr lang="en-US" sz="1300" dirty="0" err="1">
                <a:solidFill>
                  <a:schemeClr val="tx1"/>
                </a:solidFill>
              </a:rPr>
              <a:t>SmartGroup</a:t>
            </a:r>
            <a:r>
              <a:rPr lang="en-US" sz="1300" dirty="0">
                <a:solidFill>
                  <a:schemeClr val="tx1"/>
                </a:solidFill>
              </a:rPr>
              <a:t> as the delay in recognizing a new VM could restrict bootstrapping.  Instead, use a subnet, VNET, or CIDR type </a:t>
            </a:r>
            <a:r>
              <a:rPr lang="en-US" sz="1300" dirty="0" err="1">
                <a:solidFill>
                  <a:schemeClr val="tx1"/>
                </a:solidFill>
              </a:rPr>
              <a:t>SmartGroup</a:t>
            </a:r>
            <a:r>
              <a:rPr lang="en-US" sz="1300" dirty="0">
                <a:solidFill>
                  <a:schemeClr val="tx1"/>
                </a:solidFill>
              </a:rPr>
              <a:t>.</a:t>
            </a:r>
            <a:endParaRPr lang="en-US" dirty="0"/>
          </a:p>
          <a:p>
            <a:r>
              <a:rPr lang="en-US" dirty="0"/>
              <a:t>Each VPC/VNET will likely have their own catch all as you gradually introduce firewalling policy and enforce.  VNET catch-</a:t>
            </a:r>
            <a:r>
              <a:rPr lang="en-US" dirty="0" err="1"/>
              <a:t>alls</a:t>
            </a:r>
            <a:r>
              <a:rPr lang="en-US" dirty="0"/>
              <a:t> should be a pair rules, one for Ingress, and one for Egress.</a:t>
            </a:r>
          </a:p>
          <a:p>
            <a:r>
              <a:rPr lang="en-US" dirty="0"/>
              <a:t>Logging.  Best practice is to log Deny rules and Internet Egress rules.  All other allows will be captured by </a:t>
            </a:r>
            <a:r>
              <a:rPr lang="en-US" dirty="0" err="1"/>
              <a:t>FlowIQ</a:t>
            </a:r>
            <a:r>
              <a:rPr lang="en-US" dirty="0"/>
              <a:t>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176C7FD-569E-FB93-8D12-AF0F4A36CB2B}"/>
              </a:ext>
            </a:extLst>
          </p:cNvPr>
          <p:cNvGraphicFramePr>
            <a:graphicFrameLocks noGrp="1"/>
          </p:cNvGraphicFramePr>
          <p:nvPr/>
        </p:nvGraphicFramePr>
        <p:xfrm>
          <a:off x="3592724" y="753968"/>
          <a:ext cx="8254656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2108">
                  <a:extLst>
                    <a:ext uri="{9D8B030D-6E8A-4147-A177-3AD203B41FA5}">
                      <a16:colId xmlns:a16="http://schemas.microsoft.com/office/drawing/2014/main" val="3701107341"/>
                    </a:ext>
                  </a:extLst>
                </a:gridCol>
                <a:gridCol w="1380563">
                  <a:extLst>
                    <a:ext uri="{9D8B030D-6E8A-4147-A177-3AD203B41FA5}">
                      <a16:colId xmlns:a16="http://schemas.microsoft.com/office/drawing/2014/main" val="3666934200"/>
                    </a:ext>
                  </a:extLst>
                </a:gridCol>
                <a:gridCol w="1302080">
                  <a:extLst>
                    <a:ext uri="{9D8B030D-6E8A-4147-A177-3AD203B41FA5}">
                      <a16:colId xmlns:a16="http://schemas.microsoft.com/office/drawing/2014/main" val="3287427626"/>
                    </a:ext>
                  </a:extLst>
                </a:gridCol>
                <a:gridCol w="1106714">
                  <a:extLst>
                    <a:ext uri="{9D8B030D-6E8A-4147-A177-3AD203B41FA5}">
                      <a16:colId xmlns:a16="http://schemas.microsoft.com/office/drawing/2014/main" val="2465073059"/>
                    </a:ext>
                  </a:extLst>
                </a:gridCol>
                <a:gridCol w="1204397">
                  <a:extLst>
                    <a:ext uri="{9D8B030D-6E8A-4147-A177-3AD203B41FA5}">
                      <a16:colId xmlns:a16="http://schemas.microsoft.com/office/drawing/2014/main" val="2364523027"/>
                    </a:ext>
                  </a:extLst>
                </a:gridCol>
                <a:gridCol w="1715883">
                  <a:extLst>
                    <a:ext uri="{9D8B030D-6E8A-4147-A177-3AD203B41FA5}">
                      <a16:colId xmlns:a16="http://schemas.microsoft.com/office/drawing/2014/main" val="1547340726"/>
                    </a:ext>
                  </a:extLst>
                </a:gridCol>
                <a:gridCol w="692911">
                  <a:extLst>
                    <a:ext uri="{9D8B030D-6E8A-4147-A177-3AD203B41FA5}">
                      <a16:colId xmlns:a16="http://schemas.microsoft.com/office/drawing/2014/main" val="4047149539"/>
                    </a:ext>
                  </a:extLst>
                </a:gridCol>
              </a:tblGrid>
              <a:tr h="212232">
                <a:tc>
                  <a:txBody>
                    <a:bodyPr/>
                    <a:lstStyle/>
                    <a:p>
                      <a:r>
                        <a:rPr lang="en-US" sz="120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Src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Port/Proto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536575"/>
                  </a:ext>
                </a:extLst>
              </a:tr>
              <a:tr h="212232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GR-E-App1-Prod-Dev-DB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App1-Prod-Web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App1-Dev-DB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TCP/3306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32549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4D3B3AD-5A40-E69A-ED39-4E5F294207E4}"/>
              </a:ext>
            </a:extLst>
          </p:cNvPr>
          <p:cNvGraphicFramePr>
            <a:graphicFrameLocks noGrp="1"/>
          </p:cNvGraphicFramePr>
          <p:nvPr/>
        </p:nvGraphicFramePr>
        <p:xfrm>
          <a:off x="3588226" y="1817193"/>
          <a:ext cx="8254659" cy="274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6603">
                  <a:extLst>
                    <a:ext uri="{9D8B030D-6E8A-4147-A177-3AD203B41FA5}">
                      <a16:colId xmlns:a16="http://schemas.microsoft.com/office/drawing/2014/main" val="3701107341"/>
                    </a:ext>
                  </a:extLst>
                </a:gridCol>
                <a:gridCol w="1380683">
                  <a:extLst>
                    <a:ext uri="{9D8B030D-6E8A-4147-A177-3AD203B41FA5}">
                      <a16:colId xmlns:a16="http://schemas.microsoft.com/office/drawing/2014/main" val="3666934200"/>
                    </a:ext>
                  </a:extLst>
                </a:gridCol>
                <a:gridCol w="1300425">
                  <a:extLst>
                    <a:ext uri="{9D8B030D-6E8A-4147-A177-3AD203B41FA5}">
                      <a16:colId xmlns:a16="http://schemas.microsoft.com/office/drawing/2014/main" val="3287427626"/>
                    </a:ext>
                  </a:extLst>
                </a:gridCol>
                <a:gridCol w="1179237">
                  <a:extLst>
                    <a:ext uri="{9D8B030D-6E8A-4147-A177-3AD203B41FA5}">
                      <a16:colId xmlns:a16="http://schemas.microsoft.com/office/drawing/2014/main" val="2465073059"/>
                    </a:ext>
                  </a:extLst>
                </a:gridCol>
                <a:gridCol w="1179237">
                  <a:extLst>
                    <a:ext uri="{9D8B030D-6E8A-4147-A177-3AD203B41FA5}">
                      <a16:colId xmlns:a16="http://schemas.microsoft.com/office/drawing/2014/main" val="2364523027"/>
                    </a:ext>
                  </a:extLst>
                </a:gridCol>
                <a:gridCol w="1667807">
                  <a:extLst>
                    <a:ext uri="{9D8B030D-6E8A-4147-A177-3AD203B41FA5}">
                      <a16:colId xmlns:a16="http://schemas.microsoft.com/office/drawing/2014/main" val="1547340726"/>
                    </a:ext>
                  </a:extLst>
                </a:gridCol>
                <a:gridCol w="690667">
                  <a:extLst>
                    <a:ext uri="{9D8B030D-6E8A-4147-A177-3AD203B41FA5}">
                      <a16:colId xmlns:a16="http://schemas.microsoft.com/office/drawing/2014/main" val="4240735666"/>
                    </a:ext>
                  </a:extLst>
                </a:gridCol>
              </a:tblGrid>
              <a:tr h="212232">
                <a:tc>
                  <a:txBody>
                    <a:bodyPr/>
                    <a:lstStyle/>
                    <a:p>
                      <a:r>
                        <a:rPr lang="en-US" sz="1200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GR-Deny-Prod-Dev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Prod,Dev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Prod,Dev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84788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43B1ADC-0C62-7E02-DF5C-2DFB1DD60432}"/>
              </a:ext>
            </a:extLst>
          </p:cNvPr>
          <p:cNvGraphicFramePr>
            <a:graphicFrameLocks noGrp="1"/>
          </p:cNvGraphicFramePr>
          <p:nvPr/>
        </p:nvGraphicFramePr>
        <p:xfrm>
          <a:off x="3590474" y="6247744"/>
          <a:ext cx="8252415" cy="27432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799857">
                  <a:extLst>
                    <a:ext uri="{9D8B030D-6E8A-4147-A177-3AD203B41FA5}">
                      <a16:colId xmlns:a16="http://schemas.microsoft.com/office/drawing/2014/main" val="3701107341"/>
                    </a:ext>
                  </a:extLst>
                </a:gridCol>
                <a:gridCol w="1435184">
                  <a:extLst>
                    <a:ext uri="{9D8B030D-6E8A-4147-A177-3AD203B41FA5}">
                      <a16:colId xmlns:a16="http://schemas.microsoft.com/office/drawing/2014/main" val="3666934200"/>
                    </a:ext>
                  </a:extLst>
                </a:gridCol>
                <a:gridCol w="1289849">
                  <a:extLst>
                    <a:ext uri="{9D8B030D-6E8A-4147-A177-3AD203B41FA5}">
                      <a16:colId xmlns:a16="http://schemas.microsoft.com/office/drawing/2014/main" val="3287427626"/>
                    </a:ext>
                  </a:extLst>
                </a:gridCol>
                <a:gridCol w="1199015">
                  <a:extLst>
                    <a:ext uri="{9D8B030D-6E8A-4147-A177-3AD203B41FA5}">
                      <a16:colId xmlns:a16="http://schemas.microsoft.com/office/drawing/2014/main" val="2465073059"/>
                    </a:ext>
                  </a:extLst>
                </a:gridCol>
                <a:gridCol w="1162681">
                  <a:extLst>
                    <a:ext uri="{9D8B030D-6E8A-4147-A177-3AD203B41FA5}">
                      <a16:colId xmlns:a16="http://schemas.microsoft.com/office/drawing/2014/main" val="2364523027"/>
                    </a:ext>
                  </a:extLst>
                </a:gridCol>
                <a:gridCol w="1683465">
                  <a:extLst>
                    <a:ext uri="{9D8B030D-6E8A-4147-A177-3AD203B41FA5}">
                      <a16:colId xmlns:a16="http://schemas.microsoft.com/office/drawing/2014/main" val="1547340726"/>
                    </a:ext>
                  </a:extLst>
                </a:gridCol>
                <a:gridCol w="682364">
                  <a:extLst>
                    <a:ext uri="{9D8B030D-6E8A-4147-A177-3AD203B41FA5}">
                      <a16:colId xmlns:a16="http://schemas.microsoft.com/office/drawing/2014/main" val="1091372990"/>
                    </a:ext>
                  </a:extLst>
                </a:gridCol>
              </a:tblGrid>
              <a:tr h="212232">
                <a:tc>
                  <a:txBody>
                    <a:bodyPr/>
                    <a:lstStyle/>
                    <a:p>
                      <a:r>
                        <a:rPr lang="en-US" sz="1200" dirty="0"/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Global-Catch-All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32549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EDB8214-D547-914A-78EA-E804B0AD1EAC}"/>
              </a:ext>
            </a:extLst>
          </p:cNvPr>
          <p:cNvGraphicFramePr>
            <a:graphicFrameLocks noGrp="1"/>
          </p:cNvGraphicFramePr>
          <p:nvPr/>
        </p:nvGraphicFramePr>
        <p:xfrm>
          <a:off x="3583630" y="3910185"/>
          <a:ext cx="8254659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8021">
                  <a:extLst>
                    <a:ext uri="{9D8B030D-6E8A-4147-A177-3AD203B41FA5}">
                      <a16:colId xmlns:a16="http://schemas.microsoft.com/office/drawing/2014/main" val="3701107341"/>
                    </a:ext>
                  </a:extLst>
                </a:gridCol>
                <a:gridCol w="1423073">
                  <a:extLst>
                    <a:ext uri="{9D8B030D-6E8A-4147-A177-3AD203B41FA5}">
                      <a16:colId xmlns:a16="http://schemas.microsoft.com/office/drawing/2014/main" val="3666934200"/>
                    </a:ext>
                  </a:extLst>
                </a:gridCol>
                <a:gridCol w="1296617">
                  <a:extLst>
                    <a:ext uri="{9D8B030D-6E8A-4147-A177-3AD203B41FA5}">
                      <a16:colId xmlns:a16="http://schemas.microsoft.com/office/drawing/2014/main" val="3287427626"/>
                    </a:ext>
                  </a:extLst>
                </a:gridCol>
                <a:gridCol w="1179237">
                  <a:extLst>
                    <a:ext uri="{9D8B030D-6E8A-4147-A177-3AD203B41FA5}">
                      <a16:colId xmlns:a16="http://schemas.microsoft.com/office/drawing/2014/main" val="2465073059"/>
                    </a:ext>
                  </a:extLst>
                </a:gridCol>
                <a:gridCol w="1179237">
                  <a:extLst>
                    <a:ext uri="{9D8B030D-6E8A-4147-A177-3AD203B41FA5}">
                      <a16:colId xmlns:a16="http://schemas.microsoft.com/office/drawing/2014/main" val="2364523027"/>
                    </a:ext>
                  </a:extLst>
                </a:gridCol>
                <a:gridCol w="1673863">
                  <a:extLst>
                    <a:ext uri="{9D8B030D-6E8A-4147-A177-3AD203B41FA5}">
                      <a16:colId xmlns:a16="http://schemas.microsoft.com/office/drawing/2014/main" val="1547340726"/>
                    </a:ext>
                  </a:extLst>
                </a:gridCol>
                <a:gridCol w="684611">
                  <a:extLst>
                    <a:ext uri="{9D8B030D-6E8A-4147-A177-3AD203B41FA5}">
                      <a16:colId xmlns:a16="http://schemas.microsoft.com/office/drawing/2014/main" val="479309830"/>
                    </a:ext>
                  </a:extLst>
                </a:gridCol>
              </a:tblGrid>
              <a:tr h="212232">
                <a:tc>
                  <a:txBody>
                    <a:bodyPr/>
                    <a:lstStyle/>
                    <a:p>
                      <a:r>
                        <a:rPr lang="en-US" sz="1200" dirty="0"/>
                        <a:t>90000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Deny-Catch-All-Ingress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VNET1, VNET2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325497"/>
                  </a:ext>
                </a:extLst>
              </a:tr>
              <a:tr h="212232">
                <a:tc>
                  <a:txBody>
                    <a:bodyPr/>
                    <a:lstStyle/>
                    <a:p>
                      <a:r>
                        <a:rPr lang="en-US" sz="1200" dirty="0"/>
                        <a:t>90001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Deny-Catch-All-Egress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VNET1, VNET2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34109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DD4E846-D196-2560-3FF4-6D9D2CEC77B1}"/>
              </a:ext>
            </a:extLst>
          </p:cNvPr>
          <p:cNvGraphicFramePr>
            <a:graphicFrameLocks noGrp="1"/>
          </p:cNvGraphicFramePr>
          <p:nvPr/>
        </p:nvGraphicFramePr>
        <p:xfrm>
          <a:off x="3588226" y="2588839"/>
          <a:ext cx="8254659" cy="82296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825536">
                  <a:extLst>
                    <a:ext uri="{9D8B030D-6E8A-4147-A177-3AD203B41FA5}">
                      <a16:colId xmlns:a16="http://schemas.microsoft.com/office/drawing/2014/main" val="3701107341"/>
                    </a:ext>
                  </a:extLst>
                </a:gridCol>
                <a:gridCol w="1410962">
                  <a:extLst>
                    <a:ext uri="{9D8B030D-6E8A-4147-A177-3AD203B41FA5}">
                      <a16:colId xmlns:a16="http://schemas.microsoft.com/office/drawing/2014/main" val="3666934200"/>
                    </a:ext>
                  </a:extLst>
                </a:gridCol>
                <a:gridCol w="1301213">
                  <a:extLst>
                    <a:ext uri="{9D8B030D-6E8A-4147-A177-3AD203B41FA5}">
                      <a16:colId xmlns:a16="http://schemas.microsoft.com/office/drawing/2014/main" val="3287427626"/>
                    </a:ext>
                  </a:extLst>
                </a:gridCol>
                <a:gridCol w="1179237">
                  <a:extLst>
                    <a:ext uri="{9D8B030D-6E8A-4147-A177-3AD203B41FA5}">
                      <a16:colId xmlns:a16="http://schemas.microsoft.com/office/drawing/2014/main" val="2465073059"/>
                    </a:ext>
                  </a:extLst>
                </a:gridCol>
                <a:gridCol w="1179237">
                  <a:extLst>
                    <a:ext uri="{9D8B030D-6E8A-4147-A177-3AD203B41FA5}">
                      <a16:colId xmlns:a16="http://schemas.microsoft.com/office/drawing/2014/main" val="2364523027"/>
                    </a:ext>
                  </a:extLst>
                </a:gridCol>
                <a:gridCol w="1669857">
                  <a:extLst>
                    <a:ext uri="{9D8B030D-6E8A-4147-A177-3AD203B41FA5}">
                      <a16:colId xmlns:a16="http://schemas.microsoft.com/office/drawing/2014/main" val="1547340726"/>
                    </a:ext>
                  </a:extLst>
                </a:gridCol>
                <a:gridCol w="688617">
                  <a:extLst>
                    <a:ext uri="{9D8B030D-6E8A-4147-A177-3AD203B41FA5}">
                      <a16:colId xmlns:a16="http://schemas.microsoft.com/office/drawing/2014/main" val="278265847"/>
                    </a:ext>
                  </a:extLst>
                </a:gridCol>
              </a:tblGrid>
              <a:tr h="212232">
                <a:tc>
                  <a:txBody>
                    <a:bodyPr/>
                    <a:lstStyle/>
                    <a:p>
                      <a:r>
                        <a:rPr lang="en-US" sz="1200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App1-Policy-1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App1-LB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TCP/443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061645"/>
                  </a:ext>
                </a:extLst>
              </a:tr>
              <a:tr h="212232">
                <a:tc>
                  <a:txBody>
                    <a:bodyPr/>
                    <a:lstStyle/>
                    <a:p>
                      <a:r>
                        <a:rPr lang="en-US" sz="1200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App1-Policy-2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App1-LB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App1-Web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TCP/80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325497"/>
                  </a:ext>
                </a:extLst>
              </a:tr>
              <a:tr h="212232">
                <a:tc>
                  <a:txBody>
                    <a:bodyPr/>
                    <a:lstStyle/>
                    <a:p>
                      <a:r>
                        <a:rPr lang="en-US" sz="1200" dirty="0"/>
                        <a:t>10002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App1-Policy-3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App1-Web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App1-DB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TCP/3306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23138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C412A37-7558-BB08-AC44-3401B64A9DA8}"/>
              </a:ext>
            </a:extLst>
          </p:cNvPr>
          <p:cNvSpPr txBox="1"/>
          <p:nvPr/>
        </p:nvSpPr>
        <p:spPr>
          <a:xfrm>
            <a:off x="3592723" y="444495"/>
            <a:ext cx="4934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Section (1-1999): Guardrail Exceptions and Global Allow Policies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66BA40-01D7-E176-1497-D1C8964DD7CF}"/>
              </a:ext>
            </a:extLst>
          </p:cNvPr>
          <p:cNvSpPr txBox="1"/>
          <p:nvPr/>
        </p:nvSpPr>
        <p:spPr>
          <a:xfrm>
            <a:off x="3588226" y="1520946"/>
            <a:ext cx="2528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Section (2000-3999): Guardrails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666420-86F1-2875-2A8F-1B108DD3F7E9}"/>
              </a:ext>
            </a:extLst>
          </p:cNvPr>
          <p:cNvSpPr txBox="1"/>
          <p:nvPr/>
        </p:nvSpPr>
        <p:spPr>
          <a:xfrm>
            <a:off x="3588226" y="2231713"/>
            <a:ext cx="3306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Section (5000-29999): Application Policies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22AD8C-C3A3-CCF0-69B0-13827F8A7ADE}"/>
              </a:ext>
            </a:extLst>
          </p:cNvPr>
          <p:cNvSpPr txBox="1"/>
          <p:nvPr/>
        </p:nvSpPr>
        <p:spPr>
          <a:xfrm>
            <a:off x="3583630" y="3604411"/>
            <a:ext cx="4051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Section (30000-34999): Explicit, Targeted Catch </a:t>
            </a:r>
            <a:r>
              <a:rPr lang="en-US" sz="1400" b="1" dirty="0" err="1"/>
              <a:t>Alls</a:t>
            </a:r>
            <a:endParaRPr lang="en-US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65EBC5-C8BC-7CFD-74C3-D06C465F520F}"/>
              </a:ext>
            </a:extLst>
          </p:cNvPr>
          <p:cNvSpPr txBox="1"/>
          <p:nvPr/>
        </p:nvSpPr>
        <p:spPr>
          <a:xfrm>
            <a:off x="3588229" y="5943785"/>
            <a:ext cx="3841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Section (50000): Explicit Allow - Global Catch All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90029D-C868-9856-B9B7-98377F5B122F}"/>
              </a:ext>
            </a:extLst>
          </p:cNvPr>
          <p:cNvSpPr txBox="1"/>
          <p:nvPr/>
        </p:nvSpPr>
        <p:spPr>
          <a:xfrm>
            <a:off x="5817410" y="87578"/>
            <a:ext cx="362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 Hierarchical Section Design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58F8D1-CB17-ECC5-3819-E02B143741FE}"/>
              </a:ext>
            </a:extLst>
          </p:cNvPr>
          <p:cNvGraphicFramePr>
            <a:graphicFrameLocks noGrp="1"/>
          </p:cNvGraphicFramePr>
          <p:nvPr/>
        </p:nvGraphicFramePr>
        <p:xfrm>
          <a:off x="3592724" y="5237741"/>
          <a:ext cx="8254656" cy="54864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18692">
                  <a:extLst>
                    <a:ext uri="{9D8B030D-6E8A-4147-A177-3AD203B41FA5}">
                      <a16:colId xmlns:a16="http://schemas.microsoft.com/office/drawing/2014/main" val="3845538911"/>
                    </a:ext>
                  </a:extLst>
                </a:gridCol>
                <a:gridCol w="1413979">
                  <a:extLst>
                    <a:ext uri="{9D8B030D-6E8A-4147-A177-3AD203B41FA5}">
                      <a16:colId xmlns:a16="http://schemas.microsoft.com/office/drawing/2014/main" val="3426638962"/>
                    </a:ext>
                  </a:extLst>
                </a:gridCol>
                <a:gridCol w="1298943">
                  <a:extLst>
                    <a:ext uri="{9D8B030D-6E8A-4147-A177-3AD203B41FA5}">
                      <a16:colId xmlns:a16="http://schemas.microsoft.com/office/drawing/2014/main" val="910640471"/>
                    </a:ext>
                  </a:extLst>
                </a:gridCol>
                <a:gridCol w="1109851">
                  <a:extLst>
                    <a:ext uri="{9D8B030D-6E8A-4147-A177-3AD203B41FA5}">
                      <a16:colId xmlns:a16="http://schemas.microsoft.com/office/drawing/2014/main" val="2935851619"/>
                    </a:ext>
                  </a:extLst>
                </a:gridCol>
                <a:gridCol w="1204397">
                  <a:extLst>
                    <a:ext uri="{9D8B030D-6E8A-4147-A177-3AD203B41FA5}">
                      <a16:colId xmlns:a16="http://schemas.microsoft.com/office/drawing/2014/main" val="391000102"/>
                    </a:ext>
                  </a:extLst>
                </a:gridCol>
                <a:gridCol w="1713534">
                  <a:extLst>
                    <a:ext uri="{9D8B030D-6E8A-4147-A177-3AD203B41FA5}">
                      <a16:colId xmlns:a16="http://schemas.microsoft.com/office/drawing/2014/main" val="3440358023"/>
                    </a:ext>
                  </a:extLst>
                </a:gridCol>
                <a:gridCol w="695260">
                  <a:extLst>
                    <a:ext uri="{9D8B030D-6E8A-4147-A177-3AD203B41FA5}">
                      <a16:colId xmlns:a16="http://schemas.microsoft.com/office/drawing/2014/main" val="2489143978"/>
                    </a:ext>
                  </a:extLst>
                </a:gridCol>
              </a:tblGrid>
              <a:tr h="212232">
                <a:tc>
                  <a:txBody>
                    <a:bodyPr/>
                    <a:lstStyle/>
                    <a:p>
                      <a:r>
                        <a:rPr lang="en-US" sz="12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Egress-HTTP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Private-Networks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Public 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TCP/80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Allow and Inspect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563988"/>
                  </a:ext>
                </a:extLst>
              </a:tr>
              <a:tr h="212232">
                <a:tc>
                  <a:txBody>
                    <a:bodyPr/>
                    <a:lstStyle/>
                    <a:p>
                      <a:r>
                        <a:rPr lang="en-US" sz="1200" dirty="0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Egress-HTTPS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Private-Networks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Public 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TCP/443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Allow, Inspect, Decrypt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72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178341E-5B2C-6B3C-C7C2-6DA807F395D3}"/>
              </a:ext>
            </a:extLst>
          </p:cNvPr>
          <p:cNvSpPr txBox="1"/>
          <p:nvPr/>
        </p:nvSpPr>
        <p:spPr>
          <a:xfrm>
            <a:off x="3599568" y="4943652"/>
            <a:ext cx="3659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Section (35000-35999): Internet Egress Policies</a:t>
            </a:r>
          </a:p>
        </p:txBody>
      </p:sp>
    </p:spTree>
    <p:extLst>
      <p:ext uri="{BB962C8B-B14F-4D97-AF65-F5344CB8AC3E}">
        <p14:creationId xmlns:p14="http://schemas.microsoft.com/office/powerpoint/2010/main" val="316932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F291DC-CBA7-D0AA-9C8C-7B201136C1C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latin typeface="Calibri" panose="020F0502020204030204"/>
                <a:cs typeface="Calibri"/>
              </a:rPr>
              <a:t>In Reality…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B510217-B833-A702-C070-53B5E9CFEF74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1219200" y="3514400"/>
            <a:ext cx="9622971" cy="0"/>
          </a:xfrm>
          <a:prstGeom prst="line">
            <a:avLst/>
          </a:prstGeom>
          <a:ln w="1270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01961FC-98E4-C8D1-983C-6E94E52C07BD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490258" y="1659284"/>
            <a:ext cx="1698397" cy="1775937"/>
            <a:chOff x="3056264" y="1170799"/>
            <a:chExt cx="1698397" cy="1775937"/>
          </a:xfrm>
        </p:grpSpPr>
        <p:pic>
          <p:nvPicPr>
            <p:cNvPr id="46" name="Graphic 45" descr="Network outline">
              <a:extLst>
                <a:ext uri="{FF2B5EF4-FFF2-40B4-BE49-F238E27FC236}">
                  <a16:creationId xmlns:a16="http://schemas.microsoft.com/office/drawing/2014/main" id="{CC1E7249-46FA-AD5D-6B74-1A7F0696F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3056264" y="1170799"/>
              <a:ext cx="1698397" cy="1698397"/>
            </a:xfrm>
            <a:prstGeom prst="rect">
              <a:avLst/>
            </a:prstGeom>
          </p:spPr>
        </p:pic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21D6BDB-3326-DF7E-C905-7D09588056C9}"/>
                </a:ext>
              </a:extLst>
            </p:cNvPr>
            <p:cNvCxnSpPr/>
            <p:nvPr/>
          </p:nvCxnSpPr>
          <p:spPr>
            <a:xfrm flipH="1" flipV="1">
              <a:off x="3905463" y="2257010"/>
              <a:ext cx="0" cy="689726"/>
            </a:xfrm>
            <a:prstGeom prst="line">
              <a:avLst/>
            </a:prstGeom>
            <a:ln w="63500" cap="flat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D41F50C-177C-E44A-ABC8-7F955CBEDCA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676731" y="1698055"/>
            <a:ext cx="1698397" cy="1775937"/>
            <a:chOff x="3056264" y="1170799"/>
            <a:chExt cx="1698397" cy="1775937"/>
          </a:xfrm>
        </p:grpSpPr>
        <p:pic>
          <p:nvPicPr>
            <p:cNvPr id="49" name="Graphic 48" descr="Network outline">
              <a:extLst>
                <a:ext uri="{FF2B5EF4-FFF2-40B4-BE49-F238E27FC236}">
                  <a16:creationId xmlns:a16="http://schemas.microsoft.com/office/drawing/2014/main" id="{DB6A6254-5D45-FF1A-787E-C1EA40E56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3056264" y="1170799"/>
              <a:ext cx="1698397" cy="1698397"/>
            </a:xfrm>
            <a:prstGeom prst="rect">
              <a:avLst/>
            </a:prstGeom>
          </p:spPr>
        </p:pic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11D2B84-E62B-3180-F030-30EC6C1975F5}"/>
                </a:ext>
              </a:extLst>
            </p:cNvPr>
            <p:cNvCxnSpPr/>
            <p:nvPr/>
          </p:nvCxnSpPr>
          <p:spPr>
            <a:xfrm flipH="1" flipV="1">
              <a:off x="3905463" y="2257010"/>
              <a:ext cx="0" cy="689726"/>
            </a:xfrm>
            <a:prstGeom prst="line">
              <a:avLst/>
            </a:prstGeom>
            <a:ln w="63500" cap="flat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78B8C9-D2A9-DF4A-CB91-3A81E7F6A1DA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 flipH="1" flipV="1">
            <a:off x="1509407" y="2827854"/>
            <a:ext cx="0" cy="689726"/>
          </a:xfrm>
          <a:prstGeom prst="line">
            <a:avLst/>
          </a:prstGeom>
          <a:ln w="63500" cap="flat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4" descr="brick wall Icon - Free PNG &amp; SVG 18597 - Noun Project">
            <a:extLst>
              <a:ext uri="{FF2B5EF4-FFF2-40B4-BE49-F238E27FC236}">
                <a16:creationId xmlns:a16="http://schemas.microsoft.com/office/drawing/2014/main" id="{20B412C1-D697-BE90-AE82-C61BC375FD99}"/>
              </a:ext>
            </a:extLst>
          </p:cNvPr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3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5" t="31556" r="30265" b="26844"/>
          <a:stretch>
            <a:fillRect/>
          </a:stretch>
        </p:blipFill>
        <p:spPr bwMode="auto">
          <a:xfrm>
            <a:off x="1260420" y="2625415"/>
            <a:ext cx="495375" cy="495375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tx1">
                <a:lumMod val="95000"/>
              </a:schemeClr>
            </a:bgClr>
          </a:pattFill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6D54B563-B663-34C9-E794-8F62F1885211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 rot="10800000">
            <a:off x="10294397" y="3498250"/>
            <a:ext cx="495375" cy="892165"/>
            <a:chOff x="10168378" y="2595189"/>
            <a:chExt cx="495375" cy="89216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1A30861-AFAD-DB57-8AC5-53E68DA995DD}"/>
                </a:ext>
              </a:extLst>
            </p:cNvPr>
            <p:cNvCxnSpPr/>
            <p:nvPr/>
          </p:nvCxnSpPr>
          <p:spPr>
            <a:xfrm flipH="1" flipV="1">
              <a:off x="10417365" y="2797628"/>
              <a:ext cx="0" cy="689726"/>
            </a:xfrm>
            <a:prstGeom prst="line">
              <a:avLst/>
            </a:prstGeom>
            <a:ln w="63500" cap="flat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E930A729-5814-4E27-1950-5499690C55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10168378" y="2595189"/>
              <a:ext cx="495375" cy="495375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ECDB0EA-514B-2B47-597F-B08CDEC61426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 rot="10800000">
            <a:off x="2038941" y="3554809"/>
            <a:ext cx="1698397" cy="1775937"/>
            <a:chOff x="3056264" y="1170799"/>
            <a:chExt cx="1698397" cy="1775937"/>
          </a:xfrm>
        </p:grpSpPr>
        <p:pic>
          <p:nvPicPr>
            <p:cNvPr id="57" name="Graphic 56" descr="Network outline">
              <a:extLst>
                <a:ext uri="{FF2B5EF4-FFF2-40B4-BE49-F238E27FC236}">
                  <a16:creationId xmlns:a16="http://schemas.microsoft.com/office/drawing/2014/main" id="{596CCF81-4A67-5F24-97D5-E486DD9B1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3056264" y="1170799"/>
              <a:ext cx="1698397" cy="1698397"/>
            </a:xfrm>
            <a:prstGeom prst="rect">
              <a:avLst/>
            </a:prstGeom>
          </p:spPr>
        </p:pic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EEEC868-2818-6EE1-053D-DF5B34ABAF55}"/>
                </a:ext>
              </a:extLst>
            </p:cNvPr>
            <p:cNvCxnSpPr/>
            <p:nvPr/>
          </p:nvCxnSpPr>
          <p:spPr>
            <a:xfrm flipH="1" flipV="1">
              <a:off x="3905463" y="2257010"/>
              <a:ext cx="0" cy="689726"/>
            </a:xfrm>
            <a:prstGeom prst="line">
              <a:avLst/>
            </a:prstGeom>
            <a:ln w="63500" cap="flat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275F021-15D4-6522-0948-5A1C45972D7B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 rot="10800000">
            <a:off x="5030794" y="3554808"/>
            <a:ext cx="1698397" cy="1775937"/>
            <a:chOff x="3056264" y="1170799"/>
            <a:chExt cx="1698397" cy="1775937"/>
          </a:xfrm>
        </p:grpSpPr>
        <p:pic>
          <p:nvPicPr>
            <p:cNvPr id="60" name="Graphic 59" descr="Network outline">
              <a:extLst>
                <a:ext uri="{FF2B5EF4-FFF2-40B4-BE49-F238E27FC236}">
                  <a16:creationId xmlns:a16="http://schemas.microsoft.com/office/drawing/2014/main" id="{35C57728-0F71-BD35-7E49-67F551EFE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3056264" y="1170799"/>
              <a:ext cx="1698397" cy="1698397"/>
            </a:xfrm>
            <a:prstGeom prst="rect">
              <a:avLst/>
            </a:prstGeom>
          </p:spPr>
        </p:pic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6021C27-85E4-E154-F36C-C476E4502A53}"/>
                </a:ext>
              </a:extLst>
            </p:cNvPr>
            <p:cNvCxnSpPr/>
            <p:nvPr/>
          </p:nvCxnSpPr>
          <p:spPr>
            <a:xfrm flipH="1" flipV="1">
              <a:off x="3905463" y="2257010"/>
              <a:ext cx="0" cy="689726"/>
            </a:xfrm>
            <a:prstGeom prst="line">
              <a:avLst/>
            </a:prstGeom>
            <a:ln w="63500" cap="flat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B2639C2-D8D3-D444-D2B1-241493B243E3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 rot="10800000">
            <a:off x="8022647" y="3554808"/>
            <a:ext cx="1698397" cy="1775937"/>
            <a:chOff x="3056264" y="1170799"/>
            <a:chExt cx="1698397" cy="1775937"/>
          </a:xfrm>
        </p:grpSpPr>
        <p:pic>
          <p:nvPicPr>
            <p:cNvPr id="63" name="Graphic 62" descr="Network outline">
              <a:extLst>
                <a:ext uri="{FF2B5EF4-FFF2-40B4-BE49-F238E27FC236}">
                  <a16:creationId xmlns:a16="http://schemas.microsoft.com/office/drawing/2014/main" id="{2AF310CA-62C8-3121-9A7A-96B455F50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3056264" y="1170799"/>
              <a:ext cx="1698397" cy="1698397"/>
            </a:xfrm>
            <a:prstGeom prst="rect">
              <a:avLst/>
            </a:prstGeom>
          </p:spPr>
        </p:pic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6E7B31F-54C5-F202-05F2-D311A009BDC6}"/>
                </a:ext>
              </a:extLst>
            </p:cNvPr>
            <p:cNvCxnSpPr/>
            <p:nvPr/>
          </p:nvCxnSpPr>
          <p:spPr>
            <a:xfrm flipH="1" flipV="1">
              <a:off x="3905463" y="2257010"/>
              <a:ext cx="0" cy="689726"/>
            </a:xfrm>
            <a:prstGeom prst="line">
              <a:avLst/>
            </a:prstGeom>
            <a:ln w="63500" cap="flat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9562E22-20CB-6D33-F7AE-31D5A0C3F2C2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8447138" y="1744541"/>
            <a:ext cx="1194334" cy="724055"/>
            <a:chOff x="6150286" y="3955723"/>
            <a:chExt cx="1194334" cy="724055"/>
          </a:xfrm>
        </p:grpSpPr>
        <p:sp>
          <p:nvSpPr>
            <p:cNvPr id="66" name="Freeform 50">
              <a:extLst>
                <a:ext uri="{FF2B5EF4-FFF2-40B4-BE49-F238E27FC236}">
                  <a16:creationId xmlns:a16="http://schemas.microsoft.com/office/drawing/2014/main" id="{8B051239-B10B-042C-2B54-63FE85E016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31AA4AD-3CF5-DEF4-BDD6-2EC85D04409F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1D24F9E-8B13-BBB1-EDA5-D56C563C43C5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910940" y="4606691"/>
            <a:ext cx="1194334" cy="724055"/>
            <a:chOff x="6150286" y="3955723"/>
            <a:chExt cx="1194334" cy="724055"/>
          </a:xfrm>
        </p:grpSpPr>
        <p:sp>
          <p:nvSpPr>
            <p:cNvPr id="69" name="Freeform 50">
              <a:extLst>
                <a:ext uri="{FF2B5EF4-FFF2-40B4-BE49-F238E27FC236}">
                  <a16:creationId xmlns:a16="http://schemas.microsoft.com/office/drawing/2014/main" id="{8ACEFD6B-07F4-2875-38AE-45BAE2D8E9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70F6CB8-5EBB-3110-E2BA-51AB426BAA42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2BF37C5-6B12-4454-EA1F-363075216812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5277535" y="2166892"/>
            <a:ext cx="1194334" cy="724055"/>
            <a:chOff x="6150286" y="3955723"/>
            <a:chExt cx="1194334" cy="724055"/>
          </a:xfrm>
        </p:grpSpPr>
        <p:sp>
          <p:nvSpPr>
            <p:cNvPr id="72" name="Freeform 50">
              <a:extLst>
                <a:ext uri="{FF2B5EF4-FFF2-40B4-BE49-F238E27FC236}">
                  <a16:creationId xmlns:a16="http://schemas.microsoft.com/office/drawing/2014/main" id="{D293686A-0541-9889-29C8-46CEB49A2C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714769A-C4EA-6610-FCA8-AD8AD89DD0E6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0611E0C-09C0-9856-CCD6-47F285C53ABC}"/>
              </a:ext>
            </a:extLst>
          </p:cNvPr>
          <p:cNvGrpSpPr/>
          <p:nvPr>
            <p:custDataLst>
              <p:tags r:id="rId14"/>
            </p:custDataLst>
          </p:nvPr>
        </p:nvGrpSpPr>
        <p:grpSpPr>
          <a:xfrm>
            <a:off x="2307046" y="1176173"/>
            <a:ext cx="1194334" cy="724055"/>
            <a:chOff x="6150286" y="3955723"/>
            <a:chExt cx="1194334" cy="724055"/>
          </a:xfrm>
        </p:grpSpPr>
        <p:sp>
          <p:nvSpPr>
            <p:cNvPr id="75" name="Freeform 50">
              <a:extLst>
                <a:ext uri="{FF2B5EF4-FFF2-40B4-BE49-F238E27FC236}">
                  <a16:creationId xmlns:a16="http://schemas.microsoft.com/office/drawing/2014/main" id="{4844AB8D-456B-96AC-4938-2A204521E8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8AC37CC-7F6A-8F65-A045-BAF880700FF6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5AAEC8C-E802-6A51-A584-D80ED6C25252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374040" y="1580897"/>
            <a:ext cx="1194334" cy="724055"/>
            <a:chOff x="6150286" y="3955723"/>
            <a:chExt cx="1194334" cy="724055"/>
          </a:xfrm>
        </p:grpSpPr>
        <p:sp>
          <p:nvSpPr>
            <p:cNvPr id="78" name="Freeform 50">
              <a:extLst>
                <a:ext uri="{FF2B5EF4-FFF2-40B4-BE49-F238E27FC236}">
                  <a16:creationId xmlns:a16="http://schemas.microsoft.com/office/drawing/2014/main" id="{7453280E-2325-BDFE-3F08-A74CB58C71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B95F93D-8BB6-91B4-6768-D0CD964A9652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CEBD688-9228-D26E-AF62-0F2BF379CA50}"/>
              </a:ext>
            </a:extLst>
          </p:cNvPr>
          <p:cNvGrpSpPr/>
          <p:nvPr>
            <p:custDataLst>
              <p:tags r:id="rId16"/>
            </p:custDataLst>
          </p:nvPr>
        </p:nvGrpSpPr>
        <p:grpSpPr>
          <a:xfrm>
            <a:off x="10540785" y="4591714"/>
            <a:ext cx="1194334" cy="724055"/>
            <a:chOff x="6150286" y="3955723"/>
            <a:chExt cx="1194334" cy="724055"/>
          </a:xfrm>
        </p:grpSpPr>
        <p:sp>
          <p:nvSpPr>
            <p:cNvPr id="81" name="Freeform 50">
              <a:extLst>
                <a:ext uri="{FF2B5EF4-FFF2-40B4-BE49-F238E27FC236}">
                  <a16:creationId xmlns:a16="http://schemas.microsoft.com/office/drawing/2014/main" id="{FE1D5B40-FCFB-1F44-764E-0497C308E1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20BB735-2326-95EB-FFF7-E19A2054F733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/>
                <a:t>Internet</a:t>
              </a:r>
            </a:p>
          </p:txBody>
        </p:sp>
      </p:grpSp>
      <p:sp>
        <p:nvSpPr>
          <p:cNvPr id="83" name="Freeform 82">
            <a:extLst>
              <a:ext uri="{FF2B5EF4-FFF2-40B4-BE49-F238E27FC236}">
                <a16:creationId xmlns:a16="http://schemas.microsoft.com/office/drawing/2014/main" id="{22C6994B-A4D5-CC07-90AE-F80E5E165288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683609" y="2321169"/>
            <a:ext cx="807566" cy="571316"/>
          </a:xfrm>
          <a:custGeom>
            <a:avLst/>
            <a:gdLst>
              <a:gd name="connsiteX0" fmla="*/ 5708 w 807566"/>
              <a:gd name="connsiteY0" fmla="*/ 0 h 571316"/>
              <a:gd name="connsiteX1" fmla="*/ 118249 w 807566"/>
              <a:gd name="connsiteY1" fmla="*/ 506437 h 571316"/>
              <a:gd name="connsiteX2" fmla="*/ 807566 w 807566"/>
              <a:gd name="connsiteY2" fmla="*/ 548640 h 57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566" h="571316">
                <a:moveTo>
                  <a:pt x="5708" y="0"/>
                </a:moveTo>
                <a:cubicBezTo>
                  <a:pt x="-4843" y="207498"/>
                  <a:pt x="-15394" y="414997"/>
                  <a:pt x="118249" y="506437"/>
                </a:cubicBezTo>
                <a:cubicBezTo>
                  <a:pt x="251892" y="597877"/>
                  <a:pt x="529729" y="573258"/>
                  <a:pt x="807566" y="548640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A599FF0C-B75D-DE12-E683-4FB0920E125E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477108" y="2362851"/>
            <a:ext cx="3418450" cy="1025747"/>
          </a:xfrm>
          <a:custGeom>
            <a:avLst/>
            <a:gdLst>
              <a:gd name="connsiteX0" fmla="*/ 0 w 3418450"/>
              <a:gd name="connsiteY0" fmla="*/ 608602 h 1277139"/>
              <a:gd name="connsiteX1" fmla="*/ 126610 w 3418450"/>
              <a:gd name="connsiteY1" fmla="*/ 1153242 h 1277139"/>
              <a:gd name="connsiteX2" fmla="*/ 689318 w 3418450"/>
              <a:gd name="connsiteY2" fmla="*/ 1238202 h 1277139"/>
              <a:gd name="connsiteX3" fmla="*/ 2644726 w 3418450"/>
              <a:gd name="connsiteY3" fmla="*/ 1178483 h 1277139"/>
              <a:gd name="connsiteX4" fmla="*/ 2883878 w 3418450"/>
              <a:gd name="connsiteY4" fmla="*/ 183401 h 1277139"/>
              <a:gd name="connsiteX5" fmla="*/ 3418450 w 3418450"/>
              <a:gd name="connsiteY5" fmla="*/ 521 h 1277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18450" h="1277139">
                <a:moveTo>
                  <a:pt x="0" y="608602"/>
                </a:moveTo>
                <a:cubicBezTo>
                  <a:pt x="647113" y="608051"/>
                  <a:pt x="11724" y="1048309"/>
                  <a:pt x="126610" y="1153242"/>
                </a:cubicBezTo>
                <a:cubicBezTo>
                  <a:pt x="241496" y="1258175"/>
                  <a:pt x="269632" y="1233995"/>
                  <a:pt x="689318" y="1238202"/>
                </a:cubicBezTo>
                <a:cubicBezTo>
                  <a:pt x="1109004" y="1242409"/>
                  <a:pt x="2278966" y="1354283"/>
                  <a:pt x="2644726" y="1178483"/>
                </a:cubicBezTo>
                <a:cubicBezTo>
                  <a:pt x="3010486" y="1002683"/>
                  <a:pt x="2752580" y="370970"/>
                  <a:pt x="2883878" y="183401"/>
                </a:cubicBezTo>
                <a:cubicBezTo>
                  <a:pt x="3015176" y="-4168"/>
                  <a:pt x="3216813" y="-1824"/>
                  <a:pt x="3418450" y="521"/>
                </a:cubicBezTo>
              </a:path>
            </a:pathLst>
          </a:custGeom>
          <a:noFill/>
          <a:ln w="63500" cap="rnd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31AD068A-7C1B-4CA9-4113-C69A8D2D6453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2931744" y="1812023"/>
            <a:ext cx="807566" cy="571316"/>
          </a:xfrm>
          <a:custGeom>
            <a:avLst/>
            <a:gdLst>
              <a:gd name="connsiteX0" fmla="*/ 5708 w 807566"/>
              <a:gd name="connsiteY0" fmla="*/ 0 h 571316"/>
              <a:gd name="connsiteX1" fmla="*/ 118249 w 807566"/>
              <a:gd name="connsiteY1" fmla="*/ 506437 h 571316"/>
              <a:gd name="connsiteX2" fmla="*/ 807566 w 807566"/>
              <a:gd name="connsiteY2" fmla="*/ 548640 h 57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566" h="571316">
                <a:moveTo>
                  <a:pt x="5708" y="0"/>
                </a:moveTo>
                <a:cubicBezTo>
                  <a:pt x="-4843" y="207498"/>
                  <a:pt x="-15394" y="414997"/>
                  <a:pt x="118249" y="506437"/>
                </a:cubicBezTo>
                <a:cubicBezTo>
                  <a:pt x="251892" y="597877"/>
                  <a:pt x="529729" y="573258"/>
                  <a:pt x="807566" y="548640"/>
                </a:cubicBezTo>
              </a:path>
            </a:pathLst>
          </a:custGeom>
          <a:noFill/>
          <a:ln w="635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7366685B-FA44-5981-5ACE-FAA5FBD46950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rot="8929857">
            <a:off x="6079418" y="2063027"/>
            <a:ext cx="807566" cy="571316"/>
          </a:xfrm>
          <a:custGeom>
            <a:avLst/>
            <a:gdLst>
              <a:gd name="connsiteX0" fmla="*/ 5708 w 807566"/>
              <a:gd name="connsiteY0" fmla="*/ 0 h 571316"/>
              <a:gd name="connsiteX1" fmla="*/ 118249 w 807566"/>
              <a:gd name="connsiteY1" fmla="*/ 506437 h 571316"/>
              <a:gd name="connsiteX2" fmla="*/ 807566 w 807566"/>
              <a:gd name="connsiteY2" fmla="*/ 548640 h 57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566" h="571316">
                <a:moveTo>
                  <a:pt x="5708" y="0"/>
                </a:moveTo>
                <a:cubicBezTo>
                  <a:pt x="-4843" y="207498"/>
                  <a:pt x="-15394" y="414997"/>
                  <a:pt x="118249" y="506437"/>
                </a:cubicBezTo>
                <a:cubicBezTo>
                  <a:pt x="251892" y="597877"/>
                  <a:pt x="529729" y="573258"/>
                  <a:pt x="807566" y="548640"/>
                </a:cubicBezTo>
              </a:path>
            </a:pathLst>
          </a:custGeom>
          <a:noFill/>
          <a:ln w="635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720727C-5467-071B-D04E-C4A3B3371CB5}"/>
              </a:ext>
            </a:extLst>
          </p:cNvPr>
          <p:cNvGrpSpPr/>
          <p:nvPr>
            <p:custDataLst>
              <p:tags r:id="rId21"/>
            </p:custDataLst>
          </p:nvPr>
        </p:nvGrpSpPr>
        <p:grpSpPr>
          <a:xfrm rot="10800000">
            <a:off x="6471867" y="3685503"/>
            <a:ext cx="4751373" cy="896496"/>
            <a:chOff x="836009" y="2473569"/>
            <a:chExt cx="4211949" cy="1067429"/>
          </a:xfrm>
        </p:grpSpPr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7C9934E9-6D23-14E8-EA71-701B36FEF607}"/>
                </a:ext>
              </a:extLst>
            </p:cNvPr>
            <p:cNvSpPr/>
            <p:nvPr/>
          </p:nvSpPr>
          <p:spPr>
            <a:xfrm>
              <a:off x="836009" y="2473569"/>
              <a:ext cx="807566" cy="571316"/>
            </a:xfrm>
            <a:custGeom>
              <a:avLst/>
              <a:gdLst>
                <a:gd name="connsiteX0" fmla="*/ 5708 w 807566"/>
                <a:gd name="connsiteY0" fmla="*/ 0 h 571316"/>
                <a:gd name="connsiteX1" fmla="*/ 118249 w 807566"/>
                <a:gd name="connsiteY1" fmla="*/ 506437 h 571316"/>
                <a:gd name="connsiteX2" fmla="*/ 807566 w 807566"/>
                <a:gd name="connsiteY2" fmla="*/ 548640 h 571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7566" h="571316">
                  <a:moveTo>
                    <a:pt x="5708" y="0"/>
                  </a:moveTo>
                  <a:cubicBezTo>
                    <a:pt x="-4843" y="207498"/>
                    <a:pt x="-15394" y="414997"/>
                    <a:pt x="118249" y="506437"/>
                  </a:cubicBezTo>
                  <a:cubicBezTo>
                    <a:pt x="251892" y="597877"/>
                    <a:pt x="529729" y="573258"/>
                    <a:pt x="807566" y="548640"/>
                  </a:cubicBezTo>
                </a:path>
              </a:pathLst>
            </a:cu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2849FB14-FE25-B62F-8560-C973AADDD6C9}"/>
                </a:ext>
              </a:extLst>
            </p:cNvPr>
            <p:cNvSpPr/>
            <p:nvPr/>
          </p:nvSpPr>
          <p:spPr>
            <a:xfrm>
              <a:off x="1629508" y="2515251"/>
              <a:ext cx="3418450" cy="1025747"/>
            </a:xfrm>
            <a:custGeom>
              <a:avLst/>
              <a:gdLst>
                <a:gd name="connsiteX0" fmla="*/ 0 w 3418450"/>
                <a:gd name="connsiteY0" fmla="*/ 608602 h 1277139"/>
                <a:gd name="connsiteX1" fmla="*/ 126610 w 3418450"/>
                <a:gd name="connsiteY1" fmla="*/ 1153242 h 1277139"/>
                <a:gd name="connsiteX2" fmla="*/ 689318 w 3418450"/>
                <a:gd name="connsiteY2" fmla="*/ 1238202 h 1277139"/>
                <a:gd name="connsiteX3" fmla="*/ 2644726 w 3418450"/>
                <a:gd name="connsiteY3" fmla="*/ 1178483 h 1277139"/>
                <a:gd name="connsiteX4" fmla="*/ 2883878 w 3418450"/>
                <a:gd name="connsiteY4" fmla="*/ 183401 h 1277139"/>
                <a:gd name="connsiteX5" fmla="*/ 3418450 w 3418450"/>
                <a:gd name="connsiteY5" fmla="*/ 521 h 1277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8450" h="1277139">
                  <a:moveTo>
                    <a:pt x="0" y="608602"/>
                  </a:moveTo>
                  <a:cubicBezTo>
                    <a:pt x="647113" y="608051"/>
                    <a:pt x="11724" y="1048309"/>
                    <a:pt x="126610" y="1153242"/>
                  </a:cubicBezTo>
                  <a:cubicBezTo>
                    <a:pt x="241496" y="1258175"/>
                    <a:pt x="269632" y="1233995"/>
                    <a:pt x="689318" y="1238202"/>
                  </a:cubicBezTo>
                  <a:cubicBezTo>
                    <a:pt x="1109004" y="1242409"/>
                    <a:pt x="2278966" y="1354283"/>
                    <a:pt x="2644726" y="1178483"/>
                  </a:cubicBezTo>
                  <a:cubicBezTo>
                    <a:pt x="3010486" y="1002683"/>
                    <a:pt x="2752580" y="370970"/>
                    <a:pt x="2883878" y="183401"/>
                  </a:cubicBezTo>
                  <a:cubicBezTo>
                    <a:pt x="3015176" y="-4168"/>
                    <a:pt x="3216813" y="-1824"/>
                    <a:pt x="3418450" y="521"/>
                  </a:cubicBezTo>
                </a:path>
              </a:pathLst>
            </a:custGeom>
            <a:noFill/>
            <a:ln w="635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90" name="Freeform 89">
            <a:extLst>
              <a:ext uri="{FF2B5EF4-FFF2-40B4-BE49-F238E27FC236}">
                <a16:creationId xmlns:a16="http://schemas.microsoft.com/office/drawing/2014/main" id="{D4ADA853-8A2E-7634-B531-D6541832872B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rot="18281534">
            <a:off x="1977291" y="4901581"/>
            <a:ext cx="807566" cy="571316"/>
          </a:xfrm>
          <a:custGeom>
            <a:avLst/>
            <a:gdLst>
              <a:gd name="connsiteX0" fmla="*/ 5708 w 807566"/>
              <a:gd name="connsiteY0" fmla="*/ 0 h 571316"/>
              <a:gd name="connsiteX1" fmla="*/ 118249 w 807566"/>
              <a:gd name="connsiteY1" fmla="*/ 506437 h 571316"/>
              <a:gd name="connsiteX2" fmla="*/ 807566 w 807566"/>
              <a:gd name="connsiteY2" fmla="*/ 548640 h 57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566" h="571316">
                <a:moveTo>
                  <a:pt x="5708" y="0"/>
                </a:moveTo>
                <a:cubicBezTo>
                  <a:pt x="-4843" y="207498"/>
                  <a:pt x="-15394" y="414997"/>
                  <a:pt x="118249" y="506437"/>
                </a:cubicBezTo>
                <a:cubicBezTo>
                  <a:pt x="251892" y="597877"/>
                  <a:pt x="529729" y="573258"/>
                  <a:pt x="807566" y="548640"/>
                </a:cubicBezTo>
              </a:path>
            </a:pathLst>
          </a:custGeom>
          <a:noFill/>
          <a:ln w="635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F5D0303B-1C15-84AA-99A8-9033945803EB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2844510" y="3968180"/>
            <a:ext cx="433262" cy="955512"/>
          </a:xfrm>
          <a:custGeom>
            <a:avLst/>
            <a:gdLst>
              <a:gd name="connsiteX0" fmla="*/ 81570 w 433262"/>
              <a:gd name="connsiteY0" fmla="*/ 955512 h 955512"/>
              <a:gd name="connsiteX1" fmla="*/ 39367 w 433262"/>
              <a:gd name="connsiteY1" fmla="*/ 435008 h 955512"/>
              <a:gd name="connsiteX2" fmla="*/ 433262 w 433262"/>
              <a:gd name="connsiteY2" fmla="*/ 27045 h 955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3261" h="955512">
                <a:moveTo>
                  <a:pt x="81570" y="955512"/>
                </a:moveTo>
                <a:cubicBezTo>
                  <a:pt x="19438" y="717534"/>
                  <a:pt x="-42694" y="479556"/>
                  <a:pt x="39367" y="435008"/>
                </a:cubicBezTo>
                <a:cubicBezTo>
                  <a:pt x="121428" y="390460"/>
                  <a:pt x="207006" y="-121838"/>
                  <a:pt x="433262" y="27045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13BFA992-5185-F435-63D6-4F48130C75D7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5769512" y="2442762"/>
            <a:ext cx="1872240" cy="2129238"/>
          </a:xfrm>
          <a:custGeom>
            <a:avLst/>
            <a:gdLst>
              <a:gd name="connsiteX0" fmla="*/ 1306537 w 1872240"/>
              <a:gd name="connsiteY0" fmla="*/ 19084 h 2129238"/>
              <a:gd name="connsiteX1" fmla="*/ 1756703 w 1872240"/>
              <a:gd name="connsiteY1" fmla="*/ 145693 h 2129238"/>
              <a:gd name="connsiteX2" fmla="*/ 1728568 w 1872240"/>
              <a:gd name="connsiteY2" fmla="*/ 1130431 h 2129238"/>
              <a:gd name="connsiteX3" fmla="*/ 181122 w 1872240"/>
              <a:gd name="connsiteY3" fmla="*/ 1242974 h 2129238"/>
              <a:gd name="connsiteX4" fmla="*/ 82648 w 1872240"/>
              <a:gd name="connsiteY4" fmla="*/ 1918223 h 2129238"/>
              <a:gd name="connsiteX5" fmla="*/ 589085 w 1872240"/>
              <a:gd name="connsiteY5" fmla="*/ 2129238 h 212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2240" h="2129238">
                <a:moveTo>
                  <a:pt x="1306537" y="19084"/>
                </a:moveTo>
                <a:cubicBezTo>
                  <a:pt x="1496451" y="-4362"/>
                  <a:pt x="1686365" y="-39531"/>
                  <a:pt x="1756703" y="145693"/>
                </a:cubicBezTo>
                <a:cubicBezTo>
                  <a:pt x="1827041" y="330917"/>
                  <a:pt x="1991165" y="947551"/>
                  <a:pt x="1728568" y="1130431"/>
                </a:cubicBezTo>
                <a:cubicBezTo>
                  <a:pt x="1465971" y="1313311"/>
                  <a:pt x="455442" y="1111675"/>
                  <a:pt x="181122" y="1242974"/>
                </a:cubicBezTo>
                <a:cubicBezTo>
                  <a:pt x="-93198" y="1374273"/>
                  <a:pt x="5276" y="1742377"/>
                  <a:pt x="82648" y="1918223"/>
                </a:cubicBezTo>
                <a:cubicBezTo>
                  <a:pt x="160020" y="2094069"/>
                  <a:pt x="374552" y="2111653"/>
                  <a:pt x="589085" y="2129238"/>
                </a:cubicBezTo>
              </a:path>
            </a:pathLst>
          </a:custGeom>
          <a:noFill/>
          <a:ln w="635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CA401971-5D6D-1F15-1BE7-579B6DC70D2A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3854546" y="2390779"/>
            <a:ext cx="5101421" cy="2237492"/>
          </a:xfrm>
          <a:custGeom>
            <a:avLst/>
            <a:gdLst>
              <a:gd name="connsiteX0" fmla="*/ 0 w 5101421"/>
              <a:gd name="connsiteY0" fmla="*/ 729 h 2237492"/>
              <a:gd name="connsiteX1" fmla="*/ 478301 w 5101421"/>
              <a:gd name="connsiteY1" fmla="*/ 197676 h 2237492"/>
              <a:gd name="connsiteX2" fmla="*/ 970669 w 5101421"/>
              <a:gd name="connsiteY2" fmla="*/ 971400 h 2237492"/>
              <a:gd name="connsiteX3" fmla="*/ 4586067 w 5101421"/>
              <a:gd name="connsiteY3" fmla="*/ 985468 h 2237492"/>
              <a:gd name="connsiteX4" fmla="*/ 5036234 w 5101421"/>
              <a:gd name="connsiteY4" fmla="*/ 2012409 h 2237492"/>
              <a:gd name="connsiteX5" fmla="*/ 4515729 w 5101421"/>
              <a:gd name="connsiteY5" fmla="*/ 2237492 h 2237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01421" h="2237492">
                <a:moveTo>
                  <a:pt x="0" y="729"/>
                </a:moveTo>
                <a:cubicBezTo>
                  <a:pt x="198119" y="-6305"/>
                  <a:pt x="316523" y="35898"/>
                  <a:pt x="478301" y="197676"/>
                </a:cubicBezTo>
                <a:cubicBezTo>
                  <a:pt x="640079" y="359454"/>
                  <a:pt x="286041" y="840101"/>
                  <a:pt x="970669" y="971400"/>
                </a:cubicBezTo>
                <a:cubicBezTo>
                  <a:pt x="1655297" y="1102699"/>
                  <a:pt x="3908473" y="811967"/>
                  <a:pt x="4586067" y="985468"/>
                </a:cubicBezTo>
                <a:cubicBezTo>
                  <a:pt x="5263661" y="1158969"/>
                  <a:pt x="5101883" y="1806083"/>
                  <a:pt x="5036234" y="2012409"/>
                </a:cubicBezTo>
                <a:cubicBezTo>
                  <a:pt x="4970585" y="2218735"/>
                  <a:pt x="4743157" y="2228113"/>
                  <a:pt x="4515729" y="2237492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FD65BF12-DD0F-25DC-3E4C-9E3AE7D6AD56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2754279" y="4830484"/>
            <a:ext cx="268748" cy="26874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242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42EB968-68C9-A6BB-7E95-571FC1A18473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3159716" y="3862870"/>
            <a:ext cx="268748" cy="26874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242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4A790B68-0836-668C-4026-A08C578E385A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3680390" y="2248570"/>
            <a:ext cx="268748" cy="26874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242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D7A7D69-E871-8E8B-3583-699FEA75DF9E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6267865" y="4489543"/>
            <a:ext cx="268748" cy="26874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242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2D5A382-CA48-D70C-C282-951404BC1869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8208713" y="4479335"/>
            <a:ext cx="268748" cy="26874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242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21461DC-AC0E-6603-579E-48A2581F796B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6870557" y="2274566"/>
            <a:ext cx="268748" cy="26874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242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9BFAB05-9A1D-7A91-9735-391CD51B24EB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4721828" y="2239734"/>
            <a:ext cx="268748" cy="268748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242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>
              <a:buClr>
                <a:schemeClr val="lt1"/>
              </a:buClr>
              <a:defRPr>
                <a:solidFill>
                  <a:schemeClr val="lt1"/>
                </a:solidFill>
              </a:defRPr>
            </a:pPr>
            <a:r>
              <a:rPr lang="en-US">
                <a:solidFill>
                  <a:schemeClr val="lt1"/>
                </a:solidFill>
              </a:rPr>
              <a:t> </a:t>
            </a:r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492946D-5003-11F8-1B32-EC7CE688D18C}"/>
              </a:ext>
            </a:extLst>
          </p:cNvPr>
          <p:cNvGrpSpPr/>
          <p:nvPr>
            <p:custDataLst>
              <p:tags r:id="rId33"/>
            </p:custDataLst>
          </p:nvPr>
        </p:nvGrpSpPr>
        <p:grpSpPr>
          <a:xfrm rot="10800000">
            <a:off x="4312614" y="3561023"/>
            <a:ext cx="495375" cy="892165"/>
            <a:chOff x="10168378" y="2595189"/>
            <a:chExt cx="495375" cy="892165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EA6C43E-22E3-6E75-FBF8-EE8B7E5714B6}"/>
                </a:ext>
              </a:extLst>
            </p:cNvPr>
            <p:cNvCxnSpPr/>
            <p:nvPr/>
          </p:nvCxnSpPr>
          <p:spPr>
            <a:xfrm flipH="1" flipV="1">
              <a:off x="10417365" y="2797628"/>
              <a:ext cx="0" cy="689726"/>
            </a:xfrm>
            <a:prstGeom prst="line">
              <a:avLst/>
            </a:prstGeom>
            <a:ln w="63500" cap="flat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102" descr="brick wall Icon - Free PNG &amp; SVG 18597 - Noun Project">
              <a:extLst>
                <a:ext uri="{FF2B5EF4-FFF2-40B4-BE49-F238E27FC236}">
                  <a16:creationId xmlns:a16="http://schemas.microsoft.com/office/drawing/2014/main" id="{9D5FD16A-D72B-5D52-DDBD-32FF457308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10168378" y="2595189"/>
              <a:ext cx="495375" cy="495375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</p:grpSp>
      <p:sp>
        <p:nvSpPr>
          <p:cNvPr id="10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10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BE2D2B54-580B-49D4-AB92-FF3F42D94D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4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84DA-6039-50F2-4060-302FA310443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latin typeface="Calibri" panose="020F0502020204030204"/>
                <a:cs typeface="Calibri"/>
              </a:rPr>
              <a:t>What If… the architecture was built for cloud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EDBF730-7E34-625C-F36A-88497079A79E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1219200" y="3514400"/>
            <a:ext cx="9622971" cy="0"/>
          </a:xfrm>
          <a:prstGeom prst="line">
            <a:avLst/>
          </a:prstGeom>
          <a:ln w="1270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D83EB5DD-B470-D91C-454F-9BE509907F6F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490258" y="1659284"/>
            <a:ext cx="1698397" cy="1855116"/>
            <a:chOff x="3056264" y="1170799"/>
            <a:chExt cx="1698397" cy="1855116"/>
          </a:xfrm>
        </p:grpSpPr>
        <p:pic>
          <p:nvPicPr>
            <p:cNvPr id="5" name="Graphic 4" descr="Network outline">
              <a:extLst>
                <a:ext uri="{FF2B5EF4-FFF2-40B4-BE49-F238E27FC236}">
                  <a16:creationId xmlns:a16="http://schemas.microsoft.com/office/drawing/2014/main" id="{7927FFF0-AF5D-F301-A50F-CACD04E48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056264" y="1170799"/>
              <a:ext cx="1698397" cy="1698397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79D771A-A444-9FE3-9820-87DAAA6E7F85}"/>
                </a:ext>
              </a:extLst>
            </p:cNvPr>
            <p:cNvCxnSpPr/>
            <p:nvPr/>
          </p:nvCxnSpPr>
          <p:spPr>
            <a:xfrm flipH="1" flipV="1">
              <a:off x="3905463" y="2257010"/>
              <a:ext cx="0" cy="768905"/>
            </a:xfrm>
            <a:prstGeom prst="line">
              <a:avLst/>
            </a:prstGeom>
            <a:ln w="63500" cap="flat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C97A97F-FFC1-E1D8-D220-4459FA3D112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676731" y="1698055"/>
            <a:ext cx="1698397" cy="1775937"/>
            <a:chOff x="3056264" y="1170799"/>
            <a:chExt cx="1698397" cy="1775937"/>
          </a:xfrm>
        </p:grpSpPr>
        <p:pic>
          <p:nvPicPr>
            <p:cNvPr id="8" name="Graphic 7" descr="Network outline">
              <a:extLst>
                <a:ext uri="{FF2B5EF4-FFF2-40B4-BE49-F238E27FC236}">
                  <a16:creationId xmlns:a16="http://schemas.microsoft.com/office/drawing/2014/main" id="{9038805A-7831-850A-68EF-FA075166B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056264" y="1170799"/>
              <a:ext cx="1698397" cy="1698397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C593155-9CFE-860C-D32A-5C79A4FFF2A8}"/>
                </a:ext>
              </a:extLst>
            </p:cNvPr>
            <p:cNvCxnSpPr/>
            <p:nvPr/>
          </p:nvCxnSpPr>
          <p:spPr>
            <a:xfrm flipH="1" flipV="1">
              <a:off x="3905463" y="2257010"/>
              <a:ext cx="0" cy="689726"/>
            </a:xfrm>
            <a:prstGeom prst="line">
              <a:avLst/>
            </a:prstGeom>
            <a:ln w="63500" cap="flat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5EFD88-C25E-C66C-F1A5-5A278AB9CE5E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 flipH="1" flipV="1">
            <a:off x="1509407" y="2827854"/>
            <a:ext cx="0" cy="689726"/>
          </a:xfrm>
          <a:prstGeom prst="line">
            <a:avLst/>
          </a:prstGeom>
          <a:ln w="63500" cap="flat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brick wall Icon - Free PNG &amp; SVG 18597 - Noun Project">
            <a:extLst>
              <a:ext uri="{FF2B5EF4-FFF2-40B4-BE49-F238E27FC236}">
                <a16:creationId xmlns:a16="http://schemas.microsoft.com/office/drawing/2014/main" id="{7F5494F0-7CDD-C97E-CB55-7965F57105BA}"/>
              </a:ext>
            </a:extLst>
          </p:cNvPr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5" t="31556" r="30265" b="26844"/>
          <a:stretch>
            <a:fillRect/>
          </a:stretch>
        </p:blipFill>
        <p:spPr bwMode="auto">
          <a:xfrm>
            <a:off x="1260420" y="2625415"/>
            <a:ext cx="495375" cy="495375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tx1">
                <a:lumMod val="95000"/>
              </a:schemeClr>
            </a:bgClr>
          </a:pattFill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37D25F7-04BE-4F42-95A0-70ADFEFE8058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 rot="10800000">
            <a:off x="10294397" y="3498250"/>
            <a:ext cx="495375" cy="892165"/>
            <a:chOff x="10168378" y="2595189"/>
            <a:chExt cx="495375" cy="892165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D2E9567-9699-7FCD-AEE0-BAFEEC753991}"/>
                </a:ext>
              </a:extLst>
            </p:cNvPr>
            <p:cNvCxnSpPr/>
            <p:nvPr/>
          </p:nvCxnSpPr>
          <p:spPr>
            <a:xfrm flipH="1" flipV="1">
              <a:off x="10417365" y="2797628"/>
              <a:ext cx="0" cy="689726"/>
            </a:xfrm>
            <a:prstGeom prst="line">
              <a:avLst/>
            </a:prstGeom>
            <a:ln w="63500" cap="flat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4C70AE2D-1CB6-6B89-83E6-9B600A632D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10168378" y="2595189"/>
              <a:ext cx="495375" cy="495375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EB077AD-B616-2955-1BC3-2DFE42AEBE30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 rot="10800000">
            <a:off x="2038941" y="3554809"/>
            <a:ext cx="1698397" cy="1775937"/>
            <a:chOff x="3056264" y="1170799"/>
            <a:chExt cx="1698397" cy="1775937"/>
          </a:xfrm>
        </p:grpSpPr>
        <p:pic>
          <p:nvPicPr>
            <p:cNvPr id="16" name="Graphic 15" descr="Network outline">
              <a:extLst>
                <a:ext uri="{FF2B5EF4-FFF2-40B4-BE49-F238E27FC236}">
                  <a16:creationId xmlns:a16="http://schemas.microsoft.com/office/drawing/2014/main" id="{E9E5FBC2-715F-9A98-07CF-61238193D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056264" y="1170799"/>
              <a:ext cx="1698397" cy="1698397"/>
            </a:xfrm>
            <a:prstGeom prst="rect">
              <a:avLst/>
            </a:prstGeom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50EF61-4FF5-B8EE-90C0-067CFD0E8916}"/>
                </a:ext>
              </a:extLst>
            </p:cNvPr>
            <p:cNvCxnSpPr/>
            <p:nvPr/>
          </p:nvCxnSpPr>
          <p:spPr>
            <a:xfrm flipH="1" flipV="1">
              <a:off x="3905463" y="2257010"/>
              <a:ext cx="0" cy="689726"/>
            </a:xfrm>
            <a:prstGeom prst="line">
              <a:avLst/>
            </a:prstGeom>
            <a:ln w="63500" cap="flat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DE7598-15A5-39B2-77FE-F538D043E602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 rot="10800000">
            <a:off x="5030794" y="3554808"/>
            <a:ext cx="1698397" cy="1775937"/>
            <a:chOff x="3056264" y="1170799"/>
            <a:chExt cx="1698397" cy="1775937"/>
          </a:xfrm>
        </p:grpSpPr>
        <p:pic>
          <p:nvPicPr>
            <p:cNvPr id="19" name="Graphic 18" descr="Network outline">
              <a:extLst>
                <a:ext uri="{FF2B5EF4-FFF2-40B4-BE49-F238E27FC236}">
                  <a16:creationId xmlns:a16="http://schemas.microsoft.com/office/drawing/2014/main" id="{6E76EFDD-5B91-6E3E-1CFC-58638740E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056264" y="1170799"/>
              <a:ext cx="1698397" cy="1698397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DAEA545-41E7-593A-31CB-8761C90E54E1}"/>
                </a:ext>
              </a:extLst>
            </p:cNvPr>
            <p:cNvCxnSpPr/>
            <p:nvPr/>
          </p:nvCxnSpPr>
          <p:spPr>
            <a:xfrm flipH="1" flipV="1">
              <a:off x="3905463" y="2257010"/>
              <a:ext cx="0" cy="689726"/>
            </a:xfrm>
            <a:prstGeom prst="line">
              <a:avLst/>
            </a:prstGeom>
            <a:ln w="63500" cap="flat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45FCB69-F5DB-CA3E-E76C-18404AA3615E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 rot="10800000">
            <a:off x="8022647" y="3554808"/>
            <a:ext cx="1698397" cy="1775937"/>
            <a:chOff x="3056264" y="1170799"/>
            <a:chExt cx="1698397" cy="1775937"/>
          </a:xfrm>
        </p:grpSpPr>
        <p:pic>
          <p:nvPicPr>
            <p:cNvPr id="22" name="Graphic 21" descr="Network outline">
              <a:extLst>
                <a:ext uri="{FF2B5EF4-FFF2-40B4-BE49-F238E27FC236}">
                  <a16:creationId xmlns:a16="http://schemas.microsoft.com/office/drawing/2014/main" id="{3C803716-5A54-7A6B-2AF0-1198B3C5E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056264" y="1170799"/>
              <a:ext cx="1698397" cy="1698397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E3CC60D-8F98-3F14-DB21-16908B91A22E}"/>
                </a:ext>
              </a:extLst>
            </p:cNvPr>
            <p:cNvCxnSpPr/>
            <p:nvPr/>
          </p:nvCxnSpPr>
          <p:spPr>
            <a:xfrm flipH="1" flipV="1">
              <a:off x="3905463" y="2257010"/>
              <a:ext cx="0" cy="689726"/>
            </a:xfrm>
            <a:prstGeom prst="line">
              <a:avLst/>
            </a:prstGeom>
            <a:ln w="63500" cap="flat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2964A6-5C86-B2BF-0FBC-914558EEEA71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374040" y="1580897"/>
            <a:ext cx="1194334" cy="724055"/>
            <a:chOff x="6150286" y="3955723"/>
            <a:chExt cx="1194334" cy="724055"/>
          </a:xfrm>
        </p:grpSpPr>
        <p:sp>
          <p:nvSpPr>
            <p:cNvPr id="25" name="Freeform 50">
              <a:extLst>
                <a:ext uri="{FF2B5EF4-FFF2-40B4-BE49-F238E27FC236}">
                  <a16:creationId xmlns:a16="http://schemas.microsoft.com/office/drawing/2014/main" id="{ECC74F3D-AB6E-696E-0485-531207FB3F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56C3F4-BC9A-9463-F84C-18CCE80C10E1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52FE46E-8802-E15A-A9F7-239AAB2584AB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10540785" y="4591714"/>
            <a:ext cx="1194334" cy="724055"/>
            <a:chOff x="6150286" y="3955723"/>
            <a:chExt cx="1194334" cy="724055"/>
          </a:xfrm>
        </p:grpSpPr>
        <p:sp>
          <p:nvSpPr>
            <p:cNvPr id="28" name="Freeform 50">
              <a:extLst>
                <a:ext uri="{FF2B5EF4-FFF2-40B4-BE49-F238E27FC236}">
                  <a16:creationId xmlns:a16="http://schemas.microsoft.com/office/drawing/2014/main" id="{0AFE133A-B3C0-968B-1D96-0E3F45E58C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84CBAC-4A97-216A-003B-E9B0BDC07179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E181722-21A1-C300-0ADB-B61D6C3A921F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8447138" y="1744541"/>
            <a:ext cx="1194334" cy="724055"/>
            <a:chOff x="6150286" y="3955723"/>
            <a:chExt cx="1194334" cy="724055"/>
          </a:xfrm>
        </p:grpSpPr>
        <p:sp>
          <p:nvSpPr>
            <p:cNvPr id="31" name="Freeform 50">
              <a:extLst>
                <a:ext uri="{FF2B5EF4-FFF2-40B4-BE49-F238E27FC236}">
                  <a16:creationId xmlns:a16="http://schemas.microsoft.com/office/drawing/2014/main" id="{87DAA9EC-D0D9-2F00-43A8-BA88D550DC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E73DA0-2849-9DC1-41CA-42327DBDAE33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91188E1-B843-FD8C-0388-1830F7A14D55}"/>
              </a:ext>
            </a:extLst>
          </p:cNvPr>
          <p:cNvGrpSpPr/>
          <p:nvPr>
            <p:custDataLst>
              <p:tags r:id="rId14"/>
            </p:custDataLst>
          </p:nvPr>
        </p:nvGrpSpPr>
        <p:grpSpPr>
          <a:xfrm>
            <a:off x="910940" y="4606691"/>
            <a:ext cx="1194334" cy="724055"/>
            <a:chOff x="6150286" y="3955723"/>
            <a:chExt cx="1194334" cy="724055"/>
          </a:xfrm>
        </p:grpSpPr>
        <p:sp>
          <p:nvSpPr>
            <p:cNvPr id="34" name="Freeform 50">
              <a:extLst>
                <a:ext uri="{FF2B5EF4-FFF2-40B4-BE49-F238E27FC236}">
                  <a16:creationId xmlns:a16="http://schemas.microsoft.com/office/drawing/2014/main" id="{14CC374B-9068-65DE-E463-C300145569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C2F362C-0554-A622-03FE-DD41815512A5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70469A5-B296-3016-081D-606CCD8E8C4D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5277535" y="2166892"/>
            <a:ext cx="1194334" cy="724055"/>
            <a:chOff x="6150286" y="3955723"/>
            <a:chExt cx="1194334" cy="724055"/>
          </a:xfrm>
        </p:grpSpPr>
        <p:sp>
          <p:nvSpPr>
            <p:cNvPr id="37" name="Freeform 50">
              <a:extLst>
                <a:ext uri="{FF2B5EF4-FFF2-40B4-BE49-F238E27FC236}">
                  <a16:creationId xmlns:a16="http://schemas.microsoft.com/office/drawing/2014/main" id="{04C1347A-95B0-1EC4-E842-57222AC394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C991A9D-CBAE-9EC0-6A85-A7382039464C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9D6F3A0-B59D-64EA-47D0-DD8A76688688}"/>
              </a:ext>
            </a:extLst>
          </p:cNvPr>
          <p:cNvGrpSpPr/>
          <p:nvPr>
            <p:custDataLst>
              <p:tags r:id="rId16"/>
            </p:custDataLst>
          </p:nvPr>
        </p:nvGrpSpPr>
        <p:grpSpPr>
          <a:xfrm>
            <a:off x="2307046" y="1176173"/>
            <a:ext cx="1194334" cy="724055"/>
            <a:chOff x="6150286" y="3955723"/>
            <a:chExt cx="1194334" cy="724055"/>
          </a:xfrm>
        </p:grpSpPr>
        <p:sp>
          <p:nvSpPr>
            <p:cNvPr id="40" name="Freeform 50">
              <a:extLst>
                <a:ext uri="{FF2B5EF4-FFF2-40B4-BE49-F238E27FC236}">
                  <a16:creationId xmlns:a16="http://schemas.microsoft.com/office/drawing/2014/main" id="{58DA9F5E-5E35-5391-12D4-706CA90B3A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014B4A7-7F41-4EC5-28FB-FBE24562461A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93249B1-94E7-9E7D-DE28-E43062867850}"/>
              </a:ext>
            </a:extLst>
          </p:cNvPr>
          <p:cNvGrpSpPr/>
          <p:nvPr>
            <p:custDataLst>
              <p:tags r:id="rId17"/>
            </p:custDataLst>
          </p:nvPr>
        </p:nvGrpSpPr>
        <p:grpSpPr>
          <a:xfrm rot="10800000">
            <a:off x="4312614" y="3561023"/>
            <a:ext cx="495375" cy="892165"/>
            <a:chOff x="10168378" y="2595189"/>
            <a:chExt cx="495375" cy="89216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8F6AA53-E1DD-9A22-6D10-FA89B72A9D62}"/>
                </a:ext>
              </a:extLst>
            </p:cNvPr>
            <p:cNvCxnSpPr/>
            <p:nvPr/>
          </p:nvCxnSpPr>
          <p:spPr>
            <a:xfrm flipH="1" flipV="1">
              <a:off x="10417365" y="2797628"/>
              <a:ext cx="0" cy="689726"/>
            </a:xfrm>
            <a:prstGeom prst="line">
              <a:avLst/>
            </a:prstGeom>
            <a:ln w="63500" cap="flat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43" descr="brick wall Icon - Free PNG &amp; SVG 18597 - Noun Project">
              <a:extLst>
                <a:ext uri="{FF2B5EF4-FFF2-40B4-BE49-F238E27FC236}">
                  <a16:creationId xmlns:a16="http://schemas.microsoft.com/office/drawing/2014/main" id="{F90192A4-4771-326D-1AE7-97AE8F7D42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10168378" y="2595189"/>
              <a:ext cx="495375" cy="495375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</p:grpSp>
      <p:sp>
        <p:nvSpPr>
          <p:cNvPr id="4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4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F73E639C-67DB-4119-8101-8042CC88E5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9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EFAD879-5F1C-D6B2-1F4F-6CC0F773AA5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 rot="10800000">
            <a:off x="2038013" y="3558612"/>
            <a:ext cx="1698397" cy="1775937"/>
            <a:chOff x="3499402" y="1660873"/>
            <a:chExt cx="1698397" cy="1775937"/>
          </a:xfrm>
        </p:grpSpPr>
        <p:pic>
          <p:nvPicPr>
            <p:cNvPr id="3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E948EF9B-3AB4-9711-49F7-6C01FAF1CA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4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9726CDA7-73BD-927C-D882-D74F5E3B3E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5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BB361542-2659-AC95-1653-C8D04AF9DC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6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5D4769F4-F838-315C-03AE-52C16E81E1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7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CA486FCE-0E37-D415-C79C-FCE4FF3E55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669DCE59-A2B2-6A7A-3D3E-9AF92380C4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AE3AC3B-D9DB-DE01-80EB-D58BF893A3F7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775937"/>
              <a:chOff x="3056264" y="1170799"/>
              <a:chExt cx="1698397" cy="1775937"/>
            </a:xfrm>
          </p:grpSpPr>
          <p:pic>
            <p:nvPicPr>
              <p:cNvPr id="10" name="Graphic 9" descr="Network outline">
                <a:extLst>
                  <a:ext uri="{FF2B5EF4-FFF2-40B4-BE49-F238E27FC236}">
                    <a16:creationId xmlns:a16="http://schemas.microsoft.com/office/drawing/2014/main" id="{EEF2B99C-6837-735B-6B85-B591DA796F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EE163E9-1FB4-D008-6403-0B852F2951AD}"/>
                  </a:ext>
                </a:extLst>
              </p:cNvPr>
              <p:cNvCxnSpPr/>
              <p:nvPr/>
            </p:nvCxnSpPr>
            <p:spPr>
              <a:xfrm flipH="1" flipV="1">
                <a:off x="3905463" y="2257010"/>
                <a:ext cx="0" cy="689726"/>
              </a:xfrm>
              <a:prstGeom prst="line">
                <a:avLst/>
              </a:prstGeom>
              <a:ln w="63500" cap="flat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C1F27D-E48C-8E06-78AB-54C16E46010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 rot="10800000">
            <a:off x="5016065" y="3558612"/>
            <a:ext cx="1698397" cy="1775937"/>
            <a:chOff x="3499402" y="1660873"/>
            <a:chExt cx="1698397" cy="1775937"/>
          </a:xfrm>
        </p:grpSpPr>
        <p:pic>
          <p:nvPicPr>
            <p:cNvPr id="13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292B3BC6-E56D-FAE1-169B-9232769D4A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4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453AEAC1-C32E-7649-5DA3-3ED5627BB7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5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539F6796-825B-C442-B17E-7142FFC7DB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6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43E4B508-E47C-FACE-82D7-2203937C89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7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D28CBBFF-75D0-1B5A-39F4-CCC63B732C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71C58D17-B506-5DEC-3E2F-185440564F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FB9818A-1CB5-16B8-1FD3-8B984C0285A9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775937"/>
              <a:chOff x="3056264" y="1170799"/>
              <a:chExt cx="1698397" cy="1775937"/>
            </a:xfrm>
          </p:grpSpPr>
          <p:pic>
            <p:nvPicPr>
              <p:cNvPr id="20" name="Graphic 19" descr="Network outline">
                <a:extLst>
                  <a:ext uri="{FF2B5EF4-FFF2-40B4-BE49-F238E27FC236}">
                    <a16:creationId xmlns:a16="http://schemas.microsoft.com/office/drawing/2014/main" id="{4B326169-709E-F55E-EF68-C3FF186231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E788F9B-8662-1951-80EB-BB5153D1DC21}"/>
                  </a:ext>
                </a:extLst>
              </p:cNvPr>
              <p:cNvCxnSpPr/>
              <p:nvPr/>
            </p:nvCxnSpPr>
            <p:spPr>
              <a:xfrm flipH="1" flipV="1">
                <a:off x="3905463" y="2257010"/>
                <a:ext cx="0" cy="689726"/>
              </a:xfrm>
              <a:prstGeom prst="line">
                <a:avLst/>
              </a:prstGeom>
              <a:ln w="63500" cap="flat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77E1D66-9685-44C1-DA6A-4C36D98E9E3F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 rot="10800000">
            <a:off x="8022253" y="3558612"/>
            <a:ext cx="1698397" cy="1775937"/>
            <a:chOff x="3499402" y="1660873"/>
            <a:chExt cx="1698397" cy="1775937"/>
          </a:xfrm>
        </p:grpSpPr>
        <p:pic>
          <p:nvPicPr>
            <p:cNvPr id="23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2D859923-D6E1-60CF-BF36-7B85C61BAB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24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D732C402-1E9E-D1EB-C9DF-808DA872EA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25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B6FE025C-C34E-8EA5-69E1-0274AD2C89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26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1920AC4F-4C86-7FF2-04C4-3767F04E87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27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7B7A65B3-3A1C-DB11-C5A6-F62AFD940F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2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6250DF74-266F-EF63-90BF-23E1C71C8C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DAD8C4F-F48F-3BC4-D099-64CC37D28974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775937"/>
              <a:chOff x="3056264" y="1170799"/>
              <a:chExt cx="1698397" cy="1775937"/>
            </a:xfrm>
          </p:grpSpPr>
          <p:pic>
            <p:nvPicPr>
              <p:cNvPr id="30" name="Graphic 29" descr="Network outline">
                <a:extLst>
                  <a:ext uri="{FF2B5EF4-FFF2-40B4-BE49-F238E27FC236}">
                    <a16:creationId xmlns:a16="http://schemas.microsoft.com/office/drawing/2014/main" id="{767F93F0-20CD-EFEA-6012-4BD617A134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D331A35-F311-B5D5-1FED-C78A60956854}"/>
                  </a:ext>
                </a:extLst>
              </p:cNvPr>
              <p:cNvCxnSpPr/>
              <p:nvPr/>
            </p:nvCxnSpPr>
            <p:spPr>
              <a:xfrm flipH="1" flipV="1">
                <a:off x="3905463" y="2257010"/>
                <a:ext cx="0" cy="689726"/>
              </a:xfrm>
              <a:prstGeom prst="line">
                <a:avLst/>
              </a:prstGeom>
              <a:ln w="63500" cap="flat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17B65B-08FF-5CDE-298B-5ECE48E30B0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676729" y="1698303"/>
            <a:ext cx="1698397" cy="1775937"/>
            <a:chOff x="3499402" y="1660873"/>
            <a:chExt cx="1698397" cy="1775937"/>
          </a:xfrm>
        </p:grpSpPr>
        <p:pic>
          <p:nvPicPr>
            <p:cNvPr id="33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68159BE9-21C1-8294-7E49-724166ABE4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34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420E47B1-BD01-F559-7D8B-9B65A42057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35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13F9586F-1597-52BA-27C7-4F5E28910B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36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54E3A56D-B708-1872-CE3E-93939E926F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37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021076C7-B8C3-FDC1-5637-F5F41315BF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3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8CEA5C44-B5C4-961F-2798-6F33C256D2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D8F2016-B767-E50A-959A-CB428D04C40B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775937"/>
              <a:chOff x="3056264" y="1170799"/>
              <a:chExt cx="1698397" cy="1775937"/>
            </a:xfrm>
          </p:grpSpPr>
          <p:pic>
            <p:nvPicPr>
              <p:cNvPr id="40" name="Graphic 39" descr="Network outline">
                <a:extLst>
                  <a:ext uri="{FF2B5EF4-FFF2-40B4-BE49-F238E27FC236}">
                    <a16:creationId xmlns:a16="http://schemas.microsoft.com/office/drawing/2014/main" id="{F124314B-7263-F0D0-E26A-2D15578B92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59C054F-BD32-2728-DBD4-E54C2C579FD7}"/>
                  </a:ext>
                </a:extLst>
              </p:cNvPr>
              <p:cNvCxnSpPr/>
              <p:nvPr/>
            </p:nvCxnSpPr>
            <p:spPr>
              <a:xfrm flipH="1" flipV="1">
                <a:off x="3905463" y="2257010"/>
                <a:ext cx="0" cy="689726"/>
              </a:xfrm>
              <a:prstGeom prst="line">
                <a:avLst/>
              </a:prstGeom>
              <a:ln w="63500" cap="flat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5CE8DC36-5731-1DC0-2FE3-144F77E56126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sz="2800">
                <a:latin typeface="Calibri" panose="020F0502020204030204"/>
                <a:cs typeface="Calibri"/>
              </a:rPr>
              <a:t>Firewalling Functions were Embedded in the Cloud Network Everywhere…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6CD335F-4F52-D6F6-D880-C6D3B22CEEDB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1219200" y="3514400"/>
            <a:ext cx="9622971" cy="0"/>
          </a:xfrm>
          <a:prstGeom prst="line">
            <a:avLst/>
          </a:prstGeom>
          <a:ln w="1270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60E9823-F3E6-5612-3C4E-22C8762A0982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 flipH="1" flipV="1">
            <a:off x="1509407" y="2827854"/>
            <a:ext cx="0" cy="689726"/>
          </a:xfrm>
          <a:prstGeom prst="line">
            <a:avLst/>
          </a:prstGeom>
          <a:ln w="63500" cap="flat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" descr="brick wall Icon - Free PNG &amp; SVG 18597 - Noun Project">
            <a:extLst>
              <a:ext uri="{FF2B5EF4-FFF2-40B4-BE49-F238E27FC236}">
                <a16:creationId xmlns:a16="http://schemas.microsoft.com/office/drawing/2014/main" id="{2CCC855D-1B15-4009-4734-FF97F0EF28E2}"/>
              </a:ext>
            </a:extLst>
          </p:cNvPr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5" t="31556" r="30265" b="26844"/>
          <a:stretch>
            <a:fillRect/>
          </a:stretch>
        </p:blipFill>
        <p:spPr bwMode="auto">
          <a:xfrm>
            <a:off x="1260420" y="2625415"/>
            <a:ext cx="495375" cy="495375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tx1">
                <a:lumMod val="95000"/>
              </a:schemeClr>
            </a:bgClr>
          </a:pattFill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01902E0D-AC36-19AD-F40F-61F93D09A68F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 rot="10800000">
            <a:off x="10294397" y="3498250"/>
            <a:ext cx="495375" cy="892165"/>
            <a:chOff x="10168378" y="2595189"/>
            <a:chExt cx="495375" cy="89216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0D80705-BC2D-D027-3490-50C5D5112713}"/>
                </a:ext>
              </a:extLst>
            </p:cNvPr>
            <p:cNvCxnSpPr/>
            <p:nvPr/>
          </p:nvCxnSpPr>
          <p:spPr>
            <a:xfrm flipH="1" flipV="1">
              <a:off x="10417365" y="2797628"/>
              <a:ext cx="0" cy="689726"/>
            </a:xfrm>
            <a:prstGeom prst="line">
              <a:avLst/>
            </a:prstGeom>
            <a:ln w="63500" cap="flat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6FAFFABE-EC05-667E-28C8-EF4FDEA879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10168378" y="2595189"/>
              <a:ext cx="495375" cy="495375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3D5C165-5E61-55A2-336D-435705BFA163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3499402" y="1660873"/>
            <a:ext cx="1698397" cy="1853527"/>
            <a:chOff x="3499402" y="1660873"/>
            <a:chExt cx="1698397" cy="1853527"/>
          </a:xfrm>
        </p:grpSpPr>
        <p:pic>
          <p:nvPicPr>
            <p:cNvPr id="50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3D7233E0-6BFA-DAE7-A1C9-2549CD596C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51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E7CABD2B-A292-1371-856D-CC57EA6D54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52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E8A22FE1-C6DB-745F-162D-8023DEA89C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53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A69801A3-BD84-D8A8-E14C-181F539003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54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88D4C1CF-129C-1B71-3E44-BB5ED86EF5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55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EDC8B9AC-636C-FC20-E9DB-BF87192274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5B39435-F1E8-074B-C2CF-EB28632CE969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853527"/>
              <a:chOff x="3056264" y="1170799"/>
              <a:chExt cx="1698397" cy="1853527"/>
            </a:xfrm>
          </p:grpSpPr>
          <p:pic>
            <p:nvPicPr>
              <p:cNvPr id="57" name="Graphic 56" descr="Network outline">
                <a:extLst>
                  <a:ext uri="{FF2B5EF4-FFF2-40B4-BE49-F238E27FC236}">
                    <a16:creationId xmlns:a16="http://schemas.microsoft.com/office/drawing/2014/main" id="{6D7E751B-5D2F-3BD1-8D85-161B97FA5E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B9619EE-F33F-B11F-D8EC-58AFA98563FE}"/>
                  </a:ext>
                </a:extLst>
              </p:cNvPr>
              <p:cNvCxnSpPr/>
              <p:nvPr/>
            </p:nvCxnSpPr>
            <p:spPr>
              <a:xfrm flipH="1" flipV="1">
                <a:off x="3905463" y="2257010"/>
                <a:ext cx="0" cy="767316"/>
              </a:xfrm>
              <a:prstGeom prst="line">
                <a:avLst/>
              </a:prstGeom>
              <a:ln w="63500" cap="flat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781A48A-F1D4-FB13-600C-AAE833C3BF5B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374040" y="1580897"/>
            <a:ext cx="1194334" cy="724055"/>
            <a:chOff x="6150286" y="3955723"/>
            <a:chExt cx="1194334" cy="724055"/>
          </a:xfrm>
        </p:grpSpPr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D853069C-F751-7E39-7C88-343509CA3C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ADB629E-078C-34BE-2656-7E8730E60FA2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BF1E6B5-68D2-4C18-47CB-55A266BFAF57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10540785" y="4591714"/>
            <a:ext cx="1194334" cy="724055"/>
            <a:chOff x="6150286" y="3955723"/>
            <a:chExt cx="1194334" cy="724055"/>
          </a:xfrm>
        </p:grpSpPr>
        <p:sp>
          <p:nvSpPr>
            <p:cNvPr id="63" name="Freeform 50">
              <a:extLst>
                <a:ext uri="{FF2B5EF4-FFF2-40B4-BE49-F238E27FC236}">
                  <a16:creationId xmlns:a16="http://schemas.microsoft.com/office/drawing/2014/main" id="{94212F17-FF67-47ED-7FF5-DED9B45F94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3EDFFFE-3500-5C0F-2423-631B0D3F402B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1FF8C32-7C04-BDDB-CFD2-E37F31D8D416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8447138" y="1744541"/>
            <a:ext cx="1194334" cy="724055"/>
            <a:chOff x="6150286" y="3955723"/>
            <a:chExt cx="1194334" cy="724055"/>
          </a:xfrm>
        </p:grpSpPr>
        <p:sp>
          <p:nvSpPr>
            <p:cNvPr id="66" name="Freeform 50">
              <a:extLst>
                <a:ext uri="{FF2B5EF4-FFF2-40B4-BE49-F238E27FC236}">
                  <a16:creationId xmlns:a16="http://schemas.microsoft.com/office/drawing/2014/main" id="{5C66B19D-22DD-8AD2-CB1B-D6415FF609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C2F89EF-46AC-6AE9-C138-8C5912F17008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47487ED-400E-6C64-825A-5D4E77864B1D}"/>
              </a:ext>
            </a:extLst>
          </p:cNvPr>
          <p:cNvGrpSpPr/>
          <p:nvPr>
            <p:custDataLst>
              <p:tags r:id="rId14"/>
            </p:custDataLst>
          </p:nvPr>
        </p:nvGrpSpPr>
        <p:grpSpPr>
          <a:xfrm>
            <a:off x="910940" y="4606691"/>
            <a:ext cx="1194334" cy="724055"/>
            <a:chOff x="6150286" y="3955723"/>
            <a:chExt cx="1194334" cy="724055"/>
          </a:xfrm>
        </p:grpSpPr>
        <p:sp>
          <p:nvSpPr>
            <p:cNvPr id="69" name="Freeform 50">
              <a:extLst>
                <a:ext uri="{FF2B5EF4-FFF2-40B4-BE49-F238E27FC236}">
                  <a16:creationId xmlns:a16="http://schemas.microsoft.com/office/drawing/2014/main" id="{2C2DA122-06F5-669C-DD70-EA901F9BA8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E226917-69FC-413A-9135-51F990D1EF5C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CB7DE-84FF-A770-9030-8F3E6A57069F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5277535" y="2166892"/>
            <a:ext cx="1194334" cy="724055"/>
            <a:chOff x="6150286" y="3955723"/>
            <a:chExt cx="1194334" cy="724055"/>
          </a:xfrm>
        </p:grpSpPr>
        <p:sp>
          <p:nvSpPr>
            <p:cNvPr id="72" name="Freeform 50">
              <a:extLst>
                <a:ext uri="{FF2B5EF4-FFF2-40B4-BE49-F238E27FC236}">
                  <a16:creationId xmlns:a16="http://schemas.microsoft.com/office/drawing/2014/main" id="{11329FEB-BFCD-A0A0-D833-AA96C77748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E6A9309-D6E6-1C9B-A306-05DE20E7BF8B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6B38C32-2009-E4CC-13A3-A393D7D16504}"/>
              </a:ext>
            </a:extLst>
          </p:cNvPr>
          <p:cNvGrpSpPr/>
          <p:nvPr>
            <p:custDataLst>
              <p:tags r:id="rId16"/>
            </p:custDataLst>
          </p:nvPr>
        </p:nvGrpSpPr>
        <p:grpSpPr>
          <a:xfrm>
            <a:off x="2307046" y="1176173"/>
            <a:ext cx="1194334" cy="724055"/>
            <a:chOff x="6150286" y="3955723"/>
            <a:chExt cx="1194334" cy="724055"/>
          </a:xfrm>
        </p:grpSpPr>
        <p:sp>
          <p:nvSpPr>
            <p:cNvPr id="75" name="Freeform 50">
              <a:extLst>
                <a:ext uri="{FF2B5EF4-FFF2-40B4-BE49-F238E27FC236}">
                  <a16:creationId xmlns:a16="http://schemas.microsoft.com/office/drawing/2014/main" id="{AB899E1C-4A82-D2D2-1934-5DB2B286A4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751DB1E-EC84-0DB7-FA1C-8B056844C587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/>
                <a:t>Internet</a:t>
              </a:r>
            </a:p>
          </p:txBody>
        </p:sp>
      </p:grpSp>
      <p:sp>
        <p:nvSpPr>
          <p:cNvPr id="7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7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71CFF269-DC02-48AB-9235-E6AD6D50E959}" type="slidenum">
              <a:rPr lang="en-US" smtClean="0"/>
              <a:t>5</a:t>
            </a:fld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002AE9-6214-5705-5BF7-7031F5482446}"/>
              </a:ext>
            </a:extLst>
          </p:cNvPr>
          <p:cNvSpPr txBox="1"/>
          <p:nvPr/>
        </p:nvSpPr>
        <p:spPr>
          <a:xfrm>
            <a:off x="765775" y="5991567"/>
            <a:ext cx="9066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3"/>
              </a:rPr>
              <a:t>How companies are navigating the network security is an obstacle course in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CBA12B-4673-939F-6B8F-E09B5FD13F1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 rot="10800000">
            <a:off x="2038013" y="3558612"/>
            <a:ext cx="1698397" cy="1775937"/>
            <a:chOff x="3499402" y="1660873"/>
            <a:chExt cx="1698397" cy="1775937"/>
          </a:xfrm>
        </p:grpSpPr>
        <p:pic>
          <p:nvPicPr>
            <p:cNvPr id="3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AD6F5A9B-2EF6-630D-7730-4F1E138498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4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10289E8F-1C8C-0C02-EA0F-A203DE1E59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5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BCFAECC2-943D-1D7D-40FE-8B7EC6536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6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4A799561-0545-02FC-F52A-0D3EB70A46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7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9CE9E5EC-9300-BF6C-83A9-147E7CE2A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47844E20-F9FE-4205-7C3C-BA685C803E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623933F-79F8-01BC-AD3F-FCCBFFF2D65E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775937"/>
              <a:chOff x="3056264" y="1170799"/>
              <a:chExt cx="1698397" cy="1775937"/>
            </a:xfrm>
          </p:grpSpPr>
          <p:pic>
            <p:nvPicPr>
              <p:cNvPr id="10" name="Graphic 9" descr="Network outline">
                <a:extLst>
                  <a:ext uri="{FF2B5EF4-FFF2-40B4-BE49-F238E27FC236}">
                    <a16:creationId xmlns:a16="http://schemas.microsoft.com/office/drawing/2014/main" id="{08F8E133-0D48-D3D3-9495-80BDC48068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8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9D7A2BC-E883-4842-6F1C-79A2A74CEA41}"/>
                  </a:ext>
                </a:extLst>
              </p:cNvPr>
              <p:cNvCxnSpPr/>
              <p:nvPr/>
            </p:nvCxnSpPr>
            <p:spPr>
              <a:xfrm flipH="1" flipV="1">
                <a:off x="3905463" y="2257010"/>
                <a:ext cx="0" cy="689726"/>
              </a:xfrm>
              <a:prstGeom prst="line">
                <a:avLst/>
              </a:prstGeom>
              <a:ln w="63500" cap="flat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3937838-2344-2B94-CA42-E55ECBE1D43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 rot="10800000">
            <a:off x="5016065" y="3558612"/>
            <a:ext cx="1698397" cy="1775937"/>
            <a:chOff x="3499402" y="1660873"/>
            <a:chExt cx="1698397" cy="1775937"/>
          </a:xfrm>
        </p:grpSpPr>
        <p:pic>
          <p:nvPicPr>
            <p:cNvPr id="13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ACBC9062-5296-754D-3CD7-F5683C77D6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4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43AC8AC5-F2B2-4B40-788B-924F38D71F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5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F67955F4-D1EF-F151-5CB3-4FB5DBF0DB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6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0B883293-F250-FE2E-322A-740AD66F52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7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9C159B6C-90B4-B3EE-B493-87AD159D92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339EB28F-90DC-693C-60A3-A0EBE3890C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781AA41-5162-FA7A-4FF6-2CC6C9687039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775937"/>
              <a:chOff x="3056264" y="1170799"/>
              <a:chExt cx="1698397" cy="1775937"/>
            </a:xfrm>
          </p:grpSpPr>
          <p:pic>
            <p:nvPicPr>
              <p:cNvPr id="20" name="Graphic 19" descr="Network outline">
                <a:extLst>
                  <a:ext uri="{FF2B5EF4-FFF2-40B4-BE49-F238E27FC236}">
                    <a16:creationId xmlns:a16="http://schemas.microsoft.com/office/drawing/2014/main" id="{562DD4F5-B908-8F4A-0B3A-2E458B6340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8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A5F88A1-2AD1-2A72-B0ED-E1757A293CA0}"/>
                  </a:ext>
                </a:extLst>
              </p:cNvPr>
              <p:cNvCxnSpPr/>
              <p:nvPr/>
            </p:nvCxnSpPr>
            <p:spPr>
              <a:xfrm flipH="1" flipV="1">
                <a:off x="3905463" y="2257010"/>
                <a:ext cx="0" cy="689726"/>
              </a:xfrm>
              <a:prstGeom prst="line">
                <a:avLst/>
              </a:prstGeom>
              <a:ln w="63500" cap="flat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A68F3B-853D-F6D7-7FBA-5951C0BA6D0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 rot="10800000">
            <a:off x="8022253" y="3558612"/>
            <a:ext cx="1698397" cy="1775937"/>
            <a:chOff x="3499402" y="1660873"/>
            <a:chExt cx="1698397" cy="1775937"/>
          </a:xfrm>
        </p:grpSpPr>
        <p:pic>
          <p:nvPicPr>
            <p:cNvPr id="23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C2D6C5EB-2995-A35D-A812-E6F18B19EE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24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39AB87D6-C0E2-A045-CD39-55474CC739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25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12843A26-0874-1B3C-6219-61977034E2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26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469DBA41-1A6F-BAC4-C66D-D460BF72FA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27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72F85A86-7089-8893-7FA1-C238056743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2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9A39A5E7-7EE3-FEFA-671D-8081671AC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49BE89F-CF42-F7AC-6650-8C540B9E1CDD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775937"/>
              <a:chOff x="3056264" y="1170799"/>
              <a:chExt cx="1698397" cy="1775937"/>
            </a:xfrm>
          </p:grpSpPr>
          <p:pic>
            <p:nvPicPr>
              <p:cNvPr id="30" name="Graphic 29" descr="Network outline">
                <a:extLst>
                  <a:ext uri="{FF2B5EF4-FFF2-40B4-BE49-F238E27FC236}">
                    <a16:creationId xmlns:a16="http://schemas.microsoft.com/office/drawing/2014/main" id="{722FC7D3-C3D8-9498-13FF-2A45C2F099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8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F182CA0-95D0-548F-2184-0D6E7BC0A708}"/>
                  </a:ext>
                </a:extLst>
              </p:cNvPr>
              <p:cNvCxnSpPr/>
              <p:nvPr/>
            </p:nvCxnSpPr>
            <p:spPr>
              <a:xfrm flipH="1" flipV="1">
                <a:off x="3905463" y="2257010"/>
                <a:ext cx="0" cy="689726"/>
              </a:xfrm>
              <a:prstGeom prst="line">
                <a:avLst/>
              </a:prstGeom>
              <a:ln w="63500" cap="flat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CDA6F82-7096-AA83-3F04-C17699FB2C1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676729" y="1698303"/>
            <a:ext cx="1698397" cy="1775937"/>
            <a:chOff x="3499402" y="1660873"/>
            <a:chExt cx="1698397" cy="1775937"/>
          </a:xfrm>
        </p:grpSpPr>
        <p:pic>
          <p:nvPicPr>
            <p:cNvPr id="33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F6317C04-D9D9-4633-ACEB-402151028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34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7AB467A9-D702-7160-EDAE-196ABB9F42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35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86417289-1627-4D26-4F19-C9FB9F20EB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36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F61CE13C-5678-A204-944C-977BB0435B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37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FE53548A-B174-4E96-A315-B562D9F19C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3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29344DCB-434E-4031-A99B-D71AE58696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1E741BF-D6DA-F8FA-F7D7-62B6EE24AAFE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775937"/>
              <a:chOff x="3056264" y="1170799"/>
              <a:chExt cx="1698397" cy="1775937"/>
            </a:xfrm>
          </p:grpSpPr>
          <p:pic>
            <p:nvPicPr>
              <p:cNvPr id="40" name="Graphic 39" descr="Network outline">
                <a:extLst>
                  <a:ext uri="{FF2B5EF4-FFF2-40B4-BE49-F238E27FC236}">
                    <a16:creationId xmlns:a16="http://schemas.microsoft.com/office/drawing/2014/main" id="{6E7B626B-5BD9-7581-12B4-F7023758A5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8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D76544B-CDFF-E18E-2482-7AAEF81571A4}"/>
                  </a:ext>
                </a:extLst>
              </p:cNvPr>
              <p:cNvCxnSpPr/>
              <p:nvPr/>
            </p:nvCxnSpPr>
            <p:spPr>
              <a:xfrm flipH="1" flipV="1">
                <a:off x="3905463" y="2257010"/>
                <a:ext cx="0" cy="689726"/>
              </a:xfrm>
              <a:prstGeom prst="line">
                <a:avLst/>
              </a:prstGeom>
              <a:ln w="63500" cap="flat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BE283BF4-C94A-DDF5-A1B2-F04ADC2BC96B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sz="2800">
                <a:latin typeface="Calibri" panose="020F0502020204030204"/>
                <a:cs typeface="Calibri"/>
              </a:rPr>
              <a:t>Centrally Managed, with Distributed Inspection &amp; Enforcement…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1685A89-925A-FC07-446E-5FD833BE83A8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1219200" y="3514400"/>
            <a:ext cx="9622971" cy="0"/>
          </a:xfrm>
          <a:prstGeom prst="line">
            <a:avLst/>
          </a:prstGeom>
          <a:ln w="1270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D4A26D9-7E00-D827-8FB3-F3934F3D27C8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 flipH="1" flipV="1">
            <a:off x="1509407" y="2827854"/>
            <a:ext cx="0" cy="689726"/>
          </a:xfrm>
          <a:prstGeom prst="line">
            <a:avLst/>
          </a:prstGeom>
          <a:ln w="63500" cap="flat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" descr="brick wall Icon - Free PNG &amp; SVG 18597 - Noun Project">
            <a:extLst>
              <a:ext uri="{FF2B5EF4-FFF2-40B4-BE49-F238E27FC236}">
                <a16:creationId xmlns:a16="http://schemas.microsoft.com/office/drawing/2014/main" id="{D2FB16E0-B4B7-5EB4-2674-E60D3CE18630}"/>
              </a:ext>
            </a:extLst>
          </p:cNvPr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3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5" t="31556" r="30265" b="26844"/>
          <a:stretch>
            <a:fillRect/>
          </a:stretch>
        </p:blipFill>
        <p:spPr bwMode="auto">
          <a:xfrm>
            <a:off x="1260420" y="2625415"/>
            <a:ext cx="495375" cy="495375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tx1">
                <a:lumMod val="95000"/>
              </a:schemeClr>
            </a:bgClr>
          </a:pattFill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1E6C0CE0-1EC3-2A3B-2C35-298A21760196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 rot="10800000">
            <a:off x="10294397" y="3498250"/>
            <a:ext cx="495375" cy="892165"/>
            <a:chOff x="10168378" y="2595189"/>
            <a:chExt cx="495375" cy="89216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F98FEA3-E16D-E2C0-4F37-422135070710}"/>
                </a:ext>
              </a:extLst>
            </p:cNvPr>
            <p:cNvCxnSpPr/>
            <p:nvPr/>
          </p:nvCxnSpPr>
          <p:spPr>
            <a:xfrm flipH="1" flipV="1">
              <a:off x="10417365" y="2797628"/>
              <a:ext cx="0" cy="689726"/>
            </a:xfrm>
            <a:prstGeom prst="line">
              <a:avLst/>
            </a:prstGeom>
            <a:ln w="63500" cap="flat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BCAE1BB4-F915-6B29-D81A-DC197B8673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10168378" y="2595189"/>
              <a:ext cx="495375" cy="495375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A481D91-487A-8DE8-0D27-BAECB5657015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3499402" y="1660873"/>
            <a:ext cx="1698397" cy="1853527"/>
            <a:chOff x="3499402" y="1660873"/>
            <a:chExt cx="1698397" cy="1853527"/>
          </a:xfrm>
        </p:grpSpPr>
        <p:pic>
          <p:nvPicPr>
            <p:cNvPr id="50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3E0A823F-A601-2536-82DF-A1CB2EE640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51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0EC3A6E5-E125-A381-52BE-3E0F562322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52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8376B4B3-84C3-A0BD-8FB6-DB2967A4D5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53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DBA59571-A00B-10C5-FD7E-A58D07DE21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54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D5A4A903-185A-D49F-4425-3BC61962D4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55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D0F21344-47CA-0003-7A45-AD70B48B0D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EAC0B48-2C80-4CA5-1D45-0C939B856FC2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853527"/>
              <a:chOff x="3056264" y="1170799"/>
              <a:chExt cx="1698397" cy="1853527"/>
            </a:xfrm>
          </p:grpSpPr>
          <p:pic>
            <p:nvPicPr>
              <p:cNvPr id="57" name="Graphic 56" descr="Network outline">
                <a:extLst>
                  <a:ext uri="{FF2B5EF4-FFF2-40B4-BE49-F238E27FC236}">
                    <a16:creationId xmlns:a16="http://schemas.microsoft.com/office/drawing/2014/main" id="{CEF0261E-EA20-FDF5-199C-D9A7D96239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8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E8E5D0D-5C4F-7E88-2CBC-76066277A41F}"/>
                  </a:ext>
                </a:extLst>
              </p:cNvPr>
              <p:cNvCxnSpPr/>
              <p:nvPr/>
            </p:nvCxnSpPr>
            <p:spPr>
              <a:xfrm flipH="1" flipV="1">
                <a:off x="3905463" y="2257010"/>
                <a:ext cx="0" cy="767316"/>
              </a:xfrm>
              <a:prstGeom prst="line">
                <a:avLst/>
              </a:prstGeom>
              <a:ln w="63500" cap="flat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DE593DE-5EBC-8721-49AA-ABF901CAB337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374040" y="1580897"/>
            <a:ext cx="1194334" cy="724055"/>
            <a:chOff x="6150286" y="3955723"/>
            <a:chExt cx="1194334" cy="724055"/>
          </a:xfrm>
        </p:grpSpPr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7D873BAF-317C-A758-7137-3CC2789946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5571ADD-374A-B150-4C6B-B3D3B717D600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169B791-69E8-48D8-4528-062E5D399339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10540785" y="4591714"/>
            <a:ext cx="1194334" cy="724055"/>
            <a:chOff x="6150286" y="3955723"/>
            <a:chExt cx="1194334" cy="724055"/>
          </a:xfrm>
        </p:grpSpPr>
        <p:sp>
          <p:nvSpPr>
            <p:cNvPr id="63" name="Freeform 50">
              <a:extLst>
                <a:ext uri="{FF2B5EF4-FFF2-40B4-BE49-F238E27FC236}">
                  <a16:creationId xmlns:a16="http://schemas.microsoft.com/office/drawing/2014/main" id="{E3BBF084-A828-5EED-3B46-680FAB4C0A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16D2E56-E0FE-2B82-B229-53BB1E99C09F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0D32790-E5BC-82A8-EBAA-11E429CA5CCF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8447138" y="1744541"/>
            <a:ext cx="1194334" cy="724055"/>
            <a:chOff x="6150286" y="3955723"/>
            <a:chExt cx="1194334" cy="724055"/>
          </a:xfrm>
        </p:grpSpPr>
        <p:sp>
          <p:nvSpPr>
            <p:cNvPr id="66" name="Freeform 50">
              <a:extLst>
                <a:ext uri="{FF2B5EF4-FFF2-40B4-BE49-F238E27FC236}">
                  <a16:creationId xmlns:a16="http://schemas.microsoft.com/office/drawing/2014/main" id="{C4910AA4-EA5F-58EE-2D8E-AC161A9B71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052A873-7669-445A-8043-A41879DA2BE2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48E49AD-F097-8F1A-2764-03210604452E}"/>
              </a:ext>
            </a:extLst>
          </p:cNvPr>
          <p:cNvGrpSpPr/>
          <p:nvPr>
            <p:custDataLst>
              <p:tags r:id="rId14"/>
            </p:custDataLst>
          </p:nvPr>
        </p:nvGrpSpPr>
        <p:grpSpPr>
          <a:xfrm>
            <a:off x="910940" y="4606691"/>
            <a:ext cx="1194334" cy="724055"/>
            <a:chOff x="6150286" y="3955723"/>
            <a:chExt cx="1194334" cy="724055"/>
          </a:xfrm>
        </p:grpSpPr>
        <p:sp>
          <p:nvSpPr>
            <p:cNvPr id="69" name="Freeform 50">
              <a:extLst>
                <a:ext uri="{FF2B5EF4-FFF2-40B4-BE49-F238E27FC236}">
                  <a16:creationId xmlns:a16="http://schemas.microsoft.com/office/drawing/2014/main" id="{B2A7E29B-9EB4-CAAD-E361-51C6B6D577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018B27-DDDB-FAC7-BCB3-EE5E77012FFF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021AA21-0587-BD27-BA55-1854384B7C9F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5277535" y="2166892"/>
            <a:ext cx="1194334" cy="724055"/>
            <a:chOff x="6150286" y="3955723"/>
            <a:chExt cx="1194334" cy="724055"/>
          </a:xfrm>
        </p:grpSpPr>
        <p:sp>
          <p:nvSpPr>
            <p:cNvPr id="72" name="Freeform 50">
              <a:extLst>
                <a:ext uri="{FF2B5EF4-FFF2-40B4-BE49-F238E27FC236}">
                  <a16:creationId xmlns:a16="http://schemas.microsoft.com/office/drawing/2014/main" id="{85A348AA-FF88-FF4F-388C-38BE516A3C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2CC73C7-C0DF-F7AE-9EB4-A0215772EBCC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A8D89F8-3973-5862-43DA-158B5380A354}"/>
              </a:ext>
            </a:extLst>
          </p:cNvPr>
          <p:cNvGrpSpPr/>
          <p:nvPr>
            <p:custDataLst>
              <p:tags r:id="rId16"/>
            </p:custDataLst>
          </p:nvPr>
        </p:nvGrpSpPr>
        <p:grpSpPr>
          <a:xfrm>
            <a:off x="2307046" y="1176173"/>
            <a:ext cx="1194334" cy="724055"/>
            <a:chOff x="6150286" y="3955723"/>
            <a:chExt cx="1194334" cy="724055"/>
          </a:xfrm>
        </p:grpSpPr>
        <p:sp>
          <p:nvSpPr>
            <p:cNvPr id="75" name="Freeform 50">
              <a:extLst>
                <a:ext uri="{FF2B5EF4-FFF2-40B4-BE49-F238E27FC236}">
                  <a16:creationId xmlns:a16="http://schemas.microsoft.com/office/drawing/2014/main" id="{97A02FAB-7306-A93C-C1D5-B6DD2BE634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1BFD715-826A-3FD7-DAA6-7F2E9830A2B4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/>
                <a:t>Internet</a:t>
              </a:r>
            </a:p>
          </p:txBody>
        </p:sp>
      </p:grpSp>
      <p:sp>
        <p:nvSpPr>
          <p:cNvPr id="77" name="Freeform 76">
            <a:extLst>
              <a:ext uri="{FF2B5EF4-FFF2-40B4-BE49-F238E27FC236}">
                <a16:creationId xmlns:a16="http://schemas.microsoft.com/office/drawing/2014/main" id="{9A3A435E-F1C5-FC38-A7FE-EDA94FC5B00E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683609" y="2321169"/>
            <a:ext cx="807566" cy="571316"/>
          </a:xfrm>
          <a:custGeom>
            <a:avLst/>
            <a:gdLst>
              <a:gd name="connsiteX0" fmla="*/ 5708 w 807566"/>
              <a:gd name="connsiteY0" fmla="*/ 0 h 571316"/>
              <a:gd name="connsiteX1" fmla="*/ 118249 w 807566"/>
              <a:gd name="connsiteY1" fmla="*/ 506437 h 571316"/>
              <a:gd name="connsiteX2" fmla="*/ 807566 w 807566"/>
              <a:gd name="connsiteY2" fmla="*/ 548640 h 57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566" h="571316">
                <a:moveTo>
                  <a:pt x="5708" y="0"/>
                </a:moveTo>
                <a:cubicBezTo>
                  <a:pt x="-4843" y="207498"/>
                  <a:pt x="-15394" y="414997"/>
                  <a:pt x="118249" y="506437"/>
                </a:cubicBezTo>
                <a:cubicBezTo>
                  <a:pt x="251892" y="597877"/>
                  <a:pt x="529729" y="573258"/>
                  <a:pt x="807566" y="548640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1E59636E-6D2E-0254-E183-D35A0B74E0F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2931744" y="1812023"/>
            <a:ext cx="807566" cy="571316"/>
          </a:xfrm>
          <a:custGeom>
            <a:avLst/>
            <a:gdLst>
              <a:gd name="connsiteX0" fmla="*/ 5708 w 807566"/>
              <a:gd name="connsiteY0" fmla="*/ 0 h 571316"/>
              <a:gd name="connsiteX1" fmla="*/ 118249 w 807566"/>
              <a:gd name="connsiteY1" fmla="*/ 506437 h 571316"/>
              <a:gd name="connsiteX2" fmla="*/ 807566 w 807566"/>
              <a:gd name="connsiteY2" fmla="*/ 548640 h 57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566" h="571316">
                <a:moveTo>
                  <a:pt x="5708" y="0"/>
                </a:moveTo>
                <a:cubicBezTo>
                  <a:pt x="-4843" y="207498"/>
                  <a:pt x="-15394" y="414997"/>
                  <a:pt x="118249" y="506437"/>
                </a:cubicBezTo>
                <a:cubicBezTo>
                  <a:pt x="251892" y="597877"/>
                  <a:pt x="529729" y="573258"/>
                  <a:pt x="807566" y="548640"/>
                </a:cubicBezTo>
              </a:path>
            </a:pathLst>
          </a:custGeom>
          <a:noFill/>
          <a:ln w="635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1D551664-F09E-70E5-4DC2-1DB8254A8E7B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rot="8929857">
            <a:off x="6079418" y="2063027"/>
            <a:ext cx="807566" cy="571316"/>
          </a:xfrm>
          <a:custGeom>
            <a:avLst/>
            <a:gdLst>
              <a:gd name="connsiteX0" fmla="*/ 5708 w 807566"/>
              <a:gd name="connsiteY0" fmla="*/ 0 h 571316"/>
              <a:gd name="connsiteX1" fmla="*/ 118249 w 807566"/>
              <a:gd name="connsiteY1" fmla="*/ 506437 h 571316"/>
              <a:gd name="connsiteX2" fmla="*/ 807566 w 807566"/>
              <a:gd name="connsiteY2" fmla="*/ 548640 h 57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566" h="571316">
                <a:moveTo>
                  <a:pt x="5708" y="0"/>
                </a:moveTo>
                <a:cubicBezTo>
                  <a:pt x="-4843" y="207498"/>
                  <a:pt x="-15394" y="414997"/>
                  <a:pt x="118249" y="506437"/>
                </a:cubicBezTo>
                <a:cubicBezTo>
                  <a:pt x="251892" y="597877"/>
                  <a:pt x="529729" y="573258"/>
                  <a:pt x="807566" y="548640"/>
                </a:cubicBezTo>
              </a:path>
            </a:pathLst>
          </a:custGeom>
          <a:noFill/>
          <a:ln w="635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C834827-4525-8ECA-84FA-E418029794A0}"/>
              </a:ext>
            </a:extLst>
          </p:cNvPr>
          <p:cNvGrpSpPr/>
          <p:nvPr>
            <p:custDataLst>
              <p:tags r:id="rId20"/>
            </p:custDataLst>
          </p:nvPr>
        </p:nvGrpSpPr>
        <p:grpSpPr>
          <a:xfrm rot="10800000">
            <a:off x="6471867" y="3685503"/>
            <a:ext cx="4751373" cy="896496"/>
            <a:chOff x="836009" y="2473569"/>
            <a:chExt cx="4211949" cy="1067429"/>
          </a:xfrm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711E6BD-3C72-A726-DFD5-63072CD28699}"/>
                </a:ext>
              </a:extLst>
            </p:cNvPr>
            <p:cNvSpPr/>
            <p:nvPr/>
          </p:nvSpPr>
          <p:spPr>
            <a:xfrm>
              <a:off x="836009" y="2473569"/>
              <a:ext cx="807566" cy="571316"/>
            </a:xfrm>
            <a:custGeom>
              <a:avLst/>
              <a:gdLst>
                <a:gd name="connsiteX0" fmla="*/ 5708 w 807566"/>
                <a:gd name="connsiteY0" fmla="*/ 0 h 571316"/>
                <a:gd name="connsiteX1" fmla="*/ 118249 w 807566"/>
                <a:gd name="connsiteY1" fmla="*/ 506437 h 571316"/>
                <a:gd name="connsiteX2" fmla="*/ 807566 w 807566"/>
                <a:gd name="connsiteY2" fmla="*/ 548640 h 571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7566" h="571316">
                  <a:moveTo>
                    <a:pt x="5708" y="0"/>
                  </a:moveTo>
                  <a:cubicBezTo>
                    <a:pt x="-4843" y="207498"/>
                    <a:pt x="-15394" y="414997"/>
                    <a:pt x="118249" y="506437"/>
                  </a:cubicBezTo>
                  <a:cubicBezTo>
                    <a:pt x="251892" y="597877"/>
                    <a:pt x="529729" y="573258"/>
                    <a:pt x="807566" y="548640"/>
                  </a:cubicBezTo>
                </a:path>
              </a:pathLst>
            </a:cu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0E11B47A-1F7D-95B5-88F0-9D8EF7FAF6B3}"/>
                </a:ext>
              </a:extLst>
            </p:cNvPr>
            <p:cNvSpPr/>
            <p:nvPr/>
          </p:nvSpPr>
          <p:spPr>
            <a:xfrm>
              <a:off x="1629508" y="2515251"/>
              <a:ext cx="3418450" cy="1025747"/>
            </a:xfrm>
            <a:custGeom>
              <a:avLst/>
              <a:gdLst>
                <a:gd name="connsiteX0" fmla="*/ 0 w 3418450"/>
                <a:gd name="connsiteY0" fmla="*/ 608602 h 1277139"/>
                <a:gd name="connsiteX1" fmla="*/ 126610 w 3418450"/>
                <a:gd name="connsiteY1" fmla="*/ 1153242 h 1277139"/>
                <a:gd name="connsiteX2" fmla="*/ 689318 w 3418450"/>
                <a:gd name="connsiteY2" fmla="*/ 1238202 h 1277139"/>
                <a:gd name="connsiteX3" fmla="*/ 2644726 w 3418450"/>
                <a:gd name="connsiteY3" fmla="*/ 1178483 h 1277139"/>
                <a:gd name="connsiteX4" fmla="*/ 2883878 w 3418450"/>
                <a:gd name="connsiteY4" fmla="*/ 183401 h 1277139"/>
                <a:gd name="connsiteX5" fmla="*/ 3418450 w 3418450"/>
                <a:gd name="connsiteY5" fmla="*/ 521 h 1277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8450" h="1277139">
                  <a:moveTo>
                    <a:pt x="0" y="608602"/>
                  </a:moveTo>
                  <a:cubicBezTo>
                    <a:pt x="647113" y="608051"/>
                    <a:pt x="11724" y="1048309"/>
                    <a:pt x="126610" y="1153242"/>
                  </a:cubicBezTo>
                  <a:cubicBezTo>
                    <a:pt x="241496" y="1258175"/>
                    <a:pt x="269632" y="1233995"/>
                    <a:pt x="689318" y="1238202"/>
                  </a:cubicBezTo>
                  <a:cubicBezTo>
                    <a:pt x="1109004" y="1242409"/>
                    <a:pt x="2278966" y="1354283"/>
                    <a:pt x="2644726" y="1178483"/>
                  </a:cubicBezTo>
                  <a:cubicBezTo>
                    <a:pt x="3010486" y="1002683"/>
                    <a:pt x="2752580" y="370970"/>
                    <a:pt x="2883878" y="183401"/>
                  </a:cubicBezTo>
                  <a:cubicBezTo>
                    <a:pt x="3015176" y="-4168"/>
                    <a:pt x="3216813" y="-1824"/>
                    <a:pt x="3418450" y="521"/>
                  </a:cubicBezTo>
                </a:path>
              </a:pathLst>
            </a:custGeom>
            <a:noFill/>
            <a:ln w="635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83" name="Freeform 82">
            <a:extLst>
              <a:ext uri="{FF2B5EF4-FFF2-40B4-BE49-F238E27FC236}">
                <a16:creationId xmlns:a16="http://schemas.microsoft.com/office/drawing/2014/main" id="{5039B5BA-360F-ADB3-61FA-7749CD738043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rot="18281534">
            <a:off x="1977291" y="4901581"/>
            <a:ext cx="807566" cy="571316"/>
          </a:xfrm>
          <a:custGeom>
            <a:avLst/>
            <a:gdLst>
              <a:gd name="connsiteX0" fmla="*/ 5708 w 807566"/>
              <a:gd name="connsiteY0" fmla="*/ 0 h 571316"/>
              <a:gd name="connsiteX1" fmla="*/ 118249 w 807566"/>
              <a:gd name="connsiteY1" fmla="*/ 506437 h 571316"/>
              <a:gd name="connsiteX2" fmla="*/ 807566 w 807566"/>
              <a:gd name="connsiteY2" fmla="*/ 548640 h 57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566" h="571316">
                <a:moveTo>
                  <a:pt x="5708" y="0"/>
                </a:moveTo>
                <a:cubicBezTo>
                  <a:pt x="-4843" y="207498"/>
                  <a:pt x="-15394" y="414997"/>
                  <a:pt x="118249" y="506437"/>
                </a:cubicBezTo>
                <a:cubicBezTo>
                  <a:pt x="251892" y="597877"/>
                  <a:pt x="529729" y="573258"/>
                  <a:pt x="807566" y="548640"/>
                </a:cubicBezTo>
              </a:path>
            </a:pathLst>
          </a:custGeom>
          <a:noFill/>
          <a:ln w="635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B02A6595-7136-02AB-8A9D-972E3643C39A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1477108" y="2362851"/>
            <a:ext cx="3418450" cy="1025747"/>
          </a:xfrm>
          <a:custGeom>
            <a:avLst/>
            <a:gdLst>
              <a:gd name="connsiteX0" fmla="*/ 0 w 3418450"/>
              <a:gd name="connsiteY0" fmla="*/ 608602 h 1277139"/>
              <a:gd name="connsiteX1" fmla="*/ 126610 w 3418450"/>
              <a:gd name="connsiteY1" fmla="*/ 1153242 h 1277139"/>
              <a:gd name="connsiteX2" fmla="*/ 689318 w 3418450"/>
              <a:gd name="connsiteY2" fmla="*/ 1238202 h 1277139"/>
              <a:gd name="connsiteX3" fmla="*/ 2644726 w 3418450"/>
              <a:gd name="connsiteY3" fmla="*/ 1178483 h 1277139"/>
              <a:gd name="connsiteX4" fmla="*/ 2883878 w 3418450"/>
              <a:gd name="connsiteY4" fmla="*/ 183401 h 1277139"/>
              <a:gd name="connsiteX5" fmla="*/ 3418450 w 3418450"/>
              <a:gd name="connsiteY5" fmla="*/ 521 h 1277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18450" h="1277139">
                <a:moveTo>
                  <a:pt x="0" y="608602"/>
                </a:moveTo>
                <a:cubicBezTo>
                  <a:pt x="647113" y="608051"/>
                  <a:pt x="11724" y="1048309"/>
                  <a:pt x="126610" y="1153242"/>
                </a:cubicBezTo>
                <a:cubicBezTo>
                  <a:pt x="241496" y="1258175"/>
                  <a:pt x="269632" y="1233995"/>
                  <a:pt x="689318" y="1238202"/>
                </a:cubicBezTo>
                <a:cubicBezTo>
                  <a:pt x="1109004" y="1242409"/>
                  <a:pt x="2278966" y="1354283"/>
                  <a:pt x="2644726" y="1178483"/>
                </a:cubicBezTo>
                <a:cubicBezTo>
                  <a:pt x="3010486" y="1002683"/>
                  <a:pt x="2752580" y="370970"/>
                  <a:pt x="2883878" y="183401"/>
                </a:cubicBezTo>
                <a:cubicBezTo>
                  <a:pt x="3015176" y="-4168"/>
                  <a:pt x="3216813" y="-1824"/>
                  <a:pt x="3418450" y="521"/>
                </a:cubicBezTo>
              </a:path>
            </a:pathLst>
          </a:custGeom>
          <a:noFill/>
          <a:ln w="63500" cap="rnd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FDC5071-9587-26B1-6223-5A0B6722485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2754279" y="4830484"/>
            <a:ext cx="268748" cy="268748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242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>
              <a:buClr>
                <a:schemeClr val="lt1"/>
              </a:buClr>
              <a:defRPr>
                <a:solidFill>
                  <a:schemeClr val="lt1"/>
                </a:solidFill>
              </a:defRPr>
            </a:pPr>
            <a:r>
              <a:rPr lang="en-US">
                <a:solidFill>
                  <a:schemeClr val="lt1"/>
                </a:solidFill>
              </a:rPr>
              <a:t> </a:t>
            </a:r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5C762E0-D4F7-494C-3B91-E4D6F21830B6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3680390" y="2248570"/>
            <a:ext cx="268748" cy="268748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242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>
              <a:buClr>
                <a:schemeClr val="lt1"/>
              </a:buClr>
              <a:defRPr>
                <a:solidFill>
                  <a:schemeClr val="lt1"/>
                </a:solidFill>
              </a:defRPr>
            </a:pPr>
            <a:r>
              <a:rPr lang="en-US">
                <a:solidFill>
                  <a:schemeClr val="lt1"/>
                </a:solidFill>
              </a:rPr>
              <a:t> </a:t>
            </a:r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5D26D79-FEEE-FFB5-5394-714EACC7810A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6267865" y="4489543"/>
            <a:ext cx="268748" cy="268748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242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>
              <a:buClr>
                <a:schemeClr val="lt1"/>
              </a:buClr>
              <a:defRPr>
                <a:solidFill>
                  <a:schemeClr val="lt1"/>
                </a:solidFill>
              </a:defRPr>
            </a:pPr>
            <a:r>
              <a:rPr lang="en-US">
                <a:solidFill>
                  <a:schemeClr val="lt1"/>
                </a:solidFill>
              </a:rPr>
              <a:t> </a:t>
            </a:r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53C846E-276E-5670-710C-1FA5DAEAD0FA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8208713" y="4479335"/>
            <a:ext cx="268748" cy="268748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242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>
              <a:buClr>
                <a:schemeClr val="lt1"/>
              </a:buClr>
              <a:defRPr>
                <a:solidFill>
                  <a:schemeClr val="lt1"/>
                </a:solidFill>
              </a:defRPr>
            </a:pPr>
            <a:r>
              <a:rPr lang="en-US">
                <a:solidFill>
                  <a:schemeClr val="lt1"/>
                </a:solidFill>
              </a:rPr>
              <a:t> </a:t>
            </a:r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534BECC-573E-8E28-8088-C2762C6A48EC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6870557" y="2274566"/>
            <a:ext cx="268748" cy="268748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242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>
              <a:buClr>
                <a:schemeClr val="lt1"/>
              </a:buClr>
              <a:defRPr>
                <a:solidFill>
                  <a:schemeClr val="lt1"/>
                </a:solidFill>
              </a:defRPr>
            </a:pPr>
            <a:r>
              <a:rPr lang="en-US">
                <a:solidFill>
                  <a:schemeClr val="lt1"/>
                </a:solidFill>
              </a:rPr>
              <a:t> </a:t>
            </a:r>
            <a:endParaRPr lang="en-US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9A2FF26B-0791-3D38-C734-619B1D123664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2844510" y="3968180"/>
            <a:ext cx="433262" cy="955512"/>
          </a:xfrm>
          <a:custGeom>
            <a:avLst/>
            <a:gdLst>
              <a:gd name="connsiteX0" fmla="*/ 81570 w 433262"/>
              <a:gd name="connsiteY0" fmla="*/ 955512 h 955512"/>
              <a:gd name="connsiteX1" fmla="*/ 39367 w 433262"/>
              <a:gd name="connsiteY1" fmla="*/ 435008 h 955512"/>
              <a:gd name="connsiteX2" fmla="*/ 433262 w 433262"/>
              <a:gd name="connsiteY2" fmla="*/ 27045 h 955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3261" h="955512">
                <a:moveTo>
                  <a:pt x="81570" y="955512"/>
                </a:moveTo>
                <a:cubicBezTo>
                  <a:pt x="19438" y="717534"/>
                  <a:pt x="-42694" y="479556"/>
                  <a:pt x="39367" y="435008"/>
                </a:cubicBezTo>
                <a:cubicBezTo>
                  <a:pt x="121428" y="390460"/>
                  <a:pt x="207006" y="-121838"/>
                  <a:pt x="433262" y="27045"/>
                </a:cubicBezTo>
              </a:path>
            </a:pathLst>
          </a:cu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255C475E-EA83-508F-0378-4F9E277307F9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5807753" y="2440875"/>
            <a:ext cx="1769683" cy="2131125"/>
          </a:xfrm>
          <a:custGeom>
            <a:avLst/>
            <a:gdLst>
              <a:gd name="connsiteX0" fmla="*/ 1268295 w 1769683"/>
              <a:gd name="connsiteY0" fmla="*/ 20971 h 2131125"/>
              <a:gd name="connsiteX1" fmla="*/ 1718461 w 1769683"/>
              <a:gd name="connsiteY1" fmla="*/ 147580 h 2131125"/>
              <a:gd name="connsiteX2" fmla="*/ 1591852 w 1769683"/>
              <a:gd name="connsiteY2" fmla="*/ 1174521 h 2131125"/>
              <a:gd name="connsiteX3" fmla="*/ 227286 w 1769683"/>
              <a:gd name="connsiteY3" fmla="*/ 1258928 h 2131125"/>
              <a:gd name="connsiteX4" fmla="*/ 44406 w 1769683"/>
              <a:gd name="connsiteY4" fmla="*/ 1920110 h 2131125"/>
              <a:gd name="connsiteX5" fmla="*/ 550843 w 1769683"/>
              <a:gd name="connsiteY5" fmla="*/ 2131125 h 213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9683" h="2131125">
                <a:moveTo>
                  <a:pt x="1268295" y="20971"/>
                </a:moveTo>
                <a:cubicBezTo>
                  <a:pt x="1458209" y="-2475"/>
                  <a:pt x="1664535" y="-44678"/>
                  <a:pt x="1718461" y="147580"/>
                </a:cubicBezTo>
                <a:cubicBezTo>
                  <a:pt x="1772387" y="339838"/>
                  <a:pt x="1840381" y="989296"/>
                  <a:pt x="1591852" y="1174521"/>
                </a:cubicBezTo>
                <a:cubicBezTo>
                  <a:pt x="1343323" y="1359746"/>
                  <a:pt x="485194" y="1134663"/>
                  <a:pt x="227286" y="1258928"/>
                </a:cubicBezTo>
                <a:cubicBezTo>
                  <a:pt x="-30622" y="1383193"/>
                  <a:pt x="-32966" y="1744264"/>
                  <a:pt x="44406" y="1920110"/>
                </a:cubicBezTo>
                <a:cubicBezTo>
                  <a:pt x="121778" y="2095956"/>
                  <a:pt x="336310" y="2113540"/>
                  <a:pt x="550843" y="2131125"/>
                </a:cubicBezTo>
              </a:path>
            </a:pathLst>
          </a:custGeom>
          <a:noFill/>
          <a:ln w="63500" cap="rnd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0B3CDC51-6AC0-7722-BC76-34799F215D1D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3854548" y="2380559"/>
            <a:ext cx="5265818" cy="2247711"/>
          </a:xfrm>
          <a:custGeom>
            <a:avLst/>
            <a:gdLst>
              <a:gd name="connsiteX0" fmla="*/ 0 w 5265818"/>
              <a:gd name="connsiteY0" fmla="*/ 10948 h 2247711"/>
              <a:gd name="connsiteX1" fmla="*/ 478301 w 5265818"/>
              <a:gd name="connsiteY1" fmla="*/ 207895 h 2247711"/>
              <a:gd name="connsiteX2" fmla="*/ 970671 w 5265818"/>
              <a:gd name="connsiteY2" fmla="*/ 925349 h 2247711"/>
              <a:gd name="connsiteX3" fmla="*/ 4909624 w 5265818"/>
              <a:gd name="connsiteY3" fmla="*/ 1009754 h 2247711"/>
              <a:gd name="connsiteX4" fmla="*/ 5036234 w 5265818"/>
              <a:gd name="connsiteY4" fmla="*/ 2022628 h 2247711"/>
              <a:gd name="connsiteX5" fmla="*/ 4515729 w 5265818"/>
              <a:gd name="connsiteY5" fmla="*/ 2247711 h 2247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65818" h="2247711">
                <a:moveTo>
                  <a:pt x="0" y="10948"/>
                </a:moveTo>
                <a:cubicBezTo>
                  <a:pt x="198119" y="3914"/>
                  <a:pt x="443131" y="-57047"/>
                  <a:pt x="478301" y="207895"/>
                </a:cubicBezTo>
                <a:cubicBezTo>
                  <a:pt x="513471" y="472837"/>
                  <a:pt x="485336" y="749502"/>
                  <a:pt x="970671" y="925349"/>
                </a:cubicBezTo>
                <a:cubicBezTo>
                  <a:pt x="1456006" y="1101196"/>
                  <a:pt x="4232030" y="826874"/>
                  <a:pt x="4909624" y="1009754"/>
                </a:cubicBezTo>
                <a:cubicBezTo>
                  <a:pt x="5587218" y="1192634"/>
                  <a:pt x="5101883" y="1816302"/>
                  <a:pt x="5036234" y="2022628"/>
                </a:cubicBezTo>
                <a:cubicBezTo>
                  <a:pt x="4970585" y="2228954"/>
                  <a:pt x="4743157" y="2238332"/>
                  <a:pt x="4515729" y="2247711"/>
                </a:cubicBezTo>
              </a:path>
            </a:pathLst>
          </a:cu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E62D0F4-A195-AE3D-7EEC-08903CCC1645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3155627" y="3861092"/>
            <a:ext cx="268748" cy="268748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242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>
              <a:buClr>
                <a:schemeClr val="lt1"/>
              </a:buClr>
              <a:defRPr>
                <a:solidFill>
                  <a:schemeClr val="lt1"/>
                </a:solidFill>
              </a:defRPr>
            </a:pPr>
            <a:r>
              <a:rPr lang="en-US">
                <a:solidFill>
                  <a:schemeClr val="lt1"/>
                </a:solidFill>
              </a:rPr>
              <a:t> </a:t>
            </a:r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C26898F-8DA4-0D4F-8965-741750699A0F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4744752" y="2226011"/>
            <a:ext cx="268748" cy="268748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242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>
              <a:buClr>
                <a:schemeClr val="lt1"/>
              </a:buClr>
              <a:defRPr>
                <a:solidFill>
                  <a:schemeClr val="lt1"/>
                </a:solidFill>
              </a:defRPr>
            </a:pPr>
            <a:r>
              <a:rPr lang="en-US">
                <a:solidFill>
                  <a:schemeClr val="lt1"/>
                </a:solidFill>
              </a:rPr>
              <a:t> </a:t>
            </a:r>
            <a:endParaRPr lang="en-US"/>
          </a:p>
        </p:txBody>
      </p:sp>
      <p:sp>
        <p:nvSpPr>
          <p:cNvPr id="9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9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F4323F6A-CF7B-4951-8035-1E80DEC4CA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5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FC90604-1218-F31C-6749-CA354F61FA3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 rot="10800000">
            <a:off x="2038013" y="3558612"/>
            <a:ext cx="1698397" cy="1775937"/>
            <a:chOff x="3499402" y="1660873"/>
            <a:chExt cx="1698397" cy="1775937"/>
          </a:xfrm>
        </p:grpSpPr>
        <p:pic>
          <p:nvPicPr>
            <p:cNvPr id="3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3521C395-A533-D0BB-64A7-516CDE4CCA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4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546D6E46-EE45-7FA3-31D8-4FAF8D4386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5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B41FF291-2F3C-86F8-2882-E5163C267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6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AC23509E-5296-40BE-1DD7-0D46033DA2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7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B27736ED-562D-372F-C11E-430A31082A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A40319EA-B433-9244-BDBA-5419EFD563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C06ABD3-F7C0-B07A-59BD-42E2C43A8781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775937"/>
              <a:chOff x="3056264" y="1170799"/>
              <a:chExt cx="1698397" cy="1775937"/>
            </a:xfrm>
          </p:grpSpPr>
          <p:pic>
            <p:nvPicPr>
              <p:cNvPr id="10" name="Graphic 9" descr="Network outline">
                <a:extLst>
                  <a:ext uri="{FF2B5EF4-FFF2-40B4-BE49-F238E27FC236}">
                    <a16:creationId xmlns:a16="http://schemas.microsoft.com/office/drawing/2014/main" id="{CB213E78-5EE4-DD7B-3B82-C255F6D1B3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1A56CEA-5BBB-C7C0-0F19-DA6C79C82854}"/>
                  </a:ext>
                </a:extLst>
              </p:cNvPr>
              <p:cNvCxnSpPr/>
              <p:nvPr/>
            </p:nvCxnSpPr>
            <p:spPr>
              <a:xfrm flipH="1" flipV="1">
                <a:off x="3905463" y="2257010"/>
                <a:ext cx="0" cy="689726"/>
              </a:xfrm>
              <a:prstGeom prst="line">
                <a:avLst/>
              </a:prstGeom>
              <a:ln w="63500" cap="flat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626AC6-EFEB-DC66-82E5-EACA575D77A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 rot="10800000">
            <a:off x="5016065" y="3558612"/>
            <a:ext cx="1698397" cy="1775937"/>
            <a:chOff x="3499402" y="1660873"/>
            <a:chExt cx="1698397" cy="1775937"/>
          </a:xfrm>
        </p:grpSpPr>
        <p:pic>
          <p:nvPicPr>
            <p:cNvPr id="13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D2CB1451-601F-9FAB-5F5A-1F4999E884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4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E7F0B764-06BC-F616-E932-1F52E1667B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5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CFE2E996-84A2-7EF7-E992-ADB551EF39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6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731C2AAE-B48F-019E-B3E1-490EFCBFEB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7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9937E3ED-3F89-86AE-06DC-205840CFAD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B7879336-46C9-0D74-AA0D-7D7F055BEF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E0E377D-E9E2-7DF1-F7F0-8445A0FFDAD3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775937"/>
              <a:chOff x="3056264" y="1170799"/>
              <a:chExt cx="1698397" cy="1775937"/>
            </a:xfrm>
          </p:grpSpPr>
          <p:pic>
            <p:nvPicPr>
              <p:cNvPr id="20" name="Graphic 19" descr="Network outline">
                <a:extLst>
                  <a:ext uri="{FF2B5EF4-FFF2-40B4-BE49-F238E27FC236}">
                    <a16:creationId xmlns:a16="http://schemas.microsoft.com/office/drawing/2014/main" id="{0799F851-37A0-9A4F-9D0D-26B5B7897E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1AB559D-5800-262F-F410-6CAD228479D4}"/>
                  </a:ext>
                </a:extLst>
              </p:cNvPr>
              <p:cNvCxnSpPr/>
              <p:nvPr/>
            </p:nvCxnSpPr>
            <p:spPr>
              <a:xfrm flipH="1" flipV="1">
                <a:off x="3905463" y="2257010"/>
                <a:ext cx="0" cy="689726"/>
              </a:xfrm>
              <a:prstGeom prst="line">
                <a:avLst/>
              </a:prstGeom>
              <a:ln w="63500" cap="flat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34D2E3-58E7-7A5F-6E44-73C5492D76E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 rot="10800000">
            <a:off x="8022253" y="3558612"/>
            <a:ext cx="1698397" cy="1775937"/>
            <a:chOff x="3499402" y="1660873"/>
            <a:chExt cx="1698397" cy="1775937"/>
          </a:xfrm>
        </p:grpSpPr>
        <p:pic>
          <p:nvPicPr>
            <p:cNvPr id="23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E7A3B859-991D-4614-CFEA-07A24C47A4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24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AADE67D3-467B-ADFC-15BA-13614D8F11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25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439F9761-2004-01EE-63ED-FB4EC48584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26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3CC1242C-F13D-FB69-77CA-B2CA5BF3B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27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AC13049F-D173-A38F-E08A-66B81FB159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2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1E44FD0A-116E-6FD2-8DAA-F2F74F812B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34750CE-BD25-0B14-54AC-2EAD214FAA89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775937"/>
              <a:chOff x="3056264" y="1170799"/>
              <a:chExt cx="1698397" cy="1775937"/>
            </a:xfrm>
          </p:grpSpPr>
          <p:pic>
            <p:nvPicPr>
              <p:cNvPr id="30" name="Graphic 29" descr="Network outline">
                <a:extLst>
                  <a:ext uri="{FF2B5EF4-FFF2-40B4-BE49-F238E27FC236}">
                    <a16:creationId xmlns:a16="http://schemas.microsoft.com/office/drawing/2014/main" id="{77B319A0-B1C3-47A8-DE6D-11AB04A90F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A76AA71-F9EA-1CCF-C526-B48330F11076}"/>
                  </a:ext>
                </a:extLst>
              </p:cNvPr>
              <p:cNvCxnSpPr/>
              <p:nvPr/>
            </p:nvCxnSpPr>
            <p:spPr>
              <a:xfrm flipH="1" flipV="1">
                <a:off x="3905463" y="2257010"/>
                <a:ext cx="0" cy="689726"/>
              </a:xfrm>
              <a:prstGeom prst="line">
                <a:avLst/>
              </a:prstGeom>
              <a:ln w="63500" cap="flat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F178C74-1E39-5FCC-AE93-E9665A79304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676729" y="1698303"/>
            <a:ext cx="1698397" cy="1775937"/>
            <a:chOff x="3499402" y="1660873"/>
            <a:chExt cx="1698397" cy="1775937"/>
          </a:xfrm>
        </p:grpSpPr>
        <p:pic>
          <p:nvPicPr>
            <p:cNvPr id="33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34895ADB-E983-67C4-9DA1-5DC2579CF4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34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CD13A5D6-DAE0-E34F-EEB1-0748C3E9BA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35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3BDAB4A9-FF93-0980-6C22-208A0A7533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36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EF6DFFC9-1E35-C17F-A036-D5E4839D34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37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8DB7450D-B15A-68CE-F923-EFA9BEC577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3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463DCE55-5313-3735-A4F4-B042B3ABE0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B6BA2B3-4155-7B78-1AEA-4F418EE3DCCE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775937"/>
              <a:chOff x="3056264" y="1170799"/>
              <a:chExt cx="1698397" cy="1775937"/>
            </a:xfrm>
          </p:grpSpPr>
          <p:pic>
            <p:nvPicPr>
              <p:cNvPr id="40" name="Graphic 39" descr="Network outline">
                <a:extLst>
                  <a:ext uri="{FF2B5EF4-FFF2-40B4-BE49-F238E27FC236}">
                    <a16:creationId xmlns:a16="http://schemas.microsoft.com/office/drawing/2014/main" id="{C6A07A62-3286-BFD8-60E6-27862E3BAB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2E4684D-62D9-4096-A643-31F415948CAB}"/>
                  </a:ext>
                </a:extLst>
              </p:cNvPr>
              <p:cNvCxnSpPr/>
              <p:nvPr/>
            </p:nvCxnSpPr>
            <p:spPr>
              <a:xfrm flipH="1" flipV="1">
                <a:off x="3905463" y="2257010"/>
                <a:ext cx="0" cy="689726"/>
              </a:xfrm>
              <a:prstGeom prst="line">
                <a:avLst/>
              </a:prstGeom>
              <a:ln w="63500" cap="flat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E95F685A-0EBC-BE2D-E7AE-56A72F832C54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sz="2800">
                <a:latin typeface="Calibri" panose="020F0502020204030204"/>
                <a:cs typeface="Calibri"/>
              </a:rPr>
              <a:t>And, What If it was more than just firewalling…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DEFFAA8-0FF8-BD8D-518F-716E264D525A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1219200" y="3514400"/>
            <a:ext cx="9622971" cy="0"/>
          </a:xfrm>
          <a:prstGeom prst="line">
            <a:avLst/>
          </a:prstGeom>
          <a:ln w="1270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814E710-BBF2-8A81-8CF0-B7C364464446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 flipH="1" flipV="1">
            <a:off x="1509407" y="2827854"/>
            <a:ext cx="0" cy="689726"/>
          </a:xfrm>
          <a:prstGeom prst="line">
            <a:avLst/>
          </a:prstGeom>
          <a:ln w="63500" cap="flat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" descr="brick wall Icon - Free PNG &amp; SVG 18597 - Noun Project">
            <a:extLst>
              <a:ext uri="{FF2B5EF4-FFF2-40B4-BE49-F238E27FC236}">
                <a16:creationId xmlns:a16="http://schemas.microsoft.com/office/drawing/2014/main" id="{6F0FFA64-C394-97F0-F57E-5A9E1D6044C0}"/>
              </a:ext>
            </a:extLst>
          </p:cNvPr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5" t="31556" r="30265" b="26844"/>
          <a:stretch>
            <a:fillRect/>
          </a:stretch>
        </p:blipFill>
        <p:spPr bwMode="auto">
          <a:xfrm>
            <a:off x="1260420" y="2625415"/>
            <a:ext cx="495375" cy="495375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tx1">
                <a:lumMod val="95000"/>
              </a:schemeClr>
            </a:bgClr>
          </a:pattFill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5545249E-D4E2-B30E-C6B4-4EACCFD6F77A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 rot="10800000">
            <a:off x="10294397" y="3498250"/>
            <a:ext cx="495375" cy="892165"/>
            <a:chOff x="10168378" y="2595189"/>
            <a:chExt cx="495375" cy="89216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67A9B44-18E0-1D1C-0DA3-BC98AAE2AF75}"/>
                </a:ext>
              </a:extLst>
            </p:cNvPr>
            <p:cNvCxnSpPr/>
            <p:nvPr/>
          </p:nvCxnSpPr>
          <p:spPr>
            <a:xfrm flipH="1" flipV="1">
              <a:off x="10417365" y="2797628"/>
              <a:ext cx="0" cy="689726"/>
            </a:xfrm>
            <a:prstGeom prst="line">
              <a:avLst/>
            </a:prstGeom>
            <a:ln w="63500" cap="flat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B3812D5D-D202-7EAE-98F6-AB79529299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10168378" y="2595189"/>
              <a:ext cx="495375" cy="495375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1F66F12-B67A-92F9-9778-48FCD38B8169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3499402" y="1660873"/>
            <a:ext cx="1698397" cy="1853527"/>
            <a:chOff x="3499402" y="1660873"/>
            <a:chExt cx="1698397" cy="1853527"/>
          </a:xfrm>
        </p:grpSpPr>
        <p:pic>
          <p:nvPicPr>
            <p:cNvPr id="50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792B13E3-7B6E-8DE7-74DD-795022BF89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51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C0C2C42A-6D73-94E4-390E-B305F03F0D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52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68774936-618A-B574-0249-C0072CAB36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53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C69AE827-8D65-6CE4-90B2-0808AB0807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54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0A50A16E-A18A-EF58-C9B8-0FC823EC01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55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A3E118CC-F0D2-BEA6-F710-B3FC5C1568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DB671E5-1459-CE45-06DA-FE7625FBFB9E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853527"/>
              <a:chOff x="3056264" y="1170799"/>
              <a:chExt cx="1698397" cy="1853527"/>
            </a:xfrm>
          </p:grpSpPr>
          <p:pic>
            <p:nvPicPr>
              <p:cNvPr id="57" name="Graphic 56" descr="Network outline">
                <a:extLst>
                  <a:ext uri="{FF2B5EF4-FFF2-40B4-BE49-F238E27FC236}">
                    <a16:creationId xmlns:a16="http://schemas.microsoft.com/office/drawing/2014/main" id="{992A0B70-D880-2DEE-06B3-84B861D669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A1DFA17-5304-2F3C-E3CF-466C4221D7B3}"/>
                  </a:ext>
                </a:extLst>
              </p:cNvPr>
              <p:cNvCxnSpPr/>
              <p:nvPr/>
            </p:nvCxnSpPr>
            <p:spPr>
              <a:xfrm flipH="1" flipV="1">
                <a:off x="3905463" y="2257010"/>
                <a:ext cx="0" cy="767316"/>
              </a:xfrm>
              <a:prstGeom prst="line">
                <a:avLst/>
              </a:prstGeom>
              <a:ln w="63500" cap="flat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9B7752C-BC31-6E3B-375D-526DB9A4C6C8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374040" y="1580897"/>
            <a:ext cx="1194334" cy="724055"/>
            <a:chOff x="6150286" y="3955723"/>
            <a:chExt cx="1194334" cy="724055"/>
          </a:xfrm>
        </p:grpSpPr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156B87E7-4B01-2D3A-664C-505FA038D3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1D465B8-1FBB-0787-A757-EDCDCA27BEC5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9EF97CF-8DE4-54C4-1B1F-2A5640D53819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10540785" y="4591714"/>
            <a:ext cx="1194334" cy="724055"/>
            <a:chOff x="6150286" y="3955723"/>
            <a:chExt cx="1194334" cy="724055"/>
          </a:xfrm>
        </p:grpSpPr>
        <p:sp>
          <p:nvSpPr>
            <p:cNvPr id="63" name="Freeform 50">
              <a:extLst>
                <a:ext uri="{FF2B5EF4-FFF2-40B4-BE49-F238E27FC236}">
                  <a16:creationId xmlns:a16="http://schemas.microsoft.com/office/drawing/2014/main" id="{00814A97-BFED-006F-26C5-234D8008B4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E75664E-5BD7-23E3-0798-35A9CE68A4D5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1CE03CC-B253-724B-3747-FD1F9CDE3F5B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8447138" y="1744541"/>
            <a:ext cx="1194334" cy="724055"/>
            <a:chOff x="6150286" y="3955723"/>
            <a:chExt cx="1194334" cy="724055"/>
          </a:xfrm>
        </p:grpSpPr>
        <p:sp>
          <p:nvSpPr>
            <p:cNvPr id="66" name="Freeform 50">
              <a:extLst>
                <a:ext uri="{FF2B5EF4-FFF2-40B4-BE49-F238E27FC236}">
                  <a16:creationId xmlns:a16="http://schemas.microsoft.com/office/drawing/2014/main" id="{37376413-2CDC-BFDA-9438-CB79FA9BF3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31CB87A-736A-9A79-5767-6C49A9D9545E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00C974C-A810-7267-44F3-8DE7B2BFB261}"/>
              </a:ext>
            </a:extLst>
          </p:cNvPr>
          <p:cNvGrpSpPr/>
          <p:nvPr>
            <p:custDataLst>
              <p:tags r:id="rId14"/>
            </p:custDataLst>
          </p:nvPr>
        </p:nvGrpSpPr>
        <p:grpSpPr>
          <a:xfrm>
            <a:off x="910940" y="4606691"/>
            <a:ext cx="1194334" cy="724055"/>
            <a:chOff x="6150286" y="3955723"/>
            <a:chExt cx="1194334" cy="724055"/>
          </a:xfrm>
        </p:grpSpPr>
        <p:sp>
          <p:nvSpPr>
            <p:cNvPr id="69" name="Freeform 50">
              <a:extLst>
                <a:ext uri="{FF2B5EF4-FFF2-40B4-BE49-F238E27FC236}">
                  <a16:creationId xmlns:a16="http://schemas.microsoft.com/office/drawing/2014/main" id="{38DC26B7-9591-1909-11EB-637B065F1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9990CF1-E72E-C90E-7C5E-C37C59E5E62F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D9A541E-F37C-A471-DF64-5F28F9CC996C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5277535" y="2166892"/>
            <a:ext cx="1194334" cy="724055"/>
            <a:chOff x="6150286" y="3955723"/>
            <a:chExt cx="1194334" cy="724055"/>
          </a:xfrm>
        </p:grpSpPr>
        <p:sp>
          <p:nvSpPr>
            <p:cNvPr id="72" name="Freeform 50">
              <a:extLst>
                <a:ext uri="{FF2B5EF4-FFF2-40B4-BE49-F238E27FC236}">
                  <a16:creationId xmlns:a16="http://schemas.microsoft.com/office/drawing/2014/main" id="{3513A80A-AF5A-295E-E85F-997CFEF146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722AC59-9231-8CDC-8E89-794A107064B5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809EE68-4045-2853-3309-898E7EE495C5}"/>
              </a:ext>
            </a:extLst>
          </p:cNvPr>
          <p:cNvGrpSpPr/>
          <p:nvPr>
            <p:custDataLst>
              <p:tags r:id="rId16"/>
            </p:custDataLst>
          </p:nvPr>
        </p:nvGrpSpPr>
        <p:grpSpPr>
          <a:xfrm>
            <a:off x="2307046" y="1176173"/>
            <a:ext cx="1194334" cy="724055"/>
            <a:chOff x="6150286" y="3955723"/>
            <a:chExt cx="1194334" cy="724055"/>
          </a:xfrm>
        </p:grpSpPr>
        <p:sp>
          <p:nvSpPr>
            <p:cNvPr id="75" name="Freeform 50">
              <a:extLst>
                <a:ext uri="{FF2B5EF4-FFF2-40B4-BE49-F238E27FC236}">
                  <a16:creationId xmlns:a16="http://schemas.microsoft.com/office/drawing/2014/main" id="{C5DF074B-81AD-C180-D1AE-3B49CB5E1E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55AF415-4F11-CB82-0125-06E58934E30F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ECBD048-95A5-0A6C-6D83-E69E367B3A6E}"/>
              </a:ext>
            </a:extLst>
          </p:cNvPr>
          <p:cNvGrpSpPr/>
          <p:nvPr>
            <p:custDataLst>
              <p:tags r:id="rId17"/>
            </p:custDataLst>
          </p:nvPr>
        </p:nvGrpSpPr>
        <p:grpSpPr>
          <a:xfrm>
            <a:off x="2072213" y="1070380"/>
            <a:ext cx="7998551" cy="4944628"/>
            <a:chOff x="2072213" y="1070380"/>
            <a:chExt cx="7998551" cy="4944628"/>
          </a:xfrm>
        </p:grpSpPr>
        <p:sp>
          <p:nvSpPr>
            <p:cNvPr id="78" name="Triangle 19">
              <a:extLst>
                <a:ext uri="{FF2B5EF4-FFF2-40B4-BE49-F238E27FC236}">
                  <a16:creationId xmlns:a16="http://schemas.microsoft.com/office/drawing/2014/main" id="{16B0D53F-8952-0FAD-AFC9-9C410A73C707}"/>
                </a:ext>
              </a:extLst>
            </p:cNvPr>
            <p:cNvSpPr/>
            <p:nvPr/>
          </p:nvSpPr>
          <p:spPr>
            <a:xfrm rot="16200000">
              <a:off x="2268131" y="1315895"/>
              <a:ext cx="4397572" cy="4789408"/>
            </a:xfrm>
            <a:custGeom>
              <a:avLst/>
              <a:gdLst>
                <a:gd name="connsiteX0" fmla="*/ 0 w 4397572"/>
                <a:gd name="connsiteY0" fmla="*/ 4789408 h 4789408"/>
                <a:gd name="connsiteX1" fmla="*/ 1301789 w 4397572"/>
                <a:gd name="connsiteY1" fmla="*/ 0 h 4789408"/>
                <a:gd name="connsiteX2" fmla="*/ 4397572 w 4397572"/>
                <a:gd name="connsiteY2" fmla="*/ 4048428 h 4789408"/>
                <a:gd name="connsiteX3" fmla="*/ 0 w 4397572"/>
                <a:gd name="connsiteY3" fmla="*/ 4789408 h 478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7572" h="4789408">
                  <a:moveTo>
                    <a:pt x="0" y="4789408"/>
                  </a:moveTo>
                  <a:lnTo>
                    <a:pt x="1301789" y="0"/>
                  </a:lnTo>
                  <a:lnTo>
                    <a:pt x="4397572" y="4048428"/>
                  </a:lnTo>
                  <a:lnTo>
                    <a:pt x="0" y="4789408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5000"/>
                    <a:alpha val="9925"/>
                  </a:schemeClr>
                </a:gs>
                <a:gs pos="75000">
                  <a:srgbClr val="00DBFF">
                    <a:alpha val="61607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FE7EC0D-E40B-68BC-D1F5-7BC1E489B6F1}"/>
                </a:ext>
              </a:extLst>
            </p:cNvPr>
            <p:cNvSpPr/>
            <p:nvPr/>
          </p:nvSpPr>
          <p:spPr>
            <a:xfrm>
              <a:off x="5126136" y="1070380"/>
              <a:ext cx="4944628" cy="49446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9CF4687-B4EA-AC3E-9935-3AF149780E12}"/>
                </a:ext>
              </a:extLst>
            </p:cNvPr>
            <p:cNvGrpSpPr/>
            <p:nvPr/>
          </p:nvGrpSpPr>
          <p:grpSpPr>
            <a:xfrm>
              <a:off x="6324609" y="1396258"/>
              <a:ext cx="1256498" cy="1421360"/>
              <a:chOff x="5988380" y="1769163"/>
              <a:chExt cx="1256498" cy="1421360"/>
            </a:xfrm>
          </p:grpSpPr>
          <p:pic>
            <p:nvPicPr>
              <p:cNvPr id="100" name="Picture 99" descr="brick wall Icon - Free PNG &amp; SVG 18597 - Noun Project">
                <a:extLst>
                  <a:ext uri="{FF2B5EF4-FFF2-40B4-BE49-F238E27FC236}">
                    <a16:creationId xmlns:a16="http://schemas.microsoft.com/office/drawing/2014/main" id="{C0008DF2-79FB-977D-9693-18A055C04C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135" t="31556" r="30265" b="26844"/>
              <a:stretch>
                <a:fillRect/>
              </a:stretch>
            </p:blipFill>
            <p:spPr bwMode="auto">
              <a:xfrm>
                <a:off x="6210262" y="1769163"/>
                <a:ext cx="746632" cy="746632"/>
              </a:xfrm>
              <a:prstGeom prst="ellipse">
                <a:avLst/>
              </a:prstGeom>
              <a:pattFill prst="pct5">
                <a:fgClr>
                  <a:schemeClr val="accent1"/>
                </a:fgClr>
                <a:bgClr>
                  <a:schemeClr val="tx1">
                    <a:lumMod val="95000"/>
                  </a:schemeClr>
                </a:bgClr>
              </a:pattFill>
            </p:spPr>
          </p:pic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129337C-A295-90F5-6B7C-324DF3B73324}"/>
                  </a:ext>
                </a:extLst>
              </p:cNvPr>
              <p:cNvSpPr txBox="1"/>
              <p:nvPr/>
            </p:nvSpPr>
            <p:spPr>
              <a:xfrm>
                <a:off x="5988380" y="2544192"/>
                <a:ext cx="12564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/>
                  <a:t>Distributed</a:t>
                </a:r>
              </a:p>
              <a:p>
                <a:r>
                  <a:rPr lang="en-US" b="1"/>
                  <a:t>Firewalling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CF79864-A28C-D9B4-5C23-87DEE72AC005}"/>
                </a:ext>
              </a:extLst>
            </p:cNvPr>
            <p:cNvGrpSpPr/>
            <p:nvPr/>
          </p:nvGrpSpPr>
          <p:grpSpPr>
            <a:xfrm>
              <a:off x="7918453" y="1608080"/>
              <a:ext cx="1055644" cy="1158631"/>
              <a:chOff x="7976124" y="1591225"/>
              <a:chExt cx="1055644" cy="1158631"/>
            </a:xfrm>
          </p:grpSpPr>
          <p:pic>
            <p:nvPicPr>
              <p:cNvPr id="98" name="Picture 2" descr="Home - Suricata">
                <a:extLst>
                  <a:ext uri="{FF2B5EF4-FFF2-40B4-BE49-F238E27FC236}">
                    <a16:creationId xmlns:a16="http://schemas.microsoft.com/office/drawing/2014/main" id="{C49ED39E-F9B2-FDEC-9400-36124F1DBA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976124" y="1591225"/>
                <a:ext cx="1055644" cy="8674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275ACF8-7917-E3D3-06BE-11C66572576E}"/>
                  </a:ext>
                </a:extLst>
              </p:cNvPr>
              <p:cNvSpPr txBox="1"/>
              <p:nvPr/>
            </p:nvSpPr>
            <p:spPr>
              <a:xfrm>
                <a:off x="8027074" y="2380524"/>
                <a:ext cx="9989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/>
                  <a:t>IDS / IPS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F7B67AB-3C57-9D11-72F7-DD431DFE4499}"/>
                </a:ext>
              </a:extLst>
            </p:cNvPr>
            <p:cNvGrpSpPr/>
            <p:nvPr/>
          </p:nvGrpSpPr>
          <p:grpSpPr>
            <a:xfrm>
              <a:off x="5091848" y="2773886"/>
              <a:ext cx="1769771" cy="1482228"/>
              <a:chOff x="5370931" y="3337229"/>
              <a:chExt cx="1769771" cy="1482228"/>
            </a:xfrm>
          </p:grpSpPr>
          <p:pic>
            <p:nvPicPr>
              <p:cNvPr id="95" name="Graphic 94" descr="Shield with solid fill">
                <a:extLst>
                  <a:ext uri="{FF2B5EF4-FFF2-40B4-BE49-F238E27FC236}">
                    <a16:creationId xmlns:a16="http://schemas.microsoft.com/office/drawing/2014/main" id="{9AA73934-6364-1BF5-EFE4-58C9041C1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/>
              </a:stretch>
            </p:blipFill>
            <p:spPr>
              <a:xfrm>
                <a:off x="5778242" y="333722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6CBAB9C-4CB8-AC8C-86DE-A609E32FDAF8}"/>
                  </a:ext>
                </a:extLst>
              </p:cNvPr>
              <p:cNvSpPr txBox="1"/>
              <p:nvPr/>
            </p:nvSpPr>
            <p:spPr>
              <a:xfrm>
                <a:off x="5857438" y="3516978"/>
                <a:ext cx="7280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b="1">
                    <a:solidFill>
                      <a:srgbClr val="241B31"/>
                    </a:solidFill>
                  </a:rPr>
                  <a:t>NSG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01D8367-FE7F-54E2-4DE8-58054B0A39FC}"/>
                  </a:ext>
                </a:extLst>
              </p:cNvPr>
              <p:cNvSpPr txBox="1"/>
              <p:nvPr/>
            </p:nvSpPr>
            <p:spPr>
              <a:xfrm>
                <a:off x="5370931" y="4173126"/>
                <a:ext cx="17697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/>
                  <a:t>Micro-Segmentation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009B2CF8-1EEE-1588-0468-3DDE19CBDEF4}"/>
                </a:ext>
              </a:extLst>
            </p:cNvPr>
            <p:cNvGrpSpPr/>
            <p:nvPr/>
          </p:nvGrpSpPr>
          <p:grpSpPr>
            <a:xfrm>
              <a:off x="6179183" y="4162904"/>
              <a:ext cx="1239570" cy="1216766"/>
              <a:chOff x="8078214" y="3379746"/>
              <a:chExt cx="1239570" cy="1216766"/>
            </a:xfrm>
          </p:grpSpPr>
          <p:pic>
            <p:nvPicPr>
              <p:cNvPr id="93" name="Graphic 92" descr="Unlock with solid fill">
                <a:extLst>
                  <a:ext uri="{FF2B5EF4-FFF2-40B4-BE49-F238E27FC236}">
                    <a16:creationId xmlns:a16="http://schemas.microsoft.com/office/drawing/2014/main" id="{B5AA0E52-1D05-8798-9DCA-932663BE5D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tretch>
                <a:fillRect/>
              </a:stretch>
            </p:blipFill>
            <p:spPr>
              <a:xfrm>
                <a:off x="8240799" y="337974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2CA598E-E0B1-89DF-4BE1-60F12E9056CD}"/>
                  </a:ext>
                </a:extLst>
              </p:cNvPr>
              <p:cNvSpPr txBox="1"/>
              <p:nvPr/>
            </p:nvSpPr>
            <p:spPr>
              <a:xfrm>
                <a:off x="8078214" y="4227180"/>
                <a:ext cx="1239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/>
                  <a:t>Decryption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9C55D82-818F-C087-D12C-B2A3D0FEC7FE}"/>
                </a:ext>
              </a:extLst>
            </p:cNvPr>
            <p:cNvGrpSpPr/>
            <p:nvPr/>
          </p:nvGrpSpPr>
          <p:grpSpPr>
            <a:xfrm>
              <a:off x="8598144" y="2773333"/>
              <a:ext cx="1251085" cy="1495392"/>
              <a:chOff x="8341194" y="3491267"/>
              <a:chExt cx="1251085" cy="1495392"/>
            </a:xfrm>
          </p:grpSpPr>
          <p:pic>
            <p:nvPicPr>
              <p:cNvPr id="91" name="Graphic 90" descr="Bug under magnifying glass with solid fill">
                <a:extLst>
                  <a:ext uri="{FF2B5EF4-FFF2-40B4-BE49-F238E27FC236}">
                    <a16:creationId xmlns:a16="http://schemas.microsoft.com/office/drawing/2014/main" id="{333A5466-578A-9E67-FF34-E89775202E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/>
              </a:stretch>
            </p:blipFill>
            <p:spPr>
              <a:xfrm>
                <a:off x="8458350" y="349126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3D1A743-19C4-EFD7-8B71-E667174BC49A}"/>
                  </a:ext>
                </a:extLst>
              </p:cNvPr>
              <p:cNvSpPr txBox="1"/>
              <p:nvPr/>
            </p:nvSpPr>
            <p:spPr>
              <a:xfrm>
                <a:off x="8341194" y="4340328"/>
                <a:ext cx="12510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/>
                  <a:t>Threat Prevention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FB4A9B5-D5CF-E702-4D2D-5C3D74E13F35}"/>
                </a:ext>
              </a:extLst>
            </p:cNvPr>
            <p:cNvGrpSpPr/>
            <p:nvPr/>
          </p:nvGrpSpPr>
          <p:grpSpPr>
            <a:xfrm>
              <a:off x="6812478" y="2896645"/>
              <a:ext cx="1565878" cy="1170593"/>
              <a:chOff x="6812478" y="2896645"/>
              <a:chExt cx="1565878" cy="1170593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BC3D7D6-7F58-4C62-5632-E1F6E6D8E177}"/>
                  </a:ext>
                </a:extLst>
              </p:cNvPr>
              <p:cNvSpPr txBox="1"/>
              <p:nvPr/>
            </p:nvSpPr>
            <p:spPr>
              <a:xfrm>
                <a:off x="6812478" y="3697906"/>
                <a:ext cx="15658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/>
                  <a:t>Advanced NAT</a:t>
                </a:r>
              </a:p>
            </p:txBody>
          </p:sp>
          <p:pic>
            <p:nvPicPr>
              <p:cNvPr id="90" name="Graphic 89">
                <a:extLst>
                  <a:ext uri="{FF2B5EF4-FFF2-40B4-BE49-F238E27FC236}">
                    <a16:creationId xmlns:a16="http://schemas.microsoft.com/office/drawing/2014/main" id="{291B1098-CECC-7F2B-3712-C0018D32F3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/>
              </a:stretch>
            </p:blipFill>
            <p:spPr>
              <a:xfrm>
                <a:off x="7217780" y="2896645"/>
                <a:ext cx="908236" cy="908236"/>
              </a:xfrm>
              <a:prstGeom prst="rect">
                <a:avLst/>
              </a:prstGeom>
            </p:spPr>
          </p:pic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12139F4-D5B8-0D6D-3555-E4FBE8816966}"/>
                </a:ext>
              </a:extLst>
            </p:cNvPr>
            <p:cNvGrpSpPr/>
            <p:nvPr/>
          </p:nvGrpSpPr>
          <p:grpSpPr>
            <a:xfrm>
              <a:off x="7724124" y="4140866"/>
              <a:ext cx="965713" cy="1516252"/>
              <a:chOff x="7724124" y="4140866"/>
              <a:chExt cx="965713" cy="1516252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FA808EA-681C-5D15-F87F-E44CD14A8D6A}"/>
                  </a:ext>
                </a:extLst>
              </p:cNvPr>
              <p:cNvSpPr txBox="1"/>
              <p:nvPr/>
            </p:nvSpPr>
            <p:spPr>
              <a:xfrm>
                <a:off x="7724124" y="5010787"/>
                <a:ext cx="9657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/>
                  <a:t>URL</a:t>
                </a:r>
              </a:p>
              <a:p>
                <a:pPr algn="ctr"/>
                <a:r>
                  <a:rPr lang="en-US" b="1"/>
                  <a:t>Filtering</a:t>
                </a:r>
              </a:p>
            </p:txBody>
          </p:sp>
          <p:pic>
            <p:nvPicPr>
              <p:cNvPr id="88" name="Picture 87" descr="Logo&#10;&#10;Description automatically generated">
                <a:extLst>
                  <a:ext uri="{FF2B5EF4-FFF2-40B4-BE49-F238E27FC236}">
                    <a16:creationId xmlns:a16="http://schemas.microsoft.com/office/drawing/2014/main" id="{8687BE42-78D3-3426-0E2B-0DC38EBB9A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5669" y="4140866"/>
                <a:ext cx="943487" cy="943487"/>
              </a:xfrm>
              <a:prstGeom prst="rect">
                <a:avLst/>
              </a:prstGeom>
            </p:spPr>
          </p:pic>
        </p:grpSp>
      </p:grpSp>
      <p:sp>
        <p:nvSpPr>
          <p:cNvPr id="10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10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ECAB6060-231E-45B6-B78C-200E852F95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4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0">
            <a:extLst>
              <a:ext uri="{FF2B5EF4-FFF2-40B4-BE49-F238E27FC236}">
                <a16:creationId xmlns:a16="http://schemas.microsoft.com/office/drawing/2014/main" id="{510810C3-8EE8-15EA-7527-724DF4FD186C}"/>
              </a:ext>
            </a:extLst>
          </p:cNvPr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1028140" y="3043194"/>
            <a:ext cx="3827614" cy="2320459"/>
          </a:xfrm>
          <a:custGeom>
            <a:avLst/>
            <a:gdLst>
              <a:gd name="T0" fmla="*/ 263 w 337"/>
              <a:gd name="T1" fmla="*/ 204 h 204"/>
              <a:gd name="T2" fmla="*/ 262 w 337"/>
              <a:gd name="T3" fmla="*/ 204 h 204"/>
              <a:gd name="T4" fmla="*/ 263 w 337"/>
              <a:gd name="T5" fmla="*/ 204 h 204"/>
              <a:gd name="T6" fmla="*/ 196 w 337"/>
              <a:gd name="T7" fmla="*/ 0 h 204"/>
              <a:gd name="T8" fmla="*/ 128 w 337"/>
              <a:gd name="T9" fmla="*/ 44 h 204"/>
              <a:gd name="T10" fmla="*/ 97 w 337"/>
              <a:gd name="T11" fmla="*/ 32 h 204"/>
              <a:gd name="T12" fmla="*/ 52 w 337"/>
              <a:gd name="T13" fmla="*/ 78 h 204"/>
              <a:gd name="T14" fmla="*/ 54 w 337"/>
              <a:gd name="T15" fmla="*/ 93 h 204"/>
              <a:gd name="T16" fmla="*/ 0 w 337"/>
              <a:gd name="T17" fmla="*/ 148 h 204"/>
              <a:gd name="T18" fmla="*/ 56 w 337"/>
              <a:gd name="T19" fmla="*/ 204 h 204"/>
              <a:gd name="T20" fmla="*/ 263 w 337"/>
              <a:gd name="T21" fmla="*/ 204 h 204"/>
              <a:gd name="T22" fmla="*/ 263 w 337"/>
              <a:gd name="T23" fmla="*/ 204 h 204"/>
              <a:gd name="T24" fmla="*/ 263 w 337"/>
              <a:gd name="T25" fmla="*/ 204 h 204"/>
              <a:gd name="T26" fmla="*/ 337 w 337"/>
              <a:gd name="T27" fmla="*/ 130 h 204"/>
              <a:gd name="T28" fmla="*/ 266 w 337"/>
              <a:gd name="T29" fmla="*/ 57 h 204"/>
              <a:gd name="T30" fmla="*/ 196 w 337"/>
              <a:gd name="T31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7" h="204">
                <a:moveTo>
                  <a:pt x="263" y="204"/>
                </a:moveTo>
                <a:cubicBezTo>
                  <a:pt x="263" y="204"/>
                  <a:pt x="262" y="204"/>
                  <a:pt x="262" y="204"/>
                </a:cubicBezTo>
                <a:cubicBezTo>
                  <a:pt x="262" y="204"/>
                  <a:pt x="263" y="204"/>
                  <a:pt x="263" y="204"/>
                </a:cubicBezTo>
                <a:moveTo>
                  <a:pt x="196" y="0"/>
                </a:moveTo>
                <a:cubicBezTo>
                  <a:pt x="165" y="0"/>
                  <a:pt x="139" y="18"/>
                  <a:pt x="128" y="44"/>
                </a:cubicBezTo>
                <a:cubicBezTo>
                  <a:pt x="120" y="37"/>
                  <a:pt x="109" y="32"/>
                  <a:pt x="97" y="32"/>
                </a:cubicBezTo>
                <a:cubicBezTo>
                  <a:pt x="72" y="32"/>
                  <a:pt x="52" y="52"/>
                  <a:pt x="52" y="78"/>
                </a:cubicBezTo>
                <a:cubicBezTo>
                  <a:pt x="52" y="83"/>
                  <a:pt x="52" y="88"/>
                  <a:pt x="54" y="93"/>
                </a:cubicBezTo>
                <a:cubicBezTo>
                  <a:pt x="24" y="94"/>
                  <a:pt x="0" y="118"/>
                  <a:pt x="0" y="148"/>
                </a:cubicBezTo>
                <a:cubicBezTo>
                  <a:pt x="0" y="179"/>
                  <a:pt x="25" y="204"/>
                  <a:pt x="56" y="204"/>
                </a:cubicBezTo>
                <a:cubicBezTo>
                  <a:pt x="263" y="204"/>
                  <a:pt x="263" y="204"/>
                  <a:pt x="263" y="204"/>
                </a:cubicBezTo>
                <a:cubicBezTo>
                  <a:pt x="263" y="204"/>
                  <a:pt x="263" y="204"/>
                  <a:pt x="263" y="204"/>
                </a:cubicBezTo>
                <a:cubicBezTo>
                  <a:pt x="263" y="204"/>
                  <a:pt x="263" y="204"/>
                  <a:pt x="263" y="204"/>
                </a:cubicBezTo>
                <a:cubicBezTo>
                  <a:pt x="304" y="204"/>
                  <a:pt x="337" y="171"/>
                  <a:pt x="337" y="130"/>
                </a:cubicBezTo>
                <a:cubicBezTo>
                  <a:pt x="337" y="91"/>
                  <a:pt x="306" y="58"/>
                  <a:pt x="266" y="57"/>
                </a:cubicBezTo>
                <a:cubicBezTo>
                  <a:pt x="260" y="24"/>
                  <a:pt x="230" y="0"/>
                  <a:pt x="196" y="0"/>
                </a:cubicBezTo>
              </a:path>
            </a:pathLst>
          </a:custGeom>
          <a:solidFill>
            <a:srgbClr val="242232">
              <a:alpha val="33786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Freeform 50">
            <a:extLst>
              <a:ext uri="{FF2B5EF4-FFF2-40B4-BE49-F238E27FC236}">
                <a16:creationId xmlns:a16="http://schemas.microsoft.com/office/drawing/2014/main" id="{01997C24-B4D0-C49E-5759-65AF4F2F6A51}"/>
              </a:ext>
            </a:extLst>
          </p:cNvPr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5400791" y="1271580"/>
            <a:ext cx="3368371" cy="2042047"/>
          </a:xfrm>
          <a:custGeom>
            <a:avLst/>
            <a:gdLst>
              <a:gd name="T0" fmla="*/ 263 w 337"/>
              <a:gd name="T1" fmla="*/ 204 h 204"/>
              <a:gd name="T2" fmla="*/ 262 w 337"/>
              <a:gd name="T3" fmla="*/ 204 h 204"/>
              <a:gd name="T4" fmla="*/ 263 w 337"/>
              <a:gd name="T5" fmla="*/ 204 h 204"/>
              <a:gd name="T6" fmla="*/ 196 w 337"/>
              <a:gd name="T7" fmla="*/ 0 h 204"/>
              <a:gd name="T8" fmla="*/ 128 w 337"/>
              <a:gd name="T9" fmla="*/ 44 h 204"/>
              <a:gd name="T10" fmla="*/ 97 w 337"/>
              <a:gd name="T11" fmla="*/ 32 h 204"/>
              <a:gd name="T12" fmla="*/ 52 w 337"/>
              <a:gd name="T13" fmla="*/ 78 h 204"/>
              <a:gd name="T14" fmla="*/ 54 w 337"/>
              <a:gd name="T15" fmla="*/ 93 h 204"/>
              <a:gd name="T16" fmla="*/ 0 w 337"/>
              <a:gd name="T17" fmla="*/ 148 h 204"/>
              <a:gd name="T18" fmla="*/ 56 w 337"/>
              <a:gd name="T19" fmla="*/ 204 h 204"/>
              <a:gd name="T20" fmla="*/ 263 w 337"/>
              <a:gd name="T21" fmla="*/ 204 h 204"/>
              <a:gd name="T22" fmla="*/ 263 w 337"/>
              <a:gd name="T23" fmla="*/ 204 h 204"/>
              <a:gd name="T24" fmla="*/ 263 w 337"/>
              <a:gd name="T25" fmla="*/ 204 h 204"/>
              <a:gd name="T26" fmla="*/ 337 w 337"/>
              <a:gd name="T27" fmla="*/ 130 h 204"/>
              <a:gd name="T28" fmla="*/ 266 w 337"/>
              <a:gd name="T29" fmla="*/ 57 h 204"/>
              <a:gd name="T30" fmla="*/ 196 w 337"/>
              <a:gd name="T31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7" h="204">
                <a:moveTo>
                  <a:pt x="263" y="204"/>
                </a:moveTo>
                <a:cubicBezTo>
                  <a:pt x="263" y="204"/>
                  <a:pt x="262" y="204"/>
                  <a:pt x="262" y="204"/>
                </a:cubicBezTo>
                <a:cubicBezTo>
                  <a:pt x="262" y="204"/>
                  <a:pt x="263" y="204"/>
                  <a:pt x="263" y="204"/>
                </a:cubicBezTo>
                <a:moveTo>
                  <a:pt x="196" y="0"/>
                </a:moveTo>
                <a:cubicBezTo>
                  <a:pt x="165" y="0"/>
                  <a:pt x="139" y="18"/>
                  <a:pt x="128" y="44"/>
                </a:cubicBezTo>
                <a:cubicBezTo>
                  <a:pt x="120" y="37"/>
                  <a:pt x="109" y="32"/>
                  <a:pt x="97" y="32"/>
                </a:cubicBezTo>
                <a:cubicBezTo>
                  <a:pt x="72" y="32"/>
                  <a:pt x="52" y="52"/>
                  <a:pt x="52" y="78"/>
                </a:cubicBezTo>
                <a:cubicBezTo>
                  <a:pt x="52" y="83"/>
                  <a:pt x="52" y="88"/>
                  <a:pt x="54" y="93"/>
                </a:cubicBezTo>
                <a:cubicBezTo>
                  <a:pt x="24" y="94"/>
                  <a:pt x="0" y="118"/>
                  <a:pt x="0" y="148"/>
                </a:cubicBezTo>
                <a:cubicBezTo>
                  <a:pt x="0" y="179"/>
                  <a:pt x="25" y="204"/>
                  <a:pt x="56" y="204"/>
                </a:cubicBezTo>
                <a:cubicBezTo>
                  <a:pt x="263" y="204"/>
                  <a:pt x="263" y="204"/>
                  <a:pt x="263" y="204"/>
                </a:cubicBezTo>
                <a:cubicBezTo>
                  <a:pt x="263" y="204"/>
                  <a:pt x="263" y="204"/>
                  <a:pt x="263" y="204"/>
                </a:cubicBezTo>
                <a:cubicBezTo>
                  <a:pt x="263" y="204"/>
                  <a:pt x="263" y="204"/>
                  <a:pt x="263" y="204"/>
                </a:cubicBezTo>
                <a:cubicBezTo>
                  <a:pt x="304" y="204"/>
                  <a:pt x="337" y="171"/>
                  <a:pt x="337" y="130"/>
                </a:cubicBezTo>
                <a:cubicBezTo>
                  <a:pt x="337" y="91"/>
                  <a:pt x="306" y="58"/>
                  <a:pt x="266" y="57"/>
                </a:cubicBezTo>
                <a:cubicBezTo>
                  <a:pt x="260" y="24"/>
                  <a:pt x="230" y="0"/>
                  <a:pt x="196" y="0"/>
                </a:cubicBezTo>
              </a:path>
            </a:pathLst>
          </a:custGeom>
          <a:solidFill>
            <a:srgbClr val="242232">
              <a:alpha val="33786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reeform 50">
            <a:extLst>
              <a:ext uri="{FF2B5EF4-FFF2-40B4-BE49-F238E27FC236}">
                <a16:creationId xmlns:a16="http://schemas.microsoft.com/office/drawing/2014/main" id="{DCD283E1-FD91-F33A-2636-C72FEF6A4075}"/>
              </a:ext>
            </a:extLst>
          </p:cNvPr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7558138" y="3359270"/>
            <a:ext cx="3166138" cy="1919445"/>
          </a:xfrm>
          <a:custGeom>
            <a:avLst/>
            <a:gdLst>
              <a:gd name="T0" fmla="*/ 263 w 337"/>
              <a:gd name="T1" fmla="*/ 204 h 204"/>
              <a:gd name="T2" fmla="*/ 262 w 337"/>
              <a:gd name="T3" fmla="*/ 204 h 204"/>
              <a:gd name="T4" fmla="*/ 263 w 337"/>
              <a:gd name="T5" fmla="*/ 204 h 204"/>
              <a:gd name="T6" fmla="*/ 196 w 337"/>
              <a:gd name="T7" fmla="*/ 0 h 204"/>
              <a:gd name="T8" fmla="*/ 128 w 337"/>
              <a:gd name="T9" fmla="*/ 44 h 204"/>
              <a:gd name="T10" fmla="*/ 97 w 337"/>
              <a:gd name="T11" fmla="*/ 32 h 204"/>
              <a:gd name="T12" fmla="*/ 52 w 337"/>
              <a:gd name="T13" fmla="*/ 78 h 204"/>
              <a:gd name="T14" fmla="*/ 54 w 337"/>
              <a:gd name="T15" fmla="*/ 93 h 204"/>
              <a:gd name="T16" fmla="*/ 0 w 337"/>
              <a:gd name="T17" fmla="*/ 148 h 204"/>
              <a:gd name="T18" fmla="*/ 56 w 337"/>
              <a:gd name="T19" fmla="*/ 204 h 204"/>
              <a:gd name="T20" fmla="*/ 263 w 337"/>
              <a:gd name="T21" fmla="*/ 204 h 204"/>
              <a:gd name="T22" fmla="*/ 263 w 337"/>
              <a:gd name="T23" fmla="*/ 204 h 204"/>
              <a:gd name="T24" fmla="*/ 263 w 337"/>
              <a:gd name="T25" fmla="*/ 204 h 204"/>
              <a:gd name="T26" fmla="*/ 337 w 337"/>
              <a:gd name="T27" fmla="*/ 130 h 204"/>
              <a:gd name="T28" fmla="*/ 266 w 337"/>
              <a:gd name="T29" fmla="*/ 57 h 204"/>
              <a:gd name="T30" fmla="*/ 196 w 337"/>
              <a:gd name="T31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7" h="204">
                <a:moveTo>
                  <a:pt x="263" y="204"/>
                </a:moveTo>
                <a:cubicBezTo>
                  <a:pt x="263" y="204"/>
                  <a:pt x="262" y="204"/>
                  <a:pt x="262" y="204"/>
                </a:cubicBezTo>
                <a:cubicBezTo>
                  <a:pt x="262" y="204"/>
                  <a:pt x="263" y="204"/>
                  <a:pt x="263" y="204"/>
                </a:cubicBezTo>
                <a:moveTo>
                  <a:pt x="196" y="0"/>
                </a:moveTo>
                <a:cubicBezTo>
                  <a:pt x="165" y="0"/>
                  <a:pt x="139" y="18"/>
                  <a:pt x="128" y="44"/>
                </a:cubicBezTo>
                <a:cubicBezTo>
                  <a:pt x="120" y="37"/>
                  <a:pt x="109" y="32"/>
                  <a:pt x="97" y="32"/>
                </a:cubicBezTo>
                <a:cubicBezTo>
                  <a:pt x="72" y="32"/>
                  <a:pt x="52" y="52"/>
                  <a:pt x="52" y="78"/>
                </a:cubicBezTo>
                <a:cubicBezTo>
                  <a:pt x="52" y="83"/>
                  <a:pt x="52" y="88"/>
                  <a:pt x="54" y="93"/>
                </a:cubicBezTo>
                <a:cubicBezTo>
                  <a:pt x="24" y="94"/>
                  <a:pt x="0" y="118"/>
                  <a:pt x="0" y="148"/>
                </a:cubicBezTo>
                <a:cubicBezTo>
                  <a:pt x="0" y="179"/>
                  <a:pt x="25" y="204"/>
                  <a:pt x="56" y="204"/>
                </a:cubicBezTo>
                <a:cubicBezTo>
                  <a:pt x="263" y="204"/>
                  <a:pt x="263" y="204"/>
                  <a:pt x="263" y="204"/>
                </a:cubicBezTo>
                <a:cubicBezTo>
                  <a:pt x="263" y="204"/>
                  <a:pt x="263" y="204"/>
                  <a:pt x="263" y="204"/>
                </a:cubicBezTo>
                <a:cubicBezTo>
                  <a:pt x="263" y="204"/>
                  <a:pt x="263" y="204"/>
                  <a:pt x="263" y="204"/>
                </a:cubicBezTo>
                <a:cubicBezTo>
                  <a:pt x="304" y="204"/>
                  <a:pt x="337" y="171"/>
                  <a:pt x="337" y="130"/>
                </a:cubicBezTo>
                <a:cubicBezTo>
                  <a:pt x="337" y="91"/>
                  <a:pt x="306" y="58"/>
                  <a:pt x="266" y="57"/>
                </a:cubicBezTo>
                <a:cubicBezTo>
                  <a:pt x="260" y="24"/>
                  <a:pt x="230" y="0"/>
                  <a:pt x="196" y="0"/>
                </a:cubicBezTo>
              </a:path>
            </a:pathLst>
          </a:custGeom>
          <a:solidFill>
            <a:srgbClr val="242232">
              <a:alpha val="33786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B5D4C6-3D38-D74C-A197-059D68CF81D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 rot="10800000">
            <a:off x="2038013" y="3558612"/>
            <a:ext cx="1698397" cy="1775937"/>
            <a:chOff x="3499402" y="1660873"/>
            <a:chExt cx="1698397" cy="1775937"/>
          </a:xfrm>
        </p:grpSpPr>
        <p:pic>
          <p:nvPicPr>
            <p:cNvPr id="6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EEAB679D-50BA-B0A4-CA42-47122288D2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7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484FCA2A-01DF-D179-D07D-B08FB7003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5B2655CD-E936-3788-6D4A-264EF6FCA8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9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9410B032-87C8-ABFE-420E-E5AB2808BE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0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87B148C5-41C9-A03C-4E64-AB1733C247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1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2AF998F2-F3A6-7539-E756-905A0FB839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4B4F30E-D0B1-C719-2CC8-BFD7EA67F376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775937"/>
              <a:chOff x="3056264" y="1170799"/>
              <a:chExt cx="1698397" cy="1775937"/>
            </a:xfrm>
          </p:grpSpPr>
          <p:pic>
            <p:nvPicPr>
              <p:cNvPr id="13" name="Graphic 12" descr="Network outline">
                <a:extLst>
                  <a:ext uri="{FF2B5EF4-FFF2-40B4-BE49-F238E27FC236}">
                    <a16:creationId xmlns:a16="http://schemas.microsoft.com/office/drawing/2014/main" id="{2C6C436C-ADF2-CA17-4EB4-8727C0700D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76219AC-626F-5CBA-B1E0-F3793201D535}"/>
                  </a:ext>
                </a:extLst>
              </p:cNvPr>
              <p:cNvCxnSpPr/>
              <p:nvPr/>
            </p:nvCxnSpPr>
            <p:spPr>
              <a:xfrm flipH="1" flipV="1">
                <a:off x="3905463" y="2257010"/>
                <a:ext cx="0" cy="689726"/>
              </a:xfrm>
              <a:prstGeom prst="line">
                <a:avLst/>
              </a:prstGeom>
              <a:ln w="63500" cap="flat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7E4240-0BF3-4F8D-908A-9CB7CAAD2EB1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10800000">
            <a:off x="5016065" y="3558612"/>
            <a:ext cx="1698397" cy="1775937"/>
            <a:chOff x="3499402" y="1660873"/>
            <a:chExt cx="1698397" cy="1775937"/>
          </a:xfrm>
        </p:grpSpPr>
        <p:pic>
          <p:nvPicPr>
            <p:cNvPr id="16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891BBC94-6CD8-0CC0-A8E8-3B835002F8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7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8C1AF321-FC54-D9EF-661F-BE001D8DB3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B0480B92-0C92-C9E7-99B6-0EF41795B1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9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7A5A86A8-AC35-B7F7-E05A-A01649718B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20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26D67E6E-1EF8-B040-4688-EEA94270AD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21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09DC9003-E50C-468D-2CC1-B68593714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EFA9788-458D-CD1D-16AE-C3076C90F4E1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775937"/>
              <a:chOff x="3056264" y="1170799"/>
              <a:chExt cx="1698397" cy="1775937"/>
            </a:xfrm>
          </p:grpSpPr>
          <p:pic>
            <p:nvPicPr>
              <p:cNvPr id="23" name="Graphic 22" descr="Network outline">
                <a:extLst>
                  <a:ext uri="{FF2B5EF4-FFF2-40B4-BE49-F238E27FC236}">
                    <a16:creationId xmlns:a16="http://schemas.microsoft.com/office/drawing/2014/main" id="{AAF7AA04-FF90-0FE6-90D7-450BD14189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A5AC274-5BD5-A999-561D-8021E4FC70C5}"/>
                  </a:ext>
                </a:extLst>
              </p:cNvPr>
              <p:cNvCxnSpPr/>
              <p:nvPr/>
            </p:nvCxnSpPr>
            <p:spPr>
              <a:xfrm flipH="1" flipV="1">
                <a:off x="3905463" y="2257010"/>
                <a:ext cx="0" cy="689726"/>
              </a:xfrm>
              <a:prstGeom prst="line">
                <a:avLst/>
              </a:prstGeom>
              <a:ln w="63500" cap="flat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21A41F-D017-7D4E-7C3E-4693394077E6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 rot="10800000">
            <a:off x="8022253" y="3558612"/>
            <a:ext cx="1698397" cy="1775937"/>
            <a:chOff x="3499402" y="1660873"/>
            <a:chExt cx="1698397" cy="1775937"/>
          </a:xfrm>
        </p:grpSpPr>
        <p:pic>
          <p:nvPicPr>
            <p:cNvPr id="26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E97FB97B-97BB-9315-E48D-C2C55096C2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27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B57EAB25-0742-D52F-45B8-1F94FFDC45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2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AB73E125-882C-28D7-0737-5FA857B54C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29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A38622E4-53D9-32A8-AC5F-CD5B01A4B8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30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B5697A73-7AF5-8588-3D6A-CFBCE580CF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31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6D3B5AEA-DF0B-F1A2-7453-7C044CA3A2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FDDE363-F7C0-101E-8A4B-DD8823B70BF7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775937"/>
              <a:chOff x="3056264" y="1170799"/>
              <a:chExt cx="1698397" cy="1775937"/>
            </a:xfrm>
          </p:grpSpPr>
          <p:pic>
            <p:nvPicPr>
              <p:cNvPr id="33" name="Graphic 32" descr="Network outline">
                <a:extLst>
                  <a:ext uri="{FF2B5EF4-FFF2-40B4-BE49-F238E27FC236}">
                    <a16:creationId xmlns:a16="http://schemas.microsoft.com/office/drawing/2014/main" id="{AA4E3605-4ACD-907F-F98F-F9A0BBDD12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655C608-6CD5-C00B-AEAF-033E2424EA8A}"/>
                  </a:ext>
                </a:extLst>
              </p:cNvPr>
              <p:cNvCxnSpPr/>
              <p:nvPr/>
            </p:nvCxnSpPr>
            <p:spPr>
              <a:xfrm flipH="1" flipV="1">
                <a:off x="3905463" y="2257010"/>
                <a:ext cx="0" cy="689726"/>
              </a:xfrm>
              <a:prstGeom prst="line">
                <a:avLst/>
              </a:prstGeom>
              <a:ln w="63500" cap="flat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D00F2A2-7DBA-4F8B-F263-824636D8E870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6676729" y="1698303"/>
            <a:ext cx="1698397" cy="1775937"/>
            <a:chOff x="3499402" y="1660873"/>
            <a:chExt cx="1698397" cy="1775937"/>
          </a:xfrm>
        </p:grpSpPr>
        <p:pic>
          <p:nvPicPr>
            <p:cNvPr id="36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E1016AED-CCB5-CC70-3D14-6875C62B28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37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9270C7B7-D740-6153-40DE-37247298E8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3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6F677BDB-4150-59C1-0C78-C9F04C01A7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39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3072B411-014C-4BC8-B71A-E4454B0BAD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40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FD04882D-ACCF-B419-6CA6-6D4677DD94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41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CDCD3BDF-7137-2DC4-1593-4F78319916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29DB7B8-CAA9-184E-117C-EC4516B27015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775937"/>
              <a:chOff x="3056264" y="1170799"/>
              <a:chExt cx="1698397" cy="1775937"/>
            </a:xfrm>
          </p:grpSpPr>
          <p:pic>
            <p:nvPicPr>
              <p:cNvPr id="43" name="Graphic 42" descr="Network outline">
                <a:extLst>
                  <a:ext uri="{FF2B5EF4-FFF2-40B4-BE49-F238E27FC236}">
                    <a16:creationId xmlns:a16="http://schemas.microsoft.com/office/drawing/2014/main" id="{E25BDC32-F179-9A80-5721-9471B519CD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B082F2C-F084-0E60-48B5-6FECF515C10B}"/>
                  </a:ext>
                </a:extLst>
              </p:cNvPr>
              <p:cNvCxnSpPr/>
              <p:nvPr/>
            </p:nvCxnSpPr>
            <p:spPr>
              <a:xfrm flipH="1" flipV="1">
                <a:off x="3905463" y="2257010"/>
                <a:ext cx="0" cy="689726"/>
              </a:xfrm>
              <a:prstGeom prst="line">
                <a:avLst/>
              </a:prstGeom>
              <a:ln w="63500" cap="flat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FF42646B-0853-C84F-D022-2EE3C26E6F10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 sz="2800">
                <a:latin typeface="Calibri" panose="020F0502020204030204"/>
                <a:cs typeface="Calibri"/>
              </a:rPr>
              <a:t>Policy Creation Looked Like One Big Firewall … A Distributed Cloud Firewall…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86554A1-B4B7-7F88-5392-9A073E9CBF1F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1219200" y="3514400"/>
            <a:ext cx="9622971" cy="0"/>
          </a:xfrm>
          <a:prstGeom prst="line">
            <a:avLst/>
          </a:prstGeom>
          <a:ln w="1270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98B4FA2-9A0B-3CEA-9D3E-EC1E605D4338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3499402" y="1660873"/>
            <a:ext cx="1698397" cy="1853527"/>
            <a:chOff x="3499402" y="1660873"/>
            <a:chExt cx="1698397" cy="1853527"/>
          </a:xfrm>
        </p:grpSpPr>
        <p:pic>
          <p:nvPicPr>
            <p:cNvPr id="4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6A5E2ADF-5EFB-EE41-CA5E-EE4FB02CAF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49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668F5021-A367-1D87-70C9-CAE156134C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50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28BF7569-6B94-A93F-8352-31852E26A4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51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46E66834-1CFD-B4B5-F470-C84FF4D13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52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D7DFD1F2-3C6A-5318-E131-2DCA1E17C8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53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335DB374-F0BC-8015-80DF-30ACF2E492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>
              <a:fillRect/>
            </a:stretch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AB4C53C-DFF8-EA75-696D-CFE7940DEC4B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853527"/>
              <a:chOff x="3056264" y="1170799"/>
              <a:chExt cx="1698397" cy="1853527"/>
            </a:xfrm>
          </p:grpSpPr>
          <p:pic>
            <p:nvPicPr>
              <p:cNvPr id="55" name="Graphic 54" descr="Network outline">
                <a:extLst>
                  <a:ext uri="{FF2B5EF4-FFF2-40B4-BE49-F238E27FC236}">
                    <a16:creationId xmlns:a16="http://schemas.microsoft.com/office/drawing/2014/main" id="{6E71DDE7-BD98-3AE1-A9AE-70347E46AC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F7DBF596-3652-4C87-4E65-179BFE4143F6}"/>
                  </a:ext>
                </a:extLst>
              </p:cNvPr>
              <p:cNvCxnSpPr/>
              <p:nvPr/>
            </p:nvCxnSpPr>
            <p:spPr>
              <a:xfrm flipH="1" flipV="1">
                <a:off x="3905463" y="2257010"/>
                <a:ext cx="0" cy="767316"/>
              </a:xfrm>
              <a:prstGeom prst="line">
                <a:avLst/>
              </a:prstGeom>
              <a:ln w="63500" cap="flat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86F35B7-C1E9-6D26-4749-2A16E23E7956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2358632" y="2033593"/>
            <a:ext cx="6235633" cy="2484787"/>
            <a:chOff x="2358632" y="2033593"/>
            <a:chExt cx="6235633" cy="2484787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F3B6C2C-CCFE-A494-4E0B-CBAC0102AF5E}"/>
                </a:ext>
              </a:extLst>
            </p:cNvPr>
            <p:cNvCxnSpPr/>
            <p:nvPr/>
          </p:nvCxnSpPr>
          <p:spPr>
            <a:xfrm flipV="1">
              <a:off x="2610025" y="2033593"/>
              <a:ext cx="4638170" cy="124140"/>
            </a:xfrm>
            <a:prstGeom prst="straightConnector1">
              <a:avLst/>
            </a:prstGeom>
            <a:ln w="63500">
              <a:solidFill>
                <a:schemeClr val="accent1">
                  <a:alpha val="6368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1DE5276-FE84-B382-2F33-F3BEFF32E62E}"/>
                </a:ext>
              </a:extLst>
            </p:cNvPr>
            <p:cNvCxnSpPr/>
            <p:nvPr/>
          </p:nvCxnSpPr>
          <p:spPr>
            <a:xfrm>
              <a:off x="2762425" y="2310133"/>
              <a:ext cx="5831840" cy="2032073"/>
            </a:xfrm>
            <a:prstGeom prst="straightConnector1">
              <a:avLst/>
            </a:prstGeom>
            <a:ln w="63500">
              <a:solidFill>
                <a:schemeClr val="accent1">
                  <a:alpha val="6368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0827621-624D-5CF5-31EC-1D62DAA2C888}"/>
                </a:ext>
              </a:extLst>
            </p:cNvPr>
            <p:cNvCxnSpPr/>
            <p:nvPr/>
          </p:nvCxnSpPr>
          <p:spPr>
            <a:xfrm>
              <a:off x="2358632" y="2498846"/>
              <a:ext cx="2809774" cy="2019534"/>
            </a:xfrm>
            <a:prstGeom prst="straightConnector1">
              <a:avLst/>
            </a:prstGeom>
            <a:ln w="63500">
              <a:solidFill>
                <a:schemeClr val="accent1">
                  <a:alpha val="6368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87E2D762-A699-D3ED-7E72-D6D27ABA798C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21" y="1295609"/>
            <a:ext cx="2709240" cy="1777734"/>
          </a:xfrm>
          <a:prstGeom prst="rect">
            <a:avLst/>
          </a:prstGeom>
          <a:effectLst>
            <a:outerShdw blurRad="228600" sx="102000" sy="102000" algn="ctr" rotWithShape="0">
              <a:schemeClr val="tx1">
                <a:lumMod val="95000"/>
                <a:alpha val="40000"/>
              </a:schemeClr>
            </a:outerShdw>
          </a:effec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8420C67-E83B-0A66-1178-FA3180B6DB5A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2744605" y="5703988"/>
            <a:ext cx="79397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/>
              <a:t>Where and How Policies Are Enforced Is Abstracted…</a:t>
            </a:r>
            <a:endParaRPr lang="en-US" sz="240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8E148185-29C1-183A-CB94-1D36EA9D528E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098" y="4725801"/>
            <a:ext cx="589175" cy="332747"/>
          </a:xfrm>
          <a:prstGeom prst="rect">
            <a:avLst/>
          </a:prstGeom>
        </p:spPr>
      </p:pic>
      <p:pic>
        <p:nvPicPr>
          <p:cNvPr id="64" name="Picture 2" descr="Download HD Azure Product Marketing Manager For Microsoft - Microsoft Azure  Logo White Transparent PNG Image - NicePNG.com">
            <a:extLst>
              <a:ext uri="{FF2B5EF4-FFF2-40B4-BE49-F238E27FC236}">
                <a16:creationId xmlns:a16="http://schemas.microsoft.com/office/drawing/2014/main" id="{94784321-7C6D-7164-873A-DB3B6D3F9646}"/>
              </a:ext>
            </a:extLst>
          </p:cNvPr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611492" y="2553722"/>
            <a:ext cx="1040412" cy="29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Google Cloud Platform | Vanenburg">
            <a:extLst>
              <a:ext uri="{FF2B5EF4-FFF2-40B4-BE49-F238E27FC236}">
                <a16:creationId xmlns:a16="http://schemas.microsoft.com/office/drawing/2014/main" id="{86530BB8-BB2E-01C7-10CB-060EE8B2E892}"/>
              </a:ext>
            </a:extLst>
          </p:cNvPr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734535" y="4170507"/>
            <a:ext cx="838905" cy="53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BA961161-9112-4397-BEFE-CA8A4B206D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B735-2C3C-6C58-00F8-8506F21F665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Smart Group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59C7E26C-1EEB-C8E2-7C1D-2CFD07602E2B}"/>
              </a:ext>
            </a:extLst>
          </p:cNvPr>
          <p:cNvSpPr>
            <a:spLocks noGrp="1"/>
          </p:cNvSpPr>
          <p:nvPr>
            <p:ph idx="4294967295"/>
            <p:custDataLst>
              <p:tags r:id="rId2"/>
            </p:custDataLst>
          </p:nvPr>
        </p:nvSpPr>
        <p:spPr>
          <a:xfrm>
            <a:off x="264311" y="1300163"/>
            <a:ext cx="10783102" cy="4502150"/>
          </a:xfrm>
        </p:spPr>
        <p:txBody>
          <a:bodyPr>
            <a:noAutofit/>
          </a:bodyPr>
          <a:lstStyle/>
          <a:p>
            <a:pPr marL="285750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2000" b="1" dirty="0"/>
              <a:t>What is a Smart Group? </a:t>
            </a:r>
          </a:p>
          <a:p>
            <a:pPr marL="0" indent="0">
              <a:buClr>
                <a:schemeClr val="dk1"/>
              </a:buClr>
              <a:buNone/>
            </a:pPr>
            <a:r>
              <a:rPr lang="en-US" sz="2000" dirty="0"/>
              <a:t>A Smart Group identifies a group of resources that have similar policy requirements, that   are confined in the same logical container.</a:t>
            </a:r>
          </a:p>
          <a:p>
            <a:pPr marL="285750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lvl="1">
              <a:buClr>
                <a:schemeClr val="dk1">
                  <a:lumMod val="60000"/>
                  <a:lumOff val="40000"/>
                </a:schemeClr>
              </a:buClr>
            </a:pPr>
            <a:r>
              <a:rPr lang="en-US" dirty="0"/>
              <a:t>The members of a Smart Group can be classified using </a:t>
            </a:r>
            <a:r>
              <a:rPr lang="en-US" i="1" dirty="0"/>
              <a:t>three</a:t>
            </a:r>
            <a:r>
              <a:rPr lang="en-US" dirty="0"/>
              <a:t> methods:</a:t>
            </a:r>
          </a:p>
          <a:p>
            <a:pPr marL="228600" lvl="1">
              <a:buClr>
                <a:schemeClr val="dk1">
                  <a:lumMod val="60000"/>
                  <a:lumOff val="40000"/>
                </a:schemeClr>
              </a:buClr>
            </a:pPr>
            <a:endParaRPr lang="en-US" dirty="0"/>
          </a:p>
          <a:p>
            <a:pPr lvl="1">
              <a:buClr>
                <a:srgbClr val="FF5353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CSP Tags</a:t>
            </a:r>
          </a:p>
          <a:p>
            <a:pPr lvl="2">
              <a:buClr>
                <a:srgbClr val="FF5353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Case Sensitive</a:t>
            </a:r>
          </a:p>
          <a:p>
            <a:pPr lvl="1">
              <a:buClr>
                <a:srgbClr val="FF5353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Resource Attributes</a:t>
            </a:r>
          </a:p>
          <a:p>
            <a:pPr lvl="1">
              <a:buClr>
                <a:srgbClr val="FF5353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CIDR</a:t>
            </a:r>
          </a:p>
          <a:p>
            <a:pPr lvl="1">
              <a:buClr>
                <a:srgbClr val="FF5353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algn="l">
              <a:buClr>
                <a:schemeClr val="dk1"/>
              </a:buClr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>
              <a:buClr>
                <a:schemeClr val="dk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Graphic 9" descr="Cloud Computing with solid fill">
            <a:extLst>
              <a:ext uri="{FF2B5EF4-FFF2-40B4-BE49-F238E27FC236}">
                <a16:creationId xmlns:a16="http://schemas.microsoft.com/office/drawing/2014/main" id="{47F676E5-4B9C-7D89-F3DE-41D2E7F2DAE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03689" y="2222325"/>
            <a:ext cx="1624687" cy="1624687"/>
          </a:xfrm>
          <a:prstGeom prst="rect">
            <a:avLst/>
          </a:prstGeom>
        </p:spPr>
      </p:pic>
      <p:pic>
        <p:nvPicPr>
          <p:cNvPr id="11" name="Graphic 10" descr="Cloud Computing with solid fill">
            <a:extLst>
              <a:ext uri="{FF2B5EF4-FFF2-40B4-BE49-F238E27FC236}">
                <a16:creationId xmlns:a16="http://schemas.microsoft.com/office/drawing/2014/main" id="{D2782108-4C09-4B6F-F46C-DDF92440093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52806" y="3464922"/>
            <a:ext cx="1534757" cy="1534757"/>
          </a:xfrm>
          <a:prstGeom prst="rect">
            <a:avLst/>
          </a:prstGeom>
        </p:spPr>
      </p:pic>
      <p:pic>
        <p:nvPicPr>
          <p:cNvPr id="12" name="Graphic 11" descr="Cloud Computing with solid fill">
            <a:extLst>
              <a:ext uri="{FF2B5EF4-FFF2-40B4-BE49-F238E27FC236}">
                <a16:creationId xmlns:a16="http://schemas.microsoft.com/office/drawing/2014/main" id="{09E2FA90-4E53-A0CE-7160-B84C1F14526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14284" y="4180304"/>
            <a:ext cx="1378209" cy="1378209"/>
          </a:xfrm>
          <a:prstGeom prst="rect">
            <a:avLst/>
          </a:prstGeom>
        </p:spPr>
      </p:pic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48579D52-A6EA-4D31-A879-A064D8B61D64}" type="slidenum">
              <a:rPr lang="en-US" smtClean="0"/>
              <a:t>9</a:t>
            </a:fld>
            <a:endParaRPr lang="en-US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154357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3.1.32"/>
  <p:tag name="AS_OS" val="Unix 5.4.254.170"/>
  <p:tag name="AS_RELEASE_DATE" val="2024.03.14"/>
  <p:tag name="AS_TITLE" val="Aspose.Slides for Python via .NET"/>
  <p:tag name="AS_VERSION" val="24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6f939d0-3d31-4a0b-8cf8-8fd9ff9bd0b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4072912-e383-402b-b6d2-747067fba61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09148d9-9abb-42ae-9791-ee9d73ac90f9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aeb8901-14eb-4b1a-a54c-b41b1975650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4a0d8b2-127d-45e2-9a84-7bc0b58d911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b46579b-de1f-4970-9389-d758f87a965c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1a67dad-7f51-4779-aad8-48957e32efc6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0c67c84-b4ea-4bca-9eec-7b3daeb041a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a3e5b45-74ef-4861-88da-b2368f05386c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ee77c9d-f76d-40f6-a5cf-1331eef441f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3898438-9abd-403a-bd59-d2303368225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7e65d08-53ec-4514-a3cb-19afd8466b9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53a3982-92e4-4cc5-9edf-abbaaf15d139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d63e1fd-3202-4e22-9915-fbedf76fe2b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24adb1d-edf2-41d0-bb52-ad8ddffef34f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9bd63da-a5d1-436e-be5d-c38222cfd266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78eec58-e1e9-44f1-91c9-68fa478f0ce7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13f85e7-9509-44bd-ac3e-8bb302a37d9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dd4859b-414f-4ab6-8bb3-4d09ab6ccc8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fd21ffc-971b-4cba-a772-74b8c495289a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4003bb9-4301-45ce-ad46-4a0a3d1b80d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dfb1584-4bc7-4c87-abf0-d72ac082c64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cc8d18e-6cf0-4e20-99dd-c652ad5c5a97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23ae732-b8cb-455f-af45-a15bbc2a2b9a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41191ac-cbe6-4263-8c97-ead210b7c8fc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61c0a75-32cb-4699-b283-87ab00780d1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2e11a4c-1507-4f36-bb28-69cca1edfb1c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a6337d4-0000-488f-b320-b9e9004a68aa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c4d8c0b-8881-407e-8cda-0fa1e8876ac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143707a-ddc8-410c-ae99-446450a8cd56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a5e9a87-5c94-4d61-bbe5-9609643282e5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f67487d-ee2c-4be5-81ea-ace2d2c71bb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a0274d2-e54a-455c-96a9-bc9d0062fe0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34d4c79-8623-4d03-9a10-06177cf8c8a9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d41d496-4852-43f7-a1a5-67efb47ebd3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9ff595d-658b-40b2-b86c-3d4e38313ff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a48f664-8647-49f4-9cf9-08ff51d0b998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4b575db-b992-4e57-b936-afdca439161d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26b5a98-ba4a-467b-8788-4d07c454369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6140de7-3203-4981-be7a-09f40d728909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efcef45-35e9-44ce-bd5f-6ad6507e229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922ebe8-8c3e-4029-89d6-f2f1273fbdf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b4ababb-b140-48d8-ac52-8bb1367c8e3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21b6518-dd58-4d34-a587-a2a71b4806a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0c99f8e-ee69-4ffd-a76e-c3c61c16ecb9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513f06a-5cf1-4f48-8203-81c4bdd2d9cc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ff26246-a3b3-4024-9719-a16925b193b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5fb4149-9441-4d3b-bcdf-a45a8341e78d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880f590-380a-4b93-a64e-ec1bee66227b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5cccf21-abf7-409b-9a40-2d3d1bf6fc13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fe49aa9-558f-4ae9-bdfb-a64f311f90c7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a120460-0ff8-44cb-89a0-98f77fbcd449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5141463-37c2-456e-a662-9568d0614d58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7cdecab-158f-42ef-9c57-1f9314587c49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78cc10b-964a-4e08-bf43-74cd550fa86f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8c7fe8a-2c5a-45cd-b4bb-a4ad6ad4958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04e54b2-8509-4be4-9f5d-f56813665358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bcf736f-24ed-4c09-8d5a-b6779adf575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3a77fb4-b7ea-4c46-94ca-29abb4023f3d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ee6b2f8-838c-425b-910d-32e94495a5b3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ab7e729-68b2-42a3-84ea-6b703ecfa05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f1db03f-71f1-4f3d-8a21-88c00c9f7c0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ed4dbc1-6648-4f1f-8854-c467c03203a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75e78c0-fdc3-4c8c-84de-efdcb7940268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e64c65e-11ee-4472-81ab-3f94a5efdbda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931b7d7-c68d-4f90-a282-0bca9ef12a1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77db4b0-9770-40e6-b5d2-79b052630192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14b6ba2-5613-43d6-b706-13a0bb484c66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85194e8-9851-4f19-b2dc-23f1c4382cb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5a2e839-f48d-4544-bd99-7cf7d43a4c2f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d3a24c5-cce0-4ea3-b9d6-5269037451f7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e653c78-14f8-41aa-bc0a-9d7df0feea3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25f787a-de95-4b1f-a463-28341bea68b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63e57d5-3ab7-4ed3-8403-2269add3c04d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19a05f4-930b-451d-98bc-fbc99dedd4b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4b31c8f-f73a-4194-a9a6-44407ce3ad1b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beaa066-2ba3-432a-b62c-222f9778cd1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bb0e5ca-1dac-4881-adde-b961caac6ecd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247a7bf-a8d5-4964-ae6f-efd308c7dd23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4804f5e-7c1d-452f-a4c0-dedf257dfab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dab5fb4-f70f-4418-89c6-05e56dcc2dac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c461d0b-f6f2-48fc-b5bf-fe6e6dc378ed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e902873-99ac-4c35-b2ae-fdb08a25658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854abd9-2030-4d61-9ec5-16455e1a57b5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17952eb-f8c7-4692-b8da-a537cd793075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2cef3fe-7724-4ab6-8cba-4f28e56a46d3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4b830fe-ca11-4eb7-95dc-dee4e947510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f3e7322-ac3c-46ab-81fe-d30c2f59662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f0da7c3-dc4f-4721-b31f-d606fde1d826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d1a39e1-51b6-4fa1-9042-81fa36e79e2a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acf9828-c051-42fd-9444-f596b3aa1f28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4e747a8-c80f-4106-825d-7c8d395f7f0b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b20a19e-2745-4cf8-a8cd-32a2b6bbc5e7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160ef64-66ca-4953-a147-b67d10af748c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ca10853-5ed4-47f5-9e93-def221caa63a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1e98ca3-0cd8-46f1-9093-8c24bfa9646a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b528b70-c9b0-4000-b1a1-03906724ccab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ecfb937-c023-45b0-9900-d2d66711d2f8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ad2af50-2c63-4f66-b2f9-110e79ff9bb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f5d963f-a58d-4178-88d5-c3a63665e9f5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c435ab7-9d7b-4415-9bef-bcd192620952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8da75f1-3212-43f4-96a4-99799190a60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3e8970a-70e5-4985-bcd0-579f49522845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4f49411-9bd2-425f-96b6-36ade8a6bfa6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bdf9100-4df9-419d-a2c2-43d413dc8f40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1122518-5182-4d45-94d0-177af00fcaa9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2674e80-6d45-474c-8f3c-9209c7b38de5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f8c439a-cce6-4bf4-a0ad-1fcd84ec89c4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0aff287-c25f-47de-9432-c91982e413fc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0d9cf27-8f9d-42fb-bb16-f91cc40ef1d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7026738-e0aa-4781-9497-030c9d606bc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5b824d4-f4cc-4229-b355-8c8c207a7f14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5f6fad7-1f3c-4fe4-88b3-73611951be4f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2985165-c060-4ac7-a75f-6227301b406f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308e52e-aa89-4e77-ac34-8a26ba850ec6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798d712-0da3-4aee-bff2-7f5bd3e7a4d2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bfdb9dd-1981-4342-824c-5a7b60b721a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c4c4e79-5c88-4812-bfa7-f9ea2c9b20a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293d9d0-0335-4d4a-a617-854f3c43c07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59aaf6d-aa72-4230-8c7d-580524cf90db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8349d60-daa2-434e-be2a-6174243678bf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8c938fe-614f-4661-8929-c6573e4b952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13a73eb-e276-4831-be05-0dccdc1966d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d5ccb9c-8f45-46cb-b578-40256d4606a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e5aa68a-2a1f-4cc3-9eea-9dfc64e8f5bf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f9a7134-7815-485a-b73d-470fd4aa875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615bebd-4108-46dd-9961-4c3b08f6950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ca17eb4-b96b-4d02-b015-77ae667fae6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2a1b200-c599-456f-819b-64e152ee86c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f26cbd3-ed91-4e4b-915e-a3445d5afbb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979692f-e421-46a8-b843-f03f1f69a00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f9b08a7-9d80-4bd9-a8e3-828bc75e6d6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d5f8677-ca47-47a6-9cf4-c01cebd1b14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2b617bc-eee1-4801-8b38-418d9ea2fcb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0b9e7b1-f893-4c73-859f-759475ee274d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5eb0b4a-73c6-43dc-aeed-61ea52c8a7d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6d37c15-0f63-4016-bb8c-4ce8298e028f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18f4fed-716b-436b-8988-57764638dd4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7ada634-cf31-4f44-8d80-a54d5853fa4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590b0e6-6bd7-4a6f-8b76-2c9ffd596df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5c759b2-7a20-46ee-9488-ed440d157b9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5d754d7-d364-444b-b9ff-8c9b65be69c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5b6b8c3-f6d0-4289-bcbc-9e1c8e60e65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e7ddd00-bb53-48a6-856a-b395ecdf4e6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9106282-aeb6-4965-9bbc-013dbb5db02c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e2e980f-0307-405c-b8b1-38b3b50d93c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e82e1ee-fcf0-4002-b495-7103381fa1f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6cc2a58-cdee-469f-9f09-f41f2d63c32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1f7726d-decb-4720-9143-7999bfbd96d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1a748f1-2694-4f3d-859c-ad95fc5f047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1b5882f-f295-44ab-881b-5cf8bdbf7dff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10bb8cc-86fa-4118-8ec4-59ee4a0d9b9b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4502e48-0321-4c55-8144-e71c20b4ab5f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cbc3a1b-6601-45eb-8793-82a89a533e8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20f3527-ce9f-4bda-8285-6f7eacd12c8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5294b1d-1ab2-417a-b0e3-1e1a02c4eded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187fa06-7562-4fa5-ab76-6e35a59467a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cf10d62-54d9-4056-828a-23325de641f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37c3a75-efa7-4a9b-ba18-97118dd01ee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20d2b8d-7b87-482c-9dbb-ca920ca213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f042fda-536e-4882-915d-98442ff8ac4b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f9273db-ca8d-4343-ba2e-05c511404c8f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34f77fb-798f-4e65-a71a-bb8a73ec66eb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dc33e42-6f4f-410e-bfc6-51c96ef2102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29abe1c-fd81-4a0d-a7e4-4739006728e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a1d8aec-bac8-4e00-869f-dd12f645e2f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fa0379e-66fd-4e3c-bc0b-3775df2f869b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6902e32-2d89-42c3-916e-c8dbee726ec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936c931-905c-47c0-9a07-8226bfb0856f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7c1218f-2b20-4e51-b440-b4c63675444b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73cd8b6-67c4-4ef1-b894-24c7aa63124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68b466a-99ca-4607-8461-10aaa49d683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568a6be-11e9-440b-ac16-94eb83e21a4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d8202de-34b1-46ea-98b1-1a5c949e6f3c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e4d5f68-ac5d-4943-93bd-4be268bc67ac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f090478-f1bf-465d-8e15-ddd1027f2d2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250e949-f600-40a3-8411-8a153a71cd0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c47b0ef-5cfa-4703-aa2e-415d75b927a8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f78f84b-5370-430c-a61f-84982a75f94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8260664-f4f2-4083-9715-199380fd5d5f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9abf424-a4c1-4116-a575-c45968a062ab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0d95da8-386d-4c35-bb09-4998f70dbe5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70ec79a-2142-4c18-86c2-2f6b1e2e99e6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a5aa274-ed98-498a-8229-d6054f68140c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2c4efc3-b68f-4700-b0be-6cfe1295d1db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71feb16-4dd1-4161-a1f0-f43b77d85bd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1826736-3e08-423a-85f6-b7c286acd4d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ad416c2-48c0-433c-bc4d-57ef768328d9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a8873f3-e408-4e71-9426-3ce4fd091489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1013714-25a2-4cb9-b78a-a25c1d507ea8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83f8574-1bbe-404d-9c3c-ef155501460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a040ba9-78d5-4393-a675-c8b84928c2b7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8ddde34-540f-4299-9942-1113ee84d53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37edacc-1c78-4c1a-8c68-dded0df6bbbc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0ff6cd0-3a2c-4d3e-96fd-7d9d7ffc1cb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561d14e-c4f4-4722-92dd-4d3b7819985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b8a134c-e1a6-407e-b9c0-08fad3cf015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759768d-5f5e-4e51-9d4c-2c09bf78e93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95ad8af-b67d-4b95-8d1f-ea8afc78389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6109d9d-d99f-4074-896b-73bf45499ce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37ad466-6fe3-42be-8487-5cad3488d1ed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64d89e1-1e84-437b-91ab-f7283b977a3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458a285-177e-46c6-acc8-3f155cc4fbcd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3b29d6a-1b3c-4f19-a56b-71b3cd963b4c"/>
</p:tagLst>
</file>

<file path=ppt/theme/theme1.xml><?xml version="1.0" encoding="utf-8"?>
<a:theme xmlns:a="http://schemas.openxmlformats.org/drawingml/2006/main" name="Aviatrix_lite">
  <a:themeElements>
    <a:clrScheme name="Aviatrix">
      <a:dk1>
        <a:sysClr val="windowText" lastClr="000000"/>
      </a:dk1>
      <a:lt1>
        <a:sysClr val="window" lastClr="FFFFFF"/>
      </a:lt1>
      <a:dk2>
        <a:srgbClr val="19647E"/>
      </a:dk2>
      <a:lt2>
        <a:srgbClr val="E7E6E6"/>
      </a:lt2>
      <a:accent1>
        <a:srgbClr val="E24307"/>
      </a:accent1>
      <a:accent2>
        <a:srgbClr val="302E42"/>
      </a:accent2>
      <a:accent3>
        <a:srgbClr val="19647E"/>
      </a:accent3>
      <a:accent4>
        <a:srgbClr val="FD6321"/>
      </a:accent4>
      <a:accent5>
        <a:srgbClr val="28AFB0"/>
      </a:accent5>
      <a:accent6>
        <a:srgbClr val="F4F4F4"/>
      </a:accent6>
      <a:hlink>
        <a:srgbClr val="E24307"/>
      </a:hlink>
      <a:folHlink>
        <a:srgbClr val="16151D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Calibri" panose="020F050202020403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E Template 2024" id="{015EDE27-52FB-F849-9C84-067E5D2C6315}" vid="{2ABB4BB9-28E0-9B4B-BB84-51BF6C5299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FF59F72C37B247A113CAF04F05D1A2" ma:contentTypeVersion="15" ma:contentTypeDescription="Create a new document." ma:contentTypeScope="" ma:versionID="107e39e245458e52c2690e50b0cafd27">
  <xsd:schema xmlns:xsd="http://www.w3.org/2001/XMLSchema" xmlns:xs="http://www.w3.org/2001/XMLSchema" xmlns:p="http://schemas.microsoft.com/office/2006/metadata/properties" xmlns:ns2="d86145dc-5422-4d95-9035-99d1eb0aad04" xmlns:ns3="441d0141-fee1-4d79-859b-40b8ef8f47c8" targetNamespace="http://schemas.microsoft.com/office/2006/metadata/properties" ma:root="true" ma:fieldsID="be8566d003f1c4e3f72b6d50034ea646" ns2:_="" ns3:_="">
    <xsd:import namespace="d86145dc-5422-4d95-9035-99d1eb0aad04"/>
    <xsd:import namespace="441d0141-fee1-4d79-859b-40b8ef8f47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145dc-5422-4d95-9035-99d1eb0aad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0864387-7748-42df-b42e-9089b15e65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1d0141-fee1-4d79-859b-40b8ef8f47c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df4b20a-ba05-43f0-ad46-fb14c87a2641}" ma:internalName="TaxCatchAll" ma:showField="CatchAllData" ma:web="441d0141-fee1-4d79-859b-40b8ef8f4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86145dc-5422-4d95-9035-99d1eb0aad04">
      <Terms xmlns="http://schemas.microsoft.com/office/infopath/2007/PartnerControls"/>
    </lcf76f155ced4ddcb4097134ff3c332f>
    <TaxCatchAll xmlns="441d0141-fee1-4d79-859b-40b8ef8f47c8" xsi:nil="true"/>
    <SharedWithUsers xmlns="441d0141-fee1-4d79-859b-40b8ef8f47c8">
      <UserInfo>
        <DisplayName/>
        <AccountId xsi:nil="true"/>
        <AccountType/>
      </UserInfo>
    </SharedWithUsers>
    <MediaLengthInSeconds xmlns="d86145dc-5422-4d95-9035-99d1eb0aad04" xsi:nil="true"/>
  </documentManagement>
</p:properties>
</file>

<file path=customXml/itemProps1.xml><?xml version="1.0" encoding="utf-8"?>
<ds:datastoreItem xmlns:ds="http://schemas.openxmlformats.org/officeDocument/2006/customXml" ds:itemID="{020FD875-C702-437A-9F82-07FECFBAAD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6145dc-5422-4d95-9035-99d1eb0aad04"/>
    <ds:schemaRef ds:uri="441d0141-fee1-4d79-859b-40b8ef8f47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61A72B1-EE64-40AA-A8FF-8F263E6A57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C2FA5B-25BF-4599-B439-22B9B9939BC4}">
  <ds:schemaRefs>
    <ds:schemaRef ds:uri="http://purl.org/dc/terms/"/>
    <ds:schemaRef ds:uri="http://schemas.microsoft.com/office/infopath/2007/PartnerControls"/>
    <ds:schemaRef ds:uri="441d0141-fee1-4d79-859b-40b8ef8f47c8"/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d86145dc-5422-4d95-9035-99d1eb0aad0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Aviatrix_lite</Template>
  <TotalTime>158</TotalTime>
  <Words>1962</Words>
  <Application>Microsoft Macintosh PowerPoint</Application>
  <PresentationFormat>Widescreen</PresentationFormat>
  <Paragraphs>425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Open Sans</vt:lpstr>
      <vt:lpstr>Wingdings</vt:lpstr>
      <vt:lpstr>Arial</vt:lpstr>
      <vt:lpstr>Aviatrix_lite</vt:lpstr>
      <vt:lpstr>Distributed Cloud Firewall</vt:lpstr>
      <vt:lpstr>As Architected with Lift-and-Shift, Bolt-on, Data Center Era Products…</vt:lpstr>
      <vt:lpstr>In Reality…</vt:lpstr>
      <vt:lpstr>What If… the architecture was built for cloud</vt:lpstr>
      <vt:lpstr>Firewalling Functions were Embedded in the Cloud Network Everywhere…</vt:lpstr>
      <vt:lpstr>Centrally Managed, with Distributed Inspection &amp; Enforcement…</vt:lpstr>
      <vt:lpstr>And, What If it was more than just firewalling…</vt:lpstr>
      <vt:lpstr>Policy Creation Looked Like One Big Firewall … A Distributed Cloud Firewall…</vt:lpstr>
      <vt:lpstr>Smart Group</vt:lpstr>
      <vt:lpstr>Classification Methods</vt:lpstr>
      <vt:lpstr>Distributed Firewalling: Intra-rule vs. Inter-rule</vt:lpstr>
      <vt:lpstr>PowerPoint Presentation</vt:lpstr>
      <vt:lpstr>Smart Groups Creation</vt:lpstr>
      <vt:lpstr>Pre-defined Smart Groups</vt:lpstr>
      <vt:lpstr>Enabling Distributed Cloud Firewall</vt:lpstr>
      <vt:lpstr>Micro-Segmention: SmartGroups, Intra-Rules and Inter-Rules</vt:lpstr>
      <vt:lpstr>Intra VPC/VNET Distributed Firewalling (available on AWS/Azure)</vt:lpstr>
      <vt:lpstr>Rule Enforcement</vt:lpstr>
      <vt:lpstr>Rule Logging</vt:lpstr>
      <vt:lpstr>Tools for troubleshooting Distributed Cloud Firewall</vt:lpstr>
      <vt:lpstr>Creation of the SmartGroup: the right matching criteria dilemma</vt:lpstr>
      <vt:lpstr>Creation of the Rules: intra-rule vs. inter-rule</vt:lpstr>
      <vt:lpstr>Next:   Lab 8 Distributed Cloud Firewall  </vt:lpstr>
      <vt:lpstr>Additional Backup Slides</vt:lpstr>
      <vt:lpstr>SmartGroup Design Best Practices</vt:lpstr>
      <vt:lpstr>Policy Design Best 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Holms</dc:creator>
  <cp:lastModifiedBy>Rizwan Jamal</cp:lastModifiedBy>
  <cp:revision>21</cp:revision>
  <cp:lastPrinted>2022-10-05T15:26:40Z</cp:lastPrinted>
  <dcterms:created xsi:type="dcterms:W3CDTF">2024-02-28T16:42:20Z</dcterms:created>
  <dcterms:modified xsi:type="dcterms:W3CDTF">2024-06-06T02:23:29Z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ExtendedDescription">
    <vt:lpwstr/>
  </property>
  <property fmtid="{D5CDD505-2E9C-101B-9397-08002B2CF9AE}" pid="3" name="ComplianceAssetId">
    <vt:lpwstr/>
  </property>
  <property fmtid="{D5CDD505-2E9C-101B-9397-08002B2CF9AE}" pid="4" name="ContentTypeId">
    <vt:lpwstr>0x0101004F07A6476911474CBE28598A8AE2063A</vt:lpwstr>
  </property>
  <property fmtid="{D5CDD505-2E9C-101B-9397-08002B2CF9AE}" pid="5" name="MediaServiceImageTags">
    <vt:lpwstr/>
  </property>
  <property fmtid="{D5CDD505-2E9C-101B-9397-08002B2CF9AE}" pid="6" name="Order">
    <vt:r8>152900</vt:r8>
  </property>
  <property fmtid="{D5CDD505-2E9C-101B-9397-08002B2CF9AE}" pid="7" name="TemplateUrl">
    <vt:lpwstr/>
  </property>
  <property fmtid="{D5CDD505-2E9C-101B-9397-08002B2CF9AE}" pid="8" name="TriggerFlowInfo">
    <vt:lpwstr/>
  </property>
  <property fmtid="{D5CDD505-2E9C-101B-9397-08002B2CF9AE}" pid="9" name="xd_ProgID">
    <vt:lpwstr/>
  </property>
  <property fmtid="{D5CDD505-2E9C-101B-9397-08002B2CF9AE}" pid="10" name="xd_Signature">
    <vt:bool>false</vt:bool>
  </property>
</Properties>
</file>