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3"/>
  </p:notesMasterIdLst>
  <p:sldIdLst>
    <p:sldId id="2132736271" r:id="rId5"/>
    <p:sldId id="2142532991" r:id="rId6"/>
    <p:sldId id="2142532992" r:id="rId7"/>
    <p:sldId id="2142532993" r:id="rId8"/>
    <p:sldId id="2142532997" r:id="rId9"/>
    <p:sldId id="2142532995" r:id="rId10"/>
    <p:sldId id="2142532996" r:id="rId11"/>
    <p:sldId id="2142532940" r:id="rId12"/>
    <p:sldId id="2142532944" r:id="rId13"/>
    <p:sldId id="2142532941" r:id="rId14"/>
    <p:sldId id="2142532972" r:id="rId15"/>
    <p:sldId id="2142532998" r:id="rId16"/>
    <p:sldId id="2142532999" r:id="rId17"/>
    <p:sldId id="2142532994" r:id="rId18"/>
    <p:sldId id="2076137258" r:id="rId19"/>
    <p:sldId id="2132735945" r:id="rId20"/>
    <p:sldId id="2132736419" r:id="rId21"/>
    <p:sldId id="21327364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190"/>
  </p:normalViewPr>
  <p:slideViewPr>
    <p:cSldViewPr snapToGrid="0">
      <p:cViewPr varScale="1">
        <p:scale>
          <a:sx n="123" d="100"/>
          <a:sy n="123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C143-52DC-D74A-8F3F-28446D39C49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3EC1A-CBFA-214C-ADD5-B66908B3D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ACE-Security course and all the presentations are created or organized by Shahzad Ali</a:t>
            </a:r>
            <a:br>
              <a:rPr lang="en-US"/>
            </a:br>
            <a:r>
              <a:rPr lang="en-US"/>
              <a:t>Please reach out to provide feedback so we can improve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3EC1A-CBFA-214C-ADD5-B66908B3D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 that belong to the same Smart Group can be classified with three methods:</a:t>
            </a:r>
          </a:p>
          <a:p>
            <a:r>
              <a:rPr lang="en-US" b="0" i="0">
                <a:solidFill>
                  <a:srgbClr val="172B4D"/>
                </a:solidFill>
                <a:effectLst/>
                <a:latin typeface="-apple-system"/>
              </a:rPr>
              <a:t>1) Leveraging the CSP Tags, commonly used by customer to identify applications and they are in the form of a KEY-VALUE pair.</a:t>
            </a:r>
          </a:p>
          <a:p>
            <a:r>
              <a:rPr lang="en-US" b="0" i="0">
                <a:solidFill>
                  <a:srgbClr val="172B4D"/>
                </a:solidFill>
                <a:effectLst/>
                <a:latin typeface="-apple-system"/>
              </a:rPr>
              <a:t>2) Leveraging the Resource Attributes: such as the Region Name and the Account Name</a:t>
            </a:r>
          </a:p>
          <a:p>
            <a:r>
              <a:rPr lang="en-US" b="0" i="0">
                <a:solidFill>
                  <a:srgbClr val="172B4D"/>
                </a:solidFill>
                <a:effectLst/>
                <a:latin typeface="-apple-system"/>
              </a:rPr>
              <a:t>3) Leveraging  the IP prefixes</a:t>
            </a:r>
          </a:p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z="16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65578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47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3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181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9857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1443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52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625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6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302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5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453662"/>
            <a:ext cx="11406680" cy="4818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525" y="914400"/>
            <a:ext cx="10869613" cy="37465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15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8385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8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52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2582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6676" y="93134"/>
            <a:ext cx="655456" cy="73738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rix.com/events" TargetMode="External"/><Relationship Id="rId7" Type="http://schemas.openxmlformats.org/officeDocument/2006/relationships/image" Target="../media/image28.svg"/><Relationship Id="rId2" Type="http://schemas.openxmlformats.org/officeDocument/2006/relationships/hyperlink" Target="https://community.aviatri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viatrix.com/distributed-cloud-firewall/" TargetMode="External"/><Relationship Id="rId13" Type="http://schemas.openxmlformats.org/officeDocument/2006/relationships/hyperlink" Target="https://youtu.be/7I_mEvuzwmI" TargetMode="External"/><Relationship Id="rId3" Type="http://schemas.openxmlformats.org/officeDocument/2006/relationships/hyperlink" Target="https://aviatrix.com/secure-egress/" TargetMode="External"/><Relationship Id="rId7" Type="http://schemas.openxmlformats.org/officeDocument/2006/relationships/hyperlink" Target="https://aviatrix.com/resources/distributedcloudfirewall/brief-aviatrix-distributed-cloud-firewall" TargetMode="External"/><Relationship Id="rId12" Type="http://schemas.openxmlformats.org/officeDocument/2006/relationships/hyperlink" Target="https://pages.aviatrix.com/submit-partner-interest.html" TargetMode="External"/><Relationship Id="rId2" Type="http://schemas.openxmlformats.org/officeDocument/2006/relationships/hyperlink" Target="https://selfservice.aviatrix.com/" TargetMode="External"/><Relationship Id="rId16" Type="http://schemas.openxmlformats.org/officeDocument/2006/relationships/hyperlink" Target="https://console.cloud.google.com/marketplace/product/aviatrix-public/controller-aviatrix-billing-unit-subscritpion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viatrix.com/resources/solution-briefs/solution-guide-aviatrix-secure-egress-filtering-on-aws-cloud" TargetMode="External"/><Relationship Id="rId11" Type="http://schemas.openxmlformats.org/officeDocument/2006/relationships/hyperlink" Target="https://community.aviatrix.com/groups/partner-portal-47" TargetMode="External"/><Relationship Id="rId5" Type="http://schemas.openxmlformats.org/officeDocument/2006/relationships/hyperlink" Target="https://aviatrix.com/tco-calculator/" TargetMode="External"/><Relationship Id="rId15" Type="http://schemas.openxmlformats.org/officeDocument/2006/relationships/hyperlink" Target="https://azuremarketplace.microsoft.com/en-us/marketplace/apps/aviatrix-systems.aviatrix-controller-abu-saas?tab=overview" TargetMode="External"/><Relationship Id="rId10" Type="http://schemas.openxmlformats.org/officeDocument/2006/relationships/hyperlink" Target="https://pages.aviatrix.com/aviatrix_partner_deal_registration.html" TargetMode="External"/><Relationship Id="rId4" Type="http://schemas.openxmlformats.org/officeDocument/2006/relationships/hyperlink" Target="https://youtu.be/dHbsBsGK-0A" TargetMode="External"/><Relationship Id="rId9" Type="http://schemas.openxmlformats.org/officeDocument/2006/relationships/hyperlink" Target="https://youtu.be/l6Ir-6_dOy8" TargetMode="External"/><Relationship Id="rId14" Type="http://schemas.openxmlformats.org/officeDocument/2006/relationships/hyperlink" Target="https://aws.amazon.com/marketplace/pp/prodview-qzvzwigqw72ek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emf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tiff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3.png"/><Relationship Id="rId18" Type="http://schemas.openxmlformats.org/officeDocument/2006/relationships/image" Target="../media/image53.svg"/><Relationship Id="rId3" Type="http://schemas.openxmlformats.org/officeDocument/2006/relationships/image" Target="../media/image30.emf"/><Relationship Id="rId7" Type="http://schemas.openxmlformats.org/officeDocument/2006/relationships/image" Target="../media/image32.svg"/><Relationship Id="rId12" Type="http://schemas.openxmlformats.org/officeDocument/2006/relationships/image" Target="../media/image38.svg"/><Relationship Id="rId17" Type="http://schemas.openxmlformats.org/officeDocument/2006/relationships/image" Target="../media/image52.png"/><Relationship Id="rId2" Type="http://schemas.openxmlformats.org/officeDocument/2006/relationships/image" Target="../media/image29.tiff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49.png"/><Relationship Id="rId1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48.png"/><Relationship Id="rId9" Type="http://schemas.openxmlformats.org/officeDocument/2006/relationships/image" Target="../media/image51.svg"/><Relationship Id="rId1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A3686-A96F-1425-DA60-6FCB8AE4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Resource Identification, Inventory and Grouping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0F1B9-216E-24FD-32C5-F397E9ABF0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A97E4-652A-84A3-73CD-F4BBB0137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200101A-C90A-D872-52F0-BE4F6AE2B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078" y="787845"/>
            <a:ext cx="11729844" cy="446411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Groups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/>
        </p:nvSpPr>
        <p:spPr>
          <a:xfrm>
            <a:off x="7233684" y="3096623"/>
            <a:ext cx="1059711" cy="308610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36113-533D-55FC-98F2-F70CC6CD4169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8293395" y="2618458"/>
            <a:ext cx="1397515" cy="632470"/>
          </a:xfrm>
          <a:prstGeom prst="straightConnector1">
            <a:avLst/>
          </a:prstGeom>
          <a:ln w="57150">
            <a:solidFill>
              <a:srgbClr val="ED0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B58A81-6F3D-A692-B2A3-17AA302E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3758" y="1039823"/>
            <a:ext cx="2595372" cy="74866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7D575F-468B-F387-836F-B62625D7390B}"/>
              </a:ext>
            </a:extLst>
          </p:cNvPr>
          <p:cNvSpPr/>
          <p:nvPr/>
        </p:nvSpPr>
        <p:spPr>
          <a:xfrm>
            <a:off x="2727984" y="1414156"/>
            <a:ext cx="1097782" cy="308610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25282-3F62-021C-241B-2C5BCB355C80}"/>
              </a:ext>
            </a:extLst>
          </p:cNvPr>
          <p:cNvCxnSpPr>
            <a:cxnSpLocks/>
          </p:cNvCxnSpPr>
          <p:nvPr/>
        </p:nvCxnSpPr>
        <p:spPr>
          <a:xfrm flipV="1">
            <a:off x="3909632" y="1414156"/>
            <a:ext cx="714126" cy="136638"/>
          </a:xfrm>
          <a:prstGeom prst="straightConnector1">
            <a:avLst/>
          </a:prstGeom>
          <a:ln w="57150">
            <a:solidFill>
              <a:srgbClr val="ED01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264309" y="5339744"/>
            <a:ext cx="8905569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The controller polls the CSPs to retrieve inventory (about VPCs, instances, etc.) every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15 minutes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CoPilot queries Controller every </a:t>
            </a:r>
            <a:r>
              <a:rPr lang="en-US" sz="1400" b="1">
                <a:ea typeface="Open Sans" panose="020B0606030504020204" pitchFamily="34" charset="0"/>
                <a:cs typeface="Open Sans" panose="020B0606030504020204" pitchFamily="34" charset="0"/>
              </a:rPr>
              <a:t>1 hour</a:t>
            </a: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 (can be modified)</a:t>
            </a:r>
          </a:p>
          <a:p>
            <a:pPr>
              <a:buClr>
                <a:schemeClr val="accent1"/>
              </a:buClr>
            </a:pPr>
            <a:r>
              <a:rPr lang="en-US" sz="1400">
                <a:ea typeface="Open Sans" panose="020B0606030504020204" pitchFamily="34" charset="0"/>
                <a:cs typeface="Open Sans" panose="020B0606030504020204" pitchFamily="34" charset="0"/>
              </a:rPr>
              <a:t>On-demand refresh of tags is available</a:t>
            </a:r>
          </a:p>
          <a:p>
            <a:endParaRPr lang="en-US"/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24942ADE-3063-6C5C-BEBF-5661E41AC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572" y="209852"/>
            <a:ext cx="4750676" cy="2408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8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Pre-defined Smart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30A1D32-247F-27FB-E3E9-DFB485E458F2}"/>
              </a:ext>
            </a:extLst>
          </p:cNvPr>
          <p:cNvSpPr txBox="1">
            <a:spLocks/>
          </p:cNvSpPr>
          <p:nvPr/>
        </p:nvSpPr>
        <p:spPr>
          <a:xfrm>
            <a:off x="732142" y="5155556"/>
            <a:ext cx="9408554" cy="9900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Anywhere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Contains 0.0.0.0/0 CIDR (One member)</a:t>
            </a:r>
            <a:endParaRPr lang="en-US" sz="1800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accent1"/>
              </a:buClr>
            </a:pPr>
            <a:r>
              <a:rPr lang="en-US" sz="1800" b="1" dirty="0">
                <a:ea typeface="Open Sans" panose="020B0606030504020204" pitchFamily="34" charset="0"/>
                <a:cs typeface="Open Sans" panose="020B0606030504020204" pitchFamily="34" charset="0"/>
              </a:rPr>
              <a:t>Public Internet </a:t>
            </a:r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 Contains Internet CIDRs (total of 31 members) 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25D078-F15A-F0C3-1B3C-003D1DC16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8" y="1107275"/>
            <a:ext cx="7761395" cy="362378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08A26B-076C-F851-FFC2-DC05D88F2393}"/>
              </a:ext>
            </a:extLst>
          </p:cNvPr>
          <p:cNvSpPr/>
          <p:nvPr/>
        </p:nvSpPr>
        <p:spPr>
          <a:xfrm>
            <a:off x="957302" y="3763926"/>
            <a:ext cx="1318065" cy="393257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D575F-468B-F387-836F-B62625D7390B}"/>
              </a:ext>
            </a:extLst>
          </p:cNvPr>
          <p:cNvSpPr/>
          <p:nvPr/>
        </p:nvSpPr>
        <p:spPr>
          <a:xfrm>
            <a:off x="957302" y="3274695"/>
            <a:ext cx="1743368" cy="308610"/>
          </a:xfrm>
          <a:prstGeom prst="rect">
            <a:avLst/>
          </a:prstGeom>
          <a:noFill/>
          <a:ln w="38100">
            <a:solidFill>
              <a:srgbClr val="ED01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7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ED0A-8EBD-CC95-131C-01DF5BCE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“Public Internet” SmartGroups Members (31 CIDRS Members)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38E64-B043-F2E1-7DA0-DB8B0583B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2C1249-3A6A-B868-1BC1-831762F7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9" y="1095698"/>
            <a:ext cx="3536100" cy="4408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F6361-42B1-CC23-EEA2-4C543C19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37" y="1095698"/>
            <a:ext cx="3678612" cy="4408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EB8A2F-2974-D2E0-1BB9-87F686D2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34" y="1086554"/>
            <a:ext cx="3800680" cy="45552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628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ED0A-8EBD-CC95-131C-01DF5BCE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“Anywhere” SmartGroups Members (1 CIDR Member behind the scene)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38E64-B043-F2E1-7DA0-DB8B0583B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ACAD8-C168-7670-2205-75F8B1E6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0" y="867098"/>
            <a:ext cx="6172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68E8-012F-F914-BE8F-84D9859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Asset Inventory with SmartGroups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B75C6-6E5C-ADC9-BC37-EF49318EC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5E89-5267-B13D-6908-1905FE1F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5" y="924807"/>
            <a:ext cx="9485376" cy="545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5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0A5452-3269-4EDD-8F5E-08289C9ED30E}"/>
              </a:ext>
            </a:extLst>
          </p:cNvPr>
          <p:cNvGrpSpPr/>
          <p:nvPr/>
        </p:nvGrpSpPr>
        <p:grpSpPr>
          <a:xfrm>
            <a:off x="7301837" y="4984562"/>
            <a:ext cx="3693655" cy="629949"/>
            <a:chOff x="5653136" y="5203372"/>
            <a:chExt cx="2949882" cy="629949"/>
          </a:xfrm>
        </p:grpSpPr>
        <p:sp>
          <p:nvSpPr>
            <p:cNvPr id="4" name="Text Placeholder 33">
              <a:extLst>
                <a:ext uri="{FF2B5EF4-FFF2-40B4-BE49-F238E27FC236}">
                  <a16:creationId xmlns:a16="http://schemas.microsoft.com/office/drawing/2014/main" id="{61604055-B5D3-4020-A513-BFF620665122}"/>
                </a:ext>
              </a:extLst>
            </p:cNvPr>
            <p:cNvSpPr txBox="1">
              <a:spLocks/>
            </p:cNvSpPr>
            <p:nvPr/>
          </p:nvSpPr>
          <p:spPr>
            <a:xfrm>
              <a:off x="5758092" y="5203372"/>
              <a:ext cx="2844926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COMMUNITY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686017-C0CB-42B9-BE27-7FC7476AADFA}"/>
                </a:ext>
              </a:extLst>
            </p:cNvPr>
            <p:cNvSpPr/>
            <p:nvPr/>
          </p:nvSpPr>
          <p:spPr>
            <a:xfrm>
              <a:off x="5653136" y="5456309"/>
              <a:ext cx="2870378" cy="377012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https://community.aviatrix.com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C6949-FC16-4AA2-8ADA-987AA94714B7}"/>
              </a:ext>
            </a:extLst>
          </p:cNvPr>
          <p:cNvGrpSpPr/>
          <p:nvPr/>
        </p:nvGrpSpPr>
        <p:grpSpPr>
          <a:xfrm>
            <a:off x="1887888" y="4970053"/>
            <a:ext cx="3377041" cy="683041"/>
            <a:chOff x="5569321" y="5203372"/>
            <a:chExt cx="3578907" cy="683041"/>
          </a:xfrm>
        </p:grpSpPr>
        <p:sp>
          <p:nvSpPr>
            <p:cNvPr id="13" name="Text Placeholder 33">
              <a:extLst>
                <a:ext uri="{FF2B5EF4-FFF2-40B4-BE49-F238E27FC236}">
                  <a16:creationId xmlns:a16="http://schemas.microsoft.com/office/drawing/2014/main" id="{241590E5-D634-4AC1-85E6-852A6C049F64}"/>
                </a:ext>
              </a:extLst>
            </p:cNvPr>
            <p:cNvSpPr txBox="1">
              <a:spLocks/>
            </p:cNvSpPr>
            <p:nvPr/>
          </p:nvSpPr>
          <p:spPr>
            <a:xfrm>
              <a:off x="5653134" y="5203372"/>
              <a:ext cx="3181574" cy="329488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783">
                <a:lnSpc>
                  <a:spcPct val="125000"/>
                </a:lnSpc>
                <a:spcBef>
                  <a:spcPts val="0"/>
                </a:spcBef>
                <a:buNone/>
                <a:defRPr/>
              </a:pPr>
              <a:r>
                <a:rPr lang="en-AU" sz="1800" dirty="0">
                  <a:solidFill>
                    <a:srgbClr val="FF0000"/>
                  </a:solidFill>
                  <a:latin typeface="Calibri" panose="020F0502020204030204" pitchFamily="34" charset="0"/>
                  <a:cs typeface="Lato Bold"/>
                </a:rPr>
                <a:t>Aviatrix Certified Engineer (ACE)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B8CC60-7CBD-4974-B185-AB4F3E01F3F7}"/>
                </a:ext>
              </a:extLst>
            </p:cNvPr>
            <p:cNvSpPr/>
            <p:nvPr/>
          </p:nvSpPr>
          <p:spPr>
            <a:xfrm>
              <a:off x="5569321" y="5403218"/>
              <a:ext cx="3578907" cy="483195"/>
            </a:xfrm>
            <a:prstGeom prst="rect">
              <a:avLst/>
            </a:prstGeom>
          </p:spPr>
          <p:txBody>
            <a:bodyPr wrap="square" lIns="68567" tIns="34283" rIns="68567" bIns="34283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000">
                  <a:solidFill>
                    <a:srgbClr val="FF0000"/>
                  </a:solidFill>
                  <a:latin typeface="Calibri" panose="020F0502020204030204" pitchFamily="34" charset="0"/>
                  <a:cs typeface="Lato Ligh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https://aviatrix.com/ACE</a:t>
              </a:r>
              <a:endParaRPr lang="en-US" sz="20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CC2C9D-050E-2583-804E-8F02EEBDC50C}"/>
              </a:ext>
            </a:extLst>
          </p:cNvPr>
          <p:cNvGrpSpPr/>
          <p:nvPr/>
        </p:nvGrpSpPr>
        <p:grpSpPr>
          <a:xfrm>
            <a:off x="6753608" y="4970325"/>
            <a:ext cx="483149" cy="483275"/>
            <a:chOff x="6382574" y="5394248"/>
            <a:chExt cx="483149" cy="4832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E49E2E-ACD5-4180-BD9D-BD1D2CC054E4}"/>
                </a:ext>
              </a:extLst>
            </p:cNvPr>
            <p:cNvSpPr/>
            <p:nvPr/>
          </p:nvSpPr>
          <p:spPr>
            <a:xfrm flipH="1">
              <a:off x="6382574" y="5394248"/>
              <a:ext cx="483149" cy="48327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3" rIns="68567" bIns="34283" rtlCol="0" anchor="ctr"/>
            <a:lstStyle/>
            <a:p>
              <a:pPr algn="ctr">
                <a:defRPr/>
              </a:pPr>
              <a:endParaRPr lang="en-AU" sz="1600">
                <a:solidFill>
                  <a:srgbClr val="FF0000"/>
                </a:solidFill>
                <a:latin typeface="Calibri" panose="020F0502020204030204" pitchFamily="34" charset="0"/>
                <a:cs typeface="Lato Light"/>
              </a:endParaRPr>
            </a:p>
          </p:txBody>
        </p:sp>
        <p:pic>
          <p:nvPicPr>
            <p:cNvPr id="17" name="Graphic 16" descr="Chat bubble">
              <a:extLst>
                <a:ext uri="{FF2B5EF4-FFF2-40B4-BE49-F238E27FC236}">
                  <a16:creationId xmlns:a16="http://schemas.microsoft.com/office/drawing/2014/main" id="{1FA6DBC4-4051-4639-B21C-B33F4F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7654" y="5474075"/>
              <a:ext cx="352263" cy="352263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BBFEA8A6-9A2F-631D-436F-EC70F972C0C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427" y="4970814"/>
            <a:ext cx="417232" cy="4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93FCE5-5546-632F-9B46-332A5FD19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945249"/>
              </p:ext>
            </p:extLst>
          </p:nvPr>
        </p:nvGraphicFramePr>
        <p:xfrm>
          <a:off x="718457" y="815504"/>
          <a:ext cx="11310257" cy="4072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53317">
                  <a:extLst>
                    <a:ext uri="{9D8B030D-6E8A-4147-A177-3AD203B41FA5}">
                      <a16:colId xmlns:a16="http://schemas.microsoft.com/office/drawing/2014/main" val="3344674218"/>
                    </a:ext>
                  </a:extLst>
                </a:gridCol>
                <a:gridCol w="5756940">
                  <a:extLst>
                    <a:ext uri="{9D8B030D-6E8A-4147-A177-3AD203B41FA5}">
                      <a16:colId xmlns:a16="http://schemas.microsoft.com/office/drawing/2014/main" val="345061572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Learning Resources For</a:t>
                      </a:r>
                      <a:br>
                        <a:rPr lang="en-US" sz="1600"/>
                      </a:br>
                      <a:r>
                        <a:rPr lang="en-US" sz="1600"/>
                        <a:t>Aviatrix Distributed Cloud Firewall for 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Partner Learning Resources For</a:t>
                      </a:r>
                      <a:br>
                        <a:rPr lang="en-US" sz="1600"/>
                      </a:br>
                      <a:r>
                        <a:rPr lang="en-US" sz="1600"/>
                        <a:t>Aviatrix Distributed Cloud Firewall</a:t>
                      </a:r>
                      <a:endParaRPr lang="en-US" sz="1600">
                        <a:hlinkClick r:id="rId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88805"/>
                  </a:ext>
                </a:extLst>
              </a:tr>
              <a:tr h="6148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3"/>
                        </a:rPr>
                        <a:t>Solution Overview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4"/>
                        </a:rPr>
                        <a:t>Reduce Cost on native NAT webinar</a:t>
                      </a:r>
                      <a:endParaRPr lang="en-US" sz="160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5"/>
                        </a:rPr>
                        <a:t>TCO Calculator (Save Cost, Improve Security)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2"/>
                        </a:rPr>
                        <a:t>SelfService Tool to Deploy Aviatrix DCF For Egress</a:t>
                      </a:r>
                      <a:br>
                        <a:rPr lang="en-US" sz="1600"/>
                      </a:br>
                      <a:r>
                        <a:rPr lang="en-US" sz="1600">
                          <a:solidFill>
                            <a:srgbClr val="0070C0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https://selfservice.aviatrix.com/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6"/>
                        </a:rPr>
                        <a:t>Deployment Guide in AWS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7"/>
                        </a:rPr>
                        <a:t>Solutions Overview</a:t>
                      </a:r>
                      <a:endParaRPr lang="en-US" sz="1600">
                        <a:hlinkClick r:id="rId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9"/>
                        </a:rPr>
                        <a:t>Aviatrix Distributed Cloud Firewall webinar</a:t>
                      </a:r>
                      <a:endParaRPr lang="en-US" sz="1600">
                        <a:hlinkClick r:id="rId8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5"/>
                        </a:rPr>
                        <a:t>TCO Calculator (Save Cost, Improve Security)</a:t>
                      </a:r>
                      <a:endParaRPr lang="en-US" sz="160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>
                          <a:hlinkClick r:id="rId8"/>
                        </a:rPr>
                        <a:t>Aviatrix Distributed Cloud Firewall Landing Page</a:t>
                      </a:r>
                      <a:endParaRPr lang="en-US" sz="160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60176"/>
                  </a:ext>
                </a:extLst>
              </a:tr>
              <a:tr h="384312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Misc. Security Resources for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Marketplace Listings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0422"/>
                  </a:ext>
                </a:extLst>
              </a:tr>
              <a:tr h="61487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0"/>
                        </a:rPr>
                        <a:t>Deal Registration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1"/>
                        </a:rPr>
                        <a:t>Partner Portal</a:t>
                      </a:r>
                      <a:r>
                        <a:rPr lang="en-US" sz="160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2"/>
                        </a:rPr>
                        <a:t>Partner Registration</a:t>
                      </a:r>
                      <a:endParaRPr lang="en-US" sz="16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hlinkClick r:id="rId13"/>
                        </a:rPr>
                        <a:t>Previous Partner Webinars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14"/>
                        </a:rPr>
                        <a:t>AWS</a:t>
                      </a:r>
                      <a:br>
                        <a:rPr lang="en-US" sz="1600"/>
                      </a:br>
                      <a:r>
                        <a:rPr lang="en-US" sz="1600">
                          <a:hlinkClick r:id="rId15"/>
                        </a:rPr>
                        <a:t>Azure</a:t>
                      </a:r>
                      <a:br>
                        <a:rPr lang="en-US" sz="1600"/>
                      </a:br>
                      <a:r>
                        <a:rPr lang="en-US" sz="1600">
                          <a:hlinkClick r:id="rId16"/>
                        </a:rPr>
                        <a:t>GCP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248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04F650B-42F5-E103-6E41-6B243AAFA68B}"/>
              </a:ext>
            </a:extLst>
          </p:cNvPr>
          <p:cNvSpPr/>
          <p:nvPr/>
        </p:nvSpPr>
        <p:spPr>
          <a:xfrm>
            <a:off x="2392070" y="119743"/>
            <a:ext cx="74078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Aviatrix Security Solutions </a:t>
            </a: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Sheet</a:t>
            </a:r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540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1BFC5C8-F77C-6982-AAF4-D9FD245783FB}"/>
              </a:ext>
            </a:extLst>
          </p:cNvPr>
          <p:cNvSpPr/>
          <p:nvPr/>
        </p:nvSpPr>
        <p:spPr>
          <a:xfrm>
            <a:off x="6519436" y="3955018"/>
            <a:ext cx="441435" cy="107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67FA4-8409-93D2-E319-AD85A5E21D19}"/>
              </a:ext>
            </a:extLst>
          </p:cNvPr>
          <p:cNvSpPr/>
          <p:nvPr/>
        </p:nvSpPr>
        <p:spPr bwMode="auto">
          <a:xfrm>
            <a:off x="4322292" y="3607150"/>
            <a:ext cx="3360472" cy="22805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50" b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for Egress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C998A7-F0E0-E2E5-7608-B63C985D7BEE}"/>
              </a:ext>
            </a:extLst>
          </p:cNvPr>
          <p:cNvSpPr/>
          <p:nvPr/>
        </p:nvSpPr>
        <p:spPr bwMode="auto">
          <a:xfrm>
            <a:off x="334068" y="718812"/>
            <a:ext cx="7630671" cy="53962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00653-FBA1-3500-DF62-8CC9E9445ECE}"/>
              </a:ext>
            </a:extLst>
          </p:cNvPr>
          <p:cNvSpPr/>
          <p:nvPr/>
        </p:nvSpPr>
        <p:spPr>
          <a:xfrm>
            <a:off x="6318756" y="4559257"/>
            <a:ext cx="619752" cy="8429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43BF290-F6B2-2B60-9225-1C95471E42FC}"/>
              </a:ext>
            </a:extLst>
          </p:cNvPr>
          <p:cNvSpPr/>
          <p:nvPr/>
        </p:nvSpPr>
        <p:spPr>
          <a:xfrm>
            <a:off x="6954472" y="3407058"/>
            <a:ext cx="472029" cy="4165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754EB-B05F-8069-2BFB-8287E59A27AE}"/>
              </a:ext>
            </a:extLst>
          </p:cNvPr>
          <p:cNvSpPr/>
          <p:nvPr/>
        </p:nvSpPr>
        <p:spPr bwMode="auto">
          <a:xfrm>
            <a:off x="691883" y="3607150"/>
            <a:ext cx="3360472" cy="22805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00" b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for Aviatrix Platform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24A850A-35D9-1B0F-B331-BF925CA3D75D}"/>
              </a:ext>
            </a:extLst>
          </p:cNvPr>
          <p:cNvSpPr/>
          <p:nvPr/>
        </p:nvSpPr>
        <p:spPr>
          <a:xfrm>
            <a:off x="3448439" y="3339106"/>
            <a:ext cx="457317" cy="416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889A6A39-76E9-2360-9E4C-FC7C159A05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455" y="4111052"/>
            <a:ext cx="830837" cy="67624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27D6D2-6497-75B2-F595-F54E7D46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52" y="4102604"/>
            <a:ext cx="676234" cy="67624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C983F539-7561-E427-F7FB-AF21D2DF2017}"/>
              </a:ext>
            </a:extLst>
          </p:cNvPr>
          <p:cNvSpPr txBox="1"/>
          <p:nvPr/>
        </p:nvSpPr>
        <p:spPr>
          <a:xfrm>
            <a:off x="2698577" y="4771240"/>
            <a:ext cx="67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Aviatrix</a:t>
            </a:r>
          </a:p>
          <a:p>
            <a:r>
              <a:rPr lang="en-US" sz="1200" b="1"/>
              <a:t>CoPilot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7A14267-8449-688A-34AF-18E20F4503E4}"/>
              </a:ext>
            </a:extLst>
          </p:cNvPr>
          <p:cNvSpPr txBox="1"/>
          <p:nvPr/>
        </p:nvSpPr>
        <p:spPr>
          <a:xfrm>
            <a:off x="1254360" y="4771240"/>
            <a:ext cx="100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Aviatrix</a:t>
            </a:r>
          </a:p>
          <a:p>
            <a:pPr algn="ctr"/>
            <a:r>
              <a:rPr lang="en-US" sz="1200" b="1"/>
              <a:t>Controller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6CB8429-3275-5112-D00D-EC6870EAA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4068" y="704187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6E021A-C43D-3A8F-4E8A-CC129F3E9B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68835" y="3625447"/>
            <a:ext cx="392719" cy="392719"/>
          </a:xfrm>
          <a:prstGeom prst="rect">
            <a:avLst/>
          </a:prstGeom>
        </p:spPr>
      </p:pic>
      <p:pic>
        <p:nvPicPr>
          <p:cNvPr id="69" name="Graphic 19">
            <a:extLst>
              <a:ext uri="{FF2B5EF4-FFF2-40B4-BE49-F238E27FC236}">
                <a16:creationId xmlns:a16="http://schemas.microsoft.com/office/drawing/2014/main" id="{5D94A68D-D8B1-A2A5-4F37-1B517CBA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3727" y="33342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8727B30-C0A5-03DB-7BF7-2B3C8E98F382}"/>
              </a:ext>
            </a:extLst>
          </p:cNvPr>
          <p:cNvSpPr txBox="1"/>
          <p:nvPr/>
        </p:nvSpPr>
        <p:spPr>
          <a:xfrm>
            <a:off x="3653576" y="3715199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92534402-851D-E174-6FA5-EAA916DB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7620" y="496161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0C81BF4-DDB8-5B22-CB54-1C364AF73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44918" y="3645160"/>
            <a:ext cx="392719" cy="392719"/>
          </a:xfrm>
          <a:prstGeom prst="rect">
            <a:avLst/>
          </a:prstGeom>
        </p:spPr>
      </p:pic>
      <p:pic>
        <p:nvPicPr>
          <p:cNvPr id="125" name="Graphic 19">
            <a:extLst>
              <a:ext uri="{FF2B5EF4-FFF2-40B4-BE49-F238E27FC236}">
                <a16:creationId xmlns:a16="http://schemas.microsoft.com/office/drawing/2014/main" id="{E8DD1BAE-321B-EE9C-67AF-26B10B94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601" y="33391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15A5FB5C-473C-9820-D9A9-B43CEF024BF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9370" y="4087250"/>
            <a:ext cx="420131" cy="42013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0A298C7-402B-C922-4185-1F784ED88D95}"/>
              </a:ext>
            </a:extLst>
          </p:cNvPr>
          <p:cNvSpPr txBox="1"/>
          <p:nvPr/>
        </p:nvSpPr>
        <p:spPr>
          <a:xfrm>
            <a:off x="7281001" y="3661089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984E89-D6E5-5853-00B8-5FE258F56307}"/>
              </a:ext>
            </a:extLst>
          </p:cNvPr>
          <p:cNvSpPr txBox="1"/>
          <p:nvPr/>
        </p:nvSpPr>
        <p:spPr>
          <a:xfrm>
            <a:off x="5990026" y="4470540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Aviatrix Gateway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2816241-D658-9012-0672-2BBEC148A059}"/>
              </a:ext>
            </a:extLst>
          </p:cNvPr>
          <p:cNvSpPr txBox="1"/>
          <p:nvPr/>
        </p:nvSpPr>
        <p:spPr>
          <a:xfrm>
            <a:off x="4969408" y="5438199"/>
            <a:ext cx="100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Test EC2 Instance</a:t>
            </a:r>
          </a:p>
        </p:txBody>
      </p:sp>
      <p:pic>
        <p:nvPicPr>
          <p:cNvPr id="13" name="Graphic 13">
            <a:extLst>
              <a:ext uri="{FF2B5EF4-FFF2-40B4-BE49-F238E27FC236}">
                <a16:creationId xmlns:a16="http://schemas.microsoft.com/office/drawing/2014/main" id="{0FFB53B6-CBA5-F6A1-A8D6-5E85A201E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1417" y="4105833"/>
            <a:ext cx="418795" cy="4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BDD20E77-6FAB-31C8-115F-4B06DC61A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097" y="4474864"/>
            <a:ext cx="17671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99A6297C-4896-E778-8C92-43204B2C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137" y="2998460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19" name="Graphic 49">
            <a:extLst>
              <a:ext uri="{FF2B5EF4-FFF2-40B4-BE49-F238E27FC236}">
                <a16:creationId xmlns:a16="http://schemas.microsoft.com/office/drawing/2014/main" id="{204FC851-ED70-7DEC-A02A-1B281C31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073" y="25462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21">
            <a:extLst>
              <a:ext uri="{FF2B5EF4-FFF2-40B4-BE49-F238E27FC236}">
                <a16:creationId xmlns:a16="http://schemas.microsoft.com/office/drawing/2014/main" id="{12355B48-536E-8C71-20BE-36C79D9E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613" y="13445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2">
            <a:extLst>
              <a:ext uri="{FF2B5EF4-FFF2-40B4-BE49-F238E27FC236}">
                <a16:creationId xmlns:a16="http://schemas.microsoft.com/office/drawing/2014/main" id="{0EABDECE-470D-FBC3-B9AB-ED9506E44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901" y="210650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624517C3-D4DC-BB32-0238-98635F76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2093" y="13416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9">
            <a:extLst>
              <a:ext uri="{FF2B5EF4-FFF2-40B4-BE49-F238E27FC236}">
                <a16:creationId xmlns:a16="http://schemas.microsoft.com/office/drawing/2014/main" id="{F17C82F0-788A-D1E7-1F11-C31B49F01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56" y="2106802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81" name="Graphic 10">
            <a:extLst>
              <a:ext uri="{FF2B5EF4-FFF2-40B4-BE49-F238E27FC236}">
                <a16:creationId xmlns:a16="http://schemas.microsoft.com/office/drawing/2014/main" id="{2883C009-E3D6-3CD5-4C52-6A567271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4278" y="13416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20">
            <a:extLst>
              <a:ext uri="{FF2B5EF4-FFF2-40B4-BE49-F238E27FC236}">
                <a16:creationId xmlns:a16="http://schemas.microsoft.com/office/drawing/2014/main" id="{AD99BAF7-5FA5-6FAA-45E1-2AF009D2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453" y="210283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3" name="Graphic 19">
            <a:extLst>
              <a:ext uri="{FF2B5EF4-FFF2-40B4-BE49-F238E27FC236}">
                <a16:creationId xmlns:a16="http://schemas.microsoft.com/office/drawing/2014/main" id="{12689B6F-F269-AB6F-B03F-AE59A56B9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4665" y="13425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3AFBC035-453D-AFF9-B5D5-9AADC038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365" y="2104577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85" name="Graphic 42">
            <a:extLst>
              <a:ext uri="{FF2B5EF4-FFF2-40B4-BE49-F238E27FC236}">
                <a16:creationId xmlns:a16="http://schemas.microsoft.com/office/drawing/2014/main" id="{5CC8AD13-5EB7-6F14-C884-B2A7D733F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7822" y="47372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6">
            <a:extLst>
              <a:ext uri="{FF2B5EF4-FFF2-40B4-BE49-F238E27FC236}">
                <a16:creationId xmlns:a16="http://schemas.microsoft.com/office/drawing/2014/main" id="{4A879A7D-0CFA-350D-FA95-5AD8D20AD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73" y="5032828"/>
            <a:ext cx="9874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88" name="Graphic 42">
            <a:extLst>
              <a:ext uri="{FF2B5EF4-FFF2-40B4-BE49-F238E27FC236}">
                <a16:creationId xmlns:a16="http://schemas.microsoft.com/office/drawing/2014/main" id="{FA7F7CD6-5744-5838-8F0E-94A6ED74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3933" y="52579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6">
            <a:extLst>
              <a:ext uri="{FF2B5EF4-FFF2-40B4-BE49-F238E27FC236}">
                <a16:creationId xmlns:a16="http://schemas.microsoft.com/office/drawing/2014/main" id="{79CE03AB-096D-3263-0924-3DDC1919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184" y="5553548"/>
            <a:ext cx="9874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sp>
        <p:nvSpPr>
          <p:cNvPr id="90" name="TextBox 28">
            <a:extLst>
              <a:ext uri="{FF2B5EF4-FFF2-40B4-BE49-F238E27FC236}">
                <a16:creationId xmlns:a16="http://schemas.microsoft.com/office/drawing/2014/main" id="{30E02551-A284-F91B-7E70-5A656D82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195" y="2994798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91" name="Graphic 36">
            <a:extLst>
              <a:ext uri="{FF2B5EF4-FFF2-40B4-BE49-F238E27FC236}">
                <a16:creationId xmlns:a16="http://schemas.microsoft.com/office/drawing/2014/main" id="{4343826B-3184-F2D4-789F-5DD2FC91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0145" y="25423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7">
            <a:extLst>
              <a:ext uri="{FF2B5EF4-FFF2-40B4-BE49-F238E27FC236}">
                <a16:creationId xmlns:a16="http://schemas.microsoft.com/office/drawing/2014/main" id="{DE490C56-0073-BC81-5996-58283CC57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27" y="2995713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3" name="Graphic 13">
            <a:extLst>
              <a:ext uri="{FF2B5EF4-FFF2-40B4-BE49-F238E27FC236}">
                <a16:creationId xmlns:a16="http://schemas.microsoft.com/office/drawing/2014/main" id="{8DE1A084-CB17-8FA7-6F02-181FADD7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853" y="2516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02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90167FA4-8409-93D2-E319-AD85A5E21D19}"/>
              </a:ext>
            </a:extLst>
          </p:cNvPr>
          <p:cNvSpPr/>
          <p:nvPr/>
        </p:nvSpPr>
        <p:spPr bwMode="auto">
          <a:xfrm>
            <a:off x="4322292" y="1946062"/>
            <a:ext cx="3360472" cy="39416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5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 VPC with Aviatrix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43BF290-F6B2-2B60-9225-1C95471E42FC}"/>
              </a:ext>
            </a:extLst>
          </p:cNvPr>
          <p:cNvSpPr/>
          <p:nvPr/>
        </p:nvSpPr>
        <p:spPr>
          <a:xfrm>
            <a:off x="6918546" y="1764175"/>
            <a:ext cx="472029" cy="4165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754EB-B05F-8069-2BFB-8287E59A27AE}"/>
              </a:ext>
            </a:extLst>
          </p:cNvPr>
          <p:cNvSpPr/>
          <p:nvPr/>
        </p:nvSpPr>
        <p:spPr bwMode="auto">
          <a:xfrm>
            <a:off x="594835" y="1946063"/>
            <a:ext cx="3360472" cy="39416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00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Standalone VPC with NAT Gateway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024A850A-35D9-1B0F-B331-BF925CA3D75D}"/>
              </a:ext>
            </a:extLst>
          </p:cNvPr>
          <p:cNvSpPr/>
          <p:nvPr/>
        </p:nvSpPr>
        <p:spPr>
          <a:xfrm>
            <a:off x="3241133" y="1718957"/>
            <a:ext cx="457317" cy="4163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1308569A-2B39-107F-BBEA-6C93BD43CC81}"/>
              </a:ext>
            </a:extLst>
          </p:cNvPr>
          <p:cNvSpPr/>
          <p:nvPr/>
        </p:nvSpPr>
        <p:spPr>
          <a:xfrm>
            <a:off x="6683298" y="1464527"/>
            <a:ext cx="584271" cy="2943922"/>
          </a:xfrm>
          <a:custGeom>
            <a:avLst/>
            <a:gdLst>
              <a:gd name="connsiteX0" fmla="*/ 379141 w 584271"/>
              <a:gd name="connsiteY0" fmla="*/ 2943922 h 2943922"/>
              <a:gd name="connsiteX1" fmla="*/ 579863 w 584271"/>
              <a:gd name="connsiteY1" fmla="*/ 2676293 h 2943922"/>
              <a:gd name="connsiteX2" fmla="*/ 208156 w 584271"/>
              <a:gd name="connsiteY2" fmla="*/ 1799063 h 2943922"/>
              <a:gd name="connsiteX3" fmla="*/ 535258 w 584271"/>
              <a:gd name="connsiteY3" fmla="*/ 773151 h 2943922"/>
              <a:gd name="connsiteX4" fmla="*/ 408878 w 584271"/>
              <a:gd name="connsiteY4" fmla="*/ 267629 h 2943922"/>
              <a:gd name="connsiteX5" fmla="*/ 0 w 584271"/>
              <a:gd name="connsiteY5" fmla="*/ 0 h 294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71" h="2943922">
                <a:moveTo>
                  <a:pt x="379141" y="2943922"/>
                </a:moveTo>
                <a:cubicBezTo>
                  <a:pt x="493750" y="2905512"/>
                  <a:pt x="608360" y="2867103"/>
                  <a:pt x="579863" y="2676293"/>
                </a:cubicBezTo>
                <a:cubicBezTo>
                  <a:pt x="551366" y="2485483"/>
                  <a:pt x="215590" y="2116253"/>
                  <a:pt x="208156" y="1799063"/>
                </a:cubicBezTo>
                <a:cubicBezTo>
                  <a:pt x="200722" y="1481873"/>
                  <a:pt x="501804" y="1028390"/>
                  <a:pt x="535258" y="773151"/>
                </a:cubicBezTo>
                <a:cubicBezTo>
                  <a:pt x="568712" y="517912"/>
                  <a:pt x="498088" y="396487"/>
                  <a:pt x="408878" y="267629"/>
                </a:cubicBezTo>
                <a:cubicBezTo>
                  <a:pt x="319668" y="138771"/>
                  <a:pt x="159834" y="69385"/>
                  <a:pt x="0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B170D6BC-D023-F6A3-2E36-A3E1DDD24A69}"/>
              </a:ext>
            </a:extLst>
          </p:cNvPr>
          <p:cNvSpPr/>
          <p:nvPr/>
        </p:nvSpPr>
        <p:spPr>
          <a:xfrm>
            <a:off x="5280816" y="1546302"/>
            <a:ext cx="1660635" cy="2854713"/>
          </a:xfrm>
          <a:custGeom>
            <a:avLst/>
            <a:gdLst>
              <a:gd name="connsiteX0" fmla="*/ 138677 w 1660635"/>
              <a:gd name="connsiteY0" fmla="*/ 2854713 h 2854713"/>
              <a:gd name="connsiteX1" fmla="*/ 354267 w 1660635"/>
              <a:gd name="connsiteY1" fmla="*/ 2505308 h 2854713"/>
              <a:gd name="connsiteX2" fmla="*/ 49467 w 1660635"/>
              <a:gd name="connsiteY2" fmla="*/ 1739591 h 2854713"/>
              <a:gd name="connsiteX3" fmla="*/ 1580901 w 1660635"/>
              <a:gd name="connsiteY3" fmla="*/ 527825 h 2854713"/>
              <a:gd name="connsiteX4" fmla="*/ 1305838 w 1660635"/>
              <a:gd name="connsiteY4" fmla="*/ 0 h 285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635" h="2854713">
                <a:moveTo>
                  <a:pt x="138677" y="2854713"/>
                </a:moveTo>
                <a:cubicBezTo>
                  <a:pt x="253906" y="2772937"/>
                  <a:pt x="369135" y="2691162"/>
                  <a:pt x="354267" y="2505308"/>
                </a:cubicBezTo>
                <a:cubicBezTo>
                  <a:pt x="339399" y="2319454"/>
                  <a:pt x="-154972" y="2069171"/>
                  <a:pt x="49467" y="1739591"/>
                </a:cubicBezTo>
                <a:cubicBezTo>
                  <a:pt x="253906" y="1410011"/>
                  <a:pt x="1371506" y="817757"/>
                  <a:pt x="1580901" y="527825"/>
                </a:cubicBezTo>
                <a:cubicBezTo>
                  <a:pt x="1790296" y="237893"/>
                  <a:pt x="1548067" y="118946"/>
                  <a:pt x="1305838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BB31920-4E7E-F6FB-D666-E48DFE9B46B8}"/>
              </a:ext>
            </a:extLst>
          </p:cNvPr>
          <p:cNvSpPr/>
          <p:nvPr/>
        </p:nvSpPr>
        <p:spPr bwMode="auto">
          <a:xfrm>
            <a:off x="6081375" y="2766882"/>
            <a:ext cx="1370411" cy="1200216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C9FBAB-CD12-C0FB-C722-ECD19D04054E}"/>
              </a:ext>
            </a:extLst>
          </p:cNvPr>
          <p:cNvSpPr/>
          <p:nvPr/>
        </p:nvSpPr>
        <p:spPr bwMode="auto">
          <a:xfrm>
            <a:off x="4461842" y="2766881"/>
            <a:ext cx="1368812" cy="1200217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8C34A213-9ADD-1D41-3630-F72F5BCC5023}"/>
              </a:ext>
            </a:extLst>
          </p:cNvPr>
          <p:cNvSpPr/>
          <p:nvPr/>
        </p:nvSpPr>
        <p:spPr>
          <a:xfrm>
            <a:off x="4461842" y="2463223"/>
            <a:ext cx="3083627" cy="3845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BE42AB-8505-7EB5-04AB-19013D7F04C7}"/>
              </a:ext>
            </a:extLst>
          </p:cNvPr>
          <p:cNvSpPr txBox="1"/>
          <p:nvPr/>
        </p:nvSpPr>
        <p:spPr>
          <a:xfrm>
            <a:off x="9080231" y="4041927"/>
            <a:ext cx="104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Aviatrix </a:t>
            </a:r>
          </a:p>
          <a:p>
            <a:pPr algn="ctr"/>
            <a:r>
              <a:rPr lang="en-US" sz="1200" b="1"/>
              <a:t>Secure Egress</a:t>
            </a:r>
          </a:p>
          <a:p>
            <a:pPr algn="ctr"/>
            <a:r>
              <a:rPr lang="en-US" sz="1200" b="1"/>
              <a:t>Gateways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BBC633A-CF20-6F99-CE1C-46D7A2601638}"/>
              </a:ext>
            </a:extLst>
          </p:cNvPr>
          <p:cNvSpPr txBox="1"/>
          <p:nvPr/>
        </p:nvSpPr>
        <p:spPr>
          <a:xfrm>
            <a:off x="10873718" y="53645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5895A7-CA9A-C690-C4D2-FD16CA9BE7F4}"/>
              </a:ext>
            </a:extLst>
          </p:cNvPr>
          <p:cNvSpPr txBox="1"/>
          <p:nvPr/>
        </p:nvSpPr>
        <p:spPr>
          <a:xfrm>
            <a:off x="9338499" y="3378609"/>
            <a:ext cx="87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/>
              <a:t>Cloud</a:t>
            </a:r>
          </a:p>
          <a:p>
            <a:pPr algn="ctr"/>
            <a:r>
              <a:rPr lang="en-US" sz="1200" b="1"/>
              <a:t>Workloads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4E9AA6-80F7-C483-482F-64635E2778EA}"/>
              </a:ext>
            </a:extLst>
          </p:cNvPr>
          <p:cNvSpPr txBox="1"/>
          <p:nvPr/>
        </p:nvSpPr>
        <p:spPr>
          <a:xfrm>
            <a:off x="10261856" y="503927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318A52-CB27-E36E-4E2E-B34EC5B1CB76}"/>
              </a:ext>
            </a:extLst>
          </p:cNvPr>
          <p:cNvSpPr txBox="1"/>
          <p:nvPr/>
        </p:nvSpPr>
        <p:spPr>
          <a:xfrm>
            <a:off x="1180584" y="547748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C33E5E-91E7-0CF9-3CD2-DC546C2BF3E3}"/>
              </a:ext>
            </a:extLst>
          </p:cNvPr>
          <p:cNvSpPr txBox="1"/>
          <p:nvPr/>
        </p:nvSpPr>
        <p:spPr>
          <a:xfrm>
            <a:off x="2832322" y="549546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8F7B1-2A3F-1D8B-3B48-6E239AC05F3D}"/>
              </a:ext>
            </a:extLst>
          </p:cNvPr>
          <p:cNvSpPr txBox="1"/>
          <p:nvPr/>
        </p:nvSpPr>
        <p:spPr>
          <a:xfrm>
            <a:off x="10384716" y="472167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 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468AFF3-F4A5-3672-107D-6CE0C2095561}"/>
              </a:ext>
            </a:extLst>
          </p:cNvPr>
          <p:cNvGrpSpPr/>
          <p:nvPr/>
        </p:nvGrpSpPr>
        <p:grpSpPr>
          <a:xfrm>
            <a:off x="5440872" y="813265"/>
            <a:ext cx="1194334" cy="724055"/>
            <a:chOff x="6150286" y="3955723"/>
            <a:chExt cx="1194334" cy="724055"/>
          </a:xfrm>
        </p:grpSpPr>
        <p:sp>
          <p:nvSpPr>
            <p:cNvPr id="153" name="Freeform 50">
              <a:extLst>
                <a:ext uri="{FF2B5EF4-FFF2-40B4-BE49-F238E27FC236}">
                  <a16:creationId xmlns:a16="http://schemas.microsoft.com/office/drawing/2014/main" id="{939EF1A5-2B3E-5F3D-0488-9A3E918DA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0286" y="3955723"/>
              <a:ext cx="1194334" cy="724055"/>
            </a:xfrm>
            <a:custGeom>
              <a:avLst/>
              <a:gdLst>
                <a:gd name="T0" fmla="*/ 263 w 337"/>
                <a:gd name="T1" fmla="*/ 204 h 204"/>
                <a:gd name="T2" fmla="*/ 262 w 337"/>
                <a:gd name="T3" fmla="*/ 204 h 204"/>
                <a:gd name="T4" fmla="*/ 263 w 337"/>
                <a:gd name="T5" fmla="*/ 204 h 204"/>
                <a:gd name="T6" fmla="*/ 196 w 337"/>
                <a:gd name="T7" fmla="*/ 0 h 204"/>
                <a:gd name="T8" fmla="*/ 128 w 337"/>
                <a:gd name="T9" fmla="*/ 44 h 204"/>
                <a:gd name="T10" fmla="*/ 97 w 337"/>
                <a:gd name="T11" fmla="*/ 32 h 204"/>
                <a:gd name="T12" fmla="*/ 52 w 337"/>
                <a:gd name="T13" fmla="*/ 78 h 204"/>
                <a:gd name="T14" fmla="*/ 54 w 337"/>
                <a:gd name="T15" fmla="*/ 93 h 204"/>
                <a:gd name="T16" fmla="*/ 0 w 337"/>
                <a:gd name="T17" fmla="*/ 148 h 204"/>
                <a:gd name="T18" fmla="*/ 56 w 337"/>
                <a:gd name="T19" fmla="*/ 204 h 204"/>
                <a:gd name="T20" fmla="*/ 263 w 337"/>
                <a:gd name="T21" fmla="*/ 204 h 204"/>
                <a:gd name="T22" fmla="*/ 263 w 337"/>
                <a:gd name="T23" fmla="*/ 204 h 204"/>
                <a:gd name="T24" fmla="*/ 263 w 337"/>
                <a:gd name="T25" fmla="*/ 204 h 204"/>
                <a:gd name="T26" fmla="*/ 337 w 337"/>
                <a:gd name="T27" fmla="*/ 130 h 204"/>
                <a:gd name="T28" fmla="*/ 266 w 337"/>
                <a:gd name="T29" fmla="*/ 57 h 204"/>
                <a:gd name="T30" fmla="*/ 196 w 337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204">
                  <a:moveTo>
                    <a:pt x="263" y="204"/>
                  </a:moveTo>
                  <a:cubicBezTo>
                    <a:pt x="263" y="204"/>
                    <a:pt x="262" y="204"/>
                    <a:pt x="262" y="204"/>
                  </a:cubicBezTo>
                  <a:cubicBezTo>
                    <a:pt x="262" y="204"/>
                    <a:pt x="263" y="204"/>
                    <a:pt x="263" y="204"/>
                  </a:cubicBezTo>
                  <a:moveTo>
                    <a:pt x="196" y="0"/>
                  </a:moveTo>
                  <a:cubicBezTo>
                    <a:pt x="165" y="0"/>
                    <a:pt x="139" y="18"/>
                    <a:pt x="128" y="44"/>
                  </a:cubicBezTo>
                  <a:cubicBezTo>
                    <a:pt x="120" y="37"/>
                    <a:pt x="109" y="32"/>
                    <a:pt x="97" y="32"/>
                  </a:cubicBezTo>
                  <a:cubicBezTo>
                    <a:pt x="72" y="32"/>
                    <a:pt x="52" y="52"/>
                    <a:pt x="52" y="78"/>
                  </a:cubicBezTo>
                  <a:cubicBezTo>
                    <a:pt x="52" y="83"/>
                    <a:pt x="52" y="88"/>
                    <a:pt x="54" y="93"/>
                  </a:cubicBezTo>
                  <a:cubicBezTo>
                    <a:pt x="24" y="94"/>
                    <a:pt x="0" y="118"/>
                    <a:pt x="0" y="148"/>
                  </a:cubicBezTo>
                  <a:cubicBezTo>
                    <a:pt x="0" y="179"/>
                    <a:pt x="25" y="204"/>
                    <a:pt x="56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263" y="204"/>
                    <a:pt x="263" y="204"/>
                    <a:pt x="263" y="204"/>
                  </a:cubicBezTo>
                  <a:cubicBezTo>
                    <a:pt x="304" y="204"/>
                    <a:pt x="337" y="171"/>
                    <a:pt x="337" y="130"/>
                  </a:cubicBezTo>
                  <a:cubicBezTo>
                    <a:pt x="337" y="91"/>
                    <a:pt x="306" y="58"/>
                    <a:pt x="266" y="57"/>
                  </a:cubicBezTo>
                  <a:cubicBezTo>
                    <a:pt x="260" y="24"/>
                    <a:pt x="230" y="0"/>
                    <a:pt x="196" y="0"/>
                  </a:cubicBezTo>
                </a:path>
              </a:pathLst>
            </a:custGeom>
            <a:solidFill>
              <a:srgbClr val="7E7A9E">
                <a:alpha val="6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2B02EE7-F0CD-79E4-52A5-46F11156F34D}"/>
                </a:ext>
              </a:extLst>
            </p:cNvPr>
            <p:cNvSpPr txBox="1"/>
            <p:nvPr/>
          </p:nvSpPr>
          <p:spPr>
            <a:xfrm>
              <a:off x="6401147" y="4244775"/>
              <a:ext cx="788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Internet</a:t>
              </a:r>
            </a:p>
          </p:txBody>
        </p:sp>
      </p:grpSp>
      <p:pic>
        <p:nvPicPr>
          <p:cNvPr id="164" name="Picture 163">
            <a:extLst>
              <a:ext uri="{FF2B5EF4-FFF2-40B4-BE49-F238E27FC236}">
                <a16:creationId xmlns:a16="http://schemas.microsoft.com/office/drawing/2014/main" id="{889A6A39-76E9-2360-9E4C-FC7C159A05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034" y="2944627"/>
            <a:ext cx="493429" cy="401615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4827D6D2-6497-75B2-F595-F54E7D46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55" y="3855926"/>
            <a:ext cx="329568" cy="329571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C983F539-7561-E427-F7FB-AF21D2DF2017}"/>
              </a:ext>
            </a:extLst>
          </p:cNvPr>
          <p:cNvSpPr txBox="1"/>
          <p:nvPr/>
        </p:nvSpPr>
        <p:spPr>
          <a:xfrm>
            <a:off x="7916054" y="414853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Aviatrix</a:t>
            </a:r>
          </a:p>
          <a:p>
            <a:r>
              <a:rPr lang="en-US" sz="1000" b="1" err="1"/>
              <a:t>CoPilot</a:t>
            </a:r>
            <a:endParaRPr lang="en-US" sz="1000" b="1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7A14267-8449-688A-34AF-18E20F4503E4}"/>
              </a:ext>
            </a:extLst>
          </p:cNvPr>
          <p:cNvSpPr txBox="1"/>
          <p:nvPr/>
        </p:nvSpPr>
        <p:spPr>
          <a:xfrm>
            <a:off x="7685236" y="3297593"/>
            <a:ext cx="100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Aviatrix</a:t>
            </a:r>
          </a:p>
          <a:p>
            <a:pPr algn="ctr"/>
            <a:r>
              <a:rPr lang="en-US" sz="1000" b="1"/>
              <a:t>Controller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D1DCE-65DD-9787-43F0-E7F28B7C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3886" y="6206767"/>
            <a:ext cx="714886" cy="42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Transit Gateway | AWS Cloud Resource Directory">
            <a:extLst>
              <a:ext uri="{FF2B5EF4-FFF2-40B4-BE49-F238E27FC236}">
                <a16:creationId xmlns:a16="http://schemas.microsoft.com/office/drawing/2014/main" id="{EF4ABC7E-9A47-F30D-904C-5FDD01E0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2532" y="4876340"/>
            <a:ext cx="458890" cy="4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C998A7-F0E0-E2E5-7608-B63C985D7BEE}"/>
              </a:ext>
            </a:extLst>
          </p:cNvPr>
          <p:cNvSpPr/>
          <p:nvPr/>
        </p:nvSpPr>
        <p:spPr bwMode="auto">
          <a:xfrm>
            <a:off x="334068" y="718812"/>
            <a:ext cx="8463892" cy="5396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     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6CB8429-3275-5112-D00D-EC6870EAA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4068" y="718812"/>
            <a:ext cx="381000" cy="381000"/>
          </a:xfrm>
          <a:prstGeom prst="rect">
            <a:avLst/>
          </a:prstGeom>
        </p:spPr>
      </p:pic>
      <p:pic>
        <p:nvPicPr>
          <p:cNvPr id="4" name="Graphic 7">
            <a:extLst>
              <a:ext uri="{FF2B5EF4-FFF2-40B4-BE49-F238E27FC236}">
                <a16:creationId xmlns:a16="http://schemas.microsoft.com/office/drawing/2014/main" id="{F62EB937-D9A2-19B2-B0AF-01401E17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805108" y="32369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19">
            <a:extLst>
              <a:ext uri="{FF2B5EF4-FFF2-40B4-BE49-F238E27FC236}">
                <a16:creationId xmlns:a16="http://schemas.microsoft.com/office/drawing/2014/main" id="{6307169C-4855-20A0-A807-C9EA866A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0632" y="41993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36C2E-A6D3-2EAB-F3A0-BDA5CA80B6BF}"/>
              </a:ext>
            </a:extLst>
          </p:cNvPr>
          <p:cNvSpPr txBox="1"/>
          <p:nvPr/>
        </p:nvSpPr>
        <p:spPr>
          <a:xfrm>
            <a:off x="993709" y="4598348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EC2 Instances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03037A9-8E90-9BA7-FD49-95477A00480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1654" y="1366734"/>
            <a:ext cx="420131" cy="42013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CB8CA6B-9488-E1ED-EAAA-71A5D24B98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115221" y="1323489"/>
            <a:ext cx="392719" cy="3927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9D2F802-8810-CBDA-2FF8-D6544C0135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551638" y="1745017"/>
            <a:ext cx="392719" cy="3927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55BEB99-8C1E-6C23-B058-4BD19A0EBDEE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79458" y="1776401"/>
            <a:ext cx="420131" cy="42013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B6E021A-C43D-3A8F-4E8A-CC129F3E9B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78093" y="1974957"/>
            <a:ext cx="392719" cy="392719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146EB85B-C59F-9EAB-5901-3B489B5B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9749" y="25244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B67378-35C4-5C1B-7E83-82FF44390C06}"/>
              </a:ext>
            </a:extLst>
          </p:cNvPr>
          <p:cNvSpPr txBox="1"/>
          <p:nvPr/>
        </p:nvSpPr>
        <p:spPr>
          <a:xfrm>
            <a:off x="10077517" y="3018814"/>
            <a:ext cx="103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EC2 Instances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6847761E-FF2E-30C0-2A5D-05EC62F59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7418" y="20216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D67AE4-539C-3FF0-16DE-4FA654532237}"/>
              </a:ext>
            </a:extLst>
          </p:cNvPr>
          <p:cNvSpPr txBox="1"/>
          <p:nvPr/>
        </p:nvSpPr>
        <p:spPr>
          <a:xfrm>
            <a:off x="8829404" y="2944471"/>
            <a:ext cx="1038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EC2 Instances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0FF7F-70C7-E8A6-6B8B-1F68E41514D7}"/>
              </a:ext>
            </a:extLst>
          </p:cNvPr>
          <p:cNvSpPr/>
          <p:nvPr/>
        </p:nvSpPr>
        <p:spPr bwMode="auto">
          <a:xfrm>
            <a:off x="734385" y="2766926"/>
            <a:ext cx="1368812" cy="1178121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13E-2C68-C3CB-A044-505A9396E905}"/>
              </a:ext>
            </a:extLst>
          </p:cNvPr>
          <p:cNvSpPr txBox="1"/>
          <p:nvPr/>
        </p:nvSpPr>
        <p:spPr>
          <a:xfrm>
            <a:off x="673679" y="3715551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Public Subnets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57025-6CCE-CA97-4927-02A80637EEA5}"/>
              </a:ext>
            </a:extLst>
          </p:cNvPr>
          <p:cNvSpPr/>
          <p:nvPr/>
        </p:nvSpPr>
        <p:spPr bwMode="auto">
          <a:xfrm>
            <a:off x="2353918" y="2766926"/>
            <a:ext cx="1370411" cy="1194943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BCCD85-77DE-E927-2962-24BB13BA03E5}"/>
              </a:ext>
            </a:extLst>
          </p:cNvPr>
          <p:cNvSpPr/>
          <p:nvPr/>
        </p:nvSpPr>
        <p:spPr bwMode="auto">
          <a:xfrm>
            <a:off x="734385" y="4078274"/>
            <a:ext cx="1368812" cy="13610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9CF5DD-77B5-B55E-2B20-8785A5D028E2}"/>
              </a:ext>
            </a:extLst>
          </p:cNvPr>
          <p:cNvSpPr/>
          <p:nvPr/>
        </p:nvSpPr>
        <p:spPr bwMode="auto">
          <a:xfrm>
            <a:off x="2353918" y="4077113"/>
            <a:ext cx="1370411" cy="13621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46D00F-44E5-5CA2-26BC-A3877C9143BC}"/>
              </a:ext>
            </a:extLst>
          </p:cNvPr>
          <p:cNvSpPr txBox="1"/>
          <p:nvPr/>
        </p:nvSpPr>
        <p:spPr>
          <a:xfrm>
            <a:off x="693842" y="5219814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F0"/>
                </a:solidFill>
              </a:rPr>
              <a:t>Private Subnets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F525CC-F7F3-BE89-3011-0B6441E38246}"/>
              </a:ext>
            </a:extLst>
          </p:cNvPr>
          <p:cNvCxnSpPr>
            <a:cxnSpLocks/>
          </p:cNvCxnSpPr>
          <p:nvPr/>
        </p:nvCxnSpPr>
        <p:spPr>
          <a:xfrm>
            <a:off x="2216848" y="3084662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9">
            <a:extLst>
              <a:ext uri="{FF2B5EF4-FFF2-40B4-BE49-F238E27FC236}">
                <a16:creationId xmlns:a16="http://schemas.microsoft.com/office/drawing/2014/main" id="{8DC7512F-73D1-ACA7-F8B3-97242F785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3773" y="41993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EF47CC-B127-C9F7-6889-797890AF2C64}"/>
              </a:ext>
            </a:extLst>
          </p:cNvPr>
          <p:cNvSpPr/>
          <p:nvPr/>
        </p:nvSpPr>
        <p:spPr>
          <a:xfrm>
            <a:off x="9518991" y="5553513"/>
            <a:ext cx="1333137" cy="649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solidFill>
                  <a:srgbClr val="00B050"/>
                </a:solidFill>
              </a:rPr>
              <a:t>ALLOW *.</a:t>
            </a:r>
            <a:r>
              <a:rPr lang="en-US" sz="900" err="1">
                <a:solidFill>
                  <a:srgbClr val="00B050"/>
                </a:solidFill>
              </a:rPr>
              <a:t>github.com</a:t>
            </a:r>
            <a:r>
              <a:rPr lang="en-US" sz="900">
                <a:solidFill>
                  <a:srgbClr val="00B050"/>
                </a:solidFill>
              </a:rPr>
              <a:t>, </a:t>
            </a:r>
            <a:r>
              <a:rPr lang="en-US" sz="900" err="1">
                <a:solidFill>
                  <a:srgbClr val="00B050"/>
                </a:solidFill>
              </a:rPr>
              <a:t>updates.ubuntu.com</a:t>
            </a:r>
            <a:endParaRPr lang="en-US" sz="900">
              <a:solidFill>
                <a:srgbClr val="00B050"/>
              </a:solidFill>
            </a:endParaRPr>
          </a:p>
          <a:p>
            <a:r>
              <a:rPr lang="en-US" sz="900">
                <a:solidFill>
                  <a:srgbClr val="C00000"/>
                </a:solidFill>
              </a:rPr>
              <a:t>EXCEPT </a:t>
            </a:r>
            <a:r>
              <a:rPr lang="en-US" sz="900" err="1">
                <a:solidFill>
                  <a:srgbClr val="C00000"/>
                </a:solidFill>
              </a:rPr>
              <a:t>gist.github.com</a:t>
            </a:r>
            <a:endParaRPr lang="en-US" sz="900">
              <a:solidFill>
                <a:srgbClr val="C00000"/>
              </a:solidFill>
            </a:endParaRPr>
          </a:p>
          <a:p>
            <a:r>
              <a:rPr lang="en-US" sz="900">
                <a:solidFill>
                  <a:srgbClr val="C00000"/>
                </a:solidFill>
              </a:rPr>
              <a:t>deny all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D8A21-BEE7-D70F-07D6-B207BE3224BC}"/>
              </a:ext>
            </a:extLst>
          </p:cNvPr>
          <p:cNvSpPr/>
          <p:nvPr/>
        </p:nvSpPr>
        <p:spPr>
          <a:xfrm>
            <a:off x="9408289" y="406384"/>
            <a:ext cx="1554540" cy="403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>
                <a:solidFill>
                  <a:srgbClr val="C00000"/>
                </a:solidFill>
              </a:rPr>
              <a:t>BLOCK Country1, Country 2</a:t>
            </a:r>
          </a:p>
        </p:txBody>
      </p:sp>
      <p:pic>
        <p:nvPicPr>
          <p:cNvPr id="69" name="Graphic 19">
            <a:extLst>
              <a:ext uri="{FF2B5EF4-FFF2-40B4-BE49-F238E27FC236}">
                <a16:creationId xmlns:a16="http://schemas.microsoft.com/office/drawing/2014/main" id="{5D94A68D-D8B1-A2A5-4F37-1B517CBA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4842" y="169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8727B30-C0A5-03DB-7BF7-2B3C8E98F382}"/>
              </a:ext>
            </a:extLst>
          </p:cNvPr>
          <p:cNvSpPr txBox="1"/>
          <p:nvPr/>
        </p:nvSpPr>
        <p:spPr>
          <a:xfrm>
            <a:off x="3454691" y="2071061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pic>
        <p:nvPicPr>
          <p:cNvPr id="72" name="Graphic 19">
            <a:extLst>
              <a:ext uri="{FF2B5EF4-FFF2-40B4-BE49-F238E27FC236}">
                <a16:creationId xmlns:a16="http://schemas.microsoft.com/office/drawing/2014/main" id="{92534402-851D-E174-6FA5-EAA916DB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9507" y="41993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A0C81BF4-DDB8-5B22-CB54-1C364AF733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407168" y="1999785"/>
            <a:ext cx="392719" cy="39271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2EE70F3-0E8F-3A0D-BDC9-ECCFAF62984A}"/>
              </a:ext>
            </a:extLst>
          </p:cNvPr>
          <p:cNvSpPr txBox="1"/>
          <p:nvPr/>
        </p:nvSpPr>
        <p:spPr>
          <a:xfrm>
            <a:off x="4424443" y="3740506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50"/>
                </a:solidFill>
              </a:rPr>
              <a:t>Public Subnets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ECA84A8-D7AA-2A02-861C-D29099AA68FE}"/>
              </a:ext>
            </a:extLst>
          </p:cNvPr>
          <p:cNvSpPr/>
          <p:nvPr/>
        </p:nvSpPr>
        <p:spPr bwMode="auto">
          <a:xfrm>
            <a:off x="4461842" y="4077112"/>
            <a:ext cx="1368812" cy="1373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7135EC-EB42-2610-0EA9-D13A1DA68F34}"/>
              </a:ext>
            </a:extLst>
          </p:cNvPr>
          <p:cNvSpPr/>
          <p:nvPr/>
        </p:nvSpPr>
        <p:spPr bwMode="auto">
          <a:xfrm>
            <a:off x="6081375" y="4077112"/>
            <a:ext cx="1370411" cy="13735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CB618E-32D4-A00B-5E6B-1427FF231442}"/>
              </a:ext>
            </a:extLst>
          </p:cNvPr>
          <p:cNvSpPr txBox="1"/>
          <p:nvPr/>
        </p:nvSpPr>
        <p:spPr>
          <a:xfrm>
            <a:off x="4424443" y="5219814"/>
            <a:ext cx="123226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00B0F0"/>
                </a:solidFill>
              </a:rPr>
              <a:t>Private Subnets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C848E-F0E7-BD18-5FF5-DD3E566D4B17}"/>
              </a:ext>
            </a:extLst>
          </p:cNvPr>
          <p:cNvCxnSpPr>
            <a:cxnSpLocks/>
          </p:cNvCxnSpPr>
          <p:nvPr/>
        </p:nvCxnSpPr>
        <p:spPr>
          <a:xfrm>
            <a:off x="5969705" y="3018814"/>
            <a:ext cx="0" cy="2597169"/>
          </a:xfrm>
          <a:prstGeom prst="line">
            <a:avLst/>
          </a:prstGeom>
          <a:ln w="12700" cap="rnd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19">
            <a:extLst>
              <a:ext uri="{FF2B5EF4-FFF2-40B4-BE49-F238E27FC236}">
                <a16:creationId xmlns:a16="http://schemas.microsoft.com/office/drawing/2014/main" id="{E9A98A0C-B722-B061-DF00-58834365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7926" y="41979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13">
            <a:extLst>
              <a:ext uri="{FF2B5EF4-FFF2-40B4-BE49-F238E27FC236}">
                <a16:creationId xmlns:a16="http://schemas.microsoft.com/office/drawing/2014/main" id="{F6C90C1E-7C5D-72F0-6CA0-88B2A1015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737" y="2857668"/>
            <a:ext cx="418795" cy="4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4">
            <a:extLst>
              <a:ext uri="{FF2B5EF4-FFF2-40B4-BE49-F238E27FC236}">
                <a16:creationId xmlns:a16="http://schemas.microsoft.com/office/drawing/2014/main" id="{69D2CA15-9758-9E0B-F44D-95045682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10" y="3275782"/>
            <a:ext cx="17671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3" name="Graphic 13">
            <a:extLst>
              <a:ext uri="{FF2B5EF4-FFF2-40B4-BE49-F238E27FC236}">
                <a16:creationId xmlns:a16="http://schemas.microsoft.com/office/drawing/2014/main" id="{4F1A98FF-D6DD-B22C-97EE-9A3D4F0F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896" y="2863435"/>
            <a:ext cx="418795" cy="4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14">
            <a:extLst>
              <a:ext uri="{FF2B5EF4-FFF2-40B4-BE49-F238E27FC236}">
                <a16:creationId xmlns:a16="http://schemas.microsoft.com/office/drawing/2014/main" id="{69447B58-B7FE-4F39-6A28-047C0CE36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669" y="3281549"/>
            <a:ext cx="17671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5" name="Graphic 19">
            <a:extLst>
              <a:ext uri="{FF2B5EF4-FFF2-40B4-BE49-F238E27FC236}">
                <a16:creationId xmlns:a16="http://schemas.microsoft.com/office/drawing/2014/main" id="{E8DD1BAE-321B-EE9C-67AF-26B10B94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2567" y="17345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ounded Rectangle 79">
            <a:extLst>
              <a:ext uri="{FF2B5EF4-FFF2-40B4-BE49-F238E27FC236}">
                <a16:creationId xmlns:a16="http://schemas.microsoft.com/office/drawing/2014/main" id="{0800BAFD-47CA-A2E1-62C8-5CFC770A8B67}"/>
              </a:ext>
            </a:extLst>
          </p:cNvPr>
          <p:cNvSpPr/>
          <p:nvPr/>
        </p:nvSpPr>
        <p:spPr>
          <a:xfrm>
            <a:off x="4384246" y="2434042"/>
            <a:ext cx="3235752" cy="436867"/>
          </a:xfrm>
          <a:prstGeom prst="roundRect">
            <a:avLst>
              <a:gd name="adj" fmla="val 43842"/>
            </a:avLst>
          </a:prstGeom>
          <a:solidFill>
            <a:schemeClr val="accent4">
              <a:lumMod val="60000"/>
              <a:lumOff val="40000"/>
              <a:alpha val="46572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B76B6-985A-452A-A23D-32AB57783E62}"/>
              </a:ext>
            </a:extLst>
          </p:cNvPr>
          <p:cNvSpPr txBox="1"/>
          <p:nvPr/>
        </p:nvSpPr>
        <p:spPr>
          <a:xfrm>
            <a:off x="5060230" y="2444228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FQDN Filtering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627EBA-9C01-7B8E-CCE7-404F2707F957}"/>
              </a:ext>
            </a:extLst>
          </p:cNvPr>
          <p:cNvSpPr txBox="1"/>
          <p:nvPr/>
        </p:nvSpPr>
        <p:spPr>
          <a:xfrm>
            <a:off x="5081498" y="2623482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Geo-Blocking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ACFE25-3F5D-125A-42CE-08C6F687E2E2}"/>
              </a:ext>
            </a:extLst>
          </p:cNvPr>
          <p:cNvSpPr txBox="1"/>
          <p:nvPr/>
        </p:nvSpPr>
        <p:spPr>
          <a:xfrm>
            <a:off x="6129615" y="2428854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Threat Protection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6A666B-34F4-2F2F-9B6D-8F87082108F8}"/>
              </a:ext>
            </a:extLst>
          </p:cNvPr>
          <p:cNvSpPr txBox="1"/>
          <p:nvPr/>
        </p:nvSpPr>
        <p:spPr>
          <a:xfrm>
            <a:off x="4583910" y="2443594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NAT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6256FC8A-2EED-68DB-58FC-06BDBDD8029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85112" y="2875149"/>
            <a:ext cx="420131" cy="420131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15A5FB5C-473C-9820-D9A9-B43CEF024BF9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60405" y="2861323"/>
            <a:ext cx="420131" cy="420131"/>
          </a:xfrm>
          <a:prstGeom prst="rect">
            <a:avLst/>
          </a:prstGeom>
        </p:spPr>
      </p:pic>
      <p:sp>
        <p:nvSpPr>
          <p:cNvPr id="71" name="Rounded Rectangle 79">
            <a:extLst>
              <a:ext uri="{FF2B5EF4-FFF2-40B4-BE49-F238E27FC236}">
                <a16:creationId xmlns:a16="http://schemas.microsoft.com/office/drawing/2014/main" id="{824EDC0D-CA6B-360F-97CD-218A2798F893}"/>
              </a:ext>
            </a:extLst>
          </p:cNvPr>
          <p:cNvSpPr/>
          <p:nvPr/>
        </p:nvSpPr>
        <p:spPr>
          <a:xfrm>
            <a:off x="1787086" y="2442884"/>
            <a:ext cx="874408" cy="407782"/>
          </a:xfrm>
          <a:prstGeom prst="roundRect">
            <a:avLst>
              <a:gd name="adj" fmla="val 43842"/>
            </a:avLst>
          </a:prstGeom>
          <a:noFill/>
          <a:ln w="50800">
            <a:solidFill>
              <a:srgbClr val="302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B46F70-5091-BB95-4995-A58126EC8ADA}"/>
              </a:ext>
            </a:extLst>
          </p:cNvPr>
          <p:cNvSpPr txBox="1"/>
          <p:nvPr/>
        </p:nvSpPr>
        <p:spPr>
          <a:xfrm>
            <a:off x="1913605" y="2512183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NAT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89DE97-9E89-3899-BBB3-7347D1164A84}"/>
              </a:ext>
            </a:extLst>
          </p:cNvPr>
          <p:cNvSpPr txBox="1"/>
          <p:nvPr/>
        </p:nvSpPr>
        <p:spPr>
          <a:xfrm>
            <a:off x="6297757" y="3252308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Aviatrix Gateway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4CDC860-4C7E-9695-0E1B-23A1A9FEF17E}"/>
              </a:ext>
            </a:extLst>
          </p:cNvPr>
          <p:cNvSpPr txBox="1"/>
          <p:nvPr/>
        </p:nvSpPr>
        <p:spPr>
          <a:xfrm>
            <a:off x="6156624" y="2620801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/>
              <a:t>Visibility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A298C7-402B-C922-4185-1F784ED88D95}"/>
              </a:ext>
            </a:extLst>
          </p:cNvPr>
          <p:cNvSpPr txBox="1"/>
          <p:nvPr/>
        </p:nvSpPr>
        <p:spPr>
          <a:xfrm>
            <a:off x="7246967" y="2056497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IGW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984E89-D6E5-5853-00B8-5FE258F56307}"/>
              </a:ext>
            </a:extLst>
          </p:cNvPr>
          <p:cNvSpPr txBox="1"/>
          <p:nvPr/>
        </p:nvSpPr>
        <p:spPr>
          <a:xfrm>
            <a:off x="4641174" y="3252308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Aviatrix Gateway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6AE1FD9-D215-B57C-AFB1-A0C2FCD94165}"/>
              </a:ext>
            </a:extLst>
          </p:cNvPr>
          <p:cNvSpPr/>
          <p:nvPr/>
        </p:nvSpPr>
        <p:spPr>
          <a:xfrm>
            <a:off x="1448847" y="4810481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NAT GW</a:t>
            </a:r>
            <a:endParaRPr lang="en-US" sz="1050"/>
          </a:p>
        </p:txBody>
      </p:sp>
      <p:sp>
        <p:nvSpPr>
          <p:cNvPr id="135" name="TextBox 26">
            <a:extLst>
              <a:ext uri="{FF2B5EF4-FFF2-40B4-BE49-F238E27FC236}">
                <a16:creationId xmlns:a16="http://schemas.microsoft.com/office/drawing/2014/main" id="{4275F8FA-8D5A-FD2A-3313-4C59BFA2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5008" y="4426648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136" name="Graphic 31">
            <a:extLst>
              <a:ext uri="{FF2B5EF4-FFF2-40B4-BE49-F238E27FC236}">
                <a16:creationId xmlns:a16="http://schemas.microsoft.com/office/drawing/2014/main" id="{644401C7-3A13-AA06-AD78-57652491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971016" y="3557614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C8A0B33-6D71-36BA-6379-2276F7B2BF15}"/>
              </a:ext>
            </a:extLst>
          </p:cNvPr>
          <p:cNvSpPr/>
          <p:nvPr/>
        </p:nvSpPr>
        <p:spPr>
          <a:xfrm>
            <a:off x="5174802" y="4820733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Aviatrix</a:t>
            </a:r>
            <a:endParaRPr lang="en-US" sz="1050"/>
          </a:p>
        </p:txBody>
      </p:sp>
      <p:pic>
        <p:nvPicPr>
          <p:cNvPr id="138" name="Graphic 31">
            <a:extLst>
              <a:ext uri="{FF2B5EF4-FFF2-40B4-BE49-F238E27FC236}">
                <a16:creationId xmlns:a16="http://schemas.microsoft.com/office/drawing/2014/main" id="{042450A3-73AB-75CE-092E-E89EF041A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20395" y="4830985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38535950-E4B5-0EDF-C3C4-7673530DE8FB}"/>
              </a:ext>
            </a:extLst>
          </p:cNvPr>
          <p:cNvSpPr txBox="1"/>
          <p:nvPr/>
        </p:nvSpPr>
        <p:spPr>
          <a:xfrm>
            <a:off x="4983468" y="547748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7A6BE27-88DB-C195-8AC5-1FD6966E20DB}"/>
              </a:ext>
            </a:extLst>
          </p:cNvPr>
          <p:cNvSpPr txBox="1"/>
          <p:nvPr/>
        </p:nvSpPr>
        <p:spPr>
          <a:xfrm>
            <a:off x="6635206" y="549546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AZ2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C8F07A5-50D9-B7E1-8587-36CC2796BB42}"/>
              </a:ext>
            </a:extLst>
          </p:cNvPr>
          <p:cNvSpPr/>
          <p:nvPr/>
        </p:nvSpPr>
        <p:spPr>
          <a:xfrm>
            <a:off x="1444514" y="3550820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IGW</a:t>
            </a:r>
            <a:endParaRPr lang="en-US" sz="1050"/>
          </a:p>
        </p:txBody>
      </p:sp>
      <p:pic>
        <p:nvPicPr>
          <p:cNvPr id="145" name="Graphic 31">
            <a:extLst>
              <a:ext uri="{FF2B5EF4-FFF2-40B4-BE49-F238E27FC236}">
                <a16:creationId xmlns:a16="http://schemas.microsoft.com/office/drawing/2014/main" id="{4075507D-2FF1-C090-9A7A-7692182F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989351" y="4820733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31">
            <a:extLst>
              <a:ext uri="{FF2B5EF4-FFF2-40B4-BE49-F238E27FC236}">
                <a16:creationId xmlns:a16="http://schemas.microsoft.com/office/drawing/2014/main" id="{1C9CE58A-277F-3E93-2CCD-0223C87F0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01304" y="3538848"/>
            <a:ext cx="260610" cy="26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7AAEFC0-B457-FCC9-F485-E64E6569C7C1}"/>
              </a:ext>
            </a:extLst>
          </p:cNvPr>
          <p:cNvSpPr/>
          <p:nvPr/>
        </p:nvSpPr>
        <p:spPr>
          <a:xfrm>
            <a:off x="5174802" y="3532054"/>
            <a:ext cx="1509381" cy="28111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0.0.0.0/0 </a:t>
            </a:r>
            <a:r>
              <a:rPr lang="en-US" sz="1050">
                <a:sym typeface="Wingdings" panose="05000000000000000000" pitchFamily="2" charset="2"/>
              </a:rPr>
              <a:t> IGW</a:t>
            </a:r>
            <a:endParaRPr lang="en-US" sz="105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2816241-D658-9012-0672-2BBEC148A059}"/>
              </a:ext>
            </a:extLst>
          </p:cNvPr>
          <p:cNvSpPr txBox="1"/>
          <p:nvPr/>
        </p:nvSpPr>
        <p:spPr>
          <a:xfrm>
            <a:off x="4789183" y="459973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EC2 Instances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5579F9A4-F929-60E1-F704-D584F22A19BE}"/>
              </a:ext>
            </a:extLst>
          </p:cNvPr>
          <p:cNvSpPr/>
          <p:nvPr/>
        </p:nvSpPr>
        <p:spPr>
          <a:xfrm>
            <a:off x="1369555" y="1360449"/>
            <a:ext cx="3901255" cy="3062868"/>
          </a:xfrm>
          <a:custGeom>
            <a:avLst/>
            <a:gdLst>
              <a:gd name="connsiteX0" fmla="*/ 347733 w 3901255"/>
              <a:gd name="connsiteY0" fmla="*/ 3062868 h 3062868"/>
              <a:gd name="connsiteX1" fmla="*/ 451811 w 3901255"/>
              <a:gd name="connsiteY1" fmla="*/ 2847278 h 3062868"/>
              <a:gd name="connsiteX2" fmla="*/ 42933 w 3901255"/>
              <a:gd name="connsiteY2" fmla="*/ 1865971 h 3062868"/>
              <a:gd name="connsiteX3" fmla="*/ 1648708 w 3901255"/>
              <a:gd name="connsiteY3" fmla="*/ 1040780 h 3062868"/>
              <a:gd name="connsiteX4" fmla="*/ 2414425 w 3901255"/>
              <a:gd name="connsiteY4" fmla="*/ 371707 h 3062868"/>
              <a:gd name="connsiteX5" fmla="*/ 3901255 w 3901255"/>
              <a:gd name="connsiteY5" fmla="*/ 0 h 306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1255" h="3062868">
                <a:moveTo>
                  <a:pt x="347733" y="3062868"/>
                </a:moveTo>
                <a:cubicBezTo>
                  <a:pt x="425172" y="3054814"/>
                  <a:pt x="502611" y="3046761"/>
                  <a:pt x="451811" y="2847278"/>
                </a:cubicBezTo>
                <a:cubicBezTo>
                  <a:pt x="401011" y="2647795"/>
                  <a:pt x="-156550" y="2167054"/>
                  <a:pt x="42933" y="1865971"/>
                </a:cubicBezTo>
                <a:cubicBezTo>
                  <a:pt x="242416" y="1564888"/>
                  <a:pt x="1253459" y="1289824"/>
                  <a:pt x="1648708" y="1040780"/>
                </a:cubicBezTo>
                <a:cubicBezTo>
                  <a:pt x="2043957" y="791736"/>
                  <a:pt x="2039000" y="545170"/>
                  <a:pt x="2414425" y="371707"/>
                </a:cubicBezTo>
                <a:cubicBezTo>
                  <a:pt x="2789850" y="198244"/>
                  <a:pt x="3345552" y="99122"/>
                  <a:pt x="3901255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4EFCC90F-6277-AE5B-461F-39893EFD28C3}"/>
              </a:ext>
            </a:extLst>
          </p:cNvPr>
          <p:cNvSpPr/>
          <p:nvPr/>
        </p:nvSpPr>
        <p:spPr>
          <a:xfrm>
            <a:off x="3024895" y="1479395"/>
            <a:ext cx="2238481" cy="2958790"/>
          </a:xfrm>
          <a:custGeom>
            <a:avLst/>
            <a:gdLst>
              <a:gd name="connsiteX0" fmla="*/ 320471 w 2238481"/>
              <a:gd name="connsiteY0" fmla="*/ 2958790 h 2958790"/>
              <a:gd name="connsiteX1" fmla="*/ 469154 w 2238481"/>
              <a:gd name="connsiteY1" fmla="*/ 2728332 h 2958790"/>
              <a:gd name="connsiteX2" fmla="*/ 8237 w 2238481"/>
              <a:gd name="connsiteY2" fmla="*/ 1821366 h 2958790"/>
              <a:gd name="connsiteX3" fmla="*/ 238695 w 2238481"/>
              <a:gd name="connsiteY3" fmla="*/ 906966 h 2958790"/>
              <a:gd name="connsiteX4" fmla="*/ 1026715 w 2238481"/>
              <a:gd name="connsiteY4" fmla="*/ 327103 h 2958790"/>
              <a:gd name="connsiteX5" fmla="*/ 2238481 w 2238481"/>
              <a:gd name="connsiteY5" fmla="*/ 0 h 2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8481" h="2958790">
                <a:moveTo>
                  <a:pt x="320471" y="2958790"/>
                </a:moveTo>
                <a:cubicBezTo>
                  <a:pt x="420832" y="2938346"/>
                  <a:pt x="521193" y="2917903"/>
                  <a:pt x="469154" y="2728332"/>
                </a:cubicBezTo>
                <a:cubicBezTo>
                  <a:pt x="417115" y="2538761"/>
                  <a:pt x="46647" y="2124927"/>
                  <a:pt x="8237" y="1821366"/>
                </a:cubicBezTo>
                <a:cubicBezTo>
                  <a:pt x="-30173" y="1517805"/>
                  <a:pt x="68949" y="1156010"/>
                  <a:pt x="238695" y="906966"/>
                </a:cubicBezTo>
                <a:cubicBezTo>
                  <a:pt x="408441" y="657922"/>
                  <a:pt x="693417" y="478264"/>
                  <a:pt x="1026715" y="327103"/>
                </a:cubicBezTo>
                <a:cubicBezTo>
                  <a:pt x="1360013" y="175942"/>
                  <a:pt x="1799247" y="87971"/>
                  <a:pt x="2238481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7220AC6-9C10-F909-C7B7-A7925772CFE4}"/>
              </a:ext>
            </a:extLst>
          </p:cNvPr>
          <p:cNvSpPr txBox="1"/>
          <p:nvPr/>
        </p:nvSpPr>
        <p:spPr>
          <a:xfrm>
            <a:off x="6930401" y="806617"/>
            <a:ext cx="954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Patches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Updates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Code repos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SaaS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Anywhere</a:t>
            </a:r>
          </a:p>
        </p:txBody>
      </p:sp>
      <p:sp>
        <p:nvSpPr>
          <p:cNvPr id="1028" name="Multiplication Sign 1027">
            <a:extLst>
              <a:ext uri="{FF2B5EF4-FFF2-40B4-BE49-F238E27FC236}">
                <a16:creationId xmlns:a16="http://schemas.microsoft.com/office/drawing/2014/main" id="{B66F8785-2D06-70A5-8956-B5B603CC8564}"/>
              </a:ext>
            </a:extLst>
          </p:cNvPr>
          <p:cNvSpPr/>
          <p:nvPr/>
        </p:nvSpPr>
        <p:spPr>
          <a:xfrm>
            <a:off x="6959165" y="1430112"/>
            <a:ext cx="235103" cy="2323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3A4CE91-84E6-EE07-FB4B-42E4BC0CF2F9}"/>
              </a:ext>
            </a:extLst>
          </p:cNvPr>
          <p:cNvSpPr txBox="1"/>
          <p:nvPr/>
        </p:nvSpPr>
        <p:spPr>
          <a:xfrm>
            <a:off x="3259031" y="141870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 b="1"/>
              <a:t>Anywhere</a:t>
            </a:r>
          </a:p>
        </p:txBody>
      </p:sp>
    </p:spTree>
    <p:extLst>
      <p:ext uri="{BB962C8B-B14F-4D97-AF65-F5344CB8AC3E}">
        <p14:creationId xmlns:p14="http://schemas.microsoft.com/office/powerpoint/2010/main" val="20647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6BEEEA-1A5B-7627-1978-69943F96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E2274-9C6B-83C4-7705-9D9A5377A9A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9892" y="2597150"/>
            <a:ext cx="10876296" cy="3549650"/>
          </a:xfrm>
        </p:spPr>
        <p:txBody>
          <a:bodyPr/>
          <a:lstStyle/>
          <a:p>
            <a:r>
              <a:rPr lang="en-US" dirty="0"/>
              <a:t>Asset Inventory using Aviatrix CoPilot Asset Inventory</a:t>
            </a:r>
          </a:p>
          <a:p>
            <a:r>
              <a:rPr lang="en-US" dirty="0"/>
              <a:t>Resources identification using tags and other attributes</a:t>
            </a:r>
          </a:p>
          <a:p>
            <a:r>
              <a:rPr lang="en-US" dirty="0"/>
              <a:t>Resource Grouping using Aviatrix SmartGroups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2480-5FA6-A6C2-2FD6-4131C1EA946D}"/>
              </a:ext>
            </a:extLst>
          </p:cNvPr>
          <p:cNvSpPr txBox="1"/>
          <p:nvPr/>
        </p:nvSpPr>
        <p:spPr>
          <a:xfrm>
            <a:off x="529892" y="1052152"/>
            <a:ext cx="10873946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effectLst/>
                <a:latin typeface="Times New Roman" panose="02020603050405020304" pitchFamily="18" charset="0"/>
              </a:rPr>
              <a:t>Tenet </a:t>
            </a:r>
            <a:r>
              <a:rPr lang="en-US" sz="2000" b="1" dirty="0">
                <a:effectLst/>
                <a:latin typeface="Times New Roman" panose="02020603050405020304" pitchFamily="18" charset="0"/>
              </a:rPr>
              <a:t>from NIST Publication 800-207 - Zero Trust Architecture (ZTA)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000" b="1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</a:rPr>
              <a:t>The enterprise collects as much information as possible about the current state of assets, network infrastructure and communications and uses it to improve its security posture. 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D177-C3A7-AEB3-EEAD-A2D65A43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 Cloud Accounts Inventory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C8A97-9172-43B6-FD3A-2D9816A5D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F8FE2-1316-849E-5C6E-2D0C41D0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6" y="1039834"/>
            <a:ext cx="8551206" cy="54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4A18-FCBF-88E7-0ED4-EF89700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 Assets Inventory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91C77-8ED5-4D7D-866E-AE48259AE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9F050-DE79-BAA6-E230-09EBD336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5" y="1021405"/>
            <a:ext cx="10353308" cy="5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4A18-FCBF-88E7-0ED4-EF89700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 Assets Inventory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91C77-8ED5-4D7D-866E-AE48259AE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11B56B-1DC7-018E-07CA-935EF986F9CC}"/>
              </a:ext>
            </a:extLst>
          </p:cNvPr>
          <p:cNvGrpSpPr/>
          <p:nvPr/>
        </p:nvGrpSpPr>
        <p:grpSpPr>
          <a:xfrm>
            <a:off x="437602" y="950977"/>
            <a:ext cx="10352623" cy="5522436"/>
            <a:chOff x="437602" y="950977"/>
            <a:chExt cx="10352623" cy="55224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39F050-DE79-BAA6-E230-09EBD336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7602" y="950977"/>
              <a:ext cx="10352623" cy="5522436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ECC9DEFA-1227-8743-C217-3FCE979050D9}"/>
                </a:ext>
              </a:extLst>
            </p:cNvPr>
            <p:cNvSpPr/>
            <p:nvPr/>
          </p:nvSpPr>
          <p:spPr>
            <a:xfrm>
              <a:off x="4879675" y="3925018"/>
              <a:ext cx="2426900" cy="64698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GCP labels (tags) are NOT available for VPC or VPC Network 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5C8CA352-2CAE-A5A4-B8A7-9DE35308D7C2}"/>
                </a:ext>
              </a:extLst>
            </p:cNvPr>
            <p:cNvSpPr/>
            <p:nvPr/>
          </p:nvSpPr>
          <p:spPr>
            <a:xfrm>
              <a:off x="6973018" y="5449823"/>
              <a:ext cx="2248620" cy="457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Default AWS VPC without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28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FB50-C754-17A4-DE37-1D1BAB6D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Routing Inventory – Aviatrix Gateway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287D8-C107-CA11-BD3E-18A0ECA63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42BCF-76FF-88F1-240D-74A0400C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878154"/>
            <a:ext cx="9779870" cy="5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FB50-C754-17A4-DE37-1D1BAB6D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Routing Inventory – Cloud Routes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287D8-C107-CA11-BD3E-18A0ECA63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6D1EE-32B4-23CD-4A43-EFB4CEE1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4" y="917068"/>
            <a:ext cx="9643872" cy="54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Aviatrix Smart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9C7E26C-1EEB-C8E2-7C1D-2CFD07602E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9595178" cy="5302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Aviatrix Smart Group identifies a group of resources with similar policy requirements confined in the same logical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lvl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dirty="0"/>
              <a:t>The members of a Smart Group can be classified using </a:t>
            </a:r>
            <a:r>
              <a:rPr lang="en-US" i="1" dirty="0"/>
              <a:t>three</a:t>
            </a:r>
            <a:r>
              <a:rPr lang="en-US" dirty="0"/>
              <a:t> methods:</a:t>
            </a:r>
          </a:p>
          <a:p>
            <a:pPr marL="228600" lvl="1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  <a:p>
            <a:pPr marL="800100" lvl="1" indent="-342900">
              <a:buClr>
                <a:srgbClr val="FF5353"/>
              </a:buClr>
              <a:buFont typeface="+mj-lt"/>
              <a:buAutoNum type="arabicPeriod"/>
            </a:pPr>
            <a:r>
              <a:rPr lang="en-US" sz="1600" dirty="0"/>
              <a:t>CSP Tags (or labels)</a:t>
            </a:r>
          </a:p>
          <a:p>
            <a:pPr marL="800100" lvl="1" indent="-342900">
              <a:buClr>
                <a:srgbClr val="FF5353"/>
              </a:buClr>
              <a:buFont typeface="+mj-lt"/>
              <a:buAutoNum type="arabicPeriod"/>
            </a:pPr>
            <a:r>
              <a:rPr lang="en-US" sz="1600" dirty="0"/>
              <a:t>Resource Attributes</a:t>
            </a:r>
          </a:p>
          <a:p>
            <a:pPr marL="800100" lvl="1" indent="-342900">
              <a:buClr>
                <a:srgbClr val="FF5353"/>
              </a:buClr>
              <a:buFont typeface="+mj-lt"/>
              <a:buAutoNum type="arabicPeriod"/>
            </a:pPr>
            <a:r>
              <a:rPr lang="en-US" sz="1600" dirty="0"/>
              <a:t>CIDR</a:t>
            </a:r>
          </a:p>
          <a:p>
            <a:pPr lvl="1">
              <a:buClr>
                <a:srgbClr val="FF5353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47F676E5-4B9C-7D89-F3DE-41D2E7F2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625" y="1493568"/>
            <a:ext cx="1291213" cy="1291213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D2782108-4C09-4B6F-F46C-DDF9244009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0796" y="2955312"/>
            <a:ext cx="1291213" cy="1291213"/>
          </a:xfrm>
          <a:prstGeom prst="rect">
            <a:avLst/>
          </a:prstGeom>
        </p:spPr>
      </p:pic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09E2FA90-4E53-A0CE-7160-B84C1F145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64052" y="4417057"/>
            <a:ext cx="1117957" cy="11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735-2C3C-6C58-00F8-8506F21F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0896-0F9D-2096-F430-41F981075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444902D8-CE91-4A57-71FE-F964F0A5EE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CSP Tags (recommended)</a:t>
            </a:r>
            <a:endParaRPr lang="en-US" sz="2800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Tags are assigned to:</a:t>
            </a:r>
          </a:p>
          <a:p>
            <a:pPr lvl="2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Instance</a:t>
            </a:r>
          </a:p>
          <a:p>
            <a:pPr lvl="2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VPC/VNET</a:t>
            </a:r>
          </a:p>
          <a:p>
            <a:pPr lvl="2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Subnet</a:t>
            </a:r>
          </a:p>
          <a:p>
            <a:pPr lvl="1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Tags are {Key, Value} pairs</a:t>
            </a:r>
          </a:p>
          <a:p>
            <a:pPr lvl="1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Example: A shopping cart app can be tagged with: </a:t>
            </a:r>
          </a:p>
          <a:p>
            <a:pPr marL="914400" lvl="2" indent="0">
              <a:buNone/>
            </a:pPr>
            <a:r>
              <a:rPr lang="en-US" sz="16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{Key: Env, Value: Staging} </a:t>
            </a:r>
          </a:p>
          <a:p>
            <a:pPr marL="914400" lvl="2" indent="0">
              <a:buNone/>
            </a:pPr>
            <a:r>
              <a:rPr lang="en-US" sz="160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{Key: Name, Value: Shopping cart app}</a:t>
            </a:r>
          </a:p>
          <a:p>
            <a:pPr marL="0" indent="0">
              <a:buNone/>
            </a:pPr>
            <a:r>
              <a:rPr lang="en-US" sz="2800" b="1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Resource attribute </a:t>
            </a:r>
          </a:p>
          <a:p>
            <a:pPr lvl="1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Region Name, Account Name</a:t>
            </a:r>
          </a:p>
          <a:p>
            <a:pPr lvl="1">
              <a:buClr>
                <a:schemeClr val="accent1"/>
              </a:buClr>
            </a:pPr>
            <a:endParaRPr lang="en-US" sz="1600" b="1">
              <a:latin typeface="+mn-lt"/>
            </a:endParaRPr>
          </a:p>
          <a:p>
            <a:pPr marL="0" indent="0">
              <a:buNone/>
            </a:pPr>
            <a:r>
              <a:rPr lang="en-US" sz="2800" b="1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IP Prefixes </a:t>
            </a:r>
          </a:p>
          <a:p>
            <a:pPr lvl="1">
              <a:buClr>
                <a:schemeClr val="accent1"/>
              </a:buClr>
            </a:pPr>
            <a:r>
              <a:rPr lang="en-US"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CIDR</a:t>
            </a:r>
          </a:p>
          <a:p>
            <a:pPr marL="0" indent="0">
              <a:buNone/>
            </a:pPr>
            <a:endParaRPr lang="en-US" sz="2800" b="1"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l">
              <a:buNone/>
            </a:pPr>
            <a:endParaRPr lang="en-US" sz="200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>
              <a:latin typeface="+mn-lt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499520-7470-0077-C36A-245DE635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9" y="919220"/>
            <a:ext cx="5490170" cy="263126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471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Props1.xml><?xml version="1.0" encoding="utf-8"?>
<ds:datastoreItem xmlns:ds="http://schemas.openxmlformats.org/officeDocument/2006/customXml" ds:itemID="{8EE9F5DE-C304-4FCB-A49B-77448954F0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E0F7A-829C-42D2-854E-C16DBA0261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661A1A-8427-4228-A2E7-BB6E80216D4D}">
  <ds:schemaRefs>
    <ds:schemaRef ds:uri="http://purl.org/dc/terms/"/>
    <ds:schemaRef ds:uri="http://www.w3.org/XML/1998/namespace"/>
    <ds:schemaRef ds:uri="http://purl.org/dc/elements/1.1/"/>
    <ds:schemaRef ds:uri="d86145dc-5422-4d95-9035-99d1eb0aad04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41d0141-fee1-4d79-859b-40b8ef8f47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709</Words>
  <Application>Microsoft Macintosh PowerPoint</Application>
  <PresentationFormat>Widescreen</PresentationFormat>
  <Paragraphs>192</Paragraphs>
  <Slides>18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Open Sans</vt:lpstr>
      <vt:lpstr>Times New Roman</vt:lpstr>
      <vt:lpstr>Wingdings</vt:lpstr>
      <vt:lpstr>1_Aviatrix_lite</vt:lpstr>
      <vt:lpstr>Cloud Resource Identification, Inventory and Grouping</vt:lpstr>
      <vt:lpstr>Topics Covered </vt:lpstr>
      <vt:lpstr>CSP Cloud Accounts Inventory</vt:lpstr>
      <vt:lpstr>CSP Assets Inventory </vt:lpstr>
      <vt:lpstr>CSP Assets Inventory </vt:lpstr>
      <vt:lpstr>Global Routing Inventory – Aviatrix Gateway</vt:lpstr>
      <vt:lpstr>Global Routing Inventory – Cloud Routes</vt:lpstr>
      <vt:lpstr>Aviatrix Smart Group</vt:lpstr>
      <vt:lpstr>Classification Methods</vt:lpstr>
      <vt:lpstr>Smart Groups Creation</vt:lpstr>
      <vt:lpstr>Pre-defined Smart Groups</vt:lpstr>
      <vt:lpstr>“Public Internet” SmartGroups Members (31 CIDRS Members) </vt:lpstr>
      <vt:lpstr>“Anywhere” SmartGroups Members (1 CIDR Member behind the scene)</vt:lpstr>
      <vt:lpstr>Asset Inventory with SmartGroups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 Enterprise Brands Choose Aviatrix for Cloud Networking</dc:title>
  <dc:creator>Rod Stuhlmuller</dc:creator>
  <cp:lastModifiedBy>Rizwan Jamal</cp:lastModifiedBy>
  <cp:revision>3</cp:revision>
  <dcterms:created xsi:type="dcterms:W3CDTF">2022-08-22T16:42:25Z</dcterms:created>
  <dcterms:modified xsi:type="dcterms:W3CDTF">2024-02-12T19:09:14Z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</Properties>
</file>