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4"/>
  </p:sldMasterIdLst>
  <p:notesMasterIdLst>
    <p:notesMasterId r:id="rId37"/>
  </p:notesMasterIdLst>
  <p:sldIdLst>
    <p:sldId id="2132736271" r:id="rId5"/>
    <p:sldId id="2132736284" r:id="rId6"/>
    <p:sldId id="2132736382" r:id="rId7"/>
    <p:sldId id="2132736383" r:id="rId8"/>
    <p:sldId id="2132736402" r:id="rId9"/>
    <p:sldId id="2132736385" r:id="rId10"/>
    <p:sldId id="2132736386" r:id="rId11"/>
    <p:sldId id="2132736387" r:id="rId12"/>
    <p:sldId id="2142532903" r:id="rId13"/>
    <p:sldId id="2142532909" r:id="rId14"/>
    <p:sldId id="2142532963" r:id="rId15"/>
    <p:sldId id="2142532992" r:id="rId16"/>
    <p:sldId id="2142532994" r:id="rId17"/>
    <p:sldId id="2142532995" r:id="rId18"/>
    <p:sldId id="2142532942" r:id="rId19"/>
    <p:sldId id="2142532943" r:id="rId20"/>
    <p:sldId id="2142532993" r:id="rId21"/>
    <p:sldId id="2142532974" r:id="rId22"/>
    <p:sldId id="2142532979" r:id="rId23"/>
    <p:sldId id="2142532975" r:id="rId24"/>
    <p:sldId id="264" r:id="rId25"/>
    <p:sldId id="2142532948" r:id="rId26"/>
    <p:sldId id="2142532996" r:id="rId27"/>
    <p:sldId id="2142532976" r:id="rId28"/>
    <p:sldId id="2142532980" r:id="rId29"/>
    <p:sldId id="2132736300" r:id="rId30"/>
    <p:sldId id="2076137355" r:id="rId31"/>
    <p:sldId id="2076137258" r:id="rId32"/>
    <p:sldId id="2132735945" r:id="rId33"/>
    <p:sldId id="2142532958" r:id="rId34"/>
    <p:sldId id="2142532989" r:id="rId35"/>
    <p:sldId id="21425329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9B1B-C148-E547-8A9C-B2F0A24A3E46}" v="1" dt="2024-03-19T18:38:17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4"/>
    <p:restoredTop sz="94730"/>
  </p:normalViewPr>
  <p:slideViewPr>
    <p:cSldViewPr snapToGrid="0">
      <p:cViewPr varScale="1">
        <p:scale>
          <a:sx n="107" d="100"/>
          <a:sy n="107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EB732EE0-31DB-D941-9413-ED43EE778709}"/>
    <pc:docChg chg="delSld modSld">
      <pc:chgData name="Shahzad Ali" userId="ecba8e45-00b4-4f6b-a2f0-4dc2d773ca2c" providerId="ADAL" clId="{EB732EE0-31DB-D941-9413-ED43EE778709}" dt="2024-02-13T00:20:29.337" v="16" actId="1076"/>
      <pc:docMkLst>
        <pc:docMk/>
      </pc:docMkLst>
      <pc:sldChg chg="mod modShow">
        <pc:chgData name="Shahzad Ali" userId="ecba8e45-00b4-4f6b-a2f0-4dc2d773ca2c" providerId="ADAL" clId="{EB732EE0-31DB-D941-9413-ED43EE778709}" dt="2024-02-13T00:15:04.496" v="8" actId="729"/>
        <pc:sldMkLst>
          <pc:docMk/>
          <pc:sldMk cId="0" sldId="264"/>
        </pc:sldMkLst>
      </pc:sldChg>
      <pc:sldChg chg="modSp mod modAnim">
        <pc:chgData name="Shahzad Ali" userId="ecba8e45-00b4-4f6b-a2f0-4dc2d773ca2c" providerId="ADAL" clId="{EB732EE0-31DB-D941-9413-ED43EE778709}" dt="2024-02-13T00:20:29.337" v="16" actId="1076"/>
        <pc:sldMkLst>
          <pc:docMk/>
          <pc:sldMk cId="454347288" sldId="2076137355"/>
        </pc:sldMkLst>
        <pc:spChg chg="mod">
          <ac:chgData name="Shahzad Ali" userId="ecba8e45-00b4-4f6b-a2f0-4dc2d773ca2c" providerId="ADAL" clId="{EB732EE0-31DB-D941-9413-ED43EE778709}" dt="2024-02-13T00:20:29.337" v="16" actId="1076"/>
          <ac:spMkLst>
            <pc:docMk/>
            <pc:sldMk cId="454347288" sldId="2076137355"/>
            <ac:spMk id="176" creationId="{873EB2AF-9C66-8045-8582-84E59A24B037}"/>
          </ac:spMkLst>
        </pc:spChg>
      </pc:sldChg>
      <pc:sldChg chg="modSp mod">
        <pc:chgData name="Shahzad Ali" userId="ecba8e45-00b4-4f6b-a2f0-4dc2d773ca2c" providerId="ADAL" clId="{EB732EE0-31DB-D941-9413-ED43EE778709}" dt="2024-02-13T00:05:43.966" v="2" actId="113"/>
        <pc:sldMkLst>
          <pc:docMk/>
          <pc:sldMk cId="879343633" sldId="2132736271"/>
        </pc:sldMkLst>
        <pc:spChg chg="mod">
          <ac:chgData name="Shahzad Ali" userId="ecba8e45-00b4-4f6b-a2f0-4dc2d773ca2c" providerId="ADAL" clId="{EB732EE0-31DB-D941-9413-ED43EE778709}" dt="2024-02-13T00:05:43.966" v="2" actId="113"/>
          <ac:spMkLst>
            <pc:docMk/>
            <pc:sldMk cId="879343633" sldId="2132736271"/>
            <ac:spMk id="3" creationId="{5A313176-D446-1793-DF52-238C45D4C07B}"/>
          </ac:spMkLst>
        </pc:spChg>
      </pc:sldChg>
      <pc:sldChg chg="modNotesTx">
        <pc:chgData name="Shahzad Ali" userId="ecba8e45-00b4-4f6b-a2f0-4dc2d773ca2c" providerId="ADAL" clId="{EB732EE0-31DB-D941-9413-ED43EE778709}" dt="2024-02-13T00:09:20.207" v="3"/>
        <pc:sldMkLst>
          <pc:docMk/>
          <pc:sldMk cId="1795169535" sldId="2132736383"/>
        </pc:sldMkLst>
      </pc:sldChg>
      <pc:sldChg chg="modAnim">
        <pc:chgData name="Shahzad Ali" userId="ecba8e45-00b4-4f6b-a2f0-4dc2d773ca2c" providerId="ADAL" clId="{EB732EE0-31DB-D941-9413-ED43EE778709}" dt="2024-02-13T00:16:17.724" v="11"/>
        <pc:sldMkLst>
          <pc:docMk/>
          <pc:sldMk cId="3199991080" sldId="2142532948"/>
        </pc:sldMkLst>
      </pc:sldChg>
      <pc:sldChg chg="del">
        <pc:chgData name="Shahzad Ali" userId="ecba8e45-00b4-4f6b-a2f0-4dc2d773ca2c" providerId="ADAL" clId="{EB732EE0-31DB-D941-9413-ED43EE778709}" dt="2024-02-13T00:09:43.581" v="4" actId="2696"/>
        <pc:sldMkLst>
          <pc:docMk/>
          <pc:sldMk cId="3040902016" sldId="2142532954"/>
        </pc:sldMkLst>
      </pc:sldChg>
      <pc:sldChg chg="mod modShow">
        <pc:chgData name="Shahzad Ali" userId="ecba8e45-00b4-4f6b-a2f0-4dc2d773ca2c" providerId="ADAL" clId="{EB732EE0-31DB-D941-9413-ED43EE778709}" dt="2024-02-13T00:13:34.383" v="5" actId="729"/>
        <pc:sldMkLst>
          <pc:docMk/>
          <pc:sldMk cId="2323586920" sldId="2142532974"/>
        </pc:sldMkLst>
      </pc:sldChg>
      <pc:sldChg chg="mod modShow">
        <pc:chgData name="Shahzad Ali" userId="ecba8e45-00b4-4f6b-a2f0-4dc2d773ca2c" providerId="ADAL" clId="{EB732EE0-31DB-D941-9413-ED43EE778709}" dt="2024-02-13T00:14:11.514" v="7" actId="729"/>
        <pc:sldMkLst>
          <pc:docMk/>
          <pc:sldMk cId="3407521449" sldId="2142532975"/>
        </pc:sldMkLst>
      </pc:sldChg>
      <pc:sldChg chg="modSp mod">
        <pc:chgData name="Shahzad Ali" userId="ecba8e45-00b4-4f6b-a2f0-4dc2d773ca2c" providerId="ADAL" clId="{EB732EE0-31DB-D941-9413-ED43EE778709}" dt="2024-02-13T00:18:56.442" v="13" actId="1076"/>
        <pc:sldMkLst>
          <pc:docMk/>
          <pc:sldMk cId="518709286" sldId="2142532976"/>
        </pc:sldMkLst>
        <pc:spChg chg="mod">
          <ac:chgData name="Shahzad Ali" userId="ecba8e45-00b4-4f6b-a2f0-4dc2d773ca2c" providerId="ADAL" clId="{EB732EE0-31DB-D941-9413-ED43EE778709}" dt="2024-02-13T00:18:56.442" v="13" actId="1076"/>
          <ac:spMkLst>
            <pc:docMk/>
            <pc:sldMk cId="518709286" sldId="2142532976"/>
            <ac:spMk id="87" creationId="{64AF79F4-F66D-DA50-6F78-BDFE5D5FC9DC}"/>
          </ac:spMkLst>
        </pc:spChg>
      </pc:sldChg>
      <pc:sldChg chg="mod modShow">
        <pc:chgData name="Shahzad Ali" userId="ecba8e45-00b4-4f6b-a2f0-4dc2d773ca2c" providerId="ADAL" clId="{EB732EE0-31DB-D941-9413-ED43EE778709}" dt="2024-02-13T00:13:49.848" v="6" actId="729"/>
        <pc:sldMkLst>
          <pc:docMk/>
          <pc:sldMk cId="2014020258" sldId="2142532979"/>
        </pc:sldMkLst>
      </pc:sldChg>
    </pc:docChg>
  </pc:docChgLst>
  <pc:docChgLst>
    <pc:chgData name="Shahzad Ali" userId="ecba8e45-00b4-4f6b-a2f0-4dc2d773ca2c" providerId="ADAL" clId="{208A9B1B-C148-E547-8A9C-B2F0A24A3E46}"/>
    <pc:docChg chg="modSld">
      <pc:chgData name="Shahzad Ali" userId="ecba8e45-00b4-4f6b-a2f0-4dc2d773ca2c" providerId="ADAL" clId="{208A9B1B-C148-E547-8A9C-B2F0A24A3E46}" dt="2024-03-19T18:38:17.569" v="2" actId="18331"/>
      <pc:docMkLst>
        <pc:docMk/>
      </pc:docMkLst>
      <pc:sldChg chg="mod modShow">
        <pc:chgData name="Shahzad Ali" userId="ecba8e45-00b4-4f6b-a2f0-4dc2d773ca2c" providerId="ADAL" clId="{208A9B1B-C148-E547-8A9C-B2F0A24A3E46}" dt="2024-03-18T17:43:31.170" v="0" actId="729"/>
        <pc:sldMkLst>
          <pc:docMk/>
          <pc:sldMk cId="0" sldId="264"/>
        </pc:sldMkLst>
      </pc:sldChg>
      <pc:sldChg chg="modSp">
        <pc:chgData name="Shahzad Ali" userId="ecba8e45-00b4-4f6b-a2f0-4dc2d773ca2c" providerId="ADAL" clId="{208A9B1B-C148-E547-8A9C-B2F0A24A3E46}" dt="2024-03-19T18:38:17.569" v="2" actId="18331"/>
        <pc:sldMkLst>
          <pc:docMk/>
          <pc:sldMk cId="3441054116" sldId="2142532909"/>
        </pc:sldMkLst>
        <pc:grpChg chg="mod">
          <ac:chgData name="Shahzad Ali" userId="ecba8e45-00b4-4f6b-a2f0-4dc2d773ca2c" providerId="ADAL" clId="{208A9B1B-C148-E547-8A9C-B2F0A24A3E46}" dt="2024-03-19T18:38:17.569" v="2" actId="18331"/>
          <ac:grpSpMkLst>
            <pc:docMk/>
            <pc:sldMk cId="3441054116" sldId="2142532909"/>
            <ac:grpSpMk id="12" creationId="{1644A2A1-6024-85EF-1ACE-00DF7819C02A}"/>
          </ac:grpSpMkLst>
        </pc:grpChg>
      </pc:sldChg>
      <pc:sldChg chg="mod modShow">
        <pc:chgData name="Shahzad Ali" userId="ecba8e45-00b4-4f6b-a2f0-4dc2d773ca2c" providerId="ADAL" clId="{208A9B1B-C148-E547-8A9C-B2F0A24A3E46}" dt="2024-03-18T17:44:00.439" v="1" actId="729"/>
        <pc:sldMkLst>
          <pc:docMk/>
          <pc:sldMk cId="3407521449" sldId="21425329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(You can’t protect what you cannot see)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5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East/West Traffic</a:t>
            </a:r>
          </a:p>
          <a:p>
            <a:pPr lvl="0"/>
            <a:r>
              <a:rPr lang="en-US" sz="140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Egress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A99FD-1C5B-40A7-BA61-D19FC7575E1D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84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 owners take the easiest path to making the application work – while taking small security precautions to defend from the internet (putting into private subnet)</a:t>
            </a:r>
          </a:p>
          <a:p>
            <a:r>
              <a:rPr lang="en-US"/>
              <a:t>Every application owner has their own perimeter – even if they’re connected to a transit</a:t>
            </a:r>
          </a:p>
          <a:p>
            <a:r>
              <a:rPr lang="en-US"/>
              <a:t>Result is expensive (NAT gateways, added data transfer fee)</a:t>
            </a:r>
          </a:p>
          <a:p>
            <a:r>
              <a:rPr lang="en-US"/>
              <a:t>No security</a:t>
            </a:r>
          </a:p>
          <a:p>
            <a:r>
              <a:rPr lang="en-US"/>
              <a:t>No control</a:t>
            </a:r>
          </a:p>
          <a:p>
            <a:r>
              <a:rPr lang="en-US"/>
              <a:t>No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Visualization attaching an application to the Aviatrix Zero Trust Transit and adding East-West controls and micro-segmentation.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Shows 1. Current sec stack misses a lot and 2. We have been doing distributed inspection and enforcement for some time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 gateways are expensive and provide little value</a:t>
            </a:r>
          </a:p>
          <a:p>
            <a:r>
              <a:rPr lang="en-US"/>
              <a:t>If an attacker compromises a host, you can’t detect it and you can’t stop it</a:t>
            </a:r>
          </a:p>
          <a:p>
            <a:r>
              <a:rPr lang="en-US"/>
              <a:t>No visibility for data exfiltration</a:t>
            </a:r>
          </a:p>
          <a:p>
            <a:r>
              <a:rPr lang="en-US"/>
              <a:t>Often individual application VPCs are connected to the corporate network, and a single gap in the perimeter can compromise the entire network.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3" name="Google Shape;1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90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3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0081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88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9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716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531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840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3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30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9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520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4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2197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1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3.png"/><Relationship Id="rId7" Type="http://schemas.openxmlformats.org/officeDocument/2006/relationships/image" Target="../media/image24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tiff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svg"/><Relationship Id="rId11" Type="http://schemas.openxmlformats.org/officeDocument/2006/relationships/image" Target="../media/image56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svg"/><Relationship Id="rId9" Type="http://schemas.openxmlformats.org/officeDocument/2006/relationships/image" Target="../media/image54.svg"/><Relationship Id="rId1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svg"/><Relationship Id="rId18" Type="http://schemas.openxmlformats.org/officeDocument/2006/relationships/image" Target="../media/image65.png"/><Relationship Id="rId3" Type="http://schemas.openxmlformats.org/officeDocument/2006/relationships/image" Target="../media/image63.png"/><Relationship Id="rId21" Type="http://schemas.openxmlformats.org/officeDocument/2006/relationships/image" Target="../media/image68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0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5" Type="http://schemas.openxmlformats.org/officeDocument/2006/relationships/image" Target="../media/image59.emf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4.svg"/><Relationship Id="rId9" Type="http://schemas.openxmlformats.org/officeDocument/2006/relationships/image" Target="../media/image52.tiff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.com/previous/copilot/latest/network-security/secure-networking-intraVP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9.tiff"/><Relationship Id="rId21" Type="http://schemas.openxmlformats.org/officeDocument/2006/relationships/image" Target="../media/image81.png"/><Relationship Id="rId7" Type="http://schemas.microsoft.com/office/2007/relationships/hdphoto" Target="../media/hdphoto1.wdp"/><Relationship Id="rId12" Type="http://schemas.microsoft.com/office/2007/relationships/hdphoto" Target="../media/hdphoto4.wdp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6.png"/><Relationship Id="rId20" Type="http://schemas.openxmlformats.org/officeDocument/2006/relationships/image" Target="../media/image80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2.emf"/><Relationship Id="rId5" Type="http://schemas.openxmlformats.org/officeDocument/2006/relationships/image" Target="../media/image56.svg"/><Relationship Id="rId15" Type="http://schemas.openxmlformats.org/officeDocument/2006/relationships/image" Target="../media/image75.emf"/><Relationship Id="rId10" Type="http://schemas.microsoft.com/office/2007/relationships/hdphoto" Target="../media/hdphoto3.wdp"/><Relationship Id="rId19" Type="http://schemas.openxmlformats.org/officeDocument/2006/relationships/image" Target="../media/image79.sv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74.svg"/><Relationship Id="rId22" Type="http://schemas.openxmlformats.org/officeDocument/2006/relationships/image" Target="../media/image8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86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5.png"/><Relationship Id="rId5" Type="http://schemas.openxmlformats.org/officeDocument/2006/relationships/image" Target="../media/image84.sv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viatrix.com/distributed-cloud-firewall/" TargetMode="External"/><Relationship Id="rId13" Type="http://schemas.openxmlformats.org/officeDocument/2006/relationships/hyperlink" Target="https://youtu.be/7I_mEvuzwmI" TargetMode="External"/><Relationship Id="rId3" Type="http://schemas.openxmlformats.org/officeDocument/2006/relationships/hyperlink" Target="https://aviatrix.com/secure-egress/" TargetMode="External"/><Relationship Id="rId7" Type="http://schemas.openxmlformats.org/officeDocument/2006/relationships/hyperlink" Target="https://aviatrix.com/resources/distributedcloudfirewall/brief-aviatrix-distributed-cloud-firewall" TargetMode="External"/><Relationship Id="rId12" Type="http://schemas.openxmlformats.org/officeDocument/2006/relationships/hyperlink" Target="https://pages.aviatrix.com/submit-partner-interest.html" TargetMode="External"/><Relationship Id="rId2" Type="http://schemas.openxmlformats.org/officeDocument/2006/relationships/hyperlink" Target="https://selfservice.aviatrix.com/" TargetMode="External"/><Relationship Id="rId16" Type="http://schemas.openxmlformats.org/officeDocument/2006/relationships/hyperlink" Target="https://console.cloud.google.com/marketplace/product/aviatrix-public/controller-aviatrix-billing-unit-subscritpion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viatrix.com/resources/solution-briefs/solution-guide-aviatrix-secure-egress-filtering-on-aws-cloud" TargetMode="External"/><Relationship Id="rId11" Type="http://schemas.openxmlformats.org/officeDocument/2006/relationships/hyperlink" Target="https://community.aviatrix.com/groups/partner-portal-47" TargetMode="External"/><Relationship Id="rId5" Type="http://schemas.openxmlformats.org/officeDocument/2006/relationships/hyperlink" Target="https://aviatrix.com/tco-calculator/" TargetMode="External"/><Relationship Id="rId15" Type="http://schemas.openxmlformats.org/officeDocument/2006/relationships/hyperlink" Target="https://azuremarketplace.microsoft.com/en-us/marketplace/apps/aviatrix-systems.aviatrix-controller-abu-saas?tab=overview" TargetMode="External"/><Relationship Id="rId10" Type="http://schemas.openxmlformats.org/officeDocument/2006/relationships/hyperlink" Target="https://pages.aviatrix.com/aviatrix_partner_deal_registration.html" TargetMode="External"/><Relationship Id="rId4" Type="http://schemas.openxmlformats.org/officeDocument/2006/relationships/hyperlink" Target="https://youtu.be/dHbsBsGK-0A" TargetMode="External"/><Relationship Id="rId9" Type="http://schemas.openxmlformats.org/officeDocument/2006/relationships/hyperlink" Target="https://youtu.be/l6Ir-6_dOy8" TargetMode="External"/><Relationship Id="rId14" Type="http://schemas.openxmlformats.org/officeDocument/2006/relationships/hyperlink" Target="https://aws.amazon.com/marketplace/pp/prodview-qzvzwigqw72e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8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5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16.png"/><Relationship Id="rId18" Type="http://schemas.openxmlformats.org/officeDocument/2006/relationships/image" Target="../media/image24.svg"/><Relationship Id="rId26" Type="http://schemas.microsoft.com/office/2007/relationships/hdphoto" Target="../media/hdphoto5.wdp"/><Relationship Id="rId3" Type="http://schemas.openxmlformats.org/officeDocument/2006/relationships/image" Target="../media/image8.png"/><Relationship Id="rId21" Type="http://schemas.openxmlformats.org/officeDocument/2006/relationships/image" Target="../media/image91.png"/><Relationship Id="rId7" Type="http://schemas.openxmlformats.org/officeDocument/2006/relationships/image" Target="../media/image88.tiff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svg"/><Relationship Id="rId20" Type="http://schemas.openxmlformats.org/officeDocument/2006/relationships/image" Target="../media/image90.png"/><Relationship Id="rId29" Type="http://schemas.microsoft.com/office/2007/relationships/hdphoto" Target="../media/hdphoto6.wdp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6.svg"/><Relationship Id="rId11" Type="http://schemas.openxmlformats.org/officeDocument/2006/relationships/image" Target="../media/image14.png"/><Relationship Id="rId24" Type="http://schemas.openxmlformats.org/officeDocument/2006/relationships/image" Target="../media/image94.svg"/><Relationship Id="rId5" Type="http://schemas.openxmlformats.org/officeDocument/2006/relationships/image" Target="../media/image55.png"/><Relationship Id="rId15" Type="http://schemas.openxmlformats.org/officeDocument/2006/relationships/image" Target="../media/image18.png"/><Relationship Id="rId23" Type="http://schemas.openxmlformats.org/officeDocument/2006/relationships/image" Target="../media/image93.png"/><Relationship Id="rId28" Type="http://schemas.openxmlformats.org/officeDocument/2006/relationships/image" Target="../media/image97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6.png"/><Relationship Id="rId14" Type="http://schemas.openxmlformats.org/officeDocument/2006/relationships/image" Target="../media/image17.svg"/><Relationship Id="rId22" Type="http://schemas.openxmlformats.org/officeDocument/2006/relationships/image" Target="../media/image92.svg"/><Relationship Id="rId27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13" Type="http://schemas.openxmlformats.org/officeDocument/2006/relationships/image" Target="../media/image108.sv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1.svg"/><Relationship Id="rId11" Type="http://schemas.openxmlformats.org/officeDocument/2006/relationships/image" Target="../media/image106.sv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sv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Close to the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Aviatrix Distributed Cloud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3176-D446-1793-DF52-238C45D4C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/>
              <a:t>ACE Solutions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EF52-7020-B71D-B0D0-AE0AFECB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And, What If Policy Creation Looked Like One Big Firewall…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CA81D-716B-59C4-9325-DD89C6585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9CCD8-15AC-6690-0520-3E87315FDD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800" y="1957127"/>
            <a:ext cx="4691166" cy="2909087"/>
          </a:xfrm>
          <a:prstGeom prst="rect">
            <a:avLst/>
          </a:prstGeom>
          <a:effectLst>
            <a:outerShdw blurRad="228600" sx="102000" sy="102000" algn="ctr" rotWithShape="0">
              <a:schemeClr val="tx1">
                <a:lumMod val="95000"/>
                <a:alpha val="40000"/>
              </a:scheme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AF9EE7-6082-939F-D303-3322BD9630C7}"/>
              </a:ext>
            </a:extLst>
          </p:cNvPr>
          <p:cNvGrpSpPr/>
          <p:nvPr/>
        </p:nvGrpSpPr>
        <p:grpSpPr>
          <a:xfrm>
            <a:off x="5999514" y="3994476"/>
            <a:ext cx="1256498" cy="1421360"/>
            <a:chOff x="5988380" y="1769163"/>
            <a:chExt cx="1256498" cy="1421360"/>
          </a:xfrm>
        </p:grpSpPr>
        <p:pic>
          <p:nvPicPr>
            <p:cNvPr id="10" name="Picture 9" descr="brick wall Icon - Free PNG &amp; SVG 18597 - Noun Project">
              <a:extLst>
                <a:ext uri="{FF2B5EF4-FFF2-40B4-BE49-F238E27FC236}">
                  <a16:creationId xmlns:a16="http://schemas.microsoft.com/office/drawing/2014/main" id="{E68E1F59-2D7D-A8B8-765F-8C0E1A85B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10262" y="1769163"/>
              <a:ext cx="746632" cy="746632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CA3932-96FC-5174-4492-1AE7A4FF161D}"/>
                </a:ext>
              </a:extLst>
            </p:cNvPr>
            <p:cNvSpPr txBox="1"/>
            <p:nvPr/>
          </p:nvSpPr>
          <p:spPr>
            <a:xfrm>
              <a:off x="5988380" y="2544192"/>
              <a:ext cx="1256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</a:t>
              </a:r>
            </a:p>
            <a:p>
              <a:r>
                <a:rPr lang="en-US" b="1"/>
                <a:t>Firewalling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44A2A1-6024-85EF-1ACE-00DF7819C02A}"/>
              </a:ext>
            </a:extLst>
          </p:cNvPr>
          <p:cNvGrpSpPr/>
          <p:nvPr/>
        </p:nvGrpSpPr>
        <p:grpSpPr>
          <a:xfrm>
            <a:off x="6200368" y="2262914"/>
            <a:ext cx="1055644" cy="1158631"/>
            <a:chOff x="7976124" y="1591225"/>
            <a:chExt cx="1055644" cy="1158631"/>
          </a:xfrm>
        </p:grpSpPr>
        <p:pic>
          <p:nvPicPr>
            <p:cNvPr id="13" name="Picture 2" descr="Home - Suricata">
              <a:extLst>
                <a:ext uri="{FF2B5EF4-FFF2-40B4-BE49-F238E27FC236}">
                  <a16:creationId xmlns:a16="http://schemas.microsoft.com/office/drawing/2014/main" id="{5BCB8FE4-70DD-0695-11B0-0CDBD5531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124" y="1591225"/>
              <a:ext cx="1055644" cy="86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2994D1-0669-C164-8AFB-59D43DCE9A0A}"/>
                </a:ext>
              </a:extLst>
            </p:cNvPr>
            <p:cNvSpPr txBox="1"/>
            <p:nvPr/>
          </p:nvSpPr>
          <p:spPr>
            <a:xfrm>
              <a:off x="8027074" y="238052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IDS / IPS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CA2F6E-655A-40BF-596B-79ED06BC8F19}"/>
              </a:ext>
            </a:extLst>
          </p:cNvPr>
          <p:cNvSpPr txBox="1"/>
          <p:nvPr/>
        </p:nvSpPr>
        <p:spPr>
          <a:xfrm>
            <a:off x="451903" y="1319676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Centralized Policy Creation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164CFD-0E9C-8E2A-B0CB-B293452D202F}"/>
              </a:ext>
            </a:extLst>
          </p:cNvPr>
          <p:cNvSpPr txBox="1"/>
          <p:nvPr/>
        </p:nvSpPr>
        <p:spPr>
          <a:xfrm>
            <a:off x="7654893" y="1315863"/>
            <a:ext cx="25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Distributed Enforcement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D67BA9-77DF-E0EF-8AF9-BD20F9FD45BC}"/>
              </a:ext>
            </a:extLst>
          </p:cNvPr>
          <p:cNvCxnSpPr>
            <a:cxnSpLocks/>
          </p:cNvCxnSpPr>
          <p:nvPr/>
        </p:nvCxnSpPr>
        <p:spPr>
          <a:xfrm>
            <a:off x="3301340" y="1500529"/>
            <a:ext cx="3948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7D0BCD-184C-DF03-5D98-008D9C614F4E}"/>
              </a:ext>
            </a:extLst>
          </p:cNvPr>
          <p:cNvSpPr txBox="1"/>
          <p:nvPr/>
        </p:nvSpPr>
        <p:spPr>
          <a:xfrm>
            <a:off x="392528" y="5034579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Aviatrix </a:t>
            </a:r>
            <a:r>
              <a:rPr lang="en-US" b="1" err="1"/>
              <a:t>CoPilot</a:t>
            </a:r>
            <a:endParaRPr lang="en-US" b="1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6C5791-9636-12EF-2EF0-B4346F2B7967}"/>
              </a:ext>
            </a:extLst>
          </p:cNvPr>
          <p:cNvGrpSpPr/>
          <p:nvPr/>
        </p:nvGrpSpPr>
        <p:grpSpPr>
          <a:xfrm>
            <a:off x="10488000" y="2871527"/>
            <a:ext cx="1565878" cy="1170593"/>
            <a:chOff x="10515098" y="4377198"/>
            <a:chExt cx="1565878" cy="1170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A4F83-563C-18FD-4A01-5B272060196D}"/>
                </a:ext>
              </a:extLst>
            </p:cNvPr>
            <p:cNvSpPr txBox="1"/>
            <p:nvPr/>
          </p:nvSpPr>
          <p:spPr>
            <a:xfrm>
              <a:off x="10515098" y="5178459"/>
              <a:ext cx="1565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Advanced NAT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F90771A-5735-C667-BAD7-2E318D7ED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20400" y="4377198"/>
              <a:ext cx="908236" cy="90823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70B2FE-71D5-3523-487D-67D2AAA27245}"/>
              </a:ext>
            </a:extLst>
          </p:cNvPr>
          <p:cNvGrpSpPr/>
          <p:nvPr/>
        </p:nvGrpSpPr>
        <p:grpSpPr>
          <a:xfrm>
            <a:off x="7437666" y="1970291"/>
            <a:ext cx="1769771" cy="1482228"/>
            <a:chOff x="5370931" y="3337229"/>
            <a:chExt cx="1769771" cy="1482228"/>
          </a:xfrm>
        </p:grpSpPr>
        <p:pic>
          <p:nvPicPr>
            <p:cNvPr id="47" name="Graphic 46" descr="Shield with solid fill">
              <a:extLst>
                <a:ext uri="{FF2B5EF4-FFF2-40B4-BE49-F238E27FC236}">
                  <a16:creationId xmlns:a16="http://schemas.microsoft.com/office/drawing/2014/main" id="{8B54F765-1456-787A-E079-213AD628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8242" y="3337229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4D9716-6846-13C8-A78D-D93F9F1963AD}"/>
                </a:ext>
              </a:extLst>
            </p:cNvPr>
            <p:cNvSpPr txBox="1"/>
            <p:nvPr/>
          </p:nvSpPr>
          <p:spPr>
            <a:xfrm>
              <a:off x="5857438" y="3516978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241B31"/>
                  </a:solidFill>
                </a:rPr>
                <a:t>NSG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C459AE-C5CC-2CDB-520E-46C86CEF0302}"/>
                </a:ext>
              </a:extLst>
            </p:cNvPr>
            <p:cNvSpPr txBox="1"/>
            <p:nvPr/>
          </p:nvSpPr>
          <p:spPr>
            <a:xfrm>
              <a:off x="5370931" y="4173126"/>
              <a:ext cx="1769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Micro-Segmentation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1ABCA4-58E4-A17E-6803-5003309BA691}"/>
              </a:ext>
            </a:extLst>
          </p:cNvPr>
          <p:cNvGrpSpPr/>
          <p:nvPr/>
        </p:nvGrpSpPr>
        <p:grpSpPr>
          <a:xfrm>
            <a:off x="7595966" y="3875904"/>
            <a:ext cx="1239570" cy="1216766"/>
            <a:chOff x="8078214" y="3379746"/>
            <a:chExt cx="1239570" cy="1216766"/>
          </a:xfrm>
        </p:grpSpPr>
        <p:pic>
          <p:nvPicPr>
            <p:cNvPr id="51" name="Graphic 50" descr="Unlock with solid fill">
              <a:extLst>
                <a:ext uri="{FF2B5EF4-FFF2-40B4-BE49-F238E27FC236}">
                  <a16:creationId xmlns:a16="http://schemas.microsoft.com/office/drawing/2014/main" id="{90094D63-6AEA-7694-BAE0-DCA087E1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40799" y="3379746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85AF54-B29D-691D-EDFD-ECD30F3CCDEE}"/>
                </a:ext>
              </a:extLst>
            </p:cNvPr>
            <p:cNvSpPr txBox="1"/>
            <p:nvPr/>
          </p:nvSpPr>
          <p:spPr>
            <a:xfrm>
              <a:off x="8078214" y="4227180"/>
              <a:ext cx="1239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Decryption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9E318E-5D9C-DDD1-B039-278D02207323}"/>
              </a:ext>
            </a:extLst>
          </p:cNvPr>
          <p:cNvGrpSpPr/>
          <p:nvPr/>
        </p:nvGrpSpPr>
        <p:grpSpPr>
          <a:xfrm>
            <a:off x="9286633" y="1957127"/>
            <a:ext cx="1251085" cy="1495392"/>
            <a:chOff x="8341194" y="3491267"/>
            <a:chExt cx="1251085" cy="1495392"/>
          </a:xfrm>
        </p:grpSpPr>
        <p:pic>
          <p:nvPicPr>
            <p:cNvPr id="54" name="Graphic 53" descr="Bug under magnifying glass with solid fill">
              <a:extLst>
                <a:ext uri="{FF2B5EF4-FFF2-40B4-BE49-F238E27FC236}">
                  <a16:creationId xmlns:a16="http://schemas.microsoft.com/office/drawing/2014/main" id="{B0086039-2C2A-C890-328E-C23AA9128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58350" y="3491267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1319D7-CA16-30F3-CFB8-0F48B7DB45D4}"/>
                </a:ext>
              </a:extLst>
            </p:cNvPr>
            <p:cNvSpPr txBox="1"/>
            <p:nvPr/>
          </p:nvSpPr>
          <p:spPr>
            <a:xfrm>
              <a:off x="8341194" y="4340328"/>
              <a:ext cx="1251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Threat Prevention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7F6136-FA6C-E282-9033-B2548A16B8B8}"/>
              </a:ext>
            </a:extLst>
          </p:cNvPr>
          <p:cNvGrpSpPr/>
          <p:nvPr/>
        </p:nvGrpSpPr>
        <p:grpSpPr>
          <a:xfrm>
            <a:off x="9325264" y="3841493"/>
            <a:ext cx="965713" cy="1516252"/>
            <a:chOff x="7724124" y="4140866"/>
            <a:chExt cx="965713" cy="151625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64FFAAE-5C58-8F67-80C5-6FD9F3FD943E}"/>
                </a:ext>
              </a:extLst>
            </p:cNvPr>
            <p:cNvSpPr txBox="1"/>
            <p:nvPr/>
          </p:nvSpPr>
          <p:spPr>
            <a:xfrm>
              <a:off x="7724124" y="5010787"/>
              <a:ext cx="965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URL</a:t>
              </a:r>
            </a:p>
            <a:p>
              <a:pPr algn="ctr"/>
              <a:r>
                <a:rPr lang="en-US" b="1"/>
                <a:t>Filtering</a:t>
              </a:r>
            </a:p>
          </p:txBody>
        </p:sp>
        <p:pic>
          <p:nvPicPr>
            <p:cNvPr id="58" name="Picture 57" descr="Logo&#10;&#10;Description automatically generated">
              <a:extLst>
                <a:ext uri="{FF2B5EF4-FFF2-40B4-BE49-F238E27FC236}">
                  <a16:creationId xmlns:a16="http://schemas.microsoft.com/office/drawing/2014/main" id="{47D1C4B7-DA52-39D8-B5E1-EEAEAD2D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5669" y="4140866"/>
              <a:ext cx="943487" cy="9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0">
            <a:extLst>
              <a:ext uri="{FF2B5EF4-FFF2-40B4-BE49-F238E27FC236}">
                <a16:creationId xmlns:a16="http://schemas.microsoft.com/office/drawing/2014/main" id="{B53B002D-6B2F-3BF3-DC8C-03C892242ADB}"/>
              </a:ext>
            </a:extLst>
          </p:cNvPr>
          <p:cNvSpPr>
            <a:spLocks noEditPoints="1"/>
          </p:cNvSpPr>
          <p:nvPr/>
        </p:nvSpPr>
        <p:spPr bwMode="auto">
          <a:xfrm>
            <a:off x="1028140" y="3043194"/>
            <a:ext cx="3827614" cy="2320459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E42E886F-0EED-E438-726A-1A8219A7D398}"/>
              </a:ext>
            </a:extLst>
          </p:cNvPr>
          <p:cNvSpPr>
            <a:spLocks noEditPoints="1"/>
          </p:cNvSpPr>
          <p:nvPr/>
        </p:nvSpPr>
        <p:spPr bwMode="auto">
          <a:xfrm>
            <a:off x="5400791" y="1271580"/>
            <a:ext cx="3368371" cy="2042047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F45713BD-429F-5DA9-0B9E-D9D4D8F7FAAC}"/>
              </a:ext>
            </a:extLst>
          </p:cNvPr>
          <p:cNvSpPr>
            <a:spLocks noEditPoints="1"/>
          </p:cNvSpPr>
          <p:nvPr/>
        </p:nvSpPr>
        <p:spPr bwMode="auto">
          <a:xfrm>
            <a:off x="7558138" y="3359270"/>
            <a:ext cx="3166138" cy="1919445"/>
          </a:xfrm>
          <a:custGeom>
            <a:avLst/>
            <a:gdLst>
              <a:gd name="T0" fmla="*/ 263 w 337"/>
              <a:gd name="T1" fmla="*/ 204 h 204"/>
              <a:gd name="T2" fmla="*/ 262 w 337"/>
              <a:gd name="T3" fmla="*/ 204 h 204"/>
              <a:gd name="T4" fmla="*/ 263 w 337"/>
              <a:gd name="T5" fmla="*/ 204 h 204"/>
              <a:gd name="T6" fmla="*/ 196 w 337"/>
              <a:gd name="T7" fmla="*/ 0 h 204"/>
              <a:gd name="T8" fmla="*/ 128 w 337"/>
              <a:gd name="T9" fmla="*/ 44 h 204"/>
              <a:gd name="T10" fmla="*/ 97 w 337"/>
              <a:gd name="T11" fmla="*/ 32 h 204"/>
              <a:gd name="T12" fmla="*/ 52 w 337"/>
              <a:gd name="T13" fmla="*/ 78 h 204"/>
              <a:gd name="T14" fmla="*/ 54 w 337"/>
              <a:gd name="T15" fmla="*/ 93 h 204"/>
              <a:gd name="T16" fmla="*/ 0 w 337"/>
              <a:gd name="T17" fmla="*/ 148 h 204"/>
              <a:gd name="T18" fmla="*/ 56 w 337"/>
              <a:gd name="T19" fmla="*/ 204 h 204"/>
              <a:gd name="T20" fmla="*/ 263 w 337"/>
              <a:gd name="T21" fmla="*/ 204 h 204"/>
              <a:gd name="T22" fmla="*/ 263 w 337"/>
              <a:gd name="T23" fmla="*/ 204 h 204"/>
              <a:gd name="T24" fmla="*/ 263 w 337"/>
              <a:gd name="T25" fmla="*/ 204 h 204"/>
              <a:gd name="T26" fmla="*/ 337 w 337"/>
              <a:gd name="T27" fmla="*/ 130 h 204"/>
              <a:gd name="T28" fmla="*/ 266 w 337"/>
              <a:gd name="T29" fmla="*/ 57 h 204"/>
              <a:gd name="T30" fmla="*/ 196 w 337"/>
              <a:gd name="T3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4">
                <a:moveTo>
                  <a:pt x="263" y="204"/>
                </a:moveTo>
                <a:cubicBezTo>
                  <a:pt x="263" y="204"/>
                  <a:pt x="262" y="204"/>
                  <a:pt x="262" y="204"/>
                </a:cubicBezTo>
                <a:cubicBezTo>
                  <a:pt x="262" y="204"/>
                  <a:pt x="263" y="204"/>
                  <a:pt x="263" y="204"/>
                </a:cubicBezTo>
                <a:moveTo>
                  <a:pt x="196" y="0"/>
                </a:moveTo>
                <a:cubicBezTo>
                  <a:pt x="165" y="0"/>
                  <a:pt x="139" y="18"/>
                  <a:pt x="128" y="44"/>
                </a:cubicBezTo>
                <a:cubicBezTo>
                  <a:pt x="120" y="37"/>
                  <a:pt x="109" y="32"/>
                  <a:pt x="97" y="32"/>
                </a:cubicBezTo>
                <a:cubicBezTo>
                  <a:pt x="72" y="32"/>
                  <a:pt x="52" y="52"/>
                  <a:pt x="52" y="78"/>
                </a:cubicBezTo>
                <a:cubicBezTo>
                  <a:pt x="52" y="83"/>
                  <a:pt x="52" y="88"/>
                  <a:pt x="54" y="93"/>
                </a:cubicBezTo>
                <a:cubicBezTo>
                  <a:pt x="24" y="94"/>
                  <a:pt x="0" y="118"/>
                  <a:pt x="0" y="148"/>
                </a:cubicBezTo>
                <a:cubicBezTo>
                  <a:pt x="0" y="179"/>
                  <a:pt x="25" y="204"/>
                  <a:pt x="56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304" y="204"/>
                  <a:pt x="337" y="171"/>
                  <a:pt x="337" y="130"/>
                </a:cubicBezTo>
                <a:cubicBezTo>
                  <a:pt x="337" y="91"/>
                  <a:pt x="306" y="58"/>
                  <a:pt x="266" y="57"/>
                </a:cubicBezTo>
                <a:cubicBezTo>
                  <a:pt x="260" y="24"/>
                  <a:pt x="230" y="0"/>
                  <a:pt x="196" y="0"/>
                </a:cubicBezTo>
              </a:path>
            </a:pathLst>
          </a:custGeom>
          <a:solidFill>
            <a:srgbClr val="7E7A9E">
              <a:alpha val="3378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61A2EC-9925-F216-E153-A1D073A13D4B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1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C25E2C-9D8C-2B12-33C0-5FEDB805D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F2A9F41-9D61-5DDD-410B-38845B2F5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399BFF-54D0-43AC-3CBE-235E8120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6613C-E9F3-34BB-E60C-964BD2FC4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1194D61-5681-8026-4EB3-D6ABF35226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D5C9AA-390D-E13E-8D01-DDC10BD54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16406B-17D3-AA80-CBB4-CE1F6581FCDC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1" name="Graphic 130" descr="Network outline">
                <a:extLst>
                  <a:ext uri="{FF2B5EF4-FFF2-40B4-BE49-F238E27FC236}">
                    <a16:creationId xmlns:a16="http://schemas.microsoft.com/office/drawing/2014/main" id="{210525B8-1703-A332-1AA9-35A0C907D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4AD9685-26B9-2DA0-09D7-7B50316E9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373B41-2B22-CCBB-B8F0-9936A9147F5D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107FA9-5C22-C2DF-E563-C954CF3F7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49C006-0D2E-99D7-1BE5-E2DE52DCF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617BD24-3236-1FC7-A2FF-DB4C87C13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5B1F4C-6B10-F1D6-02A2-F0B091193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76AB0A5-F945-1C64-9B41-1CF625F93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CBCEB18-34E8-782E-3753-DFF29DD41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53C0188-6363-05F7-4181-85B52A2A2A8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41" name="Graphic 140" descr="Network outline">
                <a:extLst>
                  <a:ext uri="{FF2B5EF4-FFF2-40B4-BE49-F238E27FC236}">
                    <a16:creationId xmlns:a16="http://schemas.microsoft.com/office/drawing/2014/main" id="{34A0A26E-8B6B-76BA-32B7-2238D9BAC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0B5E7A9-63C8-6A0B-A0A2-2DAE50C39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7ACF51-B042-31F9-FE8F-246F58DA7C05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14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9B6D90-D316-4869-3D97-70478656CF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FA75A7D-E188-5374-6658-5C220046F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665856-C436-0A82-960A-BFFF8426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7FDA94-1A82-3CC7-3425-FAA687B6A1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2E38777-4926-2D24-D671-FEEA5BEF2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913162-090B-5480-C319-8BA3B69A8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5601C91-BA5E-F623-C613-3426C51927E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51" name="Graphic 150" descr="Network outline">
                <a:extLst>
                  <a:ext uri="{FF2B5EF4-FFF2-40B4-BE49-F238E27FC236}">
                    <a16:creationId xmlns:a16="http://schemas.microsoft.com/office/drawing/2014/main" id="{51FAE729-CE80-4CE1-24DB-2F8D643AC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DE1FB5-F0FC-1973-FA55-FFB9475B0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46E44-B03C-A829-CEBC-165472312AFD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9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4C04086-A71C-7A9E-B7A4-EA7824F3C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4BB192E-5F44-66BD-0670-78BAB452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91BEF4-CCC3-FA97-E65E-8EC74587C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88990C7-EF25-60BF-FCC8-D96CB14BE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CAB812-C84E-94A8-C700-96368EBCC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3172D39-6311-4385-4232-D0A0D60EF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ADA6F0-8693-EEB7-1F36-DD74A3C513E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2" name="Graphic 101" descr="Network outline">
                <a:extLst>
                  <a:ext uri="{FF2B5EF4-FFF2-40B4-BE49-F238E27FC236}">
                    <a16:creationId xmlns:a16="http://schemas.microsoft.com/office/drawing/2014/main" id="{4D2A6A7E-9D80-25F8-0F4D-21CF9C57B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5D434C4-A458-E2A8-BBF0-9127144B3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A Distributed Cloud Firewall…</a:t>
            </a:r>
            <a:endParaRPr lang="en-US" sz="2800" b="1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6622D0-3EFB-771C-9DC9-64080E6A3D5F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7895C9F-2452-2430-A31B-666CA0318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E2FB7C3-8C01-3D38-83D8-F82293CFF9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98868EB-538D-14AA-D9B0-A249A7A2D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0C669BD-2253-67F0-F4A2-7EF927C4B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818B103-20BB-9509-C68E-682A89ACA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AE264DF-4748-78CC-AC33-093D2725F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380544-D0B8-B062-4967-4551F153A83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45" name="Graphic 44" descr="Network outline">
                <a:extLst>
                  <a:ext uri="{FF2B5EF4-FFF2-40B4-BE49-F238E27FC236}">
                    <a16:creationId xmlns:a16="http://schemas.microsoft.com/office/drawing/2014/main" id="{F16DEEC5-3251-A1C7-8219-F0E9966A5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322EAE-5D22-67EE-4FD0-5AC3B43AC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2FEC09-7B10-D722-91B1-5F95C54DAD6B}"/>
              </a:ext>
            </a:extLst>
          </p:cNvPr>
          <p:cNvGrpSpPr/>
          <p:nvPr/>
        </p:nvGrpSpPr>
        <p:grpSpPr>
          <a:xfrm>
            <a:off x="2358632" y="2033593"/>
            <a:ext cx="6235633" cy="2484787"/>
            <a:chOff x="2358632" y="2033593"/>
            <a:chExt cx="6235633" cy="24847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87B5E19-B4E4-05EF-DE4B-056BD3E29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025" y="2033593"/>
              <a:ext cx="4638170" cy="124140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EE6554-A98D-1E54-4E34-FD5FAFF1BC2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425" y="2310133"/>
              <a:ext cx="5831840" cy="2032073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97D3E6-B678-A29B-9AF7-B5D7F2E2D1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8632" y="2498846"/>
              <a:ext cx="2809774" cy="2019534"/>
            </a:xfrm>
            <a:prstGeom prst="straightConnector1">
              <a:avLst/>
            </a:prstGeom>
            <a:ln w="63500">
              <a:solidFill>
                <a:schemeClr val="accent1">
                  <a:alpha val="6368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C729DF-8142-BA82-B85C-08ABD1B71E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21" y="1295609"/>
            <a:ext cx="2709240" cy="1777734"/>
          </a:xfrm>
          <a:prstGeom prst="rect">
            <a:avLst/>
          </a:prstGeom>
          <a:effectLst>
            <a:outerShdw blurRad="228600" sx="102000" sy="102000" algn="ctr" rotWithShape="0">
              <a:schemeClr val="tx1">
                <a:lumMod val="95000"/>
                <a:alpha val="40000"/>
              </a:scheme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3E6FE4-EACD-263B-7649-0B87335F4160}"/>
              </a:ext>
            </a:extLst>
          </p:cNvPr>
          <p:cNvSpPr txBox="1"/>
          <p:nvPr/>
        </p:nvSpPr>
        <p:spPr>
          <a:xfrm>
            <a:off x="2744605" y="5703988"/>
            <a:ext cx="793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Where and How Policies Are Enforced Is Abstracted…</a:t>
            </a:r>
            <a:endParaRPr lang="en-US" sz="24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56CAA7-5106-17AB-0F72-201F6BF900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098" y="4725801"/>
            <a:ext cx="589175" cy="332747"/>
          </a:xfrm>
          <a:prstGeom prst="rect">
            <a:avLst/>
          </a:prstGeom>
        </p:spPr>
      </p:pic>
      <p:pic>
        <p:nvPicPr>
          <p:cNvPr id="25" name="Picture 2" descr="Download HD Azure Product Marketing Manager For Microsoft - Microsoft Azure  Logo White Transparent PNG Image - NicePNG.com">
            <a:extLst>
              <a:ext uri="{FF2B5EF4-FFF2-40B4-BE49-F238E27FC236}">
                <a16:creationId xmlns:a16="http://schemas.microsoft.com/office/drawing/2014/main" id="{15F54CB0-0116-C411-6E28-98334DA1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492" y="2553722"/>
            <a:ext cx="1040412" cy="2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Google Cloud Platform | Vanenburg">
            <a:extLst>
              <a:ext uri="{FF2B5EF4-FFF2-40B4-BE49-F238E27FC236}">
                <a16:creationId xmlns:a16="http://schemas.microsoft.com/office/drawing/2014/main" id="{12104CC2-1014-863A-141C-F35FDD29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4535" y="4170507"/>
            <a:ext cx="838905" cy="5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2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F3304-C796-632C-624C-BD86ECD8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Aviatrix Distributed Cloud Firewall (DCF)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B6070-D2F2-AAFC-6F18-26205EF4D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Global Policy – Distributed Enforcement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9C60A-253E-7DD1-730C-77646E950C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473825"/>
            <a:ext cx="434975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FD93DD-30A2-9C4D-5A7C-16E2623C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 Distributed Cloud Firewall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D62CA-CCC2-70CD-29A9-E729E522D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9A698-4170-B7BF-47B5-2C4D55FE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066" y="830522"/>
            <a:ext cx="7945474" cy="5218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16850-2867-9F03-66F0-C9E888872814}"/>
              </a:ext>
            </a:extLst>
          </p:cNvPr>
          <p:cNvSpPr txBox="1"/>
          <p:nvPr/>
        </p:nvSpPr>
        <p:spPr>
          <a:xfrm>
            <a:off x="8619066" y="1194770"/>
            <a:ext cx="34120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Distributed Cloud Firewall provides granular network security controls for distributed applications in the cloud, with a zero-trust architecture and a centralized policy management across multiple clouds.</a:t>
            </a:r>
          </a:p>
        </p:txBody>
      </p:sp>
    </p:spTree>
    <p:extLst>
      <p:ext uri="{BB962C8B-B14F-4D97-AF65-F5344CB8AC3E}">
        <p14:creationId xmlns:p14="http://schemas.microsoft.com/office/powerpoint/2010/main" val="38352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FD93DD-30A2-9C4D-5A7C-16E2623C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 Distributed Cloud Firewall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D62CA-CCC2-70CD-29A9-E729E522D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9A698-4170-B7BF-47B5-2C4D55FE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4066" y="894799"/>
            <a:ext cx="6553201" cy="4016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16850-2867-9F03-66F0-C9E888872814}"/>
              </a:ext>
            </a:extLst>
          </p:cNvPr>
          <p:cNvSpPr txBox="1"/>
          <p:nvPr/>
        </p:nvSpPr>
        <p:spPr>
          <a:xfrm>
            <a:off x="7361533" y="894799"/>
            <a:ext cx="4673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Enabling the Distributed Cloud Firewall </a:t>
            </a:r>
            <a:r>
              <a:rPr lang="en-US" b="1"/>
              <a:t>without configured rules will deny all</a:t>
            </a:r>
            <a:r>
              <a:rPr lang="en-US"/>
              <a:t> previously permitted traffic due to its implicit Deny All rule.</a:t>
            </a:r>
          </a:p>
          <a:p>
            <a:endParaRPr lang="en-US"/>
          </a:p>
          <a:p>
            <a:r>
              <a:rPr lang="en-US"/>
              <a:t>To maintain consistency, a </a:t>
            </a:r>
            <a:r>
              <a:rPr lang="en-US" b="1"/>
              <a:t>Greenfield Rule</a:t>
            </a:r>
            <a:r>
              <a:rPr lang="en-US"/>
              <a:t> will be created to </a:t>
            </a:r>
            <a:r>
              <a:rPr lang="en-US" b="1"/>
              <a:t>allow</a:t>
            </a:r>
            <a:r>
              <a:rPr lang="en-US"/>
              <a:t> traffic that maintains the current state, facilitating the creation of custom rules for specific security needs.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1B15E-1A1F-EE7C-E810-10C45E01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067" y="4976825"/>
            <a:ext cx="9334266" cy="178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99EB3-E757-E84C-CFF0-25AAF02FD936}"/>
              </a:ext>
            </a:extLst>
          </p:cNvPr>
          <p:cNvSpPr txBox="1"/>
          <p:nvPr/>
        </p:nvSpPr>
        <p:spPr>
          <a:xfrm>
            <a:off x="7349417" y="3827239"/>
            <a:ext cx="4754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DENY LIST MODEL </a:t>
            </a:r>
            <a:endParaRPr lang="en-US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/>
              <a:t>allow all data to flow, except for exactly what you say should be stopped.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C534579-DDB2-342D-3C3E-B48BE7BF53A9}"/>
              </a:ext>
            </a:extLst>
          </p:cNvPr>
          <p:cNvSpPr/>
          <p:nvPr/>
        </p:nvSpPr>
        <p:spPr>
          <a:xfrm>
            <a:off x="9501631" y="3243284"/>
            <a:ext cx="393404" cy="543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46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Policy Rule Creation and Enforcement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5260833" y="1144236"/>
            <a:ext cx="7051262" cy="34192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Enforcement ON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The policy is enforced in the Data Plane</a:t>
            </a:r>
          </a:p>
          <a:p>
            <a:endParaRPr lang="en-US" b="1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Enforcement OFF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The policy is NOT enforced in the Data Plane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The option provides a </a:t>
            </a:r>
            <a:r>
              <a:rPr lang="en-US" sz="1800" i="1">
                <a:ea typeface="Open Sans" panose="020B0606030504020204" pitchFamily="34" charset="0"/>
                <a:cs typeface="Open Sans" panose="020B0606030504020204" pitchFamily="34" charset="0"/>
              </a:rPr>
              <a:t>Watch/Test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mode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Watch what traffic hits the deny rule before enforcing the rule in the Data Plane.</a:t>
            </a:r>
          </a:p>
          <a:p>
            <a:pPr>
              <a:buClr>
                <a:schemeClr val="accent1"/>
              </a:buClr>
            </a:pPr>
            <a:endParaRPr lang="en-US" sz="22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2200">
                <a:ea typeface="Open Sans" panose="020B0606030504020204" pitchFamily="34" charset="0"/>
                <a:cs typeface="Open Sans" panose="020B0606030504020204" pitchFamily="34" charset="0"/>
              </a:rPr>
              <a:t>Security Group Orchestration</a:t>
            </a:r>
          </a:p>
          <a:p>
            <a:pPr lvl="1">
              <a:buClr>
                <a:schemeClr val="accent1"/>
              </a:buClr>
            </a:pP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Provides both Intra VPC/VNET traffic and Inbound Internet Access Control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A5F883-8D71-FDA1-55D1-9A45F8FA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510" y="745068"/>
            <a:ext cx="4845507" cy="601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5546053" y="662557"/>
            <a:ext cx="5982754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Logging can be turned ON/OFF per rule</a:t>
            </a:r>
          </a:p>
          <a:p>
            <a:pPr>
              <a:buFont typeface="Wingdings" pitchFamily="2" charset="2"/>
              <a:buChar char="q"/>
            </a:pPr>
            <a:r>
              <a:rPr lang="en-US" b="1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Aviatrix CoPilot Syslog/</a:t>
            </a:r>
            <a:r>
              <a:rPr lang="en-US" sz="2000" b="1" err="1">
                <a:ea typeface="Open Sans" panose="020B0606030504020204" pitchFamily="34" charset="0"/>
                <a:cs typeface="Open Sans" panose="020B0606030504020204" pitchFamily="34" charset="0"/>
              </a:rPr>
              <a:t>Netflow</a:t>
            </a:r>
            <a:r>
              <a:rPr lang="en-US" sz="2000" b="1">
                <a:ea typeface="Open Sans" panose="020B0606030504020204" pitchFamily="34" charset="0"/>
                <a:cs typeface="Open Sans" panose="020B0606030504020204" pitchFamily="34" charset="0"/>
              </a:rPr>
              <a:t> captures all logs</a:t>
            </a:r>
            <a:endParaRPr lang="en-US" sz="20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7349D-6E55-601F-896C-19729804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673" y="896113"/>
            <a:ext cx="4714137" cy="5867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3A05DF-B980-676C-F400-7D21DEE1B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223" y="1814953"/>
            <a:ext cx="7772400" cy="21959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4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FD93DD-30A2-9C4D-5A7C-16E2623C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Disabling Distributed Cloud Firewall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D62CA-CCC2-70CD-29A9-E729E522D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9A698-4170-B7BF-47B5-2C4D55FE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7" y="999648"/>
            <a:ext cx="7772400" cy="50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TLS Decryption: Basic TLS Connection</a:t>
            </a:r>
          </a:p>
        </p:txBody>
      </p:sp>
      <p:sp>
        <p:nvSpPr>
          <p:cNvPr id="68" name="Google Shape;1119;p8">
            <a:extLst>
              <a:ext uri="{FF2B5EF4-FFF2-40B4-BE49-F238E27FC236}">
                <a16:creationId xmlns:a16="http://schemas.microsoft.com/office/drawing/2014/main" id="{68D881DD-068D-2910-0E70-077D8ED46B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1120;p8" descr="Laptop with solid fill">
            <a:extLst>
              <a:ext uri="{FF2B5EF4-FFF2-40B4-BE49-F238E27FC236}">
                <a16:creationId xmlns:a16="http://schemas.microsoft.com/office/drawing/2014/main" id="{6DFA5D7E-7806-5299-CB94-A6452ADF2AA0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9911" y="86924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1121;p8">
            <a:extLst>
              <a:ext uri="{FF2B5EF4-FFF2-40B4-BE49-F238E27FC236}">
                <a16:creationId xmlns:a16="http://schemas.microsoft.com/office/drawing/2014/main" id="{381E28EA-D312-3B00-2422-89A15DF300ED}"/>
              </a:ext>
            </a:extLst>
          </p:cNvPr>
          <p:cNvSpPr/>
          <p:nvPr/>
        </p:nvSpPr>
        <p:spPr>
          <a:xfrm>
            <a:off x="2456233" y="3796418"/>
            <a:ext cx="7044414" cy="4066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TLS-1</a:t>
            </a:r>
            <a:endParaRPr/>
          </a:p>
        </p:txBody>
      </p:sp>
      <p:grpSp>
        <p:nvGrpSpPr>
          <p:cNvPr id="71" name="Google Shape;1122;p8">
            <a:extLst>
              <a:ext uri="{FF2B5EF4-FFF2-40B4-BE49-F238E27FC236}">
                <a16:creationId xmlns:a16="http://schemas.microsoft.com/office/drawing/2014/main" id="{80410FE8-E94C-CBE7-7088-6289D22F1D71}"/>
              </a:ext>
            </a:extLst>
          </p:cNvPr>
          <p:cNvGrpSpPr/>
          <p:nvPr/>
        </p:nvGrpSpPr>
        <p:grpSpPr>
          <a:xfrm>
            <a:off x="2712508" y="2017888"/>
            <a:ext cx="6601175" cy="369332"/>
            <a:chOff x="2712508" y="2017888"/>
            <a:chExt cx="6601175" cy="369332"/>
          </a:xfrm>
        </p:grpSpPr>
        <p:cxnSp>
          <p:nvCxnSpPr>
            <p:cNvPr id="72" name="Google Shape;1123;p8">
              <a:extLst>
                <a:ext uri="{FF2B5EF4-FFF2-40B4-BE49-F238E27FC236}">
                  <a16:creationId xmlns:a16="http://schemas.microsoft.com/office/drawing/2014/main" id="{1F49AFF2-BFB8-6271-40FD-D280497698DE}"/>
                </a:ext>
              </a:extLst>
            </p:cNvPr>
            <p:cNvCxnSpPr/>
            <p:nvPr/>
          </p:nvCxnSpPr>
          <p:spPr>
            <a:xfrm rot="10800000" flipH="1">
              <a:off x="2712508" y="2018240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3" name="Google Shape;1124;p8">
              <a:extLst>
                <a:ext uri="{FF2B5EF4-FFF2-40B4-BE49-F238E27FC236}">
                  <a16:creationId xmlns:a16="http://schemas.microsoft.com/office/drawing/2014/main" id="{A4B18897-2443-BE79-0BFE-4DDB8CE506DF}"/>
                </a:ext>
              </a:extLst>
            </p:cNvPr>
            <p:cNvSpPr txBox="1"/>
            <p:nvPr/>
          </p:nvSpPr>
          <p:spPr>
            <a:xfrm>
              <a:off x="2885722" y="2017888"/>
              <a:ext cx="4382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Hello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TLS Version, Cipher list, SNI etc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1125;p8">
            <a:extLst>
              <a:ext uri="{FF2B5EF4-FFF2-40B4-BE49-F238E27FC236}">
                <a16:creationId xmlns:a16="http://schemas.microsoft.com/office/drawing/2014/main" id="{060C5E5D-D828-6AFB-E753-0822D7343C11}"/>
              </a:ext>
            </a:extLst>
          </p:cNvPr>
          <p:cNvGrpSpPr/>
          <p:nvPr/>
        </p:nvGrpSpPr>
        <p:grpSpPr>
          <a:xfrm>
            <a:off x="2670175" y="2737907"/>
            <a:ext cx="7048189" cy="744756"/>
            <a:chOff x="2670175" y="2737907"/>
            <a:chExt cx="7048189" cy="744756"/>
          </a:xfrm>
        </p:grpSpPr>
        <p:cxnSp>
          <p:nvCxnSpPr>
            <p:cNvPr id="75" name="Google Shape;1126;p8">
              <a:extLst>
                <a:ext uri="{FF2B5EF4-FFF2-40B4-BE49-F238E27FC236}">
                  <a16:creationId xmlns:a16="http://schemas.microsoft.com/office/drawing/2014/main" id="{83DAAF26-F078-9E21-F109-8E2CF61CEB8D}"/>
                </a:ext>
              </a:extLst>
            </p:cNvPr>
            <p:cNvCxnSpPr/>
            <p:nvPr/>
          </p:nvCxnSpPr>
          <p:spPr>
            <a:xfrm flipH="1">
              <a:off x="2670175" y="2737907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6" name="Google Shape;1127;p8">
              <a:extLst>
                <a:ext uri="{FF2B5EF4-FFF2-40B4-BE49-F238E27FC236}">
                  <a16:creationId xmlns:a16="http://schemas.microsoft.com/office/drawing/2014/main" id="{938B758B-EC21-F102-BA91-63CCCCF5A714}"/>
                </a:ext>
              </a:extLst>
            </p:cNvPr>
            <p:cNvSpPr txBox="1"/>
            <p:nvPr/>
          </p:nvSpPr>
          <p:spPr>
            <a:xfrm>
              <a:off x="6162365" y="2836332"/>
              <a:ext cx="3555999" cy="646331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 Hello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Selected TLS Version, Selected Cipher, Server Cert</a:t>
              </a:r>
              <a:endParaRPr/>
            </a:p>
          </p:txBody>
        </p:sp>
      </p:grpSp>
      <p:grpSp>
        <p:nvGrpSpPr>
          <p:cNvPr id="77" name="Google Shape;1128;p8">
            <a:extLst>
              <a:ext uri="{FF2B5EF4-FFF2-40B4-BE49-F238E27FC236}">
                <a16:creationId xmlns:a16="http://schemas.microsoft.com/office/drawing/2014/main" id="{4FBA4F42-FC85-2EAB-FABB-5AA83F19764E}"/>
              </a:ext>
            </a:extLst>
          </p:cNvPr>
          <p:cNvGrpSpPr/>
          <p:nvPr/>
        </p:nvGrpSpPr>
        <p:grpSpPr>
          <a:xfrm>
            <a:off x="433958" y="1270615"/>
            <a:ext cx="1716240" cy="1046887"/>
            <a:chOff x="233946" y="1419578"/>
            <a:chExt cx="2104330" cy="1374814"/>
          </a:xfrm>
        </p:grpSpPr>
        <p:pic>
          <p:nvPicPr>
            <p:cNvPr id="78" name="Google Shape;1129;p8" descr="Checklist outline">
              <a:extLst>
                <a:ext uri="{FF2B5EF4-FFF2-40B4-BE49-F238E27FC236}">
                  <a16:creationId xmlns:a16="http://schemas.microsoft.com/office/drawing/2014/main" id="{8F9F2BBE-1880-3851-CA02-EC22030D00E3}"/>
                </a:ext>
              </a:extLst>
            </p:cNvPr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1130;p8">
              <a:extLst>
                <a:ext uri="{FF2B5EF4-FFF2-40B4-BE49-F238E27FC236}">
                  <a16:creationId xmlns:a16="http://schemas.microsoft.com/office/drawing/2014/main" id="{ACFAE952-33BA-8936-EF22-96982A2C57E7}"/>
                </a:ext>
              </a:extLst>
            </p:cNvPr>
            <p:cNvSpPr txBox="1"/>
            <p:nvPr/>
          </p:nvSpPr>
          <p:spPr>
            <a:xfrm>
              <a:off x="233946" y="2309370"/>
              <a:ext cx="2104330" cy="485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 Trust Bundle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1131;p8">
            <a:extLst>
              <a:ext uri="{FF2B5EF4-FFF2-40B4-BE49-F238E27FC236}">
                <a16:creationId xmlns:a16="http://schemas.microsoft.com/office/drawing/2014/main" id="{7D8ACC27-A2E0-6539-F292-A688DD06C4A5}"/>
              </a:ext>
            </a:extLst>
          </p:cNvPr>
          <p:cNvGrpSpPr/>
          <p:nvPr/>
        </p:nvGrpSpPr>
        <p:grpSpPr>
          <a:xfrm>
            <a:off x="9014313" y="871008"/>
            <a:ext cx="1721556" cy="1146163"/>
            <a:chOff x="8891410" y="871008"/>
            <a:chExt cx="1721556" cy="1146163"/>
          </a:xfrm>
        </p:grpSpPr>
        <p:pic>
          <p:nvPicPr>
            <p:cNvPr id="81" name="Google Shape;1132;p8" descr="Computer with solid fill">
              <a:extLst>
                <a:ext uri="{FF2B5EF4-FFF2-40B4-BE49-F238E27FC236}">
                  <a16:creationId xmlns:a16="http://schemas.microsoft.com/office/drawing/2014/main" id="{FEF440AD-6672-B6A4-646B-491FE4B6D678}"/>
                </a:ext>
              </a:extLst>
            </p:cNvPr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40120" y="87100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1133;p8">
              <a:extLst>
                <a:ext uri="{FF2B5EF4-FFF2-40B4-BE49-F238E27FC236}">
                  <a16:creationId xmlns:a16="http://schemas.microsoft.com/office/drawing/2014/main" id="{D0AB7C79-1842-560B-B794-914159F03009}"/>
                </a:ext>
              </a:extLst>
            </p:cNvPr>
            <p:cNvSpPr txBox="1"/>
            <p:nvPr/>
          </p:nvSpPr>
          <p:spPr>
            <a:xfrm>
              <a:off x="8891410" y="1647839"/>
              <a:ext cx="1721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Aviatrix.com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3" name="Google Shape;1134;p8">
            <a:extLst>
              <a:ext uri="{FF2B5EF4-FFF2-40B4-BE49-F238E27FC236}">
                <a16:creationId xmlns:a16="http://schemas.microsoft.com/office/drawing/2014/main" id="{11DBC427-CC39-F2E0-BDF9-405B8299B133}"/>
              </a:ext>
            </a:extLst>
          </p:cNvPr>
          <p:cNvCxnSpPr/>
          <p:nvPr/>
        </p:nvCxnSpPr>
        <p:spPr>
          <a:xfrm>
            <a:off x="2561255" y="4568321"/>
            <a:ext cx="6841806" cy="8635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" name="Google Shape;1135;p8">
            <a:extLst>
              <a:ext uri="{FF2B5EF4-FFF2-40B4-BE49-F238E27FC236}">
                <a16:creationId xmlns:a16="http://schemas.microsoft.com/office/drawing/2014/main" id="{4BD928F7-B7D3-88B0-FBF5-5FD5B39DF83C}"/>
              </a:ext>
            </a:extLst>
          </p:cNvPr>
          <p:cNvSpPr txBox="1"/>
          <p:nvPr/>
        </p:nvSpPr>
        <p:spPr>
          <a:xfrm>
            <a:off x="2516223" y="4610131"/>
            <a:ext cx="2284090" cy="369332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1136;p8">
            <a:extLst>
              <a:ext uri="{FF2B5EF4-FFF2-40B4-BE49-F238E27FC236}">
                <a16:creationId xmlns:a16="http://schemas.microsoft.com/office/drawing/2014/main" id="{B02F4FCD-BB2C-1ED2-CC5A-7A950BAE82DD}"/>
              </a:ext>
            </a:extLst>
          </p:cNvPr>
          <p:cNvCxnSpPr/>
          <p:nvPr/>
        </p:nvCxnSpPr>
        <p:spPr>
          <a:xfrm flipH="1">
            <a:off x="2439546" y="1676973"/>
            <a:ext cx="19479" cy="3773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1137;p8">
            <a:extLst>
              <a:ext uri="{FF2B5EF4-FFF2-40B4-BE49-F238E27FC236}">
                <a16:creationId xmlns:a16="http://schemas.microsoft.com/office/drawing/2014/main" id="{9311F32F-16BD-E5E6-3495-C28A2B2F534A}"/>
              </a:ext>
            </a:extLst>
          </p:cNvPr>
          <p:cNvCxnSpPr/>
          <p:nvPr/>
        </p:nvCxnSpPr>
        <p:spPr>
          <a:xfrm flipH="1">
            <a:off x="9520989" y="1911875"/>
            <a:ext cx="19479" cy="3773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7" name="Google Shape;1138;p8">
            <a:extLst>
              <a:ext uri="{FF2B5EF4-FFF2-40B4-BE49-F238E27FC236}">
                <a16:creationId xmlns:a16="http://schemas.microsoft.com/office/drawing/2014/main" id="{A64B82DA-AB9A-E3C3-C95D-B24E86681C13}"/>
              </a:ext>
            </a:extLst>
          </p:cNvPr>
          <p:cNvSpPr txBox="1"/>
          <p:nvPr/>
        </p:nvSpPr>
        <p:spPr>
          <a:xfrm>
            <a:off x="2454843" y="4955427"/>
            <a:ext cx="16682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39;p8">
            <a:extLst>
              <a:ext uri="{FF2B5EF4-FFF2-40B4-BE49-F238E27FC236}">
                <a16:creationId xmlns:a16="http://schemas.microsoft.com/office/drawing/2014/main" id="{A79A18A3-C2F5-F2D5-9ABD-FBA276423811}"/>
              </a:ext>
            </a:extLst>
          </p:cNvPr>
          <p:cNvSpPr txBox="1"/>
          <p:nvPr/>
        </p:nvSpPr>
        <p:spPr>
          <a:xfrm>
            <a:off x="7714124" y="4964917"/>
            <a:ext cx="16826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40;p8">
            <a:extLst>
              <a:ext uri="{FF2B5EF4-FFF2-40B4-BE49-F238E27FC236}">
                <a16:creationId xmlns:a16="http://schemas.microsoft.com/office/drawing/2014/main" id="{AB92058E-91E9-00A7-6F30-DD00330F3A15}"/>
              </a:ext>
            </a:extLst>
          </p:cNvPr>
          <p:cNvSpPr txBox="1"/>
          <p:nvPr/>
        </p:nvSpPr>
        <p:spPr>
          <a:xfrm>
            <a:off x="8208607" y="1441961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141;p8">
            <a:extLst>
              <a:ext uri="{FF2B5EF4-FFF2-40B4-BE49-F238E27FC236}">
                <a16:creationId xmlns:a16="http://schemas.microsoft.com/office/drawing/2014/main" id="{9F9B4C1D-12DA-65F2-333B-B5CA79AD2565}"/>
              </a:ext>
            </a:extLst>
          </p:cNvPr>
          <p:cNvSpPr txBox="1"/>
          <p:nvPr/>
        </p:nvSpPr>
        <p:spPr>
          <a:xfrm>
            <a:off x="2252236" y="1604230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1142;p8">
            <a:extLst>
              <a:ext uri="{FF2B5EF4-FFF2-40B4-BE49-F238E27FC236}">
                <a16:creationId xmlns:a16="http://schemas.microsoft.com/office/drawing/2014/main" id="{C92FE576-DB0D-EA63-CE0C-B086B0BAF37E}"/>
              </a:ext>
            </a:extLst>
          </p:cNvPr>
          <p:cNvCxnSpPr/>
          <p:nvPr/>
        </p:nvCxnSpPr>
        <p:spPr>
          <a:xfrm>
            <a:off x="2964458" y="1062417"/>
            <a:ext cx="591906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1143;p8">
            <a:extLst>
              <a:ext uri="{FF2B5EF4-FFF2-40B4-BE49-F238E27FC236}">
                <a16:creationId xmlns:a16="http://schemas.microsoft.com/office/drawing/2014/main" id="{9491DDE9-3431-6A24-3B56-9EE647600EAE}"/>
              </a:ext>
            </a:extLst>
          </p:cNvPr>
          <p:cNvCxnSpPr/>
          <p:nvPr/>
        </p:nvCxnSpPr>
        <p:spPr>
          <a:xfrm>
            <a:off x="3007473" y="1400400"/>
            <a:ext cx="591906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1144;p8">
            <a:extLst>
              <a:ext uri="{FF2B5EF4-FFF2-40B4-BE49-F238E27FC236}">
                <a16:creationId xmlns:a16="http://schemas.microsoft.com/office/drawing/2014/main" id="{3112AFE6-D95E-0B2C-48D9-B5D06D9FA4BC}"/>
              </a:ext>
            </a:extLst>
          </p:cNvPr>
          <p:cNvCxnSpPr/>
          <p:nvPr/>
        </p:nvCxnSpPr>
        <p:spPr>
          <a:xfrm rot="10800000">
            <a:off x="2927043" y="1227792"/>
            <a:ext cx="5955933" cy="1561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1145;p8">
            <a:extLst>
              <a:ext uri="{FF2B5EF4-FFF2-40B4-BE49-F238E27FC236}">
                <a16:creationId xmlns:a16="http://schemas.microsoft.com/office/drawing/2014/main" id="{2ABAB910-60BF-6B16-6ED7-054087F01193}"/>
              </a:ext>
            </a:extLst>
          </p:cNvPr>
          <p:cNvSpPr txBox="1"/>
          <p:nvPr/>
        </p:nvSpPr>
        <p:spPr>
          <a:xfrm>
            <a:off x="4722590" y="1407584"/>
            <a:ext cx="1829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1146;p8">
            <a:extLst>
              <a:ext uri="{FF2B5EF4-FFF2-40B4-BE49-F238E27FC236}">
                <a16:creationId xmlns:a16="http://schemas.microsoft.com/office/drawing/2014/main" id="{A7B29487-1AB0-7D36-BAEF-362E39017770}"/>
              </a:ext>
            </a:extLst>
          </p:cNvPr>
          <p:cNvGrpSpPr/>
          <p:nvPr/>
        </p:nvGrpSpPr>
        <p:grpSpPr>
          <a:xfrm>
            <a:off x="10205710" y="1087553"/>
            <a:ext cx="1487290" cy="983940"/>
            <a:chOff x="9712190" y="2430596"/>
            <a:chExt cx="1819590" cy="1245065"/>
          </a:xfrm>
        </p:grpSpPr>
        <p:pic>
          <p:nvPicPr>
            <p:cNvPr id="96" name="Google Shape;1147;p8" descr="Diploma outline">
              <a:extLst>
                <a:ext uri="{FF2B5EF4-FFF2-40B4-BE49-F238E27FC236}">
                  <a16:creationId xmlns:a16="http://schemas.microsoft.com/office/drawing/2014/main" id="{3C9F19E2-5A8D-1777-7769-48D86CCA5FCB}"/>
                </a:ext>
              </a:extLst>
            </p:cNvPr>
            <p:cNvPicPr preferRelativeResize="0"/>
            <p:nvPr/>
          </p:nvPicPr>
          <p:blipFill rotWithShape="1">
            <a:blip r:embed="rId6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46677" y="27612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1148;p8">
              <a:extLst>
                <a:ext uri="{FF2B5EF4-FFF2-40B4-BE49-F238E27FC236}">
                  <a16:creationId xmlns:a16="http://schemas.microsoft.com/office/drawing/2014/main" id="{4449C98A-40E2-EA07-3C0D-5197CB3A8AE8}"/>
                </a:ext>
              </a:extLst>
            </p:cNvPr>
            <p:cNvSpPr txBox="1"/>
            <p:nvPr/>
          </p:nvSpPr>
          <p:spPr>
            <a:xfrm>
              <a:off x="9712190" y="2430596"/>
              <a:ext cx="1819590" cy="584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ISRG-Root-CA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    -- aviatrix.com</a:t>
              </a:r>
              <a:endParaRPr/>
            </a:p>
          </p:txBody>
        </p:sp>
      </p:grpSp>
      <p:sp>
        <p:nvSpPr>
          <p:cNvPr id="98" name="Google Shape;1149;p8">
            <a:extLst>
              <a:ext uri="{FF2B5EF4-FFF2-40B4-BE49-F238E27FC236}">
                <a16:creationId xmlns:a16="http://schemas.microsoft.com/office/drawing/2014/main" id="{25B61AB3-D315-677E-7972-E9EAE0E56180}"/>
              </a:ext>
            </a:extLst>
          </p:cNvPr>
          <p:cNvSpPr txBox="1"/>
          <p:nvPr/>
        </p:nvSpPr>
        <p:spPr>
          <a:xfrm>
            <a:off x="10500833" y="1852605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Cert</a:t>
            </a:r>
            <a:endParaRPr/>
          </a:p>
        </p:txBody>
      </p:sp>
      <p:sp>
        <p:nvSpPr>
          <p:cNvPr id="99" name="Google Shape;1150;p8">
            <a:extLst>
              <a:ext uri="{FF2B5EF4-FFF2-40B4-BE49-F238E27FC236}">
                <a16:creationId xmlns:a16="http://schemas.microsoft.com/office/drawing/2014/main" id="{2219E228-DC5D-BD68-A248-6C44E3A9F5E4}"/>
              </a:ext>
            </a:extLst>
          </p:cNvPr>
          <p:cNvSpPr txBox="1"/>
          <p:nvPr/>
        </p:nvSpPr>
        <p:spPr>
          <a:xfrm>
            <a:off x="507008" y="2255616"/>
            <a:ext cx="1645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Godaddy-Root-CA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TLS Decryption: PKI/ KMS and Trust Bundle</a:t>
            </a:r>
            <a:endParaRPr dirty="0"/>
          </a:p>
        </p:txBody>
      </p:sp>
      <p:sp>
        <p:nvSpPr>
          <p:cNvPr id="1156" name="Google Shape;1156;p9"/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158" name="Google Shape;1158;p9"/>
          <p:cNvSpPr txBox="1">
            <a:spLocks noGrp="1"/>
          </p:cNvSpPr>
          <p:nvPr>
            <p:ph type="body" idx="4294967295"/>
          </p:nvPr>
        </p:nvSpPr>
        <p:spPr>
          <a:xfrm>
            <a:off x="264310" y="947738"/>
            <a:ext cx="7336639" cy="504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16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Certificate Hierarchy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Root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44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Server Cert (Leaf Cert)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A895E"/>
              </a:buClr>
              <a:buSzPts val="2016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Certificate Fields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Issuer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Validity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Subject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6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Trusted Root CA Bundle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Used by the Client and/or Proxy Gateway to Identify/ Trust the Original Server Cert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6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Decryption CA Cert</a:t>
            </a:r>
            <a:endParaRPr dirty="0"/>
          </a:p>
          <a:p>
            <a:pPr marL="4572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1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Used by the Decryption/Proxy gateway to generate a new Proxy-Server Cert and Sign it with the Decryption CA Cert</a:t>
            </a:r>
            <a:endParaRPr dirty="0"/>
          </a:p>
        </p:txBody>
      </p:sp>
      <p:pic>
        <p:nvPicPr>
          <p:cNvPr id="1159" name="Google Shape;1159;p9" descr="Graphical user interface, text, application, email&#10;&#10;Description automatically generated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29" t="-171" r="428" b="2749"/>
          <a:stretch/>
        </p:blipFill>
        <p:spPr>
          <a:xfrm>
            <a:off x="9091613" y="790575"/>
            <a:ext cx="3100387" cy="543083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140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C0799-26F3-AAC3-2475-41B1A007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Tenets Covered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9F413-97AE-8FA9-EBBC-24BCA98B6E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310" y="845685"/>
            <a:ext cx="4725203" cy="1481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This module will cover two tenets of NIST Zero-Trust Architecture (ZTA)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Security Close to the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Global, Dynamic and Centralized Policy Model</a:t>
            </a:r>
          </a:p>
          <a:p>
            <a:pPr lvl="1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6169B-F98E-DC2A-ECF5-0648768A50D8}"/>
              </a:ext>
            </a:extLst>
          </p:cNvPr>
          <p:cNvSpPr txBox="1"/>
          <p:nvPr/>
        </p:nvSpPr>
        <p:spPr>
          <a:xfrm>
            <a:off x="5434667" y="726624"/>
            <a:ext cx="6493021" cy="206210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</a:rPr>
              <a:t>Tenet from NIST Publication 800-207 - Zero Trust Architecture (ZTA)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en-US" sz="1600" b="1" dirty="0">
                <a:effectLst/>
                <a:latin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</a:rPr>
              <a:t>Assets and traffic moving between enterprise and non-enterprise infrastructure should have a consistent security policy and posture. </a:t>
            </a:r>
            <a:r>
              <a:rPr lang="en-US" sz="1600" dirty="0">
                <a:effectLst/>
                <a:latin typeface="Times New Roman" panose="02020603050405020304" pitchFamily="18" charset="0"/>
              </a:rPr>
              <a:t>Workloads should retain their security posture when moving to or from enterprise-owned infrastructure. This includes devices that move from enterprise networks to non-enterprise networks. This also includes workloads migrating from on-premises data centers to non-enterprise cloud instances. </a:t>
            </a:r>
            <a:r>
              <a:rPr lang="en-US" sz="1600" b="1" dirty="0">
                <a:effectLst/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F0894-D253-D2D8-539A-4710A30E9228}"/>
              </a:ext>
            </a:extLst>
          </p:cNvPr>
          <p:cNvSpPr txBox="1"/>
          <p:nvPr/>
        </p:nvSpPr>
        <p:spPr>
          <a:xfrm>
            <a:off x="5434667" y="3110024"/>
            <a:ext cx="6493021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effectLst/>
                <a:latin typeface="Times New Roman" panose="02020603050405020304" pitchFamily="18" charset="0"/>
              </a:rPr>
              <a:t>Tenet </a:t>
            </a:r>
            <a:r>
              <a:rPr lang="en-US" sz="1600" b="1" dirty="0">
                <a:effectLst/>
                <a:latin typeface="Times New Roman" panose="02020603050405020304" pitchFamily="18" charset="0"/>
              </a:rPr>
              <a:t>from NIST Publication 800-207 - Zero Trust Architecture (ZTA)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</a:rPr>
              <a:t>Access to resources is determined by dynamic policy</a:t>
            </a:r>
            <a:r>
              <a:rPr lang="en-US" sz="1600" dirty="0">
                <a:effectLst/>
                <a:latin typeface="Times New Roman" panose="02020603050405020304" pitchFamily="18" charset="0"/>
              </a:rPr>
              <a:t>—including the observable state of client identity, application/service, and the requesting asset—and may include other behavioral and environmental attributes.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9697-C7B1-15F9-92F1-34BC7BFDFDC8}"/>
              </a:ext>
            </a:extLst>
          </p:cNvPr>
          <p:cNvSpPr txBox="1"/>
          <p:nvPr/>
        </p:nvSpPr>
        <p:spPr>
          <a:xfrm>
            <a:off x="264310" y="2684829"/>
            <a:ext cx="49881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Related Aviatrix Features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Aviatrix Distributed Cloud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Segmentation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Micro-Segmentation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ThreatIQ</a:t>
            </a:r>
            <a:r>
              <a:rPr lang="en-US" dirty="0"/>
              <a:t> / </a:t>
            </a:r>
            <a:r>
              <a:rPr lang="en-US" dirty="0" err="1"/>
              <a:t>ThreatGuard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GeoBlocking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Filtering / Internet Egress Traffic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 Policy Engine</a:t>
            </a:r>
          </a:p>
        </p:txBody>
      </p:sp>
    </p:spTree>
    <p:extLst>
      <p:ext uri="{BB962C8B-B14F-4D97-AF65-F5344CB8AC3E}">
        <p14:creationId xmlns:p14="http://schemas.microsoft.com/office/powerpoint/2010/main" val="39446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TLS Decryption: Basic TLS Decryption</a:t>
            </a:r>
          </a:p>
        </p:txBody>
      </p:sp>
      <p:sp>
        <p:nvSpPr>
          <p:cNvPr id="2" name="Google Shape;1167;p10">
            <a:extLst>
              <a:ext uri="{FF2B5EF4-FFF2-40B4-BE49-F238E27FC236}">
                <a16:creationId xmlns:a16="http://schemas.microsoft.com/office/drawing/2014/main" id="{583E1D36-DAD6-1BFB-D130-256DC82E1244}"/>
              </a:ext>
            </a:extLst>
          </p:cNvPr>
          <p:cNvSpPr txBox="1"/>
          <p:nvPr/>
        </p:nvSpPr>
        <p:spPr>
          <a:xfrm>
            <a:off x="4724400" y="327830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68;p10">
            <a:extLst>
              <a:ext uri="{FF2B5EF4-FFF2-40B4-BE49-F238E27FC236}">
                <a16:creationId xmlns:a16="http://schemas.microsoft.com/office/drawing/2014/main" id="{0CE103A6-54E0-D45F-DBB5-570399367E84}"/>
              </a:ext>
            </a:extLst>
          </p:cNvPr>
          <p:cNvSpPr/>
          <p:nvPr/>
        </p:nvSpPr>
        <p:spPr>
          <a:xfrm>
            <a:off x="2221333" y="5169146"/>
            <a:ext cx="3446398" cy="3092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TLS-1</a:t>
            </a:r>
            <a:endParaRPr/>
          </a:p>
        </p:txBody>
      </p:sp>
      <p:grpSp>
        <p:nvGrpSpPr>
          <p:cNvPr id="4" name="Google Shape;1169;p10">
            <a:extLst>
              <a:ext uri="{FF2B5EF4-FFF2-40B4-BE49-F238E27FC236}">
                <a16:creationId xmlns:a16="http://schemas.microsoft.com/office/drawing/2014/main" id="{6ECF0348-6189-EC5E-3D4B-4FA2108BB6B1}"/>
              </a:ext>
            </a:extLst>
          </p:cNvPr>
          <p:cNvGrpSpPr/>
          <p:nvPr/>
        </p:nvGrpSpPr>
        <p:grpSpPr>
          <a:xfrm>
            <a:off x="10531403" y="1376378"/>
            <a:ext cx="1487290" cy="983941"/>
            <a:chOff x="9712190" y="2430596"/>
            <a:chExt cx="1819590" cy="1245065"/>
          </a:xfrm>
        </p:grpSpPr>
        <p:pic>
          <p:nvPicPr>
            <p:cNvPr id="5" name="Google Shape;1170;p10" descr="Diploma outline">
              <a:extLst>
                <a:ext uri="{FF2B5EF4-FFF2-40B4-BE49-F238E27FC236}">
                  <a16:creationId xmlns:a16="http://schemas.microsoft.com/office/drawing/2014/main" id="{1FEB8509-9AC8-1DE9-7171-BA466B63AC84}"/>
                </a:ext>
              </a:extLst>
            </p:cNvPr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46677" y="27612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171;p10">
              <a:extLst>
                <a:ext uri="{FF2B5EF4-FFF2-40B4-BE49-F238E27FC236}">
                  <a16:creationId xmlns:a16="http://schemas.microsoft.com/office/drawing/2014/main" id="{B55CC3EE-7841-ECA9-E5B3-7A9AA0BA2F7B}"/>
                </a:ext>
              </a:extLst>
            </p:cNvPr>
            <p:cNvSpPr txBox="1"/>
            <p:nvPr/>
          </p:nvSpPr>
          <p:spPr>
            <a:xfrm>
              <a:off x="9712190" y="2430596"/>
              <a:ext cx="1819590" cy="584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ISRG-Root-CA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    -- aviatrix.com</a:t>
              </a:r>
              <a:endParaRPr/>
            </a:p>
          </p:txBody>
        </p:sp>
      </p:grpSp>
      <p:grpSp>
        <p:nvGrpSpPr>
          <p:cNvPr id="7" name="Google Shape;1172;p10">
            <a:extLst>
              <a:ext uri="{FF2B5EF4-FFF2-40B4-BE49-F238E27FC236}">
                <a16:creationId xmlns:a16="http://schemas.microsoft.com/office/drawing/2014/main" id="{6935F9ED-D789-7295-4C69-6FD66F031146}"/>
              </a:ext>
            </a:extLst>
          </p:cNvPr>
          <p:cNvGrpSpPr/>
          <p:nvPr/>
        </p:nvGrpSpPr>
        <p:grpSpPr>
          <a:xfrm>
            <a:off x="-125761" y="1085753"/>
            <a:ext cx="2151715" cy="1084120"/>
            <a:chOff x="-17023" y="1419578"/>
            <a:chExt cx="2317137" cy="1295856"/>
          </a:xfrm>
        </p:grpSpPr>
        <p:pic>
          <p:nvPicPr>
            <p:cNvPr id="8" name="Google Shape;1173;p10" descr="Checklist outline">
              <a:extLst>
                <a:ext uri="{FF2B5EF4-FFF2-40B4-BE49-F238E27FC236}">
                  <a16:creationId xmlns:a16="http://schemas.microsoft.com/office/drawing/2014/main" id="{69A738F1-F420-9D41-C4D8-C153820A0905}"/>
                </a:ext>
              </a:extLst>
            </p:cNvPr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174;p10">
              <a:extLst>
                <a:ext uri="{FF2B5EF4-FFF2-40B4-BE49-F238E27FC236}">
                  <a16:creationId xmlns:a16="http://schemas.microsoft.com/office/drawing/2014/main" id="{16F215C5-7D1A-AE1E-A0DB-34CE6527764B}"/>
                </a:ext>
              </a:extLst>
            </p:cNvPr>
            <p:cNvSpPr txBox="1"/>
            <p:nvPr/>
          </p:nvSpPr>
          <p:spPr>
            <a:xfrm>
              <a:off x="-17023" y="2347546"/>
              <a:ext cx="2317137" cy="367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Trust Bundle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175;p10">
            <a:extLst>
              <a:ext uri="{FF2B5EF4-FFF2-40B4-BE49-F238E27FC236}">
                <a16:creationId xmlns:a16="http://schemas.microsoft.com/office/drawing/2014/main" id="{02BDA261-27CD-32A8-AA0B-B1038A0DF47A}"/>
              </a:ext>
            </a:extLst>
          </p:cNvPr>
          <p:cNvSpPr/>
          <p:nvPr/>
        </p:nvSpPr>
        <p:spPr>
          <a:xfrm>
            <a:off x="6019874" y="5169146"/>
            <a:ext cx="3704217" cy="31495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B9CD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TLS-2</a:t>
            </a:r>
            <a:endParaRPr/>
          </a:p>
        </p:txBody>
      </p:sp>
      <p:cxnSp>
        <p:nvCxnSpPr>
          <p:cNvPr id="11" name="Google Shape;1176;p10">
            <a:extLst>
              <a:ext uri="{FF2B5EF4-FFF2-40B4-BE49-F238E27FC236}">
                <a16:creationId xmlns:a16="http://schemas.microsoft.com/office/drawing/2014/main" id="{83FD40DD-6E4B-BCDB-9E3C-0DF291E091A5}"/>
              </a:ext>
            </a:extLst>
          </p:cNvPr>
          <p:cNvCxnSpPr/>
          <p:nvPr/>
        </p:nvCxnSpPr>
        <p:spPr>
          <a:xfrm flipH="1">
            <a:off x="9833811" y="1746853"/>
            <a:ext cx="13750" cy="4684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177;p10">
            <a:extLst>
              <a:ext uri="{FF2B5EF4-FFF2-40B4-BE49-F238E27FC236}">
                <a16:creationId xmlns:a16="http://schemas.microsoft.com/office/drawing/2014/main" id="{446F3C4D-4F95-1C33-0B0E-664A6899D588}"/>
              </a:ext>
            </a:extLst>
          </p:cNvPr>
          <p:cNvCxnSpPr/>
          <p:nvPr/>
        </p:nvCxnSpPr>
        <p:spPr>
          <a:xfrm flipH="1">
            <a:off x="5708698" y="1735395"/>
            <a:ext cx="8020" cy="48447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3" name="Google Shape;1178;p10">
            <a:extLst>
              <a:ext uri="{FF2B5EF4-FFF2-40B4-BE49-F238E27FC236}">
                <a16:creationId xmlns:a16="http://schemas.microsoft.com/office/drawing/2014/main" id="{4B0D684C-6897-B675-03C5-BB00F493E7EF}"/>
              </a:ext>
            </a:extLst>
          </p:cNvPr>
          <p:cNvGrpSpPr/>
          <p:nvPr/>
        </p:nvGrpSpPr>
        <p:grpSpPr>
          <a:xfrm>
            <a:off x="2280518" y="2071505"/>
            <a:ext cx="3398484" cy="523220"/>
            <a:chOff x="2712508" y="2017888"/>
            <a:chExt cx="6601175" cy="523220"/>
          </a:xfrm>
        </p:grpSpPr>
        <p:cxnSp>
          <p:nvCxnSpPr>
            <p:cNvPr id="14" name="Google Shape;1179;p10">
              <a:extLst>
                <a:ext uri="{FF2B5EF4-FFF2-40B4-BE49-F238E27FC236}">
                  <a16:creationId xmlns:a16="http://schemas.microsoft.com/office/drawing/2014/main" id="{DFCF7007-5100-3F56-8293-B6755C2AB92D}"/>
                </a:ext>
              </a:extLst>
            </p:cNvPr>
            <p:cNvCxnSpPr/>
            <p:nvPr/>
          </p:nvCxnSpPr>
          <p:spPr>
            <a:xfrm rot="10800000" flipH="1">
              <a:off x="2712508" y="2018240"/>
              <a:ext cx="6601175" cy="28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1180;p10">
              <a:extLst>
                <a:ext uri="{FF2B5EF4-FFF2-40B4-BE49-F238E27FC236}">
                  <a16:creationId xmlns:a16="http://schemas.microsoft.com/office/drawing/2014/main" id="{6F6EFBF1-0D35-6C10-B533-4039711DA821}"/>
                </a:ext>
              </a:extLst>
            </p:cNvPr>
            <p:cNvSpPr txBox="1"/>
            <p:nvPr/>
          </p:nvSpPr>
          <p:spPr>
            <a:xfrm>
              <a:off x="2885722" y="2017888"/>
              <a:ext cx="6023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Hello: TLS Version, Cipher list, SNI (aviatrix.com) etc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" name="Google Shape;1181;p10">
            <a:extLst>
              <a:ext uri="{FF2B5EF4-FFF2-40B4-BE49-F238E27FC236}">
                <a16:creationId xmlns:a16="http://schemas.microsoft.com/office/drawing/2014/main" id="{AA4046F6-9574-7D56-5431-EA67954D09C2}"/>
              </a:ext>
            </a:extLst>
          </p:cNvPr>
          <p:cNvCxnSpPr/>
          <p:nvPr/>
        </p:nvCxnSpPr>
        <p:spPr>
          <a:xfrm rot="10800000">
            <a:off x="6067663" y="3236874"/>
            <a:ext cx="3639115" cy="290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182;p10">
            <a:extLst>
              <a:ext uri="{FF2B5EF4-FFF2-40B4-BE49-F238E27FC236}">
                <a16:creationId xmlns:a16="http://schemas.microsoft.com/office/drawing/2014/main" id="{CF85A307-60BC-14AE-2E86-7C4724D3EC2D}"/>
              </a:ext>
            </a:extLst>
          </p:cNvPr>
          <p:cNvSpPr txBox="1"/>
          <p:nvPr/>
        </p:nvSpPr>
        <p:spPr>
          <a:xfrm>
            <a:off x="6162365" y="3292369"/>
            <a:ext cx="3555999" cy="52322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Hello: Selected TLS Version, Selected Cipher, Server Cert (</a:t>
            </a:r>
            <a:r>
              <a:rPr lang="en-US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aviatrix.com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cxnSp>
        <p:nvCxnSpPr>
          <p:cNvPr id="18" name="Google Shape;1183;p10">
            <a:extLst>
              <a:ext uri="{FF2B5EF4-FFF2-40B4-BE49-F238E27FC236}">
                <a16:creationId xmlns:a16="http://schemas.microsoft.com/office/drawing/2014/main" id="{22771582-7FF1-72EA-76AB-B1D39E477BE9}"/>
              </a:ext>
            </a:extLst>
          </p:cNvPr>
          <p:cNvCxnSpPr/>
          <p:nvPr/>
        </p:nvCxnSpPr>
        <p:spPr>
          <a:xfrm>
            <a:off x="6067601" y="2308659"/>
            <a:ext cx="3725054" cy="8634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1184;p10">
            <a:extLst>
              <a:ext uri="{FF2B5EF4-FFF2-40B4-BE49-F238E27FC236}">
                <a16:creationId xmlns:a16="http://schemas.microsoft.com/office/drawing/2014/main" id="{AD9D3D04-0495-666D-3DC6-5B11B3E17AFC}"/>
              </a:ext>
            </a:extLst>
          </p:cNvPr>
          <p:cNvSpPr txBox="1"/>
          <p:nvPr/>
        </p:nvSpPr>
        <p:spPr>
          <a:xfrm>
            <a:off x="6025019" y="2339860"/>
            <a:ext cx="37673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 Client Hello: 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TLS Version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Cipher list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SNI (</a:t>
            </a:r>
            <a:r>
              <a:rPr lang="en-US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aviatrix.com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</a:t>
            </a:r>
            <a:r>
              <a:rPr lang="en-US" sz="1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1185;p10">
            <a:extLst>
              <a:ext uri="{FF2B5EF4-FFF2-40B4-BE49-F238E27FC236}">
                <a16:creationId xmlns:a16="http://schemas.microsoft.com/office/drawing/2014/main" id="{0B69D04E-6248-A110-6EA4-B3BE35DD1974}"/>
              </a:ext>
            </a:extLst>
          </p:cNvPr>
          <p:cNvGrpSpPr/>
          <p:nvPr/>
        </p:nvGrpSpPr>
        <p:grpSpPr>
          <a:xfrm>
            <a:off x="2234747" y="4262424"/>
            <a:ext cx="3547573" cy="805617"/>
            <a:chOff x="2549859" y="4144417"/>
            <a:chExt cx="3421528" cy="788430"/>
          </a:xfrm>
        </p:grpSpPr>
        <p:cxnSp>
          <p:nvCxnSpPr>
            <p:cNvPr id="21" name="Google Shape;1186;p10">
              <a:extLst>
                <a:ext uri="{FF2B5EF4-FFF2-40B4-BE49-F238E27FC236}">
                  <a16:creationId xmlns:a16="http://schemas.microsoft.com/office/drawing/2014/main" id="{7DE676E6-B7AD-34D5-4725-06F821ACA55A}"/>
                </a:ext>
              </a:extLst>
            </p:cNvPr>
            <p:cNvCxnSpPr/>
            <p:nvPr/>
          </p:nvCxnSpPr>
          <p:spPr>
            <a:xfrm rot="10800000">
              <a:off x="2549859" y="4144417"/>
              <a:ext cx="3278168" cy="8634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1187;p10">
              <a:extLst>
                <a:ext uri="{FF2B5EF4-FFF2-40B4-BE49-F238E27FC236}">
                  <a16:creationId xmlns:a16="http://schemas.microsoft.com/office/drawing/2014/main" id="{60BE5458-03FB-EDA6-7A2B-DC1831804DE6}"/>
                </a:ext>
              </a:extLst>
            </p:cNvPr>
            <p:cNvSpPr txBox="1"/>
            <p:nvPr/>
          </p:nvSpPr>
          <p:spPr>
            <a:xfrm>
              <a:off x="2627373" y="4194183"/>
              <a:ext cx="3344014" cy="738664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Proxy Server Hello :</a:t>
              </a:r>
              <a:r>
                <a:rPr lang="en-US" sz="14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 Selected TLS Version, Selected Cipher, </a:t>
              </a:r>
              <a:endParaRPr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Proxy Server Cert (aviatrix.com)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1188;p10">
            <a:extLst>
              <a:ext uri="{FF2B5EF4-FFF2-40B4-BE49-F238E27FC236}">
                <a16:creationId xmlns:a16="http://schemas.microsoft.com/office/drawing/2014/main" id="{3B729BD0-A62F-22C5-3C40-B7D639E519E8}"/>
              </a:ext>
            </a:extLst>
          </p:cNvPr>
          <p:cNvCxnSpPr/>
          <p:nvPr/>
        </p:nvCxnSpPr>
        <p:spPr>
          <a:xfrm>
            <a:off x="2131556" y="6101470"/>
            <a:ext cx="3576092" cy="8635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Google Shape;1189;p10">
            <a:extLst>
              <a:ext uri="{FF2B5EF4-FFF2-40B4-BE49-F238E27FC236}">
                <a16:creationId xmlns:a16="http://schemas.microsoft.com/office/drawing/2014/main" id="{8F57578A-6DEA-A00D-225B-A9ABEDD4BA28}"/>
              </a:ext>
            </a:extLst>
          </p:cNvPr>
          <p:cNvSpPr txBox="1"/>
          <p:nvPr/>
        </p:nvSpPr>
        <p:spPr>
          <a:xfrm>
            <a:off x="2126629" y="6183385"/>
            <a:ext cx="2284090" cy="30777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190;p10">
            <a:extLst>
              <a:ext uri="{FF2B5EF4-FFF2-40B4-BE49-F238E27FC236}">
                <a16:creationId xmlns:a16="http://schemas.microsoft.com/office/drawing/2014/main" id="{69E9E1DE-39F3-9D9E-5AF2-6E5A04050CF0}"/>
              </a:ext>
            </a:extLst>
          </p:cNvPr>
          <p:cNvCxnSpPr/>
          <p:nvPr/>
        </p:nvCxnSpPr>
        <p:spPr>
          <a:xfrm>
            <a:off x="6090518" y="6095741"/>
            <a:ext cx="3696407" cy="8635"/>
          </a:xfrm>
          <a:prstGeom prst="straightConnector1">
            <a:avLst/>
          </a:prstGeom>
          <a:noFill/>
          <a:ln w="57150" cap="flat" cmpd="sng">
            <a:solidFill>
              <a:srgbClr val="2B9CD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1191;p10">
            <a:extLst>
              <a:ext uri="{FF2B5EF4-FFF2-40B4-BE49-F238E27FC236}">
                <a16:creationId xmlns:a16="http://schemas.microsoft.com/office/drawing/2014/main" id="{8A392508-79D2-0E4E-8E62-310CE3001F2D}"/>
              </a:ext>
            </a:extLst>
          </p:cNvPr>
          <p:cNvSpPr txBox="1"/>
          <p:nvPr/>
        </p:nvSpPr>
        <p:spPr>
          <a:xfrm>
            <a:off x="6034028" y="6143281"/>
            <a:ext cx="2284090" cy="30777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Request: URI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92;p10">
            <a:extLst>
              <a:ext uri="{FF2B5EF4-FFF2-40B4-BE49-F238E27FC236}">
                <a16:creationId xmlns:a16="http://schemas.microsoft.com/office/drawing/2014/main" id="{4019A7E4-2BF1-6FB0-1EFC-1F22ED9528DB}"/>
              </a:ext>
            </a:extLst>
          </p:cNvPr>
          <p:cNvSpPr txBox="1"/>
          <p:nvPr/>
        </p:nvSpPr>
        <p:spPr>
          <a:xfrm>
            <a:off x="2168485" y="5729602"/>
            <a:ext cx="1303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 with TLS-1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93;p10">
            <a:extLst>
              <a:ext uri="{FF2B5EF4-FFF2-40B4-BE49-F238E27FC236}">
                <a16:creationId xmlns:a16="http://schemas.microsoft.com/office/drawing/2014/main" id="{2C9836B9-D11D-B0DE-4DD6-E69228DE7B2A}"/>
              </a:ext>
            </a:extLst>
          </p:cNvPr>
          <p:cNvSpPr txBox="1"/>
          <p:nvPr/>
        </p:nvSpPr>
        <p:spPr>
          <a:xfrm>
            <a:off x="5978485" y="5729602"/>
            <a:ext cx="14013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 with TLS-2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94;p10">
            <a:extLst>
              <a:ext uri="{FF2B5EF4-FFF2-40B4-BE49-F238E27FC236}">
                <a16:creationId xmlns:a16="http://schemas.microsoft.com/office/drawing/2014/main" id="{E14AF77A-D5A3-2D02-E5B1-35D405F42E8D}"/>
              </a:ext>
            </a:extLst>
          </p:cNvPr>
          <p:cNvSpPr txBox="1"/>
          <p:nvPr/>
        </p:nvSpPr>
        <p:spPr>
          <a:xfrm>
            <a:off x="4477401" y="5729602"/>
            <a:ext cx="13096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TLS-1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95;p10">
            <a:extLst>
              <a:ext uri="{FF2B5EF4-FFF2-40B4-BE49-F238E27FC236}">
                <a16:creationId xmlns:a16="http://schemas.microsoft.com/office/drawing/2014/main" id="{A6B12C21-90F5-C051-148F-DB1ECC08E3BB}"/>
              </a:ext>
            </a:extLst>
          </p:cNvPr>
          <p:cNvSpPr txBox="1"/>
          <p:nvPr/>
        </p:nvSpPr>
        <p:spPr>
          <a:xfrm>
            <a:off x="8493657" y="5729603"/>
            <a:ext cx="13096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 with TLS-2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1196;p10">
            <a:extLst>
              <a:ext uri="{FF2B5EF4-FFF2-40B4-BE49-F238E27FC236}">
                <a16:creationId xmlns:a16="http://schemas.microsoft.com/office/drawing/2014/main" id="{140E5309-8CA8-4A13-1058-94924FD640BA}"/>
              </a:ext>
            </a:extLst>
          </p:cNvPr>
          <p:cNvGrpSpPr/>
          <p:nvPr/>
        </p:nvGrpSpPr>
        <p:grpSpPr>
          <a:xfrm>
            <a:off x="3749103" y="3145345"/>
            <a:ext cx="1842484" cy="1247746"/>
            <a:chOff x="-2425" y="3645092"/>
            <a:chExt cx="2100300" cy="1400649"/>
          </a:xfrm>
        </p:grpSpPr>
        <p:sp>
          <p:nvSpPr>
            <p:cNvPr id="32" name="Google Shape;1197;p10">
              <a:extLst>
                <a:ext uri="{FF2B5EF4-FFF2-40B4-BE49-F238E27FC236}">
                  <a16:creationId xmlns:a16="http://schemas.microsoft.com/office/drawing/2014/main" id="{202325E2-76D6-AAA0-C4B6-AD3CC41666A4}"/>
                </a:ext>
              </a:extLst>
            </p:cNvPr>
            <p:cNvSpPr txBox="1"/>
            <p:nvPr/>
          </p:nvSpPr>
          <p:spPr>
            <a:xfrm>
              <a:off x="-2425" y="3645092"/>
              <a:ext cx="21003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Pvt-Root-CA</a:t>
              </a:r>
              <a:endParaRPr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- pvt-Decrypt-CA-1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     - aviatrix.com (Proxy)</a:t>
              </a:r>
              <a:endParaRPr/>
            </a:p>
          </p:txBody>
        </p:sp>
        <p:pic>
          <p:nvPicPr>
            <p:cNvPr id="33" name="Google Shape;1198;p10" descr="Diploma with solid fill">
              <a:extLst>
                <a:ext uri="{FF2B5EF4-FFF2-40B4-BE49-F238E27FC236}">
                  <a16:creationId xmlns:a16="http://schemas.microsoft.com/office/drawing/2014/main" id="{F10B2D2B-80E4-2135-EB1F-6B005E200BEA}"/>
                </a:ext>
              </a:extLst>
            </p:cNvPr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635" y="413134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" name="Google Shape;1199;p10">
            <a:extLst>
              <a:ext uri="{FF2B5EF4-FFF2-40B4-BE49-F238E27FC236}">
                <a16:creationId xmlns:a16="http://schemas.microsoft.com/office/drawing/2014/main" id="{C1D847DC-F740-8986-EA6A-8792769C3CC3}"/>
              </a:ext>
            </a:extLst>
          </p:cNvPr>
          <p:cNvCxnSpPr/>
          <p:nvPr/>
        </p:nvCxnSpPr>
        <p:spPr>
          <a:xfrm flipH="1">
            <a:off x="6029540" y="1735395"/>
            <a:ext cx="8020" cy="48447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" name="Google Shape;1200;p10">
            <a:extLst>
              <a:ext uri="{FF2B5EF4-FFF2-40B4-BE49-F238E27FC236}">
                <a16:creationId xmlns:a16="http://schemas.microsoft.com/office/drawing/2014/main" id="{F841B63A-7043-8D27-79CC-844F4B3497BB}"/>
              </a:ext>
            </a:extLst>
          </p:cNvPr>
          <p:cNvSpPr/>
          <p:nvPr/>
        </p:nvSpPr>
        <p:spPr>
          <a:xfrm>
            <a:off x="5384184" y="950339"/>
            <a:ext cx="1072444" cy="102305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A4300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Spoke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201;p10">
            <a:extLst>
              <a:ext uri="{FF2B5EF4-FFF2-40B4-BE49-F238E27FC236}">
                <a16:creationId xmlns:a16="http://schemas.microsoft.com/office/drawing/2014/main" id="{7975A890-4296-7CCF-EE0F-C4A84326093A}"/>
              </a:ext>
            </a:extLst>
          </p:cNvPr>
          <p:cNvSpPr txBox="1"/>
          <p:nvPr/>
        </p:nvSpPr>
        <p:spPr>
          <a:xfrm>
            <a:off x="10734349" y="2196734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Cert</a:t>
            </a:r>
            <a:endParaRPr/>
          </a:p>
        </p:txBody>
      </p:sp>
      <p:grpSp>
        <p:nvGrpSpPr>
          <p:cNvPr id="37" name="Google Shape;1202;p10">
            <a:extLst>
              <a:ext uri="{FF2B5EF4-FFF2-40B4-BE49-F238E27FC236}">
                <a16:creationId xmlns:a16="http://schemas.microsoft.com/office/drawing/2014/main" id="{73352DFB-B59F-2CB3-2A8D-8F4E79FDE1F3}"/>
              </a:ext>
            </a:extLst>
          </p:cNvPr>
          <p:cNvGrpSpPr/>
          <p:nvPr/>
        </p:nvGrpSpPr>
        <p:grpSpPr>
          <a:xfrm>
            <a:off x="5844518" y="935497"/>
            <a:ext cx="1569912" cy="1017244"/>
            <a:chOff x="390485" y="1419578"/>
            <a:chExt cx="2037871" cy="1382779"/>
          </a:xfrm>
        </p:grpSpPr>
        <p:pic>
          <p:nvPicPr>
            <p:cNvPr id="38" name="Google Shape;1203;p10" descr="Checklist outline">
              <a:extLst>
                <a:ext uri="{FF2B5EF4-FFF2-40B4-BE49-F238E27FC236}">
                  <a16:creationId xmlns:a16="http://schemas.microsoft.com/office/drawing/2014/main" id="{179C58A5-EC84-20AE-77EA-5A18D4A88CBE}"/>
                </a:ext>
              </a:extLst>
            </p:cNvPr>
            <p:cNvPicPr preferRelativeResize="0"/>
            <p:nvPr/>
          </p:nvPicPr>
          <p:blipFill rotWithShape="1">
            <a:blip r:embed="rId6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800" y="1419578"/>
              <a:ext cx="1027288" cy="1027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204;p10">
              <a:extLst>
                <a:ext uri="{FF2B5EF4-FFF2-40B4-BE49-F238E27FC236}">
                  <a16:creationId xmlns:a16="http://schemas.microsoft.com/office/drawing/2014/main" id="{D1017D58-44C8-4818-DBDE-E86E664454F9}"/>
                </a:ext>
              </a:extLst>
            </p:cNvPr>
            <p:cNvSpPr txBox="1"/>
            <p:nvPr/>
          </p:nvSpPr>
          <p:spPr>
            <a:xfrm>
              <a:off x="390485" y="2383984"/>
              <a:ext cx="2037871" cy="418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Proxy Trust Bundle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1205;p10">
            <a:extLst>
              <a:ext uri="{FF2B5EF4-FFF2-40B4-BE49-F238E27FC236}">
                <a16:creationId xmlns:a16="http://schemas.microsoft.com/office/drawing/2014/main" id="{CFFDF2EA-012C-E07F-1B76-772531A3A803}"/>
              </a:ext>
            </a:extLst>
          </p:cNvPr>
          <p:cNvGrpSpPr/>
          <p:nvPr/>
        </p:nvGrpSpPr>
        <p:grpSpPr>
          <a:xfrm>
            <a:off x="1671986" y="855477"/>
            <a:ext cx="1739337" cy="5841508"/>
            <a:chOff x="1671986" y="720283"/>
            <a:chExt cx="1739337" cy="5841508"/>
          </a:xfrm>
        </p:grpSpPr>
        <p:pic>
          <p:nvPicPr>
            <p:cNvPr id="41" name="Google Shape;1206;p10" descr="Laptop with solid fill">
              <a:extLst>
                <a:ext uri="{FF2B5EF4-FFF2-40B4-BE49-F238E27FC236}">
                  <a16:creationId xmlns:a16="http://schemas.microsoft.com/office/drawing/2014/main" id="{982C44B5-E1F9-51F9-FB61-5ACDC534FB3B}"/>
                </a:ext>
              </a:extLst>
            </p:cNvPr>
            <p:cNvPicPr preferRelativeResize="0"/>
            <p:nvPr/>
          </p:nvPicPr>
          <p:blipFill rotWithShape="1">
            <a:blip r:embed="rId7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71986" y="72028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" name="Google Shape;1207;p10">
              <a:extLst>
                <a:ext uri="{FF2B5EF4-FFF2-40B4-BE49-F238E27FC236}">
                  <a16:creationId xmlns:a16="http://schemas.microsoft.com/office/drawing/2014/main" id="{7216D49F-95DA-E775-9D1F-F1EF0DB0CB5E}"/>
                </a:ext>
              </a:extLst>
            </p:cNvPr>
            <p:cNvCxnSpPr/>
            <p:nvPr/>
          </p:nvCxnSpPr>
          <p:spPr>
            <a:xfrm>
              <a:off x="2092349" y="1608222"/>
              <a:ext cx="14897" cy="49535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08;p10">
              <a:extLst>
                <a:ext uri="{FF2B5EF4-FFF2-40B4-BE49-F238E27FC236}">
                  <a16:creationId xmlns:a16="http://schemas.microsoft.com/office/drawing/2014/main" id="{2FB5E92D-D10F-73E5-66B4-8D6A6FAB56AF}"/>
                </a:ext>
              </a:extLst>
            </p:cNvPr>
            <p:cNvSpPr txBox="1"/>
            <p:nvPr/>
          </p:nvSpPr>
          <p:spPr>
            <a:xfrm>
              <a:off x="2220770" y="1238247"/>
              <a:ext cx="1190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1209;p10">
            <a:extLst>
              <a:ext uri="{FF2B5EF4-FFF2-40B4-BE49-F238E27FC236}">
                <a16:creationId xmlns:a16="http://schemas.microsoft.com/office/drawing/2014/main" id="{144551C3-5CD2-15BF-AF1E-1D41B2F4BEA6}"/>
              </a:ext>
            </a:extLst>
          </p:cNvPr>
          <p:cNvGrpSpPr/>
          <p:nvPr/>
        </p:nvGrpSpPr>
        <p:grpSpPr>
          <a:xfrm>
            <a:off x="9195564" y="834323"/>
            <a:ext cx="1282926" cy="1011798"/>
            <a:chOff x="9195564" y="699129"/>
            <a:chExt cx="1282926" cy="1011798"/>
          </a:xfrm>
        </p:grpSpPr>
        <p:pic>
          <p:nvPicPr>
            <p:cNvPr id="45" name="Google Shape;1210;p10" descr="Computer with solid fill">
              <a:extLst>
                <a:ext uri="{FF2B5EF4-FFF2-40B4-BE49-F238E27FC236}">
                  <a16:creationId xmlns:a16="http://schemas.microsoft.com/office/drawing/2014/main" id="{C42062FB-5BA7-A57C-AF0A-39E1E99347CE}"/>
                </a:ext>
              </a:extLst>
            </p:cNvPr>
            <p:cNvPicPr preferRelativeResize="0"/>
            <p:nvPr/>
          </p:nvPicPr>
          <p:blipFill rotWithShape="1">
            <a:blip r:embed="rId8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466692" y="699129"/>
              <a:ext cx="1011798" cy="1011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211;p10">
              <a:extLst>
                <a:ext uri="{FF2B5EF4-FFF2-40B4-BE49-F238E27FC236}">
                  <a16:creationId xmlns:a16="http://schemas.microsoft.com/office/drawing/2014/main" id="{EBD4E72E-D515-8053-EDF1-4FC75D800A9F}"/>
                </a:ext>
              </a:extLst>
            </p:cNvPr>
            <p:cNvSpPr txBox="1"/>
            <p:nvPr/>
          </p:nvSpPr>
          <p:spPr>
            <a:xfrm>
              <a:off x="9195564" y="962526"/>
              <a:ext cx="11905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1212;p10">
            <a:extLst>
              <a:ext uri="{FF2B5EF4-FFF2-40B4-BE49-F238E27FC236}">
                <a16:creationId xmlns:a16="http://schemas.microsoft.com/office/drawing/2014/main" id="{F21C44B8-EC03-618B-2684-2141E22D69DE}"/>
              </a:ext>
            </a:extLst>
          </p:cNvPr>
          <p:cNvSpPr txBox="1"/>
          <p:nvPr/>
        </p:nvSpPr>
        <p:spPr>
          <a:xfrm>
            <a:off x="3515146" y="1186343"/>
            <a:ext cx="119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 Server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13;p10">
            <a:extLst>
              <a:ext uri="{FF2B5EF4-FFF2-40B4-BE49-F238E27FC236}">
                <a16:creationId xmlns:a16="http://schemas.microsoft.com/office/drawing/2014/main" id="{7D2300FC-4E43-7A86-7B7C-3D62263796DA}"/>
              </a:ext>
            </a:extLst>
          </p:cNvPr>
          <p:cNvSpPr txBox="1"/>
          <p:nvPr/>
        </p:nvSpPr>
        <p:spPr>
          <a:xfrm>
            <a:off x="8553337" y="1262828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214;p10">
            <a:extLst>
              <a:ext uri="{FF2B5EF4-FFF2-40B4-BE49-F238E27FC236}">
                <a16:creationId xmlns:a16="http://schemas.microsoft.com/office/drawing/2014/main" id="{76E57268-106F-D8E3-2566-32DB33AACEFC}"/>
              </a:ext>
            </a:extLst>
          </p:cNvPr>
          <p:cNvSpPr txBox="1"/>
          <p:nvPr/>
        </p:nvSpPr>
        <p:spPr>
          <a:xfrm>
            <a:off x="6719497" y="1308383"/>
            <a:ext cx="11905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Proxy Client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215;p10">
            <a:extLst>
              <a:ext uri="{FF2B5EF4-FFF2-40B4-BE49-F238E27FC236}">
                <a16:creationId xmlns:a16="http://schemas.microsoft.com/office/drawing/2014/main" id="{191EFE79-6833-4B18-5C7D-CB51D122884D}"/>
              </a:ext>
            </a:extLst>
          </p:cNvPr>
          <p:cNvSpPr txBox="1"/>
          <p:nvPr/>
        </p:nvSpPr>
        <p:spPr>
          <a:xfrm>
            <a:off x="9150202" y="1811787"/>
            <a:ext cx="1477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Aviatrix.com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216;p10">
            <a:extLst>
              <a:ext uri="{FF2B5EF4-FFF2-40B4-BE49-F238E27FC236}">
                <a16:creationId xmlns:a16="http://schemas.microsoft.com/office/drawing/2014/main" id="{97AF3AD2-104B-7FA5-3FCF-15E150F54DBB}"/>
              </a:ext>
            </a:extLst>
          </p:cNvPr>
          <p:cNvCxnSpPr/>
          <p:nvPr/>
        </p:nvCxnSpPr>
        <p:spPr>
          <a:xfrm rot="10800000" flipH="1">
            <a:off x="2638763" y="832221"/>
            <a:ext cx="6650337" cy="396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1217;p10">
            <a:extLst>
              <a:ext uri="{FF2B5EF4-FFF2-40B4-BE49-F238E27FC236}">
                <a16:creationId xmlns:a16="http://schemas.microsoft.com/office/drawing/2014/main" id="{AE752737-F52C-745A-0527-072E059EA21E}"/>
              </a:ext>
            </a:extLst>
          </p:cNvPr>
          <p:cNvSpPr txBox="1"/>
          <p:nvPr/>
        </p:nvSpPr>
        <p:spPr>
          <a:xfrm>
            <a:off x="2688541" y="952842"/>
            <a:ext cx="1829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1218;p10">
            <a:extLst>
              <a:ext uri="{FF2B5EF4-FFF2-40B4-BE49-F238E27FC236}">
                <a16:creationId xmlns:a16="http://schemas.microsoft.com/office/drawing/2014/main" id="{6C941D62-B260-E500-058E-CB959274EC83}"/>
              </a:ext>
            </a:extLst>
          </p:cNvPr>
          <p:cNvGrpSpPr/>
          <p:nvPr/>
        </p:nvGrpSpPr>
        <p:grpSpPr>
          <a:xfrm>
            <a:off x="3955502" y="834406"/>
            <a:ext cx="1941727" cy="1179238"/>
            <a:chOff x="5413187" y="177337"/>
            <a:chExt cx="2251800" cy="1274439"/>
          </a:xfrm>
        </p:grpSpPr>
        <p:pic>
          <p:nvPicPr>
            <p:cNvPr id="54" name="Google Shape;1219;p10" descr="Diploma outline">
              <a:extLst>
                <a:ext uri="{FF2B5EF4-FFF2-40B4-BE49-F238E27FC236}">
                  <a16:creationId xmlns:a16="http://schemas.microsoft.com/office/drawing/2014/main" id="{BCEBEAD1-98B3-49B0-B1DA-2F8E6CE4A0DA}"/>
                </a:ext>
              </a:extLst>
            </p:cNvPr>
            <p:cNvPicPr preferRelativeResize="0"/>
            <p:nvPr/>
          </p:nvPicPr>
          <p:blipFill rotWithShape="1"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4180" y="17733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1220;p10">
              <a:extLst>
                <a:ext uri="{FF2B5EF4-FFF2-40B4-BE49-F238E27FC236}">
                  <a16:creationId xmlns:a16="http://schemas.microsoft.com/office/drawing/2014/main" id="{3E781120-415A-ECAF-F3D3-A741A30C1D13}"/>
                </a:ext>
              </a:extLst>
            </p:cNvPr>
            <p:cNvSpPr txBox="1"/>
            <p:nvPr/>
          </p:nvSpPr>
          <p:spPr>
            <a:xfrm>
              <a:off x="5413187" y="952876"/>
              <a:ext cx="225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Pvt-Root-CA</a:t>
              </a:r>
              <a:endParaRPr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- Pvt-Decrypt-CA-1 </a:t>
              </a:r>
              <a:endParaRPr/>
            </a:p>
          </p:txBody>
        </p:sp>
      </p:grpSp>
      <p:sp>
        <p:nvSpPr>
          <p:cNvPr id="56" name="Google Shape;1221;p10">
            <a:extLst>
              <a:ext uri="{FF2B5EF4-FFF2-40B4-BE49-F238E27FC236}">
                <a16:creationId xmlns:a16="http://schemas.microsoft.com/office/drawing/2014/main" id="{18B772F6-7622-2E54-DDF2-FF1ED24BC451}"/>
              </a:ext>
            </a:extLst>
          </p:cNvPr>
          <p:cNvSpPr/>
          <p:nvPr/>
        </p:nvSpPr>
        <p:spPr>
          <a:xfrm rot="5700000">
            <a:off x="8426772" y="919319"/>
            <a:ext cx="2527221" cy="279245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222;p10">
            <a:extLst>
              <a:ext uri="{FF2B5EF4-FFF2-40B4-BE49-F238E27FC236}">
                <a16:creationId xmlns:a16="http://schemas.microsoft.com/office/drawing/2014/main" id="{EBE94E09-5D37-B0F5-577F-E4E22AAED810}"/>
              </a:ext>
            </a:extLst>
          </p:cNvPr>
          <p:cNvSpPr/>
          <p:nvPr/>
        </p:nvSpPr>
        <p:spPr>
          <a:xfrm rot="4620000">
            <a:off x="3450582" y="1381499"/>
            <a:ext cx="2232254" cy="1477390"/>
          </a:xfrm>
          <a:prstGeom prst="arc">
            <a:avLst>
              <a:gd name="adj1" fmla="val 16200000"/>
              <a:gd name="adj2" fmla="val 20940963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224;p10">
            <a:extLst>
              <a:ext uri="{FF2B5EF4-FFF2-40B4-BE49-F238E27FC236}">
                <a16:creationId xmlns:a16="http://schemas.microsoft.com/office/drawing/2014/main" id="{3CDD9544-BD70-575E-946C-EF038ACD3363}"/>
              </a:ext>
            </a:extLst>
          </p:cNvPr>
          <p:cNvSpPr txBox="1"/>
          <p:nvPr/>
        </p:nvSpPr>
        <p:spPr>
          <a:xfrm>
            <a:off x="10596150" y="93224"/>
            <a:ext cx="11905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Public 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225;p10">
            <a:extLst>
              <a:ext uri="{FF2B5EF4-FFF2-40B4-BE49-F238E27FC236}">
                <a16:creationId xmlns:a16="http://schemas.microsoft.com/office/drawing/2014/main" id="{EDFB260E-FB9C-9D0A-4FA9-BC7D88ECAD39}"/>
              </a:ext>
            </a:extLst>
          </p:cNvPr>
          <p:cNvSpPr txBox="1"/>
          <p:nvPr/>
        </p:nvSpPr>
        <p:spPr>
          <a:xfrm>
            <a:off x="4071725" y="2499925"/>
            <a:ext cx="156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fly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by Pvt Decrypt 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226;p10">
            <a:extLst>
              <a:ext uri="{FF2B5EF4-FFF2-40B4-BE49-F238E27FC236}">
                <a16:creationId xmlns:a16="http://schemas.microsoft.com/office/drawing/2014/main" id="{B32C0B5B-9B20-0833-16F0-6DA9F0363413}"/>
              </a:ext>
            </a:extLst>
          </p:cNvPr>
          <p:cNvSpPr txBox="1"/>
          <p:nvPr/>
        </p:nvSpPr>
        <p:spPr>
          <a:xfrm>
            <a:off x="304218" y="2071261"/>
            <a:ext cx="164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Godaddy-Root-CA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Pvt-Root-CA</a:t>
            </a:r>
            <a:endParaRPr/>
          </a:p>
        </p:txBody>
      </p:sp>
      <p:sp>
        <p:nvSpPr>
          <p:cNvPr id="61" name="Google Shape;1227;p10">
            <a:extLst>
              <a:ext uri="{FF2B5EF4-FFF2-40B4-BE49-F238E27FC236}">
                <a16:creationId xmlns:a16="http://schemas.microsoft.com/office/drawing/2014/main" id="{B102481D-CC28-2C29-5BF1-88D04A8338DA}"/>
              </a:ext>
            </a:extLst>
          </p:cNvPr>
          <p:cNvSpPr txBox="1"/>
          <p:nvPr/>
        </p:nvSpPr>
        <p:spPr>
          <a:xfrm>
            <a:off x="6834239" y="1844220"/>
            <a:ext cx="1645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Godaddy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-Root-CA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ISRG-Root-CA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228;p10">
            <a:extLst>
              <a:ext uri="{FF2B5EF4-FFF2-40B4-BE49-F238E27FC236}">
                <a16:creationId xmlns:a16="http://schemas.microsoft.com/office/drawing/2014/main" id="{ADF413AA-93D3-A1AF-F12F-45FDC8D20FC1}"/>
              </a:ext>
            </a:extLst>
          </p:cNvPr>
          <p:cNvSpPr txBox="1"/>
          <p:nvPr/>
        </p:nvSpPr>
        <p:spPr>
          <a:xfrm>
            <a:off x="22949" y="3518889"/>
            <a:ext cx="194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Pvt-Root-CA</a:t>
            </a:r>
            <a:endParaRPr sz="1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 Pvt-Decrypt-CA-1</a:t>
            </a:r>
            <a:endParaRPr dirty="0"/>
          </a:p>
        </p:txBody>
      </p:sp>
      <p:sp>
        <p:nvSpPr>
          <p:cNvPr id="63" name="Google Shape;1223;p10">
            <a:extLst>
              <a:ext uri="{FF2B5EF4-FFF2-40B4-BE49-F238E27FC236}">
                <a16:creationId xmlns:a16="http://schemas.microsoft.com/office/drawing/2014/main" id="{BE6CDAD4-D794-930A-A943-1A7C615B2D4E}"/>
              </a:ext>
            </a:extLst>
          </p:cNvPr>
          <p:cNvSpPr/>
          <p:nvPr/>
        </p:nvSpPr>
        <p:spPr>
          <a:xfrm rot="2820000">
            <a:off x="10073676" y="65141"/>
            <a:ext cx="1193721" cy="180308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accent2"/>
            </a:solidFill>
            <a:prstDash val="dot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5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TLS Decryption: Decryption CA Cert</a:t>
            </a:r>
            <a:endParaRPr dirty="0"/>
          </a:p>
        </p:txBody>
      </p:sp>
      <p:sp>
        <p:nvSpPr>
          <p:cNvPr id="1156" name="Google Shape;1156;p9"/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CC6B28-C784-B668-4C43-1285ECB7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150" y="830522"/>
            <a:ext cx="8933027" cy="30031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332B02-91B4-C5C6-144B-1D19E806C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149" y="4092443"/>
            <a:ext cx="8933027" cy="23543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26DE5-0100-0187-6063-DC1793408843}"/>
              </a:ext>
            </a:extLst>
          </p:cNvPr>
          <p:cNvSpPr txBox="1"/>
          <p:nvPr/>
        </p:nvSpPr>
        <p:spPr>
          <a:xfrm>
            <a:off x="10105016" y="2992050"/>
            <a:ext cx="1896107" cy="18774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Decrypt CA Certificates should be trusted by the </a:t>
            </a:r>
            <a:r>
              <a:rPr lang="en-GB" sz="1400" b="1" dirty="0"/>
              <a:t>Source </a:t>
            </a:r>
            <a:r>
              <a:rPr lang="en-GB" sz="1400" b="1" dirty="0" err="1"/>
              <a:t>SmartGroup</a:t>
            </a:r>
            <a:r>
              <a:rPr lang="en-GB" sz="1400" b="1" dirty="0"/>
              <a:t> </a:t>
            </a:r>
            <a:r>
              <a:rPr lang="en-GB" sz="1400" dirty="0"/>
              <a:t>virtual machines when TLS Decryption is enabled for proxy.</a:t>
            </a:r>
          </a:p>
          <a:p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5D70B-32B8-A738-0FFE-F24406D095BD}"/>
              </a:ext>
            </a:extLst>
          </p:cNvPr>
          <p:cNvCxnSpPr/>
          <p:nvPr/>
        </p:nvCxnSpPr>
        <p:spPr>
          <a:xfrm flipH="1">
            <a:off x="9049732" y="3525625"/>
            <a:ext cx="1055284" cy="744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3E7B75-4E63-A936-28A2-D58E55409EAC}"/>
              </a:ext>
            </a:extLst>
          </p:cNvPr>
          <p:cNvSpPr txBox="1"/>
          <p:nvPr/>
        </p:nvSpPr>
        <p:spPr>
          <a:xfrm>
            <a:off x="9712638" y="995438"/>
            <a:ext cx="2288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H" sz="1600" dirty="0"/>
              <a:t>Download the Decryption CA Bundle.</a:t>
            </a:r>
          </a:p>
          <a:p>
            <a:pPr marL="342900" indent="-342900">
              <a:buAutoNum type="arabicPeriod"/>
            </a:pPr>
            <a:r>
              <a:rPr lang="en-CH" sz="1600" dirty="0"/>
              <a:t>Distribute the bundle across all the workloads.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0826CB-A950-4B7B-564F-55440CACFE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729" y="2433643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2CCFA26-3C7C-E291-15F2-230CDDFD1F9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130" y="1427057"/>
            <a:ext cx="1940871" cy="1314302"/>
          </a:xfrm>
          <a:prstGeom prst="rect">
            <a:avLst/>
          </a:prstGeom>
        </p:spPr>
      </p:pic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A52AF8B2-4F4E-ADAD-61E4-12DFEB617474}"/>
              </a:ext>
            </a:extLst>
          </p:cNvPr>
          <p:cNvSpPr/>
          <p:nvPr/>
        </p:nvSpPr>
        <p:spPr>
          <a:xfrm>
            <a:off x="10454596" y="2290026"/>
            <a:ext cx="1611057" cy="769442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Aviatrix DCF: Intra and Inter SmartGroups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0" y="1548988"/>
            <a:ext cx="1940871" cy="1314302"/>
          </a:xfrm>
          <a:prstGeom prst="rect">
            <a:avLst/>
          </a:prstGeom>
        </p:spPr>
      </p:pic>
      <p:pic>
        <p:nvPicPr>
          <p:cNvPr id="16" name="Graphic 15" descr="Network diagram outline">
            <a:extLst>
              <a:ext uri="{FF2B5EF4-FFF2-40B4-BE49-F238E27FC236}">
                <a16:creationId xmlns:a16="http://schemas.microsoft.com/office/drawing/2014/main" id="{586E10BE-F211-4143-AFF1-D85659BF80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80916" y="1978628"/>
            <a:ext cx="469209" cy="4692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BF5593-DB11-F044-82A4-C2401F4936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199" y="2417481"/>
            <a:ext cx="424111" cy="40686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2636D9-97DB-0849-B066-0F0563250844}"/>
              </a:ext>
            </a:extLst>
          </p:cNvPr>
          <p:cNvCxnSpPr>
            <a:cxnSpLocks/>
          </p:cNvCxnSpPr>
          <p:nvPr/>
        </p:nvCxnSpPr>
        <p:spPr>
          <a:xfrm flipV="1">
            <a:off x="1150083" y="2390198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FC389-2BC9-3C4D-95B6-16AD80D46407}"/>
              </a:ext>
            </a:extLst>
          </p:cNvPr>
          <p:cNvCxnSpPr>
            <a:cxnSpLocks/>
          </p:cNvCxnSpPr>
          <p:nvPr/>
        </p:nvCxnSpPr>
        <p:spPr>
          <a:xfrm flipH="1" flipV="1">
            <a:off x="827451" y="1780503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0CA8D3-AA97-BF4C-9708-E2CF9A38C6FD}"/>
              </a:ext>
            </a:extLst>
          </p:cNvPr>
          <p:cNvCxnSpPr>
            <a:cxnSpLocks/>
          </p:cNvCxnSpPr>
          <p:nvPr/>
        </p:nvCxnSpPr>
        <p:spPr>
          <a:xfrm>
            <a:off x="1236393" y="2306003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BF75-CA88-8B4A-BBB9-3AB805A28241}"/>
              </a:ext>
            </a:extLst>
          </p:cNvPr>
          <p:cNvCxnSpPr>
            <a:cxnSpLocks/>
          </p:cNvCxnSpPr>
          <p:nvPr/>
        </p:nvCxnSpPr>
        <p:spPr>
          <a:xfrm flipH="1" flipV="1">
            <a:off x="3241787" y="1780503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880247-8943-1A4B-98E2-6EDA418CB4DB}"/>
              </a:ext>
            </a:extLst>
          </p:cNvPr>
          <p:cNvCxnSpPr>
            <a:cxnSpLocks/>
          </p:cNvCxnSpPr>
          <p:nvPr/>
        </p:nvCxnSpPr>
        <p:spPr>
          <a:xfrm flipV="1">
            <a:off x="1145109" y="2390197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001" y="3099073"/>
            <a:ext cx="398633" cy="3824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819ABF-AB4D-6C46-9811-E16B2154AE4C}"/>
              </a:ext>
            </a:extLst>
          </p:cNvPr>
          <p:cNvCxnSpPr>
            <a:cxnSpLocks/>
          </p:cNvCxnSpPr>
          <p:nvPr/>
        </p:nvCxnSpPr>
        <p:spPr>
          <a:xfrm flipH="1" flipV="1">
            <a:off x="822477" y="1780502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</p:cNvCxnSpPr>
          <p:nvPr/>
        </p:nvCxnSpPr>
        <p:spPr>
          <a:xfrm flipV="1">
            <a:off x="1123957" y="172396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485660" y="1209741"/>
            <a:ext cx="3782788" cy="570760"/>
            <a:chOff x="840114" y="2589601"/>
            <a:chExt cx="3782788" cy="570760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1901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124881" y="2589601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08" y="1591335"/>
            <a:ext cx="312116" cy="31211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A70BA16-5E5B-2C46-B4C8-3DB83CE064D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9099" y="2142981"/>
            <a:ext cx="295262" cy="29526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7389" y="1597035"/>
            <a:ext cx="312116" cy="3121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599409" y="2338719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2875389" y="2345542"/>
            <a:ext cx="636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8B7106A-387A-A64D-96B5-C266F72B8BDC}"/>
              </a:ext>
            </a:extLst>
          </p:cNvPr>
          <p:cNvCxnSpPr>
            <a:cxnSpLocks/>
          </p:cNvCxnSpPr>
          <p:nvPr/>
        </p:nvCxnSpPr>
        <p:spPr>
          <a:xfrm>
            <a:off x="1231419" y="2306002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4D5B6B-D974-0045-8C26-7881A648DDB6}"/>
              </a:ext>
            </a:extLst>
          </p:cNvPr>
          <p:cNvCxnSpPr>
            <a:cxnSpLocks/>
          </p:cNvCxnSpPr>
          <p:nvPr/>
        </p:nvCxnSpPr>
        <p:spPr>
          <a:xfrm flipH="1" flipV="1">
            <a:off x="3236813" y="1780502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9732" y="1597035"/>
            <a:ext cx="312116" cy="31211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</p:cNvCxnSpPr>
          <p:nvPr/>
        </p:nvCxnSpPr>
        <p:spPr>
          <a:xfrm flipV="1">
            <a:off x="3571913" y="172396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8621" y="1597035"/>
            <a:ext cx="312116" cy="31211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4D888E30-57A4-1A48-92DB-F2E768904F9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7142" y="2135721"/>
            <a:ext cx="312116" cy="31211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10574886" y="794010"/>
            <a:ext cx="132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Groups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10558007" y="1189994"/>
            <a:ext cx="67805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11338917" y="1191070"/>
            <a:ext cx="67805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12375" y="2512008"/>
            <a:ext cx="1940871" cy="131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749A83-8F13-EFCD-651E-6AFD210483B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566" y="3411556"/>
            <a:ext cx="424111" cy="406861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197035" y="2939866"/>
            <a:ext cx="469209" cy="46920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6907732" y="3409453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6585100" y="2799758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6994042" y="3325258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8999436" y="2799758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6902758" y="3409452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650" y="4118328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6580126" y="2799757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6881606" y="27432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6243309" y="1014850"/>
            <a:ext cx="3780237" cy="1784906"/>
            <a:chOff x="840114" y="1375455"/>
            <a:chExt cx="3780237" cy="178490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FF7D1EE-38F7-4FF0-7F90-EE82610F4A1C}"/>
                </a:ext>
              </a:extLst>
            </p:cNvPr>
            <p:cNvSpPr/>
            <p:nvPr/>
          </p:nvSpPr>
          <p:spPr>
            <a:xfrm>
              <a:off x="4013339" y="1386749"/>
              <a:ext cx="607012" cy="1773612"/>
            </a:xfrm>
            <a:prstGeom prst="roundRect">
              <a:avLst>
                <a:gd name="adj" fmla="val 745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F11A30-5E6F-230C-5FE0-06F099B307CC}"/>
                </a:ext>
              </a:extLst>
            </p:cNvPr>
            <p:cNvSpPr txBox="1"/>
            <p:nvPr/>
          </p:nvSpPr>
          <p:spPr>
            <a:xfrm>
              <a:off x="3994008" y="1375455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0757" y="2610590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6748" y="3162236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5038" y="2616290"/>
            <a:ext cx="312116" cy="31211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8507858" y="34087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6989068" y="3325257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8994462" y="2799757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7381" y="2616290"/>
            <a:ext cx="312116" cy="312116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F3FC2D-DFF5-2552-5525-E72CB1AB174C}"/>
              </a:ext>
            </a:extLst>
          </p:cNvPr>
          <p:cNvCxnSpPr>
            <a:cxnSpLocks/>
          </p:cNvCxnSpPr>
          <p:nvPr/>
        </p:nvCxnSpPr>
        <p:spPr>
          <a:xfrm flipV="1">
            <a:off x="9329562" y="2743220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>
            <a:extLst>
              <a:ext uri="{FF2B5EF4-FFF2-40B4-BE49-F238E27FC236}">
                <a16:creationId xmlns:a16="http://schemas.microsoft.com/office/drawing/2014/main" id="{4B975A60-1FA3-D4D7-5B85-FAABDF8D17D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56270" y="2616290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4791" y="3154976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239" y="22900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5652" y="199775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ight Arrow 169">
            <a:extLst>
              <a:ext uri="{FF2B5EF4-FFF2-40B4-BE49-F238E27FC236}">
                <a16:creationId xmlns:a16="http://schemas.microsoft.com/office/drawing/2014/main" id="{B4EE4302-FD71-82A8-5B95-A58050AF4851}"/>
              </a:ext>
            </a:extLst>
          </p:cNvPr>
          <p:cNvSpPr/>
          <p:nvPr/>
        </p:nvSpPr>
        <p:spPr>
          <a:xfrm>
            <a:off x="5095998" y="1750918"/>
            <a:ext cx="755780" cy="560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Content Placeholder 10">
            <a:extLst>
              <a:ext uri="{FF2B5EF4-FFF2-40B4-BE49-F238E27FC236}">
                <a16:creationId xmlns:a16="http://schemas.microsoft.com/office/drawing/2014/main" id="{3273E888-C3B0-B720-635B-062C44862315}"/>
              </a:ext>
            </a:extLst>
          </p:cNvPr>
          <p:cNvSpPr txBox="1">
            <a:spLocks/>
          </p:cNvSpPr>
          <p:nvPr/>
        </p:nvSpPr>
        <p:spPr>
          <a:xfrm>
            <a:off x="461064" y="5165059"/>
            <a:ext cx="5268804" cy="12194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INTRA-SMATGROUPS- RULE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: is defined </a:t>
            </a:r>
            <a:r>
              <a:rPr lang="en-US" sz="1800" u="sng">
                <a:ea typeface="Open Sans" panose="020B0606030504020204" pitchFamily="34" charset="0"/>
                <a:cs typeface="Open Sans" panose="020B0606030504020204" pitchFamily="34" charset="0"/>
              </a:rPr>
              <a:t>within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 a Smart Group for dictating what kind of traffic is allowed/prohibited among all the instances that belong to that Smart Group</a:t>
            </a:r>
          </a:p>
          <a:p>
            <a:endParaRPr lang="en-US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8745899" y="2025033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3774" y="20296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05132" y="231517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6154100" y="5175373"/>
            <a:ext cx="576367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>
                <a:ea typeface="Open Sans" panose="020B0606030504020204" pitchFamily="34" charset="0"/>
                <a:cs typeface="Open Sans" panose="020B0606030504020204" pitchFamily="34" charset="0"/>
              </a:rPr>
              <a:t>INTER-SMARTGROUP-RULE: </a:t>
            </a:r>
            <a:r>
              <a:rPr lang="en-US" sz="1800">
                <a:ea typeface="Open Sans" panose="020B0606030504020204" pitchFamily="34" charset="0"/>
                <a:cs typeface="Open Sans" panose="020B0606030504020204" pitchFamily="34" charset="0"/>
              </a:rPr>
              <a:t>is defined among Smart Groups for dictating what kind of traffic is allowed/prohibited among two or more Smart Groups.</a:t>
            </a:r>
          </a:p>
          <a:p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10313092" y="2312799"/>
            <a:ext cx="1878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be 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6AF5FA-199D-042E-BB72-F61EBE19E068}"/>
              </a:ext>
            </a:extLst>
          </p:cNvPr>
          <p:cNvCxnSpPr/>
          <p:nvPr/>
        </p:nvCxnSpPr>
        <p:spPr>
          <a:xfrm>
            <a:off x="10918371" y="2218245"/>
            <a:ext cx="7518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2ADD77-413F-A768-8186-8BBF26CF1ED9}"/>
              </a:ext>
            </a:extLst>
          </p:cNvPr>
          <p:cNvCxnSpPr>
            <a:cxnSpLocks/>
          </p:cNvCxnSpPr>
          <p:nvPr/>
        </p:nvCxnSpPr>
        <p:spPr>
          <a:xfrm flipV="1">
            <a:off x="10921348" y="1817883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3E7FE9-4D83-7C66-8ACA-91BEF5CBCC8B}"/>
              </a:ext>
            </a:extLst>
          </p:cNvPr>
          <p:cNvCxnSpPr>
            <a:cxnSpLocks/>
          </p:cNvCxnSpPr>
          <p:nvPr/>
        </p:nvCxnSpPr>
        <p:spPr>
          <a:xfrm flipV="1">
            <a:off x="11670205" y="1817883"/>
            <a:ext cx="0" cy="411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ABF559-CABE-0D02-5E39-352348DABB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9125" y="2326675"/>
            <a:ext cx="351053" cy="27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6F8B6-D85E-2804-BFC7-85E11DDBC432}"/>
              </a:ext>
            </a:extLst>
          </p:cNvPr>
          <p:cNvSpPr txBox="1"/>
          <p:nvPr/>
        </p:nvSpPr>
        <p:spPr>
          <a:xfrm>
            <a:off x="7534890" y="343410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pic>
        <p:nvPicPr>
          <p:cNvPr id="10" name="Graphic 9" descr="Network with solid fill">
            <a:extLst>
              <a:ext uri="{FF2B5EF4-FFF2-40B4-BE49-F238E27FC236}">
                <a16:creationId xmlns:a16="http://schemas.microsoft.com/office/drawing/2014/main" id="{CE272E4A-CD02-9002-B17F-4FD01420E08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24207" y="1833412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630B77-704E-86D7-71F9-A52B750CA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89572" y="3358301"/>
            <a:ext cx="351053" cy="272011"/>
          </a:xfrm>
          <a:prstGeom prst="rect">
            <a:avLst/>
          </a:prstGeom>
        </p:spPr>
      </p:pic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DA549629-8BC9-5300-8405-F274AF594B08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60668" y="2889657"/>
            <a:ext cx="457200" cy="457200"/>
          </a:xfrm>
          <a:prstGeom prst="rect">
            <a:avLst/>
          </a:prstGeom>
        </p:spPr>
      </p:pic>
      <p:pic>
        <p:nvPicPr>
          <p:cNvPr id="6" name="Graphic 60">
            <a:extLst>
              <a:ext uri="{FF2B5EF4-FFF2-40B4-BE49-F238E27FC236}">
                <a16:creationId xmlns:a16="http://schemas.microsoft.com/office/drawing/2014/main" id="{DE3E27D5-483C-023C-625B-0642E17C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4230" y="1362575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888DA3F8-C75D-77F3-3586-6FF6437A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3804" y="169053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1459BFD4-919E-6E2B-B887-6B50DA4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69849" y="198407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7765" y="1663579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77EA2C4-7E83-74F4-93C7-347F6F28EB96}"/>
              </a:ext>
            </a:extLst>
          </p:cNvPr>
          <p:cNvSpPr/>
          <p:nvPr/>
        </p:nvSpPr>
        <p:spPr>
          <a:xfrm>
            <a:off x="6115719" y="1305571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240" y="141993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240" y="17144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240" y="200222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5652" y="142784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5949" y="171443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7765" y="138659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CF44B33-8558-2B88-648E-E502D0F4F1E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7304" y="1209741"/>
            <a:ext cx="198138" cy="181015"/>
          </a:xfrm>
          <a:prstGeom prst="rect">
            <a:avLst/>
          </a:prstGeom>
        </p:spPr>
      </p:pic>
      <p:pic>
        <p:nvPicPr>
          <p:cNvPr id="57" name="Picture 56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5056726-3199-3C83-30A9-79CE9D6EDF7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384" y="1211731"/>
            <a:ext cx="198138" cy="1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71" grpId="0"/>
      <p:bldP spid="182" grpId="0"/>
      <p:bldP spid="1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7">
            <a:extLst>
              <a:ext uri="{FF2B5EF4-FFF2-40B4-BE49-F238E27FC236}">
                <a16:creationId xmlns:a16="http://schemas.microsoft.com/office/drawing/2014/main" id="{48228C35-C6A4-53E5-A485-6DCE1F5B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Aviatrix DCF: Intra and inter </a:t>
            </a:r>
            <a:r>
              <a:rPr lang="en-US" err="1"/>
              <a:t>SmartGroups</a:t>
            </a:r>
            <a:r>
              <a:rPr lang="en-US"/>
              <a:t>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4453692" y="854904"/>
            <a:ext cx="934404" cy="499187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7231116" y="830522"/>
            <a:ext cx="93440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/>
                </a:solidFill>
              </a:rPr>
              <a:t>SmartGroup</a:t>
            </a:r>
            <a:endParaRPr lang="en-US" sz="1100">
              <a:solidFill>
                <a:schemeClr val="tx1"/>
              </a:solidFill>
            </a:endParaRPr>
          </a:p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B886583-BD8F-70BD-B282-4F28FBD124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604" y="2922035"/>
            <a:ext cx="1940871" cy="131430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76C4144-9C19-AE2F-9DFC-01E4FF1476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973955"/>
            <a:ext cx="1940871" cy="1314302"/>
          </a:xfrm>
          <a:prstGeom prst="rect">
            <a:avLst/>
          </a:prstGeom>
        </p:spPr>
      </p:pic>
      <p:pic>
        <p:nvPicPr>
          <p:cNvPr id="29" name="Graphic 28" descr="Network diagram outline">
            <a:extLst>
              <a:ext uri="{FF2B5EF4-FFF2-40B4-BE49-F238E27FC236}">
                <a16:creationId xmlns:a16="http://schemas.microsoft.com/office/drawing/2014/main" id="{A695896B-8A02-7334-555F-ED1BED352DD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99893" y="3486260"/>
            <a:ext cx="469209" cy="4692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10105F-B6F9-7DC7-0ECB-231DD7315FA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66" y="3901898"/>
            <a:ext cx="424111" cy="40686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015B9-D833-8B6E-0F9A-9443F5590526}"/>
              </a:ext>
            </a:extLst>
          </p:cNvPr>
          <p:cNvCxnSpPr>
            <a:cxnSpLocks/>
          </p:cNvCxnSpPr>
          <p:nvPr/>
        </p:nvCxnSpPr>
        <p:spPr>
          <a:xfrm flipV="1">
            <a:off x="917715" y="3905985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A6B0FE-7592-02F1-1878-4C54FFA05767}"/>
              </a:ext>
            </a:extLst>
          </p:cNvPr>
          <p:cNvCxnSpPr>
            <a:cxnSpLocks/>
          </p:cNvCxnSpPr>
          <p:nvPr/>
        </p:nvCxnSpPr>
        <p:spPr>
          <a:xfrm flipH="1" flipV="1">
            <a:off x="595083" y="3296290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2979B5-C2FF-C7D4-2E12-0DAD4E6C062F}"/>
              </a:ext>
            </a:extLst>
          </p:cNvPr>
          <p:cNvCxnSpPr>
            <a:cxnSpLocks/>
          </p:cNvCxnSpPr>
          <p:nvPr/>
        </p:nvCxnSpPr>
        <p:spPr>
          <a:xfrm>
            <a:off x="1004025" y="3821790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0A8115-46DB-7148-8A36-AA5E4078195E}"/>
              </a:ext>
            </a:extLst>
          </p:cNvPr>
          <p:cNvCxnSpPr>
            <a:cxnSpLocks/>
          </p:cNvCxnSpPr>
          <p:nvPr/>
        </p:nvCxnSpPr>
        <p:spPr>
          <a:xfrm flipH="1" flipV="1">
            <a:off x="3009419" y="3296290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82C98-6463-3B59-D4C8-675085F76052}"/>
              </a:ext>
            </a:extLst>
          </p:cNvPr>
          <p:cNvCxnSpPr>
            <a:cxnSpLocks/>
          </p:cNvCxnSpPr>
          <p:nvPr/>
        </p:nvCxnSpPr>
        <p:spPr>
          <a:xfrm flipV="1">
            <a:off x="912741" y="3905984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53DE1F17-7F5E-ABB4-F424-074E5F48C81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51" y="4556244"/>
            <a:ext cx="398633" cy="38242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CF2F1-9E04-DC06-81ED-A8C856C3248F}"/>
              </a:ext>
            </a:extLst>
          </p:cNvPr>
          <p:cNvCxnSpPr>
            <a:cxnSpLocks/>
          </p:cNvCxnSpPr>
          <p:nvPr/>
        </p:nvCxnSpPr>
        <p:spPr>
          <a:xfrm flipH="1" flipV="1">
            <a:off x="590109" y="3296289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F35C4-7A65-14CE-2A25-7974D771DA08}"/>
              </a:ext>
            </a:extLst>
          </p:cNvPr>
          <p:cNvCxnSpPr>
            <a:cxnSpLocks/>
          </p:cNvCxnSpPr>
          <p:nvPr/>
        </p:nvCxnSpPr>
        <p:spPr>
          <a:xfrm flipV="1">
            <a:off x="891589" y="3239752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5816E2-58B3-9A67-7D6F-F9DC25E50754}"/>
              </a:ext>
            </a:extLst>
          </p:cNvPr>
          <p:cNvGrpSpPr/>
          <p:nvPr/>
        </p:nvGrpSpPr>
        <p:grpSpPr>
          <a:xfrm>
            <a:off x="253292" y="1513147"/>
            <a:ext cx="3021348" cy="1783141"/>
            <a:chOff x="840114" y="1377220"/>
            <a:chExt cx="3021348" cy="1783141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F192AC0-68E3-1EE2-C3D6-283B23D3E886}"/>
                </a:ext>
              </a:extLst>
            </p:cNvPr>
            <p:cNvSpPr/>
            <p:nvPr/>
          </p:nvSpPr>
          <p:spPr>
            <a:xfrm>
              <a:off x="840114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7D6AC95-7A32-C174-AD55-F3E7F18E27E4}"/>
                </a:ext>
              </a:extLst>
            </p:cNvPr>
            <p:cNvSpPr/>
            <p:nvPr/>
          </p:nvSpPr>
          <p:spPr>
            <a:xfrm>
              <a:off x="1599003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07EB8BA-1825-0796-DD10-3233316F169A}"/>
                </a:ext>
              </a:extLst>
            </p:cNvPr>
            <p:cNvSpPr txBox="1"/>
            <p:nvPr/>
          </p:nvSpPr>
          <p:spPr>
            <a:xfrm>
              <a:off x="904979" y="14365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7A5B94-B4D8-05A2-3F2B-836CCF20F82A}"/>
                </a:ext>
              </a:extLst>
            </p:cNvPr>
            <p:cNvSpPr txBox="1"/>
            <p:nvPr/>
          </p:nvSpPr>
          <p:spPr>
            <a:xfrm>
              <a:off x="1656608" y="1438372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A6C1FB6-ABAF-82C7-6841-27963D6329D4}"/>
                </a:ext>
              </a:extLst>
            </p:cNvPr>
            <p:cNvSpPr/>
            <p:nvPr/>
          </p:nvSpPr>
          <p:spPr>
            <a:xfrm>
              <a:off x="3254450" y="1377220"/>
              <a:ext cx="607012" cy="1783141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5EFBD7-B95E-E38B-EB7A-F88AF88F5414}"/>
                </a:ext>
              </a:extLst>
            </p:cNvPr>
            <p:cNvSpPr txBox="1"/>
            <p:nvPr/>
          </p:nvSpPr>
          <p:spPr>
            <a:xfrm>
              <a:off x="3325474" y="138674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  <a:endParaRPr 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8E29C54-0556-CD63-2650-9E9359B1180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740" y="3107122"/>
            <a:ext cx="312116" cy="312116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9D9A18D3-3E60-62BF-15EB-23B202D8078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31" y="3658768"/>
            <a:ext cx="295262" cy="295262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CE5742-DB84-7558-0BD4-15B2A2A2627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5021" y="3112822"/>
            <a:ext cx="312116" cy="31211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B1EEF15-2C52-8AD2-4D6D-580A8981C1B4}"/>
              </a:ext>
            </a:extLst>
          </p:cNvPr>
          <p:cNvSpPr txBox="1"/>
          <p:nvPr/>
        </p:nvSpPr>
        <p:spPr>
          <a:xfrm>
            <a:off x="1350580" y="3847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D99188-BD61-920B-1C42-16AA83B14C1C}"/>
              </a:ext>
            </a:extLst>
          </p:cNvPr>
          <p:cNvSpPr txBox="1"/>
          <p:nvPr/>
        </p:nvSpPr>
        <p:spPr>
          <a:xfrm>
            <a:off x="2301594" y="385450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91A515-87FA-2F23-6958-2FDF1B26C7F9}"/>
              </a:ext>
            </a:extLst>
          </p:cNvPr>
          <p:cNvCxnSpPr>
            <a:cxnSpLocks/>
          </p:cNvCxnSpPr>
          <p:nvPr/>
        </p:nvCxnSpPr>
        <p:spPr>
          <a:xfrm>
            <a:off x="999051" y="3821789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52C7458-957D-4332-6CBB-B3ABED3DB0C7}"/>
              </a:ext>
            </a:extLst>
          </p:cNvPr>
          <p:cNvCxnSpPr>
            <a:cxnSpLocks/>
          </p:cNvCxnSpPr>
          <p:nvPr/>
        </p:nvCxnSpPr>
        <p:spPr>
          <a:xfrm flipH="1" flipV="1">
            <a:off x="3004445" y="3296289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153">
            <a:extLst>
              <a:ext uri="{FF2B5EF4-FFF2-40B4-BE49-F238E27FC236}">
                <a16:creationId xmlns:a16="http://schemas.microsoft.com/office/drawing/2014/main" id="{32466480-3B2A-6B3E-3D7B-EF08D3F5372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7364" y="3112822"/>
            <a:ext cx="312116" cy="312116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DDB879FF-E39D-5289-DABC-E2A7BDCE492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74774" y="3651508"/>
            <a:ext cx="312116" cy="312116"/>
          </a:xfrm>
          <a:prstGeom prst="rect">
            <a:avLst/>
          </a:prstGeom>
        </p:spPr>
      </p:pic>
      <p:pic>
        <p:nvPicPr>
          <p:cNvPr id="163" name="Graphic 60">
            <a:extLst>
              <a:ext uri="{FF2B5EF4-FFF2-40B4-BE49-F238E27FC236}">
                <a16:creationId xmlns:a16="http://schemas.microsoft.com/office/drawing/2014/main" id="{6794FD11-ECA8-5457-EAC5-A8C82CA4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22" y="278655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60">
            <a:extLst>
              <a:ext uri="{FF2B5EF4-FFF2-40B4-BE49-F238E27FC236}">
                <a16:creationId xmlns:a16="http://schemas.microsoft.com/office/drawing/2014/main" id="{232B4E6E-8B61-0285-E782-E6F9917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635" y="249428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Graphic 60">
            <a:extLst>
              <a:ext uri="{FF2B5EF4-FFF2-40B4-BE49-F238E27FC236}">
                <a16:creationId xmlns:a16="http://schemas.microsoft.com/office/drawing/2014/main" id="{00C3ACBF-187E-5D96-5958-7065B097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748" y="216011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52B71537-60C7-7070-6A66-CFFC84149242}"/>
              </a:ext>
            </a:extLst>
          </p:cNvPr>
          <p:cNvSpPr/>
          <p:nvPr/>
        </p:nvSpPr>
        <p:spPr>
          <a:xfrm>
            <a:off x="2752589" y="2404425"/>
            <a:ext cx="415902" cy="5820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8" name="Graphic 60">
            <a:extLst>
              <a:ext uri="{FF2B5EF4-FFF2-40B4-BE49-F238E27FC236}">
                <a16:creationId xmlns:a16="http://schemas.microsoft.com/office/drawing/2014/main" id="{836B4CAA-E040-2E8A-EF17-DCBD96A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3733" y="2437778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60">
            <a:extLst>
              <a:ext uri="{FF2B5EF4-FFF2-40B4-BE49-F238E27FC236}">
                <a16:creationId xmlns:a16="http://schemas.microsoft.com/office/drawing/2014/main" id="{5B40A087-C635-7DE9-A573-70584878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3736" y="2715431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Freeform 175">
            <a:extLst>
              <a:ext uri="{FF2B5EF4-FFF2-40B4-BE49-F238E27FC236}">
                <a16:creationId xmlns:a16="http://schemas.microsoft.com/office/drawing/2014/main" id="{3C9FB25D-33EC-4040-E333-7E140B8291AF}"/>
              </a:ext>
            </a:extLst>
          </p:cNvPr>
          <p:cNvSpPr/>
          <p:nvPr/>
        </p:nvSpPr>
        <p:spPr>
          <a:xfrm>
            <a:off x="159110" y="1785583"/>
            <a:ext cx="3211636" cy="1006480"/>
          </a:xfrm>
          <a:custGeom>
            <a:avLst/>
            <a:gdLst>
              <a:gd name="connsiteX0" fmla="*/ 224994 w 3211636"/>
              <a:gd name="connsiteY0" fmla="*/ 71607 h 1006480"/>
              <a:gd name="connsiteX1" fmla="*/ 224994 w 3211636"/>
              <a:gd name="connsiteY1" fmla="*/ 955115 h 1006480"/>
              <a:gd name="connsiteX2" fmla="*/ 750157 w 3211636"/>
              <a:gd name="connsiteY2" fmla="*/ 880974 h 1006480"/>
              <a:gd name="connsiteX3" fmla="*/ 1065254 w 3211636"/>
              <a:gd name="connsiteY3" fmla="*/ 714158 h 1006480"/>
              <a:gd name="connsiteX4" fmla="*/ 2430676 w 3211636"/>
              <a:gd name="connsiteY4" fmla="*/ 627661 h 1006480"/>
              <a:gd name="connsiteX5" fmla="*/ 2646919 w 3211636"/>
              <a:gd name="connsiteY5" fmla="*/ 423774 h 1006480"/>
              <a:gd name="connsiteX6" fmla="*/ 3023800 w 3211636"/>
              <a:gd name="connsiteY6" fmla="*/ 361991 h 1006480"/>
              <a:gd name="connsiteX7" fmla="*/ 2980551 w 3211636"/>
              <a:gd name="connsiteY7" fmla="*/ 83964 h 1006480"/>
              <a:gd name="connsiteX8" fmla="*/ 224994 w 3211636"/>
              <a:gd name="connsiteY8" fmla="*/ 71607 h 100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1636" h="1006480">
                <a:moveTo>
                  <a:pt x="224994" y="71607"/>
                </a:moveTo>
                <a:cubicBezTo>
                  <a:pt x="-234266" y="216799"/>
                  <a:pt x="137467" y="820221"/>
                  <a:pt x="224994" y="955115"/>
                </a:cubicBezTo>
                <a:cubicBezTo>
                  <a:pt x="312521" y="1090009"/>
                  <a:pt x="610114" y="921133"/>
                  <a:pt x="750157" y="880974"/>
                </a:cubicBezTo>
                <a:cubicBezTo>
                  <a:pt x="890200" y="840815"/>
                  <a:pt x="785168" y="756377"/>
                  <a:pt x="1065254" y="714158"/>
                </a:cubicBezTo>
                <a:cubicBezTo>
                  <a:pt x="1345340" y="671939"/>
                  <a:pt x="2167065" y="676058"/>
                  <a:pt x="2430676" y="627661"/>
                </a:cubicBezTo>
                <a:cubicBezTo>
                  <a:pt x="2694287" y="579264"/>
                  <a:pt x="2548065" y="468052"/>
                  <a:pt x="2646919" y="423774"/>
                </a:cubicBezTo>
                <a:cubicBezTo>
                  <a:pt x="2745773" y="379496"/>
                  <a:pt x="2968195" y="418626"/>
                  <a:pt x="3023800" y="361991"/>
                </a:cubicBezTo>
                <a:cubicBezTo>
                  <a:pt x="3079405" y="305356"/>
                  <a:pt x="3441870" y="128242"/>
                  <a:pt x="2980551" y="83964"/>
                </a:cubicBezTo>
                <a:cubicBezTo>
                  <a:pt x="2519232" y="39686"/>
                  <a:pt x="684254" y="-73585"/>
                  <a:pt x="224994" y="71607"/>
                </a:cubicBezTo>
                <a:close/>
              </a:path>
            </a:pathLst>
          </a:custGeom>
          <a:gradFill flip="none" rotWithShape="1">
            <a:gsLst>
              <a:gs pos="0">
                <a:srgbClr val="F3B1FF">
                  <a:shade val="30000"/>
                  <a:satMod val="115000"/>
                </a:srgbClr>
              </a:gs>
              <a:gs pos="50000">
                <a:srgbClr val="F3B1FF">
                  <a:shade val="67500"/>
                  <a:satMod val="115000"/>
                </a:srgbClr>
              </a:gs>
              <a:gs pos="100000">
                <a:srgbClr val="F3B1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3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1" name="Graphic 60">
            <a:extLst>
              <a:ext uri="{FF2B5EF4-FFF2-40B4-BE49-F238E27FC236}">
                <a16:creationId xmlns:a16="http://schemas.microsoft.com/office/drawing/2014/main" id="{6E046DFC-3DB6-8845-AF33-3186DB34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635" y="1924374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0">
            <a:extLst>
              <a:ext uri="{FF2B5EF4-FFF2-40B4-BE49-F238E27FC236}">
                <a16:creationId xmlns:a16="http://schemas.microsoft.com/office/drawing/2014/main" id="{31AD6FF7-1296-4915-B708-FCA74F5D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7748" y="188312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60">
            <a:extLst>
              <a:ext uri="{FF2B5EF4-FFF2-40B4-BE49-F238E27FC236}">
                <a16:creationId xmlns:a16="http://schemas.microsoft.com/office/drawing/2014/main" id="{0756B755-E268-F514-1D53-AC70468E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932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60">
            <a:extLst>
              <a:ext uri="{FF2B5EF4-FFF2-40B4-BE49-F238E27FC236}">
                <a16:creationId xmlns:a16="http://schemas.microsoft.com/office/drawing/2014/main" id="{14DA09C5-26BB-CC5C-BBA2-DDD4D2D3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23" y="1916466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60">
            <a:extLst>
              <a:ext uri="{FF2B5EF4-FFF2-40B4-BE49-F238E27FC236}">
                <a16:creationId xmlns:a16="http://schemas.microsoft.com/office/drawing/2014/main" id="{31EA0DD2-460E-3999-ECCC-D5DE02C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23" y="2210962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60">
            <a:extLst>
              <a:ext uri="{FF2B5EF4-FFF2-40B4-BE49-F238E27FC236}">
                <a16:creationId xmlns:a16="http://schemas.microsoft.com/office/drawing/2014/main" id="{605EC371-71BC-F2F0-7CC3-AAEB730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23" y="2498760"/>
            <a:ext cx="276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73488215-31B3-E6F6-38E2-6FB552CA0C4D}"/>
              </a:ext>
            </a:extLst>
          </p:cNvPr>
          <p:cNvSpPr txBox="1"/>
          <p:nvPr/>
        </p:nvSpPr>
        <p:spPr>
          <a:xfrm>
            <a:off x="10493829" y="4911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81" name="Content Placeholder 10">
            <a:extLst>
              <a:ext uri="{FF2B5EF4-FFF2-40B4-BE49-F238E27FC236}">
                <a16:creationId xmlns:a16="http://schemas.microsoft.com/office/drawing/2014/main" id="{E04D2008-B82C-410E-8D4C-865292EDC54D}"/>
              </a:ext>
            </a:extLst>
          </p:cNvPr>
          <p:cNvSpPr txBox="1">
            <a:spLocks/>
          </p:cNvSpPr>
          <p:nvPr/>
        </p:nvSpPr>
        <p:spPr>
          <a:xfrm>
            <a:off x="5370957" y="5165060"/>
            <a:ext cx="389370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endParaRPr lang="en-US" sz="180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Content Placeholder 10">
            <a:extLst>
              <a:ext uri="{FF2B5EF4-FFF2-40B4-BE49-F238E27FC236}">
                <a16:creationId xmlns:a16="http://schemas.microsoft.com/office/drawing/2014/main" id="{7CD7C27E-30A3-DA43-E21B-C9CB20BCA485}"/>
              </a:ext>
            </a:extLst>
          </p:cNvPr>
          <p:cNvSpPr txBox="1">
            <a:spLocks/>
          </p:cNvSpPr>
          <p:nvPr/>
        </p:nvSpPr>
        <p:spPr>
          <a:xfrm>
            <a:off x="8087169" y="4916072"/>
            <a:ext cx="4067095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Rule changes are saved in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Draft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state.</a:t>
            </a:r>
          </a:p>
          <a:p>
            <a:pPr>
              <a:buClr>
                <a:schemeClr val="accent1"/>
              </a:buClr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When you apply a rule to a </a:t>
            </a:r>
            <a:r>
              <a:rPr lang="en-US" sz="1200" err="1">
                <a:ea typeface="Open Sans" panose="020B0606030504020204" pitchFamily="34" charset="0"/>
                <a:cs typeface="Open Sans" panose="020B0606030504020204" pitchFamily="34" charset="0"/>
              </a:rPr>
              <a:t>SmartGroup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, please keep in mind that there is an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Invisible Hidden Deny 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at the very bottom.</a:t>
            </a:r>
          </a:p>
          <a:p>
            <a:pPr>
              <a:buClr>
                <a:schemeClr val="accent1"/>
              </a:buClr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To save the changes click on “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>
              <a:buClr>
                <a:schemeClr val="accent1"/>
              </a:buClr>
            </a:pP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Discard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will trash the changes</a:t>
            </a:r>
          </a:p>
          <a:p>
            <a:pPr>
              <a:buClr>
                <a:schemeClr val="accent1"/>
              </a:buClr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Rule is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stateful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, this means that the return traffic is allowed automatically</a:t>
            </a:r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817273-749A-16AE-893D-0BA7346CFFD3}"/>
              </a:ext>
            </a:extLst>
          </p:cNvPr>
          <p:cNvSpPr txBox="1"/>
          <p:nvPr/>
        </p:nvSpPr>
        <p:spPr>
          <a:xfrm>
            <a:off x="5278465" y="5611199"/>
            <a:ext cx="1952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rule between SGs can 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achieving the </a:t>
            </a:r>
            <a:r>
              <a:rPr lang="en-US" sz="1100" i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INTER-SMARTGROUP </a:t>
            </a:r>
            <a:r>
              <a:rPr lang="en-US" sz="11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sp>
        <p:nvSpPr>
          <p:cNvPr id="45" name="Rectangle: Rounded Corners 1">
            <a:extLst>
              <a:ext uri="{FF2B5EF4-FFF2-40B4-BE49-F238E27FC236}">
                <a16:creationId xmlns:a16="http://schemas.microsoft.com/office/drawing/2014/main" id="{59B50241-3C08-2CB8-ACFF-9403EE3346F2}"/>
              </a:ext>
            </a:extLst>
          </p:cNvPr>
          <p:cNvSpPr/>
          <p:nvPr/>
        </p:nvSpPr>
        <p:spPr>
          <a:xfrm>
            <a:off x="10985931" y="813818"/>
            <a:ext cx="934404" cy="554825"/>
          </a:xfrm>
          <a:prstGeom prst="roundRect">
            <a:avLst/>
          </a:prstGeom>
          <a:solidFill>
            <a:srgbClr val="F3B1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>
                    <a:lumMod val="95000"/>
                    <a:lumOff val="5000"/>
                  </a:schemeClr>
                </a:solidFill>
              </a:rPr>
              <a:t>SmartGroup</a:t>
            </a:r>
            <a:endParaRPr lang="en-US" sz="11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Apache</a:t>
            </a:r>
          </a:p>
        </p:txBody>
      </p:sp>
      <p:sp>
        <p:nvSpPr>
          <p:cNvPr id="46" name="Rectangle: Rounded Corners 144">
            <a:extLst>
              <a:ext uri="{FF2B5EF4-FFF2-40B4-BE49-F238E27FC236}">
                <a16:creationId xmlns:a16="http://schemas.microsoft.com/office/drawing/2014/main" id="{574761D9-E5C9-C042-4DF9-849193219E64}"/>
              </a:ext>
            </a:extLst>
          </p:cNvPr>
          <p:cNvSpPr/>
          <p:nvPr/>
        </p:nvSpPr>
        <p:spPr>
          <a:xfrm>
            <a:off x="9323549" y="825262"/>
            <a:ext cx="934404" cy="5548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>
                <a:solidFill>
                  <a:schemeClr val="tx1"/>
                </a:solidFill>
              </a:rPr>
              <a:t>SmartGroup</a:t>
            </a:r>
            <a:endParaRPr lang="en-US" sz="1100">
              <a:solidFill>
                <a:schemeClr val="tx1"/>
              </a:solidFill>
            </a:endParaRPr>
          </a:p>
          <a:p>
            <a:pPr algn="ctr"/>
            <a:r>
              <a:rPr lang="en-US" sz="1100">
                <a:solidFill>
                  <a:schemeClr val="tx1"/>
                </a:solidFill>
              </a:rPr>
              <a:t>Nginx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314D4-FCE1-DCD4-A75D-58118A62D5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092" y="3937454"/>
            <a:ext cx="351053" cy="272011"/>
          </a:xfrm>
          <a:prstGeom prst="rect">
            <a:avLst/>
          </a:prstGeom>
        </p:spPr>
      </p:pic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ACF82FDC-BC84-9DCE-3423-C5A34FFA656A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9766" y="3286984"/>
            <a:ext cx="457200" cy="457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8C663D-5109-3D09-BF09-9520CF29981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6962" y="1437938"/>
            <a:ext cx="274786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BFBC59A-10A6-DC6A-BCE7-3134E5E8C4E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4345" y="1443493"/>
            <a:ext cx="2720395" cy="3295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572239D-4952-45A2-2B29-1B34E9C1DAA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634" y="4834302"/>
            <a:ext cx="6758655" cy="1911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0950119-C3CE-7B94-B2EB-477E7C99A1C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6017" y="1448051"/>
            <a:ext cx="2716296" cy="32948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U-turn Arrow 15">
            <a:extLst>
              <a:ext uri="{FF2B5EF4-FFF2-40B4-BE49-F238E27FC236}">
                <a16:creationId xmlns:a16="http://schemas.microsoft.com/office/drawing/2014/main" id="{30379DE1-C1F6-6485-EA4E-BC89C928B198}"/>
              </a:ext>
            </a:extLst>
          </p:cNvPr>
          <p:cNvSpPr/>
          <p:nvPr/>
        </p:nvSpPr>
        <p:spPr>
          <a:xfrm rot="5400000">
            <a:off x="5511738" y="896972"/>
            <a:ext cx="394395" cy="4528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3B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B1637E72-4B29-2898-3219-29BBE671A540}"/>
              </a:ext>
            </a:extLst>
          </p:cNvPr>
          <p:cNvSpPr/>
          <p:nvPr/>
        </p:nvSpPr>
        <p:spPr>
          <a:xfrm rot="5400000">
            <a:off x="8237741" y="876243"/>
            <a:ext cx="394395" cy="4528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1DFDCA-F0B2-C43B-B97F-693CC73A5618}"/>
              </a:ext>
            </a:extLst>
          </p:cNvPr>
          <p:cNvSpPr/>
          <p:nvPr/>
        </p:nvSpPr>
        <p:spPr>
          <a:xfrm>
            <a:off x="10352440" y="963970"/>
            <a:ext cx="440575" cy="2774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3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DFW Engines At-a-Glance</a:t>
            </a:r>
          </a:p>
        </p:txBody>
      </p:sp>
      <p:sp>
        <p:nvSpPr>
          <p:cNvPr id="64" name="Google Shape;1238;p11">
            <a:extLst>
              <a:ext uri="{FF2B5EF4-FFF2-40B4-BE49-F238E27FC236}">
                <a16:creationId xmlns:a16="http://schemas.microsoft.com/office/drawing/2014/main" id="{1870E41E-2AD3-B7EF-E3CA-75BDB4F90F00}"/>
              </a:ext>
            </a:extLst>
          </p:cNvPr>
          <p:cNvSpPr txBox="1">
            <a:spLocks/>
          </p:cNvSpPr>
          <p:nvPr/>
        </p:nvSpPr>
        <p:spPr>
          <a:xfrm>
            <a:off x="263523" y="981076"/>
            <a:ext cx="11727371" cy="39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eBPF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(extended Berkeley Packet Filter) Engine (L4)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Stateful Firewall Rule (forwarding path)</a:t>
            </a:r>
            <a:endParaRPr lang="en-US" dirty="0"/>
          </a:p>
          <a:p>
            <a:pPr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WebProxy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ATS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(Apache Traffic Server) Engine (L7)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it is triggered whether </a:t>
            </a:r>
            <a:r>
              <a:rPr lang="en-US" sz="1600" dirty="0" err="1">
                <a:latin typeface="Arial"/>
                <a:ea typeface="Arial"/>
                <a:cs typeface="Arial"/>
                <a:sym typeface="Wingdings" pitchFamily="2" charset="2"/>
              </a:rPr>
              <a:t>WebGroups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 or TLS Decryption are required</a:t>
            </a:r>
            <a:endParaRPr lang="en-US" dirty="0"/>
          </a:p>
          <a:p>
            <a:pPr>
              <a:buClr>
                <a:srgbClr val="FA895E"/>
              </a:buClr>
              <a:buSzPts val="1344"/>
              <a:buFont typeface="Arial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Suricata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Engine (DPI) 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 Signature of the payload (</a:t>
            </a:r>
            <a:r>
              <a:rPr lang="en-US" sz="1600" u="sng" dirty="0">
                <a:latin typeface="Arial"/>
                <a:ea typeface="Arial"/>
                <a:cs typeface="Arial"/>
                <a:sym typeface="Wingdings" pitchFamily="2" charset="2"/>
              </a:rPr>
              <a:t>only in IDS mode at the moment</a:t>
            </a:r>
            <a:r>
              <a:rPr lang="en-US" sz="1600" dirty="0">
                <a:latin typeface="Arial"/>
                <a:ea typeface="Arial"/>
                <a:cs typeface="Arial"/>
                <a:sym typeface="Wingdings" pitchFamily="2" charset="2"/>
              </a:rPr>
              <a:t>)</a:t>
            </a:r>
            <a:endParaRPr lang="en-US" dirty="0"/>
          </a:p>
          <a:p>
            <a:pPr marL="0" indent="0">
              <a:buSzPts val="1344"/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65" name="Google Shape;1239;p11">
            <a:extLst>
              <a:ext uri="{FF2B5EF4-FFF2-40B4-BE49-F238E27FC236}">
                <a16:creationId xmlns:a16="http://schemas.microsoft.com/office/drawing/2014/main" id="{8098CB03-160E-5A5C-3A3A-A2124F77FFA0}"/>
              </a:ext>
            </a:extLst>
          </p:cNvPr>
          <p:cNvSpPr/>
          <p:nvPr/>
        </p:nvSpPr>
        <p:spPr>
          <a:xfrm>
            <a:off x="3006314" y="2200745"/>
            <a:ext cx="6539368" cy="3786652"/>
          </a:xfrm>
          <a:prstGeom prst="roundRect">
            <a:avLst>
              <a:gd name="adj" fmla="val 16667"/>
            </a:avLst>
          </a:prstGeom>
          <a:solidFill>
            <a:srgbClr val="FDD6C8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240;p11">
            <a:extLst>
              <a:ext uri="{FF2B5EF4-FFF2-40B4-BE49-F238E27FC236}">
                <a16:creationId xmlns:a16="http://schemas.microsoft.com/office/drawing/2014/main" id="{395AD891-3CD8-5BA0-558F-0686CE4628EC}"/>
              </a:ext>
            </a:extLst>
          </p:cNvPr>
          <p:cNvSpPr/>
          <p:nvPr/>
        </p:nvSpPr>
        <p:spPr>
          <a:xfrm>
            <a:off x="3284682" y="3893984"/>
            <a:ext cx="1331544" cy="900308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Engine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L4 )</a:t>
            </a:r>
            <a:endParaRPr dirty="0"/>
          </a:p>
        </p:txBody>
      </p:sp>
      <p:cxnSp>
        <p:nvCxnSpPr>
          <p:cNvPr id="68" name="Google Shape;1241;p11">
            <a:extLst>
              <a:ext uri="{FF2B5EF4-FFF2-40B4-BE49-F238E27FC236}">
                <a16:creationId xmlns:a16="http://schemas.microsoft.com/office/drawing/2014/main" id="{F173256F-7C1F-BF0D-F107-DCCD3545A0C7}"/>
              </a:ext>
            </a:extLst>
          </p:cNvPr>
          <p:cNvCxnSpPr>
            <a:stCxn id="81" idx="3"/>
          </p:cNvCxnSpPr>
          <p:nvPr/>
        </p:nvCxnSpPr>
        <p:spPr>
          <a:xfrm>
            <a:off x="2586364" y="4382384"/>
            <a:ext cx="697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1243;p11">
            <a:extLst>
              <a:ext uri="{FF2B5EF4-FFF2-40B4-BE49-F238E27FC236}">
                <a16:creationId xmlns:a16="http://schemas.microsoft.com/office/drawing/2014/main" id="{52AED0D7-5E02-D123-FA2B-5B3986509128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950454" y="4794292"/>
            <a:ext cx="23700" cy="585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" name="Google Shape;1245;p11">
            <a:extLst>
              <a:ext uri="{FF2B5EF4-FFF2-40B4-BE49-F238E27FC236}">
                <a16:creationId xmlns:a16="http://schemas.microsoft.com/office/drawing/2014/main" id="{E125B41B-724E-D050-8283-5ABFDA167728}"/>
              </a:ext>
            </a:extLst>
          </p:cNvPr>
          <p:cNvSpPr txBox="1"/>
          <p:nvPr/>
        </p:nvSpPr>
        <p:spPr>
          <a:xfrm>
            <a:off x="3971398" y="4843474"/>
            <a:ext cx="7022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246;p11">
            <a:extLst>
              <a:ext uri="{FF2B5EF4-FFF2-40B4-BE49-F238E27FC236}">
                <a16:creationId xmlns:a16="http://schemas.microsoft.com/office/drawing/2014/main" id="{3D4C6D67-3123-60EA-738C-714E98DF3B9D}"/>
              </a:ext>
            </a:extLst>
          </p:cNvPr>
          <p:cNvSpPr/>
          <p:nvPr/>
        </p:nvSpPr>
        <p:spPr>
          <a:xfrm>
            <a:off x="6222847" y="2426866"/>
            <a:ext cx="806358" cy="528325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Suricata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</a:t>
            </a:r>
            <a:endParaRPr/>
          </a:p>
        </p:txBody>
      </p:sp>
      <p:sp>
        <p:nvSpPr>
          <p:cNvPr id="72" name="Google Shape;1244;p11">
            <a:extLst>
              <a:ext uri="{FF2B5EF4-FFF2-40B4-BE49-F238E27FC236}">
                <a16:creationId xmlns:a16="http://schemas.microsoft.com/office/drawing/2014/main" id="{7E24F854-69D3-D4C8-EF23-263FE6D1BA85}"/>
              </a:ext>
            </a:extLst>
          </p:cNvPr>
          <p:cNvSpPr/>
          <p:nvPr/>
        </p:nvSpPr>
        <p:spPr>
          <a:xfrm>
            <a:off x="3479636" y="5379856"/>
            <a:ext cx="989262" cy="338666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</p:txBody>
      </p:sp>
      <p:cxnSp>
        <p:nvCxnSpPr>
          <p:cNvPr id="73" name="Google Shape;1247;p11">
            <a:extLst>
              <a:ext uri="{FF2B5EF4-FFF2-40B4-BE49-F238E27FC236}">
                <a16:creationId xmlns:a16="http://schemas.microsoft.com/office/drawing/2014/main" id="{2D4A188D-EE1D-A36F-30BF-04C048814EC7}"/>
              </a:ext>
            </a:extLst>
          </p:cNvPr>
          <p:cNvCxnSpPr>
            <a:stCxn id="66" idx="3"/>
            <a:endCxn id="75" idx="1"/>
          </p:cNvCxnSpPr>
          <p:nvPr/>
        </p:nvCxnSpPr>
        <p:spPr>
          <a:xfrm>
            <a:off x="4616226" y="4344138"/>
            <a:ext cx="1221600" cy="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1249;p11">
            <a:extLst>
              <a:ext uri="{FF2B5EF4-FFF2-40B4-BE49-F238E27FC236}">
                <a16:creationId xmlns:a16="http://schemas.microsoft.com/office/drawing/2014/main" id="{D287F4B9-5EC6-F83E-6307-1CA424FE280C}"/>
              </a:ext>
            </a:extLst>
          </p:cNvPr>
          <p:cNvSpPr txBox="1"/>
          <p:nvPr/>
        </p:nvSpPr>
        <p:spPr>
          <a:xfrm>
            <a:off x="3448401" y="2366884"/>
            <a:ext cx="24511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Spoke Gateway</a:t>
            </a:r>
            <a:endParaRPr/>
          </a:p>
        </p:txBody>
      </p:sp>
      <p:sp>
        <p:nvSpPr>
          <p:cNvPr id="75" name="Google Shape;1248;p11">
            <a:extLst>
              <a:ext uri="{FF2B5EF4-FFF2-40B4-BE49-F238E27FC236}">
                <a16:creationId xmlns:a16="http://schemas.microsoft.com/office/drawing/2014/main" id="{4C7603C5-98E8-20F9-228D-9ECFD1C32850}"/>
              </a:ext>
            </a:extLst>
          </p:cNvPr>
          <p:cNvSpPr/>
          <p:nvPr/>
        </p:nvSpPr>
        <p:spPr>
          <a:xfrm>
            <a:off x="5837926" y="3897004"/>
            <a:ext cx="1636344" cy="894866"/>
          </a:xfrm>
          <a:prstGeom prst="rect">
            <a:avLst/>
          </a:prstGeom>
          <a:solidFill>
            <a:srgbClr val="D5DBE5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ATS Engine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FQDN/URL + TLS Decrypt )</a:t>
            </a:r>
            <a:endParaRPr/>
          </a:p>
        </p:txBody>
      </p:sp>
      <p:cxnSp>
        <p:nvCxnSpPr>
          <p:cNvPr id="76" name="Google Shape;1250;p11">
            <a:extLst>
              <a:ext uri="{FF2B5EF4-FFF2-40B4-BE49-F238E27FC236}">
                <a16:creationId xmlns:a16="http://schemas.microsoft.com/office/drawing/2014/main" id="{B5CE4CFF-460B-7E94-A56D-7F2885019052}"/>
              </a:ext>
            </a:extLst>
          </p:cNvPr>
          <p:cNvCxnSpPr>
            <a:stCxn id="66" idx="0"/>
            <a:endCxn id="71" idx="2"/>
          </p:cNvCxnSpPr>
          <p:nvPr/>
        </p:nvCxnSpPr>
        <p:spPr>
          <a:xfrm rot="10800000" flipH="1">
            <a:off x="3950454" y="2955284"/>
            <a:ext cx="2675700" cy="938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1251;p11">
            <a:extLst>
              <a:ext uri="{FF2B5EF4-FFF2-40B4-BE49-F238E27FC236}">
                <a16:creationId xmlns:a16="http://schemas.microsoft.com/office/drawing/2014/main" id="{4E7A6C74-BB3E-19D4-4236-CCF25E602B16}"/>
              </a:ext>
            </a:extLst>
          </p:cNvPr>
          <p:cNvCxnSpPr>
            <a:stCxn id="75" idx="0"/>
            <a:endCxn id="71" idx="2"/>
          </p:cNvCxnSpPr>
          <p:nvPr/>
        </p:nvCxnSpPr>
        <p:spPr>
          <a:xfrm rot="10800000">
            <a:off x="6626098" y="2955304"/>
            <a:ext cx="30000" cy="941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78" name="Google Shape;1252;p11">
            <a:extLst>
              <a:ext uri="{FF2B5EF4-FFF2-40B4-BE49-F238E27FC236}">
                <a16:creationId xmlns:a16="http://schemas.microsoft.com/office/drawing/2014/main" id="{BC7153E7-3676-EAE6-BDB7-F822CFE45D24}"/>
              </a:ext>
            </a:extLst>
          </p:cNvPr>
          <p:cNvSpPr txBox="1"/>
          <p:nvPr/>
        </p:nvSpPr>
        <p:spPr>
          <a:xfrm>
            <a:off x="4434845" y="3066748"/>
            <a:ext cx="9065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 = Yes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 Packet</a:t>
            </a:r>
            <a:endParaRPr/>
          </a:p>
        </p:txBody>
      </p:sp>
      <p:sp>
        <p:nvSpPr>
          <p:cNvPr id="79" name="Google Shape;1253;p11">
            <a:extLst>
              <a:ext uri="{FF2B5EF4-FFF2-40B4-BE49-F238E27FC236}">
                <a16:creationId xmlns:a16="http://schemas.microsoft.com/office/drawing/2014/main" id="{1F428462-2CAB-28C6-716D-7C0A29840720}"/>
              </a:ext>
            </a:extLst>
          </p:cNvPr>
          <p:cNvSpPr txBox="1"/>
          <p:nvPr/>
        </p:nvSpPr>
        <p:spPr>
          <a:xfrm>
            <a:off x="6649838" y="3002591"/>
            <a:ext cx="9145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IDS = Yes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 Packet</a:t>
            </a:r>
            <a:endParaRPr/>
          </a:p>
        </p:txBody>
      </p:sp>
      <p:sp>
        <p:nvSpPr>
          <p:cNvPr id="80" name="Google Shape;1254;p11">
            <a:extLst>
              <a:ext uri="{FF2B5EF4-FFF2-40B4-BE49-F238E27FC236}">
                <a16:creationId xmlns:a16="http://schemas.microsoft.com/office/drawing/2014/main" id="{0BB2BD6C-49CB-3D10-B8C2-9DF7545973F7}"/>
              </a:ext>
            </a:extLst>
          </p:cNvPr>
          <p:cNvSpPr/>
          <p:nvPr/>
        </p:nvSpPr>
        <p:spPr>
          <a:xfrm>
            <a:off x="8894080" y="3884685"/>
            <a:ext cx="2320434" cy="89486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IPTables, Routing, NAT -&gt;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Stateful FW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FQDN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Netflow (L4/L7)</a:t>
            </a:r>
            <a:endParaRPr/>
          </a:p>
        </p:txBody>
      </p:sp>
      <p:sp>
        <p:nvSpPr>
          <p:cNvPr id="81" name="Google Shape;1242;p11">
            <a:extLst>
              <a:ext uri="{FF2B5EF4-FFF2-40B4-BE49-F238E27FC236}">
                <a16:creationId xmlns:a16="http://schemas.microsoft.com/office/drawing/2014/main" id="{DAC64ECC-A60A-DF34-24C6-FB99552419C0}"/>
              </a:ext>
            </a:extLst>
          </p:cNvPr>
          <p:cNvSpPr/>
          <p:nvPr/>
        </p:nvSpPr>
        <p:spPr>
          <a:xfrm>
            <a:off x="1597102" y="4213051"/>
            <a:ext cx="989262" cy="338666"/>
          </a:xfrm>
          <a:prstGeom prst="flowChartTerminator">
            <a:avLst/>
          </a:prstGeom>
          <a:solidFill>
            <a:srgbClr val="00B050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Packet In</a:t>
            </a:r>
            <a:endParaRPr/>
          </a:p>
        </p:txBody>
      </p:sp>
      <p:cxnSp>
        <p:nvCxnSpPr>
          <p:cNvPr id="82" name="Google Shape;1255;p11">
            <a:extLst>
              <a:ext uri="{FF2B5EF4-FFF2-40B4-BE49-F238E27FC236}">
                <a16:creationId xmlns:a16="http://schemas.microsoft.com/office/drawing/2014/main" id="{82B0BD12-B9FB-6A27-274B-8B2F323B8B11}"/>
              </a:ext>
            </a:extLst>
          </p:cNvPr>
          <p:cNvCxnSpPr>
            <a:stCxn id="66" idx="3"/>
            <a:endCxn id="80" idx="2"/>
          </p:cNvCxnSpPr>
          <p:nvPr/>
        </p:nvCxnSpPr>
        <p:spPr>
          <a:xfrm>
            <a:off x="4616226" y="4344138"/>
            <a:ext cx="5438100" cy="435300"/>
          </a:xfrm>
          <a:prstGeom prst="curvedConnector4">
            <a:avLst>
              <a:gd name="adj1" fmla="val 6482"/>
              <a:gd name="adj2" fmla="val 15254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1256;p11">
            <a:extLst>
              <a:ext uri="{FF2B5EF4-FFF2-40B4-BE49-F238E27FC236}">
                <a16:creationId xmlns:a16="http://schemas.microsoft.com/office/drawing/2014/main" id="{6CB848C9-2B1E-6781-BECE-A2C115B0793B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 rot="10800000" flipH="1">
            <a:off x="7474270" y="4332137"/>
            <a:ext cx="1419900" cy="12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1257;p11">
            <a:extLst>
              <a:ext uri="{FF2B5EF4-FFF2-40B4-BE49-F238E27FC236}">
                <a16:creationId xmlns:a16="http://schemas.microsoft.com/office/drawing/2014/main" id="{57A0F8D5-7724-F84E-DF0A-997A3C1999F1}"/>
              </a:ext>
            </a:extLst>
          </p:cNvPr>
          <p:cNvCxnSpPr>
            <a:endCxn id="85" idx="0"/>
          </p:cNvCxnSpPr>
          <p:nvPr/>
        </p:nvCxnSpPr>
        <p:spPr>
          <a:xfrm>
            <a:off x="6668658" y="4770556"/>
            <a:ext cx="7800" cy="609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" name="Google Shape;1258;p11">
            <a:extLst>
              <a:ext uri="{FF2B5EF4-FFF2-40B4-BE49-F238E27FC236}">
                <a16:creationId xmlns:a16="http://schemas.microsoft.com/office/drawing/2014/main" id="{5750E645-38CF-9154-86D5-D2D217C8CEF4}"/>
              </a:ext>
            </a:extLst>
          </p:cNvPr>
          <p:cNvSpPr/>
          <p:nvPr/>
        </p:nvSpPr>
        <p:spPr>
          <a:xfrm>
            <a:off x="6181827" y="5379856"/>
            <a:ext cx="989262" cy="338666"/>
          </a:xfrm>
          <a:prstGeom prst="flowChartTerminator">
            <a:avLst/>
          </a:prstGeom>
          <a:solidFill>
            <a:schemeClr val="accent1"/>
          </a:solidFill>
          <a:ln w="12700" cap="flat" cmpd="sng">
            <a:solidFill>
              <a:srgbClr val="5F1C0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/>
          </a:p>
        </p:txBody>
      </p:sp>
      <p:sp>
        <p:nvSpPr>
          <p:cNvPr id="86" name="Google Shape;1259;p11">
            <a:extLst>
              <a:ext uri="{FF2B5EF4-FFF2-40B4-BE49-F238E27FC236}">
                <a16:creationId xmlns:a16="http://schemas.microsoft.com/office/drawing/2014/main" id="{18E0196B-98AF-6B75-D19C-777AEC21F76B}"/>
              </a:ext>
            </a:extLst>
          </p:cNvPr>
          <p:cNvSpPr txBox="1"/>
          <p:nvPr/>
        </p:nvSpPr>
        <p:spPr>
          <a:xfrm>
            <a:off x="7887569" y="3961911"/>
            <a:ext cx="90501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WebGroups Match - Allow</a:t>
            </a:r>
            <a:endParaRPr/>
          </a:p>
        </p:txBody>
      </p:sp>
      <p:sp>
        <p:nvSpPr>
          <p:cNvPr id="87" name="Google Shape;1260;p11">
            <a:extLst>
              <a:ext uri="{FF2B5EF4-FFF2-40B4-BE49-F238E27FC236}">
                <a16:creationId xmlns:a16="http://schemas.microsoft.com/office/drawing/2014/main" id="{64AF79F4-F66D-DA50-6F78-BDFE5D5FC9DC}"/>
              </a:ext>
            </a:extLst>
          </p:cNvPr>
          <p:cNvSpPr txBox="1"/>
          <p:nvPr/>
        </p:nvSpPr>
        <p:spPr>
          <a:xfrm>
            <a:off x="6624190" y="5094898"/>
            <a:ext cx="163634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WebGroups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Match - Deny</a:t>
            </a:r>
            <a:endParaRPr dirty="0"/>
          </a:p>
        </p:txBody>
      </p:sp>
      <p:cxnSp>
        <p:nvCxnSpPr>
          <p:cNvPr id="88" name="Google Shape;1261;p11">
            <a:extLst>
              <a:ext uri="{FF2B5EF4-FFF2-40B4-BE49-F238E27FC236}">
                <a16:creationId xmlns:a16="http://schemas.microsoft.com/office/drawing/2014/main" id="{6D0A2D39-4484-CF75-D8A4-1C222A1B8C87}"/>
              </a:ext>
            </a:extLst>
          </p:cNvPr>
          <p:cNvCxnSpPr>
            <a:stCxn id="75" idx="3"/>
            <a:endCxn id="75" idx="0"/>
          </p:cNvCxnSpPr>
          <p:nvPr/>
        </p:nvCxnSpPr>
        <p:spPr>
          <a:xfrm rot="10800000">
            <a:off x="6656170" y="3897137"/>
            <a:ext cx="818100" cy="447300"/>
          </a:xfrm>
          <a:prstGeom prst="curvedConnector4">
            <a:avLst>
              <a:gd name="adj1" fmla="val -27942"/>
              <a:gd name="adj2" fmla="val 151136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1262;p11">
            <a:extLst>
              <a:ext uri="{FF2B5EF4-FFF2-40B4-BE49-F238E27FC236}">
                <a16:creationId xmlns:a16="http://schemas.microsoft.com/office/drawing/2014/main" id="{1881E71E-AC75-4C15-A129-E97B7ED2DDB6}"/>
              </a:ext>
            </a:extLst>
          </p:cNvPr>
          <p:cNvSpPr txBox="1"/>
          <p:nvPr/>
        </p:nvSpPr>
        <p:spPr>
          <a:xfrm>
            <a:off x="4601439" y="3819267"/>
            <a:ext cx="1317766" cy="5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Src/Dst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WebGroups or Decrypt</a:t>
            </a:r>
            <a:endParaRPr/>
          </a:p>
        </p:txBody>
      </p:sp>
      <p:sp>
        <p:nvSpPr>
          <p:cNvPr id="90" name="Google Shape;1263;p11">
            <a:extLst>
              <a:ext uri="{FF2B5EF4-FFF2-40B4-BE49-F238E27FC236}">
                <a16:creationId xmlns:a16="http://schemas.microsoft.com/office/drawing/2014/main" id="{7E95336B-3F24-9BAD-EA32-651E13AA5718}"/>
              </a:ext>
            </a:extLst>
          </p:cNvPr>
          <p:cNvSpPr txBox="1"/>
          <p:nvPr/>
        </p:nvSpPr>
        <p:spPr>
          <a:xfrm>
            <a:off x="7470430" y="3417881"/>
            <a:ext cx="15988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WebGroup Miss – Continue Evaluating L4/L7</a:t>
            </a:r>
            <a:endParaRPr/>
          </a:p>
        </p:txBody>
      </p:sp>
      <p:sp>
        <p:nvSpPr>
          <p:cNvPr id="91" name="Google Shape;1264;p11">
            <a:extLst>
              <a:ext uri="{FF2B5EF4-FFF2-40B4-BE49-F238E27FC236}">
                <a16:creationId xmlns:a16="http://schemas.microsoft.com/office/drawing/2014/main" id="{9B9A1E3D-BA29-849B-FD2B-CD8F93E131BE}"/>
              </a:ext>
            </a:extLst>
          </p:cNvPr>
          <p:cNvSpPr txBox="1"/>
          <p:nvPr/>
        </p:nvSpPr>
        <p:spPr>
          <a:xfrm>
            <a:off x="5009059" y="4845070"/>
            <a:ext cx="6668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L4 Allow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7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1219488D-4CBC-FF35-91E4-FC8EB3B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Supported Capabilities</a:t>
            </a:r>
          </a:p>
        </p:txBody>
      </p:sp>
      <p:sp>
        <p:nvSpPr>
          <p:cNvPr id="64" name="Google Shape;1238;p11">
            <a:extLst>
              <a:ext uri="{FF2B5EF4-FFF2-40B4-BE49-F238E27FC236}">
                <a16:creationId xmlns:a16="http://schemas.microsoft.com/office/drawing/2014/main" id="{1870E41E-2AD3-B7EF-E3CA-75BDB4F90F00}"/>
              </a:ext>
            </a:extLst>
          </p:cNvPr>
          <p:cNvSpPr txBox="1">
            <a:spLocks/>
          </p:cNvSpPr>
          <p:nvPr/>
        </p:nvSpPr>
        <p:spPr>
          <a:xfrm>
            <a:off x="263523" y="981076"/>
            <a:ext cx="11727371" cy="39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344"/>
              <a:buFont typeface="Arial" panose="020B0604020202020204" pitchFamily="34" charset="0"/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4F6B9B-2D64-99AA-FB0B-FE4CE044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70999"/>
              </p:ext>
            </p:extLst>
          </p:nvPr>
        </p:nvGraphicFramePr>
        <p:xfrm>
          <a:off x="1027073" y="1122359"/>
          <a:ext cx="9880368" cy="4285805"/>
        </p:xfrm>
        <a:graphic>
          <a:graphicData uri="http://schemas.openxmlformats.org/drawingml/2006/table">
            <a:tbl>
              <a:tblPr/>
              <a:tblGrid>
                <a:gridCol w="2008339">
                  <a:extLst>
                    <a:ext uri="{9D8B030D-6E8A-4147-A177-3AD203B41FA5}">
                      <a16:colId xmlns:a16="http://schemas.microsoft.com/office/drawing/2014/main" val="3356177537"/>
                    </a:ext>
                  </a:extLst>
                </a:gridCol>
                <a:gridCol w="1285117">
                  <a:extLst>
                    <a:ext uri="{9D8B030D-6E8A-4147-A177-3AD203B41FA5}">
                      <a16:colId xmlns:a16="http://schemas.microsoft.com/office/drawing/2014/main" val="4079260734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448119649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1435679929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3009014998"/>
                    </a:ext>
                  </a:extLst>
                </a:gridCol>
                <a:gridCol w="1646728">
                  <a:extLst>
                    <a:ext uri="{9D8B030D-6E8A-4147-A177-3AD203B41FA5}">
                      <a16:colId xmlns:a16="http://schemas.microsoft.com/office/drawing/2014/main" val="457027696"/>
                    </a:ext>
                  </a:extLst>
                </a:gridCol>
              </a:tblGrid>
              <a:tr h="267863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Capability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6.7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6.8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6.9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7.0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300" b="1" dirty="0"/>
                        <a:t>7.1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25792"/>
                  </a:ext>
                </a:extLst>
              </a:tr>
              <a:tr h="1071451">
                <a:tc>
                  <a:txBody>
                    <a:bodyPr/>
                    <a:lstStyle/>
                    <a:p>
                      <a:r>
                        <a:rPr lang="en-GB" sz="1300" dirty="0"/>
                        <a:t>Distributed Cloud Firewall is supported in the following cloud providers: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AWS, Azure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AWS, AWS GovCloud, Azure, Azure Government, and GCP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84580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/>
                        <a:t>You can configure up to 500 SmartGroups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1208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/>
                        <a:t>You can have up to 3000 CIDRs per SmartGroup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44591"/>
                  </a:ext>
                </a:extLst>
              </a:tr>
              <a:tr h="468760">
                <a:tc>
                  <a:txBody>
                    <a:bodyPr/>
                    <a:lstStyle/>
                    <a:p>
                      <a:r>
                        <a:rPr lang="en-GB" sz="1300"/>
                        <a:t>Number of rules per policy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2000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63827"/>
                  </a:ext>
                </a:extLst>
              </a:tr>
              <a:tr h="468760">
                <a:tc>
                  <a:txBody>
                    <a:bodyPr/>
                    <a:lstStyle/>
                    <a:p>
                      <a:r>
                        <a:rPr lang="en-GB" sz="1300"/>
                        <a:t>Number of port ranges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1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300"/>
                        <a:t>64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68728"/>
                  </a:ext>
                </a:extLst>
              </a:tr>
              <a:tr h="669657">
                <a:tc>
                  <a:txBody>
                    <a:bodyPr/>
                    <a:lstStyle/>
                    <a:p>
                      <a:r>
                        <a:rPr lang="en-GB" sz="1300" dirty="0">
                          <a:hlinkClick r:id="rId3"/>
                        </a:rPr>
                        <a:t>Security Group Orchestration</a:t>
                      </a:r>
                      <a:r>
                        <a:rPr lang="en-GB" sz="1300" dirty="0"/>
                        <a:t> is supported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300"/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x (Azure)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x (AWS and Azure)</a:t>
                      </a:r>
                    </a:p>
                  </a:txBody>
                  <a:tcPr marL="66966" marR="66966" marT="33483" marB="334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A9FA-C926-EEAF-D374-8DBEC363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Firewall Service Insertion (Aviatrix FireNet)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279A4-BA33-9458-3359-B4FCB9395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model</a:t>
            </a:r>
          </a:p>
          <a:p>
            <a:r>
              <a:rPr lang="en-US" dirty="0"/>
              <a:t>Use as necessary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3C5B-9520-E816-12E6-106109809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473825"/>
            <a:ext cx="434975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DB08AD34-9AF8-DC41-A491-AD10C0675514}"/>
              </a:ext>
            </a:extLst>
          </p:cNvPr>
          <p:cNvSpPr txBox="1"/>
          <p:nvPr/>
        </p:nvSpPr>
        <p:spPr>
          <a:xfrm>
            <a:off x="9076017" y="2466440"/>
            <a:ext cx="60899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Prod VNet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0EC787C5-E84E-6949-B99A-223F75013196}"/>
              </a:ext>
            </a:extLst>
          </p:cNvPr>
          <p:cNvCxnSpPr>
            <a:cxnSpLocks/>
            <a:stCxn id="340" idx="0"/>
            <a:endCxn id="313" idx="1"/>
          </p:cNvCxnSpPr>
          <p:nvPr/>
        </p:nvCxnSpPr>
        <p:spPr>
          <a:xfrm flipH="1" flipV="1">
            <a:off x="4848141" y="3490074"/>
            <a:ext cx="1733872" cy="210265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702E539-1E90-B64E-8BC8-9DAE71E71B30}"/>
              </a:ext>
            </a:extLst>
          </p:cNvPr>
          <p:cNvCxnSpPr>
            <a:cxnSpLocks/>
            <a:stCxn id="252" idx="0"/>
            <a:endCxn id="313" idx="1"/>
          </p:cNvCxnSpPr>
          <p:nvPr/>
        </p:nvCxnSpPr>
        <p:spPr>
          <a:xfrm flipH="1" flipV="1">
            <a:off x="4848144" y="3490076"/>
            <a:ext cx="985169" cy="21078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56446F2-D022-DD41-B6F6-03808E613974}"/>
              </a:ext>
            </a:extLst>
          </p:cNvPr>
          <p:cNvSpPr/>
          <p:nvPr/>
        </p:nvSpPr>
        <p:spPr>
          <a:xfrm>
            <a:off x="4067456" y="1996007"/>
            <a:ext cx="3691832" cy="27843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algn="ctr">
              <a:defRPr/>
            </a:pPr>
            <a:endParaRPr lang="en-US" sz="1200">
              <a:solidFill>
                <a:srgbClr val="02957F"/>
              </a:solidFill>
              <a:latin typeface="Calibr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31D32-1148-D844-B740-ABA1B7F75088}"/>
              </a:ext>
            </a:extLst>
          </p:cNvPr>
          <p:cNvSpPr txBox="1"/>
          <p:nvPr/>
        </p:nvSpPr>
        <p:spPr>
          <a:xfrm>
            <a:off x="5352206" y="400759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Calibri Light"/>
              </a:rPr>
              <a:t>AWS - REGION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9AF236-1926-5B42-B7B4-B14E420B9D2E}"/>
              </a:ext>
            </a:extLst>
          </p:cNvPr>
          <p:cNvSpPr/>
          <p:nvPr/>
        </p:nvSpPr>
        <p:spPr>
          <a:xfrm>
            <a:off x="4158300" y="2189167"/>
            <a:ext cx="3536173" cy="180115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algn="ctr">
              <a:defRPr/>
            </a:pPr>
            <a:endParaRPr lang="en-US" sz="1200">
              <a:solidFill>
                <a:srgbClr val="02957F"/>
              </a:solidFill>
              <a:latin typeface="Calibri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F2569A-014A-8945-8739-053086F85E36}"/>
              </a:ext>
            </a:extLst>
          </p:cNvPr>
          <p:cNvSpPr txBox="1"/>
          <p:nvPr/>
        </p:nvSpPr>
        <p:spPr>
          <a:xfrm>
            <a:off x="4246520" y="2474486"/>
            <a:ext cx="609600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Prod VPC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C8F77D-2E38-904D-935E-AF44CB5603D9}"/>
              </a:ext>
            </a:extLst>
          </p:cNvPr>
          <p:cNvSpPr txBox="1"/>
          <p:nvPr/>
        </p:nvSpPr>
        <p:spPr>
          <a:xfrm>
            <a:off x="4974451" y="2468161"/>
            <a:ext cx="609600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Prod VPC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0" name="Google Shape;470;p34">
            <a:extLst>
              <a:ext uri="{FF2B5EF4-FFF2-40B4-BE49-F238E27FC236}">
                <a16:creationId xmlns:a16="http://schemas.microsoft.com/office/drawing/2014/main" id="{2232CAEA-C874-194F-B292-BA05C9C079E7}"/>
              </a:ext>
            </a:extLst>
          </p:cNvPr>
          <p:cNvSpPr txBox="1"/>
          <p:nvPr/>
        </p:nvSpPr>
        <p:spPr>
          <a:xfrm>
            <a:off x="4043258" y="5975615"/>
            <a:ext cx="1591679" cy="2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914332">
              <a:defRPr/>
            </a:pPr>
            <a:r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On-Prem DC </a:t>
            </a:r>
            <a:endParaRPr sz="1400">
              <a:solidFill>
                <a:srgbClr val="000000">
                  <a:lumMod val="50000"/>
                  <a:lumOff val="50000"/>
                </a:srgbClr>
              </a:solidFill>
              <a:latin typeface="Open Sans" panose="020B0606030504020204" pitchFamily="34" charset="0"/>
            </a:endParaRPr>
          </a:p>
        </p:txBody>
      </p:sp>
      <p:sp>
        <p:nvSpPr>
          <p:cNvPr id="167" name="Google Shape;470;p34">
            <a:extLst>
              <a:ext uri="{FF2B5EF4-FFF2-40B4-BE49-F238E27FC236}">
                <a16:creationId xmlns:a16="http://schemas.microsoft.com/office/drawing/2014/main" id="{2C31ACA2-0978-5646-B29D-0B8FF9DF6FF3}"/>
              </a:ext>
            </a:extLst>
          </p:cNvPr>
          <p:cNvSpPr txBox="1"/>
          <p:nvPr/>
        </p:nvSpPr>
        <p:spPr>
          <a:xfrm>
            <a:off x="10326050" y="5908067"/>
            <a:ext cx="1662127" cy="20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914332">
              <a:defRPr/>
            </a:pPr>
            <a:r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On-Prem DC</a:t>
            </a:r>
            <a:endParaRPr sz="1400">
              <a:solidFill>
                <a:srgbClr val="000000">
                  <a:lumMod val="50000"/>
                  <a:lumOff val="50000"/>
                </a:srgbClr>
              </a:solidFill>
              <a:latin typeface="Open Sans" panose="020B0606030504020204" pitchFamily="34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7FCAE6-A5A7-1146-8DA7-1269566F3DA7}"/>
              </a:ext>
            </a:extLst>
          </p:cNvPr>
          <p:cNvCxnSpPr>
            <a:cxnSpLocks/>
            <a:stCxn id="315" idx="3"/>
            <a:endCxn id="313" idx="1"/>
          </p:cNvCxnSpPr>
          <p:nvPr/>
        </p:nvCxnSpPr>
        <p:spPr>
          <a:xfrm>
            <a:off x="4572357" y="2711557"/>
            <a:ext cx="275784" cy="778519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15980EA-91C9-A942-9B25-E3B3337DB695}"/>
              </a:ext>
            </a:extLst>
          </p:cNvPr>
          <p:cNvCxnSpPr>
            <a:cxnSpLocks/>
            <a:stCxn id="313" idx="1"/>
            <a:endCxn id="196" idx="0"/>
          </p:cNvCxnSpPr>
          <p:nvPr/>
        </p:nvCxnSpPr>
        <p:spPr>
          <a:xfrm>
            <a:off x="4848143" y="3490075"/>
            <a:ext cx="7845" cy="1965579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9262C00-5996-034D-8DC9-DF53B45F2723}"/>
              </a:ext>
            </a:extLst>
          </p:cNvPr>
          <p:cNvCxnSpPr>
            <a:cxnSpLocks/>
            <a:stCxn id="401" idx="3"/>
            <a:endCxn id="256" idx="0"/>
          </p:cNvCxnSpPr>
          <p:nvPr/>
        </p:nvCxnSpPr>
        <p:spPr>
          <a:xfrm>
            <a:off x="11069093" y="3483709"/>
            <a:ext cx="36787" cy="1921047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76D79612-5ECB-054C-8F12-EF459D4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Aviatrix FireNet For 3</a:t>
            </a:r>
            <a:r>
              <a:rPr lang="en-US" baseline="30000" dirty="0"/>
              <a:t>rd</a:t>
            </a:r>
            <a:r>
              <a:rPr lang="en-US" dirty="0"/>
              <a:t> Party FW Service Insertion/Chaining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A70B06D-F489-48FF-A885-ABB74CD5C952}" type="slidenum">
              <a:rPr lang="en-US" sz="1067">
                <a:solidFill>
                  <a:srgbClr val="FFFFFF"/>
                </a:solidFill>
                <a:latin typeface="Calibri Light"/>
              </a:rPr>
              <a:pPr>
                <a:defRPr/>
              </a:pPr>
              <a:t>27</a:t>
            </a:fld>
            <a:endParaRPr lang="en-US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DEF2C2B6-D091-FB46-B278-6F8ED05013A6}"/>
              </a:ext>
            </a:extLst>
          </p:cNvPr>
          <p:cNvCxnSpPr>
            <a:cxnSpLocks/>
            <a:stCxn id="425" idx="3"/>
            <a:endCxn id="313" idx="1"/>
          </p:cNvCxnSpPr>
          <p:nvPr/>
        </p:nvCxnSpPr>
        <p:spPr>
          <a:xfrm flipV="1">
            <a:off x="4596409" y="3490075"/>
            <a:ext cx="251735" cy="176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0172B1F-C4A1-F045-89EC-500EC7E94205}"/>
              </a:ext>
            </a:extLst>
          </p:cNvPr>
          <p:cNvCxnSpPr>
            <a:cxnSpLocks/>
            <a:stCxn id="430" idx="1"/>
            <a:endCxn id="313" idx="1"/>
          </p:cNvCxnSpPr>
          <p:nvPr/>
        </p:nvCxnSpPr>
        <p:spPr>
          <a:xfrm flipH="1" flipV="1">
            <a:off x="4848143" y="3490076"/>
            <a:ext cx="326805" cy="161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C704CE6-6097-F841-AC5B-ED3A3FBE91BD}"/>
              </a:ext>
            </a:extLst>
          </p:cNvPr>
          <p:cNvCxnSpPr>
            <a:cxnSpLocks/>
            <a:stCxn id="205" idx="3"/>
            <a:endCxn id="311" idx="3"/>
          </p:cNvCxnSpPr>
          <p:nvPr/>
        </p:nvCxnSpPr>
        <p:spPr>
          <a:xfrm flipV="1">
            <a:off x="6725467" y="3485427"/>
            <a:ext cx="242060" cy="1755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2BBA352-B6D9-C947-A1FA-E8C27A982EBC}"/>
              </a:ext>
            </a:extLst>
          </p:cNvPr>
          <p:cNvCxnSpPr>
            <a:cxnSpLocks/>
            <a:stCxn id="204" idx="1"/>
            <a:endCxn id="311" idx="3"/>
          </p:cNvCxnSpPr>
          <p:nvPr/>
        </p:nvCxnSpPr>
        <p:spPr>
          <a:xfrm flipH="1" flipV="1">
            <a:off x="6967527" y="3485425"/>
            <a:ext cx="146981" cy="180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DBDD5A-E61C-724D-A458-8F713C193517}"/>
              </a:ext>
            </a:extLst>
          </p:cNvPr>
          <p:cNvSpPr txBox="1"/>
          <p:nvPr/>
        </p:nvSpPr>
        <p:spPr>
          <a:xfrm>
            <a:off x="9444627" y="4010958"/>
            <a:ext cx="1201612" cy="23516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Calibri Light"/>
              </a:rPr>
              <a:t>AZURE - REGION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885702A-3F19-8641-9B61-3566C8D288C0}"/>
              </a:ext>
            </a:extLst>
          </p:cNvPr>
          <p:cNvSpPr/>
          <p:nvPr/>
        </p:nvSpPr>
        <p:spPr>
          <a:xfrm>
            <a:off x="4242323" y="3155835"/>
            <a:ext cx="1341120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1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8D0FE1EC-45C0-8749-947A-B759DD1DBBC4}"/>
              </a:ext>
            </a:extLst>
          </p:cNvPr>
          <p:cNvSpPr txBox="1"/>
          <p:nvPr/>
        </p:nvSpPr>
        <p:spPr>
          <a:xfrm>
            <a:off x="4049909" y="2977128"/>
            <a:ext cx="826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Transit VPC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B9F55E4-7045-5948-B8EE-99F99998B1AC}"/>
              </a:ext>
            </a:extLst>
          </p:cNvPr>
          <p:cNvSpPr txBox="1"/>
          <p:nvPr/>
        </p:nvSpPr>
        <p:spPr>
          <a:xfrm>
            <a:off x="4158839" y="311180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FireNet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AC78416-BDA3-744C-83CE-EF8AA85D29F8}"/>
              </a:ext>
            </a:extLst>
          </p:cNvPr>
          <p:cNvGrpSpPr/>
          <p:nvPr/>
        </p:nvGrpSpPr>
        <p:grpSpPr>
          <a:xfrm>
            <a:off x="4373878" y="3561196"/>
            <a:ext cx="223041" cy="174691"/>
            <a:chOff x="5286703" y="2207172"/>
            <a:chExt cx="1596900" cy="1250731"/>
          </a:xfrm>
        </p:grpSpPr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3CEABD06-686B-7D48-AAF8-6491890D279F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F5DED08B-F4D2-5647-828D-84A9D5807711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6E83872-262C-BA41-9EAA-DE0C03A956C0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6CD7943-3587-B94F-97D7-08FD811A02F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7C4FE745-4C2B-384D-B804-B2327B7B00D2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4DE6260-659E-1E40-B5FF-117D1D2E071E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122E1B3-B1B4-934A-908D-39D58CEDD14F}"/>
              </a:ext>
            </a:extLst>
          </p:cNvPr>
          <p:cNvGrpSpPr/>
          <p:nvPr/>
        </p:nvGrpSpPr>
        <p:grpSpPr>
          <a:xfrm>
            <a:off x="5172013" y="3558752"/>
            <a:ext cx="223041" cy="174691"/>
            <a:chOff x="5286703" y="2207172"/>
            <a:chExt cx="1596900" cy="1250731"/>
          </a:xfrm>
        </p:grpSpPr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9553B1F7-C227-324A-9247-F895769E3DA6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4F6D8A0-804E-8F48-BC27-1E5434B2333F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6EE1B3F-6804-CC46-B874-EDB55D8ED8DD}"/>
                </a:ext>
              </a:extLst>
            </p:cNvPr>
            <p:cNvSpPr/>
            <p:nvPr/>
          </p:nvSpPr>
          <p:spPr>
            <a:xfrm>
              <a:off x="6316672" y="2834638"/>
              <a:ext cx="563274" cy="2487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63FF598-5E28-A34A-B215-8DBD6645CB98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E89E0872-EF44-264F-BE5D-EC5F92B9CF09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D1BDD5AE-51B2-7F4B-8F38-13994B441B0A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0AD6F-C0E1-9E4C-AD4C-29016BD6D9D1}"/>
              </a:ext>
            </a:extLst>
          </p:cNvPr>
          <p:cNvSpPr/>
          <p:nvPr/>
        </p:nvSpPr>
        <p:spPr>
          <a:xfrm>
            <a:off x="3989474" y="1941094"/>
            <a:ext cx="7987407" cy="28853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20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17EBBD3-99C5-684F-8C64-7F3E44EB3E7D}"/>
              </a:ext>
            </a:extLst>
          </p:cNvPr>
          <p:cNvSpPr txBox="1"/>
          <p:nvPr/>
        </p:nvSpPr>
        <p:spPr>
          <a:xfrm>
            <a:off x="4354019" y="515292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Direct</a:t>
            </a:r>
          </a:p>
          <a:p>
            <a:pPr algn="r"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Connect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FEB6DF2-51E8-BF4D-AECB-62CFA5B64D71}"/>
              </a:ext>
            </a:extLst>
          </p:cNvPr>
          <p:cNvSpPr txBox="1"/>
          <p:nvPr/>
        </p:nvSpPr>
        <p:spPr>
          <a:xfrm>
            <a:off x="11039609" y="50681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Express</a:t>
            </a:r>
          </a:p>
          <a:p>
            <a:pPr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Route</a:t>
            </a:r>
          </a:p>
        </p:txBody>
      </p:sp>
      <p:pic>
        <p:nvPicPr>
          <p:cNvPr id="421" name="Picture 420">
            <a:hlinkClick r:id="" action="ppaction://noaction"/>
            <a:extLst>
              <a:ext uri="{FF2B5EF4-FFF2-40B4-BE49-F238E27FC236}">
                <a16:creationId xmlns:a16="http://schemas.microsoft.com/office/drawing/2014/main" id="{93357B74-A56D-BA45-927F-039BC92226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289" y="4444379"/>
            <a:ext cx="349083" cy="349083"/>
          </a:xfrm>
          <a:prstGeom prst="rect">
            <a:avLst/>
          </a:prstGeom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23E5BE2F-734F-6648-92B9-30CC0C68B436}"/>
              </a:ext>
            </a:extLst>
          </p:cNvPr>
          <p:cNvSpPr/>
          <p:nvPr/>
        </p:nvSpPr>
        <p:spPr>
          <a:xfrm>
            <a:off x="8174350" y="1993320"/>
            <a:ext cx="3692273" cy="27843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algn="ctr">
              <a:defRPr/>
            </a:pPr>
            <a:endParaRPr lang="en-US" sz="1200">
              <a:solidFill>
                <a:srgbClr val="02957F"/>
              </a:solidFill>
              <a:latin typeface="Calibri Light"/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B5D3AC4-BE4D-AB4B-AE79-F316C2EAA017}"/>
              </a:ext>
            </a:extLst>
          </p:cNvPr>
          <p:cNvCxnSpPr>
            <a:cxnSpLocks/>
            <a:stCxn id="313" idx="3"/>
          </p:cNvCxnSpPr>
          <p:nvPr/>
        </p:nvCxnSpPr>
        <p:spPr>
          <a:xfrm>
            <a:off x="5037012" y="3490075"/>
            <a:ext cx="6047693" cy="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Graphic 314">
            <a:extLst>
              <a:ext uri="{FF2B5EF4-FFF2-40B4-BE49-F238E27FC236}">
                <a16:creationId xmlns:a16="http://schemas.microsoft.com/office/drawing/2014/main" id="{639892F7-C9CA-5F43-8925-D9FB936E716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197" y="2642975"/>
            <a:ext cx="137160" cy="137160"/>
          </a:xfrm>
          <a:prstGeom prst="rect">
            <a:avLst/>
          </a:prstGeom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id="{A2435C60-E0EE-0646-883B-D829631CB979}"/>
              </a:ext>
            </a:extLst>
          </p:cNvPr>
          <p:cNvSpPr txBox="1"/>
          <p:nvPr/>
        </p:nvSpPr>
        <p:spPr>
          <a:xfrm>
            <a:off x="6286913" y="2465219"/>
            <a:ext cx="609600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Dev VPC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1DC723A-1FED-4943-9F18-2839A4E5CD26}"/>
              </a:ext>
            </a:extLst>
          </p:cNvPr>
          <p:cNvSpPr txBox="1"/>
          <p:nvPr/>
        </p:nvSpPr>
        <p:spPr>
          <a:xfrm>
            <a:off x="7016559" y="2465219"/>
            <a:ext cx="607501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Dev VPC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61C3EE2-33BC-CE4F-99CB-65EB7554F7ED}"/>
              </a:ext>
            </a:extLst>
          </p:cNvPr>
          <p:cNvCxnSpPr>
            <a:cxnSpLocks/>
            <a:stCxn id="357" idx="1"/>
            <a:endCxn id="209" idx="1"/>
          </p:cNvCxnSpPr>
          <p:nvPr/>
        </p:nvCxnSpPr>
        <p:spPr>
          <a:xfrm flipH="1">
            <a:off x="6876375" y="2700351"/>
            <a:ext cx="370044" cy="786288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BEB5138-3533-164D-84D0-7EC341670659}"/>
              </a:ext>
            </a:extLst>
          </p:cNvPr>
          <p:cNvSpPr txBox="1"/>
          <p:nvPr/>
        </p:nvSpPr>
        <p:spPr>
          <a:xfrm>
            <a:off x="690263" y="3849448"/>
            <a:ext cx="3223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40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endParaRPr lang="en-US" sz="140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42" indent="-171442"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2969B5-3674-204D-99E5-1E0FB39E3871}"/>
              </a:ext>
            </a:extLst>
          </p:cNvPr>
          <p:cNvGrpSpPr/>
          <p:nvPr/>
        </p:nvGrpSpPr>
        <p:grpSpPr>
          <a:xfrm>
            <a:off x="5480603" y="5597965"/>
            <a:ext cx="650836" cy="571561"/>
            <a:chOff x="4686187" y="4053581"/>
            <a:chExt cx="488127" cy="428671"/>
          </a:xfrm>
          <a:noFill/>
        </p:grpSpPr>
        <p:pic>
          <p:nvPicPr>
            <p:cNvPr id="252" name="Google Shape;466;p34">
              <a:extLst>
                <a:ext uri="{FF2B5EF4-FFF2-40B4-BE49-F238E27FC236}">
                  <a16:creationId xmlns:a16="http://schemas.microsoft.com/office/drawing/2014/main" id="{B7F7522F-F590-7C4A-9637-32D2B906008B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0668" y="4053581"/>
              <a:ext cx="360102" cy="30008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59" name="Google Shape;467;p34">
              <a:extLst>
                <a:ext uri="{FF2B5EF4-FFF2-40B4-BE49-F238E27FC236}">
                  <a16:creationId xmlns:a16="http://schemas.microsoft.com/office/drawing/2014/main" id="{87FCA0BE-ACD2-6346-BB01-DA2444EA4797}"/>
                </a:ext>
              </a:extLst>
            </p:cNvPr>
            <p:cNvSpPr txBox="1"/>
            <p:nvPr/>
          </p:nvSpPr>
          <p:spPr>
            <a:xfrm>
              <a:off x="4686187" y="4346066"/>
              <a:ext cx="488127" cy="13618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 defTabSz="914332">
                <a:defRPr/>
              </a:pPr>
              <a:r>
                <a:rPr lang="en-US" sz="80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Branches</a:t>
              </a:r>
              <a:endParaRPr sz="14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9F3EC075-A4F1-ED4D-A7FE-3717108F1145}"/>
              </a:ext>
            </a:extLst>
          </p:cNvPr>
          <p:cNvSpPr txBox="1"/>
          <p:nvPr/>
        </p:nvSpPr>
        <p:spPr>
          <a:xfrm>
            <a:off x="5744918" y="5394372"/>
            <a:ext cx="805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Site 2 Cloud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601A51-24EE-7E49-8FC4-2132D406F3B7}"/>
              </a:ext>
            </a:extLst>
          </p:cNvPr>
          <p:cNvGrpSpPr/>
          <p:nvPr/>
        </p:nvGrpSpPr>
        <p:grpSpPr>
          <a:xfrm>
            <a:off x="6264706" y="5592726"/>
            <a:ext cx="650836" cy="565508"/>
            <a:chOff x="5282728" y="4058121"/>
            <a:chExt cx="488127" cy="424131"/>
          </a:xfrm>
          <a:noFill/>
        </p:grpSpPr>
        <p:pic>
          <p:nvPicPr>
            <p:cNvPr id="340" name="Google Shape;466;p34">
              <a:extLst>
                <a:ext uri="{FF2B5EF4-FFF2-40B4-BE49-F238E27FC236}">
                  <a16:creationId xmlns:a16="http://schemas.microsoft.com/office/drawing/2014/main" id="{95B67702-1BDA-E640-9C1D-7E57CAD23D5D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40659" y="4058121"/>
              <a:ext cx="360102" cy="30008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41" name="Google Shape;467;p34">
              <a:extLst>
                <a:ext uri="{FF2B5EF4-FFF2-40B4-BE49-F238E27FC236}">
                  <a16:creationId xmlns:a16="http://schemas.microsoft.com/office/drawing/2014/main" id="{3BF2AFDD-3BD9-394B-A58C-5C8D23287B1E}"/>
                </a:ext>
              </a:extLst>
            </p:cNvPr>
            <p:cNvSpPr txBox="1"/>
            <p:nvPr/>
          </p:nvSpPr>
          <p:spPr>
            <a:xfrm>
              <a:off x="5282728" y="4357241"/>
              <a:ext cx="488127" cy="12501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 defTabSz="914332">
                <a:defRPr/>
              </a:pPr>
              <a:r>
                <a:rPr lang="en-US" sz="80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Extranet</a:t>
              </a:r>
              <a:endParaRPr sz="14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4D6B805-A9FC-9D40-8413-201B6A5D3FE4}"/>
              </a:ext>
            </a:extLst>
          </p:cNvPr>
          <p:cNvGrpSpPr/>
          <p:nvPr/>
        </p:nvGrpSpPr>
        <p:grpSpPr>
          <a:xfrm>
            <a:off x="4589689" y="5455653"/>
            <a:ext cx="560951" cy="520884"/>
            <a:chOff x="3497129" y="4295337"/>
            <a:chExt cx="420713" cy="390663"/>
          </a:xfrm>
        </p:grpSpPr>
        <p:pic>
          <p:nvPicPr>
            <p:cNvPr id="159" name="Google Shape;469;p34">
              <a:extLst>
                <a:ext uri="{FF2B5EF4-FFF2-40B4-BE49-F238E27FC236}">
                  <a16:creationId xmlns:a16="http://schemas.microsoft.com/office/drawing/2014/main" id="{19C5E0C3-F246-0049-A15D-0C93746909C9}"/>
                </a:ext>
              </a:extLst>
            </p:cNvPr>
            <p:cNvPicPr preferRelativeResize="0"/>
            <p:nvPr/>
          </p:nvPicPr>
          <p:blipFill rotWithShape="1">
            <a:blip r:embed="rId9" cstate="screen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97129" y="4295337"/>
              <a:ext cx="420713" cy="390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raphic 195">
              <a:extLst>
                <a:ext uri="{FF2B5EF4-FFF2-40B4-BE49-F238E27FC236}">
                  <a16:creationId xmlns:a16="http://schemas.microsoft.com/office/drawing/2014/main" id="{3E068533-751D-2244-ADAF-A3C4225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26028" y="4295338"/>
              <a:ext cx="141652" cy="141652"/>
            </a:xfrm>
            <a:prstGeom prst="rect">
              <a:avLst/>
            </a:prstGeom>
          </p:spPr>
        </p:pic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E1C50D7-A350-A443-87F3-36BB089AFDD6}"/>
              </a:ext>
            </a:extLst>
          </p:cNvPr>
          <p:cNvCxnSpPr>
            <a:cxnSpLocks/>
            <a:stCxn id="358" idx="3"/>
            <a:endCxn id="209" idx="1"/>
          </p:cNvCxnSpPr>
          <p:nvPr/>
        </p:nvCxnSpPr>
        <p:spPr>
          <a:xfrm>
            <a:off x="6608517" y="2712578"/>
            <a:ext cx="267859" cy="774063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Graphic 356">
            <a:extLst>
              <a:ext uri="{FF2B5EF4-FFF2-40B4-BE49-F238E27FC236}">
                <a16:creationId xmlns:a16="http://schemas.microsoft.com/office/drawing/2014/main" id="{4D088153-0B02-2444-BF3D-296165EAEC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419" y="2631771"/>
            <a:ext cx="137160" cy="137160"/>
          </a:xfrm>
          <a:prstGeom prst="rect">
            <a:avLst/>
          </a:prstGeom>
        </p:spPr>
      </p:pic>
      <p:pic>
        <p:nvPicPr>
          <p:cNvPr id="371" name="Graphic 370">
            <a:extLst>
              <a:ext uri="{FF2B5EF4-FFF2-40B4-BE49-F238E27FC236}">
                <a16:creationId xmlns:a16="http://schemas.microsoft.com/office/drawing/2014/main" id="{36D2E7FF-1B15-8840-B6F7-EB95920997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8304" y="2634217"/>
            <a:ext cx="137160" cy="137160"/>
          </a:xfrm>
          <a:prstGeom prst="rect">
            <a:avLst/>
          </a:prstGeom>
        </p:spPr>
      </p:pic>
      <p:pic>
        <p:nvPicPr>
          <p:cNvPr id="358" name="Graphic 357">
            <a:extLst>
              <a:ext uri="{FF2B5EF4-FFF2-40B4-BE49-F238E27FC236}">
                <a16:creationId xmlns:a16="http://schemas.microsoft.com/office/drawing/2014/main" id="{49EDDE72-9990-754D-87A2-308982ADCF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356" y="2643996"/>
            <a:ext cx="137160" cy="137160"/>
          </a:xfrm>
          <a:prstGeom prst="rect">
            <a:avLst/>
          </a:prstGeom>
        </p:spPr>
      </p:pic>
      <p:pic>
        <p:nvPicPr>
          <p:cNvPr id="355" name="Graphic 354">
            <a:extLst>
              <a:ext uri="{FF2B5EF4-FFF2-40B4-BE49-F238E27FC236}">
                <a16:creationId xmlns:a16="http://schemas.microsoft.com/office/drawing/2014/main" id="{3AE0903B-2E43-F94D-A41A-8A15CC1B8A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153" y="2644459"/>
            <a:ext cx="137160" cy="13716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064159A-495A-0046-A59C-2645EE1FD93D}"/>
              </a:ext>
            </a:extLst>
          </p:cNvPr>
          <p:cNvCxnSpPr>
            <a:cxnSpLocks/>
            <a:stCxn id="199" idx="1"/>
            <a:endCxn id="313" idx="1"/>
          </p:cNvCxnSpPr>
          <p:nvPr/>
        </p:nvCxnSpPr>
        <p:spPr>
          <a:xfrm flipH="1">
            <a:off x="4848144" y="2709346"/>
            <a:ext cx="403737" cy="780729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Graphic 198">
            <a:extLst>
              <a:ext uri="{FF2B5EF4-FFF2-40B4-BE49-F238E27FC236}">
                <a16:creationId xmlns:a16="http://schemas.microsoft.com/office/drawing/2014/main" id="{C656416A-EA96-C249-8A08-8530DF9209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1879" y="2640764"/>
            <a:ext cx="137160" cy="137160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BA95B2C3-3085-1849-AA4F-9B9F5BBC422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2191" y="2643204"/>
            <a:ext cx="137160" cy="137160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1AC71041-88A7-1D44-A1A2-801E153DA7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701" y="2643437"/>
            <a:ext cx="137160" cy="13716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21A6D0B7-6FD2-CA44-885E-30C932C5A6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6699" y="3390719"/>
            <a:ext cx="188869" cy="188869"/>
          </a:xfrm>
          <a:prstGeom prst="rect">
            <a:avLst/>
          </a:prstGeom>
        </p:spPr>
      </p:pic>
      <p:pic>
        <p:nvPicPr>
          <p:cNvPr id="313" name="Graphic 312">
            <a:extLst>
              <a:ext uri="{FF2B5EF4-FFF2-40B4-BE49-F238E27FC236}">
                <a16:creationId xmlns:a16="http://schemas.microsoft.com/office/drawing/2014/main" id="{11B3E8D4-E15B-6B4A-AC9D-110A14BD97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8143" y="3395639"/>
            <a:ext cx="188869" cy="188869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1E377B1-2FD9-7E4F-A03B-CAF3126EEF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6376" y="3392206"/>
            <a:ext cx="188869" cy="188869"/>
          </a:xfrm>
          <a:prstGeom prst="rect">
            <a:avLst/>
          </a:prstGeom>
        </p:spPr>
      </p:pic>
      <p:pic>
        <p:nvPicPr>
          <p:cNvPr id="311" name="Graphic 310">
            <a:extLst>
              <a:ext uri="{FF2B5EF4-FFF2-40B4-BE49-F238E27FC236}">
                <a16:creationId xmlns:a16="http://schemas.microsoft.com/office/drawing/2014/main" id="{EB86E9F7-2A36-BA42-B072-B94A74095D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8656" y="3390991"/>
            <a:ext cx="188869" cy="188869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00DB4C6-DDCE-2C46-B4F4-AC03441047EA}"/>
              </a:ext>
            </a:extLst>
          </p:cNvPr>
          <p:cNvGrpSpPr/>
          <p:nvPr/>
        </p:nvGrpSpPr>
        <p:grpSpPr>
          <a:xfrm>
            <a:off x="6284547" y="2970316"/>
            <a:ext cx="1444095" cy="828275"/>
            <a:chOff x="4656547" y="2349040"/>
            <a:chExt cx="1083071" cy="62120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41B2FBA-F065-9A4E-BADA-414B3AEBE286}"/>
                </a:ext>
              </a:extLst>
            </p:cNvPr>
            <p:cNvSpPr/>
            <p:nvPr/>
          </p:nvSpPr>
          <p:spPr>
            <a:xfrm>
              <a:off x="4656547" y="2479720"/>
              <a:ext cx="1005840" cy="49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8464C1A0-BDD7-5E4A-AE5B-CC0E5A41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19704" y="2801907"/>
              <a:ext cx="167531" cy="130302"/>
            </a:xfrm>
            <a:prstGeom prst="rect">
              <a:avLst/>
            </a:prstGeom>
          </p:spPr>
        </p:pic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D19A1B55-6D28-4547-A02C-B3A085CC9BA0}"/>
                </a:ext>
              </a:extLst>
            </p:cNvPr>
            <p:cNvSpPr txBox="1"/>
            <p:nvPr/>
          </p:nvSpPr>
          <p:spPr>
            <a:xfrm>
              <a:off x="5371488" y="2450177"/>
              <a:ext cx="368130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US" sz="800">
                  <a:solidFill>
                    <a:srgbClr val="000000"/>
                  </a:solidFill>
                  <a:latin typeface="Calibri Light"/>
                </a:rPr>
                <a:t>FireNet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6F2F1E32-4F7B-3448-AAF4-A6EFC558A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79016" y="2805413"/>
              <a:ext cx="167531" cy="130302"/>
            </a:xfrm>
            <a:prstGeom prst="rect">
              <a:avLst/>
            </a:prstGeom>
          </p:spPr>
        </p:pic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3C4324D-8298-5449-ACB2-CA3CE42AE788}"/>
                </a:ext>
              </a:extLst>
            </p:cNvPr>
            <p:cNvSpPr txBox="1"/>
            <p:nvPr/>
          </p:nvSpPr>
          <p:spPr>
            <a:xfrm>
              <a:off x="5236218" y="2349040"/>
              <a:ext cx="489557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>
                  <a:solidFill>
                    <a:srgbClr val="000000"/>
                  </a:solidFill>
                  <a:latin typeface="Calibri Light"/>
                </a:rPr>
                <a:t>Transit VPC</a:t>
              </a:r>
            </a:p>
          </p:txBody>
        </p:sp>
      </p:grp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0DA6A21-1701-E24B-9E45-3A3DD3FABAC3}"/>
              </a:ext>
            </a:extLst>
          </p:cNvPr>
          <p:cNvSpPr/>
          <p:nvPr/>
        </p:nvSpPr>
        <p:spPr>
          <a:xfrm>
            <a:off x="8259868" y="2187449"/>
            <a:ext cx="3536173" cy="180115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algn="ctr">
              <a:defRPr/>
            </a:pPr>
            <a:endParaRPr lang="en-US" sz="1200">
              <a:solidFill>
                <a:srgbClr val="02957F"/>
              </a:solidFill>
              <a:latin typeface="Calibri Light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0838ACF-747C-1D4D-823F-311E23835B0C}"/>
              </a:ext>
            </a:extLst>
          </p:cNvPr>
          <p:cNvSpPr txBox="1"/>
          <p:nvPr/>
        </p:nvSpPr>
        <p:spPr>
          <a:xfrm>
            <a:off x="8348087" y="2472767"/>
            <a:ext cx="609600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Prod VNet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CF39230-43DC-2B44-82C0-C0775A36ECA1}"/>
              </a:ext>
            </a:extLst>
          </p:cNvPr>
          <p:cNvCxnSpPr>
            <a:cxnSpLocks/>
            <a:stCxn id="349" idx="3"/>
            <a:endCxn id="397" idx="1"/>
          </p:cNvCxnSpPr>
          <p:nvPr/>
        </p:nvCxnSpPr>
        <p:spPr>
          <a:xfrm>
            <a:off x="8673924" y="2709838"/>
            <a:ext cx="275784" cy="778519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34F0554-42CF-5749-AEE7-28F8EBB33E62}"/>
              </a:ext>
            </a:extLst>
          </p:cNvPr>
          <p:cNvCxnSpPr>
            <a:cxnSpLocks/>
            <a:stCxn id="290" idx="3"/>
            <a:endCxn id="397" idx="1"/>
          </p:cNvCxnSpPr>
          <p:nvPr/>
        </p:nvCxnSpPr>
        <p:spPr>
          <a:xfrm flipV="1">
            <a:off x="8767647" y="3488356"/>
            <a:ext cx="182063" cy="1993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680E402-C48C-2B4D-9153-10A4B0AD16EE}"/>
              </a:ext>
            </a:extLst>
          </p:cNvPr>
          <p:cNvCxnSpPr>
            <a:cxnSpLocks/>
            <a:stCxn id="298" idx="1"/>
            <a:endCxn id="397" idx="1"/>
          </p:cNvCxnSpPr>
          <p:nvPr/>
        </p:nvCxnSpPr>
        <p:spPr>
          <a:xfrm flipH="1" flipV="1">
            <a:off x="8949710" y="3488357"/>
            <a:ext cx="291969" cy="1843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77E1318-DB61-A540-8580-4D2CE158CA52}"/>
              </a:ext>
            </a:extLst>
          </p:cNvPr>
          <p:cNvCxnSpPr>
            <a:cxnSpLocks/>
            <a:stCxn id="406" idx="3"/>
            <a:endCxn id="401" idx="3"/>
          </p:cNvCxnSpPr>
          <p:nvPr/>
        </p:nvCxnSpPr>
        <p:spPr>
          <a:xfrm flipV="1">
            <a:off x="10768972" y="3483707"/>
            <a:ext cx="300120" cy="1755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6912C5D-8A67-C64E-852B-940C3E48E96C}"/>
              </a:ext>
            </a:extLst>
          </p:cNvPr>
          <p:cNvCxnSpPr>
            <a:cxnSpLocks/>
            <a:stCxn id="408" idx="1"/>
            <a:endCxn id="401" idx="3"/>
          </p:cNvCxnSpPr>
          <p:nvPr/>
        </p:nvCxnSpPr>
        <p:spPr>
          <a:xfrm flipH="1" flipV="1">
            <a:off x="11069092" y="3483707"/>
            <a:ext cx="239877" cy="180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BDC8FB5-8057-894B-B26C-224066929533}"/>
              </a:ext>
            </a:extLst>
          </p:cNvPr>
          <p:cNvSpPr/>
          <p:nvPr/>
        </p:nvSpPr>
        <p:spPr>
          <a:xfrm>
            <a:off x="8343889" y="3154116"/>
            <a:ext cx="1341120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1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630F919-FFAB-4747-A0CF-6DDF808EF198}"/>
              </a:ext>
            </a:extLst>
          </p:cNvPr>
          <p:cNvSpPr txBox="1"/>
          <p:nvPr/>
        </p:nvSpPr>
        <p:spPr>
          <a:xfrm>
            <a:off x="8243519" y="2975957"/>
            <a:ext cx="696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Transit VNet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294FCCA-20F8-B54D-A92B-32772AA7A08C}"/>
              </a:ext>
            </a:extLst>
          </p:cNvPr>
          <p:cNvSpPr txBox="1"/>
          <p:nvPr/>
        </p:nvSpPr>
        <p:spPr>
          <a:xfrm>
            <a:off x="8249791" y="3117803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FireNet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FE4C0B6-9A8F-1F41-9D6A-8CA866515BE6}"/>
              </a:ext>
            </a:extLst>
          </p:cNvPr>
          <p:cNvGrpSpPr/>
          <p:nvPr/>
        </p:nvGrpSpPr>
        <p:grpSpPr>
          <a:xfrm>
            <a:off x="8545117" y="3582703"/>
            <a:ext cx="223041" cy="174691"/>
            <a:chOff x="5286703" y="2207172"/>
            <a:chExt cx="1596900" cy="1250731"/>
          </a:xfrm>
        </p:grpSpPr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86B80F3-1A4C-D84B-868E-5D6AACF989A1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CE5A09F-F8D9-BC4C-BB10-6D049AE1C63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C6DB005-CB45-614E-99F7-D1BB1755BEF5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CF516EC-6AE2-D64E-859D-75A9F749289D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5963371-7E88-D149-9950-8B6B7272D1AD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AA48F71-F979-3643-B740-4AEAA51A3F6D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BA6F869-BEE1-464D-A9D8-0E583EA4210D}"/>
              </a:ext>
            </a:extLst>
          </p:cNvPr>
          <p:cNvGrpSpPr/>
          <p:nvPr/>
        </p:nvGrpSpPr>
        <p:grpSpPr>
          <a:xfrm>
            <a:off x="9238744" y="3580256"/>
            <a:ext cx="223041" cy="174691"/>
            <a:chOff x="5286703" y="2207172"/>
            <a:chExt cx="1596900" cy="1250731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C5EFA53D-F7D3-834F-9BB3-95623A61AFFD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71B43208-F3D0-6E42-8C3D-742C639BFE4F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3B5F886-8F8E-6D40-8786-8B8ED1F260A0}"/>
                </a:ext>
              </a:extLst>
            </p:cNvPr>
            <p:cNvSpPr/>
            <p:nvPr/>
          </p:nvSpPr>
          <p:spPr>
            <a:xfrm>
              <a:off x="6316672" y="2834638"/>
              <a:ext cx="563274" cy="2487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BCCB202-8C38-D34E-A083-3DCB854D49ED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60D7BD73-E6CB-C14C-AECD-4F74A258EE3D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B00D8214-C0A8-CA4B-8AD1-D67225827902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</p:grpSp>
      <p:pic>
        <p:nvPicPr>
          <p:cNvPr id="349" name="Graphic 348">
            <a:extLst>
              <a:ext uri="{FF2B5EF4-FFF2-40B4-BE49-F238E27FC236}">
                <a16:creationId xmlns:a16="http://schemas.microsoft.com/office/drawing/2014/main" id="{89DC74F4-0944-0048-B8FE-9254B571CC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64" y="2641256"/>
            <a:ext cx="137160" cy="137160"/>
          </a:xfrm>
          <a:prstGeom prst="rect">
            <a:avLst/>
          </a:prstGeom>
        </p:spPr>
      </p:pic>
      <p:sp>
        <p:nvSpPr>
          <p:cNvPr id="351" name="TextBox 350">
            <a:extLst>
              <a:ext uri="{FF2B5EF4-FFF2-40B4-BE49-F238E27FC236}">
                <a16:creationId xmlns:a16="http://schemas.microsoft.com/office/drawing/2014/main" id="{76098F12-B139-064D-97CE-A95780CAD7D6}"/>
              </a:ext>
            </a:extLst>
          </p:cNvPr>
          <p:cNvSpPr txBox="1"/>
          <p:nvPr/>
        </p:nvSpPr>
        <p:spPr>
          <a:xfrm>
            <a:off x="10388480" y="2463501"/>
            <a:ext cx="609600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Dev VNet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E667FF1-5C11-6448-99C5-A8C6A6BB8E24}"/>
              </a:ext>
            </a:extLst>
          </p:cNvPr>
          <p:cNvSpPr txBox="1"/>
          <p:nvPr/>
        </p:nvSpPr>
        <p:spPr>
          <a:xfrm>
            <a:off x="11118124" y="2463501"/>
            <a:ext cx="607501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Calibri Light"/>
              </a:rPr>
              <a:t>Dev VNet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Calibri Light"/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055291C-0859-0B43-9002-D1AE06B1A46E}"/>
              </a:ext>
            </a:extLst>
          </p:cNvPr>
          <p:cNvCxnSpPr>
            <a:cxnSpLocks/>
            <a:stCxn id="366" idx="1"/>
            <a:endCxn id="400" idx="1"/>
          </p:cNvCxnSpPr>
          <p:nvPr/>
        </p:nvCxnSpPr>
        <p:spPr>
          <a:xfrm flipH="1">
            <a:off x="10977943" y="2698632"/>
            <a:ext cx="370044" cy="786288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AFF8F25-A260-ED4F-BE1E-B0FBEEE13BC6}"/>
              </a:ext>
            </a:extLst>
          </p:cNvPr>
          <p:cNvCxnSpPr>
            <a:cxnSpLocks/>
            <a:stCxn id="372" idx="3"/>
            <a:endCxn id="400" idx="1"/>
          </p:cNvCxnSpPr>
          <p:nvPr/>
        </p:nvCxnSpPr>
        <p:spPr>
          <a:xfrm>
            <a:off x="10710084" y="2710859"/>
            <a:ext cx="267859" cy="774063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6" name="Graphic 365">
            <a:extLst>
              <a:ext uri="{FF2B5EF4-FFF2-40B4-BE49-F238E27FC236}">
                <a16:creationId xmlns:a16="http://schemas.microsoft.com/office/drawing/2014/main" id="{C14B94D1-8F07-B249-BB18-405C7A07A9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7985" y="2630052"/>
            <a:ext cx="137160" cy="137160"/>
          </a:xfrm>
          <a:prstGeom prst="rect">
            <a:avLst/>
          </a:prstGeom>
        </p:spPr>
      </p:pic>
      <p:pic>
        <p:nvPicPr>
          <p:cNvPr id="370" name="Graphic 369">
            <a:extLst>
              <a:ext uri="{FF2B5EF4-FFF2-40B4-BE49-F238E27FC236}">
                <a16:creationId xmlns:a16="http://schemas.microsoft.com/office/drawing/2014/main" id="{844E65A7-877E-D545-A721-E65A8E34E5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9871" y="2632499"/>
            <a:ext cx="137160" cy="137160"/>
          </a:xfrm>
          <a:prstGeom prst="rect">
            <a:avLst/>
          </a:prstGeom>
        </p:spPr>
      </p:pic>
      <p:pic>
        <p:nvPicPr>
          <p:cNvPr id="372" name="Graphic 371">
            <a:extLst>
              <a:ext uri="{FF2B5EF4-FFF2-40B4-BE49-F238E27FC236}">
                <a16:creationId xmlns:a16="http://schemas.microsoft.com/office/drawing/2014/main" id="{24A05AE2-945E-1A48-9205-B79D7B769CB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2923" y="2642277"/>
            <a:ext cx="137160" cy="137160"/>
          </a:xfrm>
          <a:prstGeom prst="rect">
            <a:avLst/>
          </a:prstGeom>
        </p:spPr>
      </p:pic>
      <p:pic>
        <p:nvPicPr>
          <p:cNvPr id="374" name="Graphic 373">
            <a:extLst>
              <a:ext uri="{FF2B5EF4-FFF2-40B4-BE49-F238E27FC236}">
                <a16:creationId xmlns:a16="http://schemas.microsoft.com/office/drawing/2014/main" id="{F346A916-1660-4F47-B542-7EF0F846AF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720" y="2642740"/>
            <a:ext cx="137160" cy="137160"/>
          </a:xfrm>
          <a:prstGeom prst="rect">
            <a:avLst/>
          </a:prstGeom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5574543-CEBD-9344-B1B2-756723BAE3A6}"/>
              </a:ext>
            </a:extLst>
          </p:cNvPr>
          <p:cNvCxnSpPr>
            <a:cxnSpLocks/>
            <a:stCxn id="377" idx="1"/>
            <a:endCxn id="397" idx="1"/>
          </p:cNvCxnSpPr>
          <p:nvPr/>
        </p:nvCxnSpPr>
        <p:spPr>
          <a:xfrm flipH="1">
            <a:off x="8949710" y="2707628"/>
            <a:ext cx="403737" cy="780729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7" name="Graphic 376">
            <a:extLst>
              <a:ext uri="{FF2B5EF4-FFF2-40B4-BE49-F238E27FC236}">
                <a16:creationId xmlns:a16="http://schemas.microsoft.com/office/drawing/2014/main" id="{D21A16E4-5CAC-0C48-8CEA-5AADB3196B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45" y="2639045"/>
            <a:ext cx="137160" cy="137160"/>
          </a:xfrm>
          <a:prstGeom prst="rect">
            <a:avLst/>
          </a:prstGeom>
        </p:spPr>
      </p:pic>
      <p:pic>
        <p:nvPicPr>
          <p:cNvPr id="379" name="Graphic 378">
            <a:extLst>
              <a:ext uri="{FF2B5EF4-FFF2-40B4-BE49-F238E27FC236}">
                <a16:creationId xmlns:a16="http://schemas.microsoft.com/office/drawing/2014/main" id="{8F2C8A7A-481B-CC4E-BB4D-BBFB7285C9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3757" y="2641485"/>
            <a:ext cx="137160" cy="137160"/>
          </a:xfrm>
          <a:prstGeom prst="rect">
            <a:avLst/>
          </a:prstGeom>
        </p:spPr>
      </p:pic>
      <p:pic>
        <p:nvPicPr>
          <p:cNvPr id="392" name="Graphic 391">
            <a:extLst>
              <a:ext uri="{FF2B5EF4-FFF2-40B4-BE49-F238E27FC236}">
                <a16:creationId xmlns:a16="http://schemas.microsoft.com/office/drawing/2014/main" id="{620F79D6-3167-6F44-B786-456DB56F07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6268" y="2641719"/>
            <a:ext cx="137160" cy="137160"/>
          </a:xfrm>
          <a:prstGeom prst="rect">
            <a:avLst/>
          </a:prstGeom>
        </p:spPr>
      </p:pic>
      <p:pic>
        <p:nvPicPr>
          <p:cNvPr id="393" name="Graphic 392">
            <a:extLst>
              <a:ext uri="{FF2B5EF4-FFF2-40B4-BE49-F238E27FC236}">
                <a16:creationId xmlns:a16="http://schemas.microsoft.com/office/drawing/2014/main" id="{FEC7E5D1-28C2-EF42-B2BF-E3EB7166EE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8264" y="3389002"/>
            <a:ext cx="188869" cy="188869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121EEF6B-9226-F241-830A-4D1FA38824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708" y="3393922"/>
            <a:ext cx="188869" cy="188869"/>
          </a:xfrm>
          <a:prstGeom prst="rect">
            <a:avLst/>
          </a:prstGeom>
        </p:spPr>
      </p:pic>
      <p:grpSp>
        <p:nvGrpSpPr>
          <p:cNvPr id="403" name="Group 402">
            <a:extLst>
              <a:ext uri="{FF2B5EF4-FFF2-40B4-BE49-F238E27FC236}">
                <a16:creationId xmlns:a16="http://schemas.microsoft.com/office/drawing/2014/main" id="{5BC984A0-D80B-3D46-B10B-3BF2DE2BD6EB}"/>
              </a:ext>
            </a:extLst>
          </p:cNvPr>
          <p:cNvGrpSpPr/>
          <p:nvPr/>
        </p:nvGrpSpPr>
        <p:grpSpPr>
          <a:xfrm>
            <a:off x="10386116" y="2954995"/>
            <a:ext cx="1444215" cy="841877"/>
            <a:chOff x="4656547" y="2338838"/>
            <a:chExt cx="1083161" cy="631408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67462BA-30F8-AB40-A86F-00F013967202}"/>
                </a:ext>
              </a:extLst>
            </p:cNvPr>
            <p:cNvSpPr/>
            <p:nvPr/>
          </p:nvSpPr>
          <p:spPr>
            <a:xfrm>
              <a:off x="4656547" y="2479720"/>
              <a:ext cx="1005840" cy="49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1">
                <a:solidFill>
                  <a:srgbClr val="FFFFFF"/>
                </a:solidFill>
                <a:latin typeface="Calibri Light"/>
              </a:endParaRPr>
            </a:p>
          </p:txBody>
        </p:sp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5B9520DB-413A-D34B-9D19-C05114CB8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6159" y="2801907"/>
              <a:ext cx="167531" cy="130302"/>
            </a:xfrm>
            <a:prstGeom prst="rect">
              <a:avLst/>
            </a:prstGeom>
          </p:spPr>
        </p:pic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8CA6977-4907-7C42-B63E-E37C53C058F5}"/>
                </a:ext>
              </a:extLst>
            </p:cNvPr>
            <p:cNvSpPr txBox="1"/>
            <p:nvPr/>
          </p:nvSpPr>
          <p:spPr>
            <a:xfrm>
              <a:off x="5371578" y="2463722"/>
              <a:ext cx="368130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US" sz="800">
                  <a:solidFill>
                    <a:srgbClr val="000000"/>
                  </a:solidFill>
                  <a:latin typeface="Calibri Light"/>
                </a:rPr>
                <a:t>FireNet</a:t>
              </a:r>
            </a:p>
          </p:txBody>
        </p:sp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4FEE1E44-812B-D54F-9068-D7FBC9B0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48688" y="2805413"/>
              <a:ext cx="167531" cy="130302"/>
            </a:xfrm>
            <a:prstGeom prst="rect">
              <a:avLst/>
            </a:prstGeom>
          </p:spPr>
        </p:pic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43B32773-CE56-9B45-8561-D941F87C51E2}"/>
                </a:ext>
              </a:extLst>
            </p:cNvPr>
            <p:cNvSpPr txBox="1"/>
            <p:nvPr/>
          </p:nvSpPr>
          <p:spPr>
            <a:xfrm>
              <a:off x="5217060" y="2338838"/>
              <a:ext cx="522017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>
                  <a:solidFill>
                    <a:srgbClr val="000000"/>
                  </a:solidFill>
                  <a:latin typeface="Calibri Light"/>
                </a:rPr>
                <a:t>Transit VNet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4742489-E104-C748-BCB0-D8502E21DD2E}"/>
              </a:ext>
            </a:extLst>
          </p:cNvPr>
          <p:cNvGrpSpPr/>
          <p:nvPr/>
        </p:nvGrpSpPr>
        <p:grpSpPr>
          <a:xfrm>
            <a:off x="10788618" y="5404756"/>
            <a:ext cx="560951" cy="521937"/>
            <a:chOff x="7996199" y="4224512"/>
            <a:chExt cx="420713" cy="391453"/>
          </a:xfrm>
        </p:grpSpPr>
        <p:pic>
          <p:nvPicPr>
            <p:cNvPr id="166" name="Google Shape;469;p34">
              <a:extLst>
                <a:ext uri="{FF2B5EF4-FFF2-40B4-BE49-F238E27FC236}">
                  <a16:creationId xmlns:a16="http://schemas.microsoft.com/office/drawing/2014/main" id="{C2937F77-1874-5246-80C9-542E18A22ADD}"/>
                </a:ext>
              </a:extLst>
            </p:cNvPr>
            <p:cNvPicPr preferRelativeResize="0"/>
            <p:nvPr/>
          </p:nvPicPr>
          <p:blipFill rotWithShape="1">
            <a:blip r:embed="rId9" cstate="screen">
              <a:alphaModFix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96199" y="4225302"/>
              <a:ext cx="420713" cy="390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raphic 255">
              <a:extLst>
                <a:ext uri="{FF2B5EF4-FFF2-40B4-BE49-F238E27FC236}">
                  <a16:creationId xmlns:a16="http://schemas.microsoft.com/office/drawing/2014/main" id="{0A8E66E2-4207-C44F-A17C-3A1F74F7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3320" y="4224512"/>
              <a:ext cx="141652" cy="141652"/>
            </a:xfrm>
            <a:prstGeom prst="rect">
              <a:avLst/>
            </a:prstGeom>
          </p:spPr>
        </p:pic>
      </p:grpSp>
      <p:pic>
        <p:nvPicPr>
          <p:cNvPr id="466" name="Graphic 465" descr="Stethoscope">
            <a:extLst>
              <a:ext uri="{FF2B5EF4-FFF2-40B4-BE49-F238E27FC236}">
                <a16:creationId xmlns:a16="http://schemas.microsoft.com/office/drawing/2014/main" id="{061B5C49-51DC-A545-B85C-240373CFB08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04784" y="3297493"/>
            <a:ext cx="179849" cy="179849"/>
          </a:xfrm>
          <a:prstGeom prst="rect">
            <a:avLst/>
          </a:prstGeom>
        </p:spPr>
      </p:pic>
      <p:pic>
        <p:nvPicPr>
          <p:cNvPr id="420" name="Graphic 419" descr="Stethoscope">
            <a:extLst>
              <a:ext uri="{FF2B5EF4-FFF2-40B4-BE49-F238E27FC236}">
                <a16:creationId xmlns:a16="http://schemas.microsoft.com/office/drawing/2014/main" id="{3547E909-8F1E-CC40-B1BD-C7472982ACF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8853" y="3285012"/>
            <a:ext cx="179849" cy="179849"/>
          </a:xfrm>
          <a:prstGeom prst="rect">
            <a:avLst/>
          </a:prstGeom>
        </p:spPr>
      </p:pic>
      <p:pic>
        <p:nvPicPr>
          <p:cNvPr id="436" name="Graphic 435" descr="Stethoscope">
            <a:extLst>
              <a:ext uri="{FF2B5EF4-FFF2-40B4-BE49-F238E27FC236}">
                <a16:creationId xmlns:a16="http://schemas.microsoft.com/office/drawing/2014/main" id="{CF11A0D4-26C0-0848-8FD0-9E31180883D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15944" y="3277317"/>
            <a:ext cx="179849" cy="179849"/>
          </a:xfrm>
          <a:prstGeom prst="rect">
            <a:avLst/>
          </a:prstGeom>
        </p:spPr>
      </p:pic>
      <p:pic>
        <p:nvPicPr>
          <p:cNvPr id="437" name="Graphic 436" descr="Stethoscope">
            <a:extLst>
              <a:ext uri="{FF2B5EF4-FFF2-40B4-BE49-F238E27FC236}">
                <a16:creationId xmlns:a16="http://schemas.microsoft.com/office/drawing/2014/main" id="{1D19D434-B20E-1949-AC9B-3E0ECCCD84E4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90420" y="3279345"/>
            <a:ext cx="179849" cy="179849"/>
          </a:xfrm>
          <a:prstGeom prst="rect">
            <a:avLst/>
          </a:prstGeom>
        </p:spPr>
      </p:pic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8F3599E-5769-A046-BC80-4E8DC55E7D57}"/>
              </a:ext>
            </a:extLst>
          </p:cNvPr>
          <p:cNvCxnSpPr>
            <a:cxnSpLocks/>
            <a:stCxn id="470" idx="0"/>
            <a:endCxn id="400" idx="0"/>
          </p:cNvCxnSpPr>
          <p:nvPr/>
        </p:nvCxnSpPr>
        <p:spPr>
          <a:xfrm flipV="1">
            <a:off x="10065403" y="3390487"/>
            <a:ext cx="1006975" cy="21358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6D61AD1-4DEC-BF4D-81F1-86AD8AA8EF69}"/>
              </a:ext>
            </a:extLst>
          </p:cNvPr>
          <p:cNvCxnSpPr>
            <a:cxnSpLocks/>
            <a:stCxn id="441" idx="0"/>
            <a:endCxn id="401" idx="3"/>
          </p:cNvCxnSpPr>
          <p:nvPr/>
        </p:nvCxnSpPr>
        <p:spPr>
          <a:xfrm flipV="1">
            <a:off x="9316701" y="3483709"/>
            <a:ext cx="1752393" cy="20479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1F10D6E9-C1DF-1E45-958F-1CEF6292D899}"/>
              </a:ext>
            </a:extLst>
          </p:cNvPr>
          <p:cNvGrpSpPr/>
          <p:nvPr/>
        </p:nvGrpSpPr>
        <p:grpSpPr>
          <a:xfrm>
            <a:off x="8963991" y="5531612"/>
            <a:ext cx="650836" cy="571561"/>
            <a:chOff x="4686187" y="4053581"/>
            <a:chExt cx="488127" cy="428671"/>
          </a:xfrm>
          <a:noFill/>
        </p:grpSpPr>
        <p:pic>
          <p:nvPicPr>
            <p:cNvPr id="441" name="Google Shape;466;p34">
              <a:extLst>
                <a:ext uri="{FF2B5EF4-FFF2-40B4-BE49-F238E27FC236}">
                  <a16:creationId xmlns:a16="http://schemas.microsoft.com/office/drawing/2014/main" id="{21A7DB1F-A96A-7243-BD16-A433BF449389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0668" y="4053581"/>
              <a:ext cx="360102" cy="30008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43" name="Google Shape;467;p34">
              <a:extLst>
                <a:ext uri="{FF2B5EF4-FFF2-40B4-BE49-F238E27FC236}">
                  <a16:creationId xmlns:a16="http://schemas.microsoft.com/office/drawing/2014/main" id="{BDEE2A6C-306E-1648-BCD6-4163778970E1}"/>
                </a:ext>
              </a:extLst>
            </p:cNvPr>
            <p:cNvSpPr txBox="1"/>
            <p:nvPr/>
          </p:nvSpPr>
          <p:spPr>
            <a:xfrm>
              <a:off x="4686187" y="4346066"/>
              <a:ext cx="488127" cy="13618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 defTabSz="914332">
                <a:defRPr/>
              </a:pPr>
              <a:r>
                <a:rPr lang="en-US" sz="80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Branches</a:t>
              </a:r>
              <a:endParaRPr sz="14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60F1AA4-EAB0-6749-91DD-A9443C443BCC}"/>
              </a:ext>
            </a:extLst>
          </p:cNvPr>
          <p:cNvGrpSpPr/>
          <p:nvPr/>
        </p:nvGrpSpPr>
        <p:grpSpPr>
          <a:xfrm>
            <a:off x="9748094" y="5526374"/>
            <a:ext cx="650836" cy="565508"/>
            <a:chOff x="5282728" y="4058121"/>
            <a:chExt cx="488127" cy="424131"/>
          </a:xfrm>
          <a:noFill/>
        </p:grpSpPr>
        <p:pic>
          <p:nvPicPr>
            <p:cNvPr id="470" name="Google Shape;466;p34">
              <a:extLst>
                <a:ext uri="{FF2B5EF4-FFF2-40B4-BE49-F238E27FC236}">
                  <a16:creationId xmlns:a16="http://schemas.microsoft.com/office/drawing/2014/main" id="{90B88ED1-B291-494B-9BA1-BE364106B233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40659" y="4058121"/>
              <a:ext cx="360102" cy="30008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71" name="Google Shape;467;p34">
              <a:extLst>
                <a:ext uri="{FF2B5EF4-FFF2-40B4-BE49-F238E27FC236}">
                  <a16:creationId xmlns:a16="http://schemas.microsoft.com/office/drawing/2014/main" id="{3A08B630-7ADF-9A4D-8036-5D05086D141D}"/>
                </a:ext>
              </a:extLst>
            </p:cNvPr>
            <p:cNvSpPr txBox="1"/>
            <p:nvPr/>
          </p:nvSpPr>
          <p:spPr>
            <a:xfrm>
              <a:off x="5282728" y="4357241"/>
              <a:ext cx="488127" cy="12501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 defTabSz="914332">
                <a:defRPr/>
              </a:pPr>
              <a:r>
                <a:rPr lang="en-US" sz="800">
                  <a:solidFill>
                    <a:srgbClr val="000000">
                      <a:lumMod val="50000"/>
                      <a:lumOff val="5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Extranet</a:t>
              </a:r>
              <a:endParaRPr sz="1400">
                <a:solidFill>
                  <a:srgbClr val="000000">
                    <a:lumMod val="50000"/>
                    <a:lumOff val="50000"/>
                  </a:srgbClr>
                </a:solidFill>
                <a:latin typeface="Open Sans" panose="020B0606030504020204" pitchFamily="34" charset="0"/>
              </a:endParaRPr>
            </a:p>
          </p:txBody>
        </p:sp>
      </p:grpSp>
      <p:pic>
        <p:nvPicPr>
          <p:cNvPr id="400" name="Graphic 399">
            <a:extLst>
              <a:ext uri="{FF2B5EF4-FFF2-40B4-BE49-F238E27FC236}">
                <a16:creationId xmlns:a16="http://schemas.microsoft.com/office/drawing/2014/main" id="{6A12E17C-028A-BB48-B9A1-1D62E474EA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7943" y="3390487"/>
            <a:ext cx="188869" cy="188869"/>
          </a:xfrm>
          <a:prstGeom prst="rect">
            <a:avLst/>
          </a:prstGeom>
        </p:spPr>
      </p:pic>
      <p:pic>
        <p:nvPicPr>
          <p:cNvPr id="401" name="Graphic 400">
            <a:extLst>
              <a:ext uri="{FF2B5EF4-FFF2-40B4-BE49-F238E27FC236}">
                <a16:creationId xmlns:a16="http://schemas.microsoft.com/office/drawing/2014/main" id="{702B2280-ADEA-A149-9DFF-5B39F81912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0224" y="3389274"/>
            <a:ext cx="188869" cy="188869"/>
          </a:xfrm>
          <a:prstGeom prst="rect">
            <a:avLst/>
          </a:prstGeom>
        </p:spPr>
      </p:pic>
      <p:pic>
        <p:nvPicPr>
          <p:cNvPr id="478" name="Picture 477">
            <a:extLst>
              <a:ext uri="{FF2B5EF4-FFF2-40B4-BE49-F238E27FC236}">
                <a16:creationId xmlns:a16="http://schemas.microsoft.com/office/drawing/2014/main" id="{58690BB9-084C-584E-A843-7974BD61A11A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37" y="1514947"/>
            <a:ext cx="1465624" cy="2482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BA1CB7-0DE5-CE45-8748-3FA3B0454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97080" y="1564747"/>
            <a:ext cx="1287537" cy="1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gration Spotlight: Palo Alto Networks">
            <a:extLst>
              <a:ext uri="{FF2B5EF4-FFF2-40B4-BE49-F238E27FC236}">
                <a16:creationId xmlns:a16="http://schemas.microsoft.com/office/drawing/2014/main" id="{76CEEBF4-537A-C546-A2BF-A21B5FFA0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05840" y="1563491"/>
            <a:ext cx="1077577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" name="TextBox 480">
            <a:extLst>
              <a:ext uri="{FF2B5EF4-FFF2-40B4-BE49-F238E27FC236}">
                <a16:creationId xmlns:a16="http://schemas.microsoft.com/office/drawing/2014/main" id="{64156738-0752-054D-A652-8F000CB507FD}"/>
              </a:ext>
            </a:extLst>
          </p:cNvPr>
          <p:cNvSpPr txBox="1"/>
          <p:nvPr/>
        </p:nvSpPr>
        <p:spPr>
          <a:xfrm>
            <a:off x="9286425" y="5376441"/>
            <a:ext cx="805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>
                    <a:lumMod val="65000"/>
                  </a:srgbClr>
                </a:solidFill>
                <a:latin typeface="Calibri Light"/>
              </a:rPr>
              <a:t>Site 2 Cloud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FF59C1E9-3AA4-C141-8CA5-5421FF7CB1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49684" y="4469871"/>
            <a:ext cx="524933" cy="321733"/>
          </a:xfrm>
          <a:prstGeom prst="rect">
            <a:avLst/>
          </a:pr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41BA356-72C9-8D43-B280-E0A92173B5C6}"/>
              </a:ext>
            </a:extLst>
          </p:cNvPr>
          <p:cNvGrpSpPr/>
          <p:nvPr/>
        </p:nvGrpSpPr>
        <p:grpSpPr>
          <a:xfrm>
            <a:off x="7343589" y="806504"/>
            <a:ext cx="1321260" cy="772428"/>
            <a:chOff x="5523130" y="482973"/>
            <a:chExt cx="990945" cy="579321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04CBA15-C51A-7D49-B435-1C52C8F0A006}"/>
                </a:ext>
              </a:extLst>
            </p:cNvPr>
            <p:cNvSpPr txBox="1"/>
            <p:nvPr/>
          </p:nvSpPr>
          <p:spPr>
            <a:xfrm>
              <a:off x="5523130" y="869885"/>
              <a:ext cx="990945" cy="192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332">
                <a:defRPr/>
              </a:pPr>
              <a:r>
                <a:rPr lang="en-US" sz="1067" kern="0">
                  <a:solidFill>
                    <a:srgbClr val="000000"/>
                  </a:solidFill>
                  <a:latin typeface="Calibri Light"/>
                  <a:cs typeface="Calibri Light"/>
                </a:rPr>
                <a:t>Aviatrix Controller</a:t>
              </a:r>
            </a:p>
          </p:txBody>
        </p:sp>
        <p:pic>
          <p:nvPicPr>
            <p:cNvPr id="183" name="Picture 182">
              <a:hlinkClick r:id="" action="ppaction://noaction"/>
              <a:extLst>
                <a:ext uri="{FF2B5EF4-FFF2-40B4-BE49-F238E27FC236}">
                  <a16:creationId xmlns:a16="http://schemas.microsoft.com/office/drawing/2014/main" id="{3468F819-12A2-084D-93B5-9A707D147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4804" y="482973"/>
              <a:ext cx="559624" cy="455493"/>
            </a:xfrm>
            <a:prstGeom prst="rect">
              <a:avLst/>
            </a:prstGeom>
          </p:spPr>
        </p:pic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0168A3C6-889D-CD4F-AD09-F287CE9EBAE8}"/>
              </a:ext>
            </a:extLst>
          </p:cNvPr>
          <p:cNvSpPr txBox="1"/>
          <p:nvPr/>
        </p:nvSpPr>
        <p:spPr>
          <a:xfrm>
            <a:off x="11037859" y="3992470"/>
            <a:ext cx="945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00497B">
                    <a:lumMod val="60000"/>
                    <a:lumOff val="40000"/>
                  </a:srgbClr>
                </a:solidFill>
                <a:latin typeface="Calibri Light"/>
              </a:rPr>
              <a:t>High Performance Encryption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2DF321-899B-DC43-8AE9-0930154D0169}"/>
              </a:ext>
            </a:extLst>
          </p:cNvPr>
          <p:cNvSpPr txBox="1"/>
          <p:nvPr/>
        </p:nvSpPr>
        <p:spPr>
          <a:xfrm>
            <a:off x="3973023" y="3968142"/>
            <a:ext cx="945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900">
                <a:solidFill>
                  <a:srgbClr val="00497B">
                    <a:lumMod val="60000"/>
                    <a:lumOff val="40000"/>
                  </a:srgbClr>
                </a:solidFill>
                <a:latin typeface="Calibri Light"/>
              </a:rPr>
              <a:t>High Performance Encryption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3EB2AF-9C66-8045-8582-84E59A24B037}"/>
              </a:ext>
            </a:extLst>
          </p:cNvPr>
          <p:cNvSpPr txBox="1"/>
          <p:nvPr/>
        </p:nvSpPr>
        <p:spPr>
          <a:xfrm>
            <a:off x="174060" y="1750700"/>
            <a:ext cx="37226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E24301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Firewall Service Insertion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E-W / Egress / Ingress / all traffic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High Performance Encryption (HPE)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Active / Active – Across AZs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No IPsec / No BGP / No SNAT required</a:t>
            </a:r>
          </a:p>
          <a:p>
            <a:pPr>
              <a:spcBef>
                <a:spcPts val="600"/>
              </a:spcBef>
              <a:buClr>
                <a:srgbClr val="E24301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Automated Control and Management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Repeatable architecture across regions/clouds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Centralized firewall deployment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Vendor API integration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UDR and VPC Route propagation</a:t>
            </a:r>
          </a:p>
          <a:p>
            <a:pPr>
              <a:spcBef>
                <a:spcPts val="600"/>
              </a:spcBef>
              <a:buClr>
                <a:srgbClr val="E24301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Improved Failure Detection and Failover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Health Check monitoring</a:t>
            </a:r>
          </a:p>
          <a:p>
            <a:pPr>
              <a:spcBef>
                <a:spcPts val="600"/>
              </a:spcBef>
              <a:buClr>
                <a:srgbClr val="E24301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Forwarding Algorithm Options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Intelligent traffic steering and firewalling based on traffic type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5-tuple and 2-tuple</a:t>
            </a:r>
          </a:p>
          <a:p>
            <a:pPr>
              <a:spcBef>
                <a:spcPts val="600"/>
              </a:spcBef>
              <a:buClr>
                <a:srgbClr val="E24301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Firewall Bootstrap Support</a:t>
            </a:r>
          </a:p>
          <a:p>
            <a:pPr marL="171442" indent="-171442">
              <a:buClr>
                <a:srgbClr val="E2430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Firewall zero-touch deployment capability in Azure and AWS</a:t>
            </a:r>
          </a:p>
        </p:txBody>
      </p:sp>
      <p:pic>
        <p:nvPicPr>
          <p:cNvPr id="174" name="Picture 2" descr="F5 | Multi-Cloud Security and Application Delivery">
            <a:extLst>
              <a:ext uri="{FF2B5EF4-FFF2-40B4-BE49-F238E27FC236}">
                <a16:creationId xmlns:a16="http://schemas.microsoft.com/office/drawing/2014/main" id="{689EA985-3997-1F44-9A41-A62A1EB5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886" y="1482729"/>
            <a:ext cx="346812" cy="3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E852FED-8F8F-5643-9953-B0304B8C47D6}"/>
              </a:ext>
            </a:extLst>
          </p:cNvPr>
          <p:cNvGrpSpPr/>
          <p:nvPr/>
        </p:nvGrpSpPr>
        <p:grpSpPr>
          <a:xfrm>
            <a:off x="10124219" y="1252906"/>
            <a:ext cx="873863" cy="641367"/>
            <a:chOff x="5155647" y="3225604"/>
            <a:chExt cx="1156120" cy="755155"/>
          </a:xfrm>
        </p:grpSpPr>
        <p:pic>
          <p:nvPicPr>
            <p:cNvPr id="178" name="Picture 10" descr="Next-Generation Firewalls (NGFW) - Cisco">
              <a:extLst>
                <a:ext uri="{FF2B5EF4-FFF2-40B4-BE49-F238E27FC236}">
                  <a16:creationId xmlns:a16="http://schemas.microsoft.com/office/drawing/2014/main" id="{8ACBEC2C-BD08-AD49-96C8-4036E92EF2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55647" y="3455692"/>
              <a:ext cx="1156120" cy="52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A2D7C78-579C-5F4C-B1BB-18861800CDAF}"/>
                </a:ext>
              </a:extLst>
            </p:cNvPr>
            <p:cNvSpPr/>
            <p:nvPr/>
          </p:nvSpPr>
          <p:spPr>
            <a:xfrm>
              <a:off x="5155647" y="3225604"/>
              <a:ext cx="1156120" cy="43485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914354">
                <a:defRPr/>
              </a:pPr>
              <a:r>
                <a:rPr lang="en-US" sz="900" b="1">
                  <a:solidFill>
                    <a:srgbClr val="000000"/>
                  </a:solidFill>
                  <a:latin typeface="Calibri Light"/>
                  <a:cs typeface="Calibri Light"/>
                </a:rPr>
                <a:t>Bring Your Own Appliance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3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93FCE5-5546-632F-9B46-332A5FD196A6}"/>
              </a:ext>
            </a:extLst>
          </p:cNvPr>
          <p:cNvGraphicFramePr>
            <a:graphicFrameLocks/>
          </p:cNvGraphicFramePr>
          <p:nvPr/>
        </p:nvGraphicFramePr>
        <p:xfrm>
          <a:off x="718457" y="815504"/>
          <a:ext cx="11310257" cy="4072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53317">
                  <a:extLst>
                    <a:ext uri="{9D8B030D-6E8A-4147-A177-3AD203B41FA5}">
                      <a16:colId xmlns:a16="http://schemas.microsoft.com/office/drawing/2014/main" val="3344674218"/>
                    </a:ext>
                  </a:extLst>
                </a:gridCol>
                <a:gridCol w="5756940">
                  <a:extLst>
                    <a:ext uri="{9D8B030D-6E8A-4147-A177-3AD203B41FA5}">
                      <a16:colId xmlns:a16="http://schemas.microsoft.com/office/drawing/2014/main" val="34506157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Learning Resources For</a:t>
                      </a:r>
                      <a:br>
                        <a:rPr lang="en-US" sz="1600"/>
                      </a:br>
                      <a:r>
                        <a:rPr lang="en-US" sz="1600"/>
                        <a:t>Aviatrix Distributed Cloud Firewall for 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Partner Learning Resources For</a:t>
                      </a:r>
                      <a:br>
                        <a:rPr lang="en-US" sz="1600"/>
                      </a:br>
                      <a:r>
                        <a:rPr lang="en-US" sz="1600"/>
                        <a:t>Aviatrix Distributed Cloud Firewall</a:t>
                      </a:r>
                      <a:endParaRPr lang="en-US" sz="1600">
                        <a:hlinkClick r:id="rId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88805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3"/>
                        </a:rPr>
                        <a:t>Solution Overview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4"/>
                        </a:rPr>
                        <a:t>Reduce Cost on native NAT webinar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5"/>
                        </a:rPr>
                        <a:t>TCO Calculator (Save Cost, Improve Security)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2"/>
                        </a:rPr>
                        <a:t>SelfService Tool to Deploy Aviatrix DCF For Egress</a:t>
                      </a:r>
                      <a:br>
                        <a:rPr lang="en-US" sz="1600"/>
                      </a:br>
                      <a:r>
                        <a:rPr lang="en-US" sz="1600">
                          <a:solidFill>
                            <a:srgbClr val="0070C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https://selfservice.aviatrix.com/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6"/>
                        </a:rPr>
                        <a:t>Deployment Guide in AWS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7"/>
                        </a:rPr>
                        <a:t>Solutions Overview</a:t>
                      </a:r>
                      <a:endParaRPr lang="en-US" sz="1600">
                        <a:hlinkClick r:id="rId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9"/>
                        </a:rPr>
                        <a:t>Aviatrix Distributed Cloud Firewall webinar</a:t>
                      </a:r>
                      <a:endParaRPr lang="en-US" sz="1600">
                        <a:hlinkClick r:id="rId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5"/>
                        </a:rPr>
                        <a:t>TCO Calculator (Save Cost, Improve Security)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8"/>
                        </a:rPr>
                        <a:t>Aviatrix Distributed Cloud Firewall Landing Page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60176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Misc. Security Resources for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Marketplace Listings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0422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0"/>
                        </a:rPr>
                        <a:t>Deal Registration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1"/>
                        </a:rPr>
                        <a:t>Partner Portal</a:t>
                      </a:r>
                      <a:r>
                        <a:rPr lang="en-US" sz="160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2"/>
                        </a:rPr>
                        <a:t>Partner Registration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3"/>
                        </a:rPr>
                        <a:t>Previous Partner Webinars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14"/>
                        </a:rPr>
                        <a:t>AWS</a:t>
                      </a:r>
                      <a:br>
                        <a:rPr lang="en-US" sz="1600"/>
                      </a:br>
                      <a:r>
                        <a:rPr lang="en-US" sz="1600">
                          <a:hlinkClick r:id="rId15"/>
                        </a:rPr>
                        <a:t>Azure</a:t>
                      </a:r>
                      <a:br>
                        <a:rPr lang="en-US" sz="1600"/>
                      </a:br>
                      <a:r>
                        <a:rPr lang="en-US" sz="1600">
                          <a:hlinkClick r:id="rId16"/>
                        </a:rPr>
                        <a:t>GCP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248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4F650B-42F5-E103-6E41-6B243AAFA68B}"/>
              </a:ext>
            </a:extLst>
          </p:cNvPr>
          <p:cNvSpPr/>
          <p:nvPr/>
        </p:nvSpPr>
        <p:spPr>
          <a:xfrm>
            <a:off x="2392070" y="119743"/>
            <a:ext cx="7407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Aviatrix Security Solutions 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Sheet</a:t>
            </a: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2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As Architected with Lift-and-Shift, Bolt-on, Data Center Era Products…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380544-D0B8-B062-4967-4551F153A833}"/>
              </a:ext>
            </a:extLst>
          </p:cNvPr>
          <p:cNvGrpSpPr/>
          <p:nvPr/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45" name="Graphic 44" descr="Network outline">
              <a:extLst>
                <a:ext uri="{FF2B5EF4-FFF2-40B4-BE49-F238E27FC236}">
                  <a16:creationId xmlns:a16="http://schemas.microsoft.com/office/drawing/2014/main" id="{F16DEEC5-3251-A1C7-8219-F0E9966A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322EAE-5D22-67EE-4FD0-5AC3B43AC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79EEF9-ABE7-57E3-6DB0-37F9768A5893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68" name="Graphic 67" descr="Network outline">
              <a:extLst>
                <a:ext uri="{FF2B5EF4-FFF2-40B4-BE49-F238E27FC236}">
                  <a16:creationId xmlns:a16="http://schemas.microsoft.com/office/drawing/2014/main" id="{84E55228-9900-BB7A-9E88-FCAA5B75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20ED4E-5656-8509-3438-4C77EAF91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152219-CF3C-63CF-0609-4A5DC4AE5348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88" name="Graphic 87" descr="Network outline">
              <a:extLst>
                <a:ext uri="{FF2B5EF4-FFF2-40B4-BE49-F238E27FC236}">
                  <a16:creationId xmlns:a16="http://schemas.microsoft.com/office/drawing/2014/main" id="{CE6424F2-6637-F4CD-AB00-F6817DF2D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043E85-14A8-9C47-F584-E1FF7722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F79F39-565D-1DDE-3DCE-C0F6C6F6EC87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91" name="Graphic 90" descr="Network outline">
              <a:extLst>
                <a:ext uri="{FF2B5EF4-FFF2-40B4-BE49-F238E27FC236}">
                  <a16:creationId xmlns:a16="http://schemas.microsoft.com/office/drawing/2014/main" id="{CF7F867E-7B74-1841-F661-2D2D789D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A5685F-0456-D989-FA4E-89EC7A263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E3E395-372F-3A53-B3D4-9675A79782C1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94" name="Graphic 93" descr="Network outline">
              <a:extLst>
                <a:ext uri="{FF2B5EF4-FFF2-40B4-BE49-F238E27FC236}">
                  <a16:creationId xmlns:a16="http://schemas.microsoft.com/office/drawing/2014/main" id="{A2CD7332-A670-75B3-2DD1-8876A90F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CE0423-94B1-151C-2779-362DA294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88C2D3-6654-DC9E-8DE5-98B55452922C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A0023C02-F179-8A01-BB25-E2A69C8F9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065D5F-9ACA-2AF1-0E21-E4B21EA324B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E65AC1-50BB-6B9D-C89F-DEA870BB78B5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612DE84F-60D2-E0DC-2E61-D2352844B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2490FF4-3E64-FF86-13E4-58E8654F279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129" name="Freeform 128">
            <a:extLst>
              <a:ext uri="{FF2B5EF4-FFF2-40B4-BE49-F238E27FC236}">
                <a16:creationId xmlns:a16="http://schemas.microsoft.com/office/drawing/2014/main" id="{A49FD57E-9878-2D96-1011-CA5581AC4AD9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FBE964C3-E7E3-8462-859C-9DCFB6B2680E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26F27D3-8330-C8C2-656A-32764FD094D1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F6A88F6-4BA3-0F5A-B48C-4FF54EC0F41E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D7F45BE-FC8A-68E3-F936-BEE76A9493DE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3A7E6-C77B-79D3-80A9-C48E060F6718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685B94F-5CB8-3B6F-3838-DA46584E0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DA52B03-8B6E-2E6A-C0DC-8076B353A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61A86A5-4FD6-52DD-2684-61482FF18A41}"/>
              </a:ext>
            </a:extLst>
          </p:cNvPr>
          <p:cNvSpPr/>
          <p:nvPr/>
        </p:nvSpPr>
        <p:spPr>
          <a:xfrm>
            <a:off x="4443211" y="2429652"/>
            <a:ext cx="2550017" cy="1854755"/>
          </a:xfrm>
          <a:custGeom>
            <a:avLst/>
            <a:gdLst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66670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5921"/>
              <a:gd name="connsiteX1" fmla="*/ 1068947 w 2550017"/>
              <a:gd name="connsiteY1" fmla="*/ 545239 h 1815921"/>
              <a:gd name="connsiteX2" fmla="*/ 605307 w 2550017"/>
              <a:gd name="connsiteY2" fmla="*/ 785611 h 1815921"/>
              <a:gd name="connsiteX3" fmla="*/ 360609 w 2550017"/>
              <a:gd name="connsiteY3" fmla="*/ 1648496 h 1815921"/>
              <a:gd name="connsiteX4" fmla="*/ 90152 w 2550017"/>
              <a:gd name="connsiteY4" fmla="*/ 1815921 h 1815921"/>
              <a:gd name="connsiteX5" fmla="*/ 0 w 2550017"/>
              <a:gd name="connsiteY5" fmla="*/ 1674253 h 1815921"/>
              <a:gd name="connsiteX6" fmla="*/ 463640 w 2550017"/>
              <a:gd name="connsiteY6" fmla="*/ 734096 h 1815921"/>
              <a:gd name="connsiteX7" fmla="*/ 914400 w 2550017"/>
              <a:gd name="connsiteY7" fmla="*/ 309093 h 1815921"/>
              <a:gd name="connsiteX8" fmla="*/ 2498502 w 2550017"/>
              <a:gd name="connsiteY8" fmla="*/ 0 h 1815921"/>
              <a:gd name="connsiteX0" fmla="*/ 2550017 w 2550017"/>
              <a:gd name="connsiteY0" fmla="*/ 592428 h 1816348"/>
              <a:gd name="connsiteX1" fmla="*/ 1068947 w 2550017"/>
              <a:gd name="connsiteY1" fmla="*/ 545239 h 1816348"/>
              <a:gd name="connsiteX2" fmla="*/ 605307 w 2550017"/>
              <a:gd name="connsiteY2" fmla="*/ 785611 h 1816348"/>
              <a:gd name="connsiteX3" fmla="*/ 360609 w 2550017"/>
              <a:gd name="connsiteY3" fmla="*/ 1648496 h 1816348"/>
              <a:gd name="connsiteX4" fmla="*/ 90152 w 2550017"/>
              <a:gd name="connsiteY4" fmla="*/ 1815921 h 1816348"/>
              <a:gd name="connsiteX5" fmla="*/ 0 w 2550017"/>
              <a:gd name="connsiteY5" fmla="*/ 1674253 h 1816348"/>
              <a:gd name="connsiteX6" fmla="*/ 463640 w 2550017"/>
              <a:gd name="connsiteY6" fmla="*/ 734096 h 1816348"/>
              <a:gd name="connsiteX7" fmla="*/ 914400 w 2550017"/>
              <a:gd name="connsiteY7" fmla="*/ 309093 h 1816348"/>
              <a:gd name="connsiteX8" fmla="*/ 2498502 w 2550017"/>
              <a:gd name="connsiteY8" fmla="*/ 0 h 1816348"/>
              <a:gd name="connsiteX0" fmla="*/ 2550017 w 2550017"/>
              <a:gd name="connsiteY0" fmla="*/ 592428 h 1816761"/>
              <a:gd name="connsiteX1" fmla="*/ 1068947 w 2550017"/>
              <a:gd name="connsiteY1" fmla="*/ 545239 h 1816761"/>
              <a:gd name="connsiteX2" fmla="*/ 605307 w 2550017"/>
              <a:gd name="connsiteY2" fmla="*/ 785611 h 1816761"/>
              <a:gd name="connsiteX3" fmla="*/ 360609 w 2550017"/>
              <a:gd name="connsiteY3" fmla="*/ 1648496 h 1816761"/>
              <a:gd name="connsiteX4" fmla="*/ 90152 w 2550017"/>
              <a:gd name="connsiteY4" fmla="*/ 1815921 h 1816761"/>
              <a:gd name="connsiteX5" fmla="*/ 0 w 2550017"/>
              <a:gd name="connsiteY5" fmla="*/ 1674253 h 1816761"/>
              <a:gd name="connsiteX6" fmla="*/ 463640 w 2550017"/>
              <a:gd name="connsiteY6" fmla="*/ 734096 h 1816761"/>
              <a:gd name="connsiteX7" fmla="*/ 914400 w 2550017"/>
              <a:gd name="connsiteY7" fmla="*/ 309093 h 1816761"/>
              <a:gd name="connsiteX8" fmla="*/ 2498502 w 2550017"/>
              <a:gd name="connsiteY8" fmla="*/ 0 h 1816761"/>
              <a:gd name="connsiteX0" fmla="*/ 2550017 w 2550017"/>
              <a:gd name="connsiteY0" fmla="*/ 592428 h 1821629"/>
              <a:gd name="connsiteX1" fmla="*/ 1068947 w 2550017"/>
              <a:gd name="connsiteY1" fmla="*/ 545239 h 1821629"/>
              <a:gd name="connsiteX2" fmla="*/ 605307 w 2550017"/>
              <a:gd name="connsiteY2" fmla="*/ 785611 h 1821629"/>
              <a:gd name="connsiteX3" fmla="*/ 410616 w 2550017"/>
              <a:gd name="connsiteY3" fmla="*/ 1719934 h 1821629"/>
              <a:gd name="connsiteX4" fmla="*/ 90152 w 2550017"/>
              <a:gd name="connsiteY4" fmla="*/ 1815921 h 1821629"/>
              <a:gd name="connsiteX5" fmla="*/ 0 w 2550017"/>
              <a:gd name="connsiteY5" fmla="*/ 1674253 h 1821629"/>
              <a:gd name="connsiteX6" fmla="*/ 463640 w 2550017"/>
              <a:gd name="connsiteY6" fmla="*/ 734096 h 1821629"/>
              <a:gd name="connsiteX7" fmla="*/ 914400 w 2550017"/>
              <a:gd name="connsiteY7" fmla="*/ 309093 h 1821629"/>
              <a:gd name="connsiteX8" fmla="*/ 2498502 w 2550017"/>
              <a:gd name="connsiteY8" fmla="*/ 0 h 1821629"/>
              <a:gd name="connsiteX0" fmla="*/ 2550017 w 2550017"/>
              <a:gd name="connsiteY0" fmla="*/ 592428 h 1824752"/>
              <a:gd name="connsiteX1" fmla="*/ 1068947 w 2550017"/>
              <a:gd name="connsiteY1" fmla="*/ 545239 h 1824752"/>
              <a:gd name="connsiteX2" fmla="*/ 605307 w 2550017"/>
              <a:gd name="connsiteY2" fmla="*/ 785611 h 1824752"/>
              <a:gd name="connsiteX3" fmla="*/ 410616 w 2550017"/>
              <a:gd name="connsiteY3" fmla="*/ 1719934 h 1824752"/>
              <a:gd name="connsiteX4" fmla="*/ 90152 w 2550017"/>
              <a:gd name="connsiteY4" fmla="*/ 1815921 h 1824752"/>
              <a:gd name="connsiteX5" fmla="*/ 0 w 2550017"/>
              <a:gd name="connsiteY5" fmla="*/ 1674253 h 1824752"/>
              <a:gd name="connsiteX6" fmla="*/ 463640 w 2550017"/>
              <a:gd name="connsiteY6" fmla="*/ 734096 h 1824752"/>
              <a:gd name="connsiteX7" fmla="*/ 914400 w 2550017"/>
              <a:gd name="connsiteY7" fmla="*/ 309093 h 1824752"/>
              <a:gd name="connsiteX8" fmla="*/ 2498502 w 2550017"/>
              <a:gd name="connsiteY8" fmla="*/ 0 h 1824752"/>
              <a:gd name="connsiteX0" fmla="*/ 2600856 w 2600856"/>
              <a:gd name="connsiteY0" fmla="*/ 592428 h 1824752"/>
              <a:gd name="connsiteX1" fmla="*/ 1119786 w 2600856"/>
              <a:gd name="connsiteY1" fmla="*/ 545239 h 1824752"/>
              <a:gd name="connsiteX2" fmla="*/ 656146 w 2600856"/>
              <a:gd name="connsiteY2" fmla="*/ 785611 h 1824752"/>
              <a:gd name="connsiteX3" fmla="*/ 461455 w 2600856"/>
              <a:gd name="connsiteY3" fmla="*/ 1719934 h 1824752"/>
              <a:gd name="connsiteX4" fmla="*/ 140991 w 2600856"/>
              <a:gd name="connsiteY4" fmla="*/ 1815921 h 1824752"/>
              <a:gd name="connsiteX5" fmla="*/ 50839 w 2600856"/>
              <a:gd name="connsiteY5" fmla="*/ 1674253 h 1824752"/>
              <a:gd name="connsiteX6" fmla="*/ 514479 w 2600856"/>
              <a:gd name="connsiteY6" fmla="*/ 734096 h 1824752"/>
              <a:gd name="connsiteX7" fmla="*/ 965239 w 2600856"/>
              <a:gd name="connsiteY7" fmla="*/ 309093 h 1824752"/>
              <a:gd name="connsiteX8" fmla="*/ 2549341 w 2600856"/>
              <a:gd name="connsiteY8" fmla="*/ 0 h 1824752"/>
              <a:gd name="connsiteX0" fmla="*/ 2600856 w 2600856"/>
              <a:gd name="connsiteY0" fmla="*/ 592428 h 1853279"/>
              <a:gd name="connsiteX1" fmla="*/ 1119786 w 2600856"/>
              <a:gd name="connsiteY1" fmla="*/ 545239 h 1853279"/>
              <a:gd name="connsiteX2" fmla="*/ 656146 w 2600856"/>
              <a:gd name="connsiteY2" fmla="*/ 785611 h 1853279"/>
              <a:gd name="connsiteX3" fmla="*/ 461455 w 2600856"/>
              <a:gd name="connsiteY3" fmla="*/ 1719934 h 1853279"/>
              <a:gd name="connsiteX4" fmla="*/ 140991 w 2600856"/>
              <a:gd name="connsiteY4" fmla="*/ 1815921 h 1853279"/>
              <a:gd name="connsiteX5" fmla="*/ 50839 w 2600856"/>
              <a:gd name="connsiteY5" fmla="*/ 1674253 h 1853279"/>
              <a:gd name="connsiteX6" fmla="*/ 514479 w 2600856"/>
              <a:gd name="connsiteY6" fmla="*/ 734096 h 1853279"/>
              <a:gd name="connsiteX7" fmla="*/ 965239 w 2600856"/>
              <a:gd name="connsiteY7" fmla="*/ 309093 h 1853279"/>
              <a:gd name="connsiteX8" fmla="*/ 2549341 w 2600856"/>
              <a:gd name="connsiteY8" fmla="*/ 0 h 1853279"/>
              <a:gd name="connsiteX0" fmla="*/ 2600856 w 2600856"/>
              <a:gd name="connsiteY0" fmla="*/ 592428 h 1837420"/>
              <a:gd name="connsiteX1" fmla="*/ 1119786 w 2600856"/>
              <a:gd name="connsiteY1" fmla="*/ 545239 h 1837420"/>
              <a:gd name="connsiteX2" fmla="*/ 656146 w 2600856"/>
              <a:gd name="connsiteY2" fmla="*/ 785611 h 1837420"/>
              <a:gd name="connsiteX3" fmla="*/ 461455 w 2600856"/>
              <a:gd name="connsiteY3" fmla="*/ 1719934 h 1837420"/>
              <a:gd name="connsiteX4" fmla="*/ 140991 w 2600856"/>
              <a:gd name="connsiteY4" fmla="*/ 1815921 h 1837420"/>
              <a:gd name="connsiteX5" fmla="*/ 50839 w 2600856"/>
              <a:gd name="connsiteY5" fmla="*/ 1674253 h 1837420"/>
              <a:gd name="connsiteX6" fmla="*/ 514479 w 2600856"/>
              <a:gd name="connsiteY6" fmla="*/ 734096 h 1837420"/>
              <a:gd name="connsiteX7" fmla="*/ 965239 w 2600856"/>
              <a:gd name="connsiteY7" fmla="*/ 309093 h 1837420"/>
              <a:gd name="connsiteX8" fmla="*/ 2549341 w 2600856"/>
              <a:gd name="connsiteY8" fmla="*/ 0 h 1837420"/>
              <a:gd name="connsiteX0" fmla="*/ 2550017 w 2550017"/>
              <a:gd name="connsiteY0" fmla="*/ 592428 h 1837420"/>
              <a:gd name="connsiteX1" fmla="*/ 1068947 w 2550017"/>
              <a:gd name="connsiteY1" fmla="*/ 545239 h 1837420"/>
              <a:gd name="connsiteX2" fmla="*/ 605307 w 2550017"/>
              <a:gd name="connsiteY2" fmla="*/ 785611 h 1837420"/>
              <a:gd name="connsiteX3" fmla="*/ 410616 w 2550017"/>
              <a:gd name="connsiteY3" fmla="*/ 1719934 h 1837420"/>
              <a:gd name="connsiteX4" fmla="*/ 90152 w 2550017"/>
              <a:gd name="connsiteY4" fmla="*/ 1815921 h 1837420"/>
              <a:gd name="connsiteX5" fmla="*/ 0 w 2550017"/>
              <a:gd name="connsiteY5" fmla="*/ 1674253 h 1837420"/>
              <a:gd name="connsiteX6" fmla="*/ 463640 w 2550017"/>
              <a:gd name="connsiteY6" fmla="*/ 734096 h 1837420"/>
              <a:gd name="connsiteX7" fmla="*/ 914400 w 2550017"/>
              <a:gd name="connsiteY7" fmla="*/ 309093 h 1837420"/>
              <a:gd name="connsiteX8" fmla="*/ 2498502 w 2550017"/>
              <a:gd name="connsiteY8" fmla="*/ 0 h 1837420"/>
              <a:gd name="connsiteX0" fmla="*/ 2550017 w 2550017"/>
              <a:gd name="connsiteY0" fmla="*/ 592428 h 1837420"/>
              <a:gd name="connsiteX1" fmla="*/ 1068947 w 2550017"/>
              <a:gd name="connsiteY1" fmla="*/ 545239 h 1837420"/>
              <a:gd name="connsiteX2" fmla="*/ 605307 w 2550017"/>
              <a:gd name="connsiteY2" fmla="*/ 785611 h 1837420"/>
              <a:gd name="connsiteX3" fmla="*/ 410616 w 2550017"/>
              <a:gd name="connsiteY3" fmla="*/ 1719934 h 1837420"/>
              <a:gd name="connsiteX4" fmla="*/ 90152 w 2550017"/>
              <a:gd name="connsiteY4" fmla="*/ 1815921 h 1837420"/>
              <a:gd name="connsiteX5" fmla="*/ 0 w 2550017"/>
              <a:gd name="connsiteY5" fmla="*/ 1674253 h 1837420"/>
              <a:gd name="connsiteX6" fmla="*/ 463640 w 2550017"/>
              <a:gd name="connsiteY6" fmla="*/ 734096 h 1837420"/>
              <a:gd name="connsiteX7" fmla="*/ 914400 w 2550017"/>
              <a:gd name="connsiteY7" fmla="*/ 309093 h 1837420"/>
              <a:gd name="connsiteX8" fmla="*/ 2448496 w 2550017"/>
              <a:gd name="connsiteY8" fmla="*/ 0 h 1837420"/>
              <a:gd name="connsiteX0" fmla="*/ 2550017 w 2550017"/>
              <a:gd name="connsiteY0" fmla="*/ 609763 h 1854755"/>
              <a:gd name="connsiteX1" fmla="*/ 1068947 w 2550017"/>
              <a:gd name="connsiteY1" fmla="*/ 562574 h 1854755"/>
              <a:gd name="connsiteX2" fmla="*/ 605307 w 2550017"/>
              <a:gd name="connsiteY2" fmla="*/ 802946 h 1854755"/>
              <a:gd name="connsiteX3" fmla="*/ 410616 w 2550017"/>
              <a:gd name="connsiteY3" fmla="*/ 1737269 h 1854755"/>
              <a:gd name="connsiteX4" fmla="*/ 90152 w 2550017"/>
              <a:gd name="connsiteY4" fmla="*/ 1833256 h 1854755"/>
              <a:gd name="connsiteX5" fmla="*/ 0 w 2550017"/>
              <a:gd name="connsiteY5" fmla="*/ 1691588 h 1854755"/>
              <a:gd name="connsiteX6" fmla="*/ 463640 w 2550017"/>
              <a:gd name="connsiteY6" fmla="*/ 751431 h 1854755"/>
              <a:gd name="connsiteX7" fmla="*/ 914400 w 2550017"/>
              <a:gd name="connsiteY7" fmla="*/ 326428 h 1854755"/>
              <a:gd name="connsiteX8" fmla="*/ 2448496 w 2550017"/>
              <a:gd name="connsiteY8" fmla="*/ 17335 h 185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017" h="1854755">
                <a:moveTo>
                  <a:pt x="2550017" y="609763"/>
                </a:moveTo>
                <a:cubicBezTo>
                  <a:pt x="2056327" y="601177"/>
                  <a:pt x="1755518" y="456860"/>
                  <a:pt x="1068947" y="562574"/>
                </a:cubicBezTo>
                <a:cubicBezTo>
                  <a:pt x="885825" y="606979"/>
                  <a:pt x="824147" y="594235"/>
                  <a:pt x="605307" y="802946"/>
                </a:cubicBezTo>
                <a:cubicBezTo>
                  <a:pt x="388010" y="1126292"/>
                  <a:pt x="620770" y="1571085"/>
                  <a:pt x="410616" y="1737269"/>
                </a:cubicBezTo>
                <a:cubicBezTo>
                  <a:pt x="234739" y="1871658"/>
                  <a:pt x="216023" y="1870318"/>
                  <a:pt x="90152" y="1833256"/>
                </a:cubicBezTo>
                <a:cubicBezTo>
                  <a:pt x="-18480" y="1793177"/>
                  <a:pt x="30051" y="1738811"/>
                  <a:pt x="0" y="1691588"/>
                </a:cubicBezTo>
                <a:cubicBezTo>
                  <a:pt x="154547" y="1378202"/>
                  <a:pt x="273374" y="1043386"/>
                  <a:pt x="463640" y="751431"/>
                </a:cubicBezTo>
                <a:cubicBezTo>
                  <a:pt x="563886" y="588331"/>
                  <a:pt x="706997" y="439521"/>
                  <a:pt x="914400" y="326428"/>
                </a:cubicBezTo>
                <a:cubicBezTo>
                  <a:pt x="1692465" y="-40922"/>
                  <a:pt x="1934749" y="-15365"/>
                  <a:pt x="2448496" y="17335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45EFF-16FC-39B5-3B5A-F91ADF4A07EA}"/>
              </a:ext>
            </a:extLst>
          </p:cNvPr>
          <p:cNvSpPr txBox="1"/>
          <p:nvPr/>
        </p:nvSpPr>
        <p:spPr>
          <a:xfrm>
            <a:off x="2949163" y="5589492"/>
            <a:ext cx="365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“3</a:t>
            </a:r>
            <a:r>
              <a:rPr lang="en-US" b="1" baseline="30000" dirty="0"/>
              <a:t>rd</a:t>
            </a:r>
            <a:r>
              <a:rPr lang="en-US" b="1" dirty="0"/>
              <a:t> Party Last Generation Firewalls”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5F5A7F-98E6-376C-7463-CCB464B95197}"/>
              </a:ext>
            </a:extLst>
          </p:cNvPr>
          <p:cNvCxnSpPr/>
          <p:nvPr/>
        </p:nvCxnSpPr>
        <p:spPr>
          <a:xfrm flipV="1">
            <a:off x="4001984" y="4519969"/>
            <a:ext cx="441227" cy="92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7F5FD59-627B-4331-63EB-F4FCD0F857E7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4403DE3-BC59-9628-874A-443C3D2C1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C0B4305-8680-AA25-0DEA-883E1129ED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54CE946-CD3A-E71A-1B5E-9DFF17CA72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FAD1DEA-3A42-A813-729D-CE0E111DC0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474C888-FC01-6648-CB65-F4BB1DE69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3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60423EF-5891-3CD7-B3B1-AF2B41E82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2D5D67-0D99-8FB4-4729-3267D1FDB44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36" name="Graphic 35" descr="Network outline">
                <a:extLst>
                  <a:ext uri="{FF2B5EF4-FFF2-40B4-BE49-F238E27FC236}">
                    <a16:creationId xmlns:a16="http://schemas.microsoft.com/office/drawing/2014/main" id="{D7F9E72C-8689-872E-6F0D-CF8F20C2D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FFE9FB-B0EE-2BD4-6BAC-5E1A0DF2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5A6995-6717-5D3F-1B49-330E43B1E523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F2495E0-8C68-F8EB-31F2-08F0CD6B07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A1EE84F-A390-DB91-F6E6-B88FFBEB2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3CC24A5-E85B-7741-039E-AAE91149E7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4A3709B-68AC-D677-DC00-6F6DDE63E3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E66027E-1DFE-7E2C-47B0-6A6C58A97C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4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ED4C3A8-4926-A52E-CF79-BCF518ECC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EB78111-B369-AFF8-6B40-6CAE6D691696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49" name="Graphic 48" descr="Network outline">
                <a:extLst>
                  <a:ext uri="{FF2B5EF4-FFF2-40B4-BE49-F238E27FC236}">
                    <a16:creationId xmlns:a16="http://schemas.microsoft.com/office/drawing/2014/main" id="{A7BFF737-2BB2-31DF-A7B1-7E15DD15C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4187EF6-5086-CAAB-3296-4F55FBA79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32F943-A65F-4B2A-9CCB-389B3263E406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5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B5BE6AD-5E53-A703-4EE1-213089712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BF69912-BFCA-74C6-67D0-8973A2F2A1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623B80C-04BF-8514-F32F-1FEFD86FA8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3EAB87C-F6F0-2942-1D39-9971DD085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D09B517-E535-8FBB-0324-FDCE3E1A6C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5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B6EF496-796E-A887-F38D-C43CE05B18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C1FCE82-3424-C9B9-8304-74BF5EA2D569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59" name="Graphic 58" descr="Network outline">
                <a:extLst>
                  <a:ext uri="{FF2B5EF4-FFF2-40B4-BE49-F238E27FC236}">
                    <a16:creationId xmlns:a16="http://schemas.microsoft.com/office/drawing/2014/main" id="{E645932F-1F7B-E5BB-7527-C1D130FC2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DBCE193-65E4-FB6B-3408-A5ABC1D09D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104C6A-4CA3-7B9C-DAE1-3B1DFDC68417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62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798A54-A1ED-CEE5-B240-B4F1E7183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3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47A9258A-E3B2-27BC-142D-35E5D9C0EF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EAB6537-E38C-2899-F42D-4AD12FEC5D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540982B-03EC-455E-34CF-A5D6B12751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6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DB34300-1530-D3C4-8956-3A5A31E70A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25A7C4C-3613-1553-BB2C-B84BDCF7A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99A4AD-C5CD-84E9-FE94-9D53E3E43CEE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72" name="Graphic 71" descr="Network outline">
                <a:extLst>
                  <a:ext uri="{FF2B5EF4-FFF2-40B4-BE49-F238E27FC236}">
                    <a16:creationId xmlns:a16="http://schemas.microsoft.com/office/drawing/2014/main" id="{99C17789-8004-476E-DD7F-F7DA7AD9B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D1581D0-FB35-D9C9-DB94-E7F89798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F183B0-C52A-FDFA-3624-66C883A70D85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DA8FE10-DB0B-8FB4-4EB9-20E2F531A23F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4" descr="brick wall Icon - Free PNG &amp; SVG 18597 - Noun Project">
            <a:extLst>
              <a:ext uri="{FF2B5EF4-FFF2-40B4-BE49-F238E27FC236}">
                <a16:creationId xmlns:a16="http://schemas.microsoft.com/office/drawing/2014/main" id="{2BDF052C-660C-BB8D-82B1-6717212EB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DA87CC11-8E17-831B-5DC4-1D5072D1E2C7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AB7F8-C493-EEC0-E4C3-866CC097A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273271C-C84D-BB36-29B5-91A71809B4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07289AB-4E8A-C6E4-3A77-B70F3C477A02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8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F77F04D-416F-9874-9717-163423D0CF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CE8C9E4-59AE-7283-875F-8BFD601A3B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CB0CA57-EEB9-958E-F72B-1D64E3F00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89E4516-B81C-10C4-2D34-2A74F681B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2000896-A91D-824A-2C7A-576DB04A97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20934E2-1B1E-1174-3C81-17E1F49817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63EAEC-82CA-3207-FDCD-438A16C79620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102" name="Graphic 101" descr="Network outline">
                <a:extLst>
                  <a:ext uri="{FF2B5EF4-FFF2-40B4-BE49-F238E27FC236}">
                    <a16:creationId xmlns:a16="http://schemas.microsoft.com/office/drawing/2014/main" id="{1C1376AB-3935-F25F-B22C-567463CF5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507EF4D-9AFF-B1AB-ECC3-02A3D8CD0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DD44767-C256-609D-67C0-CFC25A49DDE4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B980B873-7EBA-9179-CE26-AA348ECA2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B98255A-40A6-E69E-B84D-BD40325481F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E9C86D-9D76-B673-BDF3-6A170C3EAF57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640C6841-B727-A95A-4B28-A9B3A82D7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ADF4A6A-0222-0631-7529-FCD9C437FD8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Internet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A6B88A-0040-1873-E20E-363633C11814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DE4031A1-6498-E054-99F8-E804410DF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AAFCFCC-4641-027F-D472-B1328EAD7C8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36D0516-5A8C-78C7-0D4E-0389F07ABA26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09A3BB56-F4EC-70D0-2BF3-C803154CA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BE2B161-4BE0-D894-FE24-1C62C37B1610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60FAC0-9F46-2ED2-6983-8DEEFBAFCC59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435A855C-58A3-8B09-CFA5-1070F45DE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EFC498-1E22-12C7-629A-D7AD6A5C0D0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Internet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9D3595-6526-5927-0A89-8CA2E7DDF901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CA106128-A21F-D821-F0C8-B8AEFEF85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1B51A60-F7C2-A93F-8BA1-5B97CF414E28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23ED4FD-E851-E8A6-B79F-5F7114F0B992}"/>
              </a:ext>
            </a:extLst>
          </p:cNvPr>
          <p:cNvSpPr/>
          <p:nvPr/>
        </p:nvSpPr>
        <p:spPr>
          <a:xfrm rot="14987977">
            <a:off x="2046540" y="3137750"/>
            <a:ext cx="4718521" cy="3406640"/>
          </a:xfrm>
          <a:prstGeom prst="triangle">
            <a:avLst>
              <a:gd name="adj" fmla="val 58572"/>
            </a:avLst>
          </a:prstGeom>
          <a:gradFill>
            <a:gsLst>
              <a:gs pos="0">
                <a:srgbClr val="00DBFF">
                  <a:alpha val="0"/>
                </a:srgbClr>
              </a:gs>
              <a:gs pos="75000">
                <a:srgbClr val="00DB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1C75C4-DB35-9B7A-ADDE-B4095293BEE3}"/>
              </a:ext>
            </a:extLst>
          </p:cNvPr>
          <p:cNvSpPr/>
          <p:nvPr/>
        </p:nvSpPr>
        <p:spPr>
          <a:xfrm rot="2407570">
            <a:off x="4341388" y="1470467"/>
            <a:ext cx="4944628" cy="4944628"/>
          </a:xfrm>
          <a:prstGeom prst="ellipse">
            <a:avLst/>
          </a:prstGeom>
          <a:solidFill>
            <a:srgbClr val="241B31"/>
          </a:solidFill>
          <a:ln w="50800">
            <a:solidFill>
              <a:srgbClr val="00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8D128-79A2-CBCC-FAA7-6C652669BBC0}"/>
              </a:ext>
            </a:extLst>
          </p:cNvPr>
          <p:cNvGrpSpPr/>
          <p:nvPr/>
        </p:nvGrpSpPr>
        <p:grpSpPr>
          <a:xfrm>
            <a:off x="6765975" y="1987325"/>
            <a:ext cx="1194334" cy="724055"/>
            <a:chOff x="6150286" y="3955723"/>
            <a:chExt cx="1194334" cy="724055"/>
          </a:xfrm>
        </p:grpSpPr>
        <p:sp>
          <p:nvSpPr>
            <p:cNvPr id="6" name="Freeform 50">
              <a:extLst>
                <a:ext uri="{FF2B5EF4-FFF2-40B4-BE49-F238E27FC236}">
                  <a16:creationId xmlns:a16="http://schemas.microsoft.com/office/drawing/2014/main" id="{AB8789C2-376C-F807-5D66-CD5484E07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BA8BE7-E8C2-EDBB-E7DB-6E454962D36F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Internet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FD461A-41A9-E26D-F823-0275914E5242}"/>
              </a:ext>
            </a:extLst>
          </p:cNvPr>
          <p:cNvSpPr/>
          <p:nvPr/>
        </p:nvSpPr>
        <p:spPr>
          <a:xfrm>
            <a:off x="5650136" y="3247797"/>
            <a:ext cx="2515164" cy="1976817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08EE3-7B84-18E6-BE74-B28F2E22049B}"/>
              </a:ext>
            </a:extLst>
          </p:cNvPr>
          <p:cNvSpPr txBox="1"/>
          <p:nvPr/>
        </p:nvSpPr>
        <p:spPr>
          <a:xfrm>
            <a:off x="6181577" y="5367717"/>
            <a:ext cx="1484702" cy="523220"/>
          </a:xfrm>
          <a:prstGeom prst="rect">
            <a:avLst/>
          </a:prstGeom>
          <a:solidFill>
            <a:srgbClr val="241A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App Environment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 VPC / </a:t>
            </a:r>
            <a:r>
              <a:rPr lang="en-US" sz="1400" b="1" err="1">
                <a:solidFill>
                  <a:schemeClr val="bg1"/>
                </a:solidFill>
              </a:rPr>
              <a:t>VNet</a:t>
            </a:r>
            <a:endParaRPr lang="en-US" sz="1400" b="1">
              <a:solidFill>
                <a:schemeClr val="bg1"/>
              </a:solidFill>
            </a:endParaRP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B2E37852-F58A-0117-19A6-EC8DD47B6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6012" y="4168444"/>
            <a:ext cx="699207" cy="6992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BE643E-EE83-1B7B-4429-FBF27E0FCEB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907718" y="3247797"/>
            <a:ext cx="0" cy="1976817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356EBA2C-407B-50A9-6715-C2440E26D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0768" y="4146219"/>
            <a:ext cx="699207" cy="699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7FFC3D-2E06-5294-4919-724DD47F5948}"/>
              </a:ext>
            </a:extLst>
          </p:cNvPr>
          <p:cNvSpPr txBox="1"/>
          <p:nvPr/>
        </p:nvSpPr>
        <p:spPr>
          <a:xfrm>
            <a:off x="6449237" y="4277106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Workloads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C8749-4ADD-F995-E0E2-7BFA2B689157}"/>
              </a:ext>
            </a:extLst>
          </p:cNvPr>
          <p:cNvSpPr txBox="1"/>
          <p:nvPr/>
        </p:nvSpPr>
        <p:spPr>
          <a:xfrm>
            <a:off x="5640343" y="495374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AZ1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39CC9-E907-3471-74BB-5AC365EAB713}"/>
              </a:ext>
            </a:extLst>
          </p:cNvPr>
          <p:cNvSpPr txBox="1"/>
          <p:nvPr/>
        </p:nvSpPr>
        <p:spPr>
          <a:xfrm>
            <a:off x="7740184" y="495588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AZ2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624F52-4928-C300-8E00-B2FC9D60B88D}"/>
              </a:ext>
            </a:extLst>
          </p:cNvPr>
          <p:cNvSpPr/>
          <p:nvPr/>
        </p:nvSpPr>
        <p:spPr>
          <a:xfrm rot="2407570">
            <a:off x="4328251" y="1470308"/>
            <a:ext cx="4944628" cy="4944628"/>
          </a:xfrm>
          <a:prstGeom prst="ellipse">
            <a:avLst/>
          </a:prstGeom>
          <a:solidFill>
            <a:srgbClr val="241B31">
              <a:alpha val="30003"/>
            </a:srgbClr>
          </a:solidFill>
          <a:ln w="50800">
            <a:solidFill>
              <a:srgbClr val="00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2" descr="Virus - Free computer icons">
            <a:extLst>
              <a:ext uri="{FF2B5EF4-FFF2-40B4-BE49-F238E27FC236}">
                <a16:creationId xmlns:a16="http://schemas.microsoft.com/office/drawing/2014/main" id="{868DDAC4-450A-E7FD-EB42-50E148414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721" t="-33329" r="-25264" b="-25656"/>
          <a:stretch/>
        </p:blipFill>
        <p:spPr bwMode="auto">
          <a:xfrm>
            <a:off x="7287565" y="4268239"/>
            <a:ext cx="457200" cy="457200"/>
          </a:xfrm>
          <a:prstGeom prst="ellipse">
            <a:avLst/>
          </a:prstGeom>
          <a:solidFill>
            <a:srgbClr val="FFC000"/>
          </a:solidFill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6790DE-C6CB-CF38-1314-B7EADA9DBFD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1373" y="3465969"/>
            <a:ext cx="420131" cy="42013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CA9801D-4E56-3E27-7807-0431237FE3A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0255" y="3465969"/>
            <a:ext cx="420131" cy="4201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420686-213F-6A6D-69B6-5623B0D06A45}"/>
              </a:ext>
            </a:extLst>
          </p:cNvPr>
          <p:cNvSpPr txBox="1"/>
          <p:nvPr/>
        </p:nvSpPr>
        <p:spPr>
          <a:xfrm>
            <a:off x="6326783" y="3513382"/>
            <a:ext cx="1096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Aviatrix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Secure Egress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NAT Gateways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05765-DB69-70F3-D3B6-3EB92A867FEA}"/>
              </a:ext>
            </a:extLst>
          </p:cNvPr>
          <p:cNvCxnSpPr>
            <a:cxnSpLocks/>
          </p:cNvCxnSpPr>
          <p:nvPr/>
        </p:nvCxnSpPr>
        <p:spPr>
          <a:xfrm flipV="1">
            <a:off x="7525930" y="3843112"/>
            <a:ext cx="0" cy="636223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1951F75C-BBC2-6969-5B45-C17FB6324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7650"/>
            <a:ext cx="11406188" cy="582613"/>
          </a:xfrm>
        </p:spPr>
        <p:txBody>
          <a:bodyPr/>
          <a:lstStyle/>
          <a:p>
            <a:r>
              <a:rPr lang="en-US" sz="2700" b="1">
                <a:solidFill>
                  <a:schemeClr val="tx1"/>
                </a:solidFill>
              </a:rPr>
              <a:t>Brownfield Design Scenario Phase 1:</a:t>
            </a:r>
            <a:r>
              <a:rPr lang="en-US" sz="2700" b="1"/>
              <a:t> Replace CSP Native NAT Gateways. </a:t>
            </a:r>
            <a:r>
              <a:rPr lang="en-US" sz="2400" b="1"/>
              <a:t>Reduce Cloud Costs and Improve Security Without Impacting Architecture</a:t>
            </a:r>
            <a:endParaRPr lang="en-US" sz="27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DB83A-FD60-8D0B-310B-1119E63630F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654" y="4272225"/>
            <a:ext cx="3214743" cy="1690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8A8A3B-E236-46AF-14F8-CFBDE38B8B33}"/>
              </a:ext>
            </a:extLst>
          </p:cNvPr>
          <p:cNvSpPr txBox="1"/>
          <p:nvPr/>
        </p:nvSpPr>
        <p:spPr>
          <a:xfrm>
            <a:off x="10322883" y="2082434"/>
            <a:ext cx="169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Replace CSP NAT Gateway with Aviatrix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3702E5-3DD2-A8C6-8DE3-AEB5B31E9EF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900661" y="2544099"/>
            <a:ext cx="2422222" cy="101435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9E4F6F-9206-C2C5-3C46-9A0B8A33932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419831" y="2544099"/>
            <a:ext cx="3903052" cy="92187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3525" y="247650"/>
            <a:ext cx="11928475" cy="582613"/>
          </a:xfrm>
        </p:spPr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Brownfield Design Scenario Phase 1 : </a:t>
            </a:r>
            <a:r>
              <a:rPr lang="en-US" sz="2800" b="1"/>
              <a:t>Add E/W Firewalling and Microsegmentation, Reduce Bolt-on NGFWs</a:t>
            </a:r>
            <a:endParaRPr lang="en-US" sz="2800" b="1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FA27C7-2E80-3B26-F63B-98E540ADD40A}"/>
              </a:ext>
            </a:extLst>
          </p:cNvPr>
          <p:cNvGrpSpPr/>
          <p:nvPr/>
        </p:nvGrpSpPr>
        <p:grpSpPr>
          <a:xfrm>
            <a:off x="9667754" y="804570"/>
            <a:ext cx="1194334" cy="724055"/>
            <a:chOff x="6150286" y="3955723"/>
            <a:chExt cx="1194334" cy="724055"/>
          </a:xfrm>
        </p:grpSpPr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5D2FC1AA-8CB3-D065-C8FF-FBB6EBD91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FADD9A-8482-7FBA-2172-9EB550CEFEE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9EDA06-E975-C283-6802-C16B526A3DF0}"/>
              </a:ext>
            </a:extLst>
          </p:cNvPr>
          <p:cNvSpPr/>
          <p:nvPr/>
        </p:nvSpPr>
        <p:spPr>
          <a:xfrm>
            <a:off x="370561" y="2640544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Processor outline">
            <a:extLst>
              <a:ext uri="{FF2B5EF4-FFF2-40B4-BE49-F238E27FC236}">
                <a16:creationId xmlns:a16="http://schemas.microsoft.com/office/drawing/2014/main" id="{24CFAB4F-87E1-B36E-9635-D4FD6470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253" y="4398222"/>
            <a:ext cx="699207" cy="69920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253758-65AA-4F37-0B55-5E6C069C4876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1628143" y="264054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Processor outline">
            <a:extLst>
              <a:ext uri="{FF2B5EF4-FFF2-40B4-BE49-F238E27FC236}">
                <a16:creationId xmlns:a16="http://schemas.microsoft.com/office/drawing/2014/main" id="{292D8403-2840-03FD-0109-8F274539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078" y="4391361"/>
            <a:ext cx="699207" cy="69920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DB465F1-E62B-565A-B2E8-72F8A15EFE93}"/>
              </a:ext>
            </a:extLst>
          </p:cNvPr>
          <p:cNvSpPr txBox="1"/>
          <p:nvPr/>
        </p:nvSpPr>
        <p:spPr>
          <a:xfrm>
            <a:off x="1124523" y="4733394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339157-E4D0-B908-AD8C-63638C26EA97}"/>
              </a:ext>
            </a:extLst>
          </p:cNvPr>
          <p:cNvSpPr txBox="1"/>
          <p:nvPr/>
        </p:nvSpPr>
        <p:spPr>
          <a:xfrm>
            <a:off x="400980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E079ED-CCEE-A457-684D-9F18FBEC4E9C}"/>
              </a:ext>
            </a:extLst>
          </p:cNvPr>
          <p:cNvSpPr txBox="1"/>
          <p:nvPr/>
        </p:nvSpPr>
        <p:spPr>
          <a:xfrm>
            <a:off x="2391432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AB38841-8EEA-0B97-9812-0B02381A1D04}"/>
              </a:ext>
            </a:extLst>
          </p:cNvPr>
          <p:cNvSpPr/>
          <p:nvPr/>
        </p:nvSpPr>
        <p:spPr>
          <a:xfrm>
            <a:off x="499423" y="2989209"/>
            <a:ext cx="10980598" cy="616900"/>
          </a:xfrm>
          <a:prstGeom prst="roundRect">
            <a:avLst>
              <a:gd name="adj" fmla="val 43842"/>
            </a:avLst>
          </a:prstGeom>
          <a:solidFill>
            <a:srgbClr val="00DBFF">
              <a:alpha val="46572"/>
            </a:srgbClr>
          </a:solidFill>
          <a:ln w="50800">
            <a:solidFill>
              <a:srgbClr val="00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42AD4C-7D3E-C60B-D055-39398021CCD4}"/>
              </a:ext>
            </a:extLst>
          </p:cNvPr>
          <p:cNvSpPr txBox="1"/>
          <p:nvPr/>
        </p:nvSpPr>
        <p:spPr>
          <a:xfrm>
            <a:off x="702172" y="3590869"/>
            <a:ext cx="1848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Distributed Cloud Firewall</a:t>
            </a:r>
            <a:br>
              <a:rPr lang="en-US" sz="1200" b="1"/>
            </a:br>
            <a:r>
              <a:rPr lang="en-US" sz="1200" b="1"/>
              <a:t>Gateways</a:t>
            </a:r>
          </a:p>
          <a:p>
            <a:pPr algn="ctr"/>
            <a:endParaRPr lang="en-US" sz="12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A3523-7866-A7D4-50A6-8695F74729D5}"/>
              </a:ext>
            </a:extLst>
          </p:cNvPr>
          <p:cNvSpPr txBox="1"/>
          <p:nvPr/>
        </p:nvSpPr>
        <p:spPr>
          <a:xfrm>
            <a:off x="1235673" y="53168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8AE241A-4277-65CF-C906-076099855F81}"/>
              </a:ext>
            </a:extLst>
          </p:cNvPr>
          <p:cNvSpPr/>
          <p:nvPr/>
        </p:nvSpPr>
        <p:spPr>
          <a:xfrm>
            <a:off x="3298721" y="2640544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Processor outline">
            <a:extLst>
              <a:ext uri="{FF2B5EF4-FFF2-40B4-BE49-F238E27FC236}">
                <a16:creationId xmlns:a16="http://schemas.microsoft.com/office/drawing/2014/main" id="{4EA25541-F57A-FC6F-07B5-E4DEF4AC3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5413" y="4398222"/>
            <a:ext cx="699207" cy="69920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9AED2A-6B95-D7A9-D3B0-90F92C6C2CFE}"/>
              </a:ext>
            </a:extLst>
          </p:cNvPr>
          <p:cNvCxnSpPr>
            <a:cxnSpLocks/>
            <a:stCxn id="51" idx="0"/>
            <a:endCxn id="51" idx="2"/>
          </p:cNvCxnSpPr>
          <p:nvPr/>
        </p:nvCxnSpPr>
        <p:spPr>
          <a:xfrm>
            <a:off x="4556303" y="264054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Processor outline">
            <a:extLst>
              <a:ext uri="{FF2B5EF4-FFF2-40B4-BE49-F238E27FC236}">
                <a16:creationId xmlns:a16="http://schemas.microsoft.com/office/drawing/2014/main" id="{BC61B516-5CF0-E516-FF3F-D04FA6C9A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7238" y="4391361"/>
            <a:ext cx="699207" cy="69920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12B7ADB-8505-38A1-AE3A-70908666DF39}"/>
              </a:ext>
            </a:extLst>
          </p:cNvPr>
          <p:cNvSpPr txBox="1"/>
          <p:nvPr/>
        </p:nvSpPr>
        <p:spPr>
          <a:xfrm>
            <a:off x="4052683" y="4733394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93F82-EC97-491B-C22E-6C8AC757A6B9}"/>
              </a:ext>
            </a:extLst>
          </p:cNvPr>
          <p:cNvSpPr txBox="1"/>
          <p:nvPr/>
        </p:nvSpPr>
        <p:spPr>
          <a:xfrm>
            <a:off x="3342629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A80C90-6E86-883C-9263-50653E1486F3}"/>
              </a:ext>
            </a:extLst>
          </p:cNvPr>
          <p:cNvSpPr txBox="1"/>
          <p:nvPr/>
        </p:nvSpPr>
        <p:spPr>
          <a:xfrm>
            <a:off x="5411142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A552B3-64F3-61BC-AE08-09B88CB61090}"/>
              </a:ext>
            </a:extLst>
          </p:cNvPr>
          <p:cNvSpPr txBox="1"/>
          <p:nvPr/>
        </p:nvSpPr>
        <p:spPr>
          <a:xfrm>
            <a:off x="3630331" y="3590869"/>
            <a:ext cx="184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Distributed Cloud Firewall</a:t>
            </a:r>
            <a:br>
              <a:rPr lang="en-US" sz="1200" b="1"/>
            </a:br>
            <a:r>
              <a:rPr lang="en-US" sz="1200" b="1"/>
              <a:t>Gateways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3F1CA6-B3A2-E456-7837-4B5AC3389505}"/>
              </a:ext>
            </a:extLst>
          </p:cNvPr>
          <p:cNvSpPr txBox="1"/>
          <p:nvPr/>
        </p:nvSpPr>
        <p:spPr>
          <a:xfrm>
            <a:off x="4163833" y="53168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2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ACE5ACC-FDC0-558C-5B2C-BDDC1634D72F}"/>
              </a:ext>
            </a:extLst>
          </p:cNvPr>
          <p:cNvSpPr/>
          <p:nvPr/>
        </p:nvSpPr>
        <p:spPr>
          <a:xfrm>
            <a:off x="6226881" y="2640544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Processor outline">
            <a:extLst>
              <a:ext uri="{FF2B5EF4-FFF2-40B4-BE49-F238E27FC236}">
                <a16:creationId xmlns:a16="http://schemas.microsoft.com/office/drawing/2014/main" id="{D4DD6EC9-33F6-2160-3D29-1191EA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73" y="4398222"/>
            <a:ext cx="699207" cy="699207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4036A0-50FC-C35B-85A2-F6B10217FAC5}"/>
              </a:ext>
            </a:extLst>
          </p:cNvPr>
          <p:cNvCxnSpPr>
            <a:cxnSpLocks/>
            <a:stCxn id="71" idx="0"/>
            <a:endCxn id="71" idx="2"/>
          </p:cNvCxnSpPr>
          <p:nvPr/>
        </p:nvCxnSpPr>
        <p:spPr>
          <a:xfrm>
            <a:off x="7484463" y="264054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Processor outline">
            <a:extLst>
              <a:ext uri="{FF2B5EF4-FFF2-40B4-BE49-F238E27FC236}">
                <a16:creationId xmlns:a16="http://schemas.microsoft.com/office/drawing/2014/main" id="{9C24AF2A-7540-9D0A-1A74-01210337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5398" y="4391361"/>
            <a:ext cx="699207" cy="69920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F8F4E80-8826-AA92-AA2A-B5B954390EE4}"/>
              </a:ext>
            </a:extLst>
          </p:cNvPr>
          <p:cNvSpPr txBox="1"/>
          <p:nvPr/>
        </p:nvSpPr>
        <p:spPr>
          <a:xfrm>
            <a:off x="6980843" y="4733394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B9B817-E62E-BF5E-5E22-8B278BDE91B4}"/>
              </a:ext>
            </a:extLst>
          </p:cNvPr>
          <p:cNvSpPr txBox="1"/>
          <p:nvPr/>
        </p:nvSpPr>
        <p:spPr>
          <a:xfrm>
            <a:off x="6270789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46C505-9C4F-5CC1-B980-10AFA6D55708}"/>
              </a:ext>
            </a:extLst>
          </p:cNvPr>
          <p:cNvSpPr txBox="1"/>
          <p:nvPr/>
        </p:nvSpPr>
        <p:spPr>
          <a:xfrm>
            <a:off x="8339302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01A884-F62E-3678-3D22-55E6ABEB988D}"/>
              </a:ext>
            </a:extLst>
          </p:cNvPr>
          <p:cNvSpPr txBox="1"/>
          <p:nvPr/>
        </p:nvSpPr>
        <p:spPr>
          <a:xfrm>
            <a:off x="6558492" y="3590869"/>
            <a:ext cx="184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Distributed Cloud Firewall</a:t>
            </a:r>
            <a:br>
              <a:rPr lang="en-US" sz="1200" b="1"/>
            </a:br>
            <a:r>
              <a:rPr lang="en-US" sz="1200" b="1"/>
              <a:t>Gateways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5F1121-1D95-D760-87C5-25842765644B}"/>
              </a:ext>
            </a:extLst>
          </p:cNvPr>
          <p:cNvSpPr txBox="1"/>
          <p:nvPr/>
        </p:nvSpPr>
        <p:spPr>
          <a:xfrm>
            <a:off x="7091993" y="53168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D5AF30-CB56-CF5C-2FEE-2994F9D789AE}"/>
              </a:ext>
            </a:extLst>
          </p:cNvPr>
          <p:cNvSpPr/>
          <p:nvPr/>
        </p:nvSpPr>
        <p:spPr>
          <a:xfrm>
            <a:off x="9155041" y="2640544"/>
            <a:ext cx="2515164" cy="2597169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Graphic 96" descr="Processor outline">
            <a:extLst>
              <a:ext uri="{FF2B5EF4-FFF2-40B4-BE49-F238E27FC236}">
                <a16:creationId xmlns:a16="http://schemas.microsoft.com/office/drawing/2014/main" id="{443E7955-AE72-7C44-8E9F-089926583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1733" y="4398222"/>
            <a:ext cx="699207" cy="699207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2DBC68-9D51-3BE2-3D76-4D93EA6CB60E}"/>
              </a:ext>
            </a:extLst>
          </p:cNvPr>
          <p:cNvCxnSpPr>
            <a:cxnSpLocks/>
            <a:stCxn id="96" idx="0"/>
            <a:endCxn id="96" idx="2"/>
          </p:cNvCxnSpPr>
          <p:nvPr/>
        </p:nvCxnSpPr>
        <p:spPr>
          <a:xfrm>
            <a:off x="10412623" y="264054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Processor outline">
            <a:extLst>
              <a:ext uri="{FF2B5EF4-FFF2-40B4-BE49-F238E27FC236}">
                <a16:creationId xmlns:a16="http://schemas.microsoft.com/office/drawing/2014/main" id="{E53CAFBE-6D82-057D-6C55-9FC628494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3558" y="4391361"/>
            <a:ext cx="699207" cy="69920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FB6DFEBC-2ED5-FC34-D30E-D760874E382C}"/>
              </a:ext>
            </a:extLst>
          </p:cNvPr>
          <p:cNvSpPr txBox="1"/>
          <p:nvPr/>
        </p:nvSpPr>
        <p:spPr>
          <a:xfrm>
            <a:off x="9909003" y="4733394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1D148D-24BD-49DF-B01C-792A5B6555DE}"/>
              </a:ext>
            </a:extLst>
          </p:cNvPr>
          <p:cNvSpPr txBox="1"/>
          <p:nvPr/>
        </p:nvSpPr>
        <p:spPr>
          <a:xfrm>
            <a:off x="9198949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DC7FBB-1AC8-6991-BDDC-FE792EAA03E7}"/>
              </a:ext>
            </a:extLst>
          </p:cNvPr>
          <p:cNvSpPr txBox="1"/>
          <p:nvPr/>
        </p:nvSpPr>
        <p:spPr>
          <a:xfrm>
            <a:off x="11267462" y="269697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ADF20-97C2-2A08-C933-35C7B8A768F7}"/>
              </a:ext>
            </a:extLst>
          </p:cNvPr>
          <p:cNvSpPr txBox="1"/>
          <p:nvPr/>
        </p:nvSpPr>
        <p:spPr>
          <a:xfrm>
            <a:off x="9486651" y="3590869"/>
            <a:ext cx="184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Distributed Cloud Firewall</a:t>
            </a:r>
            <a:br>
              <a:rPr lang="en-US" sz="1200" b="1"/>
            </a:br>
            <a:r>
              <a:rPr lang="en-US" sz="1200" b="1"/>
              <a:t>Gateways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B32D70-0145-52D9-B857-C25F022AD8A3}"/>
              </a:ext>
            </a:extLst>
          </p:cNvPr>
          <p:cNvSpPr txBox="1"/>
          <p:nvPr/>
        </p:nvSpPr>
        <p:spPr>
          <a:xfrm>
            <a:off x="10020153" y="53168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4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E08E2DA-C7AE-23F6-3515-8D5CB17DDEDA}"/>
              </a:ext>
            </a:extLst>
          </p:cNvPr>
          <p:cNvSpPr/>
          <p:nvPr/>
        </p:nvSpPr>
        <p:spPr>
          <a:xfrm>
            <a:off x="264310" y="1784857"/>
            <a:ext cx="5725010" cy="3936050"/>
          </a:xfrm>
          <a:prstGeom prst="roundRect">
            <a:avLst>
              <a:gd name="adj" fmla="val 7573"/>
            </a:avLst>
          </a:prstGeom>
          <a:noFill/>
          <a:ln w="25400" cap="rnd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D58C98F-67F7-2A4B-3830-8D6BEF354F14}"/>
              </a:ext>
            </a:extLst>
          </p:cNvPr>
          <p:cNvSpPr/>
          <p:nvPr/>
        </p:nvSpPr>
        <p:spPr>
          <a:xfrm>
            <a:off x="6110047" y="1784857"/>
            <a:ext cx="2767218" cy="3916078"/>
          </a:xfrm>
          <a:prstGeom prst="roundRect">
            <a:avLst>
              <a:gd name="adj" fmla="val 7573"/>
            </a:avLst>
          </a:prstGeom>
          <a:noFill/>
          <a:ln w="25400" cap="rnd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F7957CE-59C1-BB3B-B0C5-DE0B9E1332EA}"/>
              </a:ext>
            </a:extLst>
          </p:cNvPr>
          <p:cNvSpPr/>
          <p:nvPr/>
        </p:nvSpPr>
        <p:spPr>
          <a:xfrm>
            <a:off x="9027462" y="1784856"/>
            <a:ext cx="2767218" cy="3936050"/>
          </a:xfrm>
          <a:prstGeom prst="roundRect">
            <a:avLst>
              <a:gd name="adj" fmla="val 7573"/>
            </a:avLst>
          </a:prstGeom>
          <a:noFill/>
          <a:ln w="25400" cap="rnd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F46E5A-BD96-A310-7800-61341D1238A0}"/>
              </a:ext>
            </a:extLst>
          </p:cNvPr>
          <p:cNvCxnSpPr>
            <a:cxnSpLocks/>
          </p:cNvCxnSpPr>
          <p:nvPr/>
        </p:nvCxnSpPr>
        <p:spPr>
          <a:xfrm flipV="1">
            <a:off x="961629" y="2038179"/>
            <a:ext cx="2136879" cy="1256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089E7D3-B11A-766D-003C-0E63444E98EE}"/>
              </a:ext>
            </a:extLst>
          </p:cNvPr>
          <p:cNvCxnSpPr>
            <a:cxnSpLocks/>
          </p:cNvCxnSpPr>
          <p:nvPr/>
        </p:nvCxnSpPr>
        <p:spPr>
          <a:xfrm flipH="1" flipV="1">
            <a:off x="3126815" y="2065879"/>
            <a:ext cx="2101212" cy="12829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CEA0F5-8A34-B3EF-7D87-56BA04C5D0DA}"/>
              </a:ext>
            </a:extLst>
          </p:cNvPr>
          <p:cNvCxnSpPr>
            <a:cxnSpLocks/>
          </p:cNvCxnSpPr>
          <p:nvPr/>
        </p:nvCxnSpPr>
        <p:spPr>
          <a:xfrm flipV="1">
            <a:off x="2219211" y="2090857"/>
            <a:ext cx="892552" cy="12397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2CC7F-65A2-E98E-F4DE-BD5EC2D8D50C}"/>
              </a:ext>
            </a:extLst>
          </p:cNvPr>
          <p:cNvCxnSpPr>
            <a:cxnSpLocks/>
          </p:cNvCxnSpPr>
          <p:nvPr/>
        </p:nvCxnSpPr>
        <p:spPr>
          <a:xfrm flipH="1" flipV="1">
            <a:off x="3108537" y="2080121"/>
            <a:ext cx="824580" cy="12487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B0A1B7C5-452C-EE5F-83D4-118DCB94E12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178" y="3084313"/>
            <a:ext cx="420131" cy="4201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3BC9528-A573-1B7C-7896-A7288D9E81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1289" y="3086881"/>
            <a:ext cx="420131" cy="42013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0647EBDB-D730-3E76-3EC6-DC6C7CFACAF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6338" y="3084313"/>
            <a:ext cx="420131" cy="420131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EDC4EC8-F081-E65B-38BA-7428692DE1B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9449" y="3086881"/>
            <a:ext cx="420131" cy="4201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78A46-94BD-9B37-E8DE-951F551BADD8}"/>
              </a:ext>
            </a:extLst>
          </p:cNvPr>
          <p:cNvCxnSpPr>
            <a:cxnSpLocks/>
          </p:cNvCxnSpPr>
          <p:nvPr/>
        </p:nvCxnSpPr>
        <p:spPr>
          <a:xfrm flipH="1" flipV="1">
            <a:off x="7463659" y="2041241"/>
            <a:ext cx="623985" cy="1276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8DB534-F627-5177-A201-AF07AE33CAB9}"/>
              </a:ext>
            </a:extLst>
          </p:cNvPr>
          <p:cNvCxnSpPr>
            <a:cxnSpLocks/>
          </p:cNvCxnSpPr>
          <p:nvPr/>
        </p:nvCxnSpPr>
        <p:spPr>
          <a:xfrm flipV="1">
            <a:off x="6820212" y="2065879"/>
            <a:ext cx="630029" cy="12829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9BA2-D870-CA0C-9346-18E1BDFB3FE1}"/>
              </a:ext>
            </a:extLst>
          </p:cNvPr>
          <p:cNvCxnSpPr>
            <a:cxnSpLocks/>
          </p:cNvCxnSpPr>
          <p:nvPr/>
        </p:nvCxnSpPr>
        <p:spPr>
          <a:xfrm flipH="1" flipV="1">
            <a:off x="10395091" y="2019270"/>
            <a:ext cx="623985" cy="1276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F3A8D9-B472-83E5-005C-A0D61D79ABB4}"/>
              </a:ext>
            </a:extLst>
          </p:cNvPr>
          <p:cNvCxnSpPr>
            <a:cxnSpLocks/>
          </p:cNvCxnSpPr>
          <p:nvPr/>
        </p:nvCxnSpPr>
        <p:spPr>
          <a:xfrm flipV="1">
            <a:off x="9751644" y="2043908"/>
            <a:ext cx="630029" cy="12829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F79744-CB72-9B10-7B82-308BDEDD7988}"/>
              </a:ext>
            </a:extLst>
          </p:cNvPr>
          <p:cNvCxnSpPr/>
          <p:nvPr/>
        </p:nvCxnSpPr>
        <p:spPr>
          <a:xfrm>
            <a:off x="3098508" y="2038179"/>
            <a:ext cx="731411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126A623B-068A-86C0-0BC6-47E4DCE076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4498" y="3084313"/>
            <a:ext cx="420131" cy="420131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5C6E7B5-ACDE-C020-47F6-9F6F7FA104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7609" y="3086881"/>
            <a:ext cx="420131" cy="420131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964E44CE-8886-4EDF-E642-5B81357B0A7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658" y="3084313"/>
            <a:ext cx="420131" cy="420131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A644F39B-1203-6369-AA31-E4B3782557A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5769" y="3086881"/>
            <a:ext cx="420131" cy="42013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41011-AF1F-A6EA-9046-447A042C5E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9516" y="1845584"/>
            <a:ext cx="420131" cy="42013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30066AB-D62F-C50B-4CA9-E63D0701A6C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1306" y="1823018"/>
            <a:ext cx="420131" cy="4201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B1C047-F5F7-117D-C242-BEB6A8E98F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1004" y="1832553"/>
            <a:ext cx="420131" cy="4201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6E97F1-3E81-5B59-4D89-50F12C8273C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3609" y="993728"/>
            <a:ext cx="761616" cy="619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09ACB-4E22-E90E-6B04-6B45C93AD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806" y="1025638"/>
            <a:ext cx="523281" cy="5232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73753D-2F34-B9E2-2204-8F267A5A327C}"/>
              </a:ext>
            </a:extLst>
          </p:cNvPr>
          <p:cNvSpPr txBox="1"/>
          <p:nvPr/>
        </p:nvSpPr>
        <p:spPr>
          <a:xfrm>
            <a:off x="5481065" y="991317"/>
            <a:ext cx="75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Aviatrix</a:t>
            </a:r>
          </a:p>
          <a:p>
            <a:r>
              <a:rPr lang="en-US" sz="1400" b="1" err="1"/>
              <a:t>CoPilot</a:t>
            </a:r>
            <a:endParaRPr 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DA22B-22BF-A589-8807-650378B8B5F4}"/>
              </a:ext>
            </a:extLst>
          </p:cNvPr>
          <p:cNvSpPr txBox="1"/>
          <p:nvPr/>
        </p:nvSpPr>
        <p:spPr>
          <a:xfrm>
            <a:off x="3728544" y="989159"/>
            <a:ext cx="93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/>
              <a:t>Aviatrix</a:t>
            </a:r>
          </a:p>
          <a:p>
            <a:pPr algn="r"/>
            <a:r>
              <a:rPr lang="en-US" sz="1400" b="1"/>
              <a:t>Controller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5E829C-8EEE-D7C5-EC48-65713035FFAA}"/>
              </a:ext>
            </a:extLst>
          </p:cNvPr>
          <p:cNvSpPr/>
          <p:nvPr/>
        </p:nvSpPr>
        <p:spPr>
          <a:xfrm>
            <a:off x="572938" y="3733615"/>
            <a:ext cx="2107305" cy="6290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66572" dist="118689" dir="2700000" algn="tl" rotWithShape="0">
              <a:prstClr val="black">
                <a:alpha val="6254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Distributed Inspection and Policy Enforcement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0BBBF88-C482-CD41-2F64-CEB0703EA0E0}"/>
              </a:ext>
            </a:extLst>
          </p:cNvPr>
          <p:cNvSpPr/>
          <p:nvPr/>
        </p:nvSpPr>
        <p:spPr>
          <a:xfrm rot="16200000">
            <a:off x="2084279" y="1234781"/>
            <a:ext cx="4718521" cy="4742655"/>
          </a:xfrm>
          <a:prstGeom prst="triangle">
            <a:avLst>
              <a:gd name="adj" fmla="val 56697"/>
            </a:avLst>
          </a:prstGeom>
          <a:gradFill>
            <a:gsLst>
              <a:gs pos="0">
                <a:schemeClr val="accent2">
                  <a:lumMod val="75000"/>
                  <a:alpha val="9925"/>
                </a:schemeClr>
              </a:gs>
              <a:gs pos="75000">
                <a:srgbClr val="00DBFF">
                  <a:alpha val="61607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5EE0130-13BD-DACB-05CE-8BED45078DE2}"/>
              </a:ext>
            </a:extLst>
          </p:cNvPr>
          <p:cNvGrpSpPr/>
          <p:nvPr/>
        </p:nvGrpSpPr>
        <p:grpSpPr>
          <a:xfrm>
            <a:off x="5023985" y="1118555"/>
            <a:ext cx="4944628" cy="4944628"/>
            <a:chOff x="4998624" y="1062657"/>
            <a:chExt cx="4944628" cy="494462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CA79427-2873-31C4-41E7-A81D09A533CD}"/>
                </a:ext>
              </a:extLst>
            </p:cNvPr>
            <p:cNvSpPr/>
            <p:nvPr/>
          </p:nvSpPr>
          <p:spPr>
            <a:xfrm>
              <a:off x="4998624" y="1062657"/>
              <a:ext cx="4944628" cy="4944628"/>
            </a:xfrm>
            <a:prstGeom prst="ellipse">
              <a:avLst/>
            </a:prstGeom>
            <a:solidFill>
              <a:srgbClr val="241B31"/>
            </a:solidFill>
            <a:ln w="50800">
              <a:solidFill>
                <a:srgbClr val="00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0C741F4-79CF-DAE7-8CC3-B5789EF6156B}"/>
                </a:ext>
              </a:extLst>
            </p:cNvPr>
            <p:cNvGrpSpPr/>
            <p:nvPr/>
          </p:nvGrpSpPr>
          <p:grpSpPr>
            <a:xfrm>
              <a:off x="5562409" y="1330416"/>
              <a:ext cx="2510644" cy="1394629"/>
              <a:chOff x="5251541" y="1703236"/>
              <a:chExt cx="2510644" cy="1394629"/>
            </a:xfrm>
          </p:grpSpPr>
          <p:pic>
            <p:nvPicPr>
              <p:cNvPr id="79" name="Picture 78" descr="brick wall Icon - Free PNG &amp; SVG 18597 - Noun Project">
                <a:extLst>
                  <a:ext uri="{FF2B5EF4-FFF2-40B4-BE49-F238E27FC236}">
                    <a16:creationId xmlns:a16="http://schemas.microsoft.com/office/drawing/2014/main" id="{181747F5-EC92-C89D-566B-639DBFD69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060585" y="1703236"/>
                <a:ext cx="746632" cy="746632"/>
              </a:xfrm>
              <a:prstGeom prst="ellipse">
                <a:avLst/>
              </a:prstGeom>
              <a:pattFill prst="pct5">
                <a:fgClr>
                  <a:schemeClr val="accent1"/>
                </a:fgClr>
                <a:bgClr>
                  <a:schemeClr val="tx1">
                    <a:lumMod val="95000"/>
                  </a:schemeClr>
                </a:bgClr>
              </a:pattFill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388402-CED8-F544-82F1-263D077186A8}"/>
                  </a:ext>
                </a:extLst>
              </p:cNvPr>
              <p:cNvSpPr txBox="1"/>
              <p:nvPr/>
            </p:nvSpPr>
            <p:spPr>
              <a:xfrm>
                <a:off x="5251541" y="2451534"/>
                <a:ext cx="2510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Distributed </a:t>
                </a:r>
                <a:br>
                  <a:rPr lang="en-US" b="1">
                    <a:solidFill>
                      <a:schemeClr val="bg1"/>
                    </a:solidFill>
                  </a:rPr>
                </a:br>
                <a:r>
                  <a:rPr lang="en-US" b="1">
                    <a:solidFill>
                      <a:schemeClr val="bg1"/>
                    </a:solidFill>
                  </a:rPr>
                  <a:t>Firewalling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5A110AB-9C50-B989-C243-EF372D18DDC9}"/>
                </a:ext>
              </a:extLst>
            </p:cNvPr>
            <p:cNvGrpSpPr/>
            <p:nvPr/>
          </p:nvGrpSpPr>
          <p:grpSpPr>
            <a:xfrm>
              <a:off x="7753913" y="1307938"/>
              <a:ext cx="1055644" cy="1158631"/>
              <a:chOff x="7836945" y="1290998"/>
              <a:chExt cx="1055644" cy="1158631"/>
            </a:xfrm>
          </p:grpSpPr>
          <p:pic>
            <p:nvPicPr>
              <p:cNvPr id="84" name="Picture 2" descr="Home - Suricata">
                <a:extLst>
                  <a:ext uri="{FF2B5EF4-FFF2-40B4-BE49-F238E27FC236}">
                    <a16:creationId xmlns:a16="http://schemas.microsoft.com/office/drawing/2014/main" id="{2CF0B47C-6377-0EA2-ED38-A5B5D1A8E4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6945" y="1290998"/>
                <a:ext cx="1055644" cy="86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17453E2-608F-E1CC-2F3A-D2CA13DF2D83}"/>
                  </a:ext>
                </a:extLst>
              </p:cNvPr>
              <p:cNvSpPr txBox="1"/>
              <p:nvPr/>
            </p:nvSpPr>
            <p:spPr>
              <a:xfrm>
                <a:off x="7887895" y="2080297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IDS / IPS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1FE64CD-7208-4A01-9DB9-464605FD36E2}"/>
                </a:ext>
              </a:extLst>
            </p:cNvPr>
            <p:cNvGrpSpPr/>
            <p:nvPr/>
          </p:nvGrpSpPr>
          <p:grpSpPr>
            <a:xfrm>
              <a:off x="5066487" y="2578521"/>
              <a:ext cx="1769771" cy="1677678"/>
              <a:chOff x="5370931" y="3141779"/>
              <a:chExt cx="1769771" cy="1677678"/>
            </a:xfrm>
          </p:grpSpPr>
          <p:pic>
            <p:nvPicPr>
              <p:cNvPr id="88" name="Graphic 87" descr="Shield with solid fill">
                <a:extLst>
                  <a:ext uri="{FF2B5EF4-FFF2-40B4-BE49-F238E27FC236}">
                    <a16:creationId xmlns:a16="http://schemas.microsoft.com/office/drawing/2014/main" id="{B76E6546-4C93-D4BE-0275-737F222BE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74352" y="3141779"/>
                <a:ext cx="1147902" cy="1147902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E8D1303-0444-616C-DBCB-4192B6634C70}"/>
                  </a:ext>
                </a:extLst>
              </p:cNvPr>
              <p:cNvSpPr txBox="1"/>
              <p:nvPr/>
            </p:nvSpPr>
            <p:spPr>
              <a:xfrm>
                <a:off x="5847449" y="3420976"/>
                <a:ext cx="638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241B31"/>
                    </a:solidFill>
                  </a:rPr>
                  <a:t>NSG</a:t>
                </a:r>
                <a:br>
                  <a:rPr lang="en-US" sz="2000" b="1">
                    <a:solidFill>
                      <a:srgbClr val="241B31"/>
                    </a:solidFill>
                  </a:rPr>
                </a:br>
                <a:r>
                  <a:rPr lang="en-US" sz="2000" b="1">
                    <a:solidFill>
                      <a:srgbClr val="241B31"/>
                    </a:solidFill>
                  </a:rPr>
                  <a:t>SG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5D8159D-0C0B-91D7-8B22-AD3B9D0AF089}"/>
                  </a:ext>
                </a:extLst>
              </p:cNvPr>
              <p:cNvSpPr txBox="1"/>
              <p:nvPr/>
            </p:nvSpPr>
            <p:spPr>
              <a:xfrm>
                <a:off x="5370931" y="4173126"/>
                <a:ext cx="1769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Micro-Segmentation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B00D34-CF5E-565C-31B7-568740D2B003}"/>
                </a:ext>
              </a:extLst>
            </p:cNvPr>
            <p:cNvGrpSpPr/>
            <p:nvPr/>
          </p:nvGrpSpPr>
          <p:grpSpPr>
            <a:xfrm>
              <a:off x="5715129" y="4173764"/>
              <a:ext cx="1239570" cy="1216766"/>
              <a:chOff x="7639521" y="3390521"/>
              <a:chExt cx="1239570" cy="1216766"/>
            </a:xfrm>
          </p:grpSpPr>
          <p:pic>
            <p:nvPicPr>
              <p:cNvPr id="92" name="Graphic 91" descr="Unlock with solid fill">
                <a:extLst>
                  <a:ext uri="{FF2B5EF4-FFF2-40B4-BE49-F238E27FC236}">
                    <a16:creationId xmlns:a16="http://schemas.microsoft.com/office/drawing/2014/main" id="{0E07F43A-11AD-E6DE-E8CA-24CEF34B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02106" y="339052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0D0B5D3-661E-6E00-2CB6-BDFD23B08A27}"/>
                  </a:ext>
                </a:extLst>
              </p:cNvPr>
              <p:cNvSpPr txBox="1"/>
              <p:nvPr/>
            </p:nvSpPr>
            <p:spPr>
              <a:xfrm>
                <a:off x="7639521" y="4237955"/>
                <a:ext cx="1239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Decryption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13CDA06-C3C5-8D34-F028-8D693DEE70F6}"/>
                </a:ext>
              </a:extLst>
            </p:cNvPr>
            <p:cNvGrpSpPr/>
            <p:nvPr/>
          </p:nvGrpSpPr>
          <p:grpSpPr>
            <a:xfrm>
              <a:off x="8442096" y="2532292"/>
              <a:ext cx="1251085" cy="1495392"/>
              <a:chOff x="8210507" y="3250141"/>
              <a:chExt cx="1251085" cy="1495392"/>
            </a:xfrm>
          </p:grpSpPr>
          <p:pic>
            <p:nvPicPr>
              <p:cNvPr id="95" name="Graphic 94" descr="Bug under magnifying glass with solid fill">
                <a:extLst>
                  <a:ext uri="{FF2B5EF4-FFF2-40B4-BE49-F238E27FC236}">
                    <a16:creationId xmlns:a16="http://schemas.microsoft.com/office/drawing/2014/main" id="{5AC434CE-5109-729F-EBAD-EA6CA44E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327663" y="32501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3ED31C8-DBD0-477D-FBBE-EA1C43EA6B45}"/>
                  </a:ext>
                </a:extLst>
              </p:cNvPr>
              <p:cNvSpPr txBox="1"/>
              <p:nvPr/>
            </p:nvSpPr>
            <p:spPr>
              <a:xfrm>
                <a:off x="8210507" y="4099202"/>
                <a:ext cx="125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Threat Prevention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A630C5-0291-C379-C475-B12113D495BB}"/>
                </a:ext>
              </a:extLst>
            </p:cNvPr>
            <p:cNvSpPr txBox="1"/>
            <p:nvPr/>
          </p:nvSpPr>
          <p:spPr>
            <a:xfrm>
              <a:off x="6702258" y="3520945"/>
              <a:ext cx="1565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Advanced NAT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091F39D-17D2-2685-806F-F9FC45A11E91}"/>
                </a:ext>
              </a:extLst>
            </p:cNvPr>
            <p:cNvSpPr txBox="1"/>
            <p:nvPr/>
          </p:nvSpPr>
          <p:spPr>
            <a:xfrm>
              <a:off x="6820006" y="5243365"/>
              <a:ext cx="150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URL Filtering</a:t>
              </a: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80891BA7-0AC9-90A0-2E2B-AF6AE8D02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07560" y="2719684"/>
              <a:ext cx="908236" cy="908236"/>
            </a:xfrm>
            <a:prstGeom prst="rect">
              <a:avLst/>
            </a:prstGeom>
          </p:spPr>
        </p:pic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456F0EEE-8391-05D8-E08B-E185A63B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9326" y="4167003"/>
              <a:ext cx="943487" cy="94348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347E22-6D5C-044F-1AD0-77BE24F9A36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145" y="941390"/>
            <a:ext cx="2208849" cy="1242477"/>
          </a:xfrm>
          <a:prstGeom prst="rect">
            <a:avLst/>
          </a:prstGeom>
          <a:effectLst>
            <a:outerShdw blurRad="228600" sx="102000" sy="102000" algn="ctr" rotWithShape="0">
              <a:schemeClr val="tx1">
                <a:lumMod val="95000"/>
                <a:alpha val="40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FE326-577B-21D7-B3DB-3DC983D04034}"/>
              </a:ext>
            </a:extLst>
          </p:cNvPr>
          <p:cNvSpPr txBox="1"/>
          <p:nvPr/>
        </p:nvSpPr>
        <p:spPr>
          <a:xfrm>
            <a:off x="7894684" y="4710243"/>
            <a:ext cx="150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Network Segmentation</a:t>
            </a: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32D1F02F-0F7B-8B43-4C4E-513C98F09A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222861" y="4147648"/>
            <a:ext cx="914400" cy="6981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F749A07-5B3E-C0C5-23C0-1FB8A646EF8C}"/>
              </a:ext>
            </a:extLst>
          </p:cNvPr>
          <p:cNvSpPr/>
          <p:nvPr/>
        </p:nvSpPr>
        <p:spPr>
          <a:xfrm>
            <a:off x="417209" y="1270404"/>
            <a:ext cx="2107305" cy="751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166572" dist="118689" dir="2700000" algn="tl" rotWithShape="0">
              <a:prstClr val="black">
                <a:alpha val="6254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Centralized Management, Visibility, and Control</a:t>
            </a:r>
          </a:p>
        </p:txBody>
      </p:sp>
      <p:pic>
        <p:nvPicPr>
          <p:cNvPr id="9" name="Graphic 8" descr="Building outline">
            <a:extLst>
              <a:ext uri="{FF2B5EF4-FFF2-40B4-BE49-F238E27FC236}">
                <a16:creationId xmlns:a16="http://schemas.microsoft.com/office/drawing/2014/main" id="{5CA3ABC9-BEF1-0DD1-9B36-571E8FC24B0C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673412" y="5863949"/>
            <a:ext cx="834761" cy="8347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16707-02DB-DFBD-19E6-1C11A2CC0A2E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flipV="1">
            <a:off x="3107488" y="2265715"/>
            <a:ext cx="2094" cy="351270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628C0CC1-A622-43D5-4CF6-C339CBE2DF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7422" y="5778421"/>
            <a:ext cx="420131" cy="4201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25D571-5556-D4A7-8C4B-3A97AA245788}"/>
              </a:ext>
            </a:extLst>
          </p:cNvPr>
          <p:cNvSpPr txBox="1"/>
          <p:nvPr/>
        </p:nvSpPr>
        <p:spPr>
          <a:xfrm>
            <a:off x="3271803" y="6256024"/>
            <a:ext cx="12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DC/Branch/Colo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3CBDE-BCD7-DBBB-6D25-EBFFD850495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8847" y="6050204"/>
            <a:ext cx="779662" cy="440327"/>
          </a:xfrm>
          <a:prstGeom prst="rect">
            <a:avLst/>
          </a:prstGeom>
        </p:spPr>
      </p:pic>
      <p:pic>
        <p:nvPicPr>
          <p:cNvPr id="11" name="Picture 2" descr="Download HD Azure Product Marketing Manager For Microsoft - Microsoft Azure  Logo White Transparent PNG Image - NicePNG.com">
            <a:extLst>
              <a:ext uri="{FF2B5EF4-FFF2-40B4-BE49-F238E27FC236}">
                <a16:creationId xmlns:a16="http://schemas.microsoft.com/office/drawing/2014/main" id="{542C3FC4-73F5-EE66-58EB-FBA328C5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024" y="6108111"/>
            <a:ext cx="1112373" cy="3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Cloud Platform | Vanenburg">
            <a:extLst>
              <a:ext uri="{FF2B5EF4-FFF2-40B4-BE49-F238E27FC236}">
                <a16:creationId xmlns:a16="http://schemas.microsoft.com/office/drawing/2014/main" id="{4760F5B0-C6B3-AECE-12D1-24E82F2D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4977" y="5947606"/>
            <a:ext cx="1052254" cy="6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34" grpId="0" animBg="1"/>
      <p:bldP spid="67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62833-F75C-506E-8380-19380B1D4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2272-9C30-A2EC-A38C-D6D7987D24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7650"/>
            <a:ext cx="11406188" cy="582613"/>
          </a:xfrm>
        </p:spPr>
        <p:txBody>
          <a:bodyPr/>
          <a:lstStyle/>
          <a:p>
            <a:r>
              <a:rPr lang="en-US" sz="2800" b="1"/>
              <a:t>Reduce Cloud Costs, Improve Security, Non-Disruptive Deployment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9E014F-F9BE-DF97-CFE1-E9B780C14D0A}"/>
              </a:ext>
            </a:extLst>
          </p:cNvPr>
          <p:cNvSpPr/>
          <p:nvPr/>
        </p:nvSpPr>
        <p:spPr>
          <a:xfrm>
            <a:off x="264310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5B3662EC-FA39-C266-333F-016F62A9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716" y="1481582"/>
            <a:ext cx="457200" cy="4572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216F79-D625-4978-C2B2-F9670DEA42FF}"/>
              </a:ext>
            </a:extLst>
          </p:cNvPr>
          <p:cNvSpPr/>
          <p:nvPr/>
        </p:nvSpPr>
        <p:spPr>
          <a:xfrm>
            <a:off x="786051" y="2048255"/>
            <a:ext cx="562071" cy="562071"/>
          </a:xfrm>
          <a:prstGeom prst="roundRect">
            <a:avLst>
              <a:gd name="adj" fmla="val 2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/>
              <a:t>NAT</a:t>
            </a:r>
          </a:p>
        </p:txBody>
      </p:sp>
      <p:pic>
        <p:nvPicPr>
          <p:cNvPr id="10" name="Graphic 9" descr="No sign outline">
            <a:extLst>
              <a:ext uri="{FF2B5EF4-FFF2-40B4-BE49-F238E27FC236}">
                <a16:creationId xmlns:a16="http://schemas.microsoft.com/office/drawing/2014/main" id="{843B304C-F551-B8D4-ED54-844AB1767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157" y="1757790"/>
            <a:ext cx="11430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BA493-B0E1-B19A-1F86-71ABC5ACB7BF}"/>
              </a:ext>
            </a:extLst>
          </p:cNvPr>
          <p:cNvSpPr txBox="1"/>
          <p:nvPr/>
        </p:nvSpPr>
        <p:spPr>
          <a:xfrm>
            <a:off x="530655" y="2873721"/>
            <a:ext cx="193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Replace CSP NAT Gateways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Reduce Cost Immediately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ED0ED34-593C-4924-1048-648360CC8FFA}"/>
              </a:ext>
            </a:extLst>
          </p:cNvPr>
          <p:cNvSpPr/>
          <p:nvPr/>
        </p:nvSpPr>
        <p:spPr>
          <a:xfrm>
            <a:off x="1616890" y="1939503"/>
            <a:ext cx="866871" cy="9071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$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AD3C810-3E85-2F43-2F3E-AAB9EDC494AA}"/>
              </a:ext>
            </a:extLst>
          </p:cNvPr>
          <p:cNvSpPr/>
          <p:nvPr/>
        </p:nvSpPr>
        <p:spPr>
          <a:xfrm>
            <a:off x="3174081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5736FFE-5B86-43B5-DFD8-D515DD6AC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219487" y="1481582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DB1031-7C32-8BD2-05BB-32CD7D2E562B}"/>
              </a:ext>
            </a:extLst>
          </p:cNvPr>
          <p:cNvSpPr txBox="1"/>
          <p:nvPr/>
        </p:nvSpPr>
        <p:spPr>
          <a:xfrm>
            <a:off x="3337064" y="2873721"/>
            <a:ext cx="21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Add Distributed Cloud Firewall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for Egress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9C6FB-CDD5-3797-1212-88A86B6A11A7}"/>
              </a:ext>
            </a:extLst>
          </p:cNvPr>
          <p:cNvSpPr txBox="1"/>
          <p:nvPr/>
        </p:nvSpPr>
        <p:spPr>
          <a:xfrm>
            <a:off x="264311" y="3690258"/>
            <a:ext cx="26600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Aviatrix Secure NAT Gateway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Non-Disruptive Insertion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NAT Features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Distributed Cloud Firewall Capable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Visibility and Alerting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B554C5-1EE9-D879-C0C3-C23BD70A02D2}"/>
              </a:ext>
            </a:extLst>
          </p:cNvPr>
          <p:cNvSpPr/>
          <p:nvPr/>
        </p:nvSpPr>
        <p:spPr>
          <a:xfrm>
            <a:off x="3831530" y="1757790"/>
            <a:ext cx="1316182" cy="974275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FDD39-8C52-C7E4-49D5-D8D4CC171356}"/>
              </a:ext>
            </a:extLst>
          </p:cNvPr>
          <p:cNvSpPr/>
          <p:nvPr/>
        </p:nvSpPr>
        <p:spPr>
          <a:xfrm>
            <a:off x="4276352" y="1673934"/>
            <a:ext cx="950629" cy="1136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1675A-9519-5260-7074-F4E6C247F1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975" y="1741240"/>
            <a:ext cx="1143000" cy="987251"/>
          </a:xfrm>
          <a:prstGeom prst="rightArrow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C68F584-28A2-02E1-AF26-E7DC8BF0E8F6}"/>
              </a:ext>
            </a:extLst>
          </p:cNvPr>
          <p:cNvSpPr/>
          <p:nvPr/>
        </p:nvSpPr>
        <p:spPr>
          <a:xfrm>
            <a:off x="4108245" y="2101911"/>
            <a:ext cx="762752" cy="2659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B9410-1919-60E5-1228-B1EECF8A2CD2}"/>
              </a:ext>
            </a:extLst>
          </p:cNvPr>
          <p:cNvSpPr txBox="1"/>
          <p:nvPr/>
        </p:nvSpPr>
        <p:spPr>
          <a:xfrm>
            <a:off x="4102757" y="2026860"/>
            <a:ext cx="7832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/>
              <a:t>Egress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4C2C9-46CB-9812-BB8E-EB72500A875F}"/>
              </a:ext>
            </a:extLst>
          </p:cNvPr>
          <p:cNvSpPr txBox="1"/>
          <p:nvPr/>
        </p:nvSpPr>
        <p:spPr>
          <a:xfrm>
            <a:off x="3183872" y="3690257"/>
            <a:ext cx="26600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Distributed Cloud Firewall for Egress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Threat Detection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Suricata IDS/IPS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 Known Malicious IPs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Automated Threat Blocking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Anomaly Detection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3AB3673-7A22-55CC-C813-183C444A7ABC}"/>
              </a:ext>
            </a:extLst>
          </p:cNvPr>
          <p:cNvSpPr/>
          <p:nvPr/>
        </p:nvSpPr>
        <p:spPr>
          <a:xfrm>
            <a:off x="6285174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Badge 3 with solid fill">
            <a:extLst>
              <a:ext uri="{FF2B5EF4-FFF2-40B4-BE49-F238E27FC236}">
                <a16:creationId xmlns:a16="http://schemas.microsoft.com/office/drawing/2014/main" id="{3D4EF050-94FD-B993-ABCD-15C4BD5F7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330580" y="1481582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E01CC5-3747-54E1-C10B-732629462EF0}"/>
              </a:ext>
            </a:extLst>
          </p:cNvPr>
          <p:cNvSpPr txBox="1"/>
          <p:nvPr/>
        </p:nvSpPr>
        <p:spPr>
          <a:xfrm>
            <a:off x="6297475" y="2873721"/>
            <a:ext cx="244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Add  Full Distributed Cloud Firewall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with Secure Transit for E/W</a:t>
            </a:r>
          </a:p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163F34-8EFC-F222-67E2-52351E87EF0B}"/>
              </a:ext>
            </a:extLst>
          </p:cNvPr>
          <p:cNvSpPr txBox="1"/>
          <p:nvPr/>
        </p:nvSpPr>
        <p:spPr>
          <a:xfrm>
            <a:off x="6294965" y="3690257"/>
            <a:ext cx="266007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Distributed Cloud Firewall for Private Networks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East – West Firewalling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Multicloud Networking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Full Visibility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Micro Segmentation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Deep Packet Inspection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Vulnerability Scanning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Advanced Threat Intelligence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EAEA43-6BB1-7C8A-B5FB-379C861CFE32}"/>
              </a:ext>
            </a:extLst>
          </p:cNvPr>
          <p:cNvSpPr/>
          <p:nvPr/>
        </p:nvSpPr>
        <p:spPr>
          <a:xfrm>
            <a:off x="9126634" y="1471301"/>
            <a:ext cx="2469759" cy="2050473"/>
          </a:xfrm>
          <a:prstGeom prst="roundRect">
            <a:avLst>
              <a:gd name="adj" fmla="val 8816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B60F7E-3DB2-9A59-B5CA-F3F27DC1E5EE}"/>
              </a:ext>
            </a:extLst>
          </p:cNvPr>
          <p:cNvSpPr txBox="1"/>
          <p:nvPr/>
        </p:nvSpPr>
        <p:spPr>
          <a:xfrm>
            <a:off x="9232871" y="2900790"/>
            <a:ext cx="225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Take a Bite Out of Firewall Costs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with Distributed Cloud Firewall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43FC22-D274-4271-468C-2A55264AAC3E}"/>
              </a:ext>
            </a:extLst>
          </p:cNvPr>
          <p:cNvSpPr txBox="1"/>
          <p:nvPr/>
        </p:nvSpPr>
        <p:spPr>
          <a:xfrm>
            <a:off x="9136424" y="3690257"/>
            <a:ext cx="28312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Reduce Number of Existing Firewalls Required for E/W 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License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Operational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CSP Data Transfer Costs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Reduces Business Risk</a:t>
            </a:r>
          </a:p>
        </p:txBody>
      </p:sp>
      <p:pic>
        <p:nvPicPr>
          <p:cNvPr id="53" name="Graphic 52" descr="Badge 4 with solid fill">
            <a:extLst>
              <a:ext uri="{FF2B5EF4-FFF2-40B4-BE49-F238E27FC236}">
                <a16:creationId xmlns:a16="http://schemas.microsoft.com/office/drawing/2014/main" id="{C0B92622-0ED3-10FA-9E57-3F35278D6B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1250" y="1481582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0920100-39CB-B6F7-2683-D596FAC5766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8449" y="2025880"/>
            <a:ext cx="677540" cy="585216"/>
          </a:xfrm>
          <a:prstGeom prst="round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65F09F-8C06-2A37-0C30-6F45CFEDE77D}"/>
              </a:ext>
            </a:extLst>
          </p:cNvPr>
          <p:cNvSpPr/>
          <p:nvPr/>
        </p:nvSpPr>
        <p:spPr>
          <a:xfrm>
            <a:off x="9708724" y="2342061"/>
            <a:ext cx="565749" cy="242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/>
              <a:t>NGFW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FB42E6-33E6-BA86-0829-64C163BDD4CE}"/>
              </a:ext>
            </a:extLst>
          </p:cNvPr>
          <p:cNvSpPr/>
          <p:nvPr/>
        </p:nvSpPr>
        <p:spPr>
          <a:xfrm>
            <a:off x="10011840" y="1832694"/>
            <a:ext cx="499778" cy="4997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C74721-173B-C089-674D-C0B27C710272}"/>
              </a:ext>
            </a:extLst>
          </p:cNvPr>
          <p:cNvSpPr/>
          <p:nvPr/>
        </p:nvSpPr>
        <p:spPr>
          <a:xfrm>
            <a:off x="10485492" y="1834323"/>
            <a:ext cx="866871" cy="9071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$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FF6DAF-B159-2A05-60A6-7CBF03BEDC14}"/>
              </a:ext>
            </a:extLst>
          </p:cNvPr>
          <p:cNvSpPr txBox="1"/>
          <p:nvPr/>
        </p:nvSpPr>
        <p:spPr>
          <a:xfrm>
            <a:off x="538316" y="897951"/>
            <a:ext cx="187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Reduce Costs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CED4CA-7368-DD43-7970-AA92787B1B78}"/>
              </a:ext>
            </a:extLst>
          </p:cNvPr>
          <p:cNvSpPr txBox="1"/>
          <p:nvPr/>
        </p:nvSpPr>
        <p:spPr>
          <a:xfrm>
            <a:off x="9387785" y="897951"/>
            <a:ext cx="187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Reduce Costs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FABD22-AF9F-0DBC-81FD-49F7B77044C7}"/>
              </a:ext>
            </a:extLst>
          </p:cNvPr>
          <p:cNvSpPr txBox="1"/>
          <p:nvPr/>
        </p:nvSpPr>
        <p:spPr>
          <a:xfrm>
            <a:off x="3166684" y="897951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Increase Security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61AEFA-FE32-834D-4E60-A21EF0C38AE5}"/>
              </a:ext>
            </a:extLst>
          </p:cNvPr>
          <p:cNvSpPr txBox="1"/>
          <p:nvPr/>
        </p:nvSpPr>
        <p:spPr>
          <a:xfrm>
            <a:off x="6277235" y="897951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DBFF"/>
                </a:solidFill>
              </a:rPr>
              <a:t>Increase Security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F05199-4BC3-3683-B9A4-A5B810036990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2409406" y="1128784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458000-AB2C-5A61-8640-F398F50A11E6}"/>
              </a:ext>
            </a:extLst>
          </p:cNvPr>
          <p:cNvCxnSpPr/>
          <p:nvPr/>
        </p:nvCxnSpPr>
        <p:spPr>
          <a:xfrm>
            <a:off x="5537687" y="1128783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1017E5-AF81-42F6-D67F-EF665C0D9508}"/>
              </a:ext>
            </a:extLst>
          </p:cNvPr>
          <p:cNvCxnSpPr/>
          <p:nvPr/>
        </p:nvCxnSpPr>
        <p:spPr>
          <a:xfrm>
            <a:off x="8576400" y="1139965"/>
            <a:ext cx="757278" cy="0"/>
          </a:xfrm>
          <a:prstGeom prst="straightConnector1">
            <a:avLst/>
          </a:prstGeom>
          <a:ln w="63500">
            <a:solidFill>
              <a:schemeClr val="tx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A18799-2286-711C-56FE-99B76DFB9283}"/>
              </a:ext>
            </a:extLst>
          </p:cNvPr>
          <p:cNvGrpSpPr/>
          <p:nvPr/>
        </p:nvGrpSpPr>
        <p:grpSpPr>
          <a:xfrm>
            <a:off x="7017133" y="1717900"/>
            <a:ext cx="1005840" cy="1005840"/>
            <a:chOff x="6945979" y="1717900"/>
            <a:chExt cx="1005840" cy="100584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C20F3D4-03E9-0515-5F43-DB645F862134}"/>
                </a:ext>
              </a:extLst>
            </p:cNvPr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5979" y="1717900"/>
              <a:ext cx="1005840" cy="1005840"/>
            </a:xfrm>
            <a:prstGeom prst="ellipse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D5C5D23-FC0B-2ED2-D7D1-9748DA2A4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7420" y="1809340"/>
              <a:ext cx="822960" cy="822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Map compass with solid fill">
              <a:extLst>
                <a:ext uri="{FF2B5EF4-FFF2-40B4-BE49-F238E27FC236}">
                  <a16:creationId xmlns:a16="http://schemas.microsoft.com/office/drawing/2014/main" id="{902C1D2A-074F-0F58-387C-FF44BE71F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54211" y="1822729"/>
              <a:ext cx="796182" cy="796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In Reality…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380544-D0B8-B062-4967-4551F153A833}"/>
              </a:ext>
            </a:extLst>
          </p:cNvPr>
          <p:cNvGrpSpPr/>
          <p:nvPr/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45" name="Graphic 44" descr="Network outline">
              <a:extLst>
                <a:ext uri="{FF2B5EF4-FFF2-40B4-BE49-F238E27FC236}">
                  <a16:creationId xmlns:a16="http://schemas.microsoft.com/office/drawing/2014/main" id="{F16DEEC5-3251-A1C7-8219-F0E9966A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322EAE-5D22-67EE-4FD0-5AC3B43AC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79EEF9-ABE7-57E3-6DB0-37F9768A5893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68" name="Graphic 67" descr="Network outline">
              <a:extLst>
                <a:ext uri="{FF2B5EF4-FFF2-40B4-BE49-F238E27FC236}">
                  <a16:creationId xmlns:a16="http://schemas.microsoft.com/office/drawing/2014/main" id="{84E55228-9900-BB7A-9E88-FCAA5B75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20ED4E-5656-8509-3438-4C77EAF91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152219-CF3C-63CF-0609-4A5DC4AE5348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88" name="Graphic 87" descr="Network outline">
              <a:extLst>
                <a:ext uri="{FF2B5EF4-FFF2-40B4-BE49-F238E27FC236}">
                  <a16:creationId xmlns:a16="http://schemas.microsoft.com/office/drawing/2014/main" id="{CE6424F2-6637-F4CD-AB00-F6817DF2D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043E85-14A8-9C47-F584-E1FF7722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F79F39-565D-1DDE-3DCE-C0F6C6F6EC87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91" name="Graphic 90" descr="Network outline">
              <a:extLst>
                <a:ext uri="{FF2B5EF4-FFF2-40B4-BE49-F238E27FC236}">
                  <a16:creationId xmlns:a16="http://schemas.microsoft.com/office/drawing/2014/main" id="{CF7F867E-7B74-1841-F661-2D2D789D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A5685F-0456-D989-FA4E-89EC7A263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E3E395-372F-3A53-B3D4-9675A79782C1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94" name="Graphic 93" descr="Network outline">
              <a:extLst>
                <a:ext uri="{FF2B5EF4-FFF2-40B4-BE49-F238E27FC236}">
                  <a16:creationId xmlns:a16="http://schemas.microsoft.com/office/drawing/2014/main" id="{A2CD7332-A670-75B3-2DD1-8876A90F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CE0423-94B1-151C-2779-362DA294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9400986-A342-D419-0D8D-64230758E110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E29AAF0F-E24F-41B4-3893-364CEC470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A1DCBA3-B14E-E235-A9B7-E4DD0E49C61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88C2D3-6654-DC9E-8DE5-98B55452922C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A0023C02-F179-8A01-BB25-E2A69C8F9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065D5F-9ACA-2AF1-0E21-E4B21EA324B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0011C6-2190-8EB1-7881-8CDCA7C168E6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106438D4-1048-B021-96B9-045493A2F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DB653C4-6157-C109-C5A6-6C45B732005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A90ABF-2943-3525-3B17-52F1AEC4B8CE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B98CCF8F-8C8E-4E3A-6E15-C89A2D4FE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BAAB766-2FDE-A118-D161-620E28644168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30B99-7689-43F0-44F9-4694FD9B46A8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55907610-8EBF-01D5-309A-ABB17C3D7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36AEF-A476-61D1-617D-650FB7F5B31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8387BCD-5D75-3049-F3F1-8CD7FE1FC6B3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830AC1FE-64BB-1001-67E2-6BDEFD717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70522-10F9-9722-8BEB-2A0386A5217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E1B43EC-20CB-3017-4D87-9A76C09829FA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8F1FCF-095A-9123-E09D-0F00F69ED1C7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27B9616-A53F-13F1-798B-38D9AE474991}"/>
              </a:ext>
            </a:extLst>
          </p:cNvPr>
          <p:cNvSpPr/>
          <p:nvPr/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3B0E450-4155-5125-0AA0-5528D4D794C5}"/>
              </a:ext>
            </a:extLst>
          </p:cNvPr>
          <p:cNvSpPr/>
          <p:nvPr/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0B11B2-F6FC-42BC-0A80-992C7CC8D8E8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8172F1-80EA-FCB0-06C1-96DF50218471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F15E00C-FCA2-2136-9C6B-506B7061447E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31FBF4DC-1AAE-AA4D-4A1E-CB004C871820}"/>
              </a:ext>
            </a:extLst>
          </p:cNvPr>
          <p:cNvSpPr/>
          <p:nvPr/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E159103-6492-C0FC-27E6-3583FBB4D340}"/>
              </a:ext>
            </a:extLst>
          </p:cNvPr>
          <p:cNvSpPr/>
          <p:nvPr/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573939"/>
              <a:gd name="connsiteY0" fmla="*/ 528522 h 528522"/>
              <a:gd name="connsiteX1" fmla="*/ 39367 w 573939"/>
              <a:gd name="connsiteY1" fmla="*/ 8018 h 528522"/>
              <a:gd name="connsiteX2" fmla="*/ 573939 w 573939"/>
              <a:gd name="connsiteY2" fmla="*/ 261236 h 528522"/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2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17EFE0A-5858-5652-2472-E3652FC164AC}"/>
              </a:ext>
            </a:extLst>
          </p:cNvPr>
          <p:cNvSpPr/>
          <p:nvPr/>
        </p:nvSpPr>
        <p:spPr>
          <a:xfrm>
            <a:off x="5769512" y="2442762"/>
            <a:ext cx="1872240" cy="2129238"/>
          </a:xfrm>
          <a:custGeom>
            <a:avLst/>
            <a:gdLst>
              <a:gd name="connsiteX0" fmla="*/ 1337825 w 1907548"/>
              <a:gd name="connsiteY0" fmla="*/ 16179 h 2126333"/>
              <a:gd name="connsiteX1" fmla="*/ 1787991 w 1907548"/>
              <a:gd name="connsiteY1" fmla="*/ 142788 h 2126333"/>
              <a:gd name="connsiteX2" fmla="*/ 1759856 w 1907548"/>
              <a:gd name="connsiteY2" fmla="*/ 1057188 h 2126333"/>
              <a:gd name="connsiteX3" fmla="*/ 156139 w 1907548"/>
              <a:gd name="connsiteY3" fmla="*/ 1071256 h 2126333"/>
              <a:gd name="connsiteX4" fmla="*/ 113936 w 1907548"/>
              <a:gd name="connsiteY4" fmla="*/ 1915318 h 2126333"/>
              <a:gd name="connsiteX5" fmla="*/ 620373 w 1907548"/>
              <a:gd name="connsiteY5" fmla="*/ 2126333 h 2126333"/>
              <a:gd name="connsiteX0" fmla="*/ 1306537 w 1872240"/>
              <a:gd name="connsiteY0" fmla="*/ 16179 h 2126333"/>
              <a:gd name="connsiteX1" fmla="*/ 1756703 w 1872240"/>
              <a:gd name="connsiteY1" fmla="*/ 142788 h 2126333"/>
              <a:gd name="connsiteX2" fmla="*/ 1728568 w 1872240"/>
              <a:gd name="connsiteY2" fmla="*/ 1057188 h 2126333"/>
              <a:gd name="connsiteX3" fmla="*/ 181122 w 1872240"/>
              <a:gd name="connsiteY3" fmla="*/ 1240069 h 2126333"/>
              <a:gd name="connsiteX4" fmla="*/ 82648 w 1872240"/>
              <a:gd name="connsiteY4" fmla="*/ 1915318 h 2126333"/>
              <a:gd name="connsiteX5" fmla="*/ 589085 w 1872240"/>
              <a:gd name="connsiteY5" fmla="*/ 2126333 h 2126333"/>
              <a:gd name="connsiteX0" fmla="*/ 1306537 w 1872241"/>
              <a:gd name="connsiteY0" fmla="*/ 22286 h 2132440"/>
              <a:gd name="connsiteX1" fmla="*/ 1756703 w 1872241"/>
              <a:gd name="connsiteY1" fmla="*/ 148895 h 2132440"/>
              <a:gd name="connsiteX2" fmla="*/ 1728568 w 1872241"/>
              <a:gd name="connsiteY2" fmla="*/ 1203972 h 2132440"/>
              <a:gd name="connsiteX3" fmla="*/ 181122 w 1872241"/>
              <a:gd name="connsiteY3" fmla="*/ 1246176 h 2132440"/>
              <a:gd name="connsiteX4" fmla="*/ 82648 w 1872241"/>
              <a:gd name="connsiteY4" fmla="*/ 1921425 h 2132440"/>
              <a:gd name="connsiteX5" fmla="*/ 589085 w 1872241"/>
              <a:gd name="connsiteY5" fmla="*/ 2132440 h 2132440"/>
              <a:gd name="connsiteX0" fmla="*/ 1306537 w 1872240"/>
              <a:gd name="connsiteY0" fmla="*/ 19084 h 2129238"/>
              <a:gd name="connsiteX1" fmla="*/ 1756703 w 1872240"/>
              <a:gd name="connsiteY1" fmla="*/ 145693 h 2129238"/>
              <a:gd name="connsiteX2" fmla="*/ 1728568 w 1872240"/>
              <a:gd name="connsiteY2" fmla="*/ 1130431 h 2129238"/>
              <a:gd name="connsiteX3" fmla="*/ 181122 w 1872240"/>
              <a:gd name="connsiteY3" fmla="*/ 1242974 h 2129238"/>
              <a:gd name="connsiteX4" fmla="*/ 82648 w 1872240"/>
              <a:gd name="connsiteY4" fmla="*/ 1918223 h 2129238"/>
              <a:gd name="connsiteX5" fmla="*/ 589085 w 1872240"/>
              <a:gd name="connsiteY5" fmla="*/ 2129238 h 21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40" h="2129238">
                <a:moveTo>
                  <a:pt x="1306537" y="19084"/>
                </a:moveTo>
                <a:cubicBezTo>
                  <a:pt x="1496451" y="-4362"/>
                  <a:pt x="1686365" y="-39531"/>
                  <a:pt x="1756703" y="145693"/>
                </a:cubicBezTo>
                <a:cubicBezTo>
                  <a:pt x="1827041" y="330917"/>
                  <a:pt x="1991165" y="947551"/>
                  <a:pt x="1728568" y="1130431"/>
                </a:cubicBezTo>
                <a:cubicBezTo>
                  <a:pt x="1465971" y="1313311"/>
                  <a:pt x="455442" y="1111675"/>
                  <a:pt x="181122" y="1242974"/>
                </a:cubicBezTo>
                <a:cubicBezTo>
                  <a:pt x="-93198" y="1374273"/>
                  <a:pt x="5276" y="1742377"/>
                  <a:pt x="82648" y="1918223"/>
                </a:cubicBezTo>
                <a:cubicBezTo>
                  <a:pt x="160020" y="2094069"/>
                  <a:pt x="374552" y="2111653"/>
                  <a:pt x="589085" y="2129238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B407CE7-6A60-6E09-2473-F47326E1C982}"/>
              </a:ext>
            </a:extLst>
          </p:cNvPr>
          <p:cNvSpPr/>
          <p:nvPr/>
        </p:nvSpPr>
        <p:spPr>
          <a:xfrm>
            <a:off x="3854546" y="2390779"/>
            <a:ext cx="5101421" cy="2237492"/>
          </a:xfrm>
          <a:custGeom>
            <a:avLst/>
            <a:gdLst>
              <a:gd name="connsiteX0" fmla="*/ 0 w 5300359"/>
              <a:gd name="connsiteY0" fmla="*/ 2526 h 2239289"/>
              <a:gd name="connsiteX1" fmla="*/ 478301 w 5300359"/>
              <a:gd name="connsiteY1" fmla="*/ 199473 h 2239289"/>
              <a:gd name="connsiteX2" fmla="*/ 492369 w 5300359"/>
              <a:gd name="connsiteY2" fmla="*/ 1268618 h 2239289"/>
              <a:gd name="connsiteX3" fmla="*/ 4909624 w 5300359"/>
              <a:gd name="connsiteY3" fmla="*/ 1001332 h 2239289"/>
              <a:gd name="connsiteX4" fmla="*/ 5036234 w 5300359"/>
              <a:gd name="connsiteY4" fmla="*/ 2014206 h 2239289"/>
              <a:gd name="connsiteX5" fmla="*/ 4515729 w 5300359"/>
              <a:gd name="connsiteY5" fmla="*/ 2239289 h 2239289"/>
              <a:gd name="connsiteX0" fmla="*/ 0 w 5281030"/>
              <a:gd name="connsiteY0" fmla="*/ 796 h 2237559"/>
              <a:gd name="connsiteX1" fmla="*/ 478301 w 5281030"/>
              <a:gd name="connsiteY1" fmla="*/ 197743 h 2237559"/>
              <a:gd name="connsiteX2" fmla="*/ 759655 w 5281030"/>
              <a:gd name="connsiteY2" fmla="*/ 999602 h 2237559"/>
              <a:gd name="connsiteX3" fmla="*/ 4909624 w 5281030"/>
              <a:gd name="connsiteY3" fmla="*/ 999602 h 2237559"/>
              <a:gd name="connsiteX4" fmla="*/ 5036234 w 5281030"/>
              <a:gd name="connsiteY4" fmla="*/ 2012476 h 2237559"/>
              <a:gd name="connsiteX5" fmla="*/ 4515729 w 5281030"/>
              <a:gd name="connsiteY5" fmla="*/ 2237559 h 2237559"/>
              <a:gd name="connsiteX0" fmla="*/ 0 w 5111455"/>
              <a:gd name="connsiteY0" fmla="*/ 796 h 2237559"/>
              <a:gd name="connsiteX1" fmla="*/ 478301 w 5111455"/>
              <a:gd name="connsiteY1" fmla="*/ 197743 h 2237559"/>
              <a:gd name="connsiteX2" fmla="*/ 759655 w 5111455"/>
              <a:gd name="connsiteY2" fmla="*/ 999602 h 2237559"/>
              <a:gd name="connsiteX3" fmla="*/ 4586067 w 5111455"/>
              <a:gd name="connsiteY3" fmla="*/ 985535 h 2237559"/>
              <a:gd name="connsiteX4" fmla="*/ 5036234 w 5111455"/>
              <a:gd name="connsiteY4" fmla="*/ 2012476 h 2237559"/>
              <a:gd name="connsiteX5" fmla="*/ 4515729 w 5111455"/>
              <a:gd name="connsiteY5" fmla="*/ 2237559 h 2237559"/>
              <a:gd name="connsiteX0" fmla="*/ 0 w 5110766"/>
              <a:gd name="connsiteY0" fmla="*/ 648 h 2237411"/>
              <a:gd name="connsiteX1" fmla="*/ 478301 w 5110766"/>
              <a:gd name="connsiteY1" fmla="*/ 197595 h 2237411"/>
              <a:gd name="connsiteX2" fmla="*/ 773722 w 5110766"/>
              <a:gd name="connsiteY2" fmla="*/ 929116 h 2237411"/>
              <a:gd name="connsiteX3" fmla="*/ 4586067 w 5110766"/>
              <a:gd name="connsiteY3" fmla="*/ 985387 h 2237411"/>
              <a:gd name="connsiteX4" fmla="*/ 5036234 w 5110766"/>
              <a:gd name="connsiteY4" fmla="*/ 2012328 h 2237411"/>
              <a:gd name="connsiteX5" fmla="*/ 4515729 w 5110766"/>
              <a:gd name="connsiteY5" fmla="*/ 2237411 h 2237411"/>
              <a:gd name="connsiteX0" fmla="*/ 0 w 5101421"/>
              <a:gd name="connsiteY0" fmla="*/ 729 h 2237492"/>
              <a:gd name="connsiteX1" fmla="*/ 478301 w 5101421"/>
              <a:gd name="connsiteY1" fmla="*/ 197676 h 2237492"/>
              <a:gd name="connsiteX2" fmla="*/ 970669 w 5101421"/>
              <a:gd name="connsiteY2" fmla="*/ 971400 h 2237492"/>
              <a:gd name="connsiteX3" fmla="*/ 4586067 w 5101421"/>
              <a:gd name="connsiteY3" fmla="*/ 985468 h 2237492"/>
              <a:gd name="connsiteX4" fmla="*/ 5036234 w 5101421"/>
              <a:gd name="connsiteY4" fmla="*/ 2012409 h 2237492"/>
              <a:gd name="connsiteX5" fmla="*/ 4515729 w 5101421"/>
              <a:gd name="connsiteY5" fmla="*/ 2237492 h 22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421" h="2237492">
                <a:moveTo>
                  <a:pt x="0" y="729"/>
                </a:moveTo>
                <a:cubicBezTo>
                  <a:pt x="198119" y="-6305"/>
                  <a:pt x="316523" y="35898"/>
                  <a:pt x="478301" y="197676"/>
                </a:cubicBezTo>
                <a:cubicBezTo>
                  <a:pt x="640079" y="359454"/>
                  <a:pt x="286041" y="840101"/>
                  <a:pt x="970669" y="971400"/>
                </a:cubicBezTo>
                <a:cubicBezTo>
                  <a:pt x="1655297" y="1102699"/>
                  <a:pt x="3908473" y="811967"/>
                  <a:pt x="4586067" y="985468"/>
                </a:cubicBezTo>
                <a:cubicBezTo>
                  <a:pt x="5263661" y="1158969"/>
                  <a:pt x="5101883" y="1806083"/>
                  <a:pt x="5036234" y="2012409"/>
                </a:cubicBezTo>
                <a:cubicBezTo>
                  <a:pt x="4970585" y="2218735"/>
                  <a:pt x="4743157" y="2228113"/>
                  <a:pt x="4515729" y="223749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6F5CFE-873B-B178-1117-A65DDD9E4F20}"/>
              </a:ext>
            </a:extLst>
          </p:cNvPr>
          <p:cNvSpPr/>
          <p:nvPr/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4EDA6-85D5-F894-B571-908E2A253103}"/>
              </a:ext>
            </a:extLst>
          </p:cNvPr>
          <p:cNvSpPr/>
          <p:nvPr/>
        </p:nvSpPr>
        <p:spPr>
          <a:xfrm>
            <a:off x="3159716" y="38628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4B1B42-A95E-1FE3-121E-897B1CE89982}"/>
              </a:ext>
            </a:extLst>
          </p:cNvPr>
          <p:cNvSpPr/>
          <p:nvPr/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B673DB-CD5F-130C-79AA-64A8E7EEDB8F}"/>
              </a:ext>
            </a:extLst>
          </p:cNvPr>
          <p:cNvSpPr/>
          <p:nvPr/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18766-E0C5-33C4-7CCA-85C0B3324AD1}"/>
              </a:ext>
            </a:extLst>
          </p:cNvPr>
          <p:cNvSpPr/>
          <p:nvPr/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929625-6880-FE67-5B6A-04167113DFEA}"/>
              </a:ext>
            </a:extLst>
          </p:cNvPr>
          <p:cNvSpPr/>
          <p:nvPr/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61B52D-1796-D37B-D0FC-EB4B4A7983AD}"/>
              </a:ext>
            </a:extLst>
          </p:cNvPr>
          <p:cNvSpPr/>
          <p:nvPr/>
        </p:nvSpPr>
        <p:spPr>
          <a:xfrm>
            <a:off x="4721828" y="2239734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135C6A-2E13-4871-3DD1-7623673B07C9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DBC697-E5CA-4215-CE43-50D5F1BA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brick wall Icon - Free PNG &amp; SVG 18597 - Noun Project">
              <a:extLst>
                <a:ext uri="{FF2B5EF4-FFF2-40B4-BE49-F238E27FC236}">
                  <a16:creationId xmlns:a16="http://schemas.microsoft.com/office/drawing/2014/main" id="{858E973A-974F-40B7-DD84-AE24F76C4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</p:spTree>
    <p:extLst>
      <p:ext uri="{BB962C8B-B14F-4D97-AF65-F5344CB8AC3E}">
        <p14:creationId xmlns:p14="http://schemas.microsoft.com/office/powerpoint/2010/main" val="17951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This is bad! Expensive and Lacks Enterprise-Grade Security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380544-D0B8-B062-4967-4551F153A833}"/>
              </a:ext>
            </a:extLst>
          </p:cNvPr>
          <p:cNvGrpSpPr/>
          <p:nvPr/>
        </p:nvGrpSpPr>
        <p:grpSpPr>
          <a:xfrm>
            <a:off x="3490258" y="1659284"/>
            <a:ext cx="1698397" cy="1775937"/>
            <a:chOff x="3056264" y="1170799"/>
            <a:chExt cx="1698397" cy="1775937"/>
          </a:xfrm>
        </p:grpSpPr>
        <p:pic>
          <p:nvPicPr>
            <p:cNvPr id="45" name="Graphic 44" descr="Network outline">
              <a:extLst>
                <a:ext uri="{FF2B5EF4-FFF2-40B4-BE49-F238E27FC236}">
                  <a16:creationId xmlns:a16="http://schemas.microsoft.com/office/drawing/2014/main" id="{F16DEEC5-3251-A1C7-8219-F0E9966A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322EAE-5D22-67EE-4FD0-5AC3B43AC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79EEF9-ABE7-57E3-6DB0-37F9768A5893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68" name="Graphic 67" descr="Network outline">
              <a:extLst>
                <a:ext uri="{FF2B5EF4-FFF2-40B4-BE49-F238E27FC236}">
                  <a16:creationId xmlns:a16="http://schemas.microsoft.com/office/drawing/2014/main" id="{84E55228-9900-BB7A-9E88-FCAA5B75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20ED4E-5656-8509-3438-4C77EAF91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152219-CF3C-63CF-0609-4A5DC4AE5348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88" name="Graphic 87" descr="Network outline">
              <a:extLst>
                <a:ext uri="{FF2B5EF4-FFF2-40B4-BE49-F238E27FC236}">
                  <a16:creationId xmlns:a16="http://schemas.microsoft.com/office/drawing/2014/main" id="{CE6424F2-6637-F4CD-AB00-F6817DF2D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043E85-14A8-9C47-F584-E1FF7722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F79F39-565D-1DDE-3DCE-C0F6C6F6EC87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91" name="Graphic 90" descr="Network outline">
              <a:extLst>
                <a:ext uri="{FF2B5EF4-FFF2-40B4-BE49-F238E27FC236}">
                  <a16:creationId xmlns:a16="http://schemas.microsoft.com/office/drawing/2014/main" id="{CF7F867E-7B74-1841-F661-2D2D789D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A5685F-0456-D989-FA4E-89EC7A263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E3E395-372F-3A53-B3D4-9675A79782C1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94" name="Graphic 93" descr="Network outline">
              <a:extLst>
                <a:ext uri="{FF2B5EF4-FFF2-40B4-BE49-F238E27FC236}">
                  <a16:creationId xmlns:a16="http://schemas.microsoft.com/office/drawing/2014/main" id="{A2CD7332-A670-75B3-2DD1-8876A90F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CE0423-94B1-151C-2779-362DA294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9400986-A342-D419-0D8D-64230758E110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E29AAF0F-E24F-41B4-3893-364CEC470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A1DCBA3-B14E-E235-A9B7-E4DD0E49C612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88C2D3-6654-DC9E-8DE5-98B55452922C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A0023C02-F179-8A01-BB25-E2A69C8F9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065D5F-9ACA-2AF1-0E21-E4B21EA324B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0011C6-2190-8EB1-7881-8CDCA7C168E6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106438D4-1048-B021-96B9-045493A2F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DB653C4-6157-C109-C5A6-6C45B7320053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A90ABF-2943-3525-3B17-52F1AEC4B8CE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B98CCF8F-8C8E-4E3A-6E15-C89A2D4FE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BAAB766-2FDE-A118-D161-620E28644168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30B99-7689-43F0-44F9-4694FD9B46A8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55907610-8EBF-01D5-309A-ABB17C3D7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36AEF-A476-61D1-617D-650FB7F5B31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8387BCD-5D75-3049-F3F1-8CD7FE1FC6B3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830AC1FE-64BB-1001-67E2-6BDEFD717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70522-10F9-9722-8BEB-2A0386A5217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E1B43EC-20CB-3017-4D87-9A76C09829FA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08F1FCF-095A-9123-E09D-0F00F69ED1C7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27B9616-A53F-13F1-798B-38D9AE474991}"/>
              </a:ext>
            </a:extLst>
          </p:cNvPr>
          <p:cNvSpPr/>
          <p:nvPr/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3B0E450-4155-5125-0AA0-5528D4D794C5}"/>
              </a:ext>
            </a:extLst>
          </p:cNvPr>
          <p:cNvSpPr/>
          <p:nvPr/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0B11B2-F6FC-42BC-0A80-992C7CC8D8E8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8172F1-80EA-FCB0-06C1-96DF50218471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F15E00C-FCA2-2136-9C6B-506B7061447E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31FBF4DC-1AAE-AA4D-4A1E-CB004C871820}"/>
              </a:ext>
            </a:extLst>
          </p:cNvPr>
          <p:cNvSpPr/>
          <p:nvPr/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E159103-6492-C0FC-27E6-3583FBB4D340}"/>
              </a:ext>
            </a:extLst>
          </p:cNvPr>
          <p:cNvSpPr/>
          <p:nvPr/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573939"/>
              <a:gd name="connsiteY0" fmla="*/ 528522 h 528522"/>
              <a:gd name="connsiteX1" fmla="*/ 39367 w 573939"/>
              <a:gd name="connsiteY1" fmla="*/ 8018 h 528522"/>
              <a:gd name="connsiteX2" fmla="*/ 573939 w 573939"/>
              <a:gd name="connsiteY2" fmla="*/ 261236 h 528522"/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2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17EFE0A-5858-5652-2472-E3652FC164AC}"/>
              </a:ext>
            </a:extLst>
          </p:cNvPr>
          <p:cNvSpPr/>
          <p:nvPr/>
        </p:nvSpPr>
        <p:spPr>
          <a:xfrm>
            <a:off x="5769512" y="2442762"/>
            <a:ext cx="1872240" cy="2129238"/>
          </a:xfrm>
          <a:custGeom>
            <a:avLst/>
            <a:gdLst>
              <a:gd name="connsiteX0" fmla="*/ 1337825 w 1907548"/>
              <a:gd name="connsiteY0" fmla="*/ 16179 h 2126333"/>
              <a:gd name="connsiteX1" fmla="*/ 1787991 w 1907548"/>
              <a:gd name="connsiteY1" fmla="*/ 142788 h 2126333"/>
              <a:gd name="connsiteX2" fmla="*/ 1759856 w 1907548"/>
              <a:gd name="connsiteY2" fmla="*/ 1057188 h 2126333"/>
              <a:gd name="connsiteX3" fmla="*/ 156139 w 1907548"/>
              <a:gd name="connsiteY3" fmla="*/ 1071256 h 2126333"/>
              <a:gd name="connsiteX4" fmla="*/ 113936 w 1907548"/>
              <a:gd name="connsiteY4" fmla="*/ 1915318 h 2126333"/>
              <a:gd name="connsiteX5" fmla="*/ 620373 w 1907548"/>
              <a:gd name="connsiteY5" fmla="*/ 2126333 h 2126333"/>
              <a:gd name="connsiteX0" fmla="*/ 1306537 w 1872240"/>
              <a:gd name="connsiteY0" fmla="*/ 16179 h 2126333"/>
              <a:gd name="connsiteX1" fmla="*/ 1756703 w 1872240"/>
              <a:gd name="connsiteY1" fmla="*/ 142788 h 2126333"/>
              <a:gd name="connsiteX2" fmla="*/ 1728568 w 1872240"/>
              <a:gd name="connsiteY2" fmla="*/ 1057188 h 2126333"/>
              <a:gd name="connsiteX3" fmla="*/ 181122 w 1872240"/>
              <a:gd name="connsiteY3" fmla="*/ 1240069 h 2126333"/>
              <a:gd name="connsiteX4" fmla="*/ 82648 w 1872240"/>
              <a:gd name="connsiteY4" fmla="*/ 1915318 h 2126333"/>
              <a:gd name="connsiteX5" fmla="*/ 589085 w 1872240"/>
              <a:gd name="connsiteY5" fmla="*/ 2126333 h 2126333"/>
              <a:gd name="connsiteX0" fmla="*/ 1306537 w 1872241"/>
              <a:gd name="connsiteY0" fmla="*/ 22286 h 2132440"/>
              <a:gd name="connsiteX1" fmla="*/ 1756703 w 1872241"/>
              <a:gd name="connsiteY1" fmla="*/ 148895 h 2132440"/>
              <a:gd name="connsiteX2" fmla="*/ 1728568 w 1872241"/>
              <a:gd name="connsiteY2" fmla="*/ 1203972 h 2132440"/>
              <a:gd name="connsiteX3" fmla="*/ 181122 w 1872241"/>
              <a:gd name="connsiteY3" fmla="*/ 1246176 h 2132440"/>
              <a:gd name="connsiteX4" fmla="*/ 82648 w 1872241"/>
              <a:gd name="connsiteY4" fmla="*/ 1921425 h 2132440"/>
              <a:gd name="connsiteX5" fmla="*/ 589085 w 1872241"/>
              <a:gd name="connsiteY5" fmla="*/ 2132440 h 2132440"/>
              <a:gd name="connsiteX0" fmla="*/ 1306537 w 1872240"/>
              <a:gd name="connsiteY0" fmla="*/ 19084 h 2129238"/>
              <a:gd name="connsiteX1" fmla="*/ 1756703 w 1872240"/>
              <a:gd name="connsiteY1" fmla="*/ 145693 h 2129238"/>
              <a:gd name="connsiteX2" fmla="*/ 1728568 w 1872240"/>
              <a:gd name="connsiteY2" fmla="*/ 1130431 h 2129238"/>
              <a:gd name="connsiteX3" fmla="*/ 181122 w 1872240"/>
              <a:gd name="connsiteY3" fmla="*/ 1242974 h 2129238"/>
              <a:gd name="connsiteX4" fmla="*/ 82648 w 1872240"/>
              <a:gd name="connsiteY4" fmla="*/ 1918223 h 2129238"/>
              <a:gd name="connsiteX5" fmla="*/ 589085 w 1872240"/>
              <a:gd name="connsiteY5" fmla="*/ 2129238 h 21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2240" h="2129238">
                <a:moveTo>
                  <a:pt x="1306537" y="19084"/>
                </a:moveTo>
                <a:cubicBezTo>
                  <a:pt x="1496451" y="-4362"/>
                  <a:pt x="1686365" y="-39531"/>
                  <a:pt x="1756703" y="145693"/>
                </a:cubicBezTo>
                <a:cubicBezTo>
                  <a:pt x="1827041" y="330917"/>
                  <a:pt x="1991165" y="947551"/>
                  <a:pt x="1728568" y="1130431"/>
                </a:cubicBezTo>
                <a:cubicBezTo>
                  <a:pt x="1465971" y="1313311"/>
                  <a:pt x="455442" y="1111675"/>
                  <a:pt x="181122" y="1242974"/>
                </a:cubicBezTo>
                <a:cubicBezTo>
                  <a:pt x="-93198" y="1374273"/>
                  <a:pt x="5276" y="1742377"/>
                  <a:pt x="82648" y="1918223"/>
                </a:cubicBezTo>
                <a:cubicBezTo>
                  <a:pt x="160020" y="2094069"/>
                  <a:pt x="374552" y="2111653"/>
                  <a:pt x="589085" y="2129238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B407CE7-6A60-6E09-2473-F47326E1C982}"/>
              </a:ext>
            </a:extLst>
          </p:cNvPr>
          <p:cNvSpPr/>
          <p:nvPr/>
        </p:nvSpPr>
        <p:spPr>
          <a:xfrm>
            <a:off x="3854546" y="2390779"/>
            <a:ext cx="5101421" cy="2237492"/>
          </a:xfrm>
          <a:custGeom>
            <a:avLst/>
            <a:gdLst>
              <a:gd name="connsiteX0" fmla="*/ 0 w 5300359"/>
              <a:gd name="connsiteY0" fmla="*/ 2526 h 2239289"/>
              <a:gd name="connsiteX1" fmla="*/ 478301 w 5300359"/>
              <a:gd name="connsiteY1" fmla="*/ 199473 h 2239289"/>
              <a:gd name="connsiteX2" fmla="*/ 492369 w 5300359"/>
              <a:gd name="connsiteY2" fmla="*/ 1268618 h 2239289"/>
              <a:gd name="connsiteX3" fmla="*/ 4909624 w 5300359"/>
              <a:gd name="connsiteY3" fmla="*/ 1001332 h 2239289"/>
              <a:gd name="connsiteX4" fmla="*/ 5036234 w 5300359"/>
              <a:gd name="connsiteY4" fmla="*/ 2014206 h 2239289"/>
              <a:gd name="connsiteX5" fmla="*/ 4515729 w 5300359"/>
              <a:gd name="connsiteY5" fmla="*/ 2239289 h 2239289"/>
              <a:gd name="connsiteX0" fmla="*/ 0 w 5281030"/>
              <a:gd name="connsiteY0" fmla="*/ 796 h 2237559"/>
              <a:gd name="connsiteX1" fmla="*/ 478301 w 5281030"/>
              <a:gd name="connsiteY1" fmla="*/ 197743 h 2237559"/>
              <a:gd name="connsiteX2" fmla="*/ 759655 w 5281030"/>
              <a:gd name="connsiteY2" fmla="*/ 999602 h 2237559"/>
              <a:gd name="connsiteX3" fmla="*/ 4909624 w 5281030"/>
              <a:gd name="connsiteY3" fmla="*/ 999602 h 2237559"/>
              <a:gd name="connsiteX4" fmla="*/ 5036234 w 5281030"/>
              <a:gd name="connsiteY4" fmla="*/ 2012476 h 2237559"/>
              <a:gd name="connsiteX5" fmla="*/ 4515729 w 5281030"/>
              <a:gd name="connsiteY5" fmla="*/ 2237559 h 2237559"/>
              <a:gd name="connsiteX0" fmla="*/ 0 w 5111455"/>
              <a:gd name="connsiteY0" fmla="*/ 796 h 2237559"/>
              <a:gd name="connsiteX1" fmla="*/ 478301 w 5111455"/>
              <a:gd name="connsiteY1" fmla="*/ 197743 h 2237559"/>
              <a:gd name="connsiteX2" fmla="*/ 759655 w 5111455"/>
              <a:gd name="connsiteY2" fmla="*/ 999602 h 2237559"/>
              <a:gd name="connsiteX3" fmla="*/ 4586067 w 5111455"/>
              <a:gd name="connsiteY3" fmla="*/ 985535 h 2237559"/>
              <a:gd name="connsiteX4" fmla="*/ 5036234 w 5111455"/>
              <a:gd name="connsiteY4" fmla="*/ 2012476 h 2237559"/>
              <a:gd name="connsiteX5" fmla="*/ 4515729 w 5111455"/>
              <a:gd name="connsiteY5" fmla="*/ 2237559 h 2237559"/>
              <a:gd name="connsiteX0" fmla="*/ 0 w 5110766"/>
              <a:gd name="connsiteY0" fmla="*/ 648 h 2237411"/>
              <a:gd name="connsiteX1" fmla="*/ 478301 w 5110766"/>
              <a:gd name="connsiteY1" fmla="*/ 197595 h 2237411"/>
              <a:gd name="connsiteX2" fmla="*/ 773722 w 5110766"/>
              <a:gd name="connsiteY2" fmla="*/ 929116 h 2237411"/>
              <a:gd name="connsiteX3" fmla="*/ 4586067 w 5110766"/>
              <a:gd name="connsiteY3" fmla="*/ 985387 h 2237411"/>
              <a:gd name="connsiteX4" fmla="*/ 5036234 w 5110766"/>
              <a:gd name="connsiteY4" fmla="*/ 2012328 h 2237411"/>
              <a:gd name="connsiteX5" fmla="*/ 4515729 w 5110766"/>
              <a:gd name="connsiteY5" fmla="*/ 2237411 h 2237411"/>
              <a:gd name="connsiteX0" fmla="*/ 0 w 5101421"/>
              <a:gd name="connsiteY0" fmla="*/ 729 h 2237492"/>
              <a:gd name="connsiteX1" fmla="*/ 478301 w 5101421"/>
              <a:gd name="connsiteY1" fmla="*/ 197676 h 2237492"/>
              <a:gd name="connsiteX2" fmla="*/ 970669 w 5101421"/>
              <a:gd name="connsiteY2" fmla="*/ 971400 h 2237492"/>
              <a:gd name="connsiteX3" fmla="*/ 4586067 w 5101421"/>
              <a:gd name="connsiteY3" fmla="*/ 985468 h 2237492"/>
              <a:gd name="connsiteX4" fmla="*/ 5036234 w 5101421"/>
              <a:gd name="connsiteY4" fmla="*/ 2012409 h 2237492"/>
              <a:gd name="connsiteX5" fmla="*/ 4515729 w 5101421"/>
              <a:gd name="connsiteY5" fmla="*/ 2237492 h 22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421" h="2237492">
                <a:moveTo>
                  <a:pt x="0" y="729"/>
                </a:moveTo>
                <a:cubicBezTo>
                  <a:pt x="198119" y="-6305"/>
                  <a:pt x="316523" y="35898"/>
                  <a:pt x="478301" y="197676"/>
                </a:cubicBezTo>
                <a:cubicBezTo>
                  <a:pt x="640079" y="359454"/>
                  <a:pt x="286041" y="840101"/>
                  <a:pt x="970669" y="971400"/>
                </a:cubicBezTo>
                <a:cubicBezTo>
                  <a:pt x="1655297" y="1102699"/>
                  <a:pt x="3908473" y="811967"/>
                  <a:pt x="4586067" y="985468"/>
                </a:cubicBezTo>
                <a:cubicBezTo>
                  <a:pt x="5263661" y="1158969"/>
                  <a:pt x="5101883" y="1806083"/>
                  <a:pt x="5036234" y="2012409"/>
                </a:cubicBezTo>
                <a:cubicBezTo>
                  <a:pt x="4970585" y="2218735"/>
                  <a:pt x="4743157" y="2228113"/>
                  <a:pt x="4515729" y="223749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6F5CFE-873B-B178-1117-A65DDD9E4F20}"/>
              </a:ext>
            </a:extLst>
          </p:cNvPr>
          <p:cNvSpPr/>
          <p:nvPr/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4EDA6-85D5-F894-B571-908E2A253103}"/>
              </a:ext>
            </a:extLst>
          </p:cNvPr>
          <p:cNvSpPr/>
          <p:nvPr/>
        </p:nvSpPr>
        <p:spPr>
          <a:xfrm>
            <a:off x="3159716" y="38628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4B1B42-A95E-1FE3-121E-897B1CE89982}"/>
              </a:ext>
            </a:extLst>
          </p:cNvPr>
          <p:cNvSpPr/>
          <p:nvPr/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B673DB-CD5F-130C-79AA-64A8E7EEDB8F}"/>
              </a:ext>
            </a:extLst>
          </p:cNvPr>
          <p:cNvSpPr/>
          <p:nvPr/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18766-E0C5-33C4-7CCA-85C0B3324AD1}"/>
              </a:ext>
            </a:extLst>
          </p:cNvPr>
          <p:cNvSpPr/>
          <p:nvPr/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929625-6880-FE67-5B6A-04167113DFEA}"/>
              </a:ext>
            </a:extLst>
          </p:cNvPr>
          <p:cNvSpPr/>
          <p:nvPr/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61B52D-1796-D37B-D0FC-EB4B4A7983AD}"/>
              </a:ext>
            </a:extLst>
          </p:cNvPr>
          <p:cNvSpPr/>
          <p:nvPr/>
        </p:nvSpPr>
        <p:spPr>
          <a:xfrm>
            <a:off x="4721828" y="2239734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4B38F95-1E5A-4D78-FB95-AFCF941D3D67}"/>
              </a:ext>
            </a:extLst>
          </p:cNvPr>
          <p:cNvSpPr/>
          <p:nvPr/>
        </p:nvSpPr>
        <p:spPr>
          <a:xfrm rot="14987977">
            <a:off x="2046540" y="3122510"/>
            <a:ext cx="4718521" cy="3406640"/>
          </a:xfrm>
          <a:prstGeom prst="triangle">
            <a:avLst>
              <a:gd name="adj" fmla="val 58572"/>
            </a:avLst>
          </a:prstGeom>
          <a:gradFill>
            <a:gsLst>
              <a:gs pos="0">
                <a:schemeClr val="accent1">
                  <a:alpha val="0"/>
                </a:schemeClr>
              </a:gs>
              <a:gs pos="75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5EC5C2-5674-89A6-581F-1F4C5A2D473A}"/>
              </a:ext>
            </a:extLst>
          </p:cNvPr>
          <p:cNvSpPr/>
          <p:nvPr/>
        </p:nvSpPr>
        <p:spPr>
          <a:xfrm rot="2407570">
            <a:off x="4341388" y="1470467"/>
            <a:ext cx="4944628" cy="4944628"/>
          </a:xfrm>
          <a:prstGeom prst="ellipse">
            <a:avLst/>
          </a:prstGeom>
          <a:solidFill>
            <a:srgbClr val="241B3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FA27C7-2E80-3B26-F63B-98E540ADD40A}"/>
              </a:ext>
            </a:extLst>
          </p:cNvPr>
          <p:cNvGrpSpPr/>
          <p:nvPr/>
        </p:nvGrpSpPr>
        <p:grpSpPr>
          <a:xfrm>
            <a:off x="6765975" y="1987325"/>
            <a:ext cx="1194334" cy="724055"/>
            <a:chOff x="6150286" y="3955723"/>
            <a:chExt cx="1194334" cy="724055"/>
          </a:xfrm>
        </p:grpSpPr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5D2FC1AA-8CB3-D065-C8FF-FBB6EBD91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FADD9A-8482-7FBA-2172-9EB550CEFEE5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9EDA06-E975-C283-6802-C16B526A3DF0}"/>
              </a:ext>
            </a:extLst>
          </p:cNvPr>
          <p:cNvSpPr/>
          <p:nvPr/>
        </p:nvSpPr>
        <p:spPr>
          <a:xfrm>
            <a:off x="5650136" y="3247797"/>
            <a:ext cx="2515164" cy="1976817"/>
          </a:xfrm>
          <a:prstGeom prst="roundRect">
            <a:avLst>
              <a:gd name="adj" fmla="val 8166"/>
            </a:avLst>
          </a:prstGeom>
          <a:noFill/>
          <a:ln w="3810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6BB1D4-9E81-65DC-81EF-B99CFC57F1BD}"/>
              </a:ext>
            </a:extLst>
          </p:cNvPr>
          <p:cNvSpPr txBox="1"/>
          <p:nvPr/>
        </p:nvSpPr>
        <p:spPr>
          <a:xfrm>
            <a:off x="6181577" y="5367717"/>
            <a:ext cx="1484702" cy="523220"/>
          </a:xfrm>
          <a:prstGeom prst="rect">
            <a:avLst/>
          </a:prstGeom>
          <a:solidFill>
            <a:srgbClr val="241A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App Environment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 VPC / </a:t>
            </a:r>
            <a:r>
              <a:rPr lang="en-US" sz="1400" b="1" err="1">
                <a:solidFill>
                  <a:schemeClr val="bg1"/>
                </a:solidFill>
              </a:rPr>
              <a:t>VNet</a:t>
            </a:r>
            <a:endParaRPr lang="en-US" sz="1400" b="1">
              <a:solidFill>
                <a:schemeClr val="bg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4290FA6-985A-7F93-965A-994D811D06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388" y="3401483"/>
            <a:ext cx="603302" cy="5697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A02117A-3800-3A8B-5E18-C236F8D87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300" y="3408129"/>
            <a:ext cx="603302" cy="5697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27FD8EB-18C8-06DB-BE09-52208C79456C}"/>
              </a:ext>
            </a:extLst>
          </p:cNvPr>
          <p:cNvSpPr txBox="1"/>
          <p:nvPr/>
        </p:nvSpPr>
        <p:spPr>
          <a:xfrm>
            <a:off x="6500083" y="3473709"/>
            <a:ext cx="80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CB"/>
                </a:solidFill>
              </a:rPr>
              <a:t>NAT</a:t>
            </a:r>
          </a:p>
          <a:p>
            <a:pPr algn="ctr"/>
            <a:r>
              <a:rPr lang="en-US" sz="1200" b="1">
                <a:solidFill>
                  <a:srgbClr val="FF00CB"/>
                </a:solidFill>
              </a:rPr>
              <a:t>Gateways</a:t>
            </a:r>
          </a:p>
        </p:txBody>
      </p:sp>
      <p:pic>
        <p:nvPicPr>
          <p:cNvPr id="52" name="Graphic 51" descr="Processor outline">
            <a:extLst>
              <a:ext uri="{FF2B5EF4-FFF2-40B4-BE49-F238E27FC236}">
                <a16:creationId xmlns:a16="http://schemas.microsoft.com/office/drawing/2014/main" id="{24CFAB4F-87E1-B36E-9635-D4FD64700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6012" y="4168444"/>
            <a:ext cx="699207" cy="69920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253758-65AA-4F37-0B55-5E6C069C4876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6907718" y="3247797"/>
            <a:ext cx="0" cy="1976817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Processor outline">
            <a:extLst>
              <a:ext uri="{FF2B5EF4-FFF2-40B4-BE49-F238E27FC236}">
                <a16:creationId xmlns:a16="http://schemas.microsoft.com/office/drawing/2014/main" id="{292D8403-2840-03FD-0109-8F27453909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0768" y="4146219"/>
            <a:ext cx="699207" cy="69920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DB465F1-E62B-565A-B2E8-72F8A15EFE93}"/>
              </a:ext>
            </a:extLst>
          </p:cNvPr>
          <p:cNvSpPr txBox="1"/>
          <p:nvPr/>
        </p:nvSpPr>
        <p:spPr>
          <a:xfrm>
            <a:off x="6449237" y="4277106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Workloads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339157-E4D0-B908-AD8C-63638C26EA97}"/>
              </a:ext>
            </a:extLst>
          </p:cNvPr>
          <p:cNvSpPr txBox="1"/>
          <p:nvPr/>
        </p:nvSpPr>
        <p:spPr>
          <a:xfrm>
            <a:off x="5640343" y="495374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AZ1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E079ED-CCEE-A457-684D-9F18FBEC4E9C}"/>
              </a:ext>
            </a:extLst>
          </p:cNvPr>
          <p:cNvSpPr txBox="1"/>
          <p:nvPr/>
        </p:nvSpPr>
        <p:spPr>
          <a:xfrm>
            <a:off x="7740184" y="495588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AZ2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D5C2F1-21DF-9907-3C34-6246D0A72121}"/>
              </a:ext>
            </a:extLst>
          </p:cNvPr>
          <p:cNvSpPr txBox="1"/>
          <p:nvPr/>
        </p:nvSpPr>
        <p:spPr>
          <a:xfrm>
            <a:off x="5382531" y="2297185"/>
            <a:ext cx="65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Egress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CC2458C-6DCF-5B41-DD6D-82FC3144468A}"/>
              </a:ext>
            </a:extLst>
          </p:cNvPr>
          <p:cNvSpPr/>
          <p:nvPr/>
        </p:nvSpPr>
        <p:spPr>
          <a:xfrm>
            <a:off x="5758526" y="2565558"/>
            <a:ext cx="990618" cy="1899761"/>
          </a:xfrm>
          <a:custGeom>
            <a:avLst/>
            <a:gdLst>
              <a:gd name="connsiteX0" fmla="*/ 54469 w 620526"/>
              <a:gd name="connsiteY0" fmla="*/ 899885 h 899885"/>
              <a:gd name="connsiteX1" fmla="*/ 54469 w 620526"/>
              <a:gd name="connsiteY1" fmla="*/ 275771 h 899885"/>
              <a:gd name="connsiteX2" fmla="*/ 620526 w 620526"/>
              <a:gd name="connsiteY2" fmla="*/ 0 h 899885"/>
              <a:gd name="connsiteX0" fmla="*/ 15909 w 581966"/>
              <a:gd name="connsiteY0" fmla="*/ 899885 h 899885"/>
              <a:gd name="connsiteX1" fmla="*/ 126943 w 581966"/>
              <a:gd name="connsiteY1" fmla="*/ 288834 h 899885"/>
              <a:gd name="connsiteX2" fmla="*/ 581966 w 581966"/>
              <a:gd name="connsiteY2" fmla="*/ 0 h 899885"/>
              <a:gd name="connsiteX0" fmla="*/ 0 w 566057"/>
              <a:gd name="connsiteY0" fmla="*/ 899885 h 899885"/>
              <a:gd name="connsiteX1" fmla="*/ 111034 w 566057"/>
              <a:gd name="connsiteY1" fmla="*/ 288834 h 899885"/>
              <a:gd name="connsiteX2" fmla="*/ 566057 w 566057"/>
              <a:gd name="connsiteY2" fmla="*/ 0 h 899885"/>
              <a:gd name="connsiteX0" fmla="*/ 3389 w 569446"/>
              <a:gd name="connsiteY0" fmla="*/ 899885 h 899885"/>
              <a:gd name="connsiteX1" fmla="*/ 114423 w 569446"/>
              <a:gd name="connsiteY1" fmla="*/ 288834 h 899885"/>
              <a:gd name="connsiteX2" fmla="*/ 569446 w 569446"/>
              <a:gd name="connsiteY2" fmla="*/ 0 h 899885"/>
              <a:gd name="connsiteX0" fmla="*/ 4532 w 556660"/>
              <a:gd name="connsiteY0" fmla="*/ 1860005 h 1860005"/>
              <a:gd name="connsiteX1" fmla="*/ 101637 w 556660"/>
              <a:gd name="connsiteY1" fmla="*/ 288834 h 1860005"/>
              <a:gd name="connsiteX2" fmla="*/ 556660 w 556660"/>
              <a:gd name="connsiteY2" fmla="*/ 0 h 1860005"/>
              <a:gd name="connsiteX0" fmla="*/ 27595 w 579723"/>
              <a:gd name="connsiteY0" fmla="*/ 1860005 h 1860005"/>
              <a:gd name="connsiteX1" fmla="*/ 55055 w 579723"/>
              <a:gd name="connsiteY1" fmla="*/ 387894 h 1860005"/>
              <a:gd name="connsiteX2" fmla="*/ 579723 w 579723"/>
              <a:gd name="connsiteY2" fmla="*/ 0 h 1860005"/>
              <a:gd name="connsiteX0" fmla="*/ 29067 w 581195"/>
              <a:gd name="connsiteY0" fmla="*/ 1860005 h 1860005"/>
              <a:gd name="connsiteX1" fmla="*/ 11434 w 581195"/>
              <a:gd name="connsiteY1" fmla="*/ 1568631 h 1860005"/>
              <a:gd name="connsiteX2" fmla="*/ 56527 w 581195"/>
              <a:gd name="connsiteY2" fmla="*/ 387894 h 1860005"/>
              <a:gd name="connsiteX3" fmla="*/ 581195 w 581195"/>
              <a:gd name="connsiteY3" fmla="*/ 0 h 1860005"/>
              <a:gd name="connsiteX0" fmla="*/ 247287 w 581195"/>
              <a:gd name="connsiteY0" fmla="*/ 1966685 h 1966685"/>
              <a:gd name="connsiteX1" fmla="*/ 11434 w 581195"/>
              <a:gd name="connsiteY1" fmla="*/ 1568631 h 1966685"/>
              <a:gd name="connsiteX2" fmla="*/ 56527 w 581195"/>
              <a:gd name="connsiteY2" fmla="*/ 387894 h 1966685"/>
              <a:gd name="connsiteX3" fmla="*/ 581195 w 581195"/>
              <a:gd name="connsiteY3" fmla="*/ 0 h 1966685"/>
              <a:gd name="connsiteX0" fmla="*/ 238224 w 572132"/>
              <a:gd name="connsiteY0" fmla="*/ 1966685 h 1966685"/>
              <a:gd name="connsiteX1" fmla="*/ 25586 w 572132"/>
              <a:gd name="connsiteY1" fmla="*/ 1698171 h 1966685"/>
              <a:gd name="connsiteX2" fmla="*/ 47464 w 572132"/>
              <a:gd name="connsiteY2" fmla="*/ 387894 h 1966685"/>
              <a:gd name="connsiteX3" fmla="*/ 572132 w 572132"/>
              <a:gd name="connsiteY3" fmla="*/ 0 h 1966685"/>
              <a:gd name="connsiteX0" fmla="*/ 280736 w 614644"/>
              <a:gd name="connsiteY0" fmla="*/ 1966685 h 1966685"/>
              <a:gd name="connsiteX1" fmla="*/ 68098 w 614644"/>
              <a:gd name="connsiteY1" fmla="*/ 1698171 h 1966685"/>
              <a:gd name="connsiteX2" fmla="*/ 89976 w 614644"/>
              <a:gd name="connsiteY2" fmla="*/ 387894 h 1966685"/>
              <a:gd name="connsiteX3" fmla="*/ 614644 w 614644"/>
              <a:gd name="connsiteY3" fmla="*/ 0 h 1966685"/>
              <a:gd name="connsiteX0" fmla="*/ 280736 w 614644"/>
              <a:gd name="connsiteY0" fmla="*/ 1966685 h 1966685"/>
              <a:gd name="connsiteX1" fmla="*/ 68098 w 614644"/>
              <a:gd name="connsiteY1" fmla="*/ 1698171 h 1966685"/>
              <a:gd name="connsiteX2" fmla="*/ 89976 w 614644"/>
              <a:gd name="connsiteY2" fmla="*/ 387894 h 1966685"/>
              <a:gd name="connsiteX3" fmla="*/ 614644 w 614644"/>
              <a:gd name="connsiteY3" fmla="*/ 0 h 1966685"/>
              <a:gd name="connsiteX0" fmla="*/ 280736 w 614644"/>
              <a:gd name="connsiteY0" fmla="*/ 1966685 h 1966685"/>
              <a:gd name="connsiteX1" fmla="*/ 68098 w 614644"/>
              <a:gd name="connsiteY1" fmla="*/ 1698171 h 1966685"/>
              <a:gd name="connsiteX2" fmla="*/ 89976 w 614644"/>
              <a:gd name="connsiteY2" fmla="*/ 387894 h 1966685"/>
              <a:gd name="connsiteX3" fmla="*/ 614644 w 614644"/>
              <a:gd name="connsiteY3" fmla="*/ 0 h 1966685"/>
              <a:gd name="connsiteX0" fmla="*/ 272418 w 606326"/>
              <a:gd name="connsiteY0" fmla="*/ 1966685 h 1966685"/>
              <a:gd name="connsiteX1" fmla="*/ 59780 w 606326"/>
              <a:gd name="connsiteY1" fmla="*/ 1698171 h 1966685"/>
              <a:gd name="connsiteX2" fmla="*/ 104873 w 606326"/>
              <a:gd name="connsiteY2" fmla="*/ 395514 h 1966685"/>
              <a:gd name="connsiteX3" fmla="*/ 606326 w 606326"/>
              <a:gd name="connsiteY3" fmla="*/ 0 h 1966685"/>
              <a:gd name="connsiteX0" fmla="*/ 246862 w 580770"/>
              <a:gd name="connsiteY0" fmla="*/ 1966685 h 2106915"/>
              <a:gd name="connsiteX1" fmla="*/ 76011 w 580770"/>
              <a:gd name="connsiteY1" fmla="*/ 2025831 h 2106915"/>
              <a:gd name="connsiteX2" fmla="*/ 79317 w 580770"/>
              <a:gd name="connsiteY2" fmla="*/ 395514 h 2106915"/>
              <a:gd name="connsiteX3" fmla="*/ 580770 w 580770"/>
              <a:gd name="connsiteY3" fmla="*/ 0 h 2106915"/>
              <a:gd name="connsiteX0" fmla="*/ 446510 w 580770"/>
              <a:gd name="connsiteY0" fmla="*/ 1364705 h 2062173"/>
              <a:gd name="connsiteX1" fmla="*/ 76011 w 580770"/>
              <a:gd name="connsiteY1" fmla="*/ 2025831 h 2062173"/>
              <a:gd name="connsiteX2" fmla="*/ 79317 w 580770"/>
              <a:gd name="connsiteY2" fmla="*/ 395514 h 2062173"/>
              <a:gd name="connsiteX3" fmla="*/ 580770 w 580770"/>
              <a:gd name="connsiteY3" fmla="*/ 0 h 2062173"/>
              <a:gd name="connsiteX0" fmla="*/ 407792 w 542052"/>
              <a:gd name="connsiteY0" fmla="*/ 1364705 h 1996028"/>
              <a:gd name="connsiteX1" fmla="*/ 144082 w 542052"/>
              <a:gd name="connsiteY1" fmla="*/ 1957251 h 1996028"/>
              <a:gd name="connsiteX2" fmla="*/ 40599 w 542052"/>
              <a:gd name="connsiteY2" fmla="*/ 395514 h 1996028"/>
              <a:gd name="connsiteX3" fmla="*/ 542052 w 542052"/>
              <a:gd name="connsiteY3" fmla="*/ 0 h 1996028"/>
              <a:gd name="connsiteX0" fmla="*/ 453991 w 588251"/>
              <a:gd name="connsiteY0" fmla="*/ 1364705 h 1996028"/>
              <a:gd name="connsiteX1" fmla="*/ 190281 w 588251"/>
              <a:gd name="connsiteY1" fmla="*/ 1957251 h 1996028"/>
              <a:gd name="connsiteX2" fmla="*/ 31082 w 588251"/>
              <a:gd name="connsiteY2" fmla="*/ 799374 h 1996028"/>
              <a:gd name="connsiteX3" fmla="*/ 588251 w 588251"/>
              <a:gd name="connsiteY3" fmla="*/ 0 h 1996028"/>
              <a:gd name="connsiteX0" fmla="*/ 453991 w 588251"/>
              <a:gd name="connsiteY0" fmla="*/ 1364705 h 1996028"/>
              <a:gd name="connsiteX1" fmla="*/ 190281 w 588251"/>
              <a:gd name="connsiteY1" fmla="*/ 1957251 h 1996028"/>
              <a:gd name="connsiteX2" fmla="*/ 31082 w 588251"/>
              <a:gd name="connsiteY2" fmla="*/ 799374 h 1996028"/>
              <a:gd name="connsiteX3" fmla="*/ 213496 w 588251"/>
              <a:gd name="connsiteY3" fmla="*/ 395151 h 1996028"/>
              <a:gd name="connsiteX4" fmla="*/ 588251 w 588251"/>
              <a:gd name="connsiteY4" fmla="*/ 0 h 1996028"/>
              <a:gd name="connsiteX0" fmla="*/ 453991 w 588251"/>
              <a:gd name="connsiteY0" fmla="*/ 1364705 h 1996028"/>
              <a:gd name="connsiteX1" fmla="*/ 190281 w 588251"/>
              <a:gd name="connsiteY1" fmla="*/ 1957251 h 1996028"/>
              <a:gd name="connsiteX2" fmla="*/ 31082 w 588251"/>
              <a:gd name="connsiteY2" fmla="*/ 799374 h 1996028"/>
              <a:gd name="connsiteX3" fmla="*/ 167066 w 588251"/>
              <a:gd name="connsiteY3" fmla="*/ 227511 h 1996028"/>
              <a:gd name="connsiteX4" fmla="*/ 588251 w 588251"/>
              <a:gd name="connsiteY4" fmla="*/ 0 h 1996028"/>
              <a:gd name="connsiteX0" fmla="*/ 429379 w 563639"/>
              <a:gd name="connsiteY0" fmla="*/ 1364705 h 1996028"/>
              <a:gd name="connsiteX1" fmla="*/ 165669 w 563639"/>
              <a:gd name="connsiteY1" fmla="*/ 1957251 h 1996028"/>
              <a:gd name="connsiteX2" fmla="*/ 6470 w 563639"/>
              <a:gd name="connsiteY2" fmla="*/ 799374 h 1996028"/>
              <a:gd name="connsiteX3" fmla="*/ 142454 w 563639"/>
              <a:gd name="connsiteY3" fmla="*/ 227511 h 1996028"/>
              <a:gd name="connsiteX4" fmla="*/ 563639 w 563639"/>
              <a:gd name="connsiteY4" fmla="*/ 0 h 1996028"/>
              <a:gd name="connsiteX0" fmla="*/ 460398 w 594658"/>
              <a:gd name="connsiteY0" fmla="*/ 1364705 h 1996028"/>
              <a:gd name="connsiteX1" fmla="*/ 196688 w 594658"/>
              <a:gd name="connsiteY1" fmla="*/ 1957251 h 1996028"/>
              <a:gd name="connsiteX2" fmla="*/ 4988 w 594658"/>
              <a:gd name="connsiteY2" fmla="*/ 799374 h 1996028"/>
              <a:gd name="connsiteX3" fmla="*/ 173473 w 594658"/>
              <a:gd name="connsiteY3" fmla="*/ 227511 h 1996028"/>
              <a:gd name="connsiteX4" fmla="*/ 594658 w 594658"/>
              <a:gd name="connsiteY4" fmla="*/ 0 h 1996028"/>
              <a:gd name="connsiteX0" fmla="*/ 455410 w 589670"/>
              <a:gd name="connsiteY0" fmla="*/ 1364705 h 1996028"/>
              <a:gd name="connsiteX1" fmla="*/ 191700 w 589670"/>
              <a:gd name="connsiteY1" fmla="*/ 1957251 h 1996028"/>
              <a:gd name="connsiteX2" fmla="*/ 0 w 589670"/>
              <a:gd name="connsiteY2" fmla="*/ 799374 h 1996028"/>
              <a:gd name="connsiteX3" fmla="*/ 168485 w 589670"/>
              <a:gd name="connsiteY3" fmla="*/ 227511 h 1996028"/>
              <a:gd name="connsiteX4" fmla="*/ 589670 w 589670"/>
              <a:gd name="connsiteY4" fmla="*/ 0 h 1996028"/>
              <a:gd name="connsiteX0" fmla="*/ 455410 w 589670"/>
              <a:gd name="connsiteY0" fmla="*/ 1364705 h 2010700"/>
              <a:gd name="connsiteX1" fmla="*/ 224201 w 589670"/>
              <a:gd name="connsiteY1" fmla="*/ 1972491 h 2010700"/>
              <a:gd name="connsiteX2" fmla="*/ 0 w 589670"/>
              <a:gd name="connsiteY2" fmla="*/ 799374 h 2010700"/>
              <a:gd name="connsiteX3" fmla="*/ 168485 w 589670"/>
              <a:gd name="connsiteY3" fmla="*/ 227511 h 2010700"/>
              <a:gd name="connsiteX4" fmla="*/ 589670 w 589670"/>
              <a:gd name="connsiteY4" fmla="*/ 0 h 2010700"/>
              <a:gd name="connsiteX0" fmla="*/ 455410 w 589670"/>
              <a:gd name="connsiteY0" fmla="*/ 1364705 h 2010700"/>
              <a:gd name="connsiteX1" fmla="*/ 224201 w 589670"/>
              <a:gd name="connsiteY1" fmla="*/ 1972491 h 2010700"/>
              <a:gd name="connsiteX2" fmla="*/ 0 w 589670"/>
              <a:gd name="connsiteY2" fmla="*/ 799374 h 2010700"/>
              <a:gd name="connsiteX3" fmla="*/ 168485 w 589670"/>
              <a:gd name="connsiteY3" fmla="*/ 227511 h 2010700"/>
              <a:gd name="connsiteX4" fmla="*/ 589670 w 589670"/>
              <a:gd name="connsiteY4" fmla="*/ 0 h 2010700"/>
              <a:gd name="connsiteX0" fmla="*/ 455410 w 589670"/>
              <a:gd name="connsiteY0" fmla="*/ 1364705 h 1977260"/>
              <a:gd name="connsiteX1" fmla="*/ 224201 w 589670"/>
              <a:gd name="connsiteY1" fmla="*/ 1972491 h 1977260"/>
              <a:gd name="connsiteX2" fmla="*/ 0 w 589670"/>
              <a:gd name="connsiteY2" fmla="*/ 799374 h 1977260"/>
              <a:gd name="connsiteX3" fmla="*/ 168485 w 589670"/>
              <a:gd name="connsiteY3" fmla="*/ 227511 h 1977260"/>
              <a:gd name="connsiteX4" fmla="*/ 589670 w 589670"/>
              <a:gd name="connsiteY4" fmla="*/ 0 h 1977260"/>
              <a:gd name="connsiteX0" fmla="*/ 455410 w 589670"/>
              <a:gd name="connsiteY0" fmla="*/ 1364705 h 1969687"/>
              <a:gd name="connsiteX1" fmla="*/ 256702 w 589670"/>
              <a:gd name="connsiteY1" fmla="*/ 1964871 h 1969687"/>
              <a:gd name="connsiteX2" fmla="*/ 0 w 589670"/>
              <a:gd name="connsiteY2" fmla="*/ 799374 h 1969687"/>
              <a:gd name="connsiteX3" fmla="*/ 168485 w 589670"/>
              <a:gd name="connsiteY3" fmla="*/ 227511 h 1969687"/>
              <a:gd name="connsiteX4" fmla="*/ 589670 w 589670"/>
              <a:gd name="connsiteY4" fmla="*/ 0 h 1969687"/>
              <a:gd name="connsiteX0" fmla="*/ 455410 w 589670"/>
              <a:gd name="connsiteY0" fmla="*/ 1364705 h 1990266"/>
              <a:gd name="connsiteX1" fmla="*/ 447063 w 589670"/>
              <a:gd name="connsiteY1" fmla="*/ 1583872 h 1990266"/>
              <a:gd name="connsiteX2" fmla="*/ 256702 w 589670"/>
              <a:gd name="connsiteY2" fmla="*/ 1964871 h 1990266"/>
              <a:gd name="connsiteX3" fmla="*/ 0 w 589670"/>
              <a:gd name="connsiteY3" fmla="*/ 799374 h 1990266"/>
              <a:gd name="connsiteX4" fmla="*/ 168485 w 589670"/>
              <a:gd name="connsiteY4" fmla="*/ 227511 h 1990266"/>
              <a:gd name="connsiteX5" fmla="*/ 589670 w 589670"/>
              <a:gd name="connsiteY5" fmla="*/ 0 h 1990266"/>
              <a:gd name="connsiteX0" fmla="*/ 325406 w 589670"/>
              <a:gd name="connsiteY0" fmla="*/ 427445 h 1990266"/>
              <a:gd name="connsiteX1" fmla="*/ 447063 w 589670"/>
              <a:gd name="connsiteY1" fmla="*/ 1583872 h 1990266"/>
              <a:gd name="connsiteX2" fmla="*/ 256702 w 589670"/>
              <a:gd name="connsiteY2" fmla="*/ 1964871 h 1990266"/>
              <a:gd name="connsiteX3" fmla="*/ 0 w 589670"/>
              <a:gd name="connsiteY3" fmla="*/ 799374 h 1990266"/>
              <a:gd name="connsiteX4" fmla="*/ 168485 w 589670"/>
              <a:gd name="connsiteY4" fmla="*/ 227511 h 1990266"/>
              <a:gd name="connsiteX5" fmla="*/ 589670 w 589670"/>
              <a:gd name="connsiteY5" fmla="*/ 0 h 1990266"/>
              <a:gd name="connsiteX0" fmla="*/ 325406 w 589670"/>
              <a:gd name="connsiteY0" fmla="*/ 427445 h 1978346"/>
              <a:gd name="connsiteX1" fmla="*/ 279915 w 589670"/>
              <a:gd name="connsiteY1" fmla="*/ 1134292 h 1978346"/>
              <a:gd name="connsiteX2" fmla="*/ 256702 w 589670"/>
              <a:gd name="connsiteY2" fmla="*/ 1964871 h 1978346"/>
              <a:gd name="connsiteX3" fmla="*/ 0 w 589670"/>
              <a:gd name="connsiteY3" fmla="*/ 799374 h 1978346"/>
              <a:gd name="connsiteX4" fmla="*/ 168485 w 589670"/>
              <a:gd name="connsiteY4" fmla="*/ 227511 h 1978346"/>
              <a:gd name="connsiteX5" fmla="*/ 589670 w 589670"/>
              <a:gd name="connsiteY5" fmla="*/ 0 h 1978346"/>
              <a:gd name="connsiteX0" fmla="*/ 325406 w 589670"/>
              <a:gd name="connsiteY0" fmla="*/ 427445 h 1964871"/>
              <a:gd name="connsiteX1" fmla="*/ 279915 w 589670"/>
              <a:gd name="connsiteY1" fmla="*/ 1134292 h 1964871"/>
              <a:gd name="connsiteX2" fmla="*/ 256702 w 589670"/>
              <a:gd name="connsiteY2" fmla="*/ 1964871 h 1964871"/>
              <a:gd name="connsiteX3" fmla="*/ 0 w 589670"/>
              <a:gd name="connsiteY3" fmla="*/ 799374 h 1964871"/>
              <a:gd name="connsiteX4" fmla="*/ 168485 w 589670"/>
              <a:gd name="connsiteY4" fmla="*/ 227511 h 1964871"/>
              <a:gd name="connsiteX5" fmla="*/ 589670 w 589670"/>
              <a:gd name="connsiteY5" fmla="*/ 0 h 1964871"/>
              <a:gd name="connsiteX0" fmla="*/ 325406 w 589670"/>
              <a:gd name="connsiteY0" fmla="*/ 427445 h 1964871"/>
              <a:gd name="connsiteX1" fmla="*/ 279915 w 589670"/>
              <a:gd name="connsiteY1" fmla="*/ 1134292 h 1964871"/>
              <a:gd name="connsiteX2" fmla="*/ 256702 w 589670"/>
              <a:gd name="connsiteY2" fmla="*/ 1964871 h 1964871"/>
              <a:gd name="connsiteX3" fmla="*/ 0 w 589670"/>
              <a:gd name="connsiteY3" fmla="*/ 799374 h 1964871"/>
              <a:gd name="connsiteX4" fmla="*/ 168485 w 589670"/>
              <a:gd name="connsiteY4" fmla="*/ 227511 h 1964871"/>
              <a:gd name="connsiteX5" fmla="*/ 589670 w 589670"/>
              <a:gd name="connsiteY5" fmla="*/ 0 h 1964871"/>
              <a:gd name="connsiteX0" fmla="*/ 325406 w 589670"/>
              <a:gd name="connsiteY0" fmla="*/ 427445 h 1964871"/>
              <a:gd name="connsiteX1" fmla="*/ 279915 w 589670"/>
              <a:gd name="connsiteY1" fmla="*/ 1134292 h 1964871"/>
              <a:gd name="connsiteX2" fmla="*/ 256702 w 589670"/>
              <a:gd name="connsiteY2" fmla="*/ 1964871 h 1964871"/>
              <a:gd name="connsiteX3" fmla="*/ 0 w 589670"/>
              <a:gd name="connsiteY3" fmla="*/ 799374 h 1964871"/>
              <a:gd name="connsiteX4" fmla="*/ 168485 w 589670"/>
              <a:gd name="connsiteY4" fmla="*/ 227511 h 1964871"/>
              <a:gd name="connsiteX5" fmla="*/ 589670 w 589670"/>
              <a:gd name="connsiteY5" fmla="*/ 0 h 1964871"/>
              <a:gd name="connsiteX0" fmla="*/ 664344 w 664344"/>
              <a:gd name="connsiteY0" fmla="*/ 137885 h 1964871"/>
              <a:gd name="connsiteX1" fmla="*/ 279915 w 664344"/>
              <a:gd name="connsiteY1" fmla="*/ 1134292 h 1964871"/>
              <a:gd name="connsiteX2" fmla="*/ 256702 w 664344"/>
              <a:gd name="connsiteY2" fmla="*/ 1964871 h 1964871"/>
              <a:gd name="connsiteX3" fmla="*/ 0 w 664344"/>
              <a:gd name="connsiteY3" fmla="*/ 799374 h 1964871"/>
              <a:gd name="connsiteX4" fmla="*/ 168485 w 664344"/>
              <a:gd name="connsiteY4" fmla="*/ 227511 h 1964871"/>
              <a:gd name="connsiteX5" fmla="*/ 589670 w 664344"/>
              <a:gd name="connsiteY5" fmla="*/ 0 h 1964871"/>
              <a:gd name="connsiteX0" fmla="*/ 664344 w 664344"/>
              <a:gd name="connsiteY0" fmla="*/ 137885 h 1964871"/>
              <a:gd name="connsiteX1" fmla="*/ 470278 w 664344"/>
              <a:gd name="connsiteY1" fmla="*/ 532312 h 1964871"/>
              <a:gd name="connsiteX2" fmla="*/ 279915 w 664344"/>
              <a:gd name="connsiteY2" fmla="*/ 1134292 h 1964871"/>
              <a:gd name="connsiteX3" fmla="*/ 256702 w 664344"/>
              <a:gd name="connsiteY3" fmla="*/ 1964871 h 1964871"/>
              <a:gd name="connsiteX4" fmla="*/ 0 w 664344"/>
              <a:gd name="connsiteY4" fmla="*/ 799374 h 1964871"/>
              <a:gd name="connsiteX5" fmla="*/ 168485 w 664344"/>
              <a:gd name="connsiteY5" fmla="*/ 227511 h 1964871"/>
              <a:gd name="connsiteX6" fmla="*/ 589670 w 664344"/>
              <a:gd name="connsiteY6" fmla="*/ 0 h 1964871"/>
              <a:gd name="connsiteX0" fmla="*/ 664344 w 664344"/>
              <a:gd name="connsiteY0" fmla="*/ 137885 h 1964871"/>
              <a:gd name="connsiteX1" fmla="*/ 303131 w 664344"/>
              <a:gd name="connsiteY1" fmla="*/ 471352 h 1964871"/>
              <a:gd name="connsiteX2" fmla="*/ 279915 w 664344"/>
              <a:gd name="connsiteY2" fmla="*/ 1134292 h 1964871"/>
              <a:gd name="connsiteX3" fmla="*/ 256702 w 664344"/>
              <a:gd name="connsiteY3" fmla="*/ 1964871 h 1964871"/>
              <a:gd name="connsiteX4" fmla="*/ 0 w 664344"/>
              <a:gd name="connsiteY4" fmla="*/ 799374 h 1964871"/>
              <a:gd name="connsiteX5" fmla="*/ 168485 w 664344"/>
              <a:gd name="connsiteY5" fmla="*/ 227511 h 1964871"/>
              <a:gd name="connsiteX6" fmla="*/ 589670 w 664344"/>
              <a:gd name="connsiteY6" fmla="*/ 0 h 1964871"/>
              <a:gd name="connsiteX0" fmla="*/ 664344 w 664344"/>
              <a:gd name="connsiteY0" fmla="*/ 137885 h 1964871"/>
              <a:gd name="connsiteX1" fmla="*/ 303131 w 664344"/>
              <a:gd name="connsiteY1" fmla="*/ 471352 h 1964871"/>
              <a:gd name="connsiteX2" fmla="*/ 279915 w 664344"/>
              <a:gd name="connsiteY2" fmla="*/ 1134292 h 1964871"/>
              <a:gd name="connsiteX3" fmla="*/ 256702 w 664344"/>
              <a:gd name="connsiteY3" fmla="*/ 1964871 h 1964871"/>
              <a:gd name="connsiteX4" fmla="*/ 0 w 664344"/>
              <a:gd name="connsiteY4" fmla="*/ 799374 h 1964871"/>
              <a:gd name="connsiteX5" fmla="*/ 168485 w 664344"/>
              <a:gd name="connsiteY5" fmla="*/ 227511 h 1964871"/>
              <a:gd name="connsiteX6" fmla="*/ 589670 w 664344"/>
              <a:gd name="connsiteY6" fmla="*/ 0 h 1964871"/>
              <a:gd name="connsiteX0" fmla="*/ 664344 w 664344"/>
              <a:gd name="connsiteY0" fmla="*/ 137885 h 1964871"/>
              <a:gd name="connsiteX1" fmla="*/ 303131 w 664344"/>
              <a:gd name="connsiteY1" fmla="*/ 471352 h 1964871"/>
              <a:gd name="connsiteX2" fmla="*/ 279915 w 664344"/>
              <a:gd name="connsiteY2" fmla="*/ 1134292 h 1964871"/>
              <a:gd name="connsiteX3" fmla="*/ 256702 w 664344"/>
              <a:gd name="connsiteY3" fmla="*/ 1964871 h 1964871"/>
              <a:gd name="connsiteX4" fmla="*/ 0 w 664344"/>
              <a:gd name="connsiteY4" fmla="*/ 799374 h 1964871"/>
              <a:gd name="connsiteX5" fmla="*/ 168485 w 664344"/>
              <a:gd name="connsiteY5" fmla="*/ 227511 h 1964871"/>
              <a:gd name="connsiteX6" fmla="*/ 589670 w 664344"/>
              <a:gd name="connsiteY6" fmla="*/ 0 h 1964871"/>
              <a:gd name="connsiteX0" fmla="*/ 678273 w 678273"/>
              <a:gd name="connsiteY0" fmla="*/ 137885 h 1964871"/>
              <a:gd name="connsiteX1" fmla="*/ 317060 w 678273"/>
              <a:gd name="connsiteY1" fmla="*/ 471352 h 1964871"/>
              <a:gd name="connsiteX2" fmla="*/ 293844 w 678273"/>
              <a:gd name="connsiteY2" fmla="*/ 1134292 h 1964871"/>
              <a:gd name="connsiteX3" fmla="*/ 270631 w 678273"/>
              <a:gd name="connsiteY3" fmla="*/ 1964871 h 1964871"/>
              <a:gd name="connsiteX4" fmla="*/ 0 w 678273"/>
              <a:gd name="connsiteY4" fmla="*/ 1149894 h 1964871"/>
              <a:gd name="connsiteX5" fmla="*/ 182414 w 678273"/>
              <a:gd name="connsiteY5" fmla="*/ 227511 h 1964871"/>
              <a:gd name="connsiteX6" fmla="*/ 603599 w 678273"/>
              <a:gd name="connsiteY6" fmla="*/ 0 h 1964871"/>
              <a:gd name="connsiteX0" fmla="*/ 317060 w 603599"/>
              <a:gd name="connsiteY0" fmla="*/ 471352 h 1964871"/>
              <a:gd name="connsiteX1" fmla="*/ 293844 w 603599"/>
              <a:gd name="connsiteY1" fmla="*/ 1134292 h 1964871"/>
              <a:gd name="connsiteX2" fmla="*/ 270631 w 603599"/>
              <a:gd name="connsiteY2" fmla="*/ 1964871 h 1964871"/>
              <a:gd name="connsiteX3" fmla="*/ 0 w 603599"/>
              <a:gd name="connsiteY3" fmla="*/ 1149894 h 1964871"/>
              <a:gd name="connsiteX4" fmla="*/ 182414 w 603599"/>
              <a:gd name="connsiteY4" fmla="*/ 227511 h 1964871"/>
              <a:gd name="connsiteX5" fmla="*/ 603599 w 603599"/>
              <a:gd name="connsiteY5" fmla="*/ 0 h 1964871"/>
              <a:gd name="connsiteX0" fmla="*/ 293844 w 603599"/>
              <a:gd name="connsiteY0" fmla="*/ 1134292 h 1964871"/>
              <a:gd name="connsiteX1" fmla="*/ 270631 w 603599"/>
              <a:gd name="connsiteY1" fmla="*/ 1964871 h 1964871"/>
              <a:gd name="connsiteX2" fmla="*/ 0 w 603599"/>
              <a:gd name="connsiteY2" fmla="*/ 1149894 h 1964871"/>
              <a:gd name="connsiteX3" fmla="*/ 182414 w 603599"/>
              <a:gd name="connsiteY3" fmla="*/ 227511 h 1964871"/>
              <a:gd name="connsiteX4" fmla="*/ 603599 w 603599"/>
              <a:gd name="connsiteY4" fmla="*/ 0 h 1964871"/>
              <a:gd name="connsiteX0" fmla="*/ 270631 w 603599"/>
              <a:gd name="connsiteY0" fmla="*/ 1964871 h 1964871"/>
              <a:gd name="connsiteX1" fmla="*/ 0 w 603599"/>
              <a:gd name="connsiteY1" fmla="*/ 1149894 h 1964871"/>
              <a:gd name="connsiteX2" fmla="*/ 182414 w 603599"/>
              <a:gd name="connsiteY2" fmla="*/ 227511 h 1964871"/>
              <a:gd name="connsiteX3" fmla="*/ 603599 w 603599"/>
              <a:gd name="connsiteY3" fmla="*/ 0 h 1964871"/>
              <a:gd name="connsiteX0" fmla="*/ 210272 w 603599"/>
              <a:gd name="connsiteY0" fmla="*/ 1896291 h 1896291"/>
              <a:gd name="connsiteX1" fmla="*/ 0 w 603599"/>
              <a:gd name="connsiteY1" fmla="*/ 1149894 h 1896291"/>
              <a:gd name="connsiteX2" fmla="*/ 182414 w 603599"/>
              <a:gd name="connsiteY2" fmla="*/ 227511 h 1896291"/>
              <a:gd name="connsiteX3" fmla="*/ 603599 w 603599"/>
              <a:gd name="connsiteY3" fmla="*/ 0 h 1896291"/>
              <a:gd name="connsiteX0" fmla="*/ 210272 w 603599"/>
              <a:gd name="connsiteY0" fmla="*/ 1896291 h 1896291"/>
              <a:gd name="connsiteX1" fmla="*/ 0 w 603599"/>
              <a:gd name="connsiteY1" fmla="*/ 1149894 h 1896291"/>
              <a:gd name="connsiteX2" fmla="*/ 182414 w 603599"/>
              <a:gd name="connsiteY2" fmla="*/ 227511 h 1896291"/>
              <a:gd name="connsiteX3" fmla="*/ 603599 w 603599"/>
              <a:gd name="connsiteY3" fmla="*/ 0 h 1896291"/>
              <a:gd name="connsiteX0" fmla="*/ 210272 w 603599"/>
              <a:gd name="connsiteY0" fmla="*/ 1899761 h 1899761"/>
              <a:gd name="connsiteX1" fmla="*/ 0 w 603599"/>
              <a:gd name="connsiteY1" fmla="*/ 1153364 h 1899761"/>
              <a:gd name="connsiteX2" fmla="*/ 182414 w 603599"/>
              <a:gd name="connsiteY2" fmla="*/ 230981 h 1899761"/>
              <a:gd name="connsiteX3" fmla="*/ 603599 w 603599"/>
              <a:gd name="connsiteY3" fmla="*/ 3470 h 189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599" h="1899761">
                <a:moveTo>
                  <a:pt x="210272" y="1899761"/>
                </a:moveTo>
                <a:cubicBezTo>
                  <a:pt x="38415" y="1768709"/>
                  <a:pt x="2543" y="1430042"/>
                  <a:pt x="0" y="1153364"/>
                </a:cubicBezTo>
                <a:cubicBezTo>
                  <a:pt x="3869" y="893014"/>
                  <a:pt x="89553" y="364210"/>
                  <a:pt x="182414" y="230981"/>
                </a:cubicBezTo>
                <a:cubicBezTo>
                  <a:pt x="275275" y="97752"/>
                  <a:pt x="494710" y="-22111"/>
                  <a:pt x="603599" y="3470"/>
                </a:cubicBezTo>
              </a:path>
            </a:pathLst>
          </a:custGeom>
          <a:noFill/>
          <a:ln w="63500" cap="rnd">
            <a:solidFill>
              <a:srgbClr val="FF0000"/>
            </a:solidFill>
            <a:round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A0AF91-1C07-6648-88CC-1B407D6BF63A}"/>
              </a:ext>
            </a:extLst>
          </p:cNvPr>
          <p:cNvCxnSpPr>
            <a:cxnSpLocks/>
          </p:cNvCxnSpPr>
          <p:nvPr/>
        </p:nvCxnSpPr>
        <p:spPr>
          <a:xfrm flipV="1">
            <a:off x="7525930" y="2625415"/>
            <a:ext cx="0" cy="1853920"/>
          </a:xfrm>
          <a:prstGeom prst="straightConnector1">
            <a:avLst/>
          </a:prstGeom>
          <a:ln w="3810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Virus - Free computer icons">
            <a:extLst>
              <a:ext uri="{FF2B5EF4-FFF2-40B4-BE49-F238E27FC236}">
                <a16:creationId xmlns:a16="http://schemas.microsoft.com/office/drawing/2014/main" id="{60A8A2F2-42D0-0C59-F513-790F72B88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721" t="-33329" r="-25264" b="-25656"/>
          <a:stretch/>
        </p:blipFill>
        <p:spPr bwMode="auto">
          <a:xfrm>
            <a:off x="6640088" y="2268878"/>
            <a:ext cx="457200" cy="457200"/>
          </a:xfrm>
          <a:prstGeom prst="ellipse">
            <a:avLst/>
          </a:prstGeom>
          <a:solidFill>
            <a:srgbClr val="FFC000"/>
          </a:solidFill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B25A43-2A7D-C8BD-0029-EC644A085320}"/>
              </a:ext>
            </a:extLst>
          </p:cNvPr>
          <p:cNvSpPr txBox="1"/>
          <p:nvPr/>
        </p:nvSpPr>
        <p:spPr>
          <a:xfrm>
            <a:off x="6092638" y="34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$$$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B1E758-2EBA-4602-23BB-195FD7DC5961}"/>
              </a:ext>
            </a:extLst>
          </p:cNvPr>
          <p:cNvSpPr txBox="1"/>
          <p:nvPr/>
        </p:nvSpPr>
        <p:spPr>
          <a:xfrm>
            <a:off x="7539878" y="34971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$$$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3D65538B-134F-015F-900B-3B65E062A5BE}"/>
              </a:ext>
            </a:extLst>
          </p:cNvPr>
          <p:cNvSpPr/>
          <p:nvPr/>
        </p:nvSpPr>
        <p:spPr>
          <a:xfrm>
            <a:off x="2047572" y="2604962"/>
            <a:ext cx="1379498" cy="608551"/>
          </a:xfrm>
          <a:prstGeom prst="wedgeRectCallout">
            <a:avLst>
              <a:gd name="adj1" fmla="val -8703"/>
              <a:gd name="adj2" fmla="val 68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$$ Transit to FW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AD957709-5639-EA86-3012-6963D6C680C0}"/>
              </a:ext>
            </a:extLst>
          </p:cNvPr>
          <p:cNvSpPr/>
          <p:nvPr/>
        </p:nvSpPr>
        <p:spPr>
          <a:xfrm>
            <a:off x="113113" y="3356965"/>
            <a:ext cx="1379498" cy="608551"/>
          </a:xfrm>
          <a:prstGeom prst="wedgeRectCallout">
            <a:avLst>
              <a:gd name="adj1" fmla="val 35636"/>
              <a:gd name="adj2" fmla="val -90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$$ Load-Balancers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E6CBD3B-0334-2AFF-3D52-E09D47B60FD9}"/>
              </a:ext>
            </a:extLst>
          </p:cNvPr>
          <p:cNvSpPr/>
          <p:nvPr/>
        </p:nvSpPr>
        <p:spPr>
          <a:xfrm>
            <a:off x="980330" y="1426033"/>
            <a:ext cx="1379498" cy="928541"/>
          </a:xfrm>
          <a:prstGeom prst="wedgeRectCallout">
            <a:avLst>
              <a:gd name="adj1" fmla="val -8255"/>
              <a:gd name="adj2" fmla="val 81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Large FW VMs or Data Transfer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4A6B57-B45B-6036-A3CC-97FDD0F7F04B}"/>
              </a:ext>
            </a:extLst>
          </p:cNvPr>
          <p:cNvSpPr/>
          <p:nvPr/>
        </p:nvSpPr>
        <p:spPr>
          <a:xfrm rot="2407570">
            <a:off x="4354105" y="1463061"/>
            <a:ext cx="4944628" cy="4944628"/>
          </a:xfrm>
          <a:prstGeom prst="ellipse">
            <a:avLst/>
          </a:prstGeom>
          <a:solidFill>
            <a:srgbClr val="241B31">
              <a:alpha val="20000"/>
            </a:srgb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A373258C-BDFE-5E0A-0C24-C23E9D0DDB9A}"/>
              </a:ext>
            </a:extLst>
          </p:cNvPr>
          <p:cNvSpPr/>
          <p:nvPr/>
        </p:nvSpPr>
        <p:spPr>
          <a:xfrm>
            <a:off x="5439516" y="1569175"/>
            <a:ext cx="1379498" cy="608551"/>
          </a:xfrm>
          <a:prstGeom prst="wedgeRectCallout">
            <a:avLst>
              <a:gd name="adj1" fmla="val -7360"/>
              <a:gd name="adj2" fmla="val 13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$$ Internet Egress</a:t>
            </a: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0C15F871-7391-AE5D-34A3-36ED19E7B7C7}"/>
              </a:ext>
            </a:extLst>
          </p:cNvPr>
          <p:cNvSpPr/>
          <p:nvPr/>
        </p:nvSpPr>
        <p:spPr>
          <a:xfrm>
            <a:off x="4158900" y="3230124"/>
            <a:ext cx="1379498" cy="1271729"/>
          </a:xfrm>
          <a:prstGeom prst="wedgeRectCallout">
            <a:avLst>
              <a:gd name="adj1" fmla="val 73705"/>
              <a:gd name="adj2" fmla="val -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$$ NAT GW</a:t>
            </a:r>
          </a:p>
          <a:p>
            <a:pPr algn="ctr"/>
            <a:r>
              <a:rPr lang="en-US"/>
              <a:t>Data Transfer + Gateway</a:t>
            </a:r>
          </a:p>
        </p:txBody>
      </p:sp>
    </p:spTree>
    <p:extLst>
      <p:ext uri="{BB962C8B-B14F-4D97-AF65-F5344CB8AC3E}">
        <p14:creationId xmlns:p14="http://schemas.microsoft.com/office/powerpoint/2010/main" val="37127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03528 0.01806 L -0.06289 0.04144 L -0.07591 0.06597 L -0.08346 0.09931 L -0.08841 0.13032 L -0.09153 0.16921 L -0.09101 0.19699 L -0.08906 0.22593 L -0.08216 0.25023 L -0.07031 0.27708 L -0.05534 0.29375 " pathEditMode="relative" ptsTypes="AAAAAAAAAA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0.29051 L 0.05365 0.2877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What If…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380544-D0B8-B062-4967-4551F153A833}"/>
              </a:ext>
            </a:extLst>
          </p:cNvPr>
          <p:cNvGrpSpPr/>
          <p:nvPr/>
        </p:nvGrpSpPr>
        <p:grpSpPr>
          <a:xfrm>
            <a:off x="3490258" y="1659284"/>
            <a:ext cx="1698397" cy="1855116"/>
            <a:chOff x="3056264" y="1170799"/>
            <a:chExt cx="1698397" cy="1855116"/>
          </a:xfrm>
        </p:grpSpPr>
        <p:pic>
          <p:nvPicPr>
            <p:cNvPr id="45" name="Graphic 44" descr="Network outline">
              <a:extLst>
                <a:ext uri="{FF2B5EF4-FFF2-40B4-BE49-F238E27FC236}">
                  <a16:creationId xmlns:a16="http://schemas.microsoft.com/office/drawing/2014/main" id="{F16DEEC5-3251-A1C7-8219-F0E9966A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322EAE-5D22-67EE-4FD0-5AC3B43AC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768905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79EEF9-ABE7-57E3-6DB0-37F9768A5893}"/>
              </a:ext>
            </a:extLst>
          </p:cNvPr>
          <p:cNvGrpSpPr/>
          <p:nvPr/>
        </p:nvGrpSpPr>
        <p:grpSpPr>
          <a:xfrm>
            <a:off x="6676731" y="1698055"/>
            <a:ext cx="1698397" cy="1775937"/>
            <a:chOff x="3056264" y="1170799"/>
            <a:chExt cx="1698397" cy="1775937"/>
          </a:xfrm>
        </p:grpSpPr>
        <p:pic>
          <p:nvPicPr>
            <p:cNvPr id="68" name="Graphic 67" descr="Network outline">
              <a:extLst>
                <a:ext uri="{FF2B5EF4-FFF2-40B4-BE49-F238E27FC236}">
                  <a16:creationId xmlns:a16="http://schemas.microsoft.com/office/drawing/2014/main" id="{84E55228-9900-BB7A-9E88-FCAA5B75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20ED4E-5656-8509-3438-4C77EAF91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152219-CF3C-63CF-0609-4A5DC4AE5348}"/>
              </a:ext>
            </a:extLst>
          </p:cNvPr>
          <p:cNvGrpSpPr/>
          <p:nvPr/>
        </p:nvGrpSpPr>
        <p:grpSpPr>
          <a:xfrm rot="10800000">
            <a:off x="2038941" y="3554809"/>
            <a:ext cx="1698397" cy="1775937"/>
            <a:chOff x="3056264" y="1170799"/>
            <a:chExt cx="1698397" cy="1775937"/>
          </a:xfrm>
        </p:grpSpPr>
        <p:pic>
          <p:nvPicPr>
            <p:cNvPr id="88" name="Graphic 87" descr="Network outline">
              <a:extLst>
                <a:ext uri="{FF2B5EF4-FFF2-40B4-BE49-F238E27FC236}">
                  <a16:creationId xmlns:a16="http://schemas.microsoft.com/office/drawing/2014/main" id="{CE6424F2-6637-F4CD-AB00-F6817DF2D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043E85-14A8-9C47-F584-E1FF7722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F79F39-565D-1DDE-3DCE-C0F6C6F6EC87}"/>
              </a:ext>
            </a:extLst>
          </p:cNvPr>
          <p:cNvGrpSpPr/>
          <p:nvPr/>
        </p:nvGrpSpPr>
        <p:grpSpPr>
          <a:xfrm rot="10800000">
            <a:off x="5030794" y="3554808"/>
            <a:ext cx="1698397" cy="1775937"/>
            <a:chOff x="3056264" y="1170799"/>
            <a:chExt cx="1698397" cy="1775937"/>
          </a:xfrm>
        </p:grpSpPr>
        <p:pic>
          <p:nvPicPr>
            <p:cNvPr id="91" name="Graphic 90" descr="Network outline">
              <a:extLst>
                <a:ext uri="{FF2B5EF4-FFF2-40B4-BE49-F238E27FC236}">
                  <a16:creationId xmlns:a16="http://schemas.microsoft.com/office/drawing/2014/main" id="{CF7F867E-7B74-1841-F661-2D2D789D0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A5685F-0456-D989-FA4E-89EC7A263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3E3E395-372F-3A53-B3D4-9675A79782C1}"/>
              </a:ext>
            </a:extLst>
          </p:cNvPr>
          <p:cNvGrpSpPr/>
          <p:nvPr/>
        </p:nvGrpSpPr>
        <p:grpSpPr>
          <a:xfrm rot="10800000">
            <a:off x="8022647" y="3554808"/>
            <a:ext cx="1698397" cy="1775937"/>
            <a:chOff x="3056264" y="1170799"/>
            <a:chExt cx="1698397" cy="1775937"/>
          </a:xfrm>
        </p:grpSpPr>
        <p:pic>
          <p:nvPicPr>
            <p:cNvPr id="94" name="Graphic 93" descr="Network outline">
              <a:extLst>
                <a:ext uri="{FF2B5EF4-FFF2-40B4-BE49-F238E27FC236}">
                  <a16:creationId xmlns:a16="http://schemas.microsoft.com/office/drawing/2014/main" id="{A2CD7332-A670-75B3-2DD1-8876A90F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264" y="1170799"/>
              <a:ext cx="1698397" cy="1698397"/>
            </a:xfrm>
            <a:prstGeom prst="rect">
              <a:avLst/>
            </a:prstGeom>
          </p:spPr>
        </p:pic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CE0423-94B1-151C-2779-362DA2944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463" y="2257010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88C2D3-6654-DC9E-8DE5-98B55452922C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12" name="Freeform 50">
              <a:extLst>
                <a:ext uri="{FF2B5EF4-FFF2-40B4-BE49-F238E27FC236}">
                  <a16:creationId xmlns:a16="http://schemas.microsoft.com/office/drawing/2014/main" id="{A0023C02-F179-8A01-BB25-E2A69C8F9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065D5F-9ACA-2AF1-0E21-E4B21EA324B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E65AC1-50BB-6B9D-C89F-DEA870BB78B5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612DE84F-60D2-E0DC-2E61-D2352844B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2490FF4-3E64-FF86-13E4-58E8654F279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9E3944-D592-A891-7125-41B21D38A9BD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13C90056-C807-A1BA-DED5-54A33EB3A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535773-4529-B526-DE98-C8C7499480CB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B9F683-EB81-2096-1BB6-D865BAE2078E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82908962-9081-E4ED-1869-D41A38EA7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72C60-6770-348B-1308-24A2CA108766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987BF9-3E0B-1798-5E21-29E6ACA6603D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0" name="Freeform 50">
              <a:extLst>
                <a:ext uri="{FF2B5EF4-FFF2-40B4-BE49-F238E27FC236}">
                  <a16:creationId xmlns:a16="http://schemas.microsoft.com/office/drawing/2014/main" id="{937D3CA5-F938-BDE5-6FB3-6E944F5B98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672801-9DEA-2A1E-3952-61326403D6DA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2A63D-D06A-E609-224A-48387518747B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26C5838A-AD62-523C-45B6-FD86C7221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4CDC47-2265-CC48-49BA-C81A686BCCF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7F8046-67A7-D797-9937-EA52843ADACA}"/>
              </a:ext>
            </a:extLst>
          </p:cNvPr>
          <p:cNvGrpSpPr/>
          <p:nvPr/>
        </p:nvGrpSpPr>
        <p:grpSpPr>
          <a:xfrm rot="10800000">
            <a:off x="4312614" y="3561023"/>
            <a:ext cx="495375" cy="892165"/>
            <a:chOff x="10168378" y="2595189"/>
            <a:chExt cx="495375" cy="8921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026482-A935-4C8A-98F3-99F96D487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brick wall Icon - Free PNG &amp; SVG 18597 - Noun Project">
              <a:extLst>
                <a:ext uri="{FF2B5EF4-FFF2-40B4-BE49-F238E27FC236}">
                  <a16:creationId xmlns:a16="http://schemas.microsoft.com/office/drawing/2014/main" id="{F227632B-2180-0585-2E81-420328BA17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</p:spTree>
    <p:extLst>
      <p:ext uri="{BB962C8B-B14F-4D97-AF65-F5344CB8AC3E}">
        <p14:creationId xmlns:p14="http://schemas.microsoft.com/office/powerpoint/2010/main" val="41399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61A2EC-9925-F216-E153-A1D073A13D4B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1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C25E2C-9D8C-2B12-33C0-5FEDB805D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F2A9F41-9D61-5DDD-410B-38845B2F5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399BFF-54D0-43AC-3CBE-235E8120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6613C-E9F3-34BB-E60C-964BD2FC4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1194D61-5681-8026-4EB3-D6ABF35226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D5C9AA-390D-E13E-8D01-DDC10BD54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16406B-17D3-AA80-CBB4-CE1F6581FCDC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1" name="Graphic 130" descr="Network outline">
                <a:extLst>
                  <a:ext uri="{FF2B5EF4-FFF2-40B4-BE49-F238E27FC236}">
                    <a16:creationId xmlns:a16="http://schemas.microsoft.com/office/drawing/2014/main" id="{210525B8-1703-A332-1AA9-35A0C907D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4AD9685-26B9-2DA0-09D7-7B50316E9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373B41-2B22-CCBB-B8F0-9936A9147F5D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107FA9-5C22-C2DF-E563-C954CF3F7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49C006-0D2E-99D7-1BE5-E2DE52DCF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617BD24-3236-1FC7-A2FF-DB4C87C13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5B1F4C-6B10-F1D6-02A2-F0B091193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76AB0A5-F945-1C64-9B41-1CF625F93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CBCEB18-34E8-782E-3753-DFF29DD41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53C0188-6363-05F7-4181-85B52A2A2A8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41" name="Graphic 140" descr="Network outline">
                <a:extLst>
                  <a:ext uri="{FF2B5EF4-FFF2-40B4-BE49-F238E27FC236}">
                    <a16:creationId xmlns:a16="http://schemas.microsoft.com/office/drawing/2014/main" id="{34A0A26E-8B6B-76BA-32B7-2238D9BAC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0B5E7A9-63C8-6A0B-A0A2-2DAE50C39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7ACF51-B042-31F9-FE8F-246F58DA7C05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14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9B6D90-D316-4869-3D97-70478656CF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FA75A7D-E188-5374-6658-5C220046F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665856-C436-0A82-960A-BFFF8426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7FDA94-1A82-3CC7-3425-FAA687B6A1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2E38777-4926-2D24-D671-FEEA5BEF2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913162-090B-5480-C319-8BA3B69A8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5601C91-BA5E-F623-C613-3426C51927E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51" name="Graphic 150" descr="Network outline">
                <a:extLst>
                  <a:ext uri="{FF2B5EF4-FFF2-40B4-BE49-F238E27FC236}">
                    <a16:creationId xmlns:a16="http://schemas.microsoft.com/office/drawing/2014/main" id="{51FAE729-CE80-4CE1-24DB-2F8D643AC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DE1FB5-F0FC-1973-FA55-FFB9475B0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46E44-B03C-A829-CEBC-165472312AFD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9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4C04086-A71C-7A9E-B7A4-EA7824F3C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4BB192E-5F44-66BD-0670-78BAB452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91BEF4-CCC3-FA97-E65E-8EC74587C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88990C7-EF25-60BF-FCC8-D96CB14BE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CAB812-C84E-94A8-C700-96368EBCC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3172D39-6311-4385-4232-D0A0D60EF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ADA6F0-8693-EEB7-1F36-DD74A3C513E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2" name="Graphic 101" descr="Network outline">
                <a:extLst>
                  <a:ext uri="{FF2B5EF4-FFF2-40B4-BE49-F238E27FC236}">
                    <a16:creationId xmlns:a16="http://schemas.microsoft.com/office/drawing/2014/main" id="{4D2A6A7E-9D80-25F8-0F4D-21CF9C57B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5D434C4-A458-E2A8-BBF0-9127144B3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Firewalling Functions were Embedded in the Cloud Network Everywhere…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6622D0-3EFB-771C-9DC9-64080E6A3D5F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7895C9F-2452-2430-A31B-666CA0318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E2FB7C3-8C01-3D38-83D8-F82293CFF9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98868EB-538D-14AA-D9B0-A249A7A2D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0C669BD-2253-67F0-F4A2-7EF927C4B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818B103-20BB-9509-C68E-682A89ACA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AE264DF-4748-78CC-AC33-093D2725F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380544-D0B8-B062-4967-4551F153A83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45" name="Graphic 44" descr="Network outline">
                <a:extLst>
                  <a:ext uri="{FF2B5EF4-FFF2-40B4-BE49-F238E27FC236}">
                    <a16:creationId xmlns:a16="http://schemas.microsoft.com/office/drawing/2014/main" id="{F16DEEC5-3251-A1C7-8219-F0E9966A5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322EAE-5D22-67EE-4FD0-5AC3B43AC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4A51492-697C-B4A3-5766-1419233B0A75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902CC149-4355-42F5-FA26-FD442BC69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8DE8D1-A3B7-49A0-3EE6-D7CE17B58ED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7B1DF44-DC4F-64D0-CA19-51266846918B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57" name="Freeform 50">
              <a:extLst>
                <a:ext uri="{FF2B5EF4-FFF2-40B4-BE49-F238E27FC236}">
                  <a16:creationId xmlns:a16="http://schemas.microsoft.com/office/drawing/2014/main" id="{2E933A0C-6B9A-9552-ADDC-6D0D596CF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9A7E48-38CA-BE25-13D6-3832F49BF31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D9759A-00BB-90BD-ED6D-08E92C777574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C19E8C35-349B-D548-1A4D-0EF9FC82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ED18E-C772-3131-99FE-FAD9E08CE5E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ED6C34A-EFB3-B5CA-91CA-8F6ED749CFFF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24605ACA-52B9-19F0-41EF-A328E33CF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ABEB9B3-2089-168E-3258-B84D5464D9D9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4B9D720-6ABE-8FC0-4692-C283FD0B2A1E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C4298F-DEE7-701A-FB41-CF3ED572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FE7D4A-73F4-1A75-381E-9E0CE49AFE0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C51245-4E13-E59E-B8E3-33357FC65DE9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3B076B15-4084-BAE5-19BA-A24F4E4C6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03FB73D-43D6-1487-47C9-0E7754DCA11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61A2EC-9925-F216-E153-A1D073A13D4B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1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C25E2C-9D8C-2B12-33C0-5FEDB805D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F2A9F41-9D61-5DDD-410B-38845B2F5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399BFF-54D0-43AC-3CBE-235E8120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6613C-E9F3-34BB-E60C-964BD2FC4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1194D61-5681-8026-4EB3-D6ABF35226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D5C9AA-390D-E13E-8D01-DDC10BD54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16406B-17D3-AA80-CBB4-CE1F6581FCDC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1" name="Graphic 130" descr="Network outline">
                <a:extLst>
                  <a:ext uri="{FF2B5EF4-FFF2-40B4-BE49-F238E27FC236}">
                    <a16:creationId xmlns:a16="http://schemas.microsoft.com/office/drawing/2014/main" id="{210525B8-1703-A332-1AA9-35A0C907D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4AD9685-26B9-2DA0-09D7-7B50316E9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373B41-2B22-CCBB-B8F0-9936A9147F5D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107FA9-5C22-C2DF-E563-C954CF3F7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49C006-0D2E-99D7-1BE5-E2DE52DCF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617BD24-3236-1FC7-A2FF-DB4C87C13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5B1F4C-6B10-F1D6-02A2-F0B091193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76AB0A5-F945-1C64-9B41-1CF625F93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CBCEB18-34E8-782E-3753-DFF29DD41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53C0188-6363-05F7-4181-85B52A2A2A8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41" name="Graphic 140" descr="Network outline">
                <a:extLst>
                  <a:ext uri="{FF2B5EF4-FFF2-40B4-BE49-F238E27FC236}">
                    <a16:creationId xmlns:a16="http://schemas.microsoft.com/office/drawing/2014/main" id="{34A0A26E-8B6B-76BA-32B7-2238D9BAC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0B5E7A9-63C8-6A0B-A0A2-2DAE50C39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7ACF51-B042-31F9-FE8F-246F58DA7C05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14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9B6D90-D316-4869-3D97-70478656CF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FA75A7D-E188-5374-6658-5C220046F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665856-C436-0A82-960A-BFFF8426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7FDA94-1A82-3CC7-3425-FAA687B6A1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2E38777-4926-2D24-D671-FEEA5BEF2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913162-090B-5480-C319-8BA3B69A8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5601C91-BA5E-F623-C613-3426C51927E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51" name="Graphic 150" descr="Network outline">
                <a:extLst>
                  <a:ext uri="{FF2B5EF4-FFF2-40B4-BE49-F238E27FC236}">
                    <a16:creationId xmlns:a16="http://schemas.microsoft.com/office/drawing/2014/main" id="{51FAE729-CE80-4CE1-24DB-2F8D643AC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DE1FB5-F0FC-1973-FA55-FFB9475B0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46E44-B03C-A829-CEBC-165472312AFD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9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4C04086-A71C-7A9E-B7A4-EA7824F3C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4BB192E-5F44-66BD-0670-78BAB452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91BEF4-CCC3-FA97-E65E-8EC74587C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88990C7-EF25-60BF-FCC8-D96CB14BE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CAB812-C84E-94A8-C700-96368EBCC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3172D39-6311-4385-4232-D0A0D60EF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ADA6F0-8693-EEB7-1F36-DD74A3C513E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2" name="Graphic 101" descr="Network outline">
                <a:extLst>
                  <a:ext uri="{FF2B5EF4-FFF2-40B4-BE49-F238E27FC236}">
                    <a16:creationId xmlns:a16="http://schemas.microsoft.com/office/drawing/2014/main" id="{4D2A6A7E-9D80-25F8-0F4D-21CF9C57B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5D434C4-A458-E2A8-BBF0-9127144B3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Centrally Managed, with Distributed Inspection &amp; Enforcement…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6622D0-3EFB-771C-9DC9-64080E6A3D5F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7895C9F-2452-2430-A31B-666CA0318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E2FB7C3-8C01-3D38-83D8-F82293CFF9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98868EB-538D-14AA-D9B0-A249A7A2D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0C669BD-2253-67F0-F4A2-7EF927C4B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818B103-20BB-9509-C68E-682A89ACA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AE264DF-4748-78CC-AC33-093D2725F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380544-D0B8-B062-4967-4551F153A83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45" name="Graphic 44" descr="Network outline">
                <a:extLst>
                  <a:ext uri="{FF2B5EF4-FFF2-40B4-BE49-F238E27FC236}">
                    <a16:creationId xmlns:a16="http://schemas.microsoft.com/office/drawing/2014/main" id="{F16DEEC5-3251-A1C7-8219-F0E9966A5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322EAE-5D22-67EE-4FD0-5AC3B43AC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4A51492-697C-B4A3-5766-1419233B0A75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902CC149-4355-42F5-FA26-FD442BC69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8DE8D1-A3B7-49A0-3EE6-D7CE17B58ED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7B1DF44-DC4F-64D0-CA19-51266846918B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57" name="Freeform 50">
              <a:extLst>
                <a:ext uri="{FF2B5EF4-FFF2-40B4-BE49-F238E27FC236}">
                  <a16:creationId xmlns:a16="http://schemas.microsoft.com/office/drawing/2014/main" id="{2E933A0C-6B9A-9552-ADDC-6D0D596CF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9A7E48-38CA-BE25-13D6-3832F49BF31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D9759A-00BB-90BD-ED6D-08E92C777574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C19E8C35-349B-D548-1A4D-0EF9FC82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ED18E-C772-3131-99FE-FAD9E08CE5E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ED6C34A-EFB3-B5CA-91CA-8F6ED749CFFF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24605ACA-52B9-19F0-41EF-A328E33CF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ABEB9B3-2089-168E-3258-B84D5464D9D9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4B9D720-6ABE-8FC0-4692-C283FD0B2A1E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C4298F-DEE7-701A-FB41-CF3ED572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FE7D4A-73F4-1A75-381E-9E0CE49AFE0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C51245-4E13-E59E-B8E3-33357FC65DE9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3B076B15-4084-BAE5-19BA-A24F4E4C6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03FB73D-43D6-1487-47C9-0E7754DCA11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sp>
        <p:nvSpPr>
          <p:cNvPr id="171" name="Freeform 170">
            <a:extLst>
              <a:ext uri="{FF2B5EF4-FFF2-40B4-BE49-F238E27FC236}">
                <a16:creationId xmlns:a16="http://schemas.microsoft.com/office/drawing/2014/main" id="{4C5DCE10-0E4F-CF53-1330-4D55DD39408C}"/>
              </a:ext>
            </a:extLst>
          </p:cNvPr>
          <p:cNvSpPr/>
          <p:nvPr/>
        </p:nvSpPr>
        <p:spPr>
          <a:xfrm>
            <a:off x="683609" y="2321169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D4F65E7F-6F0D-9BE8-E69E-DFDB79766026}"/>
              </a:ext>
            </a:extLst>
          </p:cNvPr>
          <p:cNvSpPr/>
          <p:nvPr/>
        </p:nvSpPr>
        <p:spPr>
          <a:xfrm>
            <a:off x="2931744" y="1812023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9E9CE2F2-F044-4FF2-C8BD-BA76896D2A2D}"/>
              </a:ext>
            </a:extLst>
          </p:cNvPr>
          <p:cNvSpPr/>
          <p:nvPr/>
        </p:nvSpPr>
        <p:spPr>
          <a:xfrm rot="8929857">
            <a:off x="6079418" y="2063027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F8FB28-FD8E-0AFA-FCCC-A072B675C799}"/>
              </a:ext>
            </a:extLst>
          </p:cNvPr>
          <p:cNvGrpSpPr/>
          <p:nvPr/>
        </p:nvGrpSpPr>
        <p:grpSpPr>
          <a:xfrm rot="10800000">
            <a:off x="6471867" y="3685503"/>
            <a:ext cx="4751373" cy="896496"/>
            <a:chOff x="836009" y="2473569"/>
            <a:chExt cx="4211949" cy="1067429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50D71FD2-8019-CDC5-F43F-E0CB7BD9D4C9}"/>
                </a:ext>
              </a:extLst>
            </p:cNvPr>
            <p:cNvSpPr/>
            <p:nvPr/>
          </p:nvSpPr>
          <p:spPr>
            <a:xfrm>
              <a:off x="836009" y="2473569"/>
              <a:ext cx="807566" cy="571316"/>
            </a:xfrm>
            <a:custGeom>
              <a:avLst/>
              <a:gdLst>
                <a:gd name="connsiteX0" fmla="*/ 5708 w 807566"/>
                <a:gd name="connsiteY0" fmla="*/ 0 h 571316"/>
                <a:gd name="connsiteX1" fmla="*/ 118249 w 807566"/>
                <a:gd name="connsiteY1" fmla="*/ 506437 h 571316"/>
                <a:gd name="connsiteX2" fmla="*/ 807566 w 807566"/>
                <a:gd name="connsiteY2" fmla="*/ 548640 h 57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7566" h="571316">
                  <a:moveTo>
                    <a:pt x="5708" y="0"/>
                  </a:moveTo>
                  <a:cubicBezTo>
                    <a:pt x="-4843" y="207498"/>
                    <a:pt x="-15394" y="414997"/>
                    <a:pt x="118249" y="506437"/>
                  </a:cubicBezTo>
                  <a:cubicBezTo>
                    <a:pt x="251892" y="597877"/>
                    <a:pt x="529729" y="573258"/>
                    <a:pt x="807566" y="54864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8F8B3E4-1F28-B2B9-BEED-D5BC12ADF71D}"/>
                </a:ext>
              </a:extLst>
            </p:cNvPr>
            <p:cNvSpPr/>
            <p:nvPr/>
          </p:nvSpPr>
          <p:spPr>
            <a:xfrm>
              <a:off x="1629508" y="2515251"/>
              <a:ext cx="3418450" cy="1025747"/>
            </a:xfrm>
            <a:custGeom>
              <a:avLst/>
              <a:gdLst>
                <a:gd name="connsiteX0" fmla="*/ 14067 w 3404381"/>
                <a:gd name="connsiteY0" fmla="*/ 521026 h 1221112"/>
                <a:gd name="connsiteX1" fmla="*/ 28135 w 3404381"/>
                <a:gd name="connsiteY1" fmla="*/ 943057 h 1221112"/>
                <a:gd name="connsiteX2" fmla="*/ 267286 w 3404381"/>
                <a:gd name="connsiteY2" fmla="*/ 1168140 h 1221112"/>
                <a:gd name="connsiteX3" fmla="*/ 2616590 w 3404381"/>
                <a:gd name="connsiteY3" fmla="*/ 1125937 h 1221112"/>
                <a:gd name="connsiteX4" fmla="*/ 2869809 w 3404381"/>
                <a:gd name="connsiteY4" fmla="*/ 183401 h 1221112"/>
                <a:gd name="connsiteX5" fmla="*/ 3404381 w 3404381"/>
                <a:gd name="connsiteY5" fmla="*/ 521 h 1221112"/>
                <a:gd name="connsiteX0" fmla="*/ 42573 w 3432887"/>
                <a:gd name="connsiteY0" fmla="*/ 521026 h 1262497"/>
                <a:gd name="connsiteX1" fmla="*/ 56641 w 3432887"/>
                <a:gd name="connsiteY1" fmla="*/ 943057 h 1262497"/>
                <a:gd name="connsiteX2" fmla="*/ 703755 w 3432887"/>
                <a:gd name="connsiteY2" fmla="*/ 1238202 h 1262497"/>
                <a:gd name="connsiteX3" fmla="*/ 2645096 w 3432887"/>
                <a:gd name="connsiteY3" fmla="*/ 1125937 h 1262497"/>
                <a:gd name="connsiteX4" fmla="*/ 2898315 w 3432887"/>
                <a:gd name="connsiteY4" fmla="*/ 183401 h 1262497"/>
                <a:gd name="connsiteX5" fmla="*/ 3432887 w 3432887"/>
                <a:gd name="connsiteY5" fmla="*/ 521 h 1262497"/>
                <a:gd name="connsiteX0" fmla="*/ 42573 w 3432887"/>
                <a:gd name="connsiteY0" fmla="*/ 521026 h 1249932"/>
                <a:gd name="connsiteX1" fmla="*/ 56641 w 3432887"/>
                <a:gd name="connsiteY1" fmla="*/ 1118211 h 1249932"/>
                <a:gd name="connsiteX2" fmla="*/ 703755 w 3432887"/>
                <a:gd name="connsiteY2" fmla="*/ 1238202 h 1249932"/>
                <a:gd name="connsiteX3" fmla="*/ 2645096 w 3432887"/>
                <a:gd name="connsiteY3" fmla="*/ 1125937 h 1249932"/>
                <a:gd name="connsiteX4" fmla="*/ 2898315 w 3432887"/>
                <a:gd name="connsiteY4" fmla="*/ 183401 h 1249932"/>
                <a:gd name="connsiteX5" fmla="*/ 3432887 w 3432887"/>
                <a:gd name="connsiteY5" fmla="*/ 521 h 1249932"/>
                <a:gd name="connsiteX0" fmla="*/ 42573 w 3432887"/>
                <a:gd name="connsiteY0" fmla="*/ 521026 h 1279040"/>
                <a:gd name="connsiteX1" fmla="*/ 56641 w 3432887"/>
                <a:gd name="connsiteY1" fmla="*/ 1118211 h 1279040"/>
                <a:gd name="connsiteX2" fmla="*/ 703755 w 3432887"/>
                <a:gd name="connsiteY2" fmla="*/ 1238202 h 1279040"/>
                <a:gd name="connsiteX3" fmla="*/ 2659163 w 3432887"/>
                <a:gd name="connsiteY3" fmla="*/ 1178483 h 1279040"/>
                <a:gd name="connsiteX4" fmla="*/ 2898315 w 3432887"/>
                <a:gd name="connsiteY4" fmla="*/ 183401 h 1279040"/>
                <a:gd name="connsiteX5" fmla="*/ 3432887 w 3432887"/>
                <a:gd name="connsiteY5" fmla="*/ 521 h 1279040"/>
                <a:gd name="connsiteX0" fmla="*/ 5423 w 3395737"/>
                <a:gd name="connsiteY0" fmla="*/ 521026 h 1279039"/>
                <a:gd name="connsiteX1" fmla="*/ 19491 w 3395737"/>
                <a:gd name="connsiteY1" fmla="*/ 1118211 h 1279039"/>
                <a:gd name="connsiteX2" fmla="*/ 666605 w 3395737"/>
                <a:gd name="connsiteY2" fmla="*/ 1238202 h 1279039"/>
                <a:gd name="connsiteX3" fmla="*/ 2622013 w 3395737"/>
                <a:gd name="connsiteY3" fmla="*/ 1178483 h 1279039"/>
                <a:gd name="connsiteX4" fmla="*/ 2861165 w 3395737"/>
                <a:gd name="connsiteY4" fmla="*/ 183401 h 1279039"/>
                <a:gd name="connsiteX5" fmla="*/ 3395737 w 3395737"/>
                <a:gd name="connsiteY5" fmla="*/ 521 h 1279039"/>
                <a:gd name="connsiteX0" fmla="*/ 0 w 3390314"/>
                <a:gd name="connsiteY0" fmla="*/ 521026 h 1279039"/>
                <a:gd name="connsiteX1" fmla="*/ 14068 w 3390314"/>
                <a:gd name="connsiteY1" fmla="*/ 1118211 h 1279039"/>
                <a:gd name="connsiteX2" fmla="*/ 661182 w 3390314"/>
                <a:gd name="connsiteY2" fmla="*/ 1238202 h 1279039"/>
                <a:gd name="connsiteX3" fmla="*/ 2616590 w 3390314"/>
                <a:gd name="connsiteY3" fmla="*/ 1178483 h 1279039"/>
                <a:gd name="connsiteX4" fmla="*/ 2855742 w 3390314"/>
                <a:gd name="connsiteY4" fmla="*/ 183401 h 1279039"/>
                <a:gd name="connsiteX5" fmla="*/ 3390314 w 3390314"/>
                <a:gd name="connsiteY5" fmla="*/ 521 h 1279039"/>
                <a:gd name="connsiteX0" fmla="*/ 0 w 3418450"/>
                <a:gd name="connsiteY0" fmla="*/ 608602 h 1279039"/>
                <a:gd name="connsiteX1" fmla="*/ 42204 w 3418450"/>
                <a:gd name="connsiteY1" fmla="*/ 1118211 h 1279039"/>
                <a:gd name="connsiteX2" fmla="*/ 689318 w 3418450"/>
                <a:gd name="connsiteY2" fmla="*/ 1238202 h 1279039"/>
                <a:gd name="connsiteX3" fmla="*/ 2644726 w 3418450"/>
                <a:gd name="connsiteY3" fmla="*/ 1178483 h 1279039"/>
                <a:gd name="connsiteX4" fmla="*/ 2883878 w 3418450"/>
                <a:gd name="connsiteY4" fmla="*/ 183401 h 1279039"/>
                <a:gd name="connsiteX5" fmla="*/ 3418450 w 3418450"/>
                <a:gd name="connsiteY5" fmla="*/ 521 h 1279039"/>
                <a:gd name="connsiteX0" fmla="*/ 0 w 3418450"/>
                <a:gd name="connsiteY0" fmla="*/ 608602 h 1277139"/>
                <a:gd name="connsiteX1" fmla="*/ 126610 w 3418450"/>
                <a:gd name="connsiteY1" fmla="*/ 1153242 h 1277139"/>
                <a:gd name="connsiteX2" fmla="*/ 689318 w 3418450"/>
                <a:gd name="connsiteY2" fmla="*/ 1238202 h 1277139"/>
                <a:gd name="connsiteX3" fmla="*/ 2644726 w 3418450"/>
                <a:gd name="connsiteY3" fmla="*/ 1178483 h 1277139"/>
                <a:gd name="connsiteX4" fmla="*/ 2883878 w 3418450"/>
                <a:gd name="connsiteY4" fmla="*/ 183401 h 1277139"/>
                <a:gd name="connsiteX5" fmla="*/ 3418450 w 3418450"/>
                <a:gd name="connsiteY5" fmla="*/ 521 h 12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450" h="1277139">
                  <a:moveTo>
                    <a:pt x="0" y="608602"/>
                  </a:moveTo>
                  <a:cubicBezTo>
                    <a:pt x="647113" y="608051"/>
                    <a:pt x="11724" y="1048309"/>
                    <a:pt x="126610" y="1153242"/>
                  </a:cubicBezTo>
                  <a:cubicBezTo>
                    <a:pt x="241496" y="1258175"/>
                    <a:pt x="269632" y="1233995"/>
                    <a:pt x="689318" y="1238202"/>
                  </a:cubicBezTo>
                  <a:cubicBezTo>
                    <a:pt x="1109004" y="1242409"/>
                    <a:pt x="2278966" y="1354283"/>
                    <a:pt x="2644726" y="1178483"/>
                  </a:cubicBezTo>
                  <a:cubicBezTo>
                    <a:pt x="3010486" y="1002683"/>
                    <a:pt x="2752580" y="370970"/>
                    <a:pt x="2883878" y="183401"/>
                  </a:cubicBezTo>
                  <a:cubicBezTo>
                    <a:pt x="3015176" y="-4168"/>
                    <a:pt x="3216813" y="-1824"/>
                    <a:pt x="3418450" y="521"/>
                  </a:cubicBezTo>
                </a:path>
              </a:pathLst>
            </a:custGeom>
            <a:noFill/>
            <a:ln w="63500" cap="rnd">
              <a:solidFill>
                <a:srgbClr val="02F9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Freeform 176">
            <a:extLst>
              <a:ext uri="{FF2B5EF4-FFF2-40B4-BE49-F238E27FC236}">
                <a16:creationId xmlns:a16="http://schemas.microsoft.com/office/drawing/2014/main" id="{28AAA0F5-1A48-A5BC-7BB3-CA2DABCD7FDF}"/>
              </a:ext>
            </a:extLst>
          </p:cNvPr>
          <p:cNvSpPr/>
          <p:nvPr/>
        </p:nvSpPr>
        <p:spPr>
          <a:xfrm rot="18281534">
            <a:off x="1977291" y="4901581"/>
            <a:ext cx="807566" cy="571316"/>
          </a:xfrm>
          <a:custGeom>
            <a:avLst/>
            <a:gdLst>
              <a:gd name="connsiteX0" fmla="*/ 5708 w 807566"/>
              <a:gd name="connsiteY0" fmla="*/ 0 h 571316"/>
              <a:gd name="connsiteX1" fmla="*/ 118249 w 807566"/>
              <a:gd name="connsiteY1" fmla="*/ 506437 h 571316"/>
              <a:gd name="connsiteX2" fmla="*/ 807566 w 807566"/>
              <a:gd name="connsiteY2" fmla="*/ 548640 h 5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566" h="571316">
                <a:moveTo>
                  <a:pt x="5708" y="0"/>
                </a:moveTo>
                <a:cubicBezTo>
                  <a:pt x="-4843" y="207498"/>
                  <a:pt x="-15394" y="414997"/>
                  <a:pt x="118249" y="506437"/>
                </a:cubicBezTo>
                <a:cubicBezTo>
                  <a:pt x="251892" y="597877"/>
                  <a:pt x="529729" y="573258"/>
                  <a:pt x="807566" y="548640"/>
                </a:cubicBezTo>
              </a:path>
            </a:pathLst>
          </a:custGeom>
          <a:noFill/>
          <a:ln w="635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38B2F03-9AA0-0528-8F00-A6020F12EDEE}"/>
              </a:ext>
            </a:extLst>
          </p:cNvPr>
          <p:cNvSpPr/>
          <p:nvPr/>
        </p:nvSpPr>
        <p:spPr>
          <a:xfrm>
            <a:off x="1477108" y="2362851"/>
            <a:ext cx="3418450" cy="1025747"/>
          </a:xfrm>
          <a:custGeom>
            <a:avLst/>
            <a:gdLst>
              <a:gd name="connsiteX0" fmla="*/ 14067 w 3404381"/>
              <a:gd name="connsiteY0" fmla="*/ 521026 h 1221112"/>
              <a:gd name="connsiteX1" fmla="*/ 28135 w 3404381"/>
              <a:gd name="connsiteY1" fmla="*/ 943057 h 1221112"/>
              <a:gd name="connsiteX2" fmla="*/ 267286 w 3404381"/>
              <a:gd name="connsiteY2" fmla="*/ 1168140 h 1221112"/>
              <a:gd name="connsiteX3" fmla="*/ 2616590 w 3404381"/>
              <a:gd name="connsiteY3" fmla="*/ 1125937 h 1221112"/>
              <a:gd name="connsiteX4" fmla="*/ 2869809 w 3404381"/>
              <a:gd name="connsiteY4" fmla="*/ 183401 h 1221112"/>
              <a:gd name="connsiteX5" fmla="*/ 3404381 w 3404381"/>
              <a:gd name="connsiteY5" fmla="*/ 521 h 1221112"/>
              <a:gd name="connsiteX0" fmla="*/ 42573 w 3432887"/>
              <a:gd name="connsiteY0" fmla="*/ 521026 h 1262497"/>
              <a:gd name="connsiteX1" fmla="*/ 56641 w 3432887"/>
              <a:gd name="connsiteY1" fmla="*/ 943057 h 1262497"/>
              <a:gd name="connsiteX2" fmla="*/ 703755 w 3432887"/>
              <a:gd name="connsiteY2" fmla="*/ 1238202 h 1262497"/>
              <a:gd name="connsiteX3" fmla="*/ 2645096 w 3432887"/>
              <a:gd name="connsiteY3" fmla="*/ 1125937 h 1262497"/>
              <a:gd name="connsiteX4" fmla="*/ 2898315 w 3432887"/>
              <a:gd name="connsiteY4" fmla="*/ 183401 h 1262497"/>
              <a:gd name="connsiteX5" fmla="*/ 3432887 w 3432887"/>
              <a:gd name="connsiteY5" fmla="*/ 521 h 1262497"/>
              <a:gd name="connsiteX0" fmla="*/ 42573 w 3432887"/>
              <a:gd name="connsiteY0" fmla="*/ 521026 h 1249932"/>
              <a:gd name="connsiteX1" fmla="*/ 56641 w 3432887"/>
              <a:gd name="connsiteY1" fmla="*/ 1118211 h 1249932"/>
              <a:gd name="connsiteX2" fmla="*/ 703755 w 3432887"/>
              <a:gd name="connsiteY2" fmla="*/ 1238202 h 1249932"/>
              <a:gd name="connsiteX3" fmla="*/ 2645096 w 3432887"/>
              <a:gd name="connsiteY3" fmla="*/ 1125937 h 1249932"/>
              <a:gd name="connsiteX4" fmla="*/ 2898315 w 3432887"/>
              <a:gd name="connsiteY4" fmla="*/ 183401 h 1249932"/>
              <a:gd name="connsiteX5" fmla="*/ 3432887 w 3432887"/>
              <a:gd name="connsiteY5" fmla="*/ 521 h 1249932"/>
              <a:gd name="connsiteX0" fmla="*/ 42573 w 3432887"/>
              <a:gd name="connsiteY0" fmla="*/ 521026 h 1279040"/>
              <a:gd name="connsiteX1" fmla="*/ 56641 w 3432887"/>
              <a:gd name="connsiteY1" fmla="*/ 1118211 h 1279040"/>
              <a:gd name="connsiteX2" fmla="*/ 703755 w 3432887"/>
              <a:gd name="connsiteY2" fmla="*/ 1238202 h 1279040"/>
              <a:gd name="connsiteX3" fmla="*/ 2659163 w 3432887"/>
              <a:gd name="connsiteY3" fmla="*/ 1178483 h 1279040"/>
              <a:gd name="connsiteX4" fmla="*/ 2898315 w 3432887"/>
              <a:gd name="connsiteY4" fmla="*/ 183401 h 1279040"/>
              <a:gd name="connsiteX5" fmla="*/ 3432887 w 3432887"/>
              <a:gd name="connsiteY5" fmla="*/ 521 h 1279040"/>
              <a:gd name="connsiteX0" fmla="*/ 5423 w 3395737"/>
              <a:gd name="connsiteY0" fmla="*/ 521026 h 1279039"/>
              <a:gd name="connsiteX1" fmla="*/ 19491 w 3395737"/>
              <a:gd name="connsiteY1" fmla="*/ 1118211 h 1279039"/>
              <a:gd name="connsiteX2" fmla="*/ 666605 w 3395737"/>
              <a:gd name="connsiteY2" fmla="*/ 1238202 h 1279039"/>
              <a:gd name="connsiteX3" fmla="*/ 2622013 w 3395737"/>
              <a:gd name="connsiteY3" fmla="*/ 1178483 h 1279039"/>
              <a:gd name="connsiteX4" fmla="*/ 2861165 w 3395737"/>
              <a:gd name="connsiteY4" fmla="*/ 183401 h 1279039"/>
              <a:gd name="connsiteX5" fmla="*/ 3395737 w 3395737"/>
              <a:gd name="connsiteY5" fmla="*/ 521 h 1279039"/>
              <a:gd name="connsiteX0" fmla="*/ 0 w 3390314"/>
              <a:gd name="connsiteY0" fmla="*/ 521026 h 1279039"/>
              <a:gd name="connsiteX1" fmla="*/ 14068 w 3390314"/>
              <a:gd name="connsiteY1" fmla="*/ 1118211 h 1279039"/>
              <a:gd name="connsiteX2" fmla="*/ 661182 w 3390314"/>
              <a:gd name="connsiteY2" fmla="*/ 1238202 h 1279039"/>
              <a:gd name="connsiteX3" fmla="*/ 2616590 w 3390314"/>
              <a:gd name="connsiteY3" fmla="*/ 1178483 h 1279039"/>
              <a:gd name="connsiteX4" fmla="*/ 2855742 w 3390314"/>
              <a:gd name="connsiteY4" fmla="*/ 183401 h 1279039"/>
              <a:gd name="connsiteX5" fmla="*/ 3390314 w 3390314"/>
              <a:gd name="connsiteY5" fmla="*/ 521 h 1279039"/>
              <a:gd name="connsiteX0" fmla="*/ 0 w 3418450"/>
              <a:gd name="connsiteY0" fmla="*/ 608602 h 1279039"/>
              <a:gd name="connsiteX1" fmla="*/ 42204 w 3418450"/>
              <a:gd name="connsiteY1" fmla="*/ 1118211 h 1279039"/>
              <a:gd name="connsiteX2" fmla="*/ 689318 w 3418450"/>
              <a:gd name="connsiteY2" fmla="*/ 1238202 h 1279039"/>
              <a:gd name="connsiteX3" fmla="*/ 2644726 w 3418450"/>
              <a:gd name="connsiteY3" fmla="*/ 1178483 h 1279039"/>
              <a:gd name="connsiteX4" fmla="*/ 2883878 w 3418450"/>
              <a:gd name="connsiteY4" fmla="*/ 183401 h 1279039"/>
              <a:gd name="connsiteX5" fmla="*/ 3418450 w 3418450"/>
              <a:gd name="connsiteY5" fmla="*/ 521 h 1279039"/>
              <a:gd name="connsiteX0" fmla="*/ 0 w 3418450"/>
              <a:gd name="connsiteY0" fmla="*/ 608602 h 1277139"/>
              <a:gd name="connsiteX1" fmla="*/ 126610 w 3418450"/>
              <a:gd name="connsiteY1" fmla="*/ 1153242 h 1277139"/>
              <a:gd name="connsiteX2" fmla="*/ 689318 w 3418450"/>
              <a:gd name="connsiteY2" fmla="*/ 1238202 h 1277139"/>
              <a:gd name="connsiteX3" fmla="*/ 2644726 w 3418450"/>
              <a:gd name="connsiteY3" fmla="*/ 1178483 h 1277139"/>
              <a:gd name="connsiteX4" fmla="*/ 2883878 w 3418450"/>
              <a:gd name="connsiteY4" fmla="*/ 183401 h 1277139"/>
              <a:gd name="connsiteX5" fmla="*/ 3418450 w 3418450"/>
              <a:gd name="connsiteY5" fmla="*/ 521 h 12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8450" h="1277139">
                <a:moveTo>
                  <a:pt x="0" y="608602"/>
                </a:moveTo>
                <a:cubicBezTo>
                  <a:pt x="647113" y="608051"/>
                  <a:pt x="11724" y="1048309"/>
                  <a:pt x="126610" y="1153242"/>
                </a:cubicBezTo>
                <a:cubicBezTo>
                  <a:pt x="241496" y="1258175"/>
                  <a:pt x="269632" y="1233995"/>
                  <a:pt x="689318" y="1238202"/>
                </a:cubicBezTo>
                <a:cubicBezTo>
                  <a:pt x="1109004" y="1242409"/>
                  <a:pt x="2278966" y="1354283"/>
                  <a:pt x="2644726" y="1178483"/>
                </a:cubicBezTo>
                <a:cubicBezTo>
                  <a:pt x="3010486" y="1002683"/>
                  <a:pt x="2752580" y="370970"/>
                  <a:pt x="2883878" y="183401"/>
                </a:cubicBezTo>
                <a:cubicBezTo>
                  <a:pt x="3015176" y="-4168"/>
                  <a:pt x="3216813" y="-1824"/>
                  <a:pt x="3418450" y="521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72AA622-20A2-3DD1-3E00-923583397B4F}"/>
              </a:ext>
            </a:extLst>
          </p:cNvPr>
          <p:cNvSpPr/>
          <p:nvPr/>
        </p:nvSpPr>
        <p:spPr>
          <a:xfrm>
            <a:off x="2754279" y="4830484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1A1B1BA-2ED6-DBA7-B16B-C089432494A8}"/>
              </a:ext>
            </a:extLst>
          </p:cNvPr>
          <p:cNvSpPr/>
          <p:nvPr/>
        </p:nvSpPr>
        <p:spPr>
          <a:xfrm>
            <a:off x="3680390" y="2248570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0A8E07-C0C4-FF7A-4C1E-2EC0E247DD65}"/>
              </a:ext>
            </a:extLst>
          </p:cNvPr>
          <p:cNvSpPr/>
          <p:nvPr/>
        </p:nvSpPr>
        <p:spPr>
          <a:xfrm>
            <a:off x="6267865" y="4489543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F86CDF3-F376-BC1B-767C-CC30D4166B6C}"/>
              </a:ext>
            </a:extLst>
          </p:cNvPr>
          <p:cNvSpPr/>
          <p:nvPr/>
        </p:nvSpPr>
        <p:spPr>
          <a:xfrm>
            <a:off x="8208713" y="4479335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302BFA3-A38B-464D-B3B1-B79682D87A77}"/>
              </a:ext>
            </a:extLst>
          </p:cNvPr>
          <p:cNvSpPr/>
          <p:nvPr/>
        </p:nvSpPr>
        <p:spPr>
          <a:xfrm>
            <a:off x="6870557" y="2274566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8B3B17D-C08A-38D0-FFBB-DE66DD1BDA40}"/>
              </a:ext>
            </a:extLst>
          </p:cNvPr>
          <p:cNvSpPr/>
          <p:nvPr/>
        </p:nvSpPr>
        <p:spPr>
          <a:xfrm>
            <a:off x="2844510" y="3968180"/>
            <a:ext cx="433262" cy="955512"/>
          </a:xfrm>
          <a:custGeom>
            <a:avLst/>
            <a:gdLst>
              <a:gd name="connsiteX0" fmla="*/ 81570 w 573939"/>
              <a:gd name="connsiteY0" fmla="*/ 528522 h 528522"/>
              <a:gd name="connsiteX1" fmla="*/ 39367 w 573939"/>
              <a:gd name="connsiteY1" fmla="*/ 8018 h 528522"/>
              <a:gd name="connsiteX2" fmla="*/ 573939 w 573939"/>
              <a:gd name="connsiteY2" fmla="*/ 261236 h 528522"/>
              <a:gd name="connsiteX0" fmla="*/ 81570 w 433262"/>
              <a:gd name="connsiteY0" fmla="*/ 955512 h 955512"/>
              <a:gd name="connsiteX1" fmla="*/ 39367 w 433262"/>
              <a:gd name="connsiteY1" fmla="*/ 435008 h 955512"/>
              <a:gd name="connsiteX2" fmla="*/ 433262 w 433262"/>
              <a:gd name="connsiteY2" fmla="*/ 27045 h 9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262" h="955512">
                <a:moveTo>
                  <a:pt x="81570" y="955512"/>
                </a:moveTo>
                <a:cubicBezTo>
                  <a:pt x="19438" y="717534"/>
                  <a:pt x="-42694" y="479556"/>
                  <a:pt x="39367" y="435008"/>
                </a:cubicBezTo>
                <a:cubicBezTo>
                  <a:pt x="121428" y="390460"/>
                  <a:pt x="207006" y="-121838"/>
                  <a:pt x="433262" y="27045"/>
                </a:cubicBezTo>
              </a:path>
            </a:pathLst>
          </a:custGeom>
          <a:noFill/>
          <a:ln w="63500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94F3223A-853F-61D7-5026-4C393897F733}"/>
              </a:ext>
            </a:extLst>
          </p:cNvPr>
          <p:cNvSpPr/>
          <p:nvPr/>
        </p:nvSpPr>
        <p:spPr>
          <a:xfrm>
            <a:off x="5807753" y="2440875"/>
            <a:ext cx="1769683" cy="2131125"/>
          </a:xfrm>
          <a:custGeom>
            <a:avLst/>
            <a:gdLst>
              <a:gd name="connsiteX0" fmla="*/ 1337825 w 1907548"/>
              <a:gd name="connsiteY0" fmla="*/ 16179 h 2126333"/>
              <a:gd name="connsiteX1" fmla="*/ 1787991 w 1907548"/>
              <a:gd name="connsiteY1" fmla="*/ 142788 h 2126333"/>
              <a:gd name="connsiteX2" fmla="*/ 1759856 w 1907548"/>
              <a:gd name="connsiteY2" fmla="*/ 1057188 h 2126333"/>
              <a:gd name="connsiteX3" fmla="*/ 156139 w 1907548"/>
              <a:gd name="connsiteY3" fmla="*/ 1071256 h 2126333"/>
              <a:gd name="connsiteX4" fmla="*/ 113936 w 1907548"/>
              <a:gd name="connsiteY4" fmla="*/ 1915318 h 2126333"/>
              <a:gd name="connsiteX5" fmla="*/ 620373 w 1907548"/>
              <a:gd name="connsiteY5" fmla="*/ 2126333 h 2126333"/>
              <a:gd name="connsiteX0" fmla="*/ 1272373 w 1832069"/>
              <a:gd name="connsiteY0" fmla="*/ 16179 h 2126333"/>
              <a:gd name="connsiteX1" fmla="*/ 1722539 w 1832069"/>
              <a:gd name="connsiteY1" fmla="*/ 142788 h 2126333"/>
              <a:gd name="connsiteX2" fmla="*/ 1694404 w 1832069"/>
              <a:gd name="connsiteY2" fmla="*/ 1057188 h 2126333"/>
              <a:gd name="connsiteX3" fmla="*/ 231364 w 1832069"/>
              <a:gd name="connsiteY3" fmla="*/ 1254136 h 2126333"/>
              <a:gd name="connsiteX4" fmla="*/ 48484 w 1832069"/>
              <a:gd name="connsiteY4" fmla="*/ 1915318 h 2126333"/>
              <a:gd name="connsiteX5" fmla="*/ 554921 w 1832069"/>
              <a:gd name="connsiteY5" fmla="*/ 2126333 h 2126333"/>
              <a:gd name="connsiteX0" fmla="*/ 1268295 w 1769683"/>
              <a:gd name="connsiteY0" fmla="*/ 20971 h 2131125"/>
              <a:gd name="connsiteX1" fmla="*/ 1718461 w 1769683"/>
              <a:gd name="connsiteY1" fmla="*/ 147580 h 2131125"/>
              <a:gd name="connsiteX2" fmla="*/ 1591852 w 1769683"/>
              <a:gd name="connsiteY2" fmla="*/ 1174521 h 2131125"/>
              <a:gd name="connsiteX3" fmla="*/ 227286 w 1769683"/>
              <a:gd name="connsiteY3" fmla="*/ 1258928 h 2131125"/>
              <a:gd name="connsiteX4" fmla="*/ 44406 w 1769683"/>
              <a:gd name="connsiteY4" fmla="*/ 1920110 h 2131125"/>
              <a:gd name="connsiteX5" fmla="*/ 550843 w 1769683"/>
              <a:gd name="connsiteY5" fmla="*/ 2131125 h 213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683" h="2131125">
                <a:moveTo>
                  <a:pt x="1268295" y="20971"/>
                </a:moveTo>
                <a:cubicBezTo>
                  <a:pt x="1458209" y="-2475"/>
                  <a:pt x="1664535" y="-44678"/>
                  <a:pt x="1718461" y="147580"/>
                </a:cubicBezTo>
                <a:cubicBezTo>
                  <a:pt x="1772387" y="339838"/>
                  <a:pt x="1840381" y="989296"/>
                  <a:pt x="1591852" y="1174521"/>
                </a:cubicBezTo>
                <a:cubicBezTo>
                  <a:pt x="1343323" y="1359746"/>
                  <a:pt x="485194" y="1134663"/>
                  <a:pt x="227286" y="1258928"/>
                </a:cubicBezTo>
                <a:cubicBezTo>
                  <a:pt x="-30622" y="1383193"/>
                  <a:pt x="-32966" y="1744264"/>
                  <a:pt x="44406" y="1920110"/>
                </a:cubicBezTo>
                <a:cubicBezTo>
                  <a:pt x="121778" y="2095956"/>
                  <a:pt x="336310" y="2113540"/>
                  <a:pt x="550843" y="2131125"/>
                </a:cubicBezTo>
              </a:path>
            </a:pathLst>
          </a:custGeom>
          <a:noFill/>
          <a:ln w="63500" cap="rnd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07D4FD04-BAE0-7D57-3F6E-30A3D13B53D5}"/>
              </a:ext>
            </a:extLst>
          </p:cNvPr>
          <p:cNvSpPr/>
          <p:nvPr/>
        </p:nvSpPr>
        <p:spPr>
          <a:xfrm>
            <a:off x="3854548" y="2380559"/>
            <a:ext cx="5265818" cy="2247711"/>
          </a:xfrm>
          <a:custGeom>
            <a:avLst/>
            <a:gdLst>
              <a:gd name="connsiteX0" fmla="*/ 0 w 5300359"/>
              <a:gd name="connsiteY0" fmla="*/ 2526 h 2239289"/>
              <a:gd name="connsiteX1" fmla="*/ 478301 w 5300359"/>
              <a:gd name="connsiteY1" fmla="*/ 199473 h 2239289"/>
              <a:gd name="connsiteX2" fmla="*/ 492369 w 5300359"/>
              <a:gd name="connsiteY2" fmla="*/ 1268618 h 2239289"/>
              <a:gd name="connsiteX3" fmla="*/ 4909624 w 5300359"/>
              <a:gd name="connsiteY3" fmla="*/ 1001332 h 2239289"/>
              <a:gd name="connsiteX4" fmla="*/ 5036234 w 5300359"/>
              <a:gd name="connsiteY4" fmla="*/ 2014206 h 2239289"/>
              <a:gd name="connsiteX5" fmla="*/ 4515729 w 5300359"/>
              <a:gd name="connsiteY5" fmla="*/ 2239289 h 2239289"/>
              <a:gd name="connsiteX0" fmla="*/ 0 w 5280014"/>
              <a:gd name="connsiteY0" fmla="*/ 674 h 2237437"/>
              <a:gd name="connsiteX1" fmla="*/ 478301 w 5280014"/>
              <a:gd name="connsiteY1" fmla="*/ 197621 h 2237437"/>
              <a:gd name="connsiteX2" fmla="*/ 773723 w 5280014"/>
              <a:gd name="connsiteY2" fmla="*/ 943209 h 2237437"/>
              <a:gd name="connsiteX3" fmla="*/ 4909624 w 5280014"/>
              <a:gd name="connsiteY3" fmla="*/ 999480 h 2237437"/>
              <a:gd name="connsiteX4" fmla="*/ 5036234 w 5280014"/>
              <a:gd name="connsiteY4" fmla="*/ 2012354 h 2237437"/>
              <a:gd name="connsiteX5" fmla="*/ 4515729 w 5280014"/>
              <a:gd name="connsiteY5" fmla="*/ 2237437 h 2237437"/>
              <a:gd name="connsiteX0" fmla="*/ 0 w 5261770"/>
              <a:gd name="connsiteY0" fmla="*/ 729 h 2237492"/>
              <a:gd name="connsiteX1" fmla="*/ 478301 w 5261770"/>
              <a:gd name="connsiteY1" fmla="*/ 197676 h 2237492"/>
              <a:gd name="connsiteX2" fmla="*/ 1026942 w 5261770"/>
              <a:gd name="connsiteY2" fmla="*/ 971400 h 2237492"/>
              <a:gd name="connsiteX3" fmla="*/ 4909624 w 5261770"/>
              <a:gd name="connsiteY3" fmla="*/ 999535 h 2237492"/>
              <a:gd name="connsiteX4" fmla="*/ 5036234 w 5261770"/>
              <a:gd name="connsiteY4" fmla="*/ 2012409 h 2237492"/>
              <a:gd name="connsiteX5" fmla="*/ 4515729 w 5261770"/>
              <a:gd name="connsiteY5" fmla="*/ 2237492 h 2237492"/>
              <a:gd name="connsiteX0" fmla="*/ 0 w 5261770"/>
              <a:gd name="connsiteY0" fmla="*/ 729 h 2237492"/>
              <a:gd name="connsiteX1" fmla="*/ 478301 w 5261770"/>
              <a:gd name="connsiteY1" fmla="*/ 197676 h 2237492"/>
              <a:gd name="connsiteX2" fmla="*/ 1026942 w 5261770"/>
              <a:gd name="connsiteY2" fmla="*/ 971400 h 2237492"/>
              <a:gd name="connsiteX3" fmla="*/ 4909624 w 5261770"/>
              <a:gd name="connsiteY3" fmla="*/ 999535 h 2237492"/>
              <a:gd name="connsiteX4" fmla="*/ 5036234 w 5261770"/>
              <a:gd name="connsiteY4" fmla="*/ 2012409 h 2237492"/>
              <a:gd name="connsiteX5" fmla="*/ 4515729 w 5261770"/>
              <a:gd name="connsiteY5" fmla="*/ 2237492 h 2237492"/>
              <a:gd name="connsiteX0" fmla="*/ 0 w 5265818"/>
              <a:gd name="connsiteY0" fmla="*/ 625 h 2237388"/>
              <a:gd name="connsiteX1" fmla="*/ 478301 w 5265818"/>
              <a:gd name="connsiteY1" fmla="*/ 197572 h 2237388"/>
              <a:gd name="connsiteX2" fmla="*/ 970671 w 5265818"/>
              <a:gd name="connsiteY2" fmla="*/ 915026 h 2237388"/>
              <a:gd name="connsiteX3" fmla="*/ 4909624 w 5265818"/>
              <a:gd name="connsiteY3" fmla="*/ 999431 h 2237388"/>
              <a:gd name="connsiteX4" fmla="*/ 5036234 w 5265818"/>
              <a:gd name="connsiteY4" fmla="*/ 2012305 h 2237388"/>
              <a:gd name="connsiteX5" fmla="*/ 4515729 w 5265818"/>
              <a:gd name="connsiteY5" fmla="*/ 2237388 h 2237388"/>
              <a:gd name="connsiteX0" fmla="*/ 0 w 5265818"/>
              <a:gd name="connsiteY0" fmla="*/ 10948 h 2247711"/>
              <a:gd name="connsiteX1" fmla="*/ 478301 w 5265818"/>
              <a:gd name="connsiteY1" fmla="*/ 207895 h 2247711"/>
              <a:gd name="connsiteX2" fmla="*/ 970671 w 5265818"/>
              <a:gd name="connsiteY2" fmla="*/ 925349 h 2247711"/>
              <a:gd name="connsiteX3" fmla="*/ 4909624 w 5265818"/>
              <a:gd name="connsiteY3" fmla="*/ 1009754 h 2247711"/>
              <a:gd name="connsiteX4" fmla="*/ 5036234 w 5265818"/>
              <a:gd name="connsiteY4" fmla="*/ 2022628 h 2247711"/>
              <a:gd name="connsiteX5" fmla="*/ 4515729 w 5265818"/>
              <a:gd name="connsiteY5" fmla="*/ 2247711 h 2247711"/>
              <a:gd name="connsiteX0" fmla="*/ 0 w 5265818"/>
              <a:gd name="connsiteY0" fmla="*/ 10948 h 2247711"/>
              <a:gd name="connsiteX1" fmla="*/ 478301 w 5265818"/>
              <a:gd name="connsiteY1" fmla="*/ 207895 h 2247711"/>
              <a:gd name="connsiteX2" fmla="*/ 970671 w 5265818"/>
              <a:gd name="connsiteY2" fmla="*/ 925349 h 2247711"/>
              <a:gd name="connsiteX3" fmla="*/ 4909624 w 5265818"/>
              <a:gd name="connsiteY3" fmla="*/ 1009754 h 2247711"/>
              <a:gd name="connsiteX4" fmla="*/ 5036234 w 5265818"/>
              <a:gd name="connsiteY4" fmla="*/ 2022628 h 2247711"/>
              <a:gd name="connsiteX5" fmla="*/ 4515729 w 5265818"/>
              <a:gd name="connsiteY5" fmla="*/ 2247711 h 22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818" h="2247711">
                <a:moveTo>
                  <a:pt x="0" y="10948"/>
                </a:moveTo>
                <a:cubicBezTo>
                  <a:pt x="198119" y="3914"/>
                  <a:pt x="443131" y="-57047"/>
                  <a:pt x="478301" y="207895"/>
                </a:cubicBezTo>
                <a:cubicBezTo>
                  <a:pt x="513471" y="472837"/>
                  <a:pt x="485336" y="749502"/>
                  <a:pt x="970671" y="925349"/>
                </a:cubicBezTo>
                <a:cubicBezTo>
                  <a:pt x="1456006" y="1101196"/>
                  <a:pt x="4232030" y="826874"/>
                  <a:pt x="4909624" y="1009754"/>
                </a:cubicBezTo>
                <a:cubicBezTo>
                  <a:pt x="5587218" y="1192634"/>
                  <a:pt x="5101883" y="1816302"/>
                  <a:pt x="5036234" y="2022628"/>
                </a:cubicBezTo>
                <a:cubicBezTo>
                  <a:pt x="4970585" y="2228954"/>
                  <a:pt x="4743157" y="2238332"/>
                  <a:pt x="4515729" y="2247711"/>
                </a:cubicBezTo>
              </a:path>
            </a:pathLst>
          </a:custGeom>
          <a:noFill/>
          <a:ln w="63500">
            <a:solidFill>
              <a:srgbClr val="02F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EE7CD3D-1304-7C11-0094-93559A11EC38}"/>
              </a:ext>
            </a:extLst>
          </p:cNvPr>
          <p:cNvSpPr/>
          <p:nvPr/>
        </p:nvSpPr>
        <p:spPr>
          <a:xfrm>
            <a:off x="3155627" y="3861092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08970B8-DB5C-4861-538F-135B78B60D69}"/>
              </a:ext>
            </a:extLst>
          </p:cNvPr>
          <p:cNvSpPr/>
          <p:nvPr/>
        </p:nvSpPr>
        <p:spPr>
          <a:xfrm>
            <a:off x="4744752" y="2226011"/>
            <a:ext cx="268748" cy="268748"/>
          </a:xfrm>
          <a:prstGeom prst="ellipse">
            <a:avLst/>
          </a:prstGeom>
          <a:solidFill>
            <a:srgbClr val="02F907"/>
          </a:solidFill>
          <a:ln w="38100">
            <a:solidFill>
              <a:srgbClr val="00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61A2EC-9925-F216-E153-A1D073A13D4B}"/>
              </a:ext>
            </a:extLst>
          </p:cNvPr>
          <p:cNvGrpSpPr/>
          <p:nvPr/>
        </p:nvGrpSpPr>
        <p:grpSpPr>
          <a:xfrm rot="10800000">
            <a:off x="2038013" y="3558612"/>
            <a:ext cx="1698397" cy="1775937"/>
            <a:chOff x="3499402" y="1660873"/>
            <a:chExt cx="1698397" cy="1775937"/>
          </a:xfrm>
        </p:grpSpPr>
        <p:pic>
          <p:nvPicPr>
            <p:cNvPr id="12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9C25E2C-9D8C-2B12-33C0-5FEDB805D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F2A9F41-9D61-5DDD-410B-38845B2F5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7399BFF-54D0-43AC-3CBE-235E8120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8646613C-E9F3-34BB-E60C-964BD2FC4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1194D61-5681-8026-4EB3-D6ABF35226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2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AD5C9AA-390D-E13E-8D01-DDC10BD54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616406B-17D3-AA80-CBB4-CE1F6581FCDC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31" name="Graphic 130" descr="Network outline">
                <a:extLst>
                  <a:ext uri="{FF2B5EF4-FFF2-40B4-BE49-F238E27FC236}">
                    <a16:creationId xmlns:a16="http://schemas.microsoft.com/office/drawing/2014/main" id="{210525B8-1703-A332-1AA9-35A0C907D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4AD9685-26B9-2DA0-09D7-7B50316E9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373B41-2B22-CCBB-B8F0-9936A9147F5D}"/>
              </a:ext>
            </a:extLst>
          </p:cNvPr>
          <p:cNvGrpSpPr/>
          <p:nvPr/>
        </p:nvGrpSpPr>
        <p:grpSpPr>
          <a:xfrm rot="10800000">
            <a:off x="5016065" y="3558612"/>
            <a:ext cx="1698397" cy="1775937"/>
            <a:chOff x="3499402" y="1660873"/>
            <a:chExt cx="1698397" cy="1775937"/>
          </a:xfrm>
        </p:grpSpPr>
        <p:pic>
          <p:nvPicPr>
            <p:cNvPr id="13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BB107FA9-5C22-C2DF-E563-C954CF3F7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3349C006-0D2E-99D7-1BE5-E2DE52DCF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617BD24-3236-1FC7-A2FF-DB4C87C13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15B1F4C-6B10-F1D6-02A2-F0B091193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676AB0A5-F945-1C64-9B41-1CF625F93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3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1CBCEB18-34E8-782E-3753-DFF29DD41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53C0188-6363-05F7-4181-85B52A2A2A85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41" name="Graphic 140" descr="Network outline">
                <a:extLst>
                  <a:ext uri="{FF2B5EF4-FFF2-40B4-BE49-F238E27FC236}">
                    <a16:creationId xmlns:a16="http://schemas.microsoft.com/office/drawing/2014/main" id="{34A0A26E-8B6B-76BA-32B7-2238D9BAC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0B5E7A9-63C8-6A0B-A0A2-2DAE50C39B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7ACF51-B042-31F9-FE8F-246F58DA7C05}"/>
              </a:ext>
            </a:extLst>
          </p:cNvPr>
          <p:cNvGrpSpPr/>
          <p:nvPr/>
        </p:nvGrpSpPr>
        <p:grpSpPr>
          <a:xfrm rot="10800000">
            <a:off x="8022253" y="3558612"/>
            <a:ext cx="1698397" cy="1775937"/>
            <a:chOff x="3499402" y="1660873"/>
            <a:chExt cx="1698397" cy="1775937"/>
          </a:xfrm>
        </p:grpSpPr>
        <p:pic>
          <p:nvPicPr>
            <p:cNvPr id="14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99B6D90-D316-4869-3D97-70478656CF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FA75A7D-E188-5374-6658-5C220046F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A665856-C436-0A82-960A-BFFF8426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FD7FDA94-1A82-3CC7-3425-FAA687B6A1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2E38777-4926-2D24-D671-FEEA5BEF2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4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D913162-090B-5480-C319-8BA3B69A8E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5601C91-BA5E-F623-C613-3426C51927EB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51" name="Graphic 150" descr="Network outline">
                <a:extLst>
                  <a:ext uri="{FF2B5EF4-FFF2-40B4-BE49-F238E27FC236}">
                    <a16:creationId xmlns:a16="http://schemas.microsoft.com/office/drawing/2014/main" id="{51FAE729-CE80-4CE1-24DB-2F8D643AC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DE1FB5-F0FC-1973-FA55-FFB9475B0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46E44-B03C-A829-CEBC-165472312AFD}"/>
              </a:ext>
            </a:extLst>
          </p:cNvPr>
          <p:cNvGrpSpPr/>
          <p:nvPr/>
        </p:nvGrpSpPr>
        <p:grpSpPr>
          <a:xfrm>
            <a:off x="6676729" y="1698303"/>
            <a:ext cx="1698397" cy="1775937"/>
            <a:chOff x="3499402" y="1660873"/>
            <a:chExt cx="1698397" cy="1775937"/>
          </a:xfrm>
        </p:grpSpPr>
        <p:pic>
          <p:nvPicPr>
            <p:cNvPr id="95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4C04086-A71C-7A9E-B7A4-EA7824F3CD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4BB192E-5F44-66BD-0670-78BAB452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C091BEF4-CCC3-FA97-E65E-8EC74587C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88990C7-EF25-60BF-FCC8-D96CB14BE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2CAB812-C84E-94A8-C700-96368EBCC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03172D39-6311-4385-4232-D0A0D60EF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ADA6F0-8693-EEB7-1F36-DD74A3C513E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775937"/>
              <a:chOff x="3056264" y="1170799"/>
              <a:chExt cx="1698397" cy="1775937"/>
            </a:xfrm>
          </p:grpSpPr>
          <p:pic>
            <p:nvPicPr>
              <p:cNvPr id="102" name="Graphic 101" descr="Network outline">
                <a:extLst>
                  <a:ext uri="{FF2B5EF4-FFF2-40B4-BE49-F238E27FC236}">
                    <a16:creationId xmlns:a16="http://schemas.microsoft.com/office/drawing/2014/main" id="{4D2A6A7E-9D80-25F8-0F4D-21CF9C57B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5D434C4-A458-E2A8-BBF0-9127144B3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68972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And, What If it was more than just firewalling…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7E288-8DFA-687C-89DA-8172478ABDE3}"/>
              </a:ext>
            </a:extLst>
          </p:cNvPr>
          <p:cNvCxnSpPr>
            <a:cxnSpLocks/>
          </p:cNvCxnSpPr>
          <p:nvPr/>
        </p:nvCxnSpPr>
        <p:spPr>
          <a:xfrm>
            <a:off x="1219200" y="3514400"/>
            <a:ext cx="9622971" cy="0"/>
          </a:xfrm>
          <a:prstGeom prst="line">
            <a:avLst/>
          </a:prstGeom>
          <a:ln w="1270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824DE-3C3E-A812-367C-8F5EB2E1D98B}"/>
              </a:ext>
            </a:extLst>
          </p:cNvPr>
          <p:cNvCxnSpPr>
            <a:cxnSpLocks/>
          </p:cNvCxnSpPr>
          <p:nvPr/>
        </p:nvCxnSpPr>
        <p:spPr>
          <a:xfrm flipV="1">
            <a:off x="1509407" y="2827854"/>
            <a:ext cx="0" cy="689726"/>
          </a:xfrm>
          <a:prstGeom prst="line">
            <a:avLst/>
          </a:prstGeom>
          <a:ln w="63500" cap="flat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brick wall Icon - Free PNG &amp; SVG 18597 - Noun Project">
            <a:extLst>
              <a:ext uri="{FF2B5EF4-FFF2-40B4-BE49-F238E27FC236}">
                <a16:creationId xmlns:a16="http://schemas.microsoft.com/office/drawing/2014/main" id="{40C16E28-62BE-B1DD-8A02-2FD54410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0420" y="2625415"/>
            <a:ext cx="495375" cy="4953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tx1">
                <a:lumMod val="95000"/>
              </a:schemeClr>
            </a:bgClr>
          </a:pattFill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7787686-E258-53E2-630A-090A46955705}"/>
              </a:ext>
            </a:extLst>
          </p:cNvPr>
          <p:cNvGrpSpPr/>
          <p:nvPr/>
        </p:nvGrpSpPr>
        <p:grpSpPr>
          <a:xfrm rot="10800000">
            <a:off x="10294397" y="3498250"/>
            <a:ext cx="495375" cy="892165"/>
            <a:chOff x="10168378" y="2595189"/>
            <a:chExt cx="495375" cy="8921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E35C6-3DCD-B2BA-06A3-D5EB56E1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365" y="2797628"/>
              <a:ext cx="0" cy="689726"/>
            </a:xfrm>
            <a:prstGeom prst="line">
              <a:avLst/>
            </a:prstGeom>
            <a:ln w="63500" cap="flat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DD00D510-31D8-59E9-6E48-0BBC40C0B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68378" y="2595189"/>
              <a:ext cx="495375" cy="495375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6622D0-3EFB-771C-9DC9-64080E6A3D5F}"/>
              </a:ext>
            </a:extLst>
          </p:cNvPr>
          <p:cNvGrpSpPr/>
          <p:nvPr/>
        </p:nvGrpSpPr>
        <p:grpSpPr>
          <a:xfrm>
            <a:off x="3499402" y="1660873"/>
            <a:ext cx="1698397" cy="1853527"/>
            <a:chOff x="3499402" y="1660873"/>
            <a:chExt cx="1698397" cy="1853527"/>
          </a:xfrm>
        </p:grpSpPr>
        <p:pic>
          <p:nvPicPr>
            <p:cNvPr id="6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77895C9F-2452-2430-A31B-666CA0318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25484" y="1929133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7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5E2FB7C3-8C01-3D38-83D8-F82293CFF9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12021" y="2287195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8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A98868EB-538D-14AA-D9B0-A249A7A2D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71263" y="2276269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9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20C669BD-2253-67F0-F4A2-7EF927C4B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42268" y="2894451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0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9818B103-20BB-9509-C68E-682A89ACA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625787" y="2891464"/>
              <a:ext cx="228600" cy="22860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pic>
          <p:nvPicPr>
            <p:cNvPr id="11" name="Picture 4" descr="brick wall Icon - Free PNG &amp; SVG 18597 - Noun Project">
              <a:extLst>
                <a:ext uri="{FF2B5EF4-FFF2-40B4-BE49-F238E27FC236}">
                  <a16:creationId xmlns:a16="http://schemas.microsoft.com/office/drawing/2014/main" id="{EAE264DF-4748-78CC-AC33-093D2725F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12348" y="2448877"/>
              <a:ext cx="274320" cy="274320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tx1">
                  <a:lumMod val="95000"/>
                </a:schemeClr>
              </a:bgClr>
            </a:pattFill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380544-D0B8-B062-4967-4551F153A833}"/>
                </a:ext>
              </a:extLst>
            </p:cNvPr>
            <p:cNvGrpSpPr/>
            <p:nvPr/>
          </p:nvGrpSpPr>
          <p:grpSpPr>
            <a:xfrm>
              <a:off x="3499402" y="1660873"/>
              <a:ext cx="1698397" cy="1853527"/>
              <a:chOff x="3056264" y="1170799"/>
              <a:chExt cx="1698397" cy="1853527"/>
            </a:xfrm>
          </p:grpSpPr>
          <p:pic>
            <p:nvPicPr>
              <p:cNvPr id="45" name="Graphic 44" descr="Network outline">
                <a:extLst>
                  <a:ext uri="{FF2B5EF4-FFF2-40B4-BE49-F238E27FC236}">
                    <a16:creationId xmlns:a16="http://schemas.microsoft.com/office/drawing/2014/main" id="{F16DEEC5-3251-A1C7-8219-F0E9966A5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6264" y="1170799"/>
                <a:ext cx="1698397" cy="1698397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322EAE-5D22-67EE-4FD0-5AC3B43AC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463" y="2257010"/>
                <a:ext cx="0" cy="767316"/>
              </a:xfrm>
              <a:prstGeom prst="line">
                <a:avLst/>
              </a:prstGeom>
              <a:ln w="63500" cap="flat">
                <a:solidFill>
                  <a:srgbClr val="00D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4A51492-697C-B4A3-5766-1419233B0A75}"/>
              </a:ext>
            </a:extLst>
          </p:cNvPr>
          <p:cNvGrpSpPr/>
          <p:nvPr/>
        </p:nvGrpSpPr>
        <p:grpSpPr>
          <a:xfrm>
            <a:off x="374040" y="1580897"/>
            <a:ext cx="1194334" cy="724055"/>
            <a:chOff x="6150286" y="3955723"/>
            <a:chExt cx="1194334" cy="724055"/>
          </a:xfrm>
        </p:grpSpPr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902CC149-4355-42F5-FA26-FD442BC69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18DE8D1-A3B7-49A0-3EE6-D7CE17B58ED4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7B1DF44-DC4F-64D0-CA19-51266846918B}"/>
              </a:ext>
            </a:extLst>
          </p:cNvPr>
          <p:cNvGrpSpPr/>
          <p:nvPr/>
        </p:nvGrpSpPr>
        <p:grpSpPr>
          <a:xfrm>
            <a:off x="10540785" y="4591714"/>
            <a:ext cx="1194334" cy="724055"/>
            <a:chOff x="6150286" y="3955723"/>
            <a:chExt cx="1194334" cy="724055"/>
          </a:xfrm>
        </p:grpSpPr>
        <p:sp>
          <p:nvSpPr>
            <p:cNvPr id="157" name="Freeform 50">
              <a:extLst>
                <a:ext uri="{FF2B5EF4-FFF2-40B4-BE49-F238E27FC236}">
                  <a16:creationId xmlns:a16="http://schemas.microsoft.com/office/drawing/2014/main" id="{2E933A0C-6B9A-9552-ADDC-6D0D596CF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9A7E48-38CA-BE25-13D6-3832F49BF317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D9759A-00BB-90BD-ED6D-08E92C777574}"/>
              </a:ext>
            </a:extLst>
          </p:cNvPr>
          <p:cNvGrpSpPr/>
          <p:nvPr/>
        </p:nvGrpSpPr>
        <p:grpSpPr>
          <a:xfrm>
            <a:off x="8447138" y="1744541"/>
            <a:ext cx="1194334" cy="724055"/>
            <a:chOff x="6150286" y="3955723"/>
            <a:chExt cx="1194334" cy="724055"/>
          </a:xfrm>
        </p:grpSpPr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C19E8C35-349B-D548-1A4D-0EF9FC82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ED18E-C772-3131-99FE-FAD9E08CE5EC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ED6C34A-EFB3-B5CA-91CA-8F6ED749CFFF}"/>
              </a:ext>
            </a:extLst>
          </p:cNvPr>
          <p:cNvGrpSpPr/>
          <p:nvPr/>
        </p:nvGrpSpPr>
        <p:grpSpPr>
          <a:xfrm>
            <a:off x="910940" y="4606691"/>
            <a:ext cx="1194334" cy="724055"/>
            <a:chOff x="6150286" y="3955723"/>
            <a:chExt cx="1194334" cy="724055"/>
          </a:xfrm>
        </p:grpSpPr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24605ACA-52B9-19F0-41EF-A328E33CF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ABEB9B3-2089-168E-3258-B84D5464D9D9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4B9D720-6ABE-8FC0-4692-C283FD0B2A1E}"/>
              </a:ext>
            </a:extLst>
          </p:cNvPr>
          <p:cNvGrpSpPr/>
          <p:nvPr/>
        </p:nvGrpSpPr>
        <p:grpSpPr>
          <a:xfrm>
            <a:off x="5277535" y="2166892"/>
            <a:ext cx="1194334" cy="724055"/>
            <a:chOff x="6150286" y="3955723"/>
            <a:chExt cx="1194334" cy="724055"/>
          </a:xfrm>
        </p:grpSpPr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C4298F-DEE7-701A-FB41-CF3ED572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FE7D4A-73F4-1A75-381E-9E0CE49AFE0E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C51245-4E13-E59E-B8E3-33357FC65DE9}"/>
              </a:ext>
            </a:extLst>
          </p:cNvPr>
          <p:cNvGrpSpPr/>
          <p:nvPr/>
        </p:nvGrpSpPr>
        <p:grpSpPr>
          <a:xfrm>
            <a:off x="2307046" y="1176173"/>
            <a:ext cx="1194334" cy="724055"/>
            <a:chOff x="6150286" y="3955723"/>
            <a:chExt cx="1194334" cy="724055"/>
          </a:xfrm>
        </p:grpSpPr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3B076B15-4084-BAE5-19BA-A24F4E4C6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03FB73D-43D6-1487-47C9-0E7754DCA11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919BD0C-3737-3140-B130-3C466A9BD4AB}"/>
              </a:ext>
            </a:extLst>
          </p:cNvPr>
          <p:cNvGrpSpPr/>
          <p:nvPr/>
        </p:nvGrpSpPr>
        <p:grpSpPr>
          <a:xfrm>
            <a:off x="2072213" y="1070380"/>
            <a:ext cx="7998551" cy="4944628"/>
            <a:chOff x="2072213" y="1070380"/>
            <a:chExt cx="7998551" cy="4944628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D7D5FB2-01ED-927A-3C26-D5476E2A1771}"/>
                </a:ext>
              </a:extLst>
            </p:cNvPr>
            <p:cNvSpPr/>
            <p:nvPr/>
          </p:nvSpPr>
          <p:spPr>
            <a:xfrm rot="16200000">
              <a:off x="2268131" y="1315895"/>
              <a:ext cx="4397572" cy="4789408"/>
            </a:xfrm>
            <a:custGeom>
              <a:avLst/>
              <a:gdLst>
                <a:gd name="connsiteX0" fmla="*/ 0 w 4839006"/>
                <a:gd name="connsiteY0" fmla="*/ 4789408 h 4789408"/>
                <a:gd name="connsiteX1" fmla="*/ 1301789 w 4839006"/>
                <a:gd name="connsiteY1" fmla="*/ 0 h 4789408"/>
                <a:gd name="connsiteX2" fmla="*/ 4839006 w 4839006"/>
                <a:gd name="connsiteY2" fmla="*/ 4789408 h 4789408"/>
                <a:gd name="connsiteX3" fmla="*/ 0 w 4839006"/>
                <a:gd name="connsiteY3" fmla="*/ 4789408 h 4789408"/>
                <a:gd name="connsiteX0" fmla="*/ 0 w 4397572"/>
                <a:gd name="connsiteY0" fmla="*/ 4789408 h 4789408"/>
                <a:gd name="connsiteX1" fmla="*/ 1301789 w 4397572"/>
                <a:gd name="connsiteY1" fmla="*/ 0 h 4789408"/>
                <a:gd name="connsiteX2" fmla="*/ 4397572 w 4397572"/>
                <a:gd name="connsiteY2" fmla="*/ 4048428 h 4789408"/>
                <a:gd name="connsiteX3" fmla="*/ 0 w 4397572"/>
                <a:gd name="connsiteY3" fmla="*/ 4789408 h 47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572" h="4789408">
                  <a:moveTo>
                    <a:pt x="0" y="4789408"/>
                  </a:moveTo>
                  <a:lnTo>
                    <a:pt x="1301789" y="0"/>
                  </a:lnTo>
                  <a:lnTo>
                    <a:pt x="4397572" y="4048428"/>
                  </a:lnTo>
                  <a:lnTo>
                    <a:pt x="0" y="4789408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9925"/>
                  </a:schemeClr>
                </a:gs>
                <a:gs pos="75000">
                  <a:srgbClr val="00DBFF">
                    <a:alpha val="61607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BB9632-AF71-3F3F-9DB2-272D280326D4}"/>
                </a:ext>
              </a:extLst>
            </p:cNvPr>
            <p:cNvSpPr/>
            <p:nvPr/>
          </p:nvSpPr>
          <p:spPr>
            <a:xfrm>
              <a:off x="5126136" y="1070380"/>
              <a:ext cx="4944628" cy="4944628"/>
            </a:xfrm>
            <a:prstGeom prst="ellipse">
              <a:avLst/>
            </a:prstGeom>
            <a:solidFill>
              <a:srgbClr val="241B31"/>
            </a:solidFill>
            <a:ln w="50800">
              <a:solidFill>
                <a:srgbClr val="00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5E7DF1-0B26-D768-FCEA-23BC146345AF}"/>
                </a:ext>
              </a:extLst>
            </p:cNvPr>
            <p:cNvGrpSpPr/>
            <p:nvPr/>
          </p:nvGrpSpPr>
          <p:grpSpPr>
            <a:xfrm>
              <a:off x="6324609" y="1396258"/>
              <a:ext cx="1256498" cy="1421360"/>
              <a:chOff x="5988380" y="1769163"/>
              <a:chExt cx="1256498" cy="1421360"/>
            </a:xfrm>
          </p:grpSpPr>
          <p:pic>
            <p:nvPicPr>
              <p:cNvPr id="57" name="Picture 56" descr="brick wall Icon - Free PNG &amp; SVG 18597 - Noun Project">
                <a:extLst>
                  <a:ext uri="{FF2B5EF4-FFF2-40B4-BE49-F238E27FC236}">
                    <a16:creationId xmlns:a16="http://schemas.microsoft.com/office/drawing/2014/main" id="{F6E694F1-E2AB-2C8C-7146-548D8C6845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210262" y="1769163"/>
                <a:ext cx="746632" cy="746632"/>
              </a:xfrm>
              <a:prstGeom prst="ellipse">
                <a:avLst/>
              </a:prstGeom>
              <a:pattFill prst="pct5">
                <a:fgClr>
                  <a:schemeClr val="accent1"/>
                </a:fgClr>
                <a:bgClr>
                  <a:schemeClr val="tx1">
                    <a:lumMod val="95000"/>
                  </a:schemeClr>
                </a:bgClr>
              </a:pattFill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2F965D-3855-3642-8762-E6F336C9CFF4}"/>
                  </a:ext>
                </a:extLst>
              </p:cNvPr>
              <p:cNvSpPr txBox="1"/>
              <p:nvPr/>
            </p:nvSpPr>
            <p:spPr>
              <a:xfrm>
                <a:off x="5988380" y="2544192"/>
                <a:ext cx="1256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Distributed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Firewalling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A50186-64E7-6072-BCEA-312F503FF3E1}"/>
                </a:ext>
              </a:extLst>
            </p:cNvPr>
            <p:cNvGrpSpPr/>
            <p:nvPr/>
          </p:nvGrpSpPr>
          <p:grpSpPr>
            <a:xfrm>
              <a:off x="7918453" y="1608080"/>
              <a:ext cx="1055644" cy="1158631"/>
              <a:chOff x="7976124" y="1591225"/>
              <a:chExt cx="1055644" cy="1158631"/>
            </a:xfrm>
          </p:grpSpPr>
          <p:pic>
            <p:nvPicPr>
              <p:cNvPr id="55" name="Picture 2" descr="Home - Suricata">
                <a:extLst>
                  <a:ext uri="{FF2B5EF4-FFF2-40B4-BE49-F238E27FC236}">
                    <a16:creationId xmlns:a16="http://schemas.microsoft.com/office/drawing/2014/main" id="{8E1A02F0-BC68-40F8-72E5-57294E4AFF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6124" y="1591225"/>
                <a:ext cx="1055644" cy="86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B3AB3F-2A81-1ABE-CC40-9EA3A59D6A5F}"/>
                  </a:ext>
                </a:extLst>
              </p:cNvPr>
              <p:cNvSpPr txBox="1"/>
              <p:nvPr/>
            </p:nvSpPr>
            <p:spPr>
              <a:xfrm>
                <a:off x="8027074" y="2380524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IDS / IPS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B65417-8355-7031-3269-E302D65276D6}"/>
                </a:ext>
              </a:extLst>
            </p:cNvPr>
            <p:cNvGrpSpPr/>
            <p:nvPr/>
          </p:nvGrpSpPr>
          <p:grpSpPr>
            <a:xfrm>
              <a:off x="5091848" y="2773886"/>
              <a:ext cx="1769771" cy="1482228"/>
              <a:chOff x="5370931" y="3337229"/>
              <a:chExt cx="1769771" cy="1482228"/>
            </a:xfrm>
          </p:grpSpPr>
          <p:pic>
            <p:nvPicPr>
              <p:cNvPr id="52" name="Graphic 51" descr="Shield with solid fill">
                <a:extLst>
                  <a:ext uri="{FF2B5EF4-FFF2-40B4-BE49-F238E27FC236}">
                    <a16:creationId xmlns:a16="http://schemas.microsoft.com/office/drawing/2014/main" id="{00BE4068-79F7-04E9-1D3C-7C29D50D7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78242" y="33372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0F1D08-DD78-108D-11C5-0FE320A46615}"/>
                  </a:ext>
                </a:extLst>
              </p:cNvPr>
              <p:cNvSpPr txBox="1"/>
              <p:nvPr/>
            </p:nvSpPr>
            <p:spPr>
              <a:xfrm>
                <a:off x="5957578" y="3550477"/>
                <a:ext cx="526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241B31"/>
                    </a:solidFill>
                  </a:rPr>
                  <a:t>SG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0AA825-AE24-6AE7-F07C-C6757ABE55E1}"/>
                  </a:ext>
                </a:extLst>
              </p:cNvPr>
              <p:cNvSpPr txBox="1"/>
              <p:nvPr/>
            </p:nvSpPr>
            <p:spPr>
              <a:xfrm>
                <a:off x="5370931" y="4173126"/>
                <a:ext cx="1769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Micro-Segmentation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23A2EF-EDF4-DFE8-17CA-98932300BBC0}"/>
                </a:ext>
              </a:extLst>
            </p:cNvPr>
            <p:cNvGrpSpPr/>
            <p:nvPr/>
          </p:nvGrpSpPr>
          <p:grpSpPr>
            <a:xfrm>
              <a:off x="6179183" y="4162904"/>
              <a:ext cx="1239570" cy="1216766"/>
              <a:chOff x="8078214" y="3379746"/>
              <a:chExt cx="1239570" cy="1216766"/>
            </a:xfrm>
          </p:grpSpPr>
          <p:pic>
            <p:nvPicPr>
              <p:cNvPr id="50" name="Graphic 49" descr="Unlock with solid fill">
                <a:extLst>
                  <a:ext uri="{FF2B5EF4-FFF2-40B4-BE49-F238E27FC236}">
                    <a16:creationId xmlns:a16="http://schemas.microsoft.com/office/drawing/2014/main" id="{655DEB1C-5B84-4780-3F27-C97F2748A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40799" y="337974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56BDF9-23C2-29E1-2E2C-EEEC37E76762}"/>
                  </a:ext>
                </a:extLst>
              </p:cNvPr>
              <p:cNvSpPr txBox="1"/>
              <p:nvPr/>
            </p:nvSpPr>
            <p:spPr>
              <a:xfrm>
                <a:off x="8078214" y="4227180"/>
                <a:ext cx="1239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Decryption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A7C846-D87E-82F6-D1F4-338412DBE85F}"/>
                </a:ext>
              </a:extLst>
            </p:cNvPr>
            <p:cNvGrpSpPr/>
            <p:nvPr/>
          </p:nvGrpSpPr>
          <p:grpSpPr>
            <a:xfrm>
              <a:off x="8598144" y="2773333"/>
              <a:ext cx="1251085" cy="1495392"/>
              <a:chOff x="8341194" y="3491267"/>
              <a:chExt cx="1251085" cy="1495392"/>
            </a:xfrm>
          </p:grpSpPr>
          <p:pic>
            <p:nvPicPr>
              <p:cNvPr id="48" name="Graphic 47" descr="Bug under magnifying glass with solid fill">
                <a:extLst>
                  <a:ext uri="{FF2B5EF4-FFF2-40B4-BE49-F238E27FC236}">
                    <a16:creationId xmlns:a16="http://schemas.microsoft.com/office/drawing/2014/main" id="{1B4A5401-A93A-293E-B33B-1F92E9329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58350" y="34912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11A73C-2A95-05A0-CD67-B1DF39D840C2}"/>
                  </a:ext>
                </a:extLst>
              </p:cNvPr>
              <p:cNvSpPr txBox="1"/>
              <p:nvPr/>
            </p:nvSpPr>
            <p:spPr>
              <a:xfrm>
                <a:off x="8341194" y="4340328"/>
                <a:ext cx="125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Threat Prevention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255467-EADD-8580-C3D3-C3DF35811FDE}"/>
                </a:ext>
              </a:extLst>
            </p:cNvPr>
            <p:cNvGrpSpPr/>
            <p:nvPr/>
          </p:nvGrpSpPr>
          <p:grpSpPr>
            <a:xfrm>
              <a:off x="6812478" y="2896645"/>
              <a:ext cx="1565878" cy="1170593"/>
              <a:chOff x="6812478" y="2896645"/>
              <a:chExt cx="1565878" cy="117059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ADCCD3-EAE1-BA86-1857-D3E630ACBF87}"/>
                  </a:ext>
                </a:extLst>
              </p:cNvPr>
              <p:cNvSpPr txBox="1"/>
              <p:nvPr/>
            </p:nvSpPr>
            <p:spPr>
              <a:xfrm>
                <a:off x="6812478" y="3697906"/>
                <a:ext cx="1565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Advanced NAT</a:t>
                </a:r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CD67D24C-968D-A93F-F0FF-177284E4C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217780" y="2896645"/>
                <a:ext cx="908236" cy="90823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763ED4-29FE-1DBC-D9C0-DD70F3AE8BBA}"/>
                </a:ext>
              </a:extLst>
            </p:cNvPr>
            <p:cNvGrpSpPr/>
            <p:nvPr/>
          </p:nvGrpSpPr>
          <p:grpSpPr>
            <a:xfrm>
              <a:off x="7724124" y="4140866"/>
              <a:ext cx="965713" cy="1516252"/>
              <a:chOff x="7724124" y="4140866"/>
              <a:chExt cx="965713" cy="151625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1E13AB-AD08-CE78-3843-11952E3F452F}"/>
                  </a:ext>
                </a:extLst>
              </p:cNvPr>
              <p:cNvSpPr txBox="1"/>
              <p:nvPr/>
            </p:nvSpPr>
            <p:spPr>
              <a:xfrm>
                <a:off x="7724124" y="5010787"/>
                <a:ext cx="965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URL</a:t>
                </a: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Filtering</a:t>
                </a:r>
              </a:p>
            </p:txBody>
          </p:sp>
          <p:pic>
            <p:nvPicPr>
              <p:cNvPr id="44" name="Picture 43" descr="Logo&#10;&#10;Description automatically generated">
                <a:extLst>
                  <a:ext uri="{FF2B5EF4-FFF2-40B4-BE49-F238E27FC236}">
                    <a16:creationId xmlns:a16="http://schemas.microsoft.com/office/drawing/2014/main" id="{5D2C5C41-A6C0-6C85-FB12-FB81E0F92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25669" y="4140866"/>
                <a:ext cx="943487" cy="9434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06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B9FF71-FEEE-44B8-A6CF-D155580552DE}">
  <ds:schemaRefs>
    <ds:schemaRef ds:uri="http://purl.org/dc/dcmitype/"/>
    <ds:schemaRef ds:uri="http://purl.org/dc/elements/1.1/"/>
    <ds:schemaRef ds:uri="441d0141-fee1-4d79-859b-40b8ef8f47c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86145dc-5422-4d95-9035-99d1eb0aad0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8973960-F340-4285-9480-087C35DFE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2182</Words>
  <Application>Microsoft Macintosh PowerPoint</Application>
  <PresentationFormat>Widescreen</PresentationFormat>
  <Paragraphs>551</Paragraphs>
  <Slides>32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Times New Roman</vt:lpstr>
      <vt:lpstr>Wingdings</vt:lpstr>
      <vt:lpstr>1_Aviatrix_lite</vt:lpstr>
      <vt:lpstr>Security Close to the Applications</vt:lpstr>
      <vt:lpstr>NIST Tenets Covered</vt:lpstr>
      <vt:lpstr>As Architected with Lift-and-Shift, Bolt-on, Data Center Era Products…</vt:lpstr>
      <vt:lpstr>In Reality…</vt:lpstr>
      <vt:lpstr>This is bad! Expensive and Lacks Enterprise-Grade Security</vt:lpstr>
      <vt:lpstr>What If…</vt:lpstr>
      <vt:lpstr>Firewalling Functions were Embedded in the Cloud Network Everywhere…</vt:lpstr>
      <vt:lpstr>Centrally Managed, with Distributed Inspection &amp; Enforcement…</vt:lpstr>
      <vt:lpstr>And, What If it was more than just firewalling…</vt:lpstr>
      <vt:lpstr>And, What If Policy Creation Looked Like One Big Firewall…</vt:lpstr>
      <vt:lpstr>A Distributed Cloud Firewall…</vt:lpstr>
      <vt:lpstr>Enabling Aviatrix Distributed Cloud Firewall (DCF)</vt:lpstr>
      <vt:lpstr>Enable Distributed Cloud Firewall</vt:lpstr>
      <vt:lpstr>Enable Distributed Cloud Firewall</vt:lpstr>
      <vt:lpstr>Global Policy Rule Creation and Enforcement</vt:lpstr>
      <vt:lpstr>Rule Logging</vt:lpstr>
      <vt:lpstr>Disabling Distributed Cloud Firewall</vt:lpstr>
      <vt:lpstr>TLS Decryption: Basic TLS Connection</vt:lpstr>
      <vt:lpstr>TLS Decryption: PKI/ KMS and Trust Bundle</vt:lpstr>
      <vt:lpstr>TLS Decryption: Basic TLS Decryption</vt:lpstr>
      <vt:lpstr>TLS Decryption: Decryption CA Cert</vt:lpstr>
      <vt:lpstr>Aviatrix DCF: Intra and Inter SmartGroups Rules</vt:lpstr>
      <vt:lpstr>Aviatrix DCF: Intra and inter SmartGroups Rules</vt:lpstr>
      <vt:lpstr>DFW Engines At-a-Glance</vt:lpstr>
      <vt:lpstr>Supported Capabilities</vt:lpstr>
      <vt:lpstr>3rd Party Firewall Service Insertion (Aviatrix FireNet)</vt:lpstr>
      <vt:lpstr>Aviatrix FireNet For 3rd Party FW Service Insertion/Chaining</vt:lpstr>
      <vt:lpstr>PowerPoint Presentation</vt:lpstr>
      <vt:lpstr>PowerPoint Presentation</vt:lpstr>
      <vt:lpstr>Brownfield Design Scenario Phase 1: Replace CSP Native NAT Gateways. Reduce Cloud Costs and Improve Security Without Impacting Architecture</vt:lpstr>
      <vt:lpstr>Brownfield Design Scenario Phase 1 : Add E/W Firewalling and Microsegmentation, Reduce Bolt-on NGFWs</vt:lpstr>
      <vt:lpstr>Reduce Cloud Costs, Improve Security, Non-Disruptive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2</cp:revision>
  <dcterms:created xsi:type="dcterms:W3CDTF">2022-08-22T16:42:25Z</dcterms:created>
  <dcterms:modified xsi:type="dcterms:W3CDTF">2024-03-19T18:38:19Z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