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4"/>
  </p:sldMasterIdLst>
  <p:notesMasterIdLst>
    <p:notesMasterId r:id="rId34"/>
  </p:notesMasterIdLst>
  <p:sldIdLst>
    <p:sldId id="2132736271" r:id="rId5"/>
    <p:sldId id="2076137687" r:id="rId6"/>
    <p:sldId id="2076137259" r:id="rId7"/>
    <p:sldId id="2076137261" r:id="rId8"/>
    <p:sldId id="2142532995" r:id="rId9"/>
    <p:sldId id="2076137262" r:id="rId10"/>
    <p:sldId id="2076137263" r:id="rId11"/>
    <p:sldId id="256" r:id="rId12"/>
    <p:sldId id="2132736411" r:id="rId13"/>
    <p:sldId id="2076137449" r:id="rId14"/>
    <p:sldId id="2076137477" r:id="rId15"/>
    <p:sldId id="2076137258" r:id="rId16"/>
    <p:sldId id="2142532994" r:id="rId17"/>
    <p:sldId id="2132736417" r:id="rId18"/>
    <p:sldId id="2132736418" r:id="rId19"/>
    <p:sldId id="2142532996" r:id="rId20"/>
    <p:sldId id="2142532997" r:id="rId21"/>
    <p:sldId id="2142532998" r:id="rId22"/>
    <p:sldId id="2142532999" r:id="rId23"/>
    <p:sldId id="2132736420" r:id="rId24"/>
    <p:sldId id="2132736423" r:id="rId25"/>
    <p:sldId id="2132736421" r:id="rId26"/>
    <p:sldId id="2132736422" r:id="rId27"/>
    <p:sldId id="2142533000" r:id="rId28"/>
    <p:sldId id="2132736414" r:id="rId29"/>
    <p:sldId id="2132736413" r:id="rId30"/>
    <p:sldId id="2142532970" r:id="rId31"/>
    <p:sldId id="2132736419" r:id="rId32"/>
    <p:sldId id="21327364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3116E-174A-4242-A146-451895355E81}" v="2" dt="2024-03-18T17:05:27.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2"/>
    <p:restoredTop sz="96226"/>
  </p:normalViewPr>
  <p:slideViewPr>
    <p:cSldViewPr snapToGrid="0">
      <p:cViewPr varScale="1">
        <p:scale>
          <a:sx n="96" d="100"/>
          <a:sy n="96" d="100"/>
        </p:scale>
        <p:origin x="16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d Ali" userId="ecba8e45-00b4-4f6b-a2f0-4dc2d773ca2c" providerId="ADAL" clId="{3783116E-174A-4242-A146-451895355E81}"/>
    <pc:docChg chg="addSld modSld">
      <pc:chgData name="Shahzad Ali" userId="ecba8e45-00b4-4f6b-a2f0-4dc2d773ca2c" providerId="ADAL" clId="{3783116E-174A-4242-A146-451895355E81}" dt="2024-03-18T17:05:27.783" v="1"/>
      <pc:docMkLst>
        <pc:docMk/>
      </pc:docMkLst>
      <pc:sldChg chg="add">
        <pc:chgData name="Shahzad Ali" userId="ecba8e45-00b4-4f6b-a2f0-4dc2d773ca2c" providerId="ADAL" clId="{3783116E-174A-4242-A146-451895355E81}" dt="2024-03-18T17:05:05.912" v="0"/>
        <pc:sldMkLst>
          <pc:docMk/>
          <pc:sldMk cId="1985872568" sldId="2142532996"/>
        </pc:sldMkLst>
      </pc:sldChg>
      <pc:sldChg chg="add">
        <pc:chgData name="Shahzad Ali" userId="ecba8e45-00b4-4f6b-a2f0-4dc2d773ca2c" providerId="ADAL" clId="{3783116E-174A-4242-A146-451895355E81}" dt="2024-03-18T17:05:05.912" v="0"/>
        <pc:sldMkLst>
          <pc:docMk/>
          <pc:sldMk cId="1003532119" sldId="2142532997"/>
        </pc:sldMkLst>
      </pc:sldChg>
      <pc:sldChg chg="add">
        <pc:chgData name="Shahzad Ali" userId="ecba8e45-00b4-4f6b-a2f0-4dc2d773ca2c" providerId="ADAL" clId="{3783116E-174A-4242-A146-451895355E81}" dt="2024-03-18T17:05:05.912" v="0"/>
        <pc:sldMkLst>
          <pc:docMk/>
          <pc:sldMk cId="1919675063" sldId="2142532998"/>
        </pc:sldMkLst>
      </pc:sldChg>
      <pc:sldChg chg="add">
        <pc:chgData name="Shahzad Ali" userId="ecba8e45-00b4-4f6b-a2f0-4dc2d773ca2c" providerId="ADAL" clId="{3783116E-174A-4242-A146-451895355E81}" dt="2024-03-18T17:05:05.912" v="0"/>
        <pc:sldMkLst>
          <pc:docMk/>
          <pc:sldMk cId="3188931428" sldId="2142532999"/>
        </pc:sldMkLst>
      </pc:sldChg>
      <pc:sldChg chg="add">
        <pc:chgData name="Shahzad Ali" userId="ecba8e45-00b4-4f6b-a2f0-4dc2d773ca2c" providerId="ADAL" clId="{3783116E-174A-4242-A146-451895355E81}" dt="2024-03-18T17:05:27.783" v="1"/>
        <pc:sldMkLst>
          <pc:docMk/>
          <pc:sldMk cId="2190979315" sldId="2142533000"/>
        </pc:sldMkLst>
      </pc:sldChg>
    </pc:docChg>
  </pc:docChgLst>
  <pc:docChgLst>
    <pc:chgData name="Shahzad Ali" userId="ecba8e45-00b4-4f6b-a2f0-4dc2d773ca2c" providerId="ADAL" clId="{210A350E-9ADC-AB4A-99C0-2C54D0F913B2}"/>
    <pc:docChg chg="custSel modSld delMainMaster">
      <pc:chgData name="Shahzad Ali" userId="ecba8e45-00b4-4f6b-a2f0-4dc2d773ca2c" providerId="ADAL" clId="{210A350E-9ADC-AB4A-99C0-2C54D0F913B2}" dt="2024-02-12T05:54:34.817" v="51" actId="700"/>
      <pc:docMkLst>
        <pc:docMk/>
      </pc:docMkLst>
      <pc:sldChg chg="addSp modSp mod modClrScheme chgLayout">
        <pc:chgData name="Shahzad Ali" userId="ecba8e45-00b4-4f6b-a2f0-4dc2d773ca2c" providerId="ADAL" clId="{210A350E-9ADC-AB4A-99C0-2C54D0F913B2}" dt="2024-02-12T05:53:59.434" v="46" actId="700"/>
        <pc:sldMkLst>
          <pc:docMk/>
          <pc:sldMk cId="3613703466" sldId="256"/>
        </pc:sldMkLst>
        <pc:spChg chg="add mod ord">
          <ac:chgData name="Shahzad Ali" userId="ecba8e45-00b4-4f6b-a2f0-4dc2d773ca2c" providerId="ADAL" clId="{210A350E-9ADC-AB4A-99C0-2C54D0F913B2}" dt="2024-02-12T05:53:59.434" v="46" actId="700"/>
          <ac:spMkLst>
            <pc:docMk/>
            <pc:sldMk cId="3613703466" sldId="256"/>
            <ac:spMk id="2" creationId="{75ABED63-645A-AA61-FB35-B02041676428}"/>
          </ac:spMkLst>
        </pc:spChg>
      </pc:sldChg>
      <pc:sldChg chg="modSp mod modClrScheme chgLayout">
        <pc:chgData name="Shahzad Ali" userId="ecba8e45-00b4-4f6b-a2f0-4dc2d773ca2c" providerId="ADAL" clId="{210A350E-9ADC-AB4A-99C0-2C54D0F913B2}" dt="2024-02-12T05:54:20.796" v="49" actId="208"/>
        <pc:sldMkLst>
          <pc:docMk/>
          <pc:sldMk cId="1116769962" sldId="2076137258"/>
        </pc:sldMkLst>
        <pc:spChg chg="mod">
          <ac:chgData name="Shahzad Ali" userId="ecba8e45-00b4-4f6b-a2f0-4dc2d773ca2c" providerId="ADAL" clId="{210A350E-9ADC-AB4A-99C0-2C54D0F913B2}" dt="2024-02-12T05:54:15.582" v="48" actId="207"/>
          <ac:spMkLst>
            <pc:docMk/>
            <pc:sldMk cId="1116769962" sldId="2076137258"/>
            <ac:spMk id="4" creationId="{61604055-B5D3-4020-A513-BFF620665122}"/>
          </ac:spMkLst>
        </pc:spChg>
        <pc:spChg chg="mod">
          <ac:chgData name="Shahzad Ali" userId="ecba8e45-00b4-4f6b-a2f0-4dc2d773ca2c" providerId="ADAL" clId="{210A350E-9ADC-AB4A-99C0-2C54D0F913B2}" dt="2024-02-12T05:54:15.582" v="48" actId="207"/>
          <ac:spMkLst>
            <pc:docMk/>
            <pc:sldMk cId="1116769962" sldId="2076137258"/>
            <ac:spMk id="5" creationId="{B1686017-C0CB-42B9-BE27-7FC7476AADFA}"/>
          </ac:spMkLst>
        </pc:spChg>
        <pc:spChg chg="mod">
          <ac:chgData name="Shahzad Ali" userId="ecba8e45-00b4-4f6b-a2f0-4dc2d773ca2c" providerId="ADAL" clId="{210A350E-9ADC-AB4A-99C0-2C54D0F913B2}" dt="2024-02-12T05:54:20.796" v="49" actId="208"/>
          <ac:spMkLst>
            <pc:docMk/>
            <pc:sldMk cId="1116769962" sldId="2076137258"/>
            <ac:spMk id="7" creationId="{37E49E2E-ACD5-4180-BD9D-BD1D2CC054E4}"/>
          </ac:spMkLst>
        </pc:spChg>
        <pc:spChg chg="mod">
          <ac:chgData name="Shahzad Ali" userId="ecba8e45-00b4-4f6b-a2f0-4dc2d773ca2c" providerId="ADAL" clId="{210A350E-9ADC-AB4A-99C0-2C54D0F913B2}" dt="2024-02-12T05:54:15.582" v="48" actId="207"/>
          <ac:spMkLst>
            <pc:docMk/>
            <pc:sldMk cId="1116769962" sldId="2076137258"/>
            <ac:spMk id="13" creationId="{241590E5-D634-4AC1-85E6-852A6C049F64}"/>
          </ac:spMkLst>
        </pc:spChg>
        <pc:spChg chg="mod">
          <ac:chgData name="Shahzad Ali" userId="ecba8e45-00b4-4f6b-a2f0-4dc2d773ca2c" providerId="ADAL" clId="{210A350E-9ADC-AB4A-99C0-2C54D0F913B2}" dt="2024-02-12T05:54:15.582" v="48" actId="207"/>
          <ac:spMkLst>
            <pc:docMk/>
            <pc:sldMk cId="1116769962" sldId="2076137258"/>
            <ac:spMk id="14" creationId="{9FB8CC60-7CBD-4974-B185-AB4F3E01F3F7}"/>
          </ac:spMkLst>
        </pc:spChg>
        <pc:picChg chg="mod">
          <ac:chgData name="Shahzad Ali" userId="ecba8e45-00b4-4f6b-a2f0-4dc2d773ca2c" providerId="ADAL" clId="{210A350E-9ADC-AB4A-99C0-2C54D0F913B2}" dt="2024-02-12T05:54:20.796" v="49" actId="208"/>
          <ac:picMkLst>
            <pc:docMk/>
            <pc:sldMk cId="1116769962" sldId="2076137258"/>
            <ac:picMk id="17" creationId="{1FA6DBC4-4051-4639-B21C-B33F4FDB343E}"/>
          </ac:picMkLst>
        </pc:picChg>
      </pc:sldChg>
      <pc:sldChg chg="modSp mod modClrScheme chgLayout">
        <pc:chgData name="Shahzad Ali" userId="ecba8e45-00b4-4f6b-a2f0-4dc2d773ca2c" providerId="ADAL" clId="{210A350E-9ADC-AB4A-99C0-2C54D0F913B2}" dt="2024-02-12T05:53:59.434" v="46" actId="700"/>
        <pc:sldMkLst>
          <pc:docMk/>
          <pc:sldMk cId="3899951607" sldId="2076137259"/>
        </pc:sldMkLst>
        <pc:spChg chg="mod ord">
          <ac:chgData name="Shahzad Ali" userId="ecba8e45-00b4-4f6b-a2f0-4dc2d773ca2c" providerId="ADAL" clId="{210A350E-9ADC-AB4A-99C0-2C54D0F913B2}" dt="2024-02-12T05:53:59.434" v="46" actId="700"/>
          <ac:spMkLst>
            <pc:docMk/>
            <pc:sldMk cId="3899951607" sldId="2076137259"/>
            <ac:spMk id="2" creationId="{4FAD3BFA-1072-84B7-F854-AB8825323DAD}"/>
          </ac:spMkLst>
        </pc:spChg>
        <pc:spChg chg="mod ord">
          <ac:chgData name="Shahzad Ali" userId="ecba8e45-00b4-4f6b-a2f0-4dc2d773ca2c" providerId="ADAL" clId="{210A350E-9ADC-AB4A-99C0-2C54D0F913B2}" dt="2024-02-12T05:53:59.434" v="46" actId="700"/>
          <ac:spMkLst>
            <pc:docMk/>
            <pc:sldMk cId="3899951607" sldId="2076137259"/>
            <ac:spMk id="5" creationId="{F2EFF428-03D7-446C-9DF6-17EA9684114F}"/>
          </ac:spMkLst>
        </pc:spChg>
      </pc:sldChg>
      <pc:sldChg chg="modSp mod modClrScheme chgLayout">
        <pc:chgData name="Shahzad Ali" userId="ecba8e45-00b4-4f6b-a2f0-4dc2d773ca2c" providerId="ADAL" clId="{210A350E-9ADC-AB4A-99C0-2C54D0F913B2}" dt="2024-02-12T05:53:59.434" v="46" actId="700"/>
        <pc:sldMkLst>
          <pc:docMk/>
          <pc:sldMk cId="2386961009" sldId="2076137261"/>
        </pc:sldMkLst>
        <pc:spChg chg="mod ord">
          <ac:chgData name="Shahzad Ali" userId="ecba8e45-00b4-4f6b-a2f0-4dc2d773ca2c" providerId="ADAL" clId="{210A350E-9ADC-AB4A-99C0-2C54D0F913B2}" dt="2024-02-12T05:53:59.434" v="46" actId="700"/>
          <ac:spMkLst>
            <pc:docMk/>
            <pc:sldMk cId="2386961009" sldId="2076137261"/>
            <ac:spMk id="3" creationId="{65444497-223C-2B67-32FB-46DA010ECC00}"/>
          </ac:spMkLst>
        </pc:spChg>
        <pc:spChg chg="mod ord">
          <ac:chgData name="Shahzad Ali" userId="ecba8e45-00b4-4f6b-a2f0-4dc2d773ca2c" providerId="ADAL" clId="{210A350E-9ADC-AB4A-99C0-2C54D0F913B2}" dt="2024-02-12T05:53:59.434" v="46" actId="700"/>
          <ac:spMkLst>
            <pc:docMk/>
            <pc:sldMk cId="2386961009" sldId="2076137261"/>
            <ac:spMk id="16" creationId="{EAD977EC-61D8-4FE9-BA0C-85AEF52695D2}"/>
          </ac:spMkLst>
        </pc:spChg>
      </pc:sldChg>
      <pc:sldChg chg="modSp mod modClrScheme chgLayout">
        <pc:chgData name="Shahzad Ali" userId="ecba8e45-00b4-4f6b-a2f0-4dc2d773ca2c" providerId="ADAL" clId="{210A350E-9ADC-AB4A-99C0-2C54D0F913B2}" dt="2024-02-12T05:53:59.434" v="46" actId="700"/>
        <pc:sldMkLst>
          <pc:docMk/>
          <pc:sldMk cId="4120420968" sldId="2076137262"/>
        </pc:sldMkLst>
        <pc:spChg chg="mod ord">
          <ac:chgData name="Shahzad Ali" userId="ecba8e45-00b4-4f6b-a2f0-4dc2d773ca2c" providerId="ADAL" clId="{210A350E-9ADC-AB4A-99C0-2C54D0F913B2}" dt="2024-02-12T05:53:59.434" v="46" actId="700"/>
          <ac:spMkLst>
            <pc:docMk/>
            <pc:sldMk cId="4120420968" sldId="2076137262"/>
            <ac:spMk id="5" creationId="{E708A037-EBE9-6A8A-9C78-448C7EF95DDD}"/>
          </ac:spMkLst>
        </pc:spChg>
        <pc:spChg chg="mod ord">
          <ac:chgData name="Shahzad Ali" userId="ecba8e45-00b4-4f6b-a2f0-4dc2d773ca2c" providerId="ADAL" clId="{210A350E-9ADC-AB4A-99C0-2C54D0F913B2}" dt="2024-02-12T05:53:59.434" v="46" actId="700"/>
          <ac:spMkLst>
            <pc:docMk/>
            <pc:sldMk cId="4120420968" sldId="2076137262"/>
            <ac:spMk id="7" creationId="{34FB2994-15D7-4C99-9963-84B53468E023}"/>
          </ac:spMkLst>
        </pc:spChg>
      </pc:sldChg>
      <pc:sldChg chg="modSp mod modClrScheme chgLayout">
        <pc:chgData name="Shahzad Ali" userId="ecba8e45-00b4-4f6b-a2f0-4dc2d773ca2c" providerId="ADAL" clId="{210A350E-9ADC-AB4A-99C0-2C54D0F913B2}" dt="2024-02-12T05:53:59.434" v="46" actId="700"/>
        <pc:sldMkLst>
          <pc:docMk/>
          <pc:sldMk cId="88746747" sldId="2076137263"/>
        </pc:sldMkLst>
        <pc:spChg chg="mod ord">
          <ac:chgData name="Shahzad Ali" userId="ecba8e45-00b4-4f6b-a2f0-4dc2d773ca2c" providerId="ADAL" clId="{210A350E-9ADC-AB4A-99C0-2C54D0F913B2}" dt="2024-02-12T05:53:59.434" v="46" actId="700"/>
          <ac:spMkLst>
            <pc:docMk/>
            <pc:sldMk cId="88746747" sldId="2076137263"/>
            <ac:spMk id="4" creationId="{48E4D112-1E5F-0FED-3172-BD7C78A00DAB}"/>
          </ac:spMkLst>
        </pc:spChg>
        <pc:spChg chg="mod ord">
          <ac:chgData name="Shahzad Ali" userId="ecba8e45-00b4-4f6b-a2f0-4dc2d773ca2c" providerId="ADAL" clId="{210A350E-9ADC-AB4A-99C0-2C54D0F913B2}" dt="2024-02-12T05:53:59.434" v="46" actId="700"/>
          <ac:spMkLst>
            <pc:docMk/>
            <pc:sldMk cId="88746747" sldId="2076137263"/>
            <ac:spMk id="7" creationId="{9DF722F9-9C16-4544-8CFE-C9D3A32342DC}"/>
          </ac:spMkLst>
        </pc:spChg>
      </pc:sldChg>
      <pc:sldChg chg="modSp mod modClrScheme chgLayout">
        <pc:chgData name="Shahzad Ali" userId="ecba8e45-00b4-4f6b-a2f0-4dc2d773ca2c" providerId="ADAL" clId="{210A350E-9ADC-AB4A-99C0-2C54D0F913B2}" dt="2024-02-12T05:53:59.434" v="46" actId="700"/>
        <pc:sldMkLst>
          <pc:docMk/>
          <pc:sldMk cId="1251199478" sldId="2076137449"/>
        </pc:sldMkLst>
        <pc:spChg chg="mod ord">
          <ac:chgData name="Shahzad Ali" userId="ecba8e45-00b4-4f6b-a2f0-4dc2d773ca2c" providerId="ADAL" clId="{210A350E-9ADC-AB4A-99C0-2C54D0F913B2}" dt="2024-02-12T05:53:59.434" v="46" actId="700"/>
          <ac:spMkLst>
            <pc:docMk/>
            <pc:sldMk cId="1251199478" sldId="2076137449"/>
            <ac:spMk id="2" creationId="{D5313041-1534-44F0-8957-7B55E64600C0}"/>
          </ac:spMkLst>
        </pc:spChg>
        <pc:spChg chg="mod ord">
          <ac:chgData name="Shahzad Ali" userId="ecba8e45-00b4-4f6b-a2f0-4dc2d773ca2c" providerId="ADAL" clId="{210A350E-9ADC-AB4A-99C0-2C54D0F913B2}" dt="2024-02-12T05:53:59.434" v="46" actId="700"/>
          <ac:spMkLst>
            <pc:docMk/>
            <pc:sldMk cId="1251199478" sldId="2076137449"/>
            <ac:spMk id="4" creationId="{F579082F-875D-4E8C-B4A4-7309CC258794}"/>
          </ac:spMkLst>
        </pc:spChg>
      </pc:sldChg>
      <pc:sldChg chg="modSp mod modClrScheme chgLayout">
        <pc:chgData name="Shahzad Ali" userId="ecba8e45-00b4-4f6b-a2f0-4dc2d773ca2c" providerId="ADAL" clId="{210A350E-9ADC-AB4A-99C0-2C54D0F913B2}" dt="2024-02-12T05:53:59.434" v="46" actId="700"/>
        <pc:sldMkLst>
          <pc:docMk/>
          <pc:sldMk cId="2428841089" sldId="2076137477"/>
        </pc:sldMkLst>
        <pc:spChg chg="mod ord">
          <ac:chgData name="Shahzad Ali" userId="ecba8e45-00b4-4f6b-a2f0-4dc2d773ca2c" providerId="ADAL" clId="{210A350E-9ADC-AB4A-99C0-2C54D0F913B2}" dt="2024-02-12T05:53:59.434" v="46" actId="700"/>
          <ac:spMkLst>
            <pc:docMk/>
            <pc:sldMk cId="2428841089" sldId="2076137477"/>
            <ac:spMk id="3" creationId="{28EB1225-8606-E443-8100-9D8C65A22BA8}"/>
          </ac:spMkLst>
        </pc:spChg>
        <pc:spChg chg="mod ord">
          <ac:chgData name="Shahzad Ali" userId="ecba8e45-00b4-4f6b-a2f0-4dc2d773ca2c" providerId="ADAL" clId="{210A350E-9ADC-AB4A-99C0-2C54D0F913B2}" dt="2024-02-12T05:53:59.434" v="46" actId="700"/>
          <ac:spMkLst>
            <pc:docMk/>
            <pc:sldMk cId="2428841089" sldId="2076137477"/>
            <ac:spMk id="8" creationId="{090F2716-CDCE-1651-D544-B4FA75F5204A}"/>
          </ac:spMkLst>
        </pc:spChg>
      </pc:sldChg>
      <pc:sldChg chg="modSp mod modClrScheme chgLayout">
        <pc:chgData name="Shahzad Ali" userId="ecba8e45-00b4-4f6b-a2f0-4dc2d773ca2c" providerId="ADAL" clId="{210A350E-9ADC-AB4A-99C0-2C54D0F913B2}" dt="2024-02-12T05:53:59.434" v="46" actId="700"/>
        <pc:sldMkLst>
          <pc:docMk/>
          <pc:sldMk cId="1019557873" sldId="2076137687"/>
        </pc:sldMkLst>
        <pc:spChg chg="mod ord">
          <ac:chgData name="Shahzad Ali" userId="ecba8e45-00b4-4f6b-a2f0-4dc2d773ca2c" providerId="ADAL" clId="{210A350E-9ADC-AB4A-99C0-2C54D0F913B2}" dt="2024-02-12T05:53:59.434" v="46" actId="700"/>
          <ac:spMkLst>
            <pc:docMk/>
            <pc:sldMk cId="1019557873" sldId="2076137687"/>
            <ac:spMk id="2" creationId="{6FB7FA12-B588-A044-9B94-6BBAE2CE11D0}"/>
          </ac:spMkLst>
        </pc:spChg>
        <pc:spChg chg="mod ord">
          <ac:chgData name="Shahzad Ali" userId="ecba8e45-00b4-4f6b-a2f0-4dc2d773ca2c" providerId="ADAL" clId="{210A350E-9ADC-AB4A-99C0-2C54D0F913B2}" dt="2024-02-12T05:53:59.434" v="46" actId="700"/>
          <ac:spMkLst>
            <pc:docMk/>
            <pc:sldMk cId="1019557873" sldId="2076137687"/>
            <ac:spMk id="4" creationId="{77E07E62-6A89-24E9-482C-7622920D5DC0}"/>
          </ac:spMkLst>
        </pc:spChg>
      </pc:sldChg>
      <pc:sldChg chg="addSp delSp modSp mod modClrScheme chgLayout">
        <pc:chgData name="Shahzad Ali" userId="ecba8e45-00b4-4f6b-a2f0-4dc2d773ca2c" providerId="ADAL" clId="{210A350E-9ADC-AB4A-99C0-2C54D0F913B2}" dt="2024-02-12T05:53:22.672" v="1" actId="478"/>
        <pc:sldMkLst>
          <pc:docMk/>
          <pc:sldMk cId="879343633" sldId="2132736271"/>
        </pc:sldMkLst>
        <pc:spChg chg="add mod ord">
          <ac:chgData name="Shahzad Ali" userId="ecba8e45-00b4-4f6b-a2f0-4dc2d773ca2c" providerId="ADAL" clId="{210A350E-9ADC-AB4A-99C0-2C54D0F913B2}" dt="2024-02-12T05:53:21.060" v="0" actId="700"/>
          <ac:spMkLst>
            <pc:docMk/>
            <pc:sldMk cId="879343633" sldId="2132736271"/>
            <ac:spMk id="3" creationId="{3F884F57-7DD1-CC95-709C-CDBFC20311A0}"/>
          </ac:spMkLst>
        </pc:spChg>
        <pc:spChg chg="mod ord">
          <ac:chgData name="Shahzad Ali" userId="ecba8e45-00b4-4f6b-a2f0-4dc2d773ca2c" providerId="ADAL" clId="{210A350E-9ADC-AB4A-99C0-2C54D0F913B2}" dt="2024-02-12T05:53:21.060" v="0" actId="700"/>
          <ac:spMkLst>
            <pc:docMk/>
            <pc:sldMk cId="879343633" sldId="2132736271"/>
            <ac:spMk id="5" creationId="{6E8A3686-A96F-1425-DA60-6FCB8AE4D267}"/>
          </ac:spMkLst>
        </pc:spChg>
        <pc:spChg chg="mod ord">
          <ac:chgData name="Shahzad Ali" userId="ecba8e45-00b4-4f6b-a2f0-4dc2d773ca2c" providerId="ADAL" clId="{210A350E-9ADC-AB4A-99C0-2C54D0F913B2}" dt="2024-02-12T05:53:21.060" v="0" actId="700"/>
          <ac:spMkLst>
            <pc:docMk/>
            <pc:sldMk cId="879343633" sldId="2132736271"/>
            <ac:spMk id="6" creationId="{326FADD3-8A0B-2420-7C66-7519B9D565F4}"/>
          </ac:spMkLst>
        </pc:spChg>
        <pc:picChg chg="del">
          <ac:chgData name="Shahzad Ali" userId="ecba8e45-00b4-4f6b-a2f0-4dc2d773ca2c" providerId="ADAL" clId="{210A350E-9ADC-AB4A-99C0-2C54D0F913B2}" dt="2024-02-12T05:53:22.672" v="1" actId="478"/>
          <ac:picMkLst>
            <pc:docMk/>
            <pc:sldMk cId="879343633" sldId="2132736271"/>
            <ac:picMk id="2" creationId="{F1E52372-AF2C-157C-AD46-1FE7D5457A36}"/>
          </ac:picMkLst>
        </pc:picChg>
      </pc:sldChg>
      <pc:sldChg chg="addSp modSp mod modClrScheme chgLayout">
        <pc:chgData name="Shahzad Ali" userId="ecba8e45-00b4-4f6b-a2f0-4dc2d773ca2c" providerId="ADAL" clId="{210A350E-9ADC-AB4A-99C0-2C54D0F913B2}" dt="2024-02-12T05:53:59.434" v="46" actId="700"/>
        <pc:sldMkLst>
          <pc:docMk/>
          <pc:sldMk cId="2540430764" sldId="2132736411"/>
        </pc:sldMkLst>
        <pc:spChg chg="add mod ord">
          <ac:chgData name="Shahzad Ali" userId="ecba8e45-00b4-4f6b-a2f0-4dc2d773ca2c" providerId="ADAL" clId="{210A350E-9ADC-AB4A-99C0-2C54D0F913B2}" dt="2024-02-12T05:53:59.434" v="46" actId="700"/>
          <ac:spMkLst>
            <pc:docMk/>
            <pc:sldMk cId="2540430764" sldId="2132736411"/>
            <ac:spMk id="2" creationId="{588BE9EA-643C-264A-F941-CE4C5FDEC0EE}"/>
          </ac:spMkLst>
        </pc:spChg>
      </pc:sldChg>
      <pc:sldChg chg="addSp modSp mod modClrScheme chgLayout">
        <pc:chgData name="Shahzad Ali" userId="ecba8e45-00b4-4f6b-a2f0-4dc2d773ca2c" providerId="ADAL" clId="{210A350E-9ADC-AB4A-99C0-2C54D0F913B2}" dt="2024-02-12T05:54:34.817" v="51" actId="700"/>
        <pc:sldMkLst>
          <pc:docMk/>
          <pc:sldMk cId="465406803" sldId="2132736413"/>
        </pc:sldMkLst>
        <pc:spChg chg="add mod ord">
          <ac:chgData name="Shahzad Ali" userId="ecba8e45-00b4-4f6b-a2f0-4dc2d773ca2c" providerId="ADAL" clId="{210A350E-9ADC-AB4A-99C0-2C54D0F913B2}" dt="2024-02-12T05:54:34.817" v="51" actId="700"/>
          <ac:spMkLst>
            <pc:docMk/>
            <pc:sldMk cId="465406803" sldId="2132736413"/>
            <ac:spMk id="4" creationId="{263B20C6-FC6A-DE07-2F6A-3FD98F9918D1}"/>
          </ac:spMkLst>
        </pc:spChg>
      </pc:sldChg>
      <pc:sldChg chg="addSp modSp mod modClrScheme chgLayout">
        <pc:chgData name="Shahzad Ali" userId="ecba8e45-00b4-4f6b-a2f0-4dc2d773ca2c" providerId="ADAL" clId="{210A350E-9ADC-AB4A-99C0-2C54D0F913B2}" dt="2024-02-12T05:54:34.817" v="51" actId="700"/>
        <pc:sldMkLst>
          <pc:docMk/>
          <pc:sldMk cId="4256639195" sldId="2132736414"/>
        </pc:sldMkLst>
        <pc:spChg chg="add mod ord">
          <ac:chgData name="Shahzad Ali" userId="ecba8e45-00b4-4f6b-a2f0-4dc2d773ca2c" providerId="ADAL" clId="{210A350E-9ADC-AB4A-99C0-2C54D0F913B2}" dt="2024-02-12T05:54:34.817" v="51" actId="700"/>
          <ac:spMkLst>
            <pc:docMk/>
            <pc:sldMk cId="4256639195" sldId="2132736414"/>
            <ac:spMk id="2" creationId="{C9D9F3CD-856F-2BB6-1F38-6418CFF15222}"/>
          </ac:spMkLst>
        </pc:spChg>
        <pc:spChg chg="mod ord">
          <ac:chgData name="Shahzad Ali" userId="ecba8e45-00b4-4f6b-a2f0-4dc2d773ca2c" providerId="ADAL" clId="{210A350E-9ADC-AB4A-99C0-2C54D0F913B2}" dt="2024-02-12T05:54:34.817" v="51" actId="700"/>
          <ac:spMkLst>
            <pc:docMk/>
            <pc:sldMk cId="4256639195" sldId="2132736414"/>
            <ac:spMk id="3" creationId="{A8BF5073-FDB3-DC4E-169F-1CA0D165FD7F}"/>
          </ac:spMkLst>
        </pc:spChg>
      </pc:sldChg>
      <pc:sldChg chg="addSp modSp mod modClrScheme chgLayout">
        <pc:chgData name="Shahzad Ali" userId="ecba8e45-00b4-4f6b-a2f0-4dc2d773ca2c" providerId="ADAL" clId="{210A350E-9ADC-AB4A-99C0-2C54D0F913B2}" dt="2024-02-12T05:54:34.817" v="51" actId="700"/>
        <pc:sldMkLst>
          <pc:docMk/>
          <pc:sldMk cId="2064744852" sldId="2132736416"/>
        </pc:sldMkLst>
        <pc:spChg chg="add mod ord">
          <ac:chgData name="Shahzad Ali" userId="ecba8e45-00b4-4f6b-a2f0-4dc2d773ca2c" providerId="ADAL" clId="{210A350E-9ADC-AB4A-99C0-2C54D0F913B2}" dt="2024-02-12T05:54:34.817" v="51" actId="700"/>
          <ac:spMkLst>
            <pc:docMk/>
            <pc:sldMk cId="2064744852" sldId="2132736416"/>
            <ac:spMk id="9" creationId="{130592A1-1EAB-F8BA-B981-95C4678FF342}"/>
          </ac:spMkLst>
        </pc:spChg>
      </pc:sldChg>
      <pc:sldChg chg="addSp modSp mod modClrScheme chgLayout">
        <pc:chgData name="Shahzad Ali" userId="ecba8e45-00b4-4f6b-a2f0-4dc2d773ca2c" providerId="ADAL" clId="{210A350E-9ADC-AB4A-99C0-2C54D0F913B2}" dt="2024-02-12T05:54:34.817" v="51" actId="700"/>
        <pc:sldMkLst>
          <pc:docMk/>
          <pc:sldMk cId="4107670514" sldId="2132736417"/>
        </pc:sldMkLst>
        <pc:spChg chg="add mod ord">
          <ac:chgData name="Shahzad Ali" userId="ecba8e45-00b4-4f6b-a2f0-4dc2d773ca2c" providerId="ADAL" clId="{210A350E-9ADC-AB4A-99C0-2C54D0F913B2}" dt="2024-02-12T05:54:34.817" v="51" actId="700"/>
          <ac:spMkLst>
            <pc:docMk/>
            <pc:sldMk cId="4107670514" sldId="2132736417"/>
            <ac:spMk id="4" creationId="{00E58DFA-59A3-0CD4-7D6F-A583153C5E2C}"/>
          </ac:spMkLst>
        </pc:spChg>
      </pc:sldChg>
      <pc:sldChg chg="addSp modSp mod modClrScheme chgLayout">
        <pc:chgData name="Shahzad Ali" userId="ecba8e45-00b4-4f6b-a2f0-4dc2d773ca2c" providerId="ADAL" clId="{210A350E-9ADC-AB4A-99C0-2C54D0F913B2}" dt="2024-02-12T05:54:34.817" v="51" actId="700"/>
        <pc:sldMkLst>
          <pc:docMk/>
          <pc:sldMk cId="3507281415" sldId="2132736418"/>
        </pc:sldMkLst>
        <pc:spChg chg="add mod ord">
          <ac:chgData name="Shahzad Ali" userId="ecba8e45-00b4-4f6b-a2f0-4dc2d773ca2c" providerId="ADAL" clId="{210A350E-9ADC-AB4A-99C0-2C54D0F913B2}" dt="2024-02-12T05:54:34.817" v="51" actId="700"/>
          <ac:spMkLst>
            <pc:docMk/>
            <pc:sldMk cId="3507281415" sldId="2132736418"/>
            <ac:spMk id="13" creationId="{923F9408-9CC3-4BDF-FB14-3F5303C019BA}"/>
          </ac:spMkLst>
        </pc:spChg>
      </pc:sldChg>
      <pc:sldChg chg="addSp modSp mod modClrScheme chgLayout">
        <pc:chgData name="Shahzad Ali" userId="ecba8e45-00b4-4f6b-a2f0-4dc2d773ca2c" providerId="ADAL" clId="{210A350E-9ADC-AB4A-99C0-2C54D0F913B2}" dt="2024-02-12T05:54:34.817" v="51" actId="700"/>
        <pc:sldMkLst>
          <pc:docMk/>
          <pc:sldMk cId="1322028062" sldId="2132736419"/>
        </pc:sldMkLst>
        <pc:spChg chg="add mod ord">
          <ac:chgData name="Shahzad Ali" userId="ecba8e45-00b4-4f6b-a2f0-4dc2d773ca2c" providerId="ADAL" clId="{210A350E-9ADC-AB4A-99C0-2C54D0F913B2}" dt="2024-02-12T05:54:34.817" v="51" actId="700"/>
          <ac:spMkLst>
            <pc:docMk/>
            <pc:sldMk cId="1322028062" sldId="2132736419"/>
            <ac:spMk id="4" creationId="{9607F078-8056-F3E6-6C34-EB8555BAF7DA}"/>
          </ac:spMkLst>
        </pc:spChg>
      </pc:sldChg>
      <pc:sldChg chg="addSp modSp mod modClrScheme chgLayout">
        <pc:chgData name="Shahzad Ali" userId="ecba8e45-00b4-4f6b-a2f0-4dc2d773ca2c" providerId="ADAL" clId="{210A350E-9ADC-AB4A-99C0-2C54D0F913B2}" dt="2024-02-12T05:54:34.817" v="51" actId="700"/>
        <pc:sldMkLst>
          <pc:docMk/>
          <pc:sldMk cId="3568051842" sldId="2132736420"/>
        </pc:sldMkLst>
        <pc:spChg chg="add mod ord">
          <ac:chgData name="Shahzad Ali" userId="ecba8e45-00b4-4f6b-a2f0-4dc2d773ca2c" providerId="ADAL" clId="{210A350E-9ADC-AB4A-99C0-2C54D0F913B2}" dt="2024-02-12T05:54:34.817" v="51" actId="700"/>
          <ac:spMkLst>
            <pc:docMk/>
            <pc:sldMk cId="3568051842" sldId="2132736420"/>
            <ac:spMk id="4" creationId="{313C617A-E640-5790-28BD-9D70184CC2FA}"/>
          </ac:spMkLst>
        </pc:spChg>
      </pc:sldChg>
      <pc:sldChg chg="addSp modSp mod modClrScheme chgLayout">
        <pc:chgData name="Shahzad Ali" userId="ecba8e45-00b4-4f6b-a2f0-4dc2d773ca2c" providerId="ADAL" clId="{210A350E-9ADC-AB4A-99C0-2C54D0F913B2}" dt="2024-02-12T05:54:34.817" v="51" actId="700"/>
        <pc:sldMkLst>
          <pc:docMk/>
          <pc:sldMk cId="1103964643" sldId="2132736421"/>
        </pc:sldMkLst>
        <pc:spChg chg="add mod ord">
          <ac:chgData name="Shahzad Ali" userId="ecba8e45-00b4-4f6b-a2f0-4dc2d773ca2c" providerId="ADAL" clId="{210A350E-9ADC-AB4A-99C0-2C54D0F913B2}" dt="2024-02-12T05:54:34.817" v="51" actId="700"/>
          <ac:spMkLst>
            <pc:docMk/>
            <pc:sldMk cId="1103964643" sldId="2132736421"/>
            <ac:spMk id="4" creationId="{DF82A703-39EE-8EE7-74E7-228F0D70B458}"/>
          </ac:spMkLst>
        </pc:spChg>
      </pc:sldChg>
      <pc:sldChg chg="addSp modSp mod modClrScheme chgLayout">
        <pc:chgData name="Shahzad Ali" userId="ecba8e45-00b4-4f6b-a2f0-4dc2d773ca2c" providerId="ADAL" clId="{210A350E-9ADC-AB4A-99C0-2C54D0F913B2}" dt="2024-02-12T05:54:34.817" v="51" actId="700"/>
        <pc:sldMkLst>
          <pc:docMk/>
          <pc:sldMk cId="398740920" sldId="2132736422"/>
        </pc:sldMkLst>
        <pc:spChg chg="add mod ord">
          <ac:chgData name="Shahzad Ali" userId="ecba8e45-00b4-4f6b-a2f0-4dc2d773ca2c" providerId="ADAL" clId="{210A350E-9ADC-AB4A-99C0-2C54D0F913B2}" dt="2024-02-12T05:54:34.817" v="51" actId="700"/>
          <ac:spMkLst>
            <pc:docMk/>
            <pc:sldMk cId="398740920" sldId="2132736422"/>
            <ac:spMk id="11" creationId="{867302D4-CCD3-B807-87AF-17C9761872CF}"/>
          </ac:spMkLst>
        </pc:spChg>
      </pc:sldChg>
      <pc:sldChg chg="addSp modSp mod modClrScheme chgLayout">
        <pc:chgData name="Shahzad Ali" userId="ecba8e45-00b4-4f6b-a2f0-4dc2d773ca2c" providerId="ADAL" clId="{210A350E-9ADC-AB4A-99C0-2C54D0F913B2}" dt="2024-02-12T05:54:34.817" v="51" actId="700"/>
        <pc:sldMkLst>
          <pc:docMk/>
          <pc:sldMk cId="1394761848" sldId="2132736423"/>
        </pc:sldMkLst>
        <pc:spChg chg="add mod ord">
          <ac:chgData name="Shahzad Ali" userId="ecba8e45-00b4-4f6b-a2f0-4dc2d773ca2c" providerId="ADAL" clId="{210A350E-9ADC-AB4A-99C0-2C54D0F913B2}" dt="2024-02-12T05:54:34.817" v="51" actId="700"/>
          <ac:spMkLst>
            <pc:docMk/>
            <pc:sldMk cId="1394761848" sldId="2132736423"/>
            <ac:spMk id="4" creationId="{39793F67-E3E1-9669-E5EB-FDDCABACC9C7}"/>
          </ac:spMkLst>
        </pc:spChg>
      </pc:sldChg>
      <pc:sldChg chg="modSp mod modClrScheme chgLayout">
        <pc:chgData name="Shahzad Ali" userId="ecba8e45-00b4-4f6b-a2f0-4dc2d773ca2c" providerId="ADAL" clId="{210A350E-9ADC-AB4A-99C0-2C54D0F913B2}" dt="2024-02-12T05:54:34.817" v="51" actId="700"/>
        <pc:sldMkLst>
          <pc:docMk/>
          <pc:sldMk cId="800384405" sldId="2142532970"/>
        </pc:sldMkLst>
        <pc:spChg chg="mod ord">
          <ac:chgData name="Shahzad Ali" userId="ecba8e45-00b4-4f6b-a2f0-4dc2d773ca2c" providerId="ADAL" clId="{210A350E-9ADC-AB4A-99C0-2C54D0F913B2}" dt="2024-02-12T05:54:34.817" v="51" actId="700"/>
          <ac:spMkLst>
            <pc:docMk/>
            <pc:sldMk cId="800384405" sldId="2142532970"/>
            <ac:spMk id="2" creationId="{AF852272-9C30-A2EC-A38C-D6D7987D2487}"/>
          </ac:spMkLst>
        </pc:spChg>
        <pc:spChg chg="mod ord">
          <ac:chgData name="Shahzad Ali" userId="ecba8e45-00b4-4f6b-a2f0-4dc2d773ca2c" providerId="ADAL" clId="{210A350E-9ADC-AB4A-99C0-2C54D0F913B2}" dt="2024-02-12T05:54:34.817" v="51" actId="700"/>
          <ac:spMkLst>
            <pc:docMk/>
            <pc:sldMk cId="800384405" sldId="2142532970"/>
            <ac:spMk id="3" creationId="{26E62833-F75C-506E-8380-19380B1D4CF8}"/>
          </ac:spMkLst>
        </pc:spChg>
      </pc:sldChg>
      <pc:sldChg chg="addSp delSp modSp mod modClrScheme chgLayout">
        <pc:chgData name="Shahzad Ali" userId="ecba8e45-00b4-4f6b-a2f0-4dc2d773ca2c" providerId="ADAL" clId="{210A350E-9ADC-AB4A-99C0-2C54D0F913B2}" dt="2024-02-12T05:54:25.796" v="50" actId="700"/>
        <pc:sldMkLst>
          <pc:docMk/>
          <pc:sldMk cId="731172991" sldId="2142532994"/>
        </pc:sldMkLst>
        <pc:spChg chg="mod ord">
          <ac:chgData name="Shahzad Ali" userId="ecba8e45-00b4-4f6b-a2f0-4dc2d773ca2c" providerId="ADAL" clId="{210A350E-9ADC-AB4A-99C0-2C54D0F913B2}" dt="2024-02-12T05:54:25.796" v="50" actId="700"/>
          <ac:spMkLst>
            <pc:docMk/>
            <pc:sldMk cId="731172991" sldId="2142532994"/>
            <ac:spMk id="2" creationId="{FD9E25BA-02B7-00F1-EDFC-4AA434A7BE4D}"/>
          </ac:spMkLst>
        </pc:spChg>
        <pc:spChg chg="mod ord">
          <ac:chgData name="Shahzad Ali" userId="ecba8e45-00b4-4f6b-a2f0-4dc2d773ca2c" providerId="ADAL" clId="{210A350E-9ADC-AB4A-99C0-2C54D0F913B2}" dt="2024-02-12T05:54:25.796" v="50" actId="700"/>
          <ac:spMkLst>
            <pc:docMk/>
            <pc:sldMk cId="731172991" sldId="2142532994"/>
            <ac:spMk id="3" creationId="{53062331-2A89-3621-97DB-FD20C487FAC5}"/>
          </ac:spMkLst>
        </pc:spChg>
        <pc:spChg chg="del mod ord">
          <ac:chgData name="Shahzad Ali" userId="ecba8e45-00b4-4f6b-a2f0-4dc2d773ca2c" providerId="ADAL" clId="{210A350E-9ADC-AB4A-99C0-2C54D0F913B2}" dt="2024-02-12T05:54:25.796" v="50" actId="700"/>
          <ac:spMkLst>
            <pc:docMk/>
            <pc:sldMk cId="731172991" sldId="2142532994"/>
            <ac:spMk id="4" creationId="{197C2B6E-6B3A-BBB6-8990-0DCCDE76416E}"/>
          </ac:spMkLst>
        </pc:spChg>
        <pc:spChg chg="add mod ord">
          <ac:chgData name="Shahzad Ali" userId="ecba8e45-00b4-4f6b-a2f0-4dc2d773ca2c" providerId="ADAL" clId="{210A350E-9ADC-AB4A-99C0-2C54D0F913B2}" dt="2024-02-12T05:54:25.796" v="50" actId="700"/>
          <ac:spMkLst>
            <pc:docMk/>
            <pc:sldMk cId="731172991" sldId="2142532994"/>
            <ac:spMk id="5" creationId="{064B6E22-F4FA-ED4F-A6B8-B8217144393C}"/>
          </ac:spMkLst>
        </pc:spChg>
      </pc:sldChg>
      <pc:sldChg chg="addSp delSp modSp mod modClrScheme chgLayout">
        <pc:chgData name="Shahzad Ali" userId="ecba8e45-00b4-4f6b-a2f0-4dc2d773ca2c" providerId="ADAL" clId="{210A350E-9ADC-AB4A-99C0-2C54D0F913B2}" dt="2024-02-12T05:53:59.434" v="46" actId="700"/>
        <pc:sldMkLst>
          <pc:docMk/>
          <pc:sldMk cId="1890589941" sldId="2142532995"/>
        </pc:sldMkLst>
        <pc:spChg chg="add mod ord">
          <ac:chgData name="Shahzad Ali" userId="ecba8e45-00b4-4f6b-a2f0-4dc2d773ca2c" providerId="ADAL" clId="{210A350E-9ADC-AB4A-99C0-2C54D0F913B2}" dt="2024-02-12T05:53:59.434" v="46" actId="700"/>
          <ac:spMkLst>
            <pc:docMk/>
            <pc:sldMk cId="1890589941" sldId="2142532995"/>
            <ac:spMk id="2" creationId="{39748A68-46D6-9133-B482-CAEC4D112160}"/>
          </ac:spMkLst>
        </pc:spChg>
        <pc:spChg chg="mod ord">
          <ac:chgData name="Shahzad Ali" userId="ecba8e45-00b4-4f6b-a2f0-4dc2d773ca2c" providerId="ADAL" clId="{210A350E-9ADC-AB4A-99C0-2C54D0F913B2}" dt="2024-02-12T05:53:59.434" v="46" actId="700"/>
          <ac:spMkLst>
            <pc:docMk/>
            <pc:sldMk cId="1890589941" sldId="2142532995"/>
            <ac:spMk id="4" creationId="{8E9367F9-4097-61CE-12CC-DA60EEC8D8C6}"/>
          </ac:spMkLst>
        </pc:spChg>
        <pc:spChg chg="del mod ord">
          <ac:chgData name="Shahzad Ali" userId="ecba8e45-00b4-4f6b-a2f0-4dc2d773ca2c" providerId="ADAL" clId="{210A350E-9ADC-AB4A-99C0-2C54D0F913B2}" dt="2024-02-12T05:53:59.434" v="46" actId="700"/>
          <ac:spMkLst>
            <pc:docMk/>
            <pc:sldMk cId="1890589941" sldId="2142532995"/>
            <ac:spMk id="5" creationId="{817CBBF5-7B38-B568-6919-781FBF0282B9}"/>
          </ac:spMkLst>
        </pc:spChg>
      </pc:sldChg>
      <pc:sldMasterChg chg="del delSldLayout">
        <pc:chgData name="Shahzad Ali" userId="ecba8e45-00b4-4f6b-a2f0-4dc2d773ca2c" providerId="ADAL" clId="{210A350E-9ADC-AB4A-99C0-2C54D0F913B2}" dt="2024-02-12T05:54:34.817" v="51" actId="700"/>
        <pc:sldMasterMkLst>
          <pc:docMk/>
          <pc:sldMasterMk cId="562111447" sldId="2147483702"/>
        </pc:sldMasterMkLst>
        <pc:sldLayoutChg chg="del">
          <pc:chgData name="Shahzad Ali" userId="ecba8e45-00b4-4f6b-a2f0-4dc2d773ca2c" providerId="ADAL" clId="{210A350E-9ADC-AB4A-99C0-2C54D0F913B2}" dt="2024-02-12T05:53:38.524" v="18" actId="2696"/>
          <pc:sldLayoutMkLst>
            <pc:docMk/>
            <pc:sldMasterMk cId="562111447" sldId="2147483702"/>
            <pc:sldLayoutMk cId="2642248959" sldId="2147483662"/>
          </pc:sldLayoutMkLst>
        </pc:sldLayoutChg>
        <pc:sldLayoutChg chg="del">
          <pc:chgData name="Shahzad Ali" userId="ecba8e45-00b4-4f6b-a2f0-4dc2d773ca2c" providerId="ADAL" clId="{210A350E-9ADC-AB4A-99C0-2C54D0F913B2}" dt="2024-02-12T05:53:38.811" v="19" actId="2696"/>
          <pc:sldLayoutMkLst>
            <pc:docMk/>
            <pc:sldMasterMk cId="562111447" sldId="2147483702"/>
            <pc:sldLayoutMk cId="1117048964" sldId="2147483663"/>
          </pc:sldLayoutMkLst>
        </pc:sldLayoutChg>
        <pc:sldLayoutChg chg="del">
          <pc:chgData name="Shahzad Ali" userId="ecba8e45-00b4-4f6b-a2f0-4dc2d773ca2c" providerId="ADAL" clId="{210A350E-9ADC-AB4A-99C0-2C54D0F913B2}" dt="2024-02-12T05:53:39.089" v="20" actId="2696"/>
          <pc:sldLayoutMkLst>
            <pc:docMk/>
            <pc:sldMasterMk cId="562111447" sldId="2147483702"/>
            <pc:sldLayoutMk cId="1550833374" sldId="2147483664"/>
          </pc:sldLayoutMkLst>
        </pc:sldLayoutChg>
        <pc:sldLayoutChg chg="del">
          <pc:chgData name="Shahzad Ali" userId="ecba8e45-00b4-4f6b-a2f0-4dc2d773ca2c" providerId="ADAL" clId="{210A350E-9ADC-AB4A-99C0-2C54D0F913B2}" dt="2024-02-12T05:53:39.271" v="21" actId="2696"/>
          <pc:sldLayoutMkLst>
            <pc:docMk/>
            <pc:sldMasterMk cId="562111447" sldId="2147483702"/>
            <pc:sldLayoutMk cId="4059580616" sldId="2147483665"/>
          </pc:sldLayoutMkLst>
        </pc:sldLayoutChg>
        <pc:sldLayoutChg chg="del">
          <pc:chgData name="Shahzad Ali" userId="ecba8e45-00b4-4f6b-a2f0-4dc2d773ca2c" providerId="ADAL" clId="{210A350E-9ADC-AB4A-99C0-2C54D0F913B2}" dt="2024-02-12T05:53:39.436" v="22" actId="2696"/>
          <pc:sldLayoutMkLst>
            <pc:docMk/>
            <pc:sldMasterMk cId="562111447" sldId="2147483702"/>
            <pc:sldLayoutMk cId="348521094" sldId="2147483666"/>
          </pc:sldLayoutMkLst>
        </pc:sldLayoutChg>
        <pc:sldLayoutChg chg="del">
          <pc:chgData name="Shahzad Ali" userId="ecba8e45-00b4-4f6b-a2f0-4dc2d773ca2c" providerId="ADAL" clId="{210A350E-9ADC-AB4A-99C0-2C54D0F913B2}" dt="2024-02-12T05:53:39.605" v="23" actId="2696"/>
          <pc:sldLayoutMkLst>
            <pc:docMk/>
            <pc:sldMasterMk cId="562111447" sldId="2147483702"/>
            <pc:sldLayoutMk cId="4070873728" sldId="2147483667"/>
          </pc:sldLayoutMkLst>
        </pc:sldLayoutChg>
        <pc:sldLayoutChg chg="del">
          <pc:chgData name="Shahzad Ali" userId="ecba8e45-00b4-4f6b-a2f0-4dc2d773ca2c" providerId="ADAL" clId="{210A350E-9ADC-AB4A-99C0-2C54D0F913B2}" dt="2024-02-12T05:53:39.773" v="24" actId="2696"/>
          <pc:sldLayoutMkLst>
            <pc:docMk/>
            <pc:sldMasterMk cId="562111447" sldId="2147483702"/>
            <pc:sldLayoutMk cId="564382067" sldId="2147483668"/>
          </pc:sldLayoutMkLst>
        </pc:sldLayoutChg>
        <pc:sldLayoutChg chg="del">
          <pc:chgData name="Shahzad Ali" userId="ecba8e45-00b4-4f6b-a2f0-4dc2d773ca2c" providerId="ADAL" clId="{210A350E-9ADC-AB4A-99C0-2C54D0F913B2}" dt="2024-02-12T05:53:39.929" v="25" actId="2696"/>
          <pc:sldLayoutMkLst>
            <pc:docMk/>
            <pc:sldMasterMk cId="562111447" sldId="2147483702"/>
            <pc:sldLayoutMk cId="3107078352" sldId="2147483669"/>
          </pc:sldLayoutMkLst>
        </pc:sldLayoutChg>
        <pc:sldLayoutChg chg="del">
          <pc:chgData name="Shahzad Ali" userId="ecba8e45-00b4-4f6b-a2f0-4dc2d773ca2c" providerId="ADAL" clId="{210A350E-9ADC-AB4A-99C0-2C54D0F913B2}" dt="2024-02-12T05:53:40.109" v="26" actId="2696"/>
          <pc:sldLayoutMkLst>
            <pc:docMk/>
            <pc:sldMasterMk cId="562111447" sldId="2147483702"/>
            <pc:sldLayoutMk cId="531351279" sldId="2147483672"/>
          </pc:sldLayoutMkLst>
        </pc:sldLayoutChg>
        <pc:sldLayoutChg chg="del">
          <pc:chgData name="Shahzad Ali" userId="ecba8e45-00b4-4f6b-a2f0-4dc2d773ca2c" providerId="ADAL" clId="{210A350E-9ADC-AB4A-99C0-2C54D0F913B2}" dt="2024-02-12T05:53:35.033" v="9" actId="2696"/>
          <pc:sldLayoutMkLst>
            <pc:docMk/>
            <pc:sldMasterMk cId="562111447" sldId="2147483702"/>
            <pc:sldLayoutMk cId="3086089942" sldId="2147483674"/>
          </pc:sldLayoutMkLst>
        </pc:sldLayoutChg>
        <pc:sldLayoutChg chg="del">
          <pc:chgData name="Shahzad Ali" userId="ecba8e45-00b4-4f6b-a2f0-4dc2d773ca2c" providerId="ADAL" clId="{210A350E-9ADC-AB4A-99C0-2C54D0F913B2}" dt="2024-02-12T05:53:40.276" v="27" actId="2696"/>
          <pc:sldLayoutMkLst>
            <pc:docMk/>
            <pc:sldMasterMk cId="562111447" sldId="2147483702"/>
            <pc:sldLayoutMk cId="3124923673" sldId="2147483675"/>
          </pc:sldLayoutMkLst>
        </pc:sldLayoutChg>
        <pc:sldLayoutChg chg="del">
          <pc:chgData name="Shahzad Ali" userId="ecba8e45-00b4-4f6b-a2f0-4dc2d773ca2c" providerId="ADAL" clId="{210A350E-9ADC-AB4A-99C0-2C54D0F913B2}" dt="2024-02-12T05:53:40.459" v="28" actId="2696"/>
          <pc:sldLayoutMkLst>
            <pc:docMk/>
            <pc:sldMasterMk cId="562111447" sldId="2147483702"/>
            <pc:sldLayoutMk cId="968099609" sldId="2147483676"/>
          </pc:sldLayoutMkLst>
        </pc:sldLayoutChg>
        <pc:sldLayoutChg chg="del">
          <pc:chgData name="Shahzad Ali" userId="ecba8e45-00b4-4f6b-a2f0-4dc2d773ca2c" providerId="ADAL" clId="{210A350E-9ADC-AB4A-99C0-2C54D0F913B2}" dt="2024-02-12T05:53:40.627" v="29" actId="2696"/>
          <pc:sldLayoutMkLst>
            <pc:docMk/>
            <pc:sldMasterMk cId="562111447" sldId="2147483702"/>
            <pc:sldLayoutMk cId="393319279" sldId="2147483677"/>
          </pc:sldLayoutMkLst>
        </pc:sldLayoutChg>
        <pc:sldLayoutChg chg="del">
          <pc:chgData name="Shahzad Ali" userId="ecba8e45-00b4-4f6b-a2f0-4dc2d773ca2c" providerId="ADAL" clId="{210A350E-9ADC-AB4A-99C0-2C54D0F913B2}" dt="2024-02-12T05:53:40.787" v="30" actId="2696"/>
          <pc:sldLayoutMkLst>
            <pc:docMk/>
            <pc:sldMasterMk cId="562111447" sldId="2147483702"/>
            <pc:sldLayoutMk cId="3321838397" sldId="2147483678"/>
          </pc:sldLayoutMkLst>
        </pc:sldLayoutChg>
        <pc:sldLayoutChg chg="del">
          <pc:chgData name="Shahzad Ali" userId="ecba8e45-00b4-4f6b-a2f0-4dc2d773ca2c" providerId="ADAL" clId="{210A350E-9ADC-AB4A-99C0-2C54D0F913B2}" dt="2024-02-12T05:53:40.964" v="31" actId="2696"/>
          <pc:sldLayoutMkLst>
            <pc:docMk/>
            <pc:sldMasterMk cId="562111447" sldId="2147483702"/>
            <pc:sldLayoutMk cId="2178569506" sldId="2147483679"/>
          </pc:sldLayoutMkLst>
        </pc:sldLayoutChg>
        <pc:sldLayoutChg chg="del">
          <pc:chgData name="Shahzad Ali" userId="ecba8e45-00b4-4f6b-a2f0-4dc2d773ca2c" providerId="ADAL" clId="{210A350E-9ADC-AB4A-99C0-2C54D0F913B2}" dt="2024-02-12T05:53:41.139" v="32" actId="2696"/>
          <pc:sldLayoutMkLst>
            <pc:docMk/>
            <pc:sldMasterMk cId="562111447" sldId="2147483702"/>
            <pc:sldLayoutMk cId="2964806774" sldId="2147483680"/>
          </pc:sldLayoutMkLst>
        </pc:sldLayoutChg>
        <pc:sldLayoutChg chg="del">
          <pc:chgData name="Shahzad Ali" userId="ecba8e45-00b4-4f6b-a2f0-4dc2d773ca2c" providerId="ADAL" clId="{210A350E-9ADC-AB4A-99C0-2C54D0F913B2}" dt="2024-02-12T05:53:41.316" v="33" actId="2696"/>
          <pc:sldLayoutMkLst>
            <pc:docMk/>
            <pc:sldMasterMk cId="562111447" sldId="2147483702"/>
            <pc:sldLayoutMk cId="3381721630" sldId="2147483681"/>
          </pc:sldLayoutMkLst>
        </pc:sldLayoutChg>
        <pc:sldLayoutChg chg="del">
          <pc:chgData name="Shahzad Ali" userId="ecba8e45-00b4-4f6b-a2f0-4dc2d773ca2c" providerId="ADAL" clId="{210A350E-9ADC-AB4A-99C0-2C54D0F913B2}" dt="2024-02-12T05:54:34.817" v="51" actId="700"/>
          <pc:sldLayoutMkLst>
            <pc:docMk/>
            <pc:sldMasterMk cId="562111447" sldId="2147483702"/>
            <pc:sldLayoutMk cId="1288468482" sldId="2147483682"/>
          </pc:sldLayoutMkLst>
        </pc:sldLayoutChg>
        <pc:sldLayoutChg chg="del">
          <pc:chgData name="Shahzad Ali" userId="ecba8e45-00b4-4f6b-a2f0-4dc2d773ca2c" providerId="ADAL" clId="{210A350E-9ADC-AB4A-99C0-2C54D0F913B2}" dt="2024-02-12T05:54:34.817" v="51" actId="700"/>
          <pc:sldLayoutMkLst>
            <pc:docMk/>
            <pc:sldMasterMk cId="562111447" sldId="2147483702"/>
            <pc:sldLayoutMk cId="288855756" sldId="2147483683"/>
          </pc:sldLayoutMkLst>
        </pc:sldLayoutChg>
        <pc:sldLayoutChg chg="del">
          <pc:chgData name="Shahzad Ali" userId="ecba8e45-00b4-4f6b-a2f0-4dc2d773ca2c" providerId="ADAL" clId="{210A350E-9ADC-AB4A-99C0-2C54D0F913B2}" dt="2024-02-12T05:53:43.195" v="34" actId="2696"/>
          <pc:sldLayoutMkLst>
            <pc:docMk/>
            <pc:sldMasterMk cId="562111447" sldId="2147483702"/>
            <pc:sldLayoutMk cId="2518373124" sldId="2147483684"/>
          </pc:sldLayoutMkLst>
        </pc:sldLayoutChg>
        <pc:sldLayoutChg chg="del">
          <pc:chgData name="Shahzad Ali" userId="ecba8e45-00b4-4f6b-a2f0-4dc2d773ca2c" providerId="ADAL" clId="{210A350E-9ADC-AB4A-99C0-2C54D0F913B2}" dt="2024-02-12T05:53:43.419" v="35" actId="2696"/>
          <pc:sldLayoutMkLst>
            <pc:docMk/>
            <pc:sldMasterMk cId="562111447" sldId="2147483702"/>
            <pc:sldLayoutMk cId="2369115458" sldId="2147483685"/>
          </pc:sldLayoutMkLst>
        </pc:sldLayoutChg>
        <pc:sldLayoutChg chg="del">
          <pc:chgData name="Shahzad Ali" userId="ecba8e45-00b4-4f6b-a2f0-4dc2d773ca2c" providerId="ADAL" clId="{210A350E-9ADC-AB4A-99C0-2C54D0F913B2}" dt="2024-02-12T05:53:43.589" v="36" actId="2696"/>
          <pc:sldLayoutMkLst>
            <pc:docMk/>
            <pc:sldMasterMk cId="562111447" sldId="2147483702"/>
            <pc:sldLayoutMk cId="2234624328" sldId="2147483687"/>
          </pc:sldLayoutMkLst>
        </pc:sldLayoutChg>
        <pc:sldLayoutChg chg="del">
          <pc:chgData name="Shahzad Ali" userId="ecba8e45-00b4-4f6b-a2f0-4dc2d773ca2c" providerId="ADAL" clId="{210A350E-9ADC-AB4A-99C0-2C54D0F913B2}" dt="2024-02-12T05:53:43.748" v="37" actId="2696"/>
          <pc:sldLayoutMkLst>
            <pc:docMk/>
            <pc:sldMasterMk cId="562111447" sldId="2147483702"/>
            <pc:sldLayoutMk cId="599105191" sldId="2147483688"/>
          </pc:sldLayoutMkLst>
        </pc:sldLayoutChg>
        <pc:sldLayoutChg chg="del">
          <pc:chgData name="Shahzad Ali" userId="ecba8e45-00b4-4f6b-a2f0-4dc2d773ca2c" providerId="ADAL" clId="{210A350E-9ADC-AB4A-99C0-2C54D0F913B2}" dt="2024-02-12T05:53:43.923" v="38" actId="2696"/>
          <pc:sldLayoutMkLst>
            <pc:docMk/>
            <pc:sldMasterMk cId="562111447" sldId="2147483702"/>
            <pc:sldLayoutMk cId="624811085" sldId="2147483689"/>
          </pc:sldLayoutMkLst>
        </pc:sldLayoutChg>
        <pc:sldLayoutChg chg="del">
          <pc:chgData name="Shahzad Ali" userId="ecba8e45-00b4-4f6b-a2f0-4dc2d773ca2c" providerId="ADAL" clId="{210A350E-9ADC-AB4A-99C0-2C54D0F913B2}" dt="2024-02-12T05:53:44.071" v="39" actId="2696"/>
          <pc:sldLayoutMkLst>
            <pc:docMk/>
            <pc:sldMasterMk cId="562111447" sldId="2147483702"/>
            <pc:sldLayoutMk cId="2614049163" sldId="2147483696"/>
          </pc:sldLayoutMkLst>
        </pc:sldLayoutChg>
        <pc:sldLayoutChg chg="del">
          <pc:chgData name="Shahzad Ali" userId="ecba8e45-00b4-4f6b-a2f0-4dc2d773ca2c" providerId="ADAL" clId="{210A350E-9ADC-AB4A-99C0-2C54D0F913B2}" dt="2024-02-12T05:53:44.983" v="40" actId="2696"/>
          <pc:sldLayoutMkLst>
            <pc:docMk/>
            <pc:sldMasterMk cId="562111447" sldId="2147483702"/>
            <pc:sldLayoutMk cId="4121938860" sldId="2147483697"/>
          </pc:sldLayoutMkLst>
        </pc:sldLayoutChg>
        <pc:sldLayoutChg chg="del">
          <pc:chgData name="Shahzad Ali" userId="ecba8e45-00b4-4f6b-a2f0-4dc2d773ca2c" providerId="ADAL" clId="{210A350E-9ADC-AB4A-99C0-2C54D0F913B2}" dt="2024-02-12T05:53:45.169" v="41" actId="2696"/>
          <pc:sldLayoutMkLst>
            <pc:docMk/>
            <pc:sldMasterMk cId="562111447" sldId="2147483702"/>
            <pc:sldLayoutMk cId="4268603610" sldId="2147483698"/>
          </pc:sldLayoutMkLst>
        </pc:sldLayoutChg>
        <pc:sldLayoutChg chg="del">
          <pc:chgData name="Shahzad Ali" userId="ecba8e45-00b4-4f6b-a2f0-4dc2d773ca2c" providerId="ADAL" clId="{210A350E-9ADC-AB4A-99C0-2C54D0F913B2}" dt="2024-02-12T05:53:45.373" v="42" actId="2696"/>
          <pc:sldLayoutMkLst>
            <pc:docMk/>
            <pc:sldMasterMk cId="562111447" sldId="2147483702"/>
            <pc:sldLayoutMk cId="471149735" sldId="2147483699"/>
          </pc:sldLayoutMkLst>
        </pc:sldLayoutChg>
        <pc:sldLayoutChg chg="del">
          <pc:chgData name="Shahzad Ali" userId="ecba8e45-00b4-4f6b-a2f0-4dc2d773ca2c" providerId="ADAL" clId="{210A350E-9ADC-AB4A-99C0-2C54D0F913B2}" dt="2024-02-12T05:53:45.556" v="43" actId="2696"/>
          <pc:sldLayoutMkLst>
            <pc:docMk/>
            <pc:sldMasterMk cId="562111447" sldId="2147483702"/>
            <pc:sldLayoutMk cId="49068613" sldId="2147483700"/>
          </pc:sldLayoutMkLst>
        </pc:sldLayoutChg>
        <pc:sldLayoutChg chg="del">
          <pc:chgData name="Shahzad Ali" userId="ecba8e45-00b4-4f6b-a2f0-4dc2d773ca2c" providerId="ADAL" clId="{210A350E-9ADC-AB4A-99C0-2C54D0F913B2}" dt="2024-02-12T05:53:33.699" v="3" actId="2696"/>
          <pc:sldLayoutMkLst>
            <pc:docMk/>
            <pc:sldMasterMk cId="562111447" sldId="2147483702"/>
            <pc:sldLayoutMk cId="291591263" sldId="2147483703"/>
          </pc:sldLayoutMkLst>
        </pc:sldLayoutChg>
        <pc:sldLayoutChg chg="del">
          <pc:chgData name="Shahzad Ali" userId="ecba8e45-00b4-4f6b-a2f0-4dc2d773ca2c" providerId="ADAL" clId="{210A350E-9ADC-AB4A-99C0-2C54D0F913B2}" dt="2024-02-12T05:53:33.876" v="4" actId="2696"/>
          <pc:sldLayoutMkLst>
            <pc:docMk/>
            <pc:sldMasterMk cId="562111447" sldId="2147483702"/>
            <pc:sldLayoutMk cId="110447815" sldId="2147483704"/>
          </pc:sldLayoutMkLst>
        </pc:sldLayoutChg>
        <pc:sldLayoutChg chg="del">
          <pc:chgData name="Shahzad Ali" userId="ecba8e45-00b4-4f6b-a2f0-4dc2d773ca2c" providerId="ADAL" clId="{210A350E-9ADC-AB4A-99C0-2C54D0F913B2}" dt="2024-02-12T05:53:34.037" v="5" actId="2696"/>
          <pc:sldLayoutMkLst>
            <pc:docMk/>
            <pc:sldMasterMk cId="562111447" sldId="2147483702"/>
            <pc:sldLayoutMk cId="1910036489" sldId="2147483705"/>
          </pc:sldLayoutMkLst>
        </pc:sldLayoutChg>
        <pc:sldLayoutChg chg="del">
          <pc:chgData name="Shahzad Ali" userId="ecba8e45-00b4-4f6b-a2f0-4dc2d773ca2c" providerId="ADAL" clId="{210A350E-9ADC-AB4A-99C0-2C54D0F913B2}" dt="2024-02-12T05:53:34.202" v="6" actId="2696"/>
          <pc:sldLayoutMkLst>
            <pc:docMk/>
            <pc:sldMasterMk cId="562111447" sldId="2147483702"/>
            <pc:sldLayoutMk cId="2929335903" sldId="2147483706"/>
          </pc:sldLayoutMkLst>
        </pc:sldLayoutChg>
        <pc:sldLayoutChg chg="del">
          <pc:chgData name="Shahzad Ali" userId="ecba8e45-00b4-4f6b-a2f0-4dc2d773ca2c" providerId="ADAL" clId="{210A350E-9ADC-AB4A-99C0-2C54D0F913B2}" dt="2024-02-12T05:53:34.370" v="7" actId="2696"/>
          <pc:sldLayoutMkLst>
            <pc:docMk/>
            <pc:sldMasterMk cId="562111447" sldId="2147483702"/>
            <pc:sldLayoutMk cId="2910957998" sldId="2147483707"/>
          </pc:sldLayoutMkLst>
        </pc:sldLayoutChg>
        <pc:sldLayoutChg chg="del">
          <pc:chgData name="Shahzad Ali" userId="ecba8e45-00b4-4f6b-a2f0-4dc2d773ca2c" providerId="ADAL" clId="{210A350E-9ADC-AB4A-99C0-2C54D0F913B2}" dt="2024-02-12T05:53:34.531" v="8" actId="2696"/>
          <pc:sldLayoutMkLst>
            <pc:docMk/>
            <pc:sldMasterMk cId="562111447" sldId="2147483702"/>
            <pc:sldLayoutMk cId="2574179860" sldId="2147483708"/>
          </pc:sldLayoutMkLst>
        </pc:sldLayoutChg>
        <pc:sldLayoutChg chg="del">
          <pc:chgData name="Shahzad Ali" userId="ecba8e45-00b4-4f6b-a2f0-4dc2d773ca2c" providerId="ADAL" clId="{210A350E-9ADC-AB4A-99C0-2C54D0F913B2}" dt="2024-02-12T05:53:31.517" v="2" actId="2696"/>
          <pc:sldLayoutMkLst>
            <pc:docMk/>
            <pc:sldMasterMk cId="562111447" sldId="2147483702"/>
            <pc:sldLayoutMk cId="367656786" sldId="2147483709"/>
          </pc:sldLayoutMkLst>
        </pc:sldLayoutChg>
        <pc:sldLayoutChg chg="del">
          <pc:chgData name="Shahzad Ali" userId="ecba8e45-00b4-4f6b-a2f0-4dc2d773ca2c" providerId="ADAL" clId="{210A350E-9ADC-AB4A-99C0-2C54D0F913B2}" dt="2024-02-12T05:54:34.817" v="51" actId="700"/>
          <pc:sldLayoutMkLst>
            <pc:docMk/>
            <pc:sldMasterMk cId="562111447" sldId="2147483702"/>
            <pc:sldLayoutMk cId="2575155348" sldId="2147483711"/>
          </pc:sldLayoutMkLst>
        </pc:sldLayoutChg>
        <pc:sldLayoutChg chg="del">
          <pc:chgData name="Shahzad Ali" userId="ecba8e45-00b4-4f6b-a2f0-4dc2d773ca2c" providerId="ADAL" clId="{210A350E-9ADC-AB4A-99C0-2C54D0F913B2}" dt="2024-02-12T05:54:34.817" v="51" actId="700"/>
          <pc:sldLayoutMkLst>
            <pc:docMk/>
            <pc:sldMasterMk cId="562111447" sldId="2147483702"/>
            <pc:sldLayoutMk cId="2599148967" sldId="2147483712"/>
          </pc:sldLayoutMkLst>
        </pc:sldLayoutChg>
        <pc:sldLayoutChg chg="del">
          <pc:chgData name="Shahzad Ali" userId="ecba8e45-00b4-4f6b-a2f0-4dc2d773ca2c" providerId="ADAL" clId="{210A350E-9ADC-AB4A-99C0-2C54D0F913B2}" dt="2024-02-12T05:53:36.293" v="10" actId="2696"/>
          <pc:sldLayoutMkLst>
            <pc:docMk/>
            <pc:sldMasterMk cId="562111447" sldId="2147483702"/>
            <pc:sldLayoutMk cId="3338850181" sldId="2147483713"/>
          </pc:sldLayoutMkLst>
        </pc:sldLayoutChg>
        <pc:sldLayoutChg chg="del">
          <pc:chgData name="Shahzad Ali" userId="ecba8e45-00b4-4f6b-a2f0-4dc2d773ca2c" providerId="ADAL" clId="{210A350E-9ADC-AB4A-99C0-2C54D0F913B2}" dt="2024-02-12T05:53:36.470" v="11" actId="2696"/>
          <pc:sldLayoutMkLst>
            <pc:docMk/>
            <pc:sldMasterMk cId="562111447" sldId="2147483702"/>
            <pc:sldLayoutMk cId="2632559271" sldId="2147483714"/>
          </pc:sldLayoutMkLst>
        </pc:sldLayoutChg>
        <pc:sldLayoutChg chg="del">
          <pc:chgData name="Shahzad Ali" userId="ecba8e45-00b4-4f6b-a2f0-4dc2d773ca2c" providerId="ADAL" clId="{210A350E-9ADC-AB4A-99C0-2C54D0F913B2}" dt="2024-02-12T05:53:36.634" v="12" actId="2696"/>
          <pc:sldLayoutMkLst>
            <pc:docMk/>
            <pc:sldMasterMk cId="562111447" sldId="2147483702"/>
            <pc:sldLayoutMk cId="1157182659" sldId="2147483715"/>
          </pc:sldLayoutMkLst>
        </pc:sldLayoutChg>
        <pc:sldLayoutChg chg="del">
          <pc:chgData name="Shahzad Ali" userId="ecba8e45-00b4-4f6b-a2f0-4dc2d773ca2c" providerId="ADAL" clId="{210A350E-9ADC-AB4A-99C0-2C54D0F913B2}" dt="2024-02-12T05:53:36.790" v="13" actId="2696"/>
          <pc:sldLayoutMkLst>
            <pc:docMk/>
            <pc:sldMasterMk cId="562111447" sldId="2147483702"/>
            <pc:sldLayoutMk cId="4094517887" sldId="2147483716"/>
          </pc:sldLayoutMkLst>
        </pc:sldLayoutChg>
        <pc:sldLayoutChg chg="del">
          <pc:chgData name="Shahzad Ali" userId="ecba8e45-00b4-4f6b-a2f0-4dc2d773ca2c" providerId="ADAL" clId="{210A350E-9ADC-AB4A-99C0-2C54D0F913B2}" dt="2024-02-12T05:53:36.955" v="14" actId="2696"/>
          <pc:sldLayoutMkLst>
            <pc:docMk/>
            <pc:sldMasterMk cId="562111447" sldId="2147483702"/>
            <pc:sldLayoutMk cId="1935353020" sldId="2147483717"/>
          </pc:sldLayoutMkLst>
        </pc:sldLayoutChg>
        <pc:sldLayoutChg chg="del">
          <pc:chgData name="Shahzad Ali" userId="ecba8e45-00b4-4f6b-a2f0-4dc2d773ca2c" providerId="ADAL" clId="{210A350E-9ADC-AB4A-99C0-2C54D0F913B2}" dt="2024-02-12T05:53:37.102" v="15" actId="2696"/>
          <pc:sldLayoutMkLst>
            <pc:docMk/>
            <pc:sldMasterMk cId="562111447" sldId="2147483702"/>
            <pc:sldLayoutMk cId="2447078189" sldId="2147483718"/>
          </pc:sldLayoutMkLst>
        </pc:sldLayoutChg>
        <pc:sldLayoutChg chg="del">
          <pc:chgData name="Shahzad Ali" userId="ecba8e45-00b4-4f6b-a2f0-4dc2d773ca2c" providerId="ADAL" clId="{210A350E-9ADC-AB4A-99C0-2C54D0F913B2}" dt="2024-02-12T05:53:37.263" v="16" actId="2696"/>
          <pc:sldLayoutMkLst>
            <pc:docMk/>
            <pc:sldMasterMk cId="562111447" sldId="2147483702"/>
            <pc:sldLayoutMk cId="74037633" sldId="2147483719"/>
          </pc:sldLayoutMkLst>
        </pc:sldLayoutChg>
        <pc:sldLayoutChg chg="del">
          <pc:chgData name="Shahzad Ali" userId="ecba8e45-00b4-4f6b-a2f0-4dc2d773ca2c" providerId="ADAL" clId="{210A350E-9ADC-AB4A-99C0-2C54D0F913B2}" dt="2024-02-12T05:53:37.424" v="17" actId="2696"/>
          <pc:sldLayoutMkLst>
            <pc:docMk/>
            <pc:sldMasterMk cId="562111447" sldId="2147483702"/>
            <pc:sldLayoutMk cId="1816745274" sldId="2147483720"/>
          </pc:sldLayoutMkLst>
        </pc:sldLayoutChg>
        <pc:sldLayoutChg chg="del">
          <pc:chgData name="Shahzad Ali" userId="ecba8e45-00b4-4f6b-a2f0-4dc2d773ca2c" providerId="ADAL" clId="{210A350E-9ADC-AB4A-99C0-2C54D0F913B2}" dt="2024-02-12T05:54:34.817" v="51" actId="700"/>
          <pc:sldLayoutMkLst>
            <pc:docMk/>
            <pc:sldMasterMk cId="562111447" sldId="2147483702"/>
            <pc:sldLayoutMk cId="4151336321" sldId="2147483721"/>
          </pc:sldLayoutMkLst>
        </pc:sldLayoutChg>
        <pc:sldLayoutChg chg="del">
          <pc:chgData name="Shahzad Ali" userId="ecba8e45-00b4-4f6b-a2f0-4dc2d773ca2c" providerId="ADAL" clId="{210A350E-9ADC-AB4A-99C0-2C54D0F913B2}" dt="2024-02-12T05:54:34.817" v="51" actId="700"/>
          <pc:sldLayoutMkLst>
            <pc:docMk/>
            <pc:sldMasterMk cId="562111447" sldId="2147483702"/>
            <pc:sldLayoutMk cId="2048958444" sldId="2147483722"/>
          </pc:sldLayoutMkLst>
        </pc:sldLayoutChg>
        <pc:sldLayoutChg chg="del">
          <pc:chgData name="Shahzad Ali" userId="ecba8e45-00b4-4f6b-a2f0-4dc2d773ca2c" providerId="ADAL" clId="{210A350E-9ADC-AB4A-99C0-2C54D0F913B2}" dt="2024-02-12T05:53:45.735" v="44" actId="2696"/>
          <pc:sldLayoutMkLst>
            <pc:docMk/>
            <pc:sldMasterMk cId="562111447" sldId="2147483702"/>
            <pc:sldLayoutMk cId="4013708937" sldId="2147483723"/>
          </pc:sldLayoutMkLst>
        </pc:sldLayoutChg>
        <pc:sldLayoutChg chg="del">
          <pc:chgData name="Shahzad Ali" userId="ecba8e45-00b4-4f6b-a2f0-4dc2d773ca2c" providerId="ADAL" clId="{210A350E-9ADC-AB4A-99C0-2C54D0F913B2}" dt="2024-02-12T05:53:46.132" v="45" actId="2696"/>
          <pc:sldLayoutMkLst>
            <pc:docMk/>
            <pc:sldMasterMk cId="562111447" sldId="2147483702"/>
            <pc:sldLayoutMk cId="3264403532" sldId="2147483724"/>
          </pc:sldLayoutMkLst>
        </pc:sldLayoutChg>
        <pc:sldLayoutChg chg="del">
          <pc:chgData name="Shahzad Ali" userId="ecba8e45-00b4-4f6b-a2f0-4dc2d773ca2c" providerId="ADAL" clId="{210A350E-9ADC-AB4A-99C0-2C54D0F913B2}" dt="2024-02-12T05:54:34.817" v="51" actId="700"/>
          <pc:sldLayoutMkLst>
            <pc:docMk/>
            <pc:sldMasterMk cId="562111447" sldId="2147483702"/>
            <pc:sldLayoutMk cId="1228690577" sldId="214748372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C143-52DC-D74A-8F3F-28446D39C49A}" type="datetimeFigureOut">
              <a:rPr lang="en-US" smtClean="0"/>
              <a:t>3/18/24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3EC1A-CBFA-214C-ADD5-B66908B3D41A}" type="slidenum">
              <a:rPr lang="en-US" smtClean="0"/>
              <a:t>‹#›</a:t>
            </a:fld>
            <a:endParaRPr lang="en-US"/>
          </a:p>
        </p:txBody>
      </p:sp>
    </p:spTree>
    <p:extLst>
      <p:ext uri="{BB962C8B-B14F-4D97-AF65-F5344CB8AC3E}">
        <p14:creationId xmlns:p14="http://schemas.microsoft.com/office/powerpoint/2010/main" val="379176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0385" marR="0" algn="just">
              <a:lnSpc>
                <a:spcPct val="110000"/>
              </a:lnSpc>
              <a:spcBef>
                <a:spcPts val="0"/>
              </a:spcBef>
              <a:spcAft>
                <a:spcPts val="600"/>
              </a:spcAft>
            </a:pPr>
            <a:r>
              <a:rPr lang="en-US" sz="1800">
                <a:effectLst/>
                <a:latin typeface="Helvetica 55 Roman"/>
                <a:ea typeface="Times New Roman" panose="02020603050405020304" pitchFamily="18" charset="0"/>
                <a:cs typeface="Times New Roman" panose="02020603050405020304" pitchFamily="18" charset="0"/>
              </a:rPr>
              <a:t>The private workloads need to access internet for several reasons: for SaaS integration, for patching, for software updates, for version control systems.</a:t>
            </a:r>
          </a:p>
          <a:p>
            <a:pPr marL="540385" marR="0" algn="just">
              <a:lnSpc>
                <a:spcPct val="110000"/>
              </a:lnSpc>
              <a:spcBef>
                <a:spcPts val="0"/>
              </a:spcBef>
              <a:spcAft>
                <a:spcPts val="600"/>
              </a:spcAft>
            </a:pPr>
            <a:r>
              <a:rPr lang="en-US" sz="1800">
                <a:effectLst/>
                <a:latin typeface="Helvetica 55 Roman"/>
                <a:ea typeface="Times New Roman" panose="02020603050405020304" pitchFamily="18" charset="0"/>
                <a:cs typeface="Times New Roman" panose="02020603050405020304" pitchFamily="18" charset="0"/>
              </a:rPr>
              <a:t>On AWS the cloud native that is offered by the CSP is of course the NAT gateway.</a:t>
            </a:r>
          </a:p>
          <a:p>
            <a:pPr marL="540385" marR="0" algn="just">
              <a:lnSpc>
                <a:spcPct val="110000"/>
              </a:lnSpc>
              <a:spcBef>
                <a:spcPts val="0"/>
              </a:spcBef>
              <a:spcAft>
                <a:spcPts val="600"/>
              </a:spcAft>
            </a:pPr>
            <a:r>
              <a:rPr lang="en-US" sz="1800">
                <a:effectLst/>
                <a:latin typeface="Helvetica 55 Roman"/>
                <a:ea typeface="Times New Roman" panose="02020603050405020304" pitchFamily="18" charset="0"/>
                <a:cs typeface="Times New Roman" panose="02020603050405020304" pitchFamily="18" charset="0"/>
              </a:rPr>
              <a:t>This solution only allows the traffic that is generated from the private subnets, thus, if you want to control what nodes can be reach from the workloads inside the private subnets, you can configure the NACL accordingly. However, with a NACL you can only filter based on the IPs and not on the domain names.</a:t>
            </a:r>
          </a:p>
          <a:p>
            <a:pPr marL="540385" marR="0" algn="just">
              <a:lnSpc>
                <a:spcPct val="110000"/>
              </a:lnSpc>
              <a:spcBef>
                <a:spcPts val="0"/>
              </a:spcBef>
              <a:spcAft>
                <a:spcPts val="600"/>
              </a:spcAft>
            </a:pPr>
            <a:r>
              <a:rPr lang="en-US" sz="1800">
                <a:effectLst/>
                <a:latin typeface="Helvetica 55 Roman"/>
                <a:ea typeface="Times New Roman" panose="02020603050405020304" pitchFamily="18" charset="0"/>
                <a:cs typeface="Times New Roman" panose="02020603050405020304" pitchFamily="18" charset="0"/>
              </a:rPr>
              <a:t>The alternate solution to control the traffic going out to Internet from a private subnet is to deploy a SQUID proxy, but this is a black-box and is difficult to manage. Another solution is to deploy a NGFW, but might be too much expensive and can be cumbersome</a:t>
            </a:r>
          </a:p>
          <a:p>
            <a:endParaRPr lang="en-US" sz="180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1C56F05-4DDA-774E-A360-3D4519934A8C}"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209994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CBDAA-39C4-4953-8B33-EC28350C399A}" type="slidenum">
              <a:rPr lang="en-US" smtClean="0"/>
              <a:t>27</a:t>
            </a:fld>
            <a:endParaRPr lang="en-US"/>
          </a:p>
        </p:txBody>
      </p:sp>
    </p:spTree>
    <p:extLst>
      <p:ext uri="{BB962C8B-B14F-4D97-AF65-F5344CB8AC3E}">
        <p14:creationId xmlns:p14="http://schemas.microsoft.com/office/powerpoint/2010/main" val="310990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ADBA63-9C4F-4BBA-9BA4-95DF3F99CE08}" type="slidenum">
              <a:rPr lang="en-US" smtClean="0"/>
              <a:t>3</a:t>
            </a:fld>
            <a:endParaRPr lang="en-US"/>
          </a:p>
        </p:txBody>
      </p:sp>
    </p:spTree>
    <p:extLst>
      <p:ext uri="{BB962C8B-B14F-4D97-AF65-F5344CB8AC3E}">
        <p14:creationId xmlns:p14="http://schemas.microsoft.com/office/powerpoint/2010/main" val="240443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ADBA63-9C4F-4BBA-9BA4-95DF3F99CE08}" type="slidenum">
              <a:rPr lang="en-US" smtClean="0"/>
              <a:t>6</a:t>
            </a:fld>
            <a:endParaRPr lang="en-US"/>
          </a:p>
        </p:txBody>
      </p:sp>
    </p:spTree>
    <p:extLst>
      <p:ext uri="{BB962C8B-B14F-4D97-AF65-F5344CB8AC3E}">
        <p14:creationId xmlns:p14="http://schemas.microsoft.com/office/powerpoint/2010/main" val="399735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D6ADBA63-9C4F-4BBA-9BA4-95DF3F99CE08}" type="slidenum">
              <a:rPr lang="en-US" smtClean="0"/>
              <a:t>7</a:t>
            </a:fld>
            <a:endParaRPr lang="en-US"/>
          </a:p>
        </p:txBody>
      </p:sp>
    </p:spTree>
    <p:extLst>
      <p:ext uri="{BB962C8B-B14F-4D97-AF65-F5344CB8AC3E}">
        <p14:creationId xmlns:p14="http://schemas.microsoft.com/office/powerpoint/2010/main" val="1716545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Visualization attaching an application to the Aviatrix Zero Trust Transit and adding East-West controls and micro-segmentation.</a:t>
            </a:r>
          </a:p>
          <a:p>
            <a:endParaRPr lang="en-US" dirty="0"/>
          </a:p>
        </p:txBody>
      </p:sp>
      <p:sp>
        <p:nvSpPr>
          <p:cNvPr id="4" name="Slide Number Placeholder 3"/>
          <p:cNvSpPr>
            <a:spLocks noGrp="1"/>
          </p:cNvSpPr>
          <p:nvPr>
            <p:ph type="sldNum" sz="quarter" idx="5"/>
          </p:nvPr>
        </p:nvSpPr>
        <p:spPr/>
        <p:txBody>
          <a:bodyPr/>
          <a:lstStyle/>
          <a:p>
            <a:fld id="{4AACBDAA-39C4-4953-8B33-EC28350C399A}" type="slidenum">
              <a:rPr lang="en-US" smtClean="0"/>
              <a:t>9</a:t>
            </a:fld>
            <a:endParaRPr lang="en-US"/>
          </a:p>
        </p:txBody>
      </p:sp>
    </p:spTree>
    <p:extLst>
      <p:ext uri="{BB962C8B-B14F-4D97-AF65-F5344CB8AC3E}">
        <p14:creationId xmlns:p14="http://schemas.microsoft.com/office/powerpoint/2010/main" val="342153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What is the use case for the model on the left? This is for a not full blown solution, when you </a:t>
            </a:r>
            <a:r>
              <a:rPr lang="en-US" err="1"/>
              <a:t>wanna</a:t>
            </a:r>
            <a:r>
              <a:rPr lang="en-US"/>
              <a:t> go with </a:t>
            </a:r>
            <a:r>
              <a:rPr lang="en-US" b="1"/>
              <a:t>Standalone</a:t>
            </a:r>
            <a:r>
              <a:rPr lang="en-US"/>
              <a:t> gateways</a:t>
            </a:r>
          </a:p>
          <a:p>
            <a:pPr marL="514350" lvl="1" indent="-171450">
              <a:buFont typeface="Arial" panose="020B0604020202020204" pitchFamily="34" charset="0"/>
              <a:buChar char="•"/>
            </a:pPr>
            <a:r>
              <a:rPr lang="en-US"/>
              <a:t>Starting point for many enterprises. Solves a very specific pain point of inability of NAT GW to filter on FQDNs.</a:t>
            </a:r>
          </a:p>
          <a:p>
            <a:pPr marL="514350" lvl="1" indent="-171450">
              <a:buFont typeface="Arial" panose="020B0604020202020204" pitchFamily="34" charset="0"/>
              <a:buChar char="•"/>
            </a:pPr>
            <a:r>
              <a:rPr lang="en-US"/>
              <a:t>To replace NAT GWs</a:t>
            </a:r>
          </a:p>
          <a:p>
            <a:pPr marL="514350" lvl="1" indent="-171450">
              <a:buFont typeface="Arial" panose="020B0604020202020204" pitchFamily="34" charset="0"/>
              <a:buChar char="•"/>
            </a:pPr>
            <a:endParaRPr lang="en-US"/>
          </a:p>
          <a:p>
            <a:pPr marL="171450" indent="-171450">
              <a:buFont typeface="Arial" panose="020B0604020202020204" pitchFamily="34" charset="0"/>
              <a:buChar char="•"/>
            </a:pPr>
            <a:r>
              <a:rPr lang="en-US"/>
              <a:t>Second Model in the middle: </a:t>
            </a:r>
            <a:r>
              <a:rPr lang="en-US" b="1"/>
              <a:t>Distributed</a:t>
            </a:r>
            <a:r>
              <a:rPr lang="en-US"/>
              <a:t> with </a:t>
            </a:r>
            <a:r>
              <a:rPr lang="en-US" err="1"/>
              <a:t>mcna</a:t>
            </a:r>
            <a:r>
              <a:rPr lang="en-US"/>
              <a:t>, hub-spoke topology</a:t>
            </a:r>
          </a:p>
          <a:p>
            <a:pPr marL="171450" indent="-171450">
              <a:buFont typeface="Arial" panose="020B0604020202020204" pitchFamily="34" charset="0"/>
              <a:buChar char="•"/>
            </a:pPr>
            <a:endParaRPr lang="en-US"/>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Third Model on the right: </a:t>
            </a:r>
            <a:r>
              <a:rPr lang="en-US" b="1"/>
              <a:t>Centralized</a:t>
            </a:r>
            <a:r>
              <a:rPr lang="en-US"/>
              <a:t> with </a:t>
            </a:r>
            <a:r>
              <a:rPr lang="en-US" err="1"/>
              <a:t>mcna</a:t>
            </a:r>
            <a:r>
              <a:rPr lang="en-US"/>
              <a:t>, hub-spoke topology</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u="none" strike="noStrike" kern="1200">
              <a:solidFill>
                <a:schemeClr val="tx1"/>
              </a:solidFill>
              <a:effectLst/>
              <a:latin typeface="Gotham Light"/>
              <a:ea typeface="+mn-ea"/>
              <a:cs typeface="+mn-cs"/>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900" b="0" i="0" u="none" strike="noStrike" kern="1200">
                <a:solidFill>
                  <a:schemeClr val="tx1"/>
                </a:solidFill>
                <a:effectLst/>
                <a:latin typeface="Gotham Light"/>
                <a:ea typeface="+mn-ea"/>
                <a:cs typeface="+mn-cs"/>
              </a:rPr>
              <a:t>Internet traffic (egress) should not mix up with the transit traffic</a:t>
            </a:r>
            <a:endParaRPr lang="en-US" sz="900" b="0" i="0" u="none" strike="noStrike" kern="1200">
              <a:solidFill>
                <a:schemeClr val="tx1"/>
              </a:solidFill>
              <a:effectLst/>
              <a:latin typeface="Gotham Light"/>
              <a:ea typeface="+mn-ea"/>
              <a:cs typeface="+mn-cs"/>
            </a:endParaRP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900" b="0" i="0" u="none" strike="noStrike" kern="1200">
                <a:solidFill>
                  <a:schemeClr val="tx1"/>
                </a:solidFill>
                <a:effectLst/>
                <a:latin typeface="Gotham Light"/>
                <a:ea typeface="+mn-ea"/>
                <a:cs typeface="+mn-cs"/>
              </a:rPr>
              <a:t>Outage/Maintenance of Spoke GW will not impact Egress traffic or vice versa</a:t>
            </a:r>
          </a:p>
        </p:txBody>
      </p:sp>
      <p:sp>
        <p:nvSpPr>
          <p:cNvPr id="4" name="Slide Number Placeholder 3"/>
          <p:cNvSpPr>
            <a:spLocks noGrp="1"/>
          </p:cNvSpPr>
          <p:nvPr>
            <p:ph type="sldNum" sz="quarter" idx="5"/>
          </p:nvPr>
        </p:nvSpPr>
        <p:spPr/>
        <p:txBody>
          <a:bodyPr/>
          <a:lstStyle/>
          <a:p>
            <a:fld id="{C1C56F05-4DDA-774E-A360-3D4519934A8C}" type="slidenum">
              <a:rPr lang="en-US" smtClean="0"/>
              <a:pPr/>
              <a:t>10</a:t>
            </a:fld>
            <a:endParaRPr lang="en-US"/>
          </a:p>
        </p:txBody>
      </p:sp>
    </p:spTree>
    <p:extLst>
      <p:ext uri="{BB962C8B-B14F-4D97-AF65-F5344CB8AC3E}">
        <p14:creationId xmlns:p14="http://schemas.microsoft.com/office/powerpoint/2010/main" val="351560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Use Case: Operators inherit an environment where they don’t know what site applications visit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Highly popular feature because it is non-invasive / low-risk</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This feature allows for easy insertion of Aviatrix Gateways into cloud network</a:t>
            </a:r>
          </a:p>
          <a:p>
            <a:r>
              <a:rPr lang="en-US" dirty="0"/>
              <a:t>How it works:</a:t>
            </a:r>
          </a:p>
          <a:p>
            <a:pPr marL="171450" indent="-171450">
              <a:buFont typeface="Arial" panose="020B0604020202020204" pitchFamily="34" charset="0"/>
              <a:buChar char="•"/>
            </a:pPr>
            <a:r>
              <a:rPr lang="en-US" dirty="0"/>
              <a:t>Select an AGW to discover what sites the apps visit and select Start</a:t>
            </a:r>
          </a:p>
          <a:p>
            <a:pPr marL="171450" indent="-171450">
              <a:buFont typeface="Arial" panose="020B0604020202020204" pitchFamily="34" charset="0"/>
              <a:buChar char="•"/>
            </a:pPr>
            <a:r>
              <a:rPr lang="en-US" dirty="0"/>
              <a:t>It returns a list of sites in the VPC/</a:t>
            </a:r>
            <a:r>
              <a:rPr lang="en-US" dirty="0" err="1"/>
              <a:t>Vnet</a:t>
            </a:r>
            <a:r>
              <a:rPr lang="en-US" dirty="0"/>
              <a:t>/VCN that the GW visits.</a:t>
            </a:r>
          </a:p>
          <a:p>
            <a:pPr marL="171450" indent="-171450">
              <a:buFont typeface="Arial" panose="020B0604020202020204" pitchFamily="34" charset="0"/>
              <a:buChar char="•"/>
            </a:pPr>
            <a:r>
              <a:rPr lang="en-US" dirty="0"/>
              <a:t>Great for if you don’t know what sites are being allowed in the first place</a:t>
            </a:r>
          </a:p>
          <a:p>
            <a:pPr marL="171450" indent="-171450">
              <a:buFont typeface="Arial" panose="020B0604020202020204" pitchFamily="34" charset="0"/>
              <a:buChar char="•"/>
            </a:pPr>
            <a:r>
              <a:rPr lang="en-US" dirty="0"/>
              <a:t>You can export the list for analyzing offline and then re-import.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AWS Network Firewall DOES NOT support Discovery</a:t>
            </a:r>
          </a:p>
        </p:txBody>
      </p:sp>
      <p:sp>
        <p:nvSpPr>
          <p:cNvPr id="4" name="Slide Number Placeholder 3"/>
          <p:cNvSpPr>
            <a:spLocks noGrp="1"/>
          </p:cNvSpPr>
          <p:nvPr>
            <p:ph type="sldNum" sz="quarter" idx="5"/>
          </p:nvPr>
        </p:nvSpPr>
        <p:spPr/>
        <p:txBody>
          <a:bodyPr/>
          <a:lstStyle/>
          <a:p>
            <a:fld id="{C1C56F05-4DDA-774E-A360-3D4519934A8C}" type="slidenum">
              <a:rPr lang="en-US" smtClean="0"/>
              <a:pPr/>
              <a:t>11</a:t>
            </a:fld>
            <a:endParaRPr lang="en-US"/>
          </a:p>
        </p:txBody>
      </p:sp>
    </p:spTree>
    <p:extLst>
      <p:ext uri="{BB962C8B-B14F-4D97-AF65-F5344CB8AC3E}">
        <p14:creationId xmlns:p14="http://schemas.microsoft.com/office/powerpoint/2010/main" val="340888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CBDAA-39C4-4953-8B33-EC28350C399A}" type="slidenum">
              <a:rPr lang="en-US" smtClean="0"/>
              <a:t>19</a:t>
            </a:fld>
            <a:endParaRPr lang="en-US"/>
          </a:p>
        </p:txBody>
      </p:sp>
    </p:spTree>
    <p:extLst>
      <p:ext uri="{BB962C8B-B14F-4D97-AF65-F5344CB8AC3E}">
        <p14:creationId xmlns:p14="http://schemas.microsoft.com/office/powerpoint/2010/main" val="3109908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Visualization attaching an application to the Aviatrix Zero Trust Transit and adding East-West controls and micro-segmentation.</a:t>
            </a:r>
          </a:p>
          <a:p>
            <a:endParaRPr lang="en-US" dirty="0"/>
          </a:p>
        </p:txBody>
      </p:sp>
      <p:sp>
        <p:nvSpPr>
          <p:cNvPr id="4" name="Slide Number Placeholder 3"/>
          <p:cNvSpPr>
            <a:spLocks noGrp="1"/>
          </p:cNvSpPr>
          <p:nvPr>
            <p:ph type="sldNum" sz="quarter" idx="5"/>
          </p:nvPr>
        </p:nvSpPr>
        <p:spPr/>
        <p:txBody>
          <a:bodyPr/>
          <a:lstStyle/>
          <a:p>
            <a:fld id="{4AACBDAA-39C4-4953-8B33-EC28350C399A}" type="slidenum">
              <a:rPr lang="en-US" smtClean="0"/>
              <a:t>26</a:t>
            </a:fld>
            <a:endParaRPr lang="en-US"/>
          </a:p>
        </p:txBody>
      </p:sp>
    </p:spTree>
    <p:extLst>
      <p:ext uri="{BB962C8B-B14F-4D97-AF65-F5344CB8AC3E}">
        <p14:creationId xmlns:p14="http://schemas.microsoft.com/office/powerpoint/2010/main" val="4169382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2000">
                <a:solidFill>
                  <a:schemeClr val="accent5"/>
                </a:solidFill>
              </a:defRPr>
            </a:lvl1pPr>
          </a:lstStyle>
          <a:p>
            <a:r>
              <a:rPr lang="en-US" sz="1600" dirty="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6145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386336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396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993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42523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59034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4135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324183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204960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5538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16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201490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73869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367166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57630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06070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92254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71857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0"/>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6317876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38.sv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5.png"/><Relationship Id="rId4" Type="http://schemas.openxmlformats.org/officeDocument/2006/relationships/image" Target="../media/image54.png"/></Relationships>
</file>

<file path=ppt/slides/_rels/slide12.xml.rels><?xml version="1.0" encoding="UTF-8" standalone="yes"?>
<Relationships xmlns="http://schemas.openxmlformats.org/package/2006/relationships"><Relationship Id="rId3" Type="http://schemas.openxmlformats.org/officeDocument/2006/relationships/hyperlink" Target="https://aviatrix.com/events" TargetMode="External"/><Relationship Id="rId7" Type="http://schemas.openxmlformats.org/officeDocument/2006/relationships/image" Target="../media/image59.svg"/><Relationship Id="rId2" Type="http://schemas.openxmlformats.org/officeDocument/2006/relationships/hyperlink" Target="https://community.aviatrix.com/" TargetMode="External"/><Relationship Id="rId1" Type="http://schemas.openxmlformats.org/officeDocument/2006/relationships/slideLayout" Target="../slideLayouts/slideLayout18.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38.svg"/><Relationship Id="rId3" Type="http://schemas.openxmlformats.org/officeDocument/2006/relationships/image" Target="../media/image43.emf"/><Relationship Id="rId7" Type="http://schemas.openxmlformats.org/officeDocument/2006/relationships/image" Target="../media/image63.png"/><Relationship Id="rId12" Type="http://schemas.openxmlformats.org/officeDocument/2006/relationships/image" Target="../media/image37.pn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69.sv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svg"/><Relationship Id="rId14"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68.png"/><Relationship Id="rId3" Type="http://schemas.openxmlformats.org/officeDocument/2006/relationships/image" Target="../media/image43.emf"/><Relationship Id="rId7" Type="http://schemas.openxmlformats.org/officeDocument/2006/relationships/image" Target="../media/image64.png"/><Relationship Id="rId12" Type="http://schemas.openxmlformats.org/officeDocument/2006/relationships/image" Target="../media/image38.sv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3.png"/><Relationship Id="rId11" Type="http://schemas.openxmlformats.org/officeDocument/2006/relationships/image" Target="../media/image37.png"/><Relationship Id="rId5" Type="http://schemas.openxmlformats.org/officeDocument/2006/relationships/image" Target="../media/image62.svg"/><Relationship Id="rId15" Type="http://schemas.openxmlformats.org/officeDocument/2006/relationships/image" Target="../media/image60.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69.sv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43.emf"/><Relationship Id="rId7" Type="http://schemas.openxmlformats.org/officeDocument/2006/relationships/image" Target="../media/image63.png"/><Relationship Id="rId12" Type="http://schemas.openxmlformats.org/officeDocument/2006/relationships/image" Target="../media/image67.pn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6.png"/><Relationship Id="rId11" Type="http://schemas.openxmlformats.org/officeDocument/2006/relationships/image" Target="../media/image69.svg"/><Relationship Id="rId5" Type="http://schemas.openxmlformats.org/officeDocument/2006/relationships/image" Target="../media/image62.svg"/><Relationship Id="rId10" Type="http://schemas.openxmlformats.org/officeDocument/2006/relationships/image" Target="../media/image68.png"/><Relationship Id="rId4" Type="http://schemas.openxmlformats.org/officeDocument/2006/relationships/image" Target="../media/image61.png"/><Relationship Id="rId9" Type="http://schemas.openxmlformats.org/officeDocument/2006/relationships/image" Target="../media/image65.svg"/></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37.png"/><Relationship Id="rId3" Type="http://schemas.openxmlformats.org/officeDocument/2006/relationships/image" Target="../media/image43.emf"/><Relationship Id="rId7" Type="http://schemas.openxmlformats.org/officeDocument/2006/relationships/image" Target="../media/image63.png"/><Relationship Id="rId12" Type="http://schemas.openxmlformats.org/officeDocument/2006/relationships/image" Target="../media/image67.pn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6.png"/><Relationship Id="rId11" Type="http://schemas.openxmlformats.org/officeDocument/2006/relationships/image" Target="../media/image69.svg"/><Relationship Id="rId5" Type="http://schemas.openxmlformats.org/officeDocument/2006/relationships/image" Target="../media/image62.svg"/><Relationship Id="rId10" Type="http://schemas.openxmlformats.org/officeDocument/2006/relationships/image" Target="../media/image68.png"/><Relationship Id="rId4" Type="http://schemas.openxmlformats.org/officeDocument/2006/relationships/image" Target="../media/image61.png"/><Relationship Id="rId9" Type="http://schemas.openxmlformats.org/officeDocument/2006/relationships/image" Target="../media/image65.svg"/><Relationship Id="rId14" Type="http://schemas.openxmlformats.org/officeDocument/2006/relationships/image" Target="../media/image38.sv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svg"/><Relationship Id="rId3" Type="http://schemas.openxmlformats.org/officeDocument/2006/relationships/image" Target="../media/image43.emf"/><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6.png"/><Relationship Id="rId11" Type="http://schemas.openxmlformats.org/officeDocument/2006/relationships/image" Target="../media/image38.svg"/><Relationship Id="rId5" Type="http://schemas.openxmlformats.org/officeDocument/2006/relationships/image" Target="../media/image62.svg"/><Relationship Id="rId10" Type="http://schemas.openxmlformats.org/officeDocument/2006/relationships/image" Target="../media/image37.png"/><Relationship Id="rId4" Type="http://schemas.openxmlformats.org/officeDocument/2006/relationships/image" Target="../media/image61.png"/><Relationship Id="rId9" Type="http://schemas.openxmlformats.org/officeDocument/2006/relationships/image" Target="../media/image65.svg"/><Relationship Id="rId14"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5.svg"/><Relationship Id="rId13" Type="http://schemas.openxmlformats.org/officeDocument/2006/relationships/image" Target="../media/image80.sv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73.svg"/><Relationship Id="rId11" Type="http://schemas.openxmlformats.org/officeDocument/2006/relationships/image" Target="../media/image78.svg"/><Relationship Id="rId5" Type="http://schemas.openxmlformats.org/officeDocument/2006/relationships/image" Target="../media/image72.png"/><Relationship Id="rId15" Type="http://schemas.openxmlformats.org/officeDocument/2006/relationships/image" Target="../media/image82.svg"/><Relationship Id="rId10" Type="http://schemas.openxmlformats.org/officeDocument/2006/relationships/image" Target="../media/image77.png"/><Relationship Id="rId4" Type="http://schemas.openxmlformats.org/officeDocument/2006/relationships/image" Target="../media/image71.svg"/><Relationship Id="rId9" Type="http://schemas.openxmlformats.org/officeDocument/2006/relationships/image" Target="../media/image76.png"/><Relationship Id="rId14" Type="http://schemas.openxmlformats.org/officeDocument/2006/relationships/image" Target="../media/image8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sv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sv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hyperlink" Target="http://linux-rules.deviantart.com/art/SaaS-Icon-ultrabig-651509454"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svg"/><Relationship Id="rId3" Type="http://schemas.openxmlformats.org/officeDocument/2006/relationships/image" Target="../media/image43.emf"/><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6.png"/><Relationship Id="rId11" Type="http://schemas.openxmlformats.org/officeDocument/2006/relationships/image" Target="../media/image38.svg"/><Relationship Id="rId5" Type="http://schemas.openxmlformats.org/officeDocument/2006/relationships/image" Target="../media/image62.svg"/><Relationship Id="rId10" Type="http://schemas.openxmlformats.org/officeDocument/2006/relationships/image" Target="../media/image37.png"/><Relationship Id="rId4" Type="http://schemas.openxmlformats.org/officeDocument/2006/relationships/image" Target="../media/image61.png"/><Relationship Id="rId9" Type="http://schemas.openxmlformats.org/officeDocument/2006/relationships/image" Target="../media/image65.svg"/><Relationship Id="rId14" Type="http://schemas.openxmlformats.org/officeDocument/2006/relationships/image" Target="../media/image67.png"/></Relationships>
</file>

<file path=ppt/slides/_rels/slide2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svg"/><Relationship Id="rId3" Type="http://schemas.openxmlformats.org/officeDocument/2006/relationships/image" Target="../media/image43.emf"/><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6.png"/><Relationship Id="rId11" Type="http://schemas.openxmlformats.org/officeDocument/2006/relationships/image" Target="../media/image38.svg"/><Relationship Id="rId5" Type="http://schemas.openxmlformats.org/officeDocument/2006/relationships/image" Target="../media/image62.svg"/><Relationship Id="rId10" Type="http://schemas.openxmlformats.org/officeDocument/2006/relationships/image" Target="../media/image37.png"/><Relationship Id="rId4" Type="http://schemas.openxmlformats.org/officeDocument/2006/relationships/image" Target="../media/image61.png"/><Relationship Id="rId9" Type="http://schemas.openxmlformats.org/officeDocument/2006/relationships/image" Target="../media/image65.svg"/><Relationship Id="rId14"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43.emf"/><Relationship Id="rId7" Type="http://schemas.openxmlformats.org/officeDocument/2006/relationships/image" Target="../media/image63.png"/><Relationship Id="rId12" Type="http://schemas.openxmlformats.org/officeDocument/2006/relationships/image" Target="../media/image67.pn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6.png"/><Relationship Id="rId11" Type="http://schemas.openxmlformats.org/officeDocument/2006/relationships/image" Target="../media/image69.svg"/><Relationship Id="rId5" Type="http://schemas.openxmlformats.org/officeDocument/2006/relationships/image" Target="../media/image62.svg"/><Relationship Id="rId10" Type="http://schemas.openxmlformats.org/officeDocument/2006/relationships/image" Target="../media/image68.png"/><Relationship Id="rId4" Type="http://schemas.openxmlformats.org/officeDocument/2006/relationships/image" Target="../media/image61.png"/><Relationship Id="rId9" Type="http://schemas.openxmlformats.org/officeDocument/2006/relationships/image" Target="../media/image65.svg"/></Relationships>
</file>

<file path=ppt/slides/_rels/slide23.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37.png"/><Relationship Id="rId3" Type="http://schemas.openxmlformats.org/officeDocument/2006/relationships/image" Target="../media/image43.emf"/><Relationship Id="rId7" Type="http://schemas.openxmlformats.org/officeDocument/2006/relationships/image" Target="../media/image63.png"/><Relationship Id="rId12" Type="http://schemas.openxmlformats.org/officeDocument/2006/relationships/image" Target="../media/image67.png"/><Relationship Id="rId2" Type="http://schemas.openxmlformats.org/officeDocument/2006/relationships/image" Target="../media/image42.tiff"/><Relationship Id="rId1" Type="http://schemas.openxmlformats.org/officeDocument/2006/relationships/slideLayout" Target="../slideLayouts/slideLayout4.xml"/><Relationship Id="rId6" Type="http://schemas.openxmlformats.org/officeDocument/2006/relationships/image" Target="../media/image66.png"/><Relationship Id="rId11" Type="http://schemas.openxmlformats.org/officeDocument/2006/relationships/image" Target="../media/image69.svg"/><Relationship Id="rId5" Type="http://schemas.openxmlformats.org/officeDocument/2006/relationships/image" Target="../media/image62.svg"/><Relationship Id="rId10" Type="http://schemas.openxmlformats.org/officeDocument/2006/relationships/image" Target="../media/image68.png"/><Relationship Id="rId4" Type="http://schemas.openxmlformats.org/officeDocument/2006/relationships/image" Target="../media/image61.png"/><Relationship Id="rId9" Type="http://schemas.openxmlformats.org/officeDocument/2006/relationships/image" Target="../media/image65.svg"/><Relationship Id="rId14" Type="http://schemas.openxmlformats.org/officeDocument/2006/relationships/image" Target="../media/image38.svg"/></Relationships>
</file>

<file path=ppt/slides/_rels/slide24.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64.png"/><Relationship Id="rId18" Type="http://schemas.openxmlformats.org/officeDocument/2006/relationships/image" Target="../media/image69.svg"/><Relationship Id="rId3" Type="http://schemas.openxmlformats.org/officeDocument/2006/relationships/image" Target="../media/image43.emf"/><Relationship Id="rId7" Type="http://schemas.openxmlformats.org/officeDocument/2006/relationships/image" Target="../media/image62.svg"/><Relationship Id="rId12" Type="http://schemas.openxmlformats.org/officeDocument/2006/relationships/image" Target="../media/image38.svg"/><Relationship Id="rId17" Type="http://schemas.openxmlformats.org/officeDocument/2006/relationships/image" Target="../media/image68.png"/><Relationship Id="rId2" Type="http://schemas.openxmlformats.org/officeDocument/2006/relationships/image" Target="../media/image42.tiff"/><Relationship Id="rId16" Type="http://schemas.openxmlformats.org/officeDocument/2006/relationships/image" Target="../media/image67.png"/><Relationship Id="rId1" Type="http://schemas.openxmlformats.org/officeDocument/2006/relationships/slideLayout" Target="../slideLayouts/slideLayout10.xml"/><Relationship Id="rId6" Type="http://schemas.openxmlformats.org/officeDocument/2006/relationships/image" Target="../media/image61.png"/><Relationship Id="rId11" Type="http://schemas.openxmlformats.org/officeDocument/2006/relationships/image" Target="../media/image37.png"/><Relationship Id="rId5" Type="http://schemas.openxmlformats.org/officeDocument/2006/relationships/image" Target="../media/image48.png"/><Relationship Id="rId15" Type="http://schemas.openxmlformats.org/officeDocument/2006/relationships/image" Target="../media/image66.png"/><Relationship Id="rId10" Type="http://schemas.openxmlformats.org/officeDocument/2006/relationships/image" Target="../media/image63.png"/><Relationship Id="rId4" Type="http://schemas.openxmlformats.org/officeDocument/2006/relationships/image" Target="../media/image44.png"/><Relationship Id="rId9" Type="http://schemas.openxmlformats.org/officeDocument/2006/relationships/image" Target="../media/image84.svg"/><Relationship Id="rId14" Type="http://schemas.openxmlformats.org/officeDocument/2006/relationships/image" Target="../media/image65.svg"/></Relationships>
</file>

<file path=ppt/slides/_rels/slide25.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6.svg"/><Relationship Id="rId7" Type="http://schemas.openxmlformats.org/officeDocument/2006/relationships/image" Target="../media/image42.tiff"/><Relationship Id="rId12" Type="http://schemas.openxmlformats.org/officeDocument/2006/relationships/image" Target="../media/image88.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85.png"/><Relationship Id="rId11" Type="http://schemas.openxmlformats.org/officeDocument/2006/relationships/image" Target="../media/image47.png"/><Relationship Id="rId5" Type="http://schemas.openxmlformats.org/officeDocument/2006/relationships/image" Target="../media/image38.svg"/><Relationship Id="rId10" Type="http://schemas.openxmlformats.org/officeDocument/2006/relationships/image" Target="../media/image87.png"/><Relationship Id="rId4" Type="http://schemas.openxmlformats.org/officeDocument/2006/relationships/image" Target="../media/image37.png"/><Relationship Id="rId9" Type="http://schemas.openxmlformats.org/officeDocument/2006/relationships/image" Target="../media/image86.png"/></Relationships>
</file>

<file path=ppt/slides/_rels/slide26.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5.png"/><Relationship Id="rId7" Type="http://schemas.openxmlformats.org/officeDocument/2006/relationships/image" Target="../media/image42.tif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8.svg"/><Relationship Id="rId11" Type="http://schemas.openxmlformats.org/officeDocument/2006/relationships/image" Target="../media/image47.png"/><Relationship Id="rId5" Type="http://schemas.openxmlformats.org/officeDocument/2006/relationships/image" Target="../media/image37.png"/><Relationship Id="rId10" Type="http://schemas.openxmlformats.org/officeDocument/2006/relationships/image" Target="../media/image48.png"/><Relationship Id="rId4" Type="http://schemas.openxmlformats.org/officeDocument/2006/relationships/image" Target="../media/image49.svg"/><Relationship Id="rId9" Type="http://schemas.openxmlformats.org/officeDocument/2006/relationships/image" Target="../media/image36.svg"/></Relationships>
</file>

<file path=ppt/slides/_rels/slide27.xml.rels><?xml version="1.0" encoding="UTF-8" standalone="yes"?>
<Relationships xmlns="http://schemas.openxmlformats.org/package/2006/relationships"><Relationship Id="rId8" Type="http://schemas.openxmlformats.org/officeDocument/2006/relationships/image" Target="../media/image75.svg"/><Relationship Id="rId13" Type="http://schemas.openxmlformats.org/officeDocument/2006/relationships/image" Target="../media/image80.sv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3.svg"/><Relationship Id="rId11" Type="http://schemas.openxmlformats.org/officeDocument/2006/relationships/image" Target="../media/image78.svg"/><Relationship Id="rId5" Type="http://schemas.openxmlformats.org/officeDocument/2006/relationships/image" Target="../media/image72.png"/><Relationship Id="rId15" Type="http://schemas.openxmlformats.org/officeDocument/2006/relationships/image" Target="../media/image82.svg"/><Relationship Id="rId10" Type="http://schemas.openxmlformats.org/officeDocument/2006/relationships/image" Target="../media/image77.png"/><Relationship Id="rId4" Type="http://schemas.openxmlformats.org/officeDocument/2006/relationships/image" Target="../media/image71.svg"/><Relationship Id="rId9" Type="http://schemas.openxmlformats.org/officeDocument/2006/relationships/image" Target="../media/image76.png"/><Relationship Id="rId14" Type="http://schemas.openxmlformats.org/officeDocument/2006/relationships/image" Target="../media/image81.png"/></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43.emf"/><Relationship Id="rId7" Type="http://schemas.openxmlformats.org/officeDocument/2006/relationships/image" Target="../media/image65.svg"/><Relationship Id="rId12" Type="http://schemas.openxmlformats.org/officeDocument/2006/relationships/image" Target="../media/image67.png"/><Relationship Id="rId17" Type="http://schemas.openxmlformats.org/officeDocument/2006/relationships/image" Target="../media/image93.png"/><Relationship Id="rId2" Type="http://schemas.openxmlformats.org/officeDocument/2006/relationships/image" Target="../media/image42.tiff"/><Relationship Id="rId16" Type="http://schemas.openxmlformats.org/officeDocument/2006/relationships/image" Target="../media/image92.png"/><Relationship Id="rId20" Type="http://schemas.openxmlformats.org/officeDocument/2006/relationships/image" Target="../media/image96.png"/><Relationship Id="rId1" Type="http://schemas.openxmlformats.org/officeDocument/2006/relationships/slideLayout" Target="../slideLayouts/slideLayout4.xml"/><Relationship Id="rId6" Type="http://schemas.openxmlformats.org/officeDocument/2006/relationships/image" Target="../media/image64.png"/><Relationship Id="rId11" Type="http://schemas.openxmlformats.org/officeDocument/2006/relationships/image" Target="../media/image38.svg"/><Relationship Id="rId5" Type="http://schemas.openxmlformats.org/officeDocument/2006/relationships/image" Target="../media/image62.svg"/><Relationship Id="rId15" Type="http://schemas.openxmlformats.org/officeDocument/2006/relationships/image" Target="../media/image91.png"/><Relationship Id="rId10" Type="http://schemas.openxmlformats.org/officeDocument/2006/relationships/image" Target="../media/image37.png"/><Relationship Id="rId19" Type="http://schemas.openxmlformats.org/officeDocument/2006/relationships/image" Target="../media/image95.png"/><Relationship Id="rId4" Type="http://schemas.openxmlformats.org/officeDocument/2006/relationships/image" Target="../media/image61.png"/><Relationship Id="rId9" Type="http://schemas.openxmlformats.org/officeDocument/2006/relationships/image" Target="../media/image63.png"/><Relationship Id="rId14" Type="http://schemas.openxmlformats.org/officeDocument/2006/relationships/image" Target="../media/image90.png"/></Relationships>
</file>

<file path=ppt/slides/_rels/slide29.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64.png"/><Relationship Id="rId18" Type="http://schemas.openxmlformats.org/officeDocument/2006/relationships/image" Target="../media/image69.svg"/><Relationship Id="rId3" Type="http://schemas.openxmlformats.org/officeDocument/2006/relationships/image" Target="../media/image43.emf"/><Relationship Id="rId7" Type="http://schemas.openxmlformats.org/officeDocument/2006/relationships/image" Target="../media/image62.svg"/><Relationship Id="rId12" Type="http://schemas.openxmlformats.org/officeDocument/2006/relationships/image" Target="../media/image38.svg"/><Relationship Id="rId17" Type="http://schemas.openxmlformats.org/officeDocument/2006/relationships/image" Target="../media/image68.png"/><Relationship Id="rId2" Type="http://schemas.openxmlformats.org/officeDocument/2006/relationships/image" Target="../media/image42.tiff"/><Relationship Id="rId16"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61.png"/><Relationship Id="rId11" Type="http://schemas.openxmlformats.org/officeDocument/2006/relationships/image" Target="../media/image37.png"/><Relationship Id="rId5" Type="http://schemas.openxmlformats.org/officeDocument/2006/relationships/image" Target="../media/image48.png"/><Relationship Id="rId15" Type="http://schemas.openxmlformats.org/officeDocument/2006/relationships/image" Target="../media/image66.png"/><Relationship Id="rId10" Type="http://schemas.openxmlformats.org/officeDocument/2006/relationships/image" Target="../media/image63.png"/><Relationship Id="rId4" Type="http://schemas.openxmlformats.org/officeDocument/2006/relationships/image" Target="../media/image44.png"/><Relationship Id="rId9" Type="http://schemas.openxmlformats.org/officeDocument/2006/relationships/image" Target="../media/image84.svg"/><Relationship Id="rId14" Type="http://schemas.openxmlformats.org/officeDocument/2006/relationships/image" Target="../media/image65.sv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6.tiff"/><Relationship Id="rId5" Type="http://schemas.openxmlformats.org/officeDocument/2006/relationships/image" Target="../media/image25.jpeg"/><Relationship Id="rId4" Type="http://schemas.openxmlformats.org/officeDocument/2006/relationships/image" Target="../media/image24.svg"/></Relationships>
</file>

<file path=ppt/slides/_rels/slide4.xml.rels><?xml version="1.0" encoding="UTF-8" standalone="yes"?>
<Relationships xmlns="http://schemas.openxmlformats.org/package/2006/relationships"><Relationship Id="rId8" Type="http://schemas.openxmlformats.org/officeDocument/2006/relationships/image" Target="../media/image26.tiff"/><Relationship Id="rId3" Type="http://schemas.openxmlformats.org/officeDocument/2006/relationships/image" Target="../media/image23.png"/><Relationship Id="rId7" Type="http://schemas.openxmlformats.org/officeDocument/2006/relationships/image" Target="../media/image30.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25.jpeg"/><Relationship Id="rId5" Type="http://schemas.openxmlformats.org/officeDocument/2006/relationships/image" Target="../media/image29.png"/><Relationship Id="rId10" Type="http://schemas.openxmlformats.org/officeDocument/2006/relationships/image" Target="../media/image28.png"/><Relationship Id="rId4" Type="http://schemas.openxmlformats.org/officeDocument/2006/relationships/image" Target="../media/image24.sv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3" Type="http://schemas.openxmlformats.org/officeDocument/2006/relationships/notesSlide" Target="../notesSlides/notesSlide3.xml"/><Relationship Id="rId7" Type="http://schemas.openxmlformats.org/officeDocument/2006/relationships/image" Target="../media/image29.png"/><Relationship Id="rId12"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24.sv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26.tiff"/><Relationship Id="rId4" Type="http://schemas.openxmlformats.org/officeDocument/2006/relationships/image" Target="../media/image33.jpeg"/><Relationship Id="rId9" Type="http://schemas.openxmlformats.org/officeDocument/2006/relationships/image" Target="../media/image25.jpeg"/></Relationships>
</file>

<file path=ppt/slides/_rels/slide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33.jpeg"/><Relationship Id="rId7" Type="http://schemas.openxmlformats.org/officeDocument/2006/relationships/image" Target="../media/image30.png"/><Relationship Id="rId12"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27.png"/><Relationship Id="rId5" Type="http://schemas.openxmlformats.org/officeDocument/2006/relationships/image" Target="../media/image24.svg"/><Relationship Id="rId10" Type="http://schemas.openxmlformats.org/officeDocument/2006/relationships/image" Target="../media/image26.tiff"/><Relationship Id="rId4" Type="http://schemas.openxmlformats.org/officeDocument/2006/relationships/image" Target="../media/image23.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image" Target="../media/image36.sv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svg"/><Relationship Id="rId15" Type="http://schemas.openxmlformats.org/officeDocument/2006/relationships/image" Target="../media/image48.png"/><Relationship Id="rId10" Type="http://schemas.openxmlformats.org/officeDocument/2006/relationships/image" Target="../media/image43.emf"/><Relationship Id="rId4" Type="http://schemas.openxmlformats.org/officeDocument/2006/relationships/image" Target="../media/image37.png"/><Relationship Id="rId9" Type="http://schemas.openxmlformats.org/officeDocument/2006/relationships/image" Target="../media/image42.tiff"/><Relationship Id="rId14" Type="http://schemas.openxmlformats.org/officeDocument/2006/relationships/image" Target="../media/image47.pn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44.png"/><Relationship Id="rId12"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8.svg"/><Relationship Id="rId11" Type="http://schemas.openxmlformats.org/officeDocument/2006/relationships/image" Target="../media/image43.emf"/><Relationship Id="rId5" Type="http://schemas.openxmlformats.org/officeDocument/2006/relationships/image" Target="../media/image37.png"/><Relationship Id="rId10" Type="http://schemas.openxmlformats.org/officeDocument/2006/relationships/image" Target="../media/image42.tiff"/><Relationship Id="rId4" Type="http://schemas.openxmlformats.org/officeDocument/2006/relationships/image" Target="../media/image49.sv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8A3686-A96F-1425-DA60-6FCB8AE4D267}"/>
              </a:ext>
            </a:extLst>
          </p:cNvPr>
          <p:cNvSpPr>
            <a:spLocks noGrp="1"/>
          </p:cNvSpPr>
          <p:nvPr>
            <p:ph type="title"/>
          </p:nvPr>
        </p:nvSpPr>
        <p:spPr/>
        <p:txBody>
          <a:bodyPr/>
          <a:lstStyle/>
          <a:p>
            <a:r>
              <a:rPr lang="en-US" dirty="0"/>
              <a:t>Internet Egress close to the Applications</a:t>
            </a:r>
          </a:p>
        </p:txBody>
      </p:sp>
      <p:sp>
        <p:nvSpPr>
          <p:cNvPr id="6" name="Text Placeholder 5">
            <a:extLst>
              <a:ext uri="{FF2B5EF4-FFF2-40B4-BE49-F238E27FC236}">
                <a16:creationId xmlns:a16="http://schemas.microsoft.com/office/drawing/2014/main" id="{326FADD3-8A0B-2420-7C66-7519B9D565F4}"/>
              </a:ext>
            </a:extLst>
          </p:cNvPr>
          <p:cNvSpPr>
            <a:spLocks noGrp="1"/>
          </p:cNvSpPr>
          <p:nvPr>
            <p:ph type="body" sz="quarter" idx="10"/>
          </p:nvPr>
        </p:nvSpPr>
        <p:spPr/>
        <p:txBody>
          <a:bodyPr/>
          <a:lstStyle/>
          <a:p>
            <a:r>
              <a:rPr lang="en-US" dirty="0"/>
              <a:t>Aviatrix DCF for Secure Egress</a:t>
            </a:r>
          </a:p>
        </p:txBody>
      </p:sp>
      <p:sp>
        <p:nvSpPr>
          <p:cNvPr id="3" name="Text Placeholder 2">
            <a:extLst>
              <a:ext uri="{FF2B5EF4-FFF2-40B4-BE49-F238E27FC236}">
                <a16:creationId xmlns:a16="http://schemas.microsoft.com/office/drawing/2014/main" id="{3F884F57-7DD1-CC95-709C-CDBFC20311A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7934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69">
            <a:extLst>
              <a:ext uri="{FF2B5EF4-FFF2-40B4-BE49-F238E27FC236}">
                <a16:creationId xmlns:a16="http://schemas.microsoft.com/office/drawing/2014/main" id="{AC8DABB9-F48E-4EC9-A8BE-7B4E41EA5EC1}"/>
              </a:ext>
            </a:extLst>
          </p:cNvPr>
          <p:cNvSpPr/>
          <p:nvPr/>
        </p:nvSpPr>
        <p:spPr>
          <a:xfrm>
            <a:off x="783775"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89" name="Rounded Rectangle 69">
            <a:extLst>
              <a:ext uri="{FF2B5EF4-FFF2-40B4-BE49-F238E27FC236}">
                <a16:creationId xmlns:a16="http://schemas.microsoft.com/office/drawing/2014/main" id="{BCBE9218-8C41-4F2A-A617-163B3A826A19}"/>
              </a:ext>
            </a:extLst>
          </p:cNvPr>
          <p:cNvSpPr/>
          <p:nvPr/>
        </p:nvSpPr>
        <p:spPr>
          <a:xfrm>
            <a:off x="2241193"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177" name="Rounded Rectangle 69">
            <a:extLst>
              <a:ext uri="{FF2B5EF4-FFF2-40B4-BE49-F238E27FC236}">
                <a16:creationId xmlns:a16="http://schemas.microsoft.com/office/drawing/2014/main" id="{7F3A1EC3-959B-464B-973A-1979D03F298B}"/>
              </a:ext>
            </a:extLst>
          </p:cNvPr>
          <p:cNvSpPr/>
          <p:nvPr/>
        </p:nvSpPr>
        <p:spPr>
          <a:xfrm>
            <a:off x="5115281" y="4131254"/>
            <a:ext cx="1944265" cy="768927"/>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6" name="Rounded Rectangle 69">
            <a:extLst>
              <a:ext uri="{FF2B5EF4-FFF2-40B4-BE49-F238E27FC236}">
                <a16:creationId xmlns:a16="http://schemas.microsoft.com/office/drawing/2014/main" id="{AC48A5B8-F9EC-41B7-B0D0-868B732574D4}"/>
              </a:ext>
            </a:extLst>
          </p:cNvPr>
          <p:cNvSpPr/>
          <p:nvPr/>
        </p:nvSpPr>
        <p:spPr>
          <a:xfrm>
            <a:off x="4675830"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49" name="Rounded Rectangle 69">
            <a:extLst>
              <a:ext uri="{FF2B5EF4-FFF2-40B4-BE49-F238E27FC236}">
                <a16:creationId xmlns:a16="http://schemas.microsoft.com/office/drawing/2014/main" id="{3C78D4D5-3C08-464A-B28A-944DCA06265A}"/>
              </a:ext>
            </a:extLst>
          </p:cNvPr>
          <p:cNvSpPr/>
          <p:nvPr/>
        </p:nvSpPr>
        <p:spPr>
          <a:xfrm>
            <a:off x="6133246"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64" name="Rounded Rectangle 69">
            <a:extLst>
              <a:ext uri="{FF2B5EF4-FFF2-40B4-BE49-F238E27FC236}">
                <a16:creationId xmlns:a16="http://schemas.microsoft.com/office/drawing/2014/main" id="{9C9AE0BC-FA3F-4ACC-9883-B1DA8A1EC550}"/>
              </a:ext>
            </a:extLst>
          </p:cNvPr>
          <p:cNvSpPr/>
          <p:nvPr/>
        </p:nvSpPr>
        <p:spPr>
          <a:xfrm>
            <a:off x="9983098"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114" name="Rounded Rectangle 69">
            <a:extLst>
              <a:ext uri="{FF2B5EF4-FFF2-40B4-BE49-F238E27FC236}">
                <a16:creationId xmlns:a16="http://schemas.microsoft.com/office/drawing/2014/main" id="{A79A8872-EB15-4E95-8064-D205088CFA65}"/>
              </a:ext>
            </a:extLst>
          </p:cNvPr>
          <p:cNvSpPr/>
          <p:nvPr/>
        </p:nvSpPr>
        <p:spPr>
          <a:xfrm>
            <a:off x="8989145" y="4156449"/>
            <a:ext cx="1944265" cy="1007291"/>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75" name="Rounded Rectangle 69">
            <a:extLst>
              <a:ext uri="{FF2B5EF4-FFF2-40B4-BE49-F238E27FC236}">
                <a16:creationId xmlns:a16="http://schemas.microsoft.com/office/drawing/2014/main" id="{EE2982EB-183F-4097-BF3C-00EC8FCF48CB}"/>
              </a:ext>
            </a:extLst>
          </p:cNvPr>
          <p:cNvSpPr/>
          <p:nvPr/>
        </p:nvSpPr>
        <p:spPr>
          <a:xfrm>
            <a:off x="8525682"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2" name="Title 1">
            <a:extLst>
              <a:ext uri="{FF2B5EF4-FFF2-40B4-BE49-F238E27FC236}">
                <a16:creationId xmlns:a16="http://schemas.microsoft.com/office/drawing/2014/main" id="{D5313041-1534-44F0-8957-7B55E64600C0}"/>
              </a:ext>
            </a:extLst>
          </p:cNvPr>
          <p:cNvSpPr>
            <a:spLocks noGrp="1"/>
          </p:cNvSpPr>
          <p:nvPr>
            <p:ph type="title"/>
          </p:nvPr>
        </p:nvSpPr>
        <p:spPr/>
        <p:txBody>
          <a:bodyPr/>
          <a:lstStyle/>
          <a:p>
            <a:r>
              <a:rPr lang="en-NZ" dirty="0"/>
              <a:t>Aviatrix Secure Egress Filtering Design Pattern</a:t>
            </a:r>
          </a:p>
        </p:txBody>
      </p:sp>
      <p:sp>
        <p:nvSpPr>
          <p:cNvPr id="4" name="Slide Number Placeholder 3">
            <a:extLst>
              <a:ext uri="{FF2B5EF4-FFF2-40B4-BE49-F238E27FC236}">
                <a16:creationId xmlns:a16="http://schemas.microsoft.com/office/drawing/2014/main" id="{F579082F-875D-4E8C-B4A4-7309CC258794}"/>
              </a:ext>
            </a:extLst>
          </p:cNvPr>
          <p:cNvSpPr>
            <a:spLocks noGrp="1"/>
          </p:cNvSpPr>
          <p:nvPr>
            <p:ph type="sldNum" sz="quarter" idx="10"/>
          </p:nvPr>
        </p:nvSpPr>
        <p:spPr/>
        <p:txBody>
          <a:bodyPr/>
          <a:lstStyle/>
          <a:p>
            <a:fld id="{4A70B06D-F489-48FF-A885-ABB74CD5C952}" type="slidenum">
              <a:rPr lang="en-US" smtClean="0"/>
              <a:pPr/>
              <a:t>10</a:t>
            </a:fld>
            <a:endParaRPr lang="en-US"/>
          </a:p>
        </p:txBody>
      </p:sp>
      <p:pic>
        <p:nvPicPr>
          <p:cNvPr id="109" name="Graphic 108">
            <a:extLst>
              <a:ext uri="{FF2B5EF4-FFF2-40B4-BE49-F238E27FC236}">
                <a16:creationId xmlns:a16="http://schemas.microsoft.com/office/drawing/2014/main" id="{E770D6A4-44C5-4E77-BF41-610B39E09AA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78294" y="2411867"/>
            <a:ext cx="300031" cy="300031"/>
          </a:xfrm>
          <a:prstGeom prst="rect">
            <a:avLst/>
          </a:prstGeom>
        </p:spPr>
      </p:pic>
      <p:pic>
        <p:nvPicPr>
          <p:cNvPr id="110" name="Graphic 109">
            <a:extLst>
              <a:ext uri="{FF2B5EF4-FFF2-40B4-BE49-F238E27FC236}">
                <a16:creationId xmlns:a16="http://schemas.microsoft.com/office/drawing/2014/main" id="{07DDB52C-E4EB-472B-8744-A89E0F1115E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417183" y="2411867"/>
            <a:ext cx="300031" cy="300031"/>
          </a:xfrm>
          <a:prstGeom prst="rect">
            <a:avLst/>
          </a:prstGeom>
        </p:spPr>
      </p:pic>
      <p:pic>
        <p:nvPicPr>
          <p:cNvPr id="102" name="Graphic 14">
            <a:extLst>
              <a:ext uri="{FF2B5EF4-FFF2-40B4-BE49-F238E27FC236}">
                <a16:creationId xmlns:a16="http://schemas.microsoft.com/office/drawing/2014/main" id="{05B8DED2-A901-4D20-BE66-89AFA658099F}"/>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212803" y="18805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Graphic 62">
            <a:extLst>
              <a:ext uri="{FF2B5EF4-FFF2-40B4-BE49-F238E27FC236}">
                <a16:creationId xmlns:a16="http://schemas.microsoft.com/office/drawing/2014/main" id="{39997A91-2DA8-41E2-A098-DE0D58F415D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529695"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Graphic 32">
            <a:extLst>
              <a:ext uri="{FF2B5EF4-FFF2-40B4-BE49-F238E27FC236}">
                <a16:creationId xmlns:a16="http://schemas.microsoft.com/office/drawing/2014/main" id="{CD15449B-587B-452A-A0A6-7B25404CFEA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81517"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Graphic 97">
            <a:extLst>
              <a:ext uri="{FF2B5EF4-FFF2-40B4-BE49-F238E27FC236}">
                <a16:creationId xmlns:a16="http://schemas.microsoft.com/office/drawing/2014/main" id="{A4BA2998-C217-49E8-96E3-9E94D53E9ED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35714" y="2411867"/>
            <a:ext cx="300031" cy="300031"/>
          </a:xfrm>
          <a:prstGeom prst="rect">
            <a:avLst/>
          </a:prstGeom>
        </p:spPr>
      </p:pic>
      <p:pic>
        <p:nvPicPr>
          <p:cNvPr id="99" name="Graphic 98">
            <a:extLst>
              <a:ext uri="{FF2B5EF4-FFF2-40B4-BE49-F238E27FC236}">
                <a16:creationId xmlns:a16="http://schemas.microsoft.com/office/drawing/2014/main" id="{B6883A7B-DF89-4E33-94ED-877EBEA6D03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874598" y="2411867"/>
            <a:ext cx="300031" cy="300031"/>
          </a:xfrm>
          <a:prstGeom prst="rect">
            <a:avLst/>
          </a:prstGeom>
        </p:spPr>
      </p:pic>
      <p:pic>
        <p:nvPicPr>
          <p:cNvPr id="91" name="Graphic 14">
            <a:extLst>
              <a:ext uri="{FF2B5EF4-FFF2-40B4-BE49-F238E27FC236}">
                <a16:creationId xmlns:a16="http://schemas.microsoft.com/office/drawing/2014/main" id="{D917A3D5-5C3B-42E1-B40A-8190083B2AD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670221" y="18805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 name="TextBox 201">
            <a:extLst>
              <a:ext uri="{FF2B5EF4-FFF2-40B4-BE49-F238E27FC236}">
                <a16:creationId xmlns:a16="http://schemas.microsoft.com/office/drawing/2014/main" id="{2BD7B185-93CF-438E-9FDC-8DDC4FEA3CFC}"/>
              </a:ext>
            </a:extLst>
          </p:cNvPr>
          <p:cNvSpPr txBox="1"/>
          <p:nvPr/>
        </p:nvSpPr>
        <p:spPr>
          <a:xfrm>
            <a:off x="789035" y="2643386"/>
            <a:ext cx="469232" cy="235898"/>
          </a:xfrm>
          <a:prstGeom prst="rect">
            <a:avLst/>
          </a:prstGeom>
          <a:noFill/>
        </p:spPr>
        <p:txBody>
          <a:bodyPr wrap="square" rtlCol="0">
            <a:spAutoFit/>
          </a:bodyPr>
          <a:lstStyle/>
          <a:p>
            <a:r>
              <a:rPr lang="en-NZ" sz="933"/>
              <a:t>VPC</a:t>
            </a:r>
          </a:p>
        </p:txBody>
      </p:sp>
      <p:sp>
        <p:nvSpPr>
          <p:cNvPr id="203" name="TextBox 202">
            <a:extLst>
              <a:ext uri="{FF2B5EF4-FFF2-40B4-BE49-F238E27FC236}">
                <a16:creationId xmlns:a16="http://schemas.microsoft.com/office/drawing/2014/main" id="{FE24DBA4-8148-4E25-B46F-7363AEA55CD1}"/>
              </a:ext>
            </a:extLst>
          </p:cNvPr>
          <p:cNvSpPr txBox="1"/>
          <p:nvPr/>
        </p:nvSpPr>
        <p:spPr>
          <a:xfrm>
            <a:off x="2245133" y="2643386"/>
            <a:ext cx="469232" cy="235898"/>
          </a:xfrm>
          <a:prstGeom prst="rect">
            <a:avLst/>
          </a:prstGeom>
          <a:noFill/>
        </p:spPr>
        <p:txBody>
          <a:bodyPr wrap="square" rtlCol="0">
            <a:spAutoFit/>
          </a:bodyPr>
          <a:lstStyle/>
          <a:p>
            <a:r>
              <a:rPr lang="en-NZ" sz="933"/>
              <a:t>VPC</a:t>
            </a:r>
          </a:p>
        </p:txBody>
      </p:sp>
      <p:sp>
        <p:nvSpPr>
          <p:cNvPr id="210" name="TextBox 209">
            <a:extLst>
              <a:ext uri="{FF2B5EF4-FFF2-40B4-BE49-F238E27FC236}">
                <a16:creationId xmlns:a16="http://schemas.microsoft.com/office/drawing/2014/main" id="{87D35764-F4AA-4E94-8059-356A95CB0401}"/>
              </a:ext>
            </a:extLst>
          </p:cNvPr>
          <p:cNvSpPr txBox="1"/>
          <p:nvPr/>
        </p:nvSpPr>
        <p:spPr>
          <a:xfrm>
            <a:off x="741573" y="1014977"/>
            <a:ext cx="2869780" cy="584775"/>
          </a:xfrm>
          <a:prstGeom prst="rect">
            <a:avLst/>
          </a:prstGeom>
          <a:noFill/>
        </p:spPr>
        <p:txBody>
          <a:bodyPr wrap="square" rtlCol="0">
            <a:spAutoFit/>
          </a:bodyPr>
          <a:lstStyle/>
          <a:p>
            <a:pPr algn="ctr"/>
            <a:r>
              <a:rPr lang="en-NZ" sz="1600" b="1"/>
              <a:t>Local Egress FQDN Filtering (Distributed)</a:t>
            </a:r>
          </a:p>
        </p:txBody>
      </p:sp>
      <p:cxnSp>
        <p:nvCxnSpPr>
          <p:cNvPr id="179" name="Straight Connector 178">
            <a:extLst>
              <a:ext uri="{FF2B5EF4-FFF2-40B4-BE49-F238E27FC236}">
                <a16:creationId xmlns:a16="http://schemas.microsoft.com/office/drawing/2014/main" id="{52679BEA-95CE-47D3-8A42-1D349F60A9D6}"/>
              </a:ext>
            </a:extLst>
          </p:cNvPr>
          <p:cNvCxnSpPr>
            <a:cxnSpLocks/>
            <a:stCxn id="195" idx="1"/>
          </p:cNvCxnSpPr>
          <p:nvPr/>
        </p:nvCxnSpPr>
        <p:spPr>
          <a:xfrm flipV="1">
            <a:off x="6056842" y="3602396"/>
            <a:ext cx="759839" cy="92012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8B054BC-BC49-4C7E-93AD-261B318764C2}"/>
              </a:ext>
            </a:extLst>
          </p:cNvPr>
          <p:cNvCxnSpPr>
            <a:cxnSpLocks/>
            <a:stCxn id="195" idx="1"/>
          </p:cNvCxnSpPr>
          <p:nvPr/>
        </p:nvCxnSpPr>
        <p:spPr>
          <a:xfrm flipH="1" flipV="1">
            <a:off x="5268109" y="3602396"/>
            <a:ext cx="788732" cy="92012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94" name="Graphic 193">
            <a:extLst>
              <a:ext uri="{FF2B5EF4-FFF2-40B4-BE49-F238E27FC236}">
                <a16:creationId xmlns:a16="http://schemas.microsoft.com/office/drawing/2014/main" id="{8EA7DA1C-3B66-4EAA-B6A2-7F7604B91AB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17953" y="4372509"/>
            <a:ext cx="300031" cy="300031"/>
          </a:xfrm>
          <a:prstGeom prst="rect">
            <a:avLst/>
          </a:prstGeom>
        </p:spPr>
      </p:pic>
      <p:pic>
        <p:nvPicPr>
          <p:cNvPr id="195" name="Graphic 194">
            <a:extLst>
              <a:ext uri="{FF2B5EF4-FFF2-40B4-BE49-F238E27FC236}">
                <a16:creationId xmlns:a16="http://schemas.microsoft.com/office/drawing/2014/main" id="{E407DD98-AA95-4857-B9B3-DCF43CC2280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056842" y="4372509"/>
            <a:ext cx="300031" cy="300031"/>
          </a:xfrm>
          <a:prstGeom prst="rect">
            <a:avLst/>
          </a:prstGeom>
        </p:spPr>
      </p:pic>
      <p:pic>
        <p:nvPicPr>
          <p:cNvPr id="19" name="Graphic 18">
            <a:extLst>
              <a:ext uri="{FF2B5EF4-FFF2-40B4-BE49-F238E27FC236}">
                <a16:creationId xmlns:a16="http://schemas.microsoft.com/office/drawing/2014/main" id="{002289B5-CDAE-4F96-845C-03C4694AE84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70349" y="2411867"/>
            <a:ext cx="300031" cy="300031"/>
          </a:xfrm>
          <a:prstGeom prst="rect">
            <a:avLst/>
          </a:prstGeom>
        </p:spPr>
      </p:pic>
      <p:pic>
        <p:nvPicPr>
          <p:cNvPr id="20" name="Graphic 19">
            <a:extLst>
              <a:ext uri="{FF2B5EF4-FFF2-40B4-BE49-F238E27FC236}">
                <a16:creationId xmlns:a16="http://schemas.microsoft.com/office/drawing/2014/main" id="{0381BA69-2A56-4BF5-A880-03D7B25C7FF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09238" y="2411867"/>
            <a:ext cx="300031" cy="300031"/>
          </a:xfrm>
          <a:prstGeom prst="rect">
            <a:avLst/>
          </a:prstGeom>
        </p:spPr>
      </p:pic>
      <p:pic>
        <p:nvPicPr>
          <p:cNvPr id="21" name="Graphic 14">
            <a:extLst>
              <a:ext uri="{FF2B5EF4-FFF2-40B4-BE49-F238E27FC236}">
                <a16:creationId xmlns:a16="http://schemas.microsoft.com/office/drawing/2014/main" id="{496AAE58-37F0-4C37-8124-A921E854FE29}"/>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104858" y="18805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62">
            <a:extLst>
              <a:ext uri="{FF2B5EF4-FFF2-40B4-BE49-F238E27FC236}">
                <a16:creationId xmlns:a16="http://schemas.microsoft.com/office/drawing/2014/main" id="{42047BD1-96A1-4B53-AEDC-C1744F705108}"/>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421750"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32">
            <a:extLst>
              <a:ext uri="{FF2B5EF4-FFF2-40B4-BE49-F238E27FC236}">
                <a16:creationId xmlns:a16="http://schemas.microsoft.com/office/drawing/2014/main" id="{CFED5B20-5C07-49B3-B65A-9EDAB2735AFC}"/>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873571"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Graphic 57">
            <a:extLst>
              <a:ext uri="{FF2B5EF4-FFF2-40B4-BE49-F238E27FC236}">
                <a16:creationId xmlns:a16="http://schemas.microsoft.com/office/drawing/2014/main" id="{2B58B494-03A9-4AB6-8EBE-20756A3E6E2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27766" y="2411867"/>
            <a:ext cx="300031" cy="300031"/>
          </a:xfrm>
          <a:prstGeom prst="rect">
            <a:avLst/>
          </a:prstGeom>
        </p:spPr>
      </p:pic>
      <p:pic>
        <p:nvPicPr>
          <p:cNvPr id="59" name="Graphic 58">
            <a:extLst>
              <a:ext uri="{FF2B5EF4-FFF2-40B4-BE49-F238E27FC236}">
                <a16:creationId xmlns:a16="http://schemas.microsoft.com/office/drawing/2014/main" id="{43DEF25E-9D14-4658-BFC7-5831EED4FE7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766654" y="2411867"/>
            <a:ext cx="300031" cy="300031"/>
          </a:xfrm>
          <a:prstGeom prst="rect">
            <a:avLst/>
          </a:prstGeom>
        </p:spPr>
      </p:pic>
      <p:pic>
        <p:nvPicPr>
          <p:cNvPr id="51" name="Graphic 14">
            <a:extLst>
              <a:ext uri="{FF2B5EF4-FFF2-40B4-BE49-F238E27FC236}">
                <a16:creationId xmlns:a16="http://schemas.microsoft.com/office/drawing/2014/main" id="{5F6B627B-932A-4316-A7BE-D1B3DD59E63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62275" y="18805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phic 62">
            <a:extLst>
              <a:ext uri="{FF2B5EF4-FFF2-40B4-BE49-F238E27FC236}">
                <a16:creationId xmlns:a16="http://schemas.microsoft.com/office/drawing/2014/main" id="{F051B109-4AD5-4717-BEB1-267ED85B802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879167"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phic 32">
            <a:extLst>
              <a:ext uri="{FF2B5EF4-FFF2-40B4-BE49-F238E27FC236}">
                <a16:creationId xmlns:a16="http://schemas.microsoft.com/office/drawing/2014/main" id="{256E3658-451F-4AB5-9B22-565523240B3D}"/>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330988"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 name="TextBox 195">
            <a:extLst>
              <a:ext uri="{FF2B5EF4-FFF2-40B4-BE49-F238E27FC236}">
                <a16:creationId xmlns:a16="http://schemas.microsoft.com/office/drawing/2014/main" id="{01C08E85-8BF5-43BB-BC3D-F1A7165F9685}"/>
              </a:ext>
            </a:extLst>
          </p:cNvPr>
          <p:cNvSpPr txBox="1"/>
          <p:nvPr/>
        </p:nvSpPr>
        <p:spPr>
          <a:xfrm>
            <a:off x="5131993" y="4307433"/>
            <a:ext cx="687003" cy="379463"/>
          </a:xfrm>
          <a:prstGeom prst="rect">
            <a:avLst/>
          </a:prstGeom>
          <a:noFill/>
        </p:spPr>
        <p:txBody>
          <a:bodyPr wrap="square" rtlCol="0">
            <a:spAutoFit/>
          </a:bodyPr>
          <a:lstStyle/>
          <a:p>
            <a:pPr algn="ctr"/>
            <a:r>
              <a:rPr lang="en-NZ" sz="933"/>
              <a:t>Transit VPC</a:t>
            </a:r>
          </a:p>
        </p:txBody>
      </p:sp>
      <p:sp>
        <p:nvSpPr>
          <p:cNvPr id="204" name="TextBox 203">
            <a:extLst>
              <a:ext uri="{FF2B5EF4-FFF2-40B4-BE49-F238E27FC236}">
                <a16:creationId xmlns:a16="http://schemas.microsoft.com/office/drawing/2014/main" id="{58FFCCC3-B093-4482-A27C-FBAE646576AE}"/>
              </a:ext>
            </a:extLst>
          </p:cNvPr>
          <p:cNvSpPr txBox="1"/>
          <p:nvPr/>
        </p:nvSpPr>
        <p:spPr>
          <a:xfrm>
            <a:off x="4734619" y="2643386"/>
            <a:ext cx="469232" cy="235898"/>
          </a:xfrm>
          <a:prstGeom prst="rect">
            <a:avLst/>
          </a:prstGeom>
          <a:noFill/>
        </p:spPr>
        <p:txBody>
          <a:bodyPr wrap="square" rtlCol="0">
            <a:spAutoFit/>
          </a:bodyPr>
          <a:lstStyle/>
          <a:p>
            <a:r>
              <a:rPr lang="en-NZ" sz="933"/>
              <a:t>VPC</a:t>
            </a:r>
          </a:p>
        </p:txBody>
      </p:sp>
      <p:sp>
        <p:nvSpPr>
          <p:cNvPr id="205" name="TextBox 204">
            <a:extLst>
              <a:ext uri="{FF2B5EF4-FFF2-40B4-BE49-F238E27FC236}">
                <a16:creationId xmlns:a16="http://schemas.microsoft.com/office/drawing/2014/main" id="{7DFEE57F-FE97-410C-A8D8-3612AEBF0BA1}"/>
              </a:ext>
            </a:extLst>
          </p:cNvPr>
          <p:cNvSpPr txBox="1"/>
          <p:nvPr/>
        </p:nvSpPr>
        <p:spPr>
          <a:xfrm>
            <a:off x="6190721" y="2643386"/>
            <a:ext cx="469232" cy="235898"/>
          </a:xfrm>
          <a:prstGeom prst="rect">
            <a:avLst/>
          </a:prstGeom>
          <a:noFill/>
        </p:spPr>
        <p:txBody>
          <a:bodyPr wrap="square" rtlCol="0">
            <a:spAutoFit/>
          </a:bodyPr>
          <a:lstStyle/>
          <a:p>
            <a:r>
              <a:rPr lang="en-NZ" sz="933"/>
              <a:t>VPC</a:t>
            </a:r>
          </a:p>
        </p:txBody>
      </p:sp>
      <p:sp>
        <p:nvSpPr>
          <p:cNvPr id="211" name="TextBox 210">
            <a:extLst>
              <a:ext uri="{FF2B5EF4-FFF2-40B4-BE49-F238E27FC236}">
                <a16:creationId xmlns:a16="http://schemas.microsoft.com/office/drawing/2014/main" id="{1A6F0D3A-0000-47AA-AC0F-C3768CE50887}"/>
              </a:ext>
            </a:extLst>
          </p:cNvPr>
          <p:cNvSpPr txBox="1"/>
          <p:nvPr/>
        </p:nvSpPr>
        <p:spPr>
          <a:xfrm>
            <a:off x="4633627" y="891866"/>
            <a:ext cx="2869780" cy="830997"/>
          </a:xfrm>
          <a:prstGeom prst="rect">
            <a:avLst/>
          </a:prstGeom>
          <a:noFill/>
        </p:spPr>
        <p:txBody>
          <a:bodyPr wrap="square" rtlCol="0">
            <a:spAutoFit/>
          </a:bodyPr>
          <a:lstStyle/>
          <a:p>
            <a:pPr algn="ctr"/>
            <a:r>
              <a:rPr lang="en-NZ" sz="1600" b="1"/>
              <a:t>Local Egress FQDN Filtering (Distributed)</a:t>
            </a:r>
          </a:p>
          <a:p>
            <a:pPr algn="ctr"/>
            <a:r>
              <a:rPr lang="en-NZ" sz="1600" b="1"/>
              <a:t>with Aviatrix Transit</a:t>
            </a:r>
          </a:p>
        </p:txBody>
      </p:sp>
      <p:pic>
        <p:nvPicPr>
          <p:cNvPr id="71" name="Graphic 62">
            <a:extLst>
              <a:ext uri="{FF2B5EF4-FFF2-40B4-BE49-F238E27FC236}">
                <a16:creationId xmlns:a16="http://schemas.microsoft.com/office/drawing/2014/main" id="{0F3DB9B3-CCA0-4A87-B41F-A32CA3ECB678}"/>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729019"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32">
            <a:extLst>
              <a:ext uri="{FF2B5EF4-FFF2-40B4-BE49-F238E27FC236}">
                <a16:creationId xmlns:a16="http://schemas.microsoft.com/office/drawing/2014/main" id="{50012F5E-E49F-4F99-9B61-CA37576E539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180840"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Graphic 14">
            <a:extLst>
              <a:ext uri="{FF2B5EF4-FFF2-40B4-BE49-F238E27FC236}">
                <a16:creationId xmlns:a16="http://schemas.microsoft.com/office/drawing/2014/main" id="{8DE32055-4943-4CF6-B77A-73E18695D94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109742" y="531204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8" name="Straight Connector 137">
            <a:extLst>
              <a:ext uri="{FF2B5EF4-FFF2-40B4-BE49-F238E27FC236}">
                <a16:creationId xmlns:a16="http://schemas.microsoft.com/office/drawing/2014/main" id="{DD20F8A4-052A-43C3-9B19-45B408B93AA7}"/>
              </a:ext>
            </a:extLst>
          </p:cNvPr>
          <p:cNvCxnSpPr>
            <a:cxnSpLocks/>
            <a:stCxn id="124" idx="1"/>
          </p:cNvCxnSpPr>
          <p:nvPr/>
        </p:nvCxnSpPr>
        <p:spPr>
          <a:xfrm flipV="1">
            <a:off x="9930706" y="3602394"/>
            <a:ext cx="759839" cy="92163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6C1EC5-18BD-46C0-A8B7-1D9EE0092160}"/>
              </a:ext>
            </a:extLst>
          </p:cNvPr>
          <p:cNvCxnSpPr>
            <a:cxnSpLocks/>
            <a:stCxn id="124" idx="1"/>
          </p:cNvCxnSpPr>
          <p:nvPr/>
        </p:nvCxnSpPr>
        <p:spPr>
          <a:xfrm flipH="1" flipV="1">
            <a:off x="9141974" y="3602394"/>
            <a:ext cx="788732" cy="92163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82" name="Graphic 62">
            <a:extLst>
              <a:ext uri="{FF2B5EF4-FFF2-40B4-BE49-F238E27FC236}">
                <a16:creationId xmlns:a16="http://schemas.microsoft.com/office/drawing/2014/main" id="{CEF6AD97-DABD-4BC4-9279-1710E43F17B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271602"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Graphic 32">
            <a:extLst>
              <a:ext uri="{FF2B5EF4-FFF2-40B4-BE49-F238E27FC236}">
                <a16:creationId xmlns:a16="http://schemas.microsoft.com/office/drawing/2014/main" id="{23BF19E1-4697-4531-8A26-6BED9C2562B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723423"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2" name="Straight Connector 141">
            <a:extLst>
              <a:ext uri="{FF2B5EF4-FFF2-40B4-BE49-F238E27FC236}">
                <a16:creationId xmlns:a16="http://schemas.microsoft.com/office/drawing/2014/main" id="{C7CE3A19-83B2-4923-8963-C288EF127576}"/>
              </a:ext>
            </a:extLst>
          </p:cNvPr>
          <p:cNvCxnSpPr>
            <a:cxnSpLocks/>
          </p:cNvCxnSpPr>
          <p:nvPr/>
        </p:nvCxnSpPr>
        <p:spPr>
          <a:xfrm flipH="1">
            <a:off x="9198293" y="4530248"/>
            <a:ext cx="628651" cy="635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75F303-780A-4242-A7CD-0C31E6A9209D}"/>
              </a:ext>
            </a:extLst>
          </p:cNvPr>
          <p:cNvCxnSpPr>
            <a:cxnSpLocks/>
          </p:cNvCxnSpPr>
          <p:nvPr/>
        </p:nvCxnSpPr>
        <p:spPr>
          <a:xfrm flipH="1">
            <a:off x="9496744" y="4549299"/>
            <a:ext cx="400051" cy="596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960EE51-04FB-42A5-8EA3-0694DB526D46}"/>
              </a:ext>
            </a:extLst>
          </p:cNvPr>
          <p:cNvCxnSpPr>
            <a:cxnSpLocks/>
          </p:cNvCxnSpPr>
          <p:nvPr/>
        </p:nvCxnSpPr>
        <p:spPr>
          <a:xfrm>
            <a:off x="10023794" y="4542948"/>
            <a:ext cx="438151" cy="609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86F8028-DF05-4F7F-B27D-70369B9572CB}"/>
              </a:ext>
            </a:extLst>
          </p:cNvPr>
          <p:cNvCxnSpPr>
            <a:cxnSpLocks/>
          </p:cNvCxnSpPr>
          <p:nvPr/>
        </p:nvCxnSpPr>
        <p:spPr>
          <a:xfrm>
            <a:off x="10074595" y="4536598"/>
            <a:ext cx="685800" cy="61595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87B121F5-37F2-4DE7-8617-1EBD1C27DE70}"/>
              </a:ext>
            </a:extLst>
          </p:cNvPr>
          <p:cNvGrpSpPr/>
          <p:nvPr/>
        </p:nvGrpSpPr>
        <p:grpSpPr>
          <a:xfrm>
            <a:off x="9054581" y="5019480"/>
            <a:ext cx="577808" cy="272755"/>
            <a:chOff x="9089187" y="4813581"/>
            <a:chExt cx="577808" cy="272755"/>
          </a:xfrm>
        </p:grpSpPr>
        <p:pic>
          <p:nvPicPr>
            <p:cNvPr id="119" name="Graphic 118">
              <a:extLst>
                <a:ext uri="{FF2B5EF4-FFF2-40B4-BE49-F238E27FC236}">
                  <a16:creationId xmlns:a16="http://schemas.microsoft.com/office/drawing/2014/main" id="{76FA0B70-F1FE-4EA3-B18E-437C8E3EFC8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89187" y="4813581"/>
              <a:ext cx="272755" cy="272755"/>
            </a:xfrm>
            <a:prstGeom prst="rect">
              <a:avLst/>
            </a:prstGeom>
          </p:spPr>
        </p:pic>
        <p:pic>
          <p:nvPicPr>
            <p:cNvPr id="120" name="Graphic 119">
              <a:extLst>
                <a:ext uri="{FF2B5EF4-FFF2-40B4-BE49-F238E27FC236}">
                  <a16:creationId xmlns:a16="http://schemas.microsoft.com/office/drawing/2014/main" id="{4C7E31FF-7035-475C-8BC2-4AD7EF5AF10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94240" y="4813581"/>
              <a:ext cx="272755" cy="272755"/>
            </a:xfrm>
            <a:prstGeom prst="rect">
              <a:avLst/>
            </a:prstGeom>
          </p:spPr>
        </p:pic>
      </p:grpSp>
      <p:grpSp>
        <p:nvGrpSpPr>
          <p:cNvPr id="160" name="Group 159">
            <a:extLst>
              <a:ext uri="{FF2B5EF4-FFF2-40B4-BE49-F238E27FC236}">
                <a16:creationId xmlns:a16="http://schemas.microsoft.com/office/drawing/2014/main" id="{A6824E0D-2FFD-48FC-A8AF-14EBEFE77285}"/>
              </a:ext>
            </a:extLst>
          </p:cNvPr>
          <p:cNvGrpSpPr/>
          <p:nvPr/>
        </p:nvGrpSpPr>
        <p:grpSpPr>
          <a:xfrm>
            <a:off x="10311881" y="5019480"/>
            <a:ext cx="577808" cy="272755"/>
            <a:chOff x="9089187" y="4813581"/>
            <a:chExt cx="577808" cy="272755"/>
          </a:xfrm>
        </p:grpSpPr>
        <p:pic>
          <p:nvPicPr>
            <p:cNvPr id="161" name="Graphic 160">
              <a:extLst>
                <a:ext uri="{FF2B5EF4-FFF2-40B4-BE49-F238E27FC236}">
                  <a16:creationId xmlns:a16="http://schemas.microsoft.com/office/drawing/2014/main" id="{6D2E2E31-C61E-44AE-95CE-D2690AD2BC8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89187" y="4813581"/>
              <a:ext cx="272755" cy="272755"/>
            </a:xfrm>
            <a:prstGeom prst="rect">
              <a:avLst/>
            </a:prstGeom>
          </p:spPr>
        </p:pic>
        <p:pic>
          <p:nvPicPr>
            <p:cNvPr id="162" name="Graphic 161">
              <a:extLst>
                <a:ext uri="{FF2B5EF4-FFF2-40B4-BE49-F238E27FC236}">
                  <a16:creationId xmlns:a16="http://schemas.microsoft.com/office/drawing/2014/main" id="{42141F7F-333B-49FC-8937-33485373897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94240" y="4813581"/>
              <a:ext cx="272755" cy="272755"/>
            </a:xfrm>
            <a:prstGeom prst="rect">
              <a:avLst/>
            </a:prstGeom>
          </p:spPr>
        </p:pic>
      </p:grpSp>
      <p:sp>
        <p:nvSpPr>
          <p:cNvPr id="173" name="TextBox 172">
            <a:extLst>
              <a:ext uri="{FF2B5EF4-FFF2-40B4-BE49-F238E27FC236}">
                <a16:creationId xmlns:a16="http://schemas.microsoft.com/office/drawing/2014/main" id="{476FDB9C-9B3E-4A55-8480-E6ACA6533D1C}"/>
              </a:ext>
            </a:extLst>
          </p:cNvPr>
          <p:cNvSpPr txBox="1"/>
          <p:nvPr/>
        </p:nvSpPr>
        <p:spPr>
          <a:xfrm>
            <a:off x="9558409" y="4852905"/>
            <a:ext cx="831273" cy="323422"/>
          </a:xfrm>
          <a:prstGeom prst="rect">
            <a:avLst/>
          </a:prstGeom>
          <a:noFill/>
        </p:spPr>
        <p:txBody>
          <a:bodyPr wrap="square" rtlCol="0">
            <a:spAutoFit/>
          </a:bodyPr>
          <a:lstStyle/>
          <a:p>
            <a:pPr algn="ctr"/>
            <a:r>
              <a:rPr lang="en-NZ" sz="751"/>
              <a:t>Egress FQDN</a:t>
            </a:r>
          </a:p>
          <a:p>
            <a:pPr algn="ctr"/>
            <a:r>
              <a:rPr lang="en-NZ" sz="751"/>
              <a:t>Gateway</a:t>
            </a:r>
          </a:p>
        </p:txBody>
      </p:sp>
      <p:pic>
        <p:nvPicPr>
          <p:cNvPr id="176" name="Graphic 14">
            <a:extLst>
              <a:ext uri="{FF2B5EF4-FFF2-40B4-BE49-F238E27FC236}">
                <a16:creationId xmlns:a16="http://schemas.microsoft.com/office/drawing/2014/main" id="{2BD44A03-3012-456F-A793-A3D957D045F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367042" y="531204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Graphic 122">
            <a:extLst>
              <a:ext uri="{FF2B5EF4-FFF2-40B4-BE49-F238E27FC236}">
                <a16:creationId xmlns:a16="http://schemas.microsoft.com/office/drawing/2014/main" id="{CB941F80-54E6-4DEE-84E2-BDFCCDC1858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691818" y="4374018"/>
            <a:ext cx="300031" cy="300031"/>
          </a:xfrm>
          <a:prstGeom prst="rect">
            <a:avLst/>
          </a:prstGeom>
        </p:spPr>
      </p:pic>
      <p:pic>
        <p:nvPicPr>
          <p:cNvPr id="124" name="Graphic 123">
            <a:extLst>
              <a:ext uri="{FF2B5EF4-FFF2-40B4-BE49-F238E27FC236}">
                <a16:creationId xmlns:a16="http://schemas.microsoft.com/office/drawing/2014/main" id="{0EE454B2-D155-4AA8-8020-5CCA6398E79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930706" y="4374018"/>
            <a:ext cx="300031" cy="300031"/>
          </a:xfrm>
          <a:prstGeom prst="rect">
            <a:avLst/>
          </a:prstGeom>
        </p:spPr>
      </p:pic>
      <p:sp>
        <p:nvSpPr>
          <p:cNvPr id="197" name="TextBox 196">
            <a:extLst>
              <a:ext uri="{FF2B5EF4-FFF2-40B4-BE49-F238E27FC236}">
                <a16:creationId xmlns:a16="http://schemas.microsoft.com/office/drawing/2014/main" id="{1DA45CF1-A162-4C29-A953-984EE9E787CE}"/>
              </a:ext>
            </a:extLst>
          </p:cNvPr>
          <p:cNvSpPr txBox="1"/>
          <p:nvPr/>
        </p:nvSpPr>
        <p:spPr>
          <a:xfrm>
            <a:off x="9002833" y="4307433"/>
            <a:ext cx="687003" cy="379463"/>
          </a:xfrm>
          <a:prstGeom prst="rect">
            <a:avLst/>
          </a:prstGeom>
          <a:noFill/>
        </p:spPr>
        <p:txBody>
          <a:bodyPr wrap="square" rtlCol="0">
            <a:spAutoFit/>
          </a:bodyPr>
          <a:lstStyle/>
          <a:p>
            <a:pPr algn="ctr"/>
            <a:r>
              <a:rPr lang="en-NZ" sz="933"/>
              <a:t>Transit VPC</a:t>
            </a:r>
          </a:p>
        </p:txBody>
      </p:sp>
      <p:sp>
        <p:nvSpPr>
          <p:cNvPr id="206" name="TextBox 205">
            <a:extLst>
              <a:ext uri="{FF2B5EF4-FFF2-40B4-BE49-F238E27FC236}">
                <a16:creationId xmlns:a16="http://schemas.microsoft.com/office/drawing/2014/main" id="{6DD03449-4B65-4BBC-8F18-92BC7BB2804E}"/>
              </a:ext>
            </a:extLst>
          </p:cNvPr>
          <p:cNvSpPr txBox="1"/>
          <p:nvPr/>
        </p:nvSpPr>
        <p:spPr>
          <a:xfrm>
            <a:off x="8550868" y="2643386"/>
            <a:ext cx="469232" cy="235898"/>
          </a:xfrm>
          <a:prstGeom prst="rect">
            <a:avLst/>
          </a:prstGeom>
          <a:noFill/>
        </p:spPr>
        <p:txBody>
          <a:bodyPr wrap="square" rtlCol="0">
            <a:spAutoFit/>
          </a:bodyPr>
          <a:lstStyle/>
          <a:p>
            <a:r>
              <a:rPr lang="en-NZ" sz="933"/>
              <a:t>VPC</a:t>
            </a:r>
          </a:p>
        </p:txBody>
      </p:sp>
      <p:sp>
        <p:nvSpPr>
          <p:cNvPr id="207" name="TextBox 206">
            <a:extLst>
              <a:ext uri="{FF2B5EF4-FFF2-40B4-BE49-F238E27FC236}">
                <a16:creationId xmlns:a16="http://schemas.microsoft.com/office/drawing/2014/main" id="{08E1D546-5189-46E5-BB81-BA777C914FC3}"/>
              </a:ext>
            </a:extLst>
          </p:cNvPr>
          <p:cNvSpPr txBox="1"/>
          <p:nvPr/>
        </p:nvSpPr>
        <p:spPr>
          <a:xfrm>
            <a:off x="10006967" y="2643386"/>
            <a:ext cx="469232" cy="235898"/>
          </a:xfrm>
          <a:prstGeom prst="rect">
            <a:avLst/>
          </a:prstGeom>
          <a:noFill/>
        </p:spPr>
        <p:txBody>
          <a:bodyPr wrap="square" rtlCol="0">
            <a:spAutoFit/>
          </a:bodyPr>
          <a:lstStyle/>
          <a:p>
            <a:r>
              <a:rPr lang="en-NZ" sz="933"/>
              <a:t>VPC</a:t>
            </a:r>
          </a:p>
        </p:txBody>
      </p:sp>
      <p:sp>
        <p:nvSpPr>
          <p:cNvPr id="212" name="TextBox 211">
            <a:extLst>
              <a:ext uri="{FF2B5EF4-FFF2-40B4-BE49-F238E27FC236}">
                <a16:creationId xmlns:a16="http://schemas.microsoft.com/office/drawing/2014/main" id="{E90F6BEE-8DA2-4964-809C-A0DD09953890}"/>
              </a:ext>
            </a:extLst>
          </p:cNvPr>
          <p:cNvSpPr txBox="1"/>
          <p:nvPr/>
        </p:nvSpPr>
        <p:spPr>
          <a:xfrm>
            <a:off x="8613924" y="1014977"/>
            <a:ext cx="2608891" cy="584775"/>
          </a:xfrm>
          <a:prstGeom prst="rect">
            <a:avLst/>
          </a:prstGeom>
          <a:noFill/>
        </p:spPr>
        <p:txBody>
          <a:bodyPr wrap="square" rtlCol="0">
            <a:spAutoFit/>
          </a:bodyPr>
          <a:lstStyle/>
          <a:p>
            <a:pPr algn="ctr"/>
            <a:r>
              <a:rPr lang="en-NZ" sz="1600" b="1"/>
              <a:t>Centralized Egress</a:t>
            </a:r>
          </a:p>
          <a:p>
            <a:pPr algn="ctr"/>
            <a:r>
              <a:rPr lang="en-NZ" sz="1600" b="1"/>
              <a:t>with Aviatrix Transit</a:t>
            </a:r>
          </a:p>
        </p:txBody>
      </p:sp>
      <p:sp>
        <p:nvSpPr>
          <p:cNvPr id="218" name="TextBox 217">
            <a:extLst>
              <a:ext uri="{FF2B5EF4-FFF2-40B4-BE49-F238E27FC236}">
                <a16:creationId xmlns:a16="http://schemas.microsoft.com/office/drawing/2014/main" id="{C4D6AAC2-B096-44FA-B139-E1142EE336F8}"/>
              </a:ext>
            </a:extLst>
          </p:cNvPr>
          <p:cNvSpPr txBox="1"/>
          <p:nvPr/>
        </p:nvSpPr>
        <p:spPr>
          <a:xfrm>
            <a:off x="1553641" y="2278234"/>
            <a:ext cx="1261993" cy="207877"/>
          </a:xfrm>
          <a:prstGeom prst="rect">
            <a:avLst/>
          </a:prstGeom>
          <a:noFill/>
        </p:spPr>
        <p:txBody>
          <a:bodyPr wrap="square" rtlCol="0">
            <a:spAutoFit/>
          </a:bodyPr>
          <a:lstStyle/>
          <a:p>
            <a:pPr algn="ctr"/>
            <a:r>
              <a:rPr lang="en-NZ" sz="751"/>
              <a:t>Egress FQDN Gateway</a:t>
            </a:r>
          </a:p>
        </p:txBody>
      </p:sp>
      <p:sp>
        <p:nvSpPr>
          <p:cNvPr id="219" name="TextBox 218">
            <a:extLst>
              <a:ext uri="{FF2B5EF4-FFF2-40B4-BE49-F238E27FC236}">
                <a16:creationId xmlns:a16="http://schemas.microsoft.com/office/drawing/2014/main" id="{21B98F34-E097-4C99-BB52-830222D783C7}"/>
              </a:ext>
            </a:extLst>
          </p:cNvPr>
          <p:cNvSpPr txBox="1"/>
          <p:nvPr/>
        </p:nvSpPr>
        <p:spPr>
          <a:xfrm>
            <a:off x="5436069" y="2278234"/>
            <a:ext cx="1261993" cy="207877"/>
          </a:xfrm>
          <a:prstGeom prst="rect">
            <a:avLst/>
          </a:prstGeom>
          <a:noFill/>
        </p:spPr>
        <p:txBody>
          <a:bodyPr wrap="square" rtlCol="0">
            <a:spAutoFit/>
          </a:bodyPr>
          <a:lstStyle/>
          <a:p>
            <a:pPr algn="ctr"/>
            <a:r>
              <a:rPr lang="en-NZ" sz="751"/>
              <a:t>Egress FQDN Gateway</a:t>
            </a:r>
          </a:p>
        </p:txBody>
      </p:sp>
      <p:sp>
        <p:nvSpPr>
          <p:cNvPr id="220" name="Freeform 2062">
            <a:extLst>
              <a:ext uri="{FF2B5EF4-FFF2-40B4-BE49-F238E27FC236}">
                <a16:creationId xmlns:a16="http://schemas.microsoft.com/office/drawing/2014/main" id="{C2B3267D-0093-46CC-A7D5-1A42E4EC9F6B}"/>
              </a:ext>
            </a:extLst>
          </p:cNvPr>
          <p:cNvSpPr/>
          <p:nvPr/>
        </p:nvSpPr>
        <p:spPr>
          <a:xfrm>
            <a:off x="3212031" y="1989829"/>
            <a:ext cx="237976" cy="1066193"/>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Lst>
            <a:ahLst/>
            <a:cxnLst>
              <a:cxn ang="0">
                <a:pos x="connsiteX0" y="connsiteY0"/>
              </a:cxn>
              <a:cxn ang="0">
                <a:pos x="connsiteX1" y="connsiteY1"/>
              </a:cxn>
            </a:cxnLst>
            <a:rect l="l" t="t" r="r" b="b"/>
            <a:pathLst>
              <a:path w="249181" h="1066193">
                <a:moveTo>
                  <a:pt x="90641" y="1066193"/>
                </a:moveTo>
                <a:cubicBezTo>
                  <a:pt x="508415" y="756304"/>
                  <a:pt x="-35924" y="836342"/>
                  <a:pt x="1900" y="0"/>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96" name="Graphic 62">
            <a:extLst>
              <a:ext uri="{FF2B5EF4-FFF2-40B4-BE49-F238E27FC236}">
                <a16:creationId xmlns:a16="http://schemas.microsoft.com/office/drawing/2014/main" id="{5D120DC7-5773-4949-AB46-6FDA7C6F7FEB}"/>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987113"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Graphic 32">
            <a:extLst>
              <a:ext uri="{FF2B5EF4-FFF2-40B4-BE49-F238E27FC236}">
                <a16:creationId xmlns:a16="http://schemas.microsoft.com/office/drawing/2014/main" id="{E7DCCEF8-FAF5-479B-95AA-C7C47C5B5E5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438933"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 name="Freeform 2062">
            <a:extLst>
              <a:ext uri="{FF2B5EF4-FFF2-40B4-BE49-F238E27FC236}">
                <a16:creationId xmlns:a16="http://schemas.microsoft.com/office/drawing/2014/main" id="{4CD9F6A0-07E3-4C8E-A191-B03FB5F643DE}"/>
              </a:ext>
            </a:extLst>
          </p:cNvPr>
          <p:cNvSpPr/>
          <p:nvPr/>
        </p:nvSpPr>
        <p:spPr>
          <a:xfrm>
            <a:off x="7107755" y="1989829"/>
            <a:ext cx="237976" cy="1066193"/>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Lst>
            <a:ahLst/>
            <a:cxnLst>
              <a:cxn ang="0">
                <a:pos x="connsiteX0" y="connsiteY0"/>
              </a:cxn>
              <a:cxn ang="0">
                <a:pos x="connsiteX1" y="connsiteY1"/>
              </a:cxn>
            </a:cxnLst>
            <a:rect l="l" t="t" r="r" b="b"/>
            <a:pathLst>
              <a:path w="249181" h="1066193">
                <a:moveTo>
                  <a:pt x="90641" y="1066193"/>
                </a:moveTo>
                <a:cubicBezTo>
                  <a:pt x="508415" y="756304"/>
                  <a:pt x="-35924" y="836342"/>
                  <a:pt x="1900" y="0"/>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3" name="Freeform 2062">
            <a:extLst>
              <a:ext uri="{FF2B5EF4-FFF2-40B4-BE49-F238E27FC236}">
                <a16:creationId xmlns:a16="http://schemas.microsoft.com/office/drawing/2014/main" id="{3FEF3B9C-2D72-467B-83B1-134F0930E5C6}"/>
              </a:ext>
            </a:extLst>
          </p:cNvPr>
          <p:cNvSpPr/>
          <p:nvPr/>
        </p:nvSpPr>
        <p:spPr>
          <a:xfrm>
            <a:off x="10403753" y="3337013"/>
            <a:ext cx="689447" cy="2259617"/>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 name="connsiteX0" fmla="*/ 11170 w 186601"/>
              <a:gd name="connsiteY0" fmla="*/ 23078 h 1955716"/>
              <a:gd name="connsiteX1" fmla="*/ 2217 w 186601"/>
              <a:gd name="connsiteY1" fmla="*/ 1804860 h 1955716"/>
              <a:gd name="connsiteX0" fmla="*/ 0 w 190654"/>
              <a:gd name="connsiteY0" fmla="*/ 19494 h 2502297"/>
              <a:gd name="connsiteX1" fmla="*/ 50888 w 190654"/>
              <a:gd name="connsiteY1" fmla="*/ 2372776 h 2502297"/>
              <a:gd name="connsiteX0" fmla="*/ 40650 w 91538"/>
              <a:gd name="connsiteY0" fmla="*/ 0 h 2518954"/>
              <a:gd name="connsiteX1" fmla="*/ 91538 w 91538"/>
              <a:gd name="connsiteY1" fmla="*/ 2353282 h 2518954"/>
              <a:gd name="connsiteX0" fmla="*/ 43987 w 79914"/>
              <a:gd name="connsiteY0" fmla="*/ 0 h 2677457"/>
              <a:gd name="connsiteX1" fmla="*/ 79914 w 79914"/>
              <a:gd name="connsiteY1" fmla="*/ 2519969 h 2677457"/>
              <a:gd name="connsiteX0" fmla="*/ 37760 w 103608"/>
              <a:gd name="connsiteY0" fmla="*/ 0 h 2654764"/>
              <a:gd name="connsiteX1" fmla="*/ 103608 w 103608"/>
              <a:gd name="connsiteY1" fmla="*/ 2496156 h 2654764"/>
              <a:gd name="connsiteX0" fmla="*/ 109998 w 175846"/>
              <a:gd name="connsiteY0" fmla="*/ 0 h 2665973"/>
              <a:gd name="connsiteX1" fmla="*/ 175846 w 175846"/>
              <a:gd name="connsiteY1" fmla="*/ 2496156 h 2665973"/>
              <a:gd name="connsiteX0" fmla="*/ 91109 w 166408"/>
              <a:gd name="connsiteY0" fmla="*/ 0 h 2496156"/>
              <a:gd name="connsiteX1" fmla="*/ 156957 w 166408"/>
              <a:gd name="connsiteY1" fmla="*/ 2496156 h 2496156"/>
              <a:gd name="connsiteX0" fmla="*/ 66194 w 217969"/>
              <a:gd name="connsiteY0" fmla="*/ 0 h 2496156"/>
              <a:gd name="connsiteX1" fmla="*/ 132042 w 217969"/>
              <a:gd name="connsiteY1" fmla="*/ 2496156 h 2496156"/>
              <a:gd name="connsiteX0" fmla="*/ 47662 w 330527"/>
              <a:gd name="connsiteY0" fmla="*/ 0 h 2496156"/>
              <a:gd name="connsiteX1" fmla="*/ 113510 w 330527"/>
              <a:gd name="connsiteY1" fmla="*/ 2496156 h 2496156"/>
              <a:gd name="connsiteX0" fmla="*/ 48869 w 309556"/>
              <a:gd name="connsiteY0" fmla="*/ 0 h 2388206"/>
              <a:gd name="connsiteX1" fmla="*/ 88121 w 309556"/>
              <a:gd name="connsiteY1" fmla="*/ 2388206 h 2388206"/>
              <a:gd name="connsiteX0" fmla="*/ 47081 w 341102"/>
              <a:gd name="connsiteY0" fmla="*/ 0 h 2318356"/>
              <a:gd name="connsiteX1" fmla="*/ 126227 w 341102"/>
              <a:gd name="connsiteY1" fmla="*/ 2318356 h 2318356"/>
              <a:gd name="connsiteX0" fmla="*/ 131558 w 210704"/>
              <a:gd name="connsiteY0" fmla="*/ 0 h 2318356"/>
              <a:gd name="connsiteX1" fmla="*/ 210704 w 210704"/>
              <a:gd name="connsiteY1" fmla="*/ 2318356 h 2318356"/>
              <a:gd name="connsiteX0" fmla="*/ 103086 w 301913"/>
              <a:gd name="connsiteY0" fmla="*/ 0 h 2312006"/>
              <a:gd name="connsiteX1" fmla="*/ 301913 w 301913"/>
              <a:gd name="connsiteY1" fmla="*/ 2312006 h 2312006"/>
              <a:gd name="connsiteX0" fmla="*/ 115762 w 254748"/>
              <a:gd name="connsiteY0" fmla="*/ 0 h 2312006"/>
              <a:gd name="connsiteX1" fmla="*/ 254749 w 254748"/>
              <a:gd name="connsiteY1" fmla="*/ 2312006 h 2312006"/>
              <a:gd name="connsiteX0" fmla="*/ 71370 w 241900"/>
              <a:gd name="connsiteY0" fmla="*/ 0 h 2312006"/>
              <a:gd name="connsiteX1" fmla="*/ 210357 w 241900"/>
              <a:gd name="connsiteY1" fmla="*/ 2312006 h 2312006"/>
              <a:gd name="connsiteX0" fmla="*/ 126676 w 293863"/>
              <a:gd name="connsiteY0" fmla="*/ 0 h 2312006"/>
              <a:gd name="connsiteX1" fmla="*/ 78712 w 293863"/>
              <a:gd name="connsiteY1" fmla="*/ 1180870 h 2312006"/>
              <a:gd name="connsiteX2" fmla="*/ 265663 w 293863"/>
              <a:gd name="connsiteY2" fmla="*/ 2312006 h 2312006"/>
              <a:gd name="connsiteX0" fmla="*/ 169045 w 334565"/>
              <a:gd name="connsiteY0" fmla="*/ 0 h 2312006"/>
              <a:gd name="connsiteX1" fmla="*/ 74538 w 334565"/>
              <a:gd name="connsiteY1" fmla="*/ 1244370 h 2312006"/>
              <a:gd name="connsiteX2" fmla="*/ 308032 w 334565"/>
              <a:gd name="connsiteY2" fmla="*/ 2312006 h 2312006"/>
              <a:gd name="connsiteX0" fmla="*/ 94805 w 309525"/>
              <a:gd name="connsiteY0" fmla="*/ 0 h 2312006"/>
              <a:gd name="connsiteX1" fmla="*/ 298 w 309525"/>
              <a:gd name="connsiteY1" fmla="*/ 1244370 h 2312006"/>
              <a:gd name="connsiteX2" fmla="*/ 233792 w 309525"/>
              <a:gd name="connsiteY2" fmla="*/ 2312006 h 2312006"/>
              <a:gd name="connsiteX0" fmla="*/ 310604 w 525324"/>
              <a:gd name="connsiteY0" fmla="*/ 0 h 2312006"/>
              <a:gd name="connsiteX1" fmla="*/ 216097 w 525324"/>
              <a:gd name="connsiteY1" fmla="*/ 1244370 h 2312006"/>
              <a:gd name="connsiteX2" fmla="*/ 449591 w 525324"/>
              <a:gd name="connsiteY2" fmla="*/ 2312006 h 2312006"/>
              <a:gd name="connsiteX0" fmla="*/ 310604 w 557489"/>
              <a:gd name="connsiteY0" fmla="*/ 0 h 2312006"/>
              <a:gd name="connsiteX1" fmla="*/ 216097 w 557489"/>
              <a:gd name="connsiteY1" fmla="*/ 1244370 h 2312006"/>
              <a:gd name="connsiteX2" fmla="*/ 449591 w 557489"/>
              <a:gd name="connsiteY2" fmla="*/ 2312006 h 2312006"/>
              <a:gd name="connsiteX0" fmla="*/ 310604 w 509161"/>
              <a:gd name="connsiteY0" fmla="*/ 0 h 2312006"/>
              <a:gd name="connsiteX1" fmla="*/ 216097 w 509161"/>
              <a:gd name="connsiteY1" fmla="*/ 1244370 h 2312006"/>
              <a:gd name="connsiteX2" fmla="*/ 449591 w 509161"/>
              <a:gd name="connsiteY2" fmla="*/ 2312006 h 2312006"/>
              <a:gd name="connsiteX0" fmla="*/ 613156 w 782311"/>
              <a:gd name="connsiteY0" fmla="*/ 0 h 2312006"/>
              <a:gd name="connsiteX1" fmla="*/ 159609 w 782311"/>
              <a:gd name="connsiteY1" fmla="*/ 1458683 h 2312006"/>
              <a:gd name="connsiteX2" fmla="*/ 752143 w 782311"/>
              <a:gd name="connsiteY2" fmla="*/ 2312006 h 2312006"/>
              <a:gd name="connsiteX0" fmla="*/ 459103 w 628258"/>
              <a:gd name="connsiteY0" fmla="*/ 0 h 2312006"/>
              <a:gd name="connsiteX1" fmla="*/ 5556 w 628258"/>
              <a:gd name="connsiteY1" fmla="*/ 1458683 h 2312006"/>
              <a:gd name="connsiteX2" fmla="*/ 598090 w 628258"/>
              <a:gd name="connsiteY2" fmla="*/ 2312006 h 2312006"/>
              <a:gd name="connsiteX0" fmla="*/ 521756 w 690911"/>
              <a:gd name="connsiteY0" fmla="*/ 0 h 2312006"/>
              <a:gd name="connsiteX1" fmla="*/ 68209 w 690911"/>
              <a:gd name="connsiteY1" fmla="*/ 1458683 h 2312006"/>
              <a:gd name="connsiteX2" fmla="*/ 660743 w 690911"/>
              <a:gd name="connsiteY2" fmla="*/ 2312006 h 2312006"/>
              <a:gd name="connsiteX0" fmla="*/ 521756 w 698897"/>
              <a:gd name="connsiteY0" fmla="*/ 0 h 2312006"/>
              <a:gd name="connsiteX1" fmla="*/ 68209 w 698897"/>
              <a:gd name="connsiteY1" fmla="*/ 1458683 h 2312006"/>
              <a:gd name="connsiteX2" fmla="*/ 660743 w 698897"/>
              <a:gd name="connsiteY2" fmla="*/ 2312006 h 2312006"/>
              <a:gd name="connsiteX0" fmla="*/ 505430 w 682571"/>
              <a:gd name="connsiteY0" fmla="*/ 0 h 2312006"/>
              <a:gd name="connsiteX1" fmla="*/ 51883 w 682571"/>
              <a:gd name="connsiteY1" fmla="*/ 1458683 h 2312006"/>
              <a:gd name="connsiteX2" fmla="*/ 644417 w 682571"/>
              <a:gd name="connsiteY2" fmla="*/ 2312006 h 2312006"/>
              <a:gd name="connsiteX0" fmla="*/ 683212 w 735830"/>
              <a:gd name="connsiteY0" fmla="*/ 0 h 2192943"/>
              <a:gd name="connsiteX1" fmla="*/ 45159 w 735830"/>
              <a:gd name="connsiteY1" fmla="*/ 1339620 h 2192943"/>
              <a:gd name="connsiteX2" fmla="*/ 637693 w 735830"/>
              <a:gd name="connsiteY2" fmla="*/ 2192943 h 2192943"/>
              <a:gd name="connsiteX0" fmla="*/ 659081 w 712625"/>
              <a:gd name="connsiteY0" fmla="*/ 0 h 2211993"/>
              <a:gd name="connsiteX1" fmla="*/ 45962 w 712625"/>
              <a:gd name="connsiteY1" fmla="*/ 1358670 h 2211993"/>
              <a:gd name="connsiteX2" fmla="*/ 638496 w 712625"/>
              <a:gd name="connsiteY2" fmla="*/ 2211993 h 2211993"/>
              <a:gd name="connsiteX0" fmla="*/ 659081 w 712625"/>
              <a:gd name="connsiteY0" fmla="*/ 0 h 2216755"/>
              <a:gd name="connsiteX1" fmla="*/ 45962 w 712625"/>
              <a:gd name="connsiteY1" fmla="*/ 1358670 h 2216755"/>
              <a:gd name="connsiteX2" fmla="*/ 658442 w 712625"/>
              <a:gd name="connsiteY2" fmla="*/ 2216755 h 2216755"/>
              <a:gd name="connsiteX0" fmla="*/ 668730 w 721900"/>
              <a:gd name="connsiteY0" fmla="*/ 0 h 2259617"/>
              <a:gd name="connsiteX1" fmla="*/ 45638 w 721900"/>
              <a:gd name="connsiteY1" fmla="*/ 1401532 h 2259617"/>
              <a:gd name="connsiteX2" fmla="*/ 658118 w 721900"/>
              <a:gd name="connsiteY2" fmla="*/ 2259617 h 2259617"/>
            </a:gdLst>
            <a:ahLst/>
            <a:cxnLst>
              <a:cxn ang="0">
                <a:pos x="connsiteX0" y="connsiteY0"/>
              </a:cxn>
              <a:cxn ang="0">
                <a:pos x="connsiteX1" y="connsiteY1"/>
              </a:cxn>
              <a:cxn ang="0">
                <a:pos x="connsiteX2" y="connsiteY2"/>
              </a:cxn>
            </a:cxnLst>
            <a:rect l="l" t="t" r="r" b="b"/>
            <a:pathLst>
              <a:path w="721900" h="2259617">
                <a:moveTo>
                  <a:pt x="668730" y="0"/>
                </a:moveTo>
                <a:cubicBezTo>
                  <a:pt x="988194" y="557175"/>
                  <a:pt x="-248557" y="1079317"/>
                  <a:pt x="45638" y="1401532"/>
                </a:cubicBezTo>
                <a:cubicBezTo>
                  <a:pt x="383379" y="1690360"/>
                  <a:pt x="826411" y="1317959"/>
                  <a:pt x="658118" y="2259617"/>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9" name="Graphic 28">
            <a:extLst>
              <a:ext uri="{FF2B5EF4-FFF2-40B4-BE49-F238E27FC236}">
                <a16:creationId xmlns:a16="http://schemas.microsoft.com/office/drawing/2014/main" id="{F4390929-B7BF-4608-9724-8AD291D1560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70349" y="3478667"/>
            <a:ext cx="300031" cy="300031"/>
          </a:xfrm>
          <a:prstGeom prst="rect">
            <a:avLst/>
          </a:prstGeom>
        </p:spPr>
      </p:pic>
      <p:pic>
        <p:nvPicPr>
          <p:cNvPr id="30" name="Graphic 29">
            <a:extLst>
              <a:ext uri="{FF2B5EF4-FFF2-40B4-BE49-F238E27FC236}">
                <a16:creationId xmlns:a16="http://schemas.microsoft.com/office/drawing/2014/main" id="{00667353-89F4-478B-BE2D-84CE697F5F6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09238" y="3478667"/>
            <a:ext cx="300031" cy="300031"/>
          </a:xfrm>
          <a:prstGeom prst="rect">
            <a:avLst/>
          </a:prstGeom>
        </p:spPr>
      </p:pic>
      <p:pic>
        <p:nvPicPr>
          <p:cNvPr id="54" name="Graphic 53">
            <a:extLst>
              <a:ext uri="{FF2B5EF4-FFF2-40B4-BE49-F238E27FC236}">
                <a16:creationId xmlns:a16="http://schemas.microsoft.com/office/drawing/2014/main" id="{435107F5-F5CC-4E38-8E46-124485B90E4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27766" y="3478667"/>
            <a:ext cx="300031" cy="300031"/>
          </a:xfrm>
          <a:prstGeom prst="rect">
            <a:avLst/>
          </a:prstGeom>
        </p:spPr>
      </p:pic>
      <p:pic>
        <p:nvPicPr>
          <p:cNvPr id="55" name="Graphic 54">
            <a:extLst>
              <a:ext uri="{FF2B5EF4-FFF2-40B4-BE49-F238E27FC236}">
                <a16:creationId xmlns:a16="http://schemas.microsoft.com/office/drawing/2014/main" id="{67B3D950-7A90-48B0-9D6D-3AEC581F75B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766654" y="3478667"/>
            <a:ext cx="300031" cy="300031"/>
          </a:xfrm>
          <a:prstGeom prst="rect">
            <a:avLst/>
          </a:prstGeom>
        </p:spPr>
      </p:pic>
      <p:pic>
        <p:nvPicPr>
          <p:cNvPr id="69" name="Graphic 68">
            <a:extLst>
              <a:ext uri="{FF2B5EF4-FFF2-40B4-BE49-F238E27FC236}">
                <a16:creationId xmlns:a16="http://schemas.microsoft.com/office/drawing/2014/main" id="{4C44CB94-1FB0-4A12-A91A-9AEBE6C0AC8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77618" y="3478667"/>
            <a:ext cx="300031" cy="300031"/>
          </a:xfrm>
          <a:prstGeom prst="rect">
            <a:avLst/>
          </a:prstGeom>
        </p:spPr>
      </p:pic>
      <p:pic>
        <p:nvPicPr>
          <p:cNvPr id="70" name="Graphic 69">
            <a:extLst>
              <a:ext uri="{FF2B5EF4-FFF2-40B4-BE49-F238E27FC236}">
                <a16:creationId xmlns:a16="http://schemas.microsoft.com/office/drawing/2014/main" id="{D88196BE-B58A-4119-A103-FFFC3ACE5D2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616506" y="3478667"/>
            <a:ext cx="300031" cy="300031"/>
          </a:xfrm>
          <a:prstGeom prst="rect">
            <a:avLst/>
          </a:prstGeom>
        </p:spPr>
      </p:pic>
      <p:pic>
        <p:nvPicPr>
          <p:cNvPr id="80" name="Graphic 79">
            <a:extLst>
              <a:ext uri="{FF2B5EF4-FFF2-40B4-BE49-F238E27FC236}">
                <a16:creationId xmlns:a16="http://schemas.microsoft.com/office/drawing/2014/main" id="{4077DBB5-E964-45F9-9112-6A104FFF772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920201" y="3478667"/>
            <a:ext cx="300031" cy="300031"/>
          </a:xfrm>
          <a:prstGeom prst="rect">
            <a:avLst/>
          </a:prstGeom>
        </p:spPr>
      </p:pic>
      <p:pic>
        <p:nvPicPr>
          <p:cNvPr id="81" name="Graphic 80">
            <a:extLst>
              <a:ext uri="{FF2B5EF4-FFF2-40B4-BE49-F238E27FC236}">
                <a16:creationId xmlns:a16="http://schemas.microsoft.com/office/drawing/2014/main" id="{34C727CD-0DDC-44DA-B451-9CADEE3E9AF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59090" y="3478667"/>
            <a:ext cx="300031" cy="300031"/>
          </a:xfrm>
          <a:prstGeom prst="rect">
            <a:avLst/>
          </a:prstGeom>
        </p:spPr>
      </p:pic>
      <p:cxnSp>
        <p:nvCxnSpPr>
          <p:cNvPr id="228" name="Straight Connector 227">
            <a:extLst>
              <a:ext uri="{FF2B5EF4-FFF2-40B4-BE49-F238E27FC236}">
                <a16:creationId xmlns:a16="http://schemas.microsoft.com/office/drawing/2014/main" id="{C94064E9-FC30-4467-89B0-0F9543ECEA13}"/>
              </a:ext>
            </a:extLst>
          </p:cNvPr>
          <p:cNvCxnSpPr>
            <a:cxnSpLocks/>
          </p:cNvCxnSpPr>
          <p:nvPr/>
        </p:nvCxnSpPr>
        <p:spPr>
          <a:xfrm>
            <a:off x="4099959" y="944057"/>
            <a:ext cx="0" cy="4836955"/>
          </a:xfrm>
          <a:prstGeom prst="line">
            <a:avLst/>
          </a:prstGeom>
          <a:ln w="19050">
            <a:gradFill>
              <a:gsLst>
                <a:gs pos="0">
                  <a:schemeClr val="accent1">
                    <a:alpha val="0"/>
                  </a:schemeClr>
                </a:gs>
                <a:gs pos="69980">
                  <a:schemeClr val="accent1"/>
                </a:gs>
                <a:gs pos="24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ECD9BDD-78DB-4691-BB97-7C502ACED3E1}"/>
              </a:ext>
            </a:extLst>
          </p:cNvPr>
          <p:cNvCxnSpPr>
            <a:cxnSpLocks/>
          </p:cNvCxnSpPr>
          <p:nvPr/>
        </p:nvCxnSpPr>
        <p:spPr>
          <a:xfrm>
            <a:off x="8001919" y="944057"/>
            <a:ext cx="0" cy="4836955"/>
          </a:xfrm>
          <a:prstGeom prst="line">
            <a:avLst/>
          </a:prstGeom>
          <a:ln w="19050">
            <a:gradFill>
              <a:gsLst>
                <a:gs pos="0">
                  <a:schemeClr val="accent1">
                    <a:alpha val="0"/>
                  </a:schemeClr>
                </a:gs>
                <a:gs pos="69980">
                  <a:schemeClr val="accent1"/>
                </a:gs>
                <a:gs pos="24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4" name="Freeform 2062">
            <a:extLst>
              <a:ext uri="{FF2B5EF4-FFF2-40B4-BE49-F238E27FC236}">
                <a16:creationId xmlns:a16="http://schemas.microsoft.com/office/drawing/2014/main" id="{E8F206CC-3F15-4755-83D7-117BF4B16427}"/>
              </a:ext>
            </a:extLst>
          </p:cNvPr>
          <p:cNvSpPr/>
          <p:nvPr/>
        </p:nvSpPr>
        <p:spPr>
          <a:xfrm flipH="1">
            <a:off x="721380" y="2069137"/>
            <a:ext cx="453253" cy="1010211"/>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 name="connsiteX0" fmla="*/ 0 w 187229"/>
              <a:gd name="connsiteY0" fmla="*/ 1112846 h 1112846"/>
              <a:gd name="connsiteX1" fmla="*/ 38268 w 187229"/>
              <a:gd name="connsiteY1" fmla="*/ 0 h 1112846"/>
              <a:gd name="connsiteX0" fmla="*/ 0 w 239327"/>
              <a:gd name="connsiteY0" fmla="*/ 1112846 h 1112846"/>
              <a:gd name="connsiteX1" fmla="*/ 38268 w 239327"/>
              <a:gd name="connsiteY1" fmla="*/ 0 h 1112846"/>
              <a:gd name="connsiteX0" fmla="*/ 0 w 258917"/>
              <a:gd name="connsiteY0" fmla="*/ 1140838 h 1140838"/>
              <a:gd name="connsiteX1" fmla="*/ 106657 w 258917"/>
              <a:gd name="connsiteY1" fmla="*/ 0 h 1140838"/>
              <a:gd name="connsiteX0" fmla="*/ 178064 w 371339"/>
              <a:gd name="connsiteY0" fmla="*/ 1010210 h 1010210"/>
              <a:gd name="connsiteX1" fmla="*/ 1392 w 371339"/>
              <a:gd name="connsiteY1" fmla="*/ 0 h 1010210"/>
              <a:gd name="connsiteX0" fmla="*/ 176672 w 472675"/>
              <a:gd name="connsiteY0" fmla="*/ 1010210 h 1010210"/>
              <a:gd name="connsiteX1" fmla="*/ 0 w 472675"/>
              <a:gd name="connsiteY1" fmla="*/ 0 h 1010210"/>
              <a:gd name="connsiteX0" fmla="*/ 176672 w 396853"/>
              <a:gd name="connsiteY0" fmla="*/ 1010210 h 1010210"/>
              <a:gd name="connsiteX1" fmla="*/ 0 w 396853"/>
              <a:gd name="connsiteY1" fmla="*/ 0 h 1010210"/>
              <a:gd name="connsiteX0" fmla="*/ 176672 w 474594"/>
              <a:gd name="connsiteY0" fmla="*/ 1010210 h 1010210"/>
              <a:gd name="connsiteX1" fmla="*/ 0 w 474594"/>
              <a:gd name="connsiteY1" fmla="*/ 0 h 1010210"/>
            </a:gdLst>
            <a:ahLst/>
            <a:cxnLst>
              <a:cxn ang="0">
                <a:pos x="connsiteX0" y="connsiteY0"/>
              </a:cxn>
              <a:cxn ang="0">
                <a:pos x="connsiteX1" y="connsiteY1"/>
              </a:cxn>
            </a:cxnLst>
            <a:rect l="l" t="t" r="r" b="b"/>
            <a:pathLst>
              <a:path w="474594" h="1010210">
                <a:moveTo>
                  <a:pt x="176672" y="1010210"/>
                </a:moveTo>
                <a:cubicBezTo>
                  <a:pt x="887545" y="709652"/>
                  <a:pt x="118495" y="519101"/>
                  <a:pt x="0" y="0"/>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5" name="Freeform 2062">
            <a:extLst>
              <a:ext uri="{FF2B5EF4-FFF2-40B4-BE49-F238E27FC236}">
                <a16:creationId xmlns:a16="http://schemas.microsoft.com/office/drawing/2014/main" id="{34713404-70D3-4F62-8B69-6617E3DBA686}"/>
              </a:ext>
            </a:extLst>
          </p:cNvPr>
          <p:cNvSpPr/>
          <p:nvPr/>
        </p:nvSpPr>
        <p:spPr>
          <a:xfrm flipH="1">
            <a:off x="4587364" y="2069137"/>
            <a:ext cx="453253" cy="1010211"/>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 name="connsiteX0" fmla="*/ 0 w 187229"/>
              <a:gd name="connsiteY0" fmla="*/ 1112846 h 1112846"/>
              <a:gd name="connsiteX1" fmla="*/ 38268 w 187229"/>
              <a:gd name="connsiteY1" fmla="*/ 0 h 1112846"/>
              <a:gd name="connsiteX0" fmla="*/ 0 w 239327"/>
              <a:gd name="connsiteY0" fmla="*/ 1112846 h 1112846"/>
              <a:gd name="connsiteX1" fmla="*/ 38268 w 239327"/>
              <a:gd name="connsiteY1" fmla="*/ 0 h 1112846"/>
              <a:gd name="connsiteX0" fmla="*/ 0 w 258917"/>
              <a:gd name="connsiteY0" fmla="*/ 1140838 h 1140838"/>
              <a:gd name="connsiteX1" fmla="*/ 106657 w 258917"/>
              <a:gd name="connsiteY1" fmla="*/ 0 h 1140838"/>
              <a:gd name="connsiteX0" fmla="*/ 178064 w 371339"/>
              <a:gd name="connsiteY0" fmla="*/ 1010210 h 1010210"/>
              <a:gd name="connsiteX1" fmla="*/ 1392 w 371339"/>
              <a:gd name="connsiteY1" fmla="*/ 0 h 1010210"/>
              <a:gd name="connsiteX0" fmla="*/ 176672 w 472675"/>
              <a:gd name="connsiteY0" fmla="*/ 1010210 h 1010210"/>
              <a:gd name="connsiteX1" fmla="*/ 0 w 472675"/>
              <a:gd name="connsiteY1" fmla="*/ 0 h 1010210"/>
              <a:gd name="connsiteX0" fmla="*/ 176672 w 396853"/>
              <a:gd name="connsiteY0" fmla="*/ 1010210 h 1010210"/>
              <a:gd name="connsiteX1" fmla="*/ 0 w 396853"/>
              <a:gd name="connsiteY1" fmla="*/ 0 h 1010210"/>
              <a:gd name="connsiteX0" fmla="*/ 176672 w 474594"/>
              <a:gd name="connsiteY0" fmla="*/ 1010210 h 1010210"/>
              <a:gd name="connsiteX1" fmla="*/ 0 w 474594"/>
              <a:gd name="connsiteY1" fmla="*/ 0 h 1010210"/>
            </a:gdLst>
            <a:ahLst/>
            <a:cxnLst>
              <a:cxn ang="0">
                <a:pos x="connsiteX0" y="connsiteY0"/>
              </a:cxn>
              <a:cxn ang="0">
                <a:pos x="connsiteX1" y="connsiteY1"/>
              </a:cxn>
            </a:cxnLst>
            <a:rect l="l" t="t" r="r" b="b"/>
            <a:pathLst>
              <a:path w="474594" h="1010210">
                <a:moveTo>
                  <a:pt x="176672" y="1010210"/>
                </a:moveTo>
                <a:cubicBezTo>
                  <a:pt x="887545" y="709652"/>
                  <a:pt x="118495" y="519101"/>
                  <a:pt x="0" y="0"/>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1" name="Freeform 2062">
            <a:extLst>
              <a:ext uri="{FF2B5EF4-FFF2-40B4-BE49-F238E27FC236}">
                <a16:creationId xmlns:a16="http://schemas.microsoft.com/office/drawing/2014/main" id="{8A34B98A-5752-49F8-8669-167844655FDD}"/>
              </a:ext>
            </a:extLst>
          </p:cNvPr>
          <p:cNvSpPr/>
          <p:nvPr/>
        </p:nvSpPr>
        <p:spPr>
          <a:xfrm flipH="1">
            <a:off x="8738858" y="3228158"/>
            <a:ext cx="280639" cy="2268948"/>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 name="connsiteX0" fmla="*/ 11170 w 186601"/>
              <a:gd name="connsiteY0" fmla="*/ 23078 h 1955716"/>
              <a:gd name="connsiteX1" fmla="*/ 2217 w 186601"/>
              <a:gd name="connsiteY1" fmla="*/ 1804860 h 1955716"/>
              <a:gd name="connsiteX0" fmla="*/ 0 w 190654"/>
              <a:gd name="connsiteY0" fmla="*/ 19494 h 2502297"/>
              <a:gd name="connsiteX1" fmla="*/ 50888 w 190654"/>
              <a:gd name="connsiteY1" fmla="*/ 2372776 h 2502297"/>
              <a:gd name="connsiteX0" fmla="*/ 40650 w 91538"/>
              <a:gd name="connsiteY0" fmla="*/ 0 h 2518954"/>
              <a:gd name="connsiteX1" fmla="*/ 91538 w 91538"/>
              <a:gd name="connsiteY1" fmla="*/ 2353282 h 2518954"/>
              <a:gd name="connsiteX0" fmla="*/ 43987 w 79914"/>
              <a:gd name="connsiteY0" fmla="*/ 0 h 2677457"/>
              <a:gd name="connsiteX1" fmla="*/ 79914 w 79914"/>
              <a:gd name="connsiteY1" fmla="*/ 2519969 h 2677457"/>
              <a:gd name="connsiteX0" fmla="*/ 37760 w 103608"/>
              <a:gd name="connsiteY0" fmla="*/ 0 h 2654764"/>
              <a:gd name="connsiteX1" fmla="*/ 103608 w 103608"/>
              <a:gd name="connsiteY1" fmla="*/ 2496156 h 2654764"/>
              <a:gd name="connsiteX0" fmla="*/ 109998 w 175846"/>
              <a:gd name="connsiteY0" fmla="*/ 0 h 2665973"/>
              <a:gd name="connsiteX1" fmla="*/ 175846 w 175846"/>
              <a:gd name="connsiteY1" fmla="*/ 2496156 h 2665973"/>
              <a:gd name="connsiteX0" fmla="*/ 91109 w 166408"/>
              <a:gd name="connsiteY0" fmla="*/ 0 h 2496156"/>
              <a:gd name="connsiteX1" fmla="*/ 156957 w 166408"/>
              <a:gd name="connsiteY1" fmla="*/ 2496156 h 2496156"/>
              <a:gd name="connsiteX0" fmla="*/ 66194 w 217969"/>
              <a:gd name="connsiteY0" fmla="*/ 0 h 2496156"/>
              <a:gd name="connsiteX1" fmla="*/ 132042 w 217969"/>
              <a:gd name="connsiteY1" fmla="*/ 2496156 h 2496156"/>
              <a:gd name="connsiteX0" fmla="*/ 47662 w 330527"/>
              <a:gd name="connsiteY0" fmla="*/ 0 h 2496156"/>
              <a:gd name="connsiteX1" fmla="*/ 113510 w 330527"/>
              <a:gd name="connsiteY1" fmla="*/ 2496156 h 2496156"/>
              <a:gd name="connsiteX0" fmla="*/ 48869 w 309556"/>
              <a:gd name="connsiteY0" fmla="*/ 0 h 2388206"/>
              <a:gd name="connsiteX1" fmla="*/ 88121 w 309556"/>
              <a:gd name="connsiteY1" fmla="*/ 2388206 h 2388206"/>
              <a:gd name="connsiteX0" fmla="*/ 47081 w 341102"/>
              <a:gd name="connsiteY0" fmla="*/ 0 h 2318356"/>
              <a:gd name="connsiteX1" fmla="*/ 126227 w 341102"/>
              <a:gd name="connsiteY1" fmla="*/ 2318356 h 2318356"/>
              <a:gd name="connsiteX0" fmla="*/ 131558 w 210704"/>
              <a:gd name="connsiteY0" fmla="*/ 0 h 2318356"/>
              <a:gd name="connsiteX1" fmla="*/ 210704 w 210704"/>
              <a:gd name="connsiteY1" fmla="*/ 2318356 h 2318356"/>
              <a:gd name="connsiteX0" fmla="*/ 103086 w 301913"/>
              <a:gd name="connsiteY0" fmla="*/ 0 h 2312006"/>
              <a:gd name="connsiteX1" fmla="*/ 301913 w 301913"/>
              <a:gd name="connsiteY1" fmla="*/ 2312006 h 2312006"/>
              <a:gd name="connsiteX0" fmla="*/ 115762 w 254748"/>
              <a:gd name="connsiteY0" fmla="*/ 0 h 2312006"/>
              <a:gd name="connsiteX1" fmla="*/ 254749 w 254748"/>
              <a:gd name="connsiteY1" fmla="*/ 2312006 h 2312006"/>
              <a:gd name="connsiteX0" fmla="*/ 71370 w 241900"/>
              <a:gd name="connsiteY0" fmla="*/ 0 h 2312006"/>
              <a:gd name="connsiteX1" fmla="*/ 210357 w 241900"/>
              <a:gd name="connsiteY1" fmla="*/ 2312006 h 2312006"/>
              <a:gd name="connsiteX0" fmla="*/ 126676 w 293863"/>
              <a:gd name="connsiteY0" fmla="*/ 0 h 2312006"/>
              <a:gd name="connsiteX1" fmla="*/ 78712 w 293863"/>
              <a:gd name="connsiteY1" fmla="*/ 1180870 h 2312006"/>
              <a:gd name="connsiteX2" fmla="*/ 265663 w 293863"/>
              <a:gd name="connsiteY2" fmla="*/ 2312006 h 2312006"/>
              <a:gd name="connsiteX0" fmla="*/ 169045 w 334565"/>
              <a:gd name="connsiteY0" fmla="*/ 0 h 2312006"/>
              <a:gd name="connsiteX1" fmla="*/ 74538 w 334565"/>
              <a:gd name="connsiteY1" fmla="*/ 1244370 h 2312006"/>
              <a:gd name="connsiteX2" fmla="*/ 308032 w 334565"/>
              <a:gd name="connsiteY2" fmla="*/ 2312006 h 2312006"/>
              <a:gd name="connsiteX0" fmla="*/ 94805 w 309525"/>
              <a:gd name="connsiteY0" fmla="*/ 0 h 2312006"/>
              <a:gd name="connsiteX1" fmla="*/ 298 w 309525"/>
              <a:gd name="connsiteY1" fmla="*/ 1244370 h 2312006"/>
              <a:gd name="connsiteX2" fmla="*/ 233792 w 309525"/>
              <a:gd name="connsiteY2" fmla="*/ 2312006 h 2312006"/>
              <a:gd name="connsiteX0" fmla="*/ 310604 w 525324"/>
              <a:gd name="connsiteY0" fmla="*/ 0 h 2312006"/>
              <a:gd name="connsiteX1" fmla="*/ 216097 w 525324"/>
              <a:gd name="connsiteY1" fmla="*/ 1244370 h 2312006"/>
              <a:gd name="connsiteX2" fmla="*/ 449591 w 525324"/>
              <a:gd name="connsiteY2" fmla="*/ 2312006 h 2312006"/>
              <a:gd name="connsiteX0" fmla="*/ 310604 w 557489"/>
              <a:gd name="connsiteY0" fmla="*/ 0 h 2312006"/>
              <a:gd name="connsiteX1" fmla="*/ 216097 w 557489"/>
              <a:gd name="connsiteY1" fmla="*/ 1244370 h 2312006"/>
              <a:gd name="connsiteX2" fmla="*/ 449591 w 557489"/>
              <a:gd name="connsiteY2" fmla="*/ 2312006 h 2312006"/>
              <a:gd name="connsiteX0" fmla="*/ 310604 w 509161"/>
              <a:gd name="connsiteY0" fmla="*/ 0 h 2312006"/>
              <a:gd name="connsiteX1" fmla="*/ 216097 w 509161"/>
              <a:gd name="connsiteY1" fmla="*/ 1244370 h 2312006"/>
              <a:gd name="connsiteX2" fmla="*/ 449591 w 509161"/>
              <a:gd name="connsiteY2" fmla="*/ 2312006 h 2312006"/>
              <a:gd name="connsiteX0" fmla="*/ 613156 w 782311"/>
              <a:gd name="connsiteY0" fmla="*/ 0 h 2312006"/>
              <a:gd name="connsiteX1" fmla="*/ 159609 w 782311"/>
              <a:gd name="connsiteY1" fmla="*/ 1458683 h 2312006"/>
              <a:gd name="connsiteX2" fmla="*/ 752143 w 782311"/>
              <a:gd name="connsiteY2" fmla="*/ 2312006 h 2312006"/>
              <a:gd name="connsiteX0" fmla="*/ 459103 w 628258"/>
              <a:gd name="connsiteY0" fmla="*/ 0 h 2312006"/>
              <a:gd name="connsiteX1" fmla="*/ 5556 w 628258"/>
              <a:gd name="connsiteY1" fmla="*/ 1458683 h 2312006"/>
              <a:gd name="connsiteX2" fmla="*/ 598090 w 628258"/>
              <a:gd name="connsiteY2" fmla="*/ 2312006 h 2312006"/>
              <a:gd name="connsiteX0" fmla="*/ 521756 w 690911"/>
              <a:gd name="connsiteY0" fmla="*/ 0 h 2312006"/>
              <a:gd name="connsiteX1" fmla="*/ 68209 w 690911"/>
              <a:gd name="connsiteY1" fmla="*/ 1458683 h 2312006"/>
              <a:gd name="connsiteX2" fmla="*/ 660743 w 690911"/>
              <a:gd name="connsiteY2" fmla="*/ 2312006 h 2312006"/>
              <a:gd name="connsiteX0" fmla="*/ 521756 w 698897"/>
              <a:gd name="connsiteY0" fmla="*/ 0 h 2312006"/>
              <a:gd name="connsiteX1" fmla="*/ 68209 w 698897"/>
              <a:gd name="connsiteY1" fmla="*/ 1458683 h 2312006"/>
              <a:gd name="connsiteX2" fmla="*/ 660743 w 698897"/>
              <a:gd name="connsiteY2" fmla="*/ 2312006 h 2312006"/>
              <a:gd name="connsiteX0" fmla="*/ 505430 w 682571"/>
              <a:gd name="connsiteY0" fmla="*/ 0 h 2312006"/>
              <a:gd name="connsiteX1" fmla="*/ 51883 w 682571"/>
              <a:gd name="connsiteY1" fmla="*/ 1458683 h 2312006"/>
              <a:gd name="connsiteX2" fmla="*/ 644417 w 682571"/>
              <a:gd name="connsiteY2" fmla="*/ 2312006 h 2312006"/>
              <a:gd name="connsiteX0" fmla="*/ 683212 w 735830"/>
              <a:gd name="connsiteY0" fmla="*/ 0 h 2192943"/>
              <a:gd name="connsiteX1" fmla="*/ 45159 w 735830"/>
              <a:gd name="connsiteY1" fmla="*/ 1339620 h 2192943"/>
              <a:gd name="connsiteX2" fmla="*/ 637693 w 735830"/>
              <a:gd name="connsiteY2" fmla="*/ 2192943 h 2192943"/>
              <a:gd name="connsiteX0" fmla="*/ 659081 w 712625"/>
              <a:gd name="connsiteY0" fmla="*/ 0 h 2211993"/>
              <a:gd name="connsiteX1" fmla="*/ 45962 w 712625"/>
              <a:gd name="connsiteY1" fmla="*/ 1358670 h 2211993"/>
              <a:gd name="connsiteX2" fmla="*/ 638496 w 712625"/>
              <a:gd name="connsiteY2" fmla="*/ 2211993 h 2211993"/>
              <a:gd name="connsiteX0" fmla="*/ 659081 w 712625"/>
              <a:gd name="connsiteY0" fmla="*/ 0 h 2216755"/>
              <a:gd name="connsiteX1" fmla="*/ 45962 w 712625"/>
              <a:gd name="connsiteY1" fmla="*/ 1358670 h 2216755"/>
              <a:gd name="connsiteX2" fmla="*/ 658442 w 712625"/>
              <a:gd name="connsiteY2" fmla="*/ 2216755 h 2216755"/>
              <a:gd name="connsiteX0" fmla="*/ 668730 w 721900"/>
              <a:gd name="connsiteY0" fmla="*/ 0 h 2259617"/>
              <a:gd name="connsiteX1" fmla="*/ 45638 w 721900"/>
              <a:gd name="connsiteY1" fmla="*/ 1401532 h 2259617"/>
              <a:gd name="connsiteX2" fmla="*/ 658118 w 721900"/>
              <a:gd name="connsiteY2" fmla="*/ 2259617 h 2259617"/>
              <a:gd name="connsiteX0" fmla="*/ 286372 w 371726"/>
              <a:gd name="connsiteY0" fmla="*/ 0 h 2259617"/>
              <a:gd name="connsiteX1" fmla="*/ 63843 w 371726"/>
              <a:gd name="connsiteY1" fmla="*/ 1438854 h 2259617"/>
              <a:gd name="connsiteX2" fmla="*/ 275760 w 371726"/>
              <a:gd name="connsiteY2" fmla="*/ 2259617 h 2259617"/>
              <a:gd name="connsiteX0" fmla="*/ 286372 w 360388"/>
              <a:gd name="connsiteY0" fmla="*/ 0 h 2259617"/>
              <a:gd name="connsiteX1" fmla="*/ 63843 w 360388"/>
              <a:gd name="connsiteY1" fmla="*/ 1438854 h 2259617"/>
              <a:gd name="connsiteX2" fmla="*/ 275760 w 360388"/>
              <a:gd name="connsiteY2" fmla="*/ 2259617 h 2259617"/>
              <a:gd name="connsiteX0" fmla="*/ 286372 w 360388"/>
              <a:gd name="connsiteY0" fmla="*/ 0 h 2268948"/>
              <a:gd name="connsiteX1" fmla="*/ 63843 w 360388"/>
              <a:gd name="connsiteY1" fmla="*/ 1438854 h 2268948"/>
              <a:gd name="connsiteX2" fmla="*/ 109673 w 360388"/>
              <a:gd name="connsiteY2" fmla="*/ 2268948 h 2268948"/>
              <a:gd name="connsiteX0" fmla="*/ 286372 w 360388"/>
              <a:gd name="connsiteY0" fmla="*/ 0 h 2268948"/>
              <a:gd name="connsiteX1" fmla="*/ 63843 w 360388"/>
              <a:gd name="connsiteY1" fmla="*/ 1438854 h 2268948"/>
              <a:gd name="connsiteX2" fmla="*/ 109673 w 360388"/>
              <a:gd name="connsiteY2" fmla="*/ 2268948 h 2268948"/>
              <a:gd name="connsiteX0" fmla="*/ 286372 w 360388"/>
              <a:gd name="connsiteY0" fmla="*/ 0 h 2268948"/>
              <a:gd name="connsiteX1" fmla="*/ 63843 w 360388"/>
              <a:gd name="connsiteY1" fmla="*/ 1438854 h 2268948"/>
              <a:gd name="connsiteX2" fmla="*/ 109673 w 360388"/>
              <a:gd name="connsiteY2" fmla="*/ 2268948 h 2268948"/>
              <a:gd name="connsiteX0" fmla="*/ 213650 w 293849"/>
              <a:gd name="connsiteY0" fmla="*/ 0 h 2268948"/>
              <a:gd name="connsiteX1" fmla="*/ 69280 w 293849"/>
              <a:gd name="connsiteY1" fmla="*/ 1457515 h 2268948"/>
              <a:gd name="connsiteX2" fmla="*/ 36951 w 293849"/>
              <a:gd name="connsiteY2" fmla="*/ 2268948 h 2268948"/>
            </a:gdLst>
            <a:ahLst/>
            <a:cxnLst>
              <a:cxn ang="0">
                <a:pos x="connsiteX0" y="connsiteY0"/>
              </a:cxn>
              <a:cxn ang="0">
                <a:pos x="connsiteX1" y="connsiteY1"/>
              </a:cxn>
              <a:cxn ang="0">
                <a:pos x="connsiteX2" y="connsiteY2"/>
              </a:cxn>
            </a:cxnLst>
            <a:rect l="l" t="t" r="r" b="b"/>
            <a:pathLst>
              <a:path w="293849" h="2268948">
                <a:moveTo>
                  <a:pt x="213650" y="0"/>
                </a:moveTo>
                <a:cubicBezTo>
                  <a:pt x="533114" y="557175"/>
                  <a:pt x="-224915" y="1135300"/>
                  <a:pt x="69280" y="1457515"/>
                </a:cubicBezTo>
                <a:cubicBezTo>
                  <a:pt x="260474" y="1774335"/>
                  <a:pt x="361561" y="1616539"/>
                  <a:pt x="36951" y="2268948"/>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3" name="TextBox 102">
            <a:extLst>
              <a:ext uri="{FF2B5EF4-FFF2-40B4-BE49-F238E27FC236}">
                <a16:creationId xmlns:a16="http://schemas.microsoft.com/office/drawing/2014/main" id="{52BBA21F-24AB-4A06-AC01-AD468F932981}"/>
              </a:ext>
            </a:extLst>
          </p:cNvPr>
          <p:cNvSpPr txBox="1"/>
          <p:nvPr/>
        </p:nvSpPr>
        <p:spPr>
          <a:xfrm>
            <a:off x="4377486" y="3725703"/>
            <a:ext cx="1042969" cy="207877"/>
          </a:xfrm>
          <a:prstGeom prst="rect">
            <a:avLst/>
          </a:prstGeom>
          <a:noFill/>
        </p:spPr>
        <p:txBody>
          <a:bodyPr wrap="square" rtlCol="0">
            <a:spAutoFit/>
          </a:bodyPr>
          <a:lstStyle/>
          <a:p>
            <a:pPr algn="ctr"/>
            <a:r>
              <a:rPr lang="en-NZ" sz="751"/>
              <a:t>Spoke Gateways</a:t>
            </a:r>
          </a:p>
        </p:txBody>
      </p:sp>
      <p:sp>
        <p:nvSpPr>
          <p:cNvPr id="104" name="TextBox 103">
            <a:extLst>
              <a:ext uri="{FF2B5EF4-FFF2-40B4-BE49-F238E27FC236}">
                <a16:creationId xmlns:a16="http://schemas.microsoft.com/office/drawing/2014/main" id="{780D42A3-AB2F-493E-86B1-4CE7F697D5D0}"/>
              </a:ext>
            </a:extLst>
          </p:cNvPr>
          <p:cNvSpPr txBox="1"/>
          <p:nvPr/>
        </p:nvSpPr>
        <p:spPr>
          <a:xfrm>
            <a:off x="6659954" y="3725703"/>
            <a:ext cx="1042969" cy="207877"/>
          </a:xfrm>
          <a:prstGeom prst="rect">
            <a:avLst/>
          </a:prstGeom>
          <a:noFill/>
        </p:spPr>
        <p:txBody>
          <a:bodyPr wrap="square" rtlCol="0">
            <a:spAutoFit/>
          </a:bodyPr>
          <a:lstStyle/>
          <a:p>
            <a:pPr algn="ctr"/>
            <a:r>
              <a:rPr lang="en-NZ" sz="751"/>
              <a:t>Spoke Gateways</a:t>
            </a:r>
          </a:p>
        </p:txBody>
      </p:sp>
      <p:sp>
        <p:nvSpPr>
          <p:cNvPr id="106" name="TextBox 105">
            <a:extLst>
              <a:ext uri="{FF2B5EF4-FFF2-40B4-BE49-F238E27FC236}">
                <a16:creationId xmlns:a16="http://schemas.microsoft.com/office/drawing/2014/main" id="{11F53AF7-F5FC-4B44-B35B-21A3388C91DC}"/>
              </a:ext>
            </a:extLst>
          </p:cNvPr>
          <p:cNvSpPr txBox="1"/>
          <p:nvPr/>
        </p:nvSpPr>
        <p:spPr>
          <a:xfrm>
            <a:off x="8284368" y="3725703"/>
            <a:ext cx="1042969" cy="207877"/>
          </a:xfrm>
          <a:prstGeom prst="rect">
            <a:avLst/>
          </a:prstGeom>
          <a:noFill/>
        </p:spPr>
        <p:txBody>
          <a:bodyPr wrap="square" rtlCol="0">
            <a:spAutoFit/>
          </a:bodyPr>
          <a:lstStyle/>
          <a:p>
            <a:pPr algn="ctr"/>
            <a:r>
              <a:rPr lang="en-NZ" sz="751"/>
              <a:t>Spoke Gateways</a:t>
            </a:r>
          </a:p>
        </p:txBody>
      </p:sp>
      <p:sp>
        <p:nvSpPr>
          <p:cNvPr id="111" name="TextBox 110">
            <a:extLst>
              <a:ext uri="{FF2B5EF4-FFF2-40B4-BE49-F238E27FC236}">
                <a16:creationId xmlns:a16="http://schemas.microsoft.com/office/drawing/2014/main" id="{BB140BD8-64A8-4351-83B3-8C5B8B42E4C2}"/>
              </a:ext>
            </a:extLst>
          </p:cNvPr>
          <p:cNvSpPr txBox="1"/>
          <p:nvPr/>
        </p:nvSpPr>
        <p:spPr>
          <a:xfrm>
            <a:off x="10566836" y="3725703"/>
            <a:ext cx="1042969" cy="207877"/>
          </a:xfrm>
          <a:prstGeom prst="rect">
            <a:avLst/>
          </a:prstGeom>
          <a:noFill/>
        </p:spPr>
        <p:txBody>
          <a:bodyPr wrap="square" rtlCol="0">
            <a:spAutoFit/>
          </a:bodyPr>
          <a:lstStyle/>
          <a:p>
            <a:pPr algn="ctr"/>
            <a:r>
              <a:rPr lang="en-NZ" sz="751"/>
              <a:t>Spoke Gateways</a:t>
            </a:r>
          </a:p>
        </p:txBody>
      </p:sp>
      <p:sp>
        <p:nvSpPr>
          <p:cNvPr id="112" name="TextBox 111">
            <a:extLst>
              <a:ext uri="{FF2B5EF4-FFF2-40B4-BE49-F238E27FC236}">
                <a16:creationId xmlns:a16="http://schemas.microsoft.com/office/drawing/2014/main" id="{0A32046C-0EC1-4317-8CB6-FFDBCE78DDEE}"/>
              </a:ext>
            </a:extLst>
          </p:cNvPr>
          <p:cNvSpPr txBox="1"/>
          <p:nvPr/>
        </p:nvSpPr>
        <p:spPr>
          <a:xfrm>
            <a:off x="5568125" y="4618896"/>
            <a:ext cx="1042969" cy="207877"/>
          </a:xfrm>
          <a:prstGeom prst="rect">
            <a:avLst/>
          </a:prstGeom>
          <a:noFill/>
        </p:spPr>
        <p:txBody>
          <a:bodyPr wrap="square" rtlCol="0">
            <a:spAutoFit/>
          </a:bodyPr>
          <a:lstStyle/>
          <a:p>
            <a:pPr algn="ctr"/>
            <a:r>
              <a:rPr lang="en-NZ" sz="751"/>
              <a:t>Transit Gateways</a:t>
            </a:r>
          </a:p>
        </p:txBody>
      </p:sp>
    </p:spTree>
    <p:extLst>
      <p:ext uri="{BB962C8B-B14F-4D97-AF65-F5344CB8AC3E}">
        <p14:creationId xmlns:p14="http://schemas.microsoft.com/office/powerpoint/2010/main" val="1251199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EB1225-8606-E443-8100-9D8C65A22BA8}"/>
              </a:ext>
            </a:extLst>
          </p:cNvPr>
          <p:cNvSpPr>
            <a:spLocks noGrp="1"/>
          </p:cNvSpPr>
          <p:nvPr>
            <p:ph type="title"/>
          </p:nvPr>
        </p:nvSpPr>
        <p:spPr/>
        <p:txBody>
          <a:bodyPr/>
          <a:lstStyle/>
          <a:p>
            <a:r>
              <a:rPr lang="en-US" dirty="0"/>
              <a:t>Enable Egress</a:t>
            </a:r>
          </a:p>
        </p:txBody>
      </p:sp>
      <p:sp>
        <p:nvSpPr>
          <p:cNvPr id="8" name="Slide Number Placeholder 7">
            <a:extLst>
              <a:ext uri="{FF2B5EF4-FFF2-40B4-BE49-F238E27FC236}">
                <a16:creationId xmlns:a16="http://schemas.microsoft.com/office/drawing/2014/main" id="{090F2716-CDCE-1651-D544-B4FA75F5204A}"/>
              </a:ext>
            </a:extLst>
          </p:cNvPr>
          <p:cNvSpPr>
            <a:spLocks noGrp="1"/>
          </p:cNvSpPr>
          <p:nvPr>
            <p:ph type="sldNum" sz="quarter" idx="10"/>
          </p:nvPr>
        </p:nvSpPr>
        <p:spPr/>
        <p:txBody>
          <a:bodyPr/>
          <a:lstStyle/>
          <a:p>
            <a:fld id="{4A70B06D-F489-48FF-A885-ABB74CD5C952}" type="slidenum">
              <a:rPr lang="en-US" smtClean="0"/>
              <a:pPr/>
              <a:t>11</a:t>
            </a:fld>
            <a:endParaRPr lang="en-US"/>
          </a:p>
        </p:txBody>
      </p:sp>
      <p:sp>
        <p:nvSpPr>
          <p:cNvPr id="7" name="Content Placeholder 1">
            <a:extLst>
              <a:ext uri="{FF2B5EF4-FFF2-40B4-BE49-F238E27FC236}">
                <a16:creationId xmlns:a16="http://schemas.microsoft.com/office/drawing/2014/main" id="{AAE3DF36-B613-4239-F5CB-8FF65EBCB452}"/>
              </a:ext>
            </a:extLst>
          </p:cNvPr>
          <p:cNvSpPr txBox="1">
            <a:spLocks/>
          </p:cNvSpPr>
          <p:nvPr/>
        </p:nvSpPr>
        <p:spPr>
          <a:xfrm>
            <a:off x="438527" y="830524"/>
            <a:ext cx="3716771" cy="3124989"/>
          </a:xfrm>
          <a:prstGeom prst="rect">
            <a:avLst/>
          </a:prstGeom>
        </p:spPr>
        <p:txBody>
          <a:bodyPr vert="horz" lIns="121920" tIns="60960" rIns="121920" bIns="60960" rtlCol="0">
            <a:normAutofit lnSpcReduction="10000"/>
          </a:bodyPr>
          <a:lstStyle>
            <a:lvl1pPr marL="171450" indent="-171450" algn="l" defTabSz="685800" rtl="0" eaLnBrk="1" latinLnBrk="0" hangingPunct="1">
              <a:lnSpc>
                <a:spcPct val="120000"/>
              </a:lnSpc>
              <a:spcBef>
                <a:spcPts val="450"/>
              </a:spcBef>
              <a:spcAft>
                <a:spcPts val="450"/>
              </a:spcAft>
              <a:buClr>
                <a:schemeClr val="accent1">
                  <a:lumMod val="60000"/>
                  <a:lumOff val="40000"/>
                </a:schemeClr>
              </a:buClr>
              <a:buSzPct val="100000"/>
              <a:buFont typeface="Calibri" panose="020F0502020204030204" pitchFamily="34" charset="0"/>
              <a:buChar char="●"/>
              <a:defRPr sz="1350" b="0" i="0" kern="1200">
                <a:solidFill>
                  <a:schemeClr val="tx1"/>
                </a:solidFill>
                <a:latin typeface="Open Sans" panose="020B0606030504020204" pitchFamily="34" charset="0"/>
                <a:ea typeface="+mn-ea"/>
                <a:cs typeface="+mn-cs"/>
              </a:defRPr>
            </a:lvl1pPr>
            <a:lvl2pPr marL="514350" indent="-171450" algn="l" defTabSz="685800" rtl="0" eaLnBrk="1" latinLnBrk="0" hangingPunct="1">
              <a:lnSpc>
                <a:spcPct val="120000"/>
              </a:lnSpc>
              <a:spcBef>
                <a:spcPts val="450"/>
              </a:spcBef>
              <a:spcAft>
                <a:spcPts val="450"/>
              </a:spcAft>
              <a:buClrTx/>
              <a:buSzPct val="95000"/>
              <a:buFont typeface="Calibri" panose="020F0502020204030204" pitchFamily="34" charset="0"/>
              <a:buChar char="●"/>
              <a:defRPr sz="1200" b="0" i="0" kern="1200">
                <a:solidFill>
                  <a:schemeClr val="tx1"/>
                </a:solidFill>
                <a:latin typeface="Open Sans" panose="020B0606030504020204" pitchFamily="34" charset="0"/>
                <a:ea typeface="+mn-ea"/>
                <a:cs typeface="+mn-cs"/>
              </a:defRPr>
            </a:lvl2pPr>
            <a:lvl3pPr marL="857250" indent="-171450" algn="l" defTabSz="685800" rtl="0" eaLnBrk="1" latinLnBrk="0" hangingPunct="1">
              <a:lnSpc>
                <a:spcPct val="120000"/>
              </a:lnSpc>
              <a:spcBef>
                <a:spcPts val="450"/>
              </a:spcBef>
              <a:spcAft>
                <a:spcPts val="450"/>
              </a:spcAft>
              <a:buClrTx/>
              <a:buSzPct val="95000"/>
              <a:buFont typeface="Calibri" panose="020F0502020204030204" pitchFamily="34" charset="0"/>
              <a:buChar char="●"/>
              <a:defRPr sz="1200" b="0" i="0" kern="1200">
                <a:solidFill>
                  <a:schemeClr val="tx1"/>
                </a:solidFill>
                <a:latin typeface="Open Sans" panose="020B0606030504020204" pitchFamily="34" charset="0"/>
                <a:ea typeface="+mn-ea"/>
                <a:cs typeface="+mn-cs"/>
              </a:defRPr>
            </a:lvl3pPr>
            <a:lvl4pPr marL="1200150" indent="-171450" algn="l" defTabSz="685800" rtl="0" eaLnBrk="1" latinLnBrk="0" hangingPunct="1">
              <a:lnSpc>
                <a:spcPct val="120000"/>
              </a:lnSpc>
              <a:spcBef>
                <a:spcPts val="450"/>
              </a:spcBef>
              <a:spcAft>
                <a:spcPts val="450"/>
              </a:spcAft>
              <a:buClrTx/>
              <a:buSzPct val="95000"/>
              <a:buFont typeface="Calibri" panose="020F0502020204030204" pitchFamily="34" charset="0"/>
              <a:buChar char="●"/>
              <a:defRPr sz="1200" b="0" i="0" kern="1200">
                <a:solidFill>
                  <a:schemeClr val="tx1"/>
                </a:solidFill>
                <a:latin typeface="Open Sans" panose="020B0606030504020204" pitchFamily="34" charset="0"/>
                <a:ea typeface="+mn-ea"/>
                <a:cs typeface="+mn-cs"/>
              </a:defRPr>
            </a:lvl4pPr>
            <a:lvl5pPr marL="1543050" indent="-171450" algn="l" defTabSz="685800" rtl="0" eaLnBrk="1" latinLnBrk="0" hangingPunct="1">
              <a:lnSpc>
                <a:spcPct val="120000"/>
              </a:lnSpc>
              <a:spcBef>
                <a:spcPts val="450"/>
              </a:spcBef>
              <a:spcAft>
                <a:spcPts val="450"/>
              </a:spcAft>
              <a:buClrTx/>
              <a:buSzPct val="95000"/>
              <a:buFont typeface="Calibri" panose="020F0502020204030204" pitchFamily="34" charset="0"/>
              <a:buChar char="●"/>
              <a:defRPr sz="1200" b="0" i="0" kern="1200">
                <a:solidFill>
                  <a:schemeClr val="tx1"/>
                </a:solidFill>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28594" indent="-228594" defTabSz="914377">
              <a:spcBef>
                <a:spcPts val="600"/>
              </a:spcBef>
              <a:spcAft>
                <a:spcPts val="600"/>
              </a:spcAft>
              <a:buClr>
                <a:srgbClr val="E24307">
                  <a:lumMod val="60000"/>
                  <a:lumOff val="40000"/>
                </a:srgbClr>
              </a:buClr>
              <a:defRPr/>
            </a:pPr>
            <a:r>
              <a:rPr lang="en-GB" sz="1467" dirty="0"/>
              <a:t>Adding Egress Control on VPC/</a:t>
            </a:r>
            <a:r>
              <a:rPr lang="en-GB" sz="1467" dirty="0" err="1"/>
              <a:t>VNet</a:t>
            </a:r>
            <a:r>
              <a:rPr lang="en-GB" sz="1467" dirty="0"/>
              <a:t> changes the default route on VPC/</a:t>
            </a:r>
            <a:r>
              <a:rPr lang="en-GB" sz="1467" dirty="0" err="1"/>
              <a:t>VNet</a:t>
            </a:r>
            <a:r>
              <a:rPr lang="en-GB" sz="1467" dirty="0"/>
              <a:t> to point to the Spoke Gateway and enables </a:t>
            </a:r>
            <a:r>
              <a:rPr lang="en-GB" sz="1467" b="1" dirty="0"/>
              <a:t>SNAT</a:t>
            </a:r>
            <a:r>
              <a:rPr lang="en-GB" sz="1467" dirty="0"/>
              <a:t>. </a:t>
            </a:r>
          </a:p>
          <a:p>
            <a:pPr marL="228594" indent="-228594" defTabSz="914377">
              <a:spcBef>
                <a:spcPts val="600"/>
              </a:spcBef>
              <a:spcAft>
                <a:spcPts val="600"/>
              </a:spcAft>
              <a:buClr>
                <a:srgbClr val="E24307">
                  <a:lumMod val="60000"/>
                  <a:lumOff val="40000"/>
                </a:srgbClr>
              </a:buClr>
              <a:defRPr/>
            </a:pPr>
            <a:r>
              <a:rPr lang="en-GB" sz="1467" dirty="0"/>
              <a:t>Egress Control also requires additional resources on the Spoke Gateway.</a:t>
            </a:r>
          </a:p>
          <a:p>
            <a:pPr marL="228594" indent="-228594" defTabSz="914377">
              <a:spcBef>
                <a:spcPts val="600"/>
              </a:spcBef>
              <a:spcAft>
                <a:spcPts val="600"/>
              </a:spcAft>
              <a:buClr>
                <a:srgbClr val="E24307">
                  <a:lumMod val="60000"/>
                  <a:lumOff val="40000"/>
                </a:srgbClr>
              </a:buClr>
              <a:defRPr/>
            </a:pPr>
            <a:r>
              <a:rPr lang="en-GB" sz="1467" dirty="0"/>
              <a:t>In addition to the </a:t>
            </a:r>
            <a:r>
              <a:rPr lang="en-GB" sz="1467" b="1" dirty="0"/>
              <a:t>Local route</a:t>
            </a:r>
            <a:r>
              <a:rPr lang="en-GB" sz="1467" dirty="0"/>
              <a:t>, the </a:t>
            </a:r>
            <a:r>
              <a:rPr lang="en-GB" sz="1467" b="1" dirty="0"/>
              <a:t>three RFC1918 routes</a:t>
            </a:r>
            <a:r>
              <a:rPr lang="en-GB" sz="1467" dirty="0"/>
              <a:t>, also a </a:t>
            </a:r>
            <a:r>
              <a:rPr lang="en-GB" sz="1467" b="1" dirty="0"/>
              <a:t>default route</a:t>
            </a:r>
            <a:r>
              <a:rPr lang="en-GB" sz="1467" dirty="0"/>
              <a:t> will be injected.</a:t>
            </a:r>
          </a:p>
          <a:p>
            <a:pPr marL="228594" indent="-228594" defTabSz="914377">
              <a:spcBef>
                <a:spcPts val="600"/>
              </a:spcBef>
              <a:spcAft>
                <a:spcPts val="600"/>
              </a:spcAft>
              <a:buClr>
                <a:srgbClr val="E24307">
                  <a:lumMod val="60000"/>
                  <a:lumOff val="40000"/>
                </a:srgbClr>
              </a:buClr>
              <a:defRPr/>
            </a:pPr>
            <a:endParaRPr lang="en-GB" sz="2667" dirty="0">
              <a:solidFill>
                <a:sysClr val="windowText" lastClr="000000"/>
              </a:solidFill>
            </a:endParaRPr>
          </a:p>
        </p:txBody>
      </p:sp>
      <p:pic>
        <p:nvPicPr>
          <p:cNvPr id="6" name="Picture 5" descr="A screenshot of a computer&#10;&#10;Description automatically generated">
            <a:extLst>
              <a:ext uri="{FF2B5EF4-FFF2-40B4-BE49-F238E27FC236}">
                <a16:creationId xmlns:a16="http://schemas.microsoft.com/office/drawing/2014/main" id="{2822A1D2-3D20-299F-8F7F-C73BC0982400}"/>
              </a:ext>
            </a:extLst>
          </p:cNvPr>
          <p:cNvPicPr>
            <a:picLocks noChangeAspect="1"/>
          </p:cNvPicPr>
          <p:nvPr/>
        </p:nvPicPr>
        <p:blipFill>
          <a:blip r:embed="rId3"/>
          <a:stretch>
            <a:fillRect/>
          </a:stretch>
        </p:blipFill>
        <p:spPr>
          <a:xfrm>
            <a:off x="4938759" y="897467"/>
            <a:ext cx="5947984" cy="3124989"/>
          </a:xfrm>
          <a:prstGeom prst="rect">
            <a:avLst/>
          </a:prstGeom>
          <a:effectLst>
            <a:innerShdw blurRad="114300">
              <a:prstClr val="black"/>
            </a:innerShdw>
          </a:effectLst>
        </p:spPr>
      </p:pic>
      <p:pic>
        <p:nvPicPr>
          <p:cNvPr id="10" name="Picture 9" descr="A screenshot of a route&#10;&#10;Description automatically generated">
            <a:extLst>
              <a:ext uri="{FF2B5EF4-FFF2-40B4-BE49-F238E27FC236}">
                <a16:creationId xmlns:a16="http://schemas.microsoft.com/office/drawing/2014/main" id="{3FFD0B58-57F3-4A68-E8E2-D2A33ABF5DCD}"/>
              </a:ext>
            </a:extLst>
          </p:cNvPr>
          <p:cNvPicPr>
            <a:picLocks noChangeAspect="1"/>
          </p:cNvPicPr>
          <p:nvPr/>
        </p:nvPicPr>
        <p:blipFill>
          <a:blip r:embed="rId4"/>
          <a:stretch>
            <a:fillRect/>
          </a:stretch>
        </p:blipFill>
        <p:spPr>
          <a:xfrm>
            <a:off x="264311" y="4089401"/>
            <a:ext cx="5662356" cy="2588505"/>
          </a:xfrm>
          <a:prstGeom prst="rect">
            <a:avLst/>
          </a:prstGeom>
          <a:effectLst>
            <a:innerShdw blurRad="114300">
              <a:prstClr val="black"/>
            </a:innerShdw>
          </a:effectLst>
        </p:spPr>
      </p:pic>
      <p:pic>
        <p:nvPicPr>
          <p:cNvPr id="12" name="Picture 11" descr="A screenshot of a router&#10;&#10;Description automatically generated">
            <a:extLst>
              <a:ext uri="{FF2B5EF4-FFF2-40B4-BE49-F238E27FC236}">
                <a16:creationId xmlns:a16="http://schemas.microsoft.com/office/drawing/2014/main" id="{D43C4643-312B-7462-7C95-0EFC8B6088E6}"/>
              </a:ext>
            </a:extLst>
          </p:cNvPr>
          <p:cNvPicPr>
            <a:picLocks noChangeAspect="1"/>
          </p:cNvPicPr>
          <p:nvPr/>
        </p:nvPicPr>
        <p:blipFill>
          <a:blip r:embed="rId5"/>
          <a:stretch>
            <a:fillRect/>
          </a:stretch>
        </p:blipFill>
        <p:spPr>
          <a:xfrm>
            <a:off x="6096001" y="4091463"/>
            <a:ext cx="5450791" cy="2673779"/>
          </a:xfrm>
          <a:prstGeom prst="rect">
            <a:avLst/>
          </a:prstGeom>
          <a:effectLst>
            <a:innerShdw blurRad="114300">
              <a:prstClr val="black"/>
            </a:innerShdw>
          </a:effectLst>
        </p:spPr>
      </p:pic>
    </p:spTree>
    <p:extLst>
      <p:ext uri="{BB962C8B-B14F-4D97-AF65-F5344CB8AC3E}">
        <p14:creationId xmlns:p14="http://schemas.microsoft.com/office/powerpoint/2010/main" val="242884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0A5452-3269-4EDD-8F5E-08289C9ED30E}"/>
              </a:ext>
            </a:extLst>
          </p:cNvPr>
          <p:cNvGrpSpPr/>
          <p:nvPr/>
        </p:nvGrpSpPr>
        <p:grpSpPr>
          <a:xfrm>
            <a:off x="7301837" y="4984562"/>
            <a:ext cx="3693655" cy="629949"/>
            <a:chOff x="5653136" y="5203372"/>
            <a:chExt cx="2949882" cy="629949"/>
          </a:xfrm>
        </p:grpSpPr>
        <p:sp>
          <p:nvSpPr>
            <p:cNvPr id="4" name="Text Placeholder 33">
              <a:extLst>
                <a:ext uri="{FF2B5EF4-FFF2-40B4-BE49-F238E27FC236}">
                  <a16:creationId xmlns:a16="http://schemas.microsoft.com/office/drawing/2014/main" id="{61604055-B5D3-4020-A513-BFF620665122}"/>
                </a:ext>
              </a:extLst>
            </p:cNvPr>
            <p:cNvSpPr txBox="1">
              <a:spLocks/>
            </p:cNvSpPr>
            <p:nvPr/>
          </p:nvSpPr>
          <p:spPr>
            <a:xfrm>
              <a:off x="5758092" y="5203372"/>
              <a:ext cx="2844926" cy="329488"/>
            </a:xfrm>
            <a:prstGeom prst="rect">
              <a:avLst/>
            </a:prstGeom>
          </p:spPr>
          <p:txBody>
            <a:bodyPr lIns="0" tIns="0" rIns="0" bIns="0" anchor="b"/>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83">
                <a:lnSpc>
                  <a:spcPct val="125000"/>
                </a:lnSpc>
                <a:spcBef>
                  <a:spcPts val="0"/>
                </a:spcBef>
                <a:buNone/>
                <a:defRPr/>
              </a:pPr>
              <a:r>
                <a:rPr lang="en-AU" sz="1800">
                  <a:solidFill>
                    <a:srgbClr val="FF0000"/>
                  </a:solidFill>
                  <a:latin typeface="Calibri" panose="020F0502020204030204" pitchFamily="34" charset="0"/>
                  <a:cs typeface="Lato Bold"/>
                </a:rPr>
                <a:t>COMMUNITY</a:t>
              </a:r>
            </a:p>
          </p:txBody>
        </p:sp>
        <p:sp>
          <p:nvSpPr>
            <p:cNvPr id="5" name="Rectangle 4">
              <a:extLst>
                <a:ext uri="{FF2B5EF4-FFF2-40B4-BE49-F238E27FC236}">
                  <a16:creationId xmlns:a16="http://schemas.microsoft.com/office/drawing/2014/main" id="{B1686017-C0CB-42B9-BE27-7FC7476AADFA}"/>
                </a:ext>
              </a:extLst>
            </p:cNvPr>
            <p:cNvSpPr/>
            <p:nvPr/>
          </p:nvSpPr>
          <p:spPr>
            <a:xfrm>
              <a:off x="5653136" y="5456309"/>
              <a:ext cx="2870378" cy="377012"/>
            </a:xfrm>
            <a:prstGeom prst="rect">
              <a:avLst/>
            </a:prstGeom>
          </p:spPr>
          <p:txBody>
            <a:bodyPr wrap="square" lIns="68567" tIns="34283" rIns="68567" bIns="34283" anchor="ctr">
              <a:spAutoFit/>
            </a:bodyPr>
            <a:lstStyle/>
            <a:p>
              <a:pPr>
                <a:defRPr/>
              </a:pPr>
              <a:r>
                <a:rPr lang="en-US" sz="2000">
                  <a:solidFill>
                    <a:srgbClr val="FF0000"/>
                  </a:solidFill>
                  <a:latin typeface="Calibri" panose="020F0502020204030204" pitchFamily="34" charset="0"/>
                  <a:hlinkClick r:id="rId2">
                    <a:extLst>
                      <a:ext uri="{A12FA001-AC4F-418D-AE19-62706E023703}">
                        <ahyp:hlinkClr xmlns:ahyp="http://schemas.microsoft.com/office/drawing/2018/hyperlinkcolor" val="tx"/>
                      </a:ext>
                    </a:extLst>
                  </a:hlinkClick>
                </a:rPr>
                <a:t>https://community.aviatrix.com</a:t>
              </a:r>
              <a:endParaRPr lang="en-US" sz="2000">
                <a:solidFill>
                  <a:srgbClr val="FF0000"/>
                </a:solidFill>
                <a:latin typeface="Calibri" panose="020F0502020204030204" pitchFamily="34" charset="0"/>
              </a:endParaRPr>
            </a:p>
          </p:txBody>
        </p:sp>
      </p:grpSp>
      <p:grpSp>
        <p:nvGrpSpPr>
          <p:cNvPr id="12" name="Group 11">
            <a:extLst>
              <a:ext uri="{FF2B5EF4-FFF2-40B4-BE49-F238E27FC236}">
                <a16:creationId xmlns:a16="http://schemas.microsoft.com/office/drawing/2014/main" id="{DB1C6949-FC16-4AA2-8ADA-987AA94714B7}"/>
              </a:ext>
            </a:extLst>
          </p:cNvPr>
          <p:cNvGrpSpPr/>
          <p:nvPr/>
        </p:nvGrpSpPr>
        <p:grpSpPr>
          <a:xfrm>
            <a:off x="1887888" y="4970053"/>
            <a:ext cx="3377041" cy="683041"/>
            <a:chOff x="5569321" y="5203372"/>
            <a:chExt cx="3578907" cy="683041"/>
          </a:xfrm>
        </p:grpSpPr>
        <p:sp>
          <p:nvSpPr>
            <p:cNvPr id="13" name="Text Placeholder 33">
              <a:extLst>
                <a:ext uri="{FF2B5EF4-FFF2-40B4-BE49-F238E27FC236}">
                  <a16:creationId xmlns:a16="http://schemas.microsoft.com/office/drawing/2014/main" id="{241590E5-D634-4AC1-85E6-852A6C049F64}"/>
                </a:ext>
              </a:extLst>
            </p:cNvPr>
            <p:cNvSpPr txBox="1">
              <a:spLocks/>
            </p:cNvSpPr>
            <p:nvPr/>
          </p:nvSpPr>
          <p:spPr>
            <a:xfrm>
              <a:off x="5653134" y="5203372"/>
              <a:ext cx="3181574" cy="329488"/>
            </a:xfrm>
            <a:prstGeom prst="rect">
              <a:avLst/>
            </a:prstGeom>
          </p:spPr>
          <p:txBody>
            <a:bodyPr lIns="0" tIns="0" rIns="0" bIns="0" anchor="b"/>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83">
                <a:lnSpc>
                  <a:spcPct val="125000"/>
                </a:lnSpc>
                <a:spcBef>
                  <a:spcPts val="0"/>
                </a:spcBef>
                <a:buNone/>
                <a:defRPr/>
              </a:pPr>
              <a:r>
                <a:rPr lang="en-AU" sz="1800">
                  <a:solidFill>
                    <a:srgbClr val="FF0000"/>
                  </a:solidFill>
                  <a:latin typeface="Calibri" panose="020F0502020204030204" pitchFamily="34" charset="0"/>
                  <a:cs typeface="Lato Bold"/>
                </a:rPr>
                <a:t>Aviatrix Certified Engineer (ACE)</a:t>
              </a:r>
            </a:p>
          </p:txBody>
        </p:sp>
        <p:sp>
          <p:nvSpPr>
            <p:cNvPr id="14" name="Rectangle 13">
              <a:extLst>
                <a:ext uri="{FF2B5EF4-FFF2-40B4-BE49-F238E27FC236}">
                  <a16:creationId xmlns:a16="http://schemas.microsoft.com/office/drawing/2014/main" id="{9FB8CC60-7CBD-4974-B185-AB4F3E01F3F7}"/>
                </a:ext>
              </a:extLst>
            </p:cNvPr>
            <p:cNvSpPr/>
            <p:nvPr/>
          </p:nvSpPr>
          <p:spPr>
            <a:xfrm>
              <a:off x="5569321" y="5403218"/>
              <a:ext cx="3578907" cy="483195"/>
            </a:xfrm>
            <a:prstGeom prst="rect">
              <a:avLst/>
            </a:prstGeom>
          </p:spPr>
          <p:txBody>
            <a:bodyPr wrap="square" lIns="68567" tIns="34283" rIns="68567" bIns="34283" anchor="ctr">
              <a:spAutoFit/>
            </a:bodyPr>
            <a:lstStyle/>
            <a:p>
              <a:pPr>
                <a:lnSpc>
                  <a:spcPct val="150000"/>
                </a:lnSpc>
                <a:defRPr/>
              </a:pPr>
              <a:r>
                <a:rPr lang="en-US" sz="2000">
                  <a:solidFill>
                    <a:srgbClr val="FF0000"/>
                  </a:solidFill>
                  <a:latin typeface="Calibri" panose="020F0502020204030204" pitchFamily="34" charset="0"/>
                  <a:cs typeface="Lato Light"/>
                  <a:hlinkClick r:id="rId3">
                    <a:extLst>
                      <a:ext uri="{A12FA001-AC4F-418D-AE19-62706E023703}">
                        <ahyp:hlinkClr xmlns:ahyp="http://schemas.microsoft.com/office/drawing/2018/hyperlinkcolor" val="tx"/>
                      </a:ext>
                    </a:extLst>
                  </a:hlinkClick>
                </a:rPr>
                <a:t>https://aviatrix.com/ACE</a:t>
              </a:r>
              <a:endParaRPr lang="en-US" sz="2000">
                <a:solidFill>
                  <a:srgbClr val="FF0000"/>
                </a:solidFill>
                <a:latin typeface="Calibri" panose="020F0502020204030204" pitchFamily="34" charset="0"/>
                <a:cs typeface="Lato Light"/>
              </a:endParaRPr>
            </a:p>
          </p:txBody>
        </p:sp>
      </p:grpSp>
      <p:grpSp>
        <p:nvGrpSpPr>
          <p:cNvPr id="6" name="Group 5">
            <a:extLst>
              <a:ext uri="{FF2B5EF4-FFF2-40B4-BE49-F238E27FC236}">
                <a16:creationId xmlns:a16="http://schemas.microsoft.com/office/drawing/2014/main" id="{BDCC2C9D-050E-2583-804E-8F02EEBDC50C}"/>
              </a:ext>
            </a:extLst>
          </p:cNvPr>
          <p:cNvGrpSpPr/>
          <p:nvPr/>
        </p:nvGrpSpPr>
        <p:grpSpPr>
          <a:xfrm>
            <a:off x="6753608" y="4970325"/>
            <a:ext cx="483149" cy="483275"/>
            <a:chOff x="6382574" y="5394248"/>
            <a:chExt cx="483149" cy="483274"/>
          </a:xfrm>
        </p:grpSpPr>
        <p:sp>
          <p:nvSpPr>
            <p:cNvPr id="7" name="Oval 6">
              <a:extLst>
                <a:ext uri="{FF2B5EF4-FFF2-40B4-BE49-F238E27FC236}">
                  <a16:creationId xmlns:a16="http://schemas.microsoft.com/office/drawing/2014/main" id="{37E49E2E-ACD5-4180-BD9D-BD1D2CC054E4}"/>
                </a:ext>
              </a:extLst>
            </p:cNvPr>
            <p:cNvSpPr/>
            <p:nvPr/>
          </p:nvSpPr>
          <p:spPr>
            <a:xfrm flipH="1">
              <a:off x="6382574" y="5394248"/>
              <a:ext cx="483149" cy="4832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rtlCol="0" anchor="ctr"/>
            <a:lstStyle/>
            <a:p>
              <a:pPr algn="ctr">
                <a:defRPr/>
              </a:pPr>
              <a:endParaRPr lang="en-AU" sz="1600">
                <a:solidFill>
                  <a:srgbClr val="FF0000"/>
                </a:solidFill>
                <a:latin typeface="Calibri" panose="020F0502020204030204" pitchFamily="34" charset="0"/>
                <a:cs typeface="Lato Light"/>
              </a:endParaRPr>
            </a:p>
          </p:txBody>
        </p:sp>
        <p:pic>
          <p:nvPicPr>
            <p:cNvPr id="17" name="Graphic 16" descr="Chat bubble">
              <a:extLst>
                <a:ext uri="{FF2B5EF4-FFF2-40B4-BE49-F238E27FC236}">
                  <a16:creationId xmlns:a16="http://schemas.microsoft.com/office/drawing/2014/main" id="{1FA6DBC4-4051-4639-B21C-B33F4FDB343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47654" y="5474075"/>
              <a:ext cx="352263" cy="352263"/>
            </a:xfrm>
            <a:prstGeom prst="rect">
              <a:avLst/>
            </a:prstGeom>
          </p:spPr>
        </p:pic>
      </p:grpSp>
      <p:pic>
        <p:nvPicPr>
          <p:cNvPr id="11" name="Graphic 10">
            <a:extLst>
              <a:ext uri="{FF2B5EF4-FFF2-40B4-BE49-F238E27FC236}">
                <a16:creationId xmlns:a16="http://schemas.microsoft.com/office/drawing/2014/main" id="{BBFEA8A6-9A2F-631D-436F-EC70F972C0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73427" y="4970814"/>
            <a:ext cx="417232" cy="470180"/>
          </a:xfrm>
          <a:prstGeom prst="rect">
            <a:avLst/>
          </a:prstGeom>
        </p:spPr>
      </p:pic>
    </p:spTree>
    <p:extLst>
      <p:ext uri="{BB962C8B-B14F-4D97-AF65-F5344CB8AC3E}">
        <p14:creationId xmlns:p14="http://schemas.microsoft.com/office/powerpoint/2010/main" val="111676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062331-2A89-3621-97DB-FD20C487FAC5}"/>
              </a:ext>
            </a:extLst>
          </p:cNvPr>
          <p:cNvSpPr>
            <a:spLocks noGrp="1"/>
          </p:cNvSpPr>
          <p:nvPr>
            <p:ph type="title"/>
          </p:nvPr>
        </p:nvSpPr>
        <p:spPr/>
        <p:txBody>
          <a:bodyPr/>
          <a:lstStyle/>
          <a:p>
            <a:r>
              <a:rPr lang="en-US" dirty="0"/>
              <a:t>Aviatrix Advance NAT</a:t>
            </a:r>
          </a:p>
        </p:txBody>
      </p:sp>
      <p:sp>
        <p:nvSpPr>
          <p:cNvPr id="5" name="Text Placeholder 4">
            <a:extLst>
              <a:ext uri="{FF2B5EF4-FFF2-40B4-BE49-F238E27FC236}">
                <a16:creationId xmlns:a16="http://schemas.microsoft.com/office/drawing/2014/main" id="{064B6E22-F4FA-ED4F-A6B8-B8217144393C}"/>
              </a:ext>
            </a:extLst>
          </p:cNvPr>
          <p:cNvSpPr>
            <a:spLocks noGrp="1"/>
          </p:cNvSpPr>
          <p:nvPr>
            <p:ph type="body" sz="quarter" idx="10"/>
          </p:nvPr>
        </p:nvSpPr>
        <p:spPr/>
        <p:txBody>
          <a:bodyPr/>
          <a:lstStyle/>
          <a:p>
            <a:endParaRPr lang="en-US"/>
          </a:p>
        </p:txBody>
      </p:sp>
      <p:sp>
        <p:nvSpPr>
          <p:cNvPr id="2" name="Slide Number Placeholder 1">
            <a:extLst>
              <a:ext uri="{FF2B5EF4-FFF2-40B4-BE49-F238E27FC236}">
                <a16:creationId xmlns:a16="http://schemas.microsoft.com/office/drawing/2014/main" id="{FD9E25BA-02B7-00F1-EDFC-4AA434A7BE4D}"/>
              </a:ext>
            </a:extLst>
          </p:cNvPr>
          <p:cNvSpPr>
            <a:spLocks noGrp="1"/>
          </p:cNvSpPr>
          <p:nvPr>
            <p:ph type="sldNum" sz="quarter" idx="4294967295"/>
          </p:nvPr>
        </p:nvSpPr>
        <p:spPr>
          <a:xfrm>
            <a:off x="11757025" y="6473825"/>
            <a:ext cx="434975" cy="288925"/>
          </a:xfrm>
        </p:spPr>
        <p:txBody>
          <a:bodyPr/>
          <a:lstStyle/>
          <a:p>
            <a:fld id="{4A70B06D-F489-48FF-A885-ABB74CD5C952}" type="slidenum">
              <a:rPr lang="en-US" smtClean="0"/>
              <a:pPr/>
              <a:t>13</a:t>
            </a:fld>
            <a:endParaRPr lang="en-US" dirty="0"/>
          </a:p>
        </p:txBody>
      </p:sp>
    </p:spTree>
    <p:extLst>
      <p:ext uri="{BB962C8B-B14F-4D97-AF65-F5344CB8AC3E}">
        <p14:creationId xmlns:p14="http://schemas.microsoft.com/office/powerpoint/2010/main" val="73117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 name="Freeform: Shape 154">
            <a:extLst>
              <a:ext uri="{FF2B5EF4-FFF2-40B4-BE49-F238E27FC236}">
                <a16:creationId xmlns:a16="http://schemas.microsoft.com/office/drawing/2014/main" id="{5579F9A4-F929-60E1-F704-D584F22A19BE}"/>
              </a:ext>
            </a:extLst>
          </p:cNvPr>
          <p:cNvSpPr/>
          <p:nvPr/>
        </p:nvSpPr>
        <p:spPr>
          <a:xfrm>
            <a:off x="1369555" y="1360449"/>
            <a:ext cx="3901255" cy="3062868"/>
          </a:xfrm>
          <a:custGeom>
            <a:avLst/>
            <a:gdLst>
              <a:gd name="connsiteX0" fmla="*/ 347733 w 3901255"/>
              <a:gd name="connsiteY0" fmla="*/ 3062868 h 3062868"/>
              <a:gd name="connsiteX1" fmla="*/ 451811 w 3901255"/>
              <a:gd name="connsiteY1" fmla="*/ 2847278 h 3062868"/>
              <a:gd name="connsiteX2" fmla="*/ 42933 w 3901255"/>
              <a:gd name="connsiteY2" fmla="*/ 1865971 h 3062868"/>
              <a:gd name="connsiteX3" fmla="*/ 1648708 w 3901255"/>
              <a:gd name="connsiteY3" fmla="*/ 1040780 h 3062868"/>
              <a:gd name="connsiteX4" fmla="*/ 2414425 w 3901255"/>
              <a:gd name="connsiteY4" fmla="*/ 371707 h 3062868"/>
              <a:gd name="connsiteX5" fmla="*/ 3901255 w 3901255"/>
              <a:gd name="connsiteY5" fmla="*/ 0 h 306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255" h="3062868">
                <a:moveTo>
                  <a:pt x="347733" y="3062868"/>
                </a:moveTo>
                <a:cubicBezTo>
                  <a:pt x="425172" y="3054814"/>
                  <a:pt x="502611" y="3046761"/>
                  <a:pt x="451811" y="2847278"/>
                </a:cubicBezTo>
                <a:cubicBezTo>
                  <a:pt x="401011" y="2647795"/>
                  <a:pt x="-156550" y="2167054"/>
                  <a:pt x="42933" y="1865971"/>
                </a:cubicBezTo>
                <a:cubicBezTo>
                  <a:pt x="242416" y="1564888"/>
                  <a:pt x="1253459" y="1289824"/>
                  <a:pt x="1648708" y="1040780"/>
                </a:cubicBezTo>
                <a:cubicBezTo>
                  <a:pt x="2043957" y="791736"/>
                  <a:pt x="2039000" y="545170"/>
                  <a:pt x="2414425" y="371707"/>
                </a:cubicBezTo>
                <a:cubicBezTo>
                  <a:pt x="2789850" y="198244"/>
                  <a:pt x="3345552" y="99122"/>
                  <a:pt x="3901255"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0EECE85-E0AD-3F94-30C4-088EB5FD7AE0}"/>
              </a:ext>
            </a:extLst>
          </p:cNvPr>
          <p:cNvSpPr/>
          <p:nvPr/>
        </p:nvSpPr>
        <p:spPr>
          <a:xfrm>
            <a:off x="1239002" y="2880085"/>
            <a:ext cx="381000" cy="3810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EFCC90F-6277-AE5B-461F-39893EFD28C3}"/>
              </a:ext>
            </a:extLst>
          </p:cNvPr>
          <p:cNvSpPr/>
          <p:nvPr/>
        </p:nvSpPr>
        <p:spPr>
          <a:xfrm>
            <a:off x="3024895" y="1479395"/>
            <a:ext cx="2238481" cy="2958790"/>
          </a:xfrm>
          <a:custGeom>
            <a:avLst/>
            <a:gdLst>
              <a:gd name="connsiteX0" fmla="*/ 320471 w 2238481"/>
              <a:gd name="connsiteY0" fmla="*/ 2958790 h 2958790"/>
              <a:gd name="connsiteX1" fmla="*/ 469154 w 2238481"/>
              <a:gd name="connsiteY1" fmla="*/ 2728332 h 2958790"/>
              <a:gd name="connsiteX2" fmla="*/ 8237 w 2238481"/>
              <a:gd name="connsiteY2" fmla="*/ 1821366 h 2958790"/>
              <a:gd name="connsiteX3" fmla="*/ 238695 w 2238481"/>
              <a:gd name="connsiteY3" fmla="*/ 906966 h 2958790"/>
              <a:gd name="connsiteX4" fmla="*/ 1026715 w 2238481"/>
              <a:gd name="connsiteY4" fmla="*/ 327103 h 2958790"/>
              <a:gd name="connsiteX5" fmla="*/ 2238481 w 2238481"/>
              <a:gd name="connsiteY5" fmla="*/ 0 h 295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481" h="2958790">
                <a:moveTo>
                  <a:pt x="320471" y="2958790"/>
                </a:moveTo>
                <a:cubicBezTo>
                  <a:pt x="420832" y="2938346"/>
                  <a:pt x="521193" y="2917903"/>
                  <a:pt x="469154" y="2728332"/>
                </a:cubicBezTo>
                <a:cubicBezTo>
                  <a:pt x="417115" y="2538761"/>
                  <a:pt x="46647" y="2124927"/>
                  <a:pt x="8237" y="1821366"/>
                </a:cubicBezTo>
                <a:cubicBezTo>
                  <a:pt x="-30173" y="1517805"/>
                  <a:pt x="68949" y="1156010"/>
                  <a:pt x="238695" y="906966"/>
                </a:cubicBezTo>
                <a:cubicBezTo>
                  <a:pt x="408441" y="657922"/>
                  <a:pt x="693417" y="478264"/>
                  <a:pt x="1026715" y="327103"/>
                </a:cubicBezTo>
                <a:cubicBezTo>
                  <a:pt x="1360013" y="175942"/>
                  <a:pt x="1799247" y="87971"/>
                  <a:pt x="2238481"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CA97175-1383-6336-7ECB-69365D9A30B7}"/>
              </a:ext>
            </a:extLst>
          </p:cNvPr>
          <p:cNvSpPr/>
          <p:nvPr/>
        </p:nvSpPr>
        <p:spPr>
          <a:xfrm>
            <a:off x="2840678" y="2885732"/>
            <a:ext cx="389744" cy="368432"/>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93BD394-B392-0819-3CA2-4F43B91D82C5}"/>
              </a:ext>
            </a:extLst>
          </p:cNvPr>
          <p:cNvSpPr/>
          <p:nvPr/>
        </p:nvSpPr>
        <p:spPr>
          <a:xfrm>
            <a:off x="1154312" y="3370995"/>
            <a:ext cx="624233" cy="7335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D26BE9-1269-9754-D359-3C0F5AB76510}"/>
              </a:ext>
            </a:extLst>
          </p:cNvPr>
          <p:cNvSpPr/>
          <p:nvPr/>
        </p:nvSpPr>
        <p:spPr>
          <a:xfrm>
            <a:off x="2834399" y="3362787"/>
            <a:ext cx="504797" cy="9363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Freeform: Shape 1024">
            <a:extLst>
              <a:ext uri="{FF2B5EF4-FFF2-40B4-BE49-F238E27FC236}">
                <a16:creationId xmlns:a16="http://schemas.microsoft.com/office/drawing/2014/main" id="{1308569A-2B39-107F-BBEA-6C93BD43CC81}"/>
              </a:ext>
            </a:extLst>
          </p:cNvPr>
          <p:cNvSpPr/>
          <p:nvPr/>
        </p:nvSpPr>
        <p:spPr>
          <a:xfrm>
            <a:off x="6683298" y="1464527"/>
            <a:ext cx="584271" cy="2943922"/>
          </a:xfrm>
          <a:custGeom>
            <a:avLst/>
            <a:gdLst>
              <a:gd name="connsiteX0" fmla="*/ 379141 w 584271"/>
              <a:gd name="connsiteY0" fmla="*/ 2943922 h 2943922"/>
              <a:gd name="connsiteX1" fmla="*/ 579863 w 584271"/>
              <a:gd name="connsiteY1" fmla="*/ 2676293 h 2943922"/>
              <a:gd name="connsiteX2" fmla="*/ 208156 w 584271"/>
              <a:gd name="connsiteY2" fmla="*/ 1799063 h 2943922"/>
              <a:gd name="connsiteX3" fmla="*/ 535258 w 584271"/>
              <a:gd name="connsiteY3" fmla="*/ 773151 h 2943922"/>
              <a:gd name="connsiteX4" fmla="*/ 408878 w 584271"/>
              <a:gd name="connsiteY4" fmla="*/ 267629 h 2943922"/>
              <a:gd name="connsiteX5" fmla="*/ 0 w 584271"/>
              <a:gd name="connsiteY5" fmla="*/ 0 h 294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271" h="2943922">
                <a:moveTo>
                  <a:pt x="379141" y="2943922"/>
                </a:moveTo>
                <a:cubicBezTo>
                  <a:pt x="493750" y="2905512"/>
                  <a:pt x="608360" y="2867103"/>
                  <a:pt x="579863" y="2676293"/>
                </a:cubicBezTo>
                <a:cubicBezTo>
                  <a:pt x="551366" y="2485483"/>
                  <a:pt x="215590" y="2116253"/>
                  <a:pt x="208156" y="1799063"/>
                </a:cubicBezTo>
                <a:cubicBezTo>
                  <a:pt x="200722" y="1481873"/>
                  <a:pt x="501804" y="1028390"/>
                  <a:pt x="535258" y="773151"/>
                </a:cubicBezTo>
                <a:cubicBezTo>
                  <a:pt x="568712" y="517912"/>
                  <a:pt x="498088" y="396487"/>
                  <a:pt x="408878" y="267629"/>
                </a:cubicBezTo>
                <a:cubicBezTo>
                  <a:pt x="319668" y="138771"/>
                  <a:pt x="159834" y="69385"/>
                  <a:pt x="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7DA2EE-2640-0D30-5A5E-05281093E362}"/>
              </a:ext>
            </a:extLst>
          </p:cNvPr>
          <p:cNvSpPr/>
          <p:nvPr/>
        </p:nvSpPr>
        <p:spPr>
          <a:xfrm>
            <a:off x="6627029" y="3335604"/>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Freeform: Shape 1023">
            <a:extLst>
              <a:ext uri="{FF2B5EF4-FFF2-40B4-BE49-F238E27FC236}">
                <a16:creationId xmlns:a16="http://schemas.microsoft.com/office/drawing/2014/main" id="{B170D6BC-D023-F6A3-2E36-A3E1DDD24A69}"/>
              </a:ext>
            </a:extLst>
          </p:cNvPr>
          <p:cNvSpPr/>
          <p:nvPr/>
        </p:nvSpPr>
        <p:spPr>
          <a:xfrm>
            <a:off x="5280816" y="1546302"/>
            <a:ext cx="1660635" cy="2854713"/>
          </a:xfrm>
          <a:custGeom>
            <a:avLst/>
            <a:gdLst>
              <a:gd name="connsiteX0" fmla="*/ 138677 w 1660635"/>
              <a:gd name="connsiteY0" fmla="*/ 2854713 h 2854713"/>
              <a:gd name="connsiteX1" fmla="*/ 354267 w 1660635"/>
              <a:gd name="connsiteY1" fmla="*/ 2505308 h 2854713"/>
              <a:gd name="connsiteX2" fmla="*/ 49467 w 1660635"/>
              <a:gd name="connsiteY2" fmla="*/ 1739591 h 2854713"/>
              <a:gd name="connsiteX3" fmla="*/ 1580901 w 1660635"/>
              <a:gd name="connsiteY3" fmla="*/ 527825 h 2854713"/>
              <a:gd name="connsiteX4" fmla="*/ 1305838 w 1660635"/>
              <a:gd name="connsiteY4" fmla="*/ 0 h 2854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0635" h="2854713">
                <a:moveTo>
                  <a:pt x="138677" y="2854713"/>
                </a:moveTo>
                <a:cubicBezTo>
                  <a:pt x="253906" y="2772937"/>
                  <a:pt x="369135" y="2691162"/>
                  <a:pt x="354267" y="2505308"/>
                </a:cubicBezTo>
                <a:cubicBezTo>
                  <a:pt x="339399" y="2319454"/>
                  <a:pt x="-154972" y="2069171"/>
                  <a:pt x="49467" y="1739591"/>
                </a:cubicBezTo>
                <a:cubicBezTo>
                  <a:pt x="253906" y="1410011"/>
                  <a:pt x="1371506" y="817757"/>
                  <a:pt x="1580901" y="527825"/>
                </a:cubicBezTo>
                <a:cubicBezTo>
                  <a:pt x="1790296" y="237893"/>
                  <a:pt x="1548067" y="118946"/>
                  <a:pt x="1305838"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4969791" y="3333330"/>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4322292" y="1946062"/>
            <a:ext cx="3360472"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dirty="0">
                <a:ln w="0"/>
                <a:solidFill>
                  <a:srgbClr val="1E8900"/>
                </a:solidFill>
                <a:latin typeface="Arial" panose="020B0604020202020204" pitchFamily="34" charset="0"/>
                <a:cs typeface="Arial" panose="020B0604020202020204" pitchFamily="34" charset="0"/>
              </a:rPr>
              <a:t>Standalone VPC with Aviatrix</a:t>
            </a:r>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3360472"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dirty="0">
                <a:ln w="0"/>
                <a:solidFill>
                  <a:srgbClr val="1E8900"/>
                </a:solidFill>
                <a:latin typeface="Arial" panose="020B0604020202020204" pitchFamily="34" charset="0"/>
                <a:cs typeface="Arial" panose="020B0604020202020204" pitchFamily="34" charset="0"/>
              </a:rPr>
              <a:t>Standalone VPC with NAT Gateway</a:t>
            </a:r>
          </a:p>
        </p:txBody>
      </p:sp>
      <p:sp>
        <p:nvSpPr>
          <p:cNvPr id="1030" name="Oval 1029">
            <a:extLst>
              <a:ext uri="{FF2B5EF4-FFF2-40B4-BE49-F238E27FC236}">
                <a16:creationId xmlns:a16="http://schemas.microsoft.com/office/drawing/2014/main" id="{024A850A-35D9-1B0F-B331-BF925CA3D75D}"/>
              </a:ext>
            </a:extLst>
          </p:cNvPr>
          <p:cNvSpPr/>
          <p:nvPr/>
        </p:nvSpPr>
        <p:spPr>
          <a:xfrm>
            <a:off x="3241133" y="1718957"/>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766882"/>
            <a:ext cx="1370411" cy="1200216"/>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4461842" y="2766881"/>
            <a:ext cx="1368812" cy="120021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50" name="Rectangle: Rounded Corners 149">
            <a:extLst>
              <a:ext uri="{FF2B5EF4-FFF2-40B4-BE49-F238E27FC236}">
                <a16:creationId xmlns:a16="http://schemas.microsoft.com/office/drawing/2014/main" id="{8C34A213-9ADD-1D41-3630-F72F5BCC5023}"/>
              </a:ext>
            </a:extLst>
          </p:cNvPr>
          <p:cNvSpPr/>
          <p:nvPr/>
        </p:nvSpPr>
        <p:spPr>
          <a:xfrm>
            <a:off x="4461842" y="2463223"/>
            <a:ext cx="3083627" cy="38452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8318A52-CB27-E36E-4E2E-B34EC5B1CB76}"/>
              </a:ext>
            </a:extLst>
          </p:cNvPr>
          <p:cNvSpPr txBox="1"/>
          <p:nvPr/>
        </p:nvSpPr>
        <p:spPr>
          <a:xfrm>
            <a:off x="1180584" y="5477483"/>
            <a:ext cx="425116" cy="276999"/>
          </a:xfrm>
          <a:prstGeom prst="rect">
            <a:avLst/>
          </a:prstGeom>
          <a:noFill/>
        </p:spPr>
        <p:txBody>
          <a:bodyPr wrap="none" rtlCol="0">
            <a:spAutoFit/>
          </a:bodyPr>
          <a:lstStyle/>
          <a:p>
            <a:r>
              <a:rPr lang="en-US" sz="1200" dirty="0"/>
              <a:t>AZ1</a:t>
            </a:r>
          </a:p>
        </p:txBody>
      </p:sp>
      <p:sp>
        <p:nvSpPr>
          <p:cNvPr id="102" name="TextBox 101">
            <a:extLst>
              <a:ext uri="{FF2B5EF4-FFF2-40B4-BE49-F238E27FC236}">
                <a16:creationId xmlns:a16="http://schemas.microsoft.com/office/drawing/2014/main" id="{72C33E5E-91E7-0CF9-3CD2-DC546C2BF3E3}"/>
              </a:ext>
            </a:extLst>
          </p:cNvPr>
          <p:cNvSpPr txBox="1"/>
          <p:nvPr/>
        </p:nvSpPr>
        <p:spPr>
          <a:xfrm>
            <a:off x="2832322" y="5495467"/>
            <a:ext cx="425116" cy="276999"/>
          </a:xfrm>
          <a:prstGeom prst="rect">
            <a:avLst/>
          </a:prstGeom>
          <a:noFill/>
        </p:spPr>
        <p:txBody>
          <a:bodyPr wrap="none" rtlCol="0">
            <a:spAutoFit/>
          </a:bodyPr>
          <a:lstStyle/>
          <a:p>
            <a:r>
              <a:rPr lang="en-US" sz="1200" dirty="0"/>
              <a:t>AZ2</a:t>
            </a: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13020" y="3574345"/>
            <a:ext cx="493429" cy="401615"/>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7962479" y="2110600"/>
            <a:ext cx="329568" cy="329571"/>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7847378" y="2403211"/>
            <a:ext cx="598241" cy="400110"/>
          </a:xfrm>
          <a:prstGeom prst="rect">
            <a:avLst/>
          </a:prstGeom>
          <a:noFill/>
        </p:spPr>
        <p:txBody>
          <a:bodyPr wrap="none" rtlCol="0">
            <a:spAutoFit/>
          </a:bodyPr>
          <a:lstStyle/>
          <a:p>
            <a:r>
              <a:rPr lang="en-US" sz="1000" b="1" dirty="0"/>
              <a:t>Aviatrix</a:t>
            </a:r>
          </a:p>
          <a:p>
            <a:r>
              <a:rPr lang="en-US" sz="10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7659222" y="3927311"/>
            <a:ext cx="1001026" cy="400110"/>
          </a:xfrm>
          <a:prstGeom prst="rect">
            <a:avLst/>
          </a:prstGeom>
          <a:noFill/>
        </p:spPr>
        <p:txBody>
          <a:bodyPr wrap="square" rtlCol="0">
            <a:spAutoFit/>
          </a:bodyPr>
          <a:lstStyle/>
          <a:p>
            <a:pPr algn="ctr"/>
            <a:r>
              <a:rPr lang="en-US" sz="1000" b="1" dirty="0"/>
              <a:t>Aviatrix</a:t>
            </a:r>
          </a:p>
          <a:p>
            <a:pPr algn="ctr"/>
            <a:r>
              <a:rPr lang="en-US" sz="1000" b="1" dirty="0"/>
              <a:t>Controller</a:t>
            </a:r>
          </a:p>
        </p:txBody>
      </p:sp>
      <p:pic>
        <p:nvPicPr>
          <p:cNvPr id="1026" name="Picture 2">
            <a:extLst>
              <a:ext uri="{FF2B5EF4-FFF2-40B4-BE49-F238E27FC236}">
                <a16:creationId xmlns:a16="http://schemas.microsoft.com/office/drawing/2014/main" id="{DBBD1DCE-65DD-9787-43F0-E7F28B7C7F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0272" y="5583010"/>
            <a:ext cx="572845" cy="3429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34068" y="704187"/>
            <a:ext cx="381000" cy="381000"/>
          </a:xfrm>
          <a:prstGeom prst="rect">
            <a:avLst/>
          </a:prstGeom>
        </p:spPr>
      </p:pic>
      <p:pic>
        <p:nvPicPr>
          <p:cNvPr id="5" name="Graphic 19">
            <a:extLst>
              <a:ext uri="{FF2B5EF4-FFF2-40B4-BE49-F238E27FC236}">
                <a16:creationId xmlns:a16="http://schemas.microsoft.com/office/drawing/2014/main" id="{6307169C-4855-20A0-A807-C9EA866A95F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0632"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FB36C2E-A6D3-2EAB-F3A0-BDA5CA80B6BF}"/>
              </a:ext>
            </a:extLst>
          </p:cNvPr>
          <p:cNvSpPr txBox="1"/>
          <p:nvPr/>
        </p:nvSpPr>
        <p:spPr>
          <a:xfrm>
            <a:off x="993709" y="4598348"/>
            <a:ext cx="824265" cy="230832"/>
          </a:xfrm>
          <a:prstGeom prst="rect">
            <a:avLst/>
          </a:prstGeom>
          <a:noFill/>
        </p:spPr>
        <p:txBody>
          <a:bodyPr wrap="none" rtlCol="0">
            <a:spAutoFit/>
          </a:bodyPr>
          <a:lstStyle/>
          <a:p>
            <a:r>
              <a:rPr lang="en-US" sz="900" dirty="0"/>
              <a:t>EC2 Instances</a:t>
            </a:r>
          </a:p>
        </p:txBody>
      </p:sp>
      <p:pic>
        <p:nvPicPr>
          <p:cNvPr id="15" name="Graphic 14">
            <a:extLst>
              <a:ext uri="{FF2B5EF4-FFF2-40B4-BE49-F238E27FC236}">
                <a16:creationId xmlns:a16="http://schemas.microsoft.com/office/drawing/2014/main" id="{3B6E021A-C43D-3A8F-4E8A-CC129F3E9BF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78093" y="1974957"/>
            <a:ext cx="392719" cy="392719"/>
          </a:xfrm>
          <a:prstGeom prst="rect">
            <a:avLst/>
          </a:prstGeom>
        </p:spPr>
      </p:pic>
      <p:sp>
        <p:nvSpPr>
          <p:cNvPr id="20" name="Rectangle 19">
            <a:extLst>
              <a:ext uri="{FF2B5EF4-FFF2-40B4-BE49-F238E27FC236}">
                <a16:creationId xmlns:a16="http://schemas.microsoft.com/office/drawing/2014/main" id="{3640FF7F-70C7-E8A6-6B8B-1F68E41514D7}"/>
              </a:ext>
            </a:extLst>
          </p:cNvPr>
          <p:cNvSpPr/>
          <p:nvPr/>
        </p:nvSpPr>
        <p:spPr bwMode="auto">
          <a:xfrm>
            <a:off x="734385" y="2766926"/>
            <a:ext cx="1368812" cy="1178121"/>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F5AD13E-2C68-C3CB-A044-505A9396E905}"/>
              </a:ext>
            </a:extLst>
          </p:cNvPr>
          <p:cNvSpPr txBox="1"/>
          <p:nvPr/>
        </p:nvSpPr>
        <p:spPr>
          <a:xfrm>
            <a:off x="673679" y="3715551"/>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22" name="Rectangle 21">
            <a:extLst>
              <a:ext uri="{FF2B5EF4-FFF2-40B4-BE49-F238E27FC236}">
                <a16:creationId xmlns:a16="http://schemas.microsoft.com/office/drawing/2014/main" id="{E8757025-6CCE-CA97-4927-02A80637EEA5}"/>
              </a:ext>
            </a:extLst>
          </p:cNvPr>
          <p:cNvSpPr/>
          <p:nvPr/>
        </p:nvSpPr>
        <p:spPr bwMode="auto">
          <a:xfrm>
            <a:off x="2353918" y="2766926"/>
            <a:ext cx="1370411" cy="1194943"/>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5BCCD85-77DE-E927-2962-24BB13BA03E5}"/>
              </a:ext>
            </a:extLst>
          </p:cNvPr>
          <p:cNvSpPr/>
          <p:nvPr/>
        </p:nvSpPr>
        <p:spPr bwMode="auto">
          <a:xfrm>
            <a:off x="734385" y="4078274"/>
            <a:ext cx="1368812" cy="136102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FE9CF5DD-77B5-B55E-2B20-8785A5D028E2}"/>
              </a:ext>
            </a:extLst>
          </p:cNvPr>
          <p:cNvSpPr/>
          <p:nvPr/>
        </p:nvSpPr>
        <p:spPr bwMode="auto">
          <a:xfrm>
            <a:off x="2353918" y="4077113"/>
            <a:ext cx="1370411" cy="136218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146D00F-44E5-5CA2-26BC-A3877C9143BC}"/>
              </a:ext>
            </a:extLst>
          </p:cNvPr>
          <p:cNvSpPr txBox="1"/>
          <p:nvPr/>
        </p:nvSpPr>
        <p:spPr>
          <a:xfrm>
            <a:off x="693842" y="5219814"/>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27" name="Straight Connector 26">
            <a:extLst>
              <a:ext uri="{FF2B5EF4-FFF2-40B4-BE49-F238E27FC236}">
                <a16:creationId xmlns:a16="http://schemas.microsoft.com/office/drawing/2014/main" id="{F8F525CC-F7F3-BE89-3011-0B6441E38246}"/>
              </a:ext>
            </a:extLst>
          </p:cNvPr>
          <p:cNvCxnSpPr>
            <a:cxnSpLocks/>
          </p:cNvCxnSpPr>
          <p:nvPr/>
        </p:nvCxnSpPr>
        <p:spPr>
          <a:xfrm>
            <a:off x="2216848" y="3084662"/>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8" name="Graphic 19">
            <a:extLst>
              <a:ext uri="{FF2B5EF4-FFF2-40B4-BE49-F238E27FC236}">
                <a16:creationId xmlns:a16="http://schemas.microsoft.com/office/drawing/2014/main" id="{8DC7512F-73D1-ACA7-F8B3-97242F7856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13773"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34842" y="169012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69">
            <a:extLst>
              <a:ext uri="{FF2B5EF4-FFF2-40B4-BE49-F238E27FC236}">
                <a16:creationId xmlns:a16="http://schemas.microsoft.com/office/drawing/2014/main" id="{18727B30-C0A5-03DB-7BF7-2B3C8E98F382}"/>
              </a:ext>
            </a:extLst>
          </p:cNvPr>
          <p:cNvSpPr txBox="1"/>
          <p:nvPr/>
        </p:nvSpPr>
        <p:spPr>
          <a:xfrm>
            <a:off x="3454691" y="2071061"/>
            <a:ext cx="434734" cy="261610"/>
          </a:xfrm>
          <a:prstGeom prst="rect">
            <a:avLst/>
          </a:prstGeom>
          <a:noFill/>
        </p:spPr>
        <p:txBody>
          <a:bodyPr wrap="none" rtlCol="0">
            <a:spAutoFit/>
          </a:bodyPr>
          <a:lstStyle/>
          <a:p>
            <a:r>
              <a:rPr lang="en-US" sz="1100" dirty="0"/>
              <a:t>IGW</a:t>
            </a:r>
          </a:p>
        </p:txBody>
      </p:sp>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407168" y="199978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4424443" y="3740506"/>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4461842" y="4077112"/>
            <a:ext cx="1368812" cy="137353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370411" cy="137353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4424443" y="5219814"/>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69705" y="3018814"/>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Graphic 13">
            <a:extLst>
              <a:ext uri="{FF2B5EF4-FFF2-40B4-BE49-F238E27FC236}">
                <a16:creationId xmlns:a16="http://schemas.microsoft.com/office/drawing/2014/main" id="{F6C90C1E-7C5D-72F0-6CA0-88B2A10153F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11737" y="2857668"/>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TextBox 14">
            <a:extLst>
              <a:ext uri="{FF2B5EF4-FFF2-40B4-BE49-F238E27FC236}">
                <a16:creationId xmlns:a16="http://schemas.microsoft.com/office/drawing/2014/main" id="{69D2CA15-9758-9E0B-F44D-950456828931}"/>
              </a:ext>
            </a:extLst>
          </p:cNvPr>
          <p:cNvSpPr txBox="1">
            <a:spLocks noChangeArrowheads="1"/>
          </p:cNvSpPr>
          <p:nvPr/>
        </p:nvSpPr>
        <p:spPr bwMode="auto">
          <a:xfrm>
            <a:off x="562388" y="3288983"/>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pic>
        <p:nvPicPr>
          <p:cNvPr id="123" name="Graphic 13">
            <a:extLst>
              <a:ext uri="{FF2B5EF4-FFF2-40B4-BE49-F238E27FC236}">
                <a16:creationId xmlns:a16="http://schemas.microsoft.com/office/drawing/2014/main" id="{4F1A98FF-D6DD-B22C-97EE-9A3D4F0F65A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16896" y="286343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TextBox 14">
            <a:extLst>
              <a:ext uri="{FF2B5EF4-FFF2-40B4-BE49-F238E27FC236}">
                <a16:creationId xmlns:a16="http://schemas.microsoft.com/office/drawing/2014/main" id="{69447B58-B7FE-4F39-6A28-047C0CE364AD}"/>
              </a:ext>
            </a:extLst>
          </p:cNvPr>
          <p:cNvSpPr txBox="1">
            <a:spLocks noChangeArrowheads="1"/>
          </p:cNvSpPr>
          <p:nvPr/>
        </p:nvSpPr>
        <p:spPr bwMode="auto">
          <a:xfrm>
            <a:off x="2167669" y="3281549"/>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Rounded Rectangle 79">
            <a:extLst>
              <a:ext uri="{FF2B5EF4-FFF2-40B4-BE49-F238E27FC236}">
                <a16:creationId xmlns:a16="http://schemas.microsoft.com/office/drawing/2014/main" id="{0800BAFD-47CA-A2E1-62C8-5CFC770A8B67}"/>
              </a:ext>
            </a:extLst>
          </p:cNvPr>
          <p:cNvSpPr/>
          <p:nvPr/>
        </p:nvSpPr>
        <p:spPr>
          <a:xfrm>
            <a:off x="4384246" y="2434042"/>
            <a:ext cx="3235752" cy="436867"/>
          </a:xfrm>
          <a:prstGeom prst="roundRect">
            <a:avLst>
              <a:gd name="adj" fmla="val 43842"/>
            </a:avLst>
          </a:prstGeom>
          <a:solidFill>
            <a:schemeClr val="accent4">
              <a:lumMod val="60000"/>
              <a:lumOff val="40000"/>
              <a:alpha val="46572"/>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DB76B6-985A-452A-A23D-32AB57783E62}"/>
              </a:ext>
            </a:extLst>
          </p:cNvPr>
          <p:cNvSpPr txBox="1"/>
          <p:nvPr/>
        </p:nvSpPr>
        <p:spPr>
          <a:xfrm>
            <a:off x="5060230" y="2444228"/>
            <a:ext cx="1192955"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FQDN Filtering</a:t>
            </a:r>
          </a:p>
        </p:txBody>
      </p:sp>
      <p:sp>
        <p:nvSpPr>
          <p:cNvPr id="64" name="TextBox 63">
            <a:extLst>
              <a:ext uri="{FF2B5EF4-FFF2-40B4-BE49-F238E27FC236}">
                <a16:creationId xmlns:a16="http://schemas.microsoft.com/office/drawing/2014/main" id="{CB627EBA-9C01-7B8E-CCE7-404F2707F957}"/>
              </a:ext>
            </a:extLst>
          </p:cNvPr>
          <p:cNvSpPr txBox="1"/>
          <p:nvPr/>
        </p:nvSpPr>
        <p:spPr>
          <a:xfrm>
            <a:off x="5081498" y="2623482"/>
            <a:ext cx="1112805"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Geo-Blocking</a:t>
            </a:r>
          </a:p>
        </p:txBody>
      </p:sp>
      <p:sp>
        <p:nvSpPr>
          <p:cNvPr id="65" name="TextBox 64">
            <a:extLst>
              <a:ext uri="{FF2B5EF4-FFF2-40B4-BE49-F238E27FC236}">
                <a16:creationId xmlns:a16="http://schemas.microsoft.com/office/drawing/2014/main" id="{1DACFE25-3F5D-125A-42CE-08C6F687E2E2}"/>
              </a:ext>
            </a:extLst>
          </p:cNvPr>
          <p:cNvSpPr txBox="1"/>
          <p:nvPr/>
        </p:nvSpPr>
        <p:spPr>
          <a:xfrm>
            <a:off x="6129615" y="2428854"/>
            <a:ext cx="1364476"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Threat Protection</a:t>
            </a:r>
          </a:p>
        </p:txBody>
      </p:sp>
      <p:sp>
        <p:nvSpPr>
          <p:cNvPr id="66" name="TextBox 65">
            <a:extLst>
              <a:ext uri="{FF2B5EF4-FFF2-40B4-BE49-F238E27FC236}">
                <a16:creationId xmlns:a16="http://schemas.microsoft.com/office/drawing/2014/main" id="{076A666B-34F4-2F2F-9B6D-8F87082108F8}"/>
              </a:ext>
            </a:extLst>
          </p:cNvPr>
          <p:cNvSpPr txBox="1"/>
          <p:nvPr/>
        </p:nvSpPr>
        <p:spPr>
          <a:xfrm>
            <a:off x="4583910" y="2443594"/>
            <a:ext cx="599844"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NAT</a:t>
            </a:r>
          </a:p>
        </p:txBody>
      </p:sp>
      <p:pic>
        <p:nvPicPr>
          <p:cNvPr id="108" name="Graphic 107">
            <a:extLst>
              <a:ext uri="{FF2B5EF4-FFF2-40B4-BE49-F238E27FC236}">
                <a16:creationId xmlns:a16="http://schemas.microsoft.com/office/drawing/2014/main" id="{6256FC8A-2EED-68DB-58FC-06BDBDD8029C}"/>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585112" y="2875149"/>
            <a:ext cx="420131" cy="420131"/>
          </a:xfrm>
          <a:prstGeom prst="rect">
            <a:avLst/>
          </a:prstGeom>
        </p:spPr>
      </p:pic>
      <p:pic>
        <p:nvPicPr>
          <p:cNvPr id="113" name="Graphic 112">
            <a:extLst>
              <a:ext uri="{FF2B5EF4-FFF2-40B4-BE49-F238E27FC236}">
                <a16:creationId xmlns:a16="http://schemas.microsoft.com/office/drawing/2014/main" id="{15A5FB5C-473C-9820-D9A9-B43CEF024BF9}"/>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4960405" y="2861323"/>
            <a:ext cx="420131" cy="420131"/>
          </a:xfrm>
          <a:prstGeom prst="rect">
            <a:avLst/>
          </a:prstGeom>
        </p:spPr>
      </p:pic>
      <p:sp>
        <p:nvSpPr>
          <p:cNvPr id="71" name="Rounded Rectangle 79">
            <a:extLst>
              <a:ext uri="{FF2B5EF4-FFF2-40B4-BE49-F238E27FC236}">
                <a16:creationId xmlns:a16="http://schemas.microsoft.com/office/drawing/2014/main" id="{824EDC0D-CA6B-360F-97CD-218A2798F893}"/>
              </a:ext>
            </a:extLst>
          </p:cNvPr>
          <p:cNvSpPr/>
          <p:nvPr/>
        </p:nvSpPr>
        <p:spPr>
          <a:xfrm>
            <a:off x="1787086" y="2442884"/>
            <a:ext cx="874408" cy="407782"/>
          </a:xfrm>
          <a:prstGeom prst="roundRect">
            <a:avLst>
              <a:gd name="adj" fmla="val 43842"/>
            </a:avLst>
          </a:prstGeom>
          <a:solidFill>
            <a:srgbClr val="FFFFFF"/>
          </a:solidFill>
          <a:ln w="50800">
            <a:solidFill>
              <a:srgbClr val="302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2B46F70-5091-BB95-4995-A58126EC8ADA}"/>
              </a:ext>
            </a:extLst>
          </p:cNvPr>
          <p:cNvSpPr txBox="1"/>
          <p:nvPr/>
        </p:nvSpPr>
        <p:spPr>
          <a:xfrm>
            <a:off x="1913605" y="2512183"/>
            <a:ext cx="599844"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NAT</a:t>
            </a:r>
          </a:p>
        </p:txBody>
      </p:sp>
      <p:sp>
        <p:nvSpPr>
          <p:cNvPr id="128" name="TextBox 127">
            <a:extLst>
              <a:ext uri="{FF2B5EF4-FFF2-40B4-BE49-F238E27FC236}">
                <a16:creationId xmlns:a16="http://schemas.microsoft.com/office/drawing/2014/main" id="{5989DE97-9E89-3899-BBB3-7347D1164A84}"/>
              </a:ext>
            </a:extLst>
          </p:cNvPr>
          <p:cNvSpPr txBox="1"/>
          <p:nvPr/>
        </p:nvSpPr>
        <p:spPr>
          <a:xfrm>
            <a:off x="6297757" y="3252308"/>
            <a:ext cx="1066318" cy="246221"/>
          </a:xfrm>
          <a:prstGeom prst="rect">
            <a:avLst/>
          </a:prstGeom>
          <a:noFill/>
        </p:spPr>
        <p:txBody>
          <a:bodyPr wrap="none" rtlCol="0">
            <a:spAutoFit/>
          </a:bodyPr>
          <a:lstStyle/>
          <a:p>
            <a:r>
              <a:rPr lang="en-US" sz="1000" dirty="0"/>
              <a:t>Aviatrix Gateway</a:t>
            </a:r>
          </a:p>
        </p:txBody>
      </p:sp>
      <p:sp>
        <p:nvSpPr>
          <p:cNvPr id="129" name="TextBox 128">
            <a:extLst>
              <a:ext uri="{FF2B5EF4-FFF2-40B4-BE49-F238E27FC236}">
                <a16:creationId xmlns:a16="http://schemas.microsoft.com/office/drawing/2014/main" id="{74CDC860-4C7E-9695-0E1B-23A1A9FEF17E}"/>
              </a:ext>
            </a:extLst>
          </p:cNvPr>
          <p:cNvSpPr txBox="1"/>
          <p:nvPr/>
        </p:nvSpPr>
        <p:spPr>
          <a:xfrm>
            <a:off x="6156624" y="2620801"/>
            <a:ext cx="837089"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Visibility</a:t>
            </a:r>
          </a:p>
        </p:txBody>
      </p:sp>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sp>
        <p:nvSpPr>
          <p:cNvPr id="133" name="TextBox 132">
            <a:extLst>
              <a:ext uri="{FF2B5EF4-FFF2-40B4-BE49-F238E27FC236}">
                <a16:creationId xmlns:a16="http://schemas.microsoft.com/office/drawing/2014/main" id="{BC984E89-D6E5-5853-00B8-5FE258F56307}"/>
              </a:ext>
            </a:extLst>
          </p:cNvPr>
          <p:cNvSpPr txBox="1"/>
          <p:nvPr/>
        </p:nvSpPr>
        <p:spPr>
          <a:xfrm>
            <a:off x="4641061" y="3244613"/>
            <a:ext cx="1066318" cy="246221"/>
          </a:xfrm>
          <a:prstGeom prst="rect">
            <a:avLst/>
          </a:prstGeom>
          <a:noFill/>
        </p:spPr>
        <p:txBody>
          <a:bodyPr wrap="none" rtlCol="0">
            <a:spAutoFit/>
          </a:bodyPr>
          <a:lstStyle/>
          <a:p>
            <a:r>
              <a:rPr lang="en-US" sz="1000" dirty="0"/>
              <a:t>Aviatrix Gateway</a:t>
            </a:r>
          </a:p>
        </p:txBody>
      </p:sp>
      <p:sp>
        <p:nvSpPr>
          <p:cNvPr id="134" name="Rectangle: Rounded Corners 133">
            <a:extLst>
              <a:ext uri="{FF2B5EF4-FFF2-40B4-BE49-F238E27FC236}">
                <a16:creationId xmlns:a16="http://schemas.microsoft.com/office/drawing/2014/main" id="{E6AE1FD9-D215-B57C-AFB1-A0C2FCD94165}"/>
              </a:ext>
            </a:extLst>
          </p:cNvPr>
          <p:cNvSpPr/>
          <p:nvPr/>
        </p:nvSpPr>
        <p:spPr>
          <a:xfrm>
            <a:off x="1448847" y="4810481"/>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pic>
        <p:nvPicPr>
          <p:cNvPr id="136" name="Graphic 31">
            <a:extLst>
              <a:ext uri="{FF2B5EF4-FFF2-40B4-BE49-F238E27FC236}">
                <a16:creationId xmlns:a16="http://schemas.microsoft.com/office/drawing/2014/main" id="{644401C7-3A13-AA06-AD78-576524915652}"/>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2971016" y="3557614"/>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Rounded Corners 136">
            <a:extLst>
              <a:ext uri="{FF2B5EF4-FFF2-40B4-BE49-F238E27FC236}">
                <a16:creationId xmlns:a16="http://schemas.microsoft.com/office/drawing/2014/main" id="{DC8A0B33-6D71-36BA-6379-2276F7B2BF15}"/>
              </a:ext>
            </a:extLst>
          </p:cNvPr>
          <p:cNvSpPr/>
          <p:nvPr/>
        </p:nvSpPr>
        <p:spPr>
          <a:xfrm>
            <a:off x="5174802" y="4820733"/>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Aviatrix</a:t>
            </a:r>
            <a:endParaRPr lang="en-US" sz="1050" dirty="0"/>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6720395" y="4830985"/>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4" name="Rectangle: Rounded Corners 143">
            <a:extLst>
              <a:ext uri="{FF2B5EF4-FFF2-40B4-BE49-F238E27FC236}">
                <a16:creationId xmlns:a16="http://schemas.microsoft.com/office/drawing/2014/main" id="{CC8F07A5-50D9-B7E1-8587-36CC2796BB42}"/>
              </a:ext>
            </a:extLst>
          </p:cNvPr>
          <p:cNvSpPr/>
          <p:nvPr/>
        </p:nvSpPr>
        <p:spPr>
          <a:xfrm>
            <a:off x="1444514" y="3550820"/>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pic>
        <p:nvPicPr>
          <p:cNvPr id="145" name="Graphic 31">
            <a:extLst>
              <a:ext uri="{FF2B5EF4-FFF2-40B4-BE49-F238E27FC236}">
                <a16:creationId xmlns:a16="http://schemas.microsoft.com/office/drawing/2014/main" id="{4075507D-2FF1-C090-9A7A-7692182F48E4}"/>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2989351" y="482073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6701304" y="3538848"/>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789183" y="4599739"/>
            <a:ext cx="824265" cy="230832"/>
          </a:xfrm>
          <a:prstGeom prst="rect">
            <a:avLst/>
          </a:prstGeom>
          <a:noFill/>
        </p:spPr>
        <p:txBody>
          <a:bodyPr wrap="none" rtlCol="0">
            <a:spAutoFit/>
          </a:bodyPr>
          <a:lstStyle/>
          <a:p>
            <a:r>
              <a:rPr lang="en-US" sz="900" dirty="0"/>
              <a:t>EC2 Instances</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7114474" y="827918"/>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7138377" y="150472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Box 1028">
            <a:extLst>
              <a:ext uri="{FF2B5EF4-FFF2-40B4-BE49-F238E27FC236}">
                <a16:creationId xmlns:a16="http://schemas.microsoft.com/office/drawing/2014/main" id="{A3A4CE91-84E6-EE07-FB4B-42E4BC0CF2F9}"/>
              </a:ext>
            </a:extLst>
          </p:cNvPr>
          <p:cNvSpPr txBox="1"/>
          <p:nvPr/>
        </p:nvSpPr>
        <p:spPr>
          <a:xfrm>
            <a:off x="3355832" y="1329379"/>
            <a:ext cx="957313" cy="261610"/>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Anywhere</a:t>
            </a:r>
          </a:p>
        </p:txBody>
      </p:sp>
      <p:cxnSp>
        <p:nvCxnSpPr>
          <p:cNvPr id="75" name="Connector: Elbow 74">
            <a:extLst>
              <a:ext uri="{FF2B5EF4-FFF2-40B4-BE49-F238E27FC236}">
                <a16:creationId xmlns:a16="http://schemas.microsoft.com/office/drawing/2014/main" id="{F5009414-CCEE-DCD1-CE30-2564B6CFC765}"/>
              </a:ext>
            </a:extLst>
          </p:cNvPr>
          <p:cNvCxnSpPr>
            <a:stCxn id="167" idx="2"/>
            <a:endCxn id="138" idx="3"/>
          </p:cNvCxnSpPr>
          <p:nvPr/>
        </p:nvCxnSpPr>
        <p:spPr>
          <a:xfrm rot="5400000">
            <a:off x="7253436" y="4054990"/>
            <a:ext cx="633869" cy="1178730"/>
          </a:xfrm>
          <a:prstGeom prst="bentConnector2">
            <a:avLst/>
          </a:prstGeom>
          <a:ln>
            <a:prstDash val="lg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77AC0D2B-1E83-6FD6-2DD3-8E6E2AF7B38F}"/>
              </a:ext>
            </a:extLst>
          </p:cNvPr>
          <p:cNvCxnSpPr>
            <a:cxnSpLocks/>
          </p:cNvCxnSpPr>
          <p:nvPr/>
        </p:nvCxnSpPr>
        <p:spPr>
          <a:xfrm rot="16200000" flipV="1">
            <a:off x="7345659" y="2704293"/>
            <a:ext cx="489130" cy="1154492"/>
          </a:xfrm>
          <a:prstGeom prst="bentConnector2">
            <a:avLst/>
          </a:prstGeom>
          <a:ln>
            <a:prstDash val="lg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E58DFA-59A3-0CD4-7D6F-A583153C5E2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076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 name="Freeform: Shape 1023">
            <a:extLst>
              <a:ext uri="{FF2B5EF4-FFF2-40B4-BE49-F238E27FC236}">
                <a16:creationId xmlns:a16="http://schemas.microsoft.com/office/drawing/2014/main" id="{B170D6BC-D023-F6A3-2E36-A3E1DDD24A69}"/>
              </a:ext>
            </a:extLst>
          </p:cNvPr>
          <p:cNvSpPr/>
          <p:nvPr/>
        </p:nvSpPr>
        <p:spPr>
          <a:xfrm>
            <a:off x="5280816" y="1546302"/>
            <a:ext cx="1660635" cy="2854713"/>
          </a:xfrm>
          <a:custGeom>
            <a:avLst/>
            <a:gdLst>
              <a:gd name="connsiteX0" fmla="*/ 138677 w 1660635"/>
              <a:gd name="connsiteY0" fmla="*/ 2854713 h 2854713"/>
              <a:gd name="connsiteX1" fmla="*/ 354267 w 1660635"/>
              <a:gd name="connsiteY1" fmla="*/ 2505308 h 2854713"/>
              <a:gd name="connsiteX2" fmla="*/ 49467 w 1660635"/>
              <a:gd name="connsiteY2" fmla="*/ 1739591 h 2854713"/>
              <a:gd name="connsiteX3" fmla="*/ 1580901 w 1660635"/>
              <a:gd name="connsiteY3" fmla="*/ 527825 h 2854713"/>
              <a:gd name="connsiteX4" fmla="*/ 1305838 w 1660635"/>
              <a:gd name="connsiteY4" fmla="*/ 0 h 2854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0635" h="2854713">
                <a:moveTo>
                  <a:pt x="138677" y="2854713"/>
                </a:moveTo>
                <a:cubicBezTo>
                  <a:pt x="253906" y="2772937"/>
                  <a:pt x="369135" y="2691162"/>
                  <a:pt x="354267" y="2505308"/>
                </a:cubicBezTo>
                <a:cubicBezTo>
                  <a:pt x="339399" y="2319454"/>
                  <a:pt x="-154972" y="2069171"/>
                  <a:pt x="49467" y="1739591"/>
                </a:cubicBezTo>
                <a:cubicBezTo>
                  <a:pt x="253906" y="1410011"/>
                  <a:pt x="1371506" y="817757"/>
                  <a:pt x="1580901" y="527825"/>
                </a:cubicBezTo>
                <a:cubicBezTo>
                  <a:pt x="1790296" y="237893"/>
                  <a:pt x="1548067" y="118946"/>
                  <a:pt x="1305838"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1BFC5C8-F77C-6982-AAF4-D9FD245783FB}"/>
              </a:ext>
            </a:extLst>
          </p:cNvPr>
          <p:cNvSpPr/>
          <p:nvPr/>
        </p:nvSpPr>
        <p:spPr>
          <a:xfrm>
            <a:off x="6504037" y="2067285"/>
            <a:ext cx="441435" cy="107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4322292" y="1946062"/>
            <a:ext cx="3360472"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using Aviatrix Secure Egress</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155" name="Freeform: Shape 154">
            <a:extLst>
              <a:ext uri="{FF2B5EF4-FFF2-40B4-BE49-F238E27FC236}">
                <a16:creationId xmlns:a16="http://schemas.microsoft.com/office/drawing/2014/main" id="{5579F9A4-F929-60E1-F704-D584F22A19BE}"/>
              </a:ext>
            </a:extLst>
          </p:cNvPr>
          <p:cNvSpPr/>
          <p:nvPr/>
        </p:nvSpPr>
        <p:spPr>
          <a:xfrm>
            <a:off x="1369555" y="1360449"/>
            <a:ext cx="3901255" cy="3062868"/>
          </a:xfrm>
          <a:custGeom>
            <a:avLst/>
            <a:gdLst>
              <a:gd name="connsiteX0" fmla="*/ 347733 w 3901255"/>
              <a:gd name="connsiteY0" fmla="*/ 3062868 h 3062868"/>
              <a:gd name="connsiteX1" fmla="*/ 451811 w 3901255"/>
              <a:gd name="connsiteY1" fmla="*/ 2847278 h 3062868"/>
              <a:gd name="connsiteX2" fmla="*/ 42933 w 3901255"/>
              <a:gd name="connsiteY2" fmla="*/ 1865971 h 3062868"/>
              <a:gd name="connsiteX3" fmla="*/ 1648708 w 3901255"/>
              <a:gd name="connsiteY3" fmla="*/ 1040780 h 3062868"/>
              <a:gd name="connsiteX4" fmla="*/ 2414425 w 3901255"/>
              <a:gd name="connsiteY4" fmla="*/ 371707 h 3062868"/>
              <a:gd name="connsiteX5" fmla="*/ 3901255 w 3901255"/>
              <a:gd name="connsiteY5" fmla="*/ 0 h 306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255" h="3062868">
                <a:moveTo>
                  <a:pt x="347733" y="3062868"/>
                </a:moveTo>
                <a:cubicBezTo>
                  <a:pt x="425172" y="3054814"/>
                  <a:pt x="502611" y="3046761"/>
                  <a:pt x="451811" y="2847278"/>
                </a:cubicBezTo>
                <a:cubicBezTo>
                  <a:pt x="401011" y="2647795"/>
                  <a:pt x="-156550" y="2167054"/>
                  <a:pt x="42933" y="1865971"/>
                </a:cubicBezTo>
                <a:cubicBezTo>
                  <a:pt x="242416" y="1564888"/>
                  <a:pt x="1253459" y="1289824"/>
                  <a:pt x="1648708" y="1040780"/>
                </a:cubicBezTo>
                <a:cubicBezTo>
                  <a:pt x="2043957" y="791736"/>
                  <a:pt x="2039000" y="545170"/>
                  <a:pt x="2414425" y="371707"/>
                </a:cubicBezTo>
                <a:cubicBezTo>
                  <a:pt x="2789850" y="198244"/>
                  <a:pt x="3345552" y="99122"/>
                  <a:pt x="3901255"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0EECE85-E0AD-3F94-30C4-088EB5FD7AE0}"/>
              </a:ext>
            </a:extLst>
          </p:cNvPr>
          <p:cNvSpPr/>
          <p:nvPr/>
        </p:nvSpPr>
        <p:spPr>
          <a:xfrm>
            <a:off x="1239002" y="2880085"/>
            <a:ext cx="381000" cy="381000"/>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EFCC90F-6277-AE5B-461F-39893EFD28C3}"/>
              </a:ext>
            </a:extLst>
          </p:cNvPr>
          <p:cNvSpPr/>
          <p:nvPr/>
        </p:nvSpPr>
        <p:spPr>
          <a:xfrm>
            <a:off x="3024895" y="1479395"/>
            <a:ext cx="2238481" cy="2958790"/>
          </a:xfrm>
          <a:custGeom>
            <a:avLst/>
            <a:gdLst>
              <a:gd name="connsiteX0" fmla="*/ 320471 w 2238481"/>
              <a:gd name="connsiteY0" fmla="*/ 2958790 h 2958790"/>
              <a:gd name="connsiteX1" fmla="*/ 469154 w 2238481"/>
              <a:gd name="connsiteY1" fmla="*/ 2728332 h 2958790"/>
              <a:gd name="connsiteX2" fmla="*/ 8237 w 2238481"/>
              <a:gd name="connsiteY2" fmla="*/ 1821366 h 2958790"/>
              <a:gd name="connsiteX3" fmla="*/ 238695 w 2238481"/>
              <a:gd name="connsiteY3" fmla="*/ 906966 h 2958790"/>
              <a:gd name="connsiteX4" fmla="*/ 1026715 w 2238481"/>
              <a:gd name="connsiteY4" fmla="*/ 327103 h 2958790"/>
              <a:gd name="connsiteX5" fmla="*/ 2238481 w 2238481"/>
              <a:gd name="connsiteY5" fmla="*/ 0 h 295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481" h="2958790">
                <a:moveTo>
                  <a:pt x="320471" y="2958790"/>
                </a:moveTo>
                <a:cubicBezTo>
                  <a:pt x="420832" y="2938346"/>
                  <a:pt x="521193" y="2917903"/>
                  <a:pt x="469154" y="2728332"/>
                </a:cubicBezTo>
                <a:cubicBezTo>
                  <a:pt x="417115" y="2538761"/>
                  <a:pt x="46647" y="2124927"/>
                  <a:pt x="8237" y="1821366"/>
                </a:cubicBezTo>
                <a:cubicBezTo>
                  <a:pt x="-30173" y="1517805"/>
                  <a:pt x="68949" y="1156010"/>
                  <a:pt x="238695" y="906966"/>
                </a:cubicBezTo>
                <a:cubicBezTo>
                  <a:pt x="408441" y="657922"/>
                  <a:pt x="693417" y="478264"/>
                  <a:pt x="1026715" y="327103"/>
                </a:cubicBezTo>
                <a:cubicBezTo>
                  <a:pt x="1360013" y="175942"/>
                  <a:pt x="1799247" y="87971"/>
                  <a:pt x="2238481"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CA97175-1383-6336-7ECB-69365D9A30B7}"/>
              </a:ext>
            </a:extLst>
          </p:cNvPr>
          <p:cNvSpPr/>
          <p:nvPr/>
        </p:nvSpPr>
        <p:spPr>
          <a:xfrm>
            <a:off x="2840678" y="2885732"/>
            <a:ext cx="389744" cy="368432"/>
          </a:xfrm>
          <a:prstGeom prst="ellipse">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93BD394-B392-0819-3CA2-4F43B91D82C5}"/>
              </a:ext>
            </a:extLst>
          </p:cNvPr>
          <p:cNvSpPr/>
          <p:nvPr/>
        </p:nvSpPr>
        <p:spPr>
          <a:xfrm>
            <a:off x="1154312" y="3370995"/>
            <a:ext cx="624233" cy="7335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D26BE9-1269-9754-D359-3C0F5AB76510}"/>
              </a:ext>
            </a:extLst>
          </p:cNvPr>
          <p:cNvSpPr/>
          <p:nvPr/>
        </p:nvSpPr>
        <p:spPr>
          <a:xfrm>
            <a:off x="2834399" y="3362787"/>
            <a:ext cx="504797" cy="9363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Freeform: Shape 1024">
            <a:extLst>
              <a:ext uri="{FF2B5EF4-FFF2-40B4-BE49-F238E27FC236}">
                <a16:creationId xmlns:a16="http://schemas.microsoft.com/office/drawing/2014/main" id="{1308569A-2B39-107F-BBEA-6C93BD43CC81}"/>
              </a:ext>
            </a:extLst>
          </p:cNvPr>
          <p:cNvSpPr/>
          <p:nvPr/>
        </p:nvSpPr>
        <p:spPr>
          <a:xfrm>
            <a:off x="6683298" y="1464527"/>
            <a:ext cx="584271" cy="2943922"/>
          </a:xfrm>
          <a:custGeom>
            <a:avLst/>
            <a:gdLst>
              <a:gd name="connsiteX0" fmla="*/ 379141 w 584271"/>
              <a:gd name="connsiteY0" fmla="*/ 2943922 h 2943922"/>
              <a:gd name="connsiteX1" fmla="*/ 579863 w 584271"/>
              <a:gd name="connsiteY1" fmla="*/ 2676293 h 2943922"/>
              <a:gd name="connsiteX2" fmla="*/ 208156 w 584271"/>
              <a:gd name="connsiteY2" fmla="*/ 1799063 h 2943922"/>
              <a:gd name="connsiteX3" fmla="*/ 535258 w 584271"/>
              <a:gd name="connsiteY3" fmla="*/ 773151 h 2943922"/>
              <a:gd name="connsiteX4" fmla="*/ 408878 w 584271"/>
              <a:gd name="connsiteY4" fmla="*/ 267629 h 2943922"/>
              <a:gd name="connsiteX5" fmla="*/ 0 w 584271"/>
              <a:gd name="connsiteY5" fmla="*/ 0 h 294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271" h="2943922">
                <a:moveTo>
                  <a:pt x="379141" y="2943922"/>
                </a:moveTo>
                <a:cubicBezTo>
                  <a:pt x="493750" y="2905512"/>
                  <a:pt x="608360" y="2867103"/>
                  <a:pt x="579863" y="2676293"/>
                </a:cubicBezTo>
                <a:cubicBezTo>
                  <a:pt x="551366" y="2485483"/>
                  <a:pt x="215590" y="2116253"/>
                  <a:pt x="208156" y="1799063"/>
                </a:cubicBezTo>
                <a:cubicBezTo>
                  <a:pt x="200722" y="1481873"/>
                  <a:pt x="501804" y="1028390"/>
                  <a:pt x="535258" y="773151"/>
                </a:cubicBezTo>
                <a:cubicBezTo>
                  <a:pt x="568712" y="517912"/>
                  <a:pt x="498088" y="396487"/>
                  <a:pt x="408878" y="267629"/>
                </a:cubicBezTo>
                <a:cubicBezTo>
                  <a:pt x="319668" y="138771"/>
                  <a:pt x="159834" y="69385"/>
                  <a:pt x="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7DA2EE-2640-0D30-5A5E-05281093E362}"/>
              </a:ext>
            </a:extLst>
          </p:cNvPr>
          <p:cNvSpPr/>
          <p:nvPr/>
        </p:nvSpPr>
        <p:spPr>
          <a:xfrm>
            <a:off x="6627029" y="3335604"/>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4969791" y="3333330"/>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3360472"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using AWS NAT Gateway</a:t>
            </a:r>
          </a:p>
        </p:txBody>
      </p:sp>
      <p:sp>
        <p:nvSpPr>
          <p:cNvPr id="1030" name="Oval 1029">
            <a:extLst>
              <a:ext uri="{FF2B5EF4-FFF2-40B4-BE49-F238E27FC236}">
                <a16:creationId xmlns:a16="http://schemas.microsoft.com/office/drawing/2014/main" id="{024A850A-35D9-1B0F-B331-BF925CA3D75D}"/>
              </a:ext>
            </a:extLst>
          </p:cNvPr>
          <p:cNvSpPr/>
          <p:nvPr/>
        </p:nvSpPr>
        <p:spPr>
          <a:xfrm>
            <a:off x="3241133" y="1718957"/>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766882"/>
            <a:ext cx="1370411" cy="1200216"/>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4461842" y="2766881"/>
            <a:ext cx="1368812" cy="120021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50" name="Rectangle: Rounded Corners 149">
            <a:extLst>
              <a:ext uri="{FF2B5EF4-FFF2-40B4-BE49-F238E27FC236}">
                <a16:creationId xmlns:a16="http://schemas.microsoft.com/office/drawing/2014/main" id="{8C34A213-9ADD-1D41-3630-F72F5BCC5023}"/>
              </a:ext>
            </a:extLst>
          </p:cNvPr>
          <p:cNvSpPr/>
          <p:nvPr/>
        </p:nvSpPr>
        <p:spPr>
          <a:xfrm>
            <a:off x="4461842" y="2463223"/>
            <a:ext cx="3083627" cy="38452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8318A52-CB27-E36E-4E2E-B34EC5B1CB76}"/>
              </a:ext>
            </a:extLst>
          </p:cNvPr>
          <p:cNvSpPr txBox="1"/>
          <p:nvPr/>
        </p:nvSpPr>
        <p:spPr>
          <a:xfrm>
            <a:off x="1180584" y="5477483"/>
            <a:ext cx="425116" cy="276999"/>
          </a:xfrm>
          <a:prstGeom prst="rect">
            <a:avLst/>
          </a:prstGeom>
          <a:noFill/>
        </p:spPr>
        <p:txBody>
          <a:bodyPr wrap="none" rtlCol="0">
            <a:spAutoFit/>
          </a:bodyPr>
          <a:lstStyle/>
          <a:p>
            <a:r>
              <a:rPr lang="en-US" sz="1200" dirty="0"/>
              <a:t>AZ1</a:t>
            </a:r>
          </a:p>
        </p:txBody>
      </p:sp>
      <p:sp>
        <p:nvSpPr>
          <p:cNvPr id="102" name="TextBox 101">
            <a:extLst>
              <a:ext uri="{FF2B5EF4-FFF2-40B4-BE49-F238E27FC236}">
                <a16:creationId xmlns:a16="http://schemas.microsoft.com/office/drawing/2014/main" id="{72C33E5E-91E7-0CF9-3CD2-DC546C2BF3E3}"/>
              </a:ext>
            </a:extLst>
          </p:cNvPr>
          <p:cNvSpPr txBox="1"/>
          <p:nvPr/>
        </p:nvSpPr>
        <p:spPr>
          <a:xfrm>
            <a:off x="2832322" y="5495467"/>
            <a:ext cx="425116" cy="276999"/>
          </a:xfrm>
          <a:prstGeom prst="rect">
            <a:avLst/>
          </a:prstGeom>
          <a:noFill/>
        </p:spPr>
        <p:txBody>
          <a:bodyPr wrap="none" rtlCol="0">
            <a:spAutoFit/>
          </a:bodyPr>
          <a:lstStyle/>
          <a:p>
            <a:r>
              <a:rPr lang="en-US" sz="1200" dirty="0"/>
              <a:t>AZ2</a:t>
            </a: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13020" y="3574345"/>
            <a:ext cx="493429" cy="401615"/>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7962479" y="2110600"/>
            <a:ext cx="329568" cy="329571"/>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7847378" y="2403211"/>
            <a:ext cx="598241" cy="400110"/>
          </a:xfrm>
          <a:prstGeom prst="rect">
            <a:avLst/>
          </a:prstGeom>
          <a:noFill/>
        </p:spPr>
        <p:txBody>
          <a:bodyPr wrap="none" rtlCol="0">
            <a:spAutoFit/>
          </a:bodyPr>
          <a:lstStyle/>
          <a:p>
            <a:r>
              <a:rPr lang="en-US" sz="1000" b="1" dirty="0"/>
              <a:t>Aviatrix</a:t>
            </a:r>
          </a:p>
          <a:p>
            <a:r>
              <a:rPr lang="en-US" sz="10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7659222" y="3927311"/>
            <a:ext cx="1001026" cy="400110"/>
          </a:xfrm>
          <a:prstGeom prst="rect">
            <a:avLst/>
          </a:prstGeom>
          <a:noFill/>
        </p:spPr>
        <p:txBody>
          <a:bodyPr wrap="square" rtlCol="0">
            <a:spAutoFit/>
          </a:bodyPr>
          <a:lstStyle/>
          <a:p>
            <a:pPr algn="ctr"/>
            <a:r>
              <a:rPr lang="en-US" sz="1000" b="1" dirty="0"/>
              <a:t>Aviatrix</a:t>
            </a:r>
          </a:p>
          <a:p>
            <a:pPr algn="ctr"/>
            <a:r>
              <a:rPr lang="en-US" sz="10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5" name="Graphic 19">
            <a:extLst>
              <a:ext uri="{FF2B5EF4-FFF2-40B4-BE49-F238E27FC236}">
                <a16:creationId xmlns:a16="http://schemas.microsoft.com/office/drawing/2014/main" id="{6307169C-4855-20A0-A807-C9EA866A95F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0632"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FB36C2E-A6D3-2EAB-F3A0-BDA5CA80B6BF}"/>
              </a:ext>
            </a:extLst>
          </p:cNvPr>
          <p:cNvSpPr txBox="1"/>
          <p:nvPr/>
        </p:nvSpPr>
        <p:spPr>
          <a:xfrm>
            <a:off x="993709" y="4598348"/>
            <a:ext cx="824265" cy="230832"/>
          </a:xfrm>
          <a:prstGeom prst="rect">
            <a:avLst/>
          </a:prstGeom>
          <a:noFill/>
        </p:spPr>
        <p:txBody>
          <a:bodyPr wrap="none" rtlCol="0">
            <a:spAutoFit/>
          </a:bodyPr>
          <a:lstStyle/>
          <a:p>
            <a:r>
              <a:rPr lang="en-US" sz="900" dirty="0"/>
              <a:t>EC2 Instances</a:t>
            </a:r>
          </a:p>
        </p:txBody>
      </p:sp>
      <p:pic>
        <p:nvPicPr>
          <p:cNvPr id="15" name="Graphic 14">
            <a:extLst>
              <a:ext uri="{FF2B5EF4-FFF2-40B4-BE49-F238E27FC236}">
                <a16:creationId xmlns:a16="http://schemas.microsoft.com/office/drawing/2014/main" id="{3B6E021A-C43D-3A8F-4E8A-CC129F3E9BF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78093" y="1974957"/>
            <a:ext cx="392719" cy="392719"/>
          </a:xfrm>
          <a:prstGeom prst="rect">
            <a:avLst/>
          </a:prstGeom>
        </p:spPr>
      </p:pic>
      <p:sp>
        <p:nvSpPr>
          <p:cNvPr id="20" name="Rectangle 19">
            <a:extLst>
              <a:ext uri="{FF2B5EF4-FFF2-40B4-BE49-F238E27FC236}">
                <a16:creationId xmlns:a16="http://schemas.microsoft.com/office/drawing/2014/main" id="{3640FF7F-70C7-E8A6-6B8B-1F68E41514D7}"/>
              </a:ext>
            </a:extLst>
          </p:cNvPr>
          <p:cNvSpPr/>
          <p:nvPr/>
        </p:nvSpPr>
        <p:spPr bwMode="auto">
          <a:xfrm>
            <a:off x="734385" y="2766926"/>
            <a:ext cx="1368812" cy="1178121"/>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F5AD13E-2C68-C3CB-A044-505A9396E905}"/>
              </a:ext>
            </a:extLst>
          </p:cNvPr>
          <p:cNvSpPr txBox="1"/>
          <p:nvPr/>
        </p:nvSpPr>
        <p:spPr>
          <a:xfrm>
            <a:off x="673679" y="3715551"/>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22" name="Rectangle 21">
            <a:extLst>
              <a:ext uri="{FF2B5EF4-FFF2-40B4-BE49-F238E27FC236}">
                <a16:creationId xmlns:a16="http://schemas.microsoft.com/office/drawing/2014/main" id="{E8757025-6CCE-CA97-4927-02A80637EEA5}"/>
              </a:ext>
            </a:extLst>
          </p:cNvPr>
          <p:cNvSpPr/>
          <p:nvPr/>
        </p:nvSpPr>
        <p:spPr bwMode="auto">
          <a:xfrm>
            <a:off x="2353918" y="2766926"/>
            <a:ext cx="1370411" cy="1194943"/>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5BCCD85-77DE-E927-2962-24BB13BA03E5}"/>
              </a:ext>
            </a:extLst>
          </p:cNvPr>
          <p:cNvSpPr/>
          <p:nvPr/>
        </p:nvSpPr>
        <p:spPr bwMode="auto">
          <a:xfrm>
            <a:off x="734385" y="4078274"/>
            <a:ext cx="1368812" cy="136102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FE9CF5DD-77B5-B55E-2B20-8785A5D028E2}"/>
              </a:ext>
            </a:extLst>
          </p:cNvPr>
          <p:cNvSpPr/>
          <p:nvPr/>
        </p:nvSpPr>
        <p:spPr bwMode="auto">
          <a:xfrm>
            <a:off x="2353918" y="4077113"/>
            <a:ext cx="1370411" cy="136218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146D00F-44E5-5CA2-26BC-A3877C9143BC}"/>
              </a:ext>
            </a:extLst>
          </p:cNvPr>
          <p:cNvSpPr txBox="1"/>
          <p:nvPr/>
        </p:nvSpPr>
        <p:spPr>
          <a:xfrm>
            <a:off x="693842" y="5219814"/>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27" name="Straight Connector 26">
            <a:extLst>
              <a:ext uri="{FF2B5EF4-FFF2-40B4-BE49-F238E27FC236}">
                <a16:creationId xmlns:a16="http://schemas.microsoft.com/office/drawing/2014/main" id="{F8F525CC-F7F3-BE89-3011-0B6441E38246}"/>
              </a:ext>
            </a:extLst>
          </p:cNvPr>
          <p:cNvCxnSpPr>
            <a:cxnSpLocks/>
          </p:cNvCxnSpPr>
          <p:nvPr/>
        </p:nvCxnSpPr>
        <p:spPr>
          <a:xfrm>
            <a:off x="2216848" y="3084662"/>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8" name="Graphic 19">
            <a:extLst>
              <a:ext uri="{FF2B5EF4-FFF2-40B4-BE49-F238E27FC236}">
                <a16:creationId xmlns:a16="http://schemas.microsoft.com/office/drawing/2014/main" id="{8DC7512F-73D1-ACA7-F8B3-97242F7856E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3773"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34842" y="169012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69">
            <a:extLst>
              <a:ext uri="{FF2B5EF4-FFF2-40B4-BE49-F238E27FC236}">
                <a16:creationId xmlns:a16="http://schemas.microsoft.com/office/drawing/2014/main" id="{18727B30-C0A5-03DB-7BF7-2B3C8E98F382}"/>
              </a:ext>
            </a:extLst>
          </p:cNvPr>
          <p:cNvSpPr txBox="1"/>
          <p:nvPr/>
        </p:nvSpPr>
        <p:spPr>
          <a:xfrm>
            <a:off x="3454691" y="2071061"/>
            <a:ext cx="434734" cy="261610"/>
          </a:xfrm>
          <a:prstGeom prst="rect">
            <a:avLst/>
          </a:prstGeom>
          <a:noFill/>
        </p:spPr>
        <p:txBody>
          <a:bodyPr wrap="none" rtlCol="0">
            <a:spAutoFit/>
          </a:bodyPr>
          <a:lstStyle/>
          <a:p>
            <a:r>
              <a:rPr lang="en-US" sz="1100" dirty="0"/>
              <a:t>IGW</a:t>
            </a:r>
          </a:p>
        </p:txBody>
      </p:sp>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407168" y="199978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4424443" y="3740506"/>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4461842" y="4077112"/>
            <a:ext cx="1368812" cy="137353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370411" cy="137353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4424443" y="5219814"/>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69705" y="3018814"/>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Graphic 13">
            <a:extLst>
              <a:ext uri="{FF2B5EF4-FFF2-40B4-BE49-F238E27FC236}">
                <a16:creationId xmlns:a16="http://schemas.microsoft.com/office/drawing/2014/main" id="{F6C90C1E-7C5D-72F0-6CA0-88B2A10153F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11737" y="2857668"/>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TextBox 14">
            <a:extLst>
              <a:ext uri="{FF2B5EF4-FFF2-40B4-BE49-F238E27FC236}">
                <a16:creationId xmlns:a16="http://schemas.microsoft.com/office/drawing/2014/main" id="{69D2CA15-9758-9E0B-F44D-950456828931}"/>
              </a:ext>
            </a:extLst>
          </p:cNvPr>
          <p:cNvSpPr txBox="1">
            <a:spLocks noChangeArrowheads="1"/>
          </p:cNvSpPr>
          <p:nvPr/>
        </p:nvSpPr>
        <p:spPr bwMode="auto">
          <a:xfrm>
            <a:off x="562388" y="3288983"/>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pic>
        <p:nvPicPr>
          <p:cNvPr id="123" name="Graphic 13">
            <a:extLst>
              <a:ext uri="{FF2B5EF4-FFF2-40B4-BE49-F238E27FC236}">
                <a16:creationId xmlns:a16="http://schemas.microsoft.com/office/drawing/2014/main" id="{4F1A98FF-D6DD-B22C-97EE-9A3D4F0F65A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16896" y="286343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TextBox 14">
            <a:extLst>
              <a:ext uri="{FF2B5EF4-FFF2-40B4-BE49-F238E27FC236}">
                <a16:creationId xmlns:a16="http://schemas.microsoft.com/office/drawing/2014/main" id="{69447B58-B7FE-4F39-6A28-047C0CE364AD}"/>
              </a:ext>
            </a:extLst>
          </p:cNvPr>
          <p:cNvSpPr txBox="1">
            <a:spLocks noChangeArrowheads="1"/>
          </p:cNvSpPr>
          <p:nvPr/>
        </p:nvSpPr>
        <p:spPr bwMode="auto">
          <a:xfrm>
            <a:off x="2167669" y="3281549"/>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Rounded Rectangle 79">
            <a:extLst>
              <a:ext uri="{FF2B5EF4-FFF2-40B4-BE49-F238E27FC236}">
                <a16:creationId xmlns:a16="http://schemas.microsoft.com/office/drawing/2014/main" id="{0800BAFD-47CA-A2E1-62C8-5CFC770A8B67}"/>
              </a:ext>
            </a:extLst>
          </p:cNvPr>
          <p:cNvSpPr/>
          <p:nvPr/>
        </p:nvSpPr>
        <p:spPr>
          <a:xfrm>
            <a:off x="4384246" y="2434042"/>
            <a:ext cx="3235752" cy="436867"/>
          </a:xfrm>
          <a:prstGeom prst="roundRect">
            <a:avLst>
              <a:gd name="adj" fmla="val 43842"/>
            </a:avLst>
          </a:prstGeom>
          <a:solidFill>
            <a:schemeClr val="accent4">
              <a:lumMod val="60000"/>
              <a:lumOff val="40000"/>
              <a:alpha val="46572"/>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DB76B6-985A-452A-A23D-32AB57783E62}"/>
              </a:ext>
            </a:extLst>
          </p:cNvPr>
          <p:cNvSpPr txBox="1"/>
          <p:nvPr/>
        </p:nvSpPr>
        <p:spPr>
          <a:xfrm>
            <a:off x="5060230" y="2444228"/>
            <a:ext cx="1192955"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FQDN Filtering</a:t>
            </a:r>
          </a:p>
        </p:txBody>
      </p:sp>
      <p:sp>
        <p:nvSpPr>
          <p:cNvPr id="64" name="TextBox 63">
            <a:extLst>
              <a:ext uri="{FF2B5EF4-FFF2-40B4-BE49-F238E27FC236}">
                <a16:creationId xmlns:a16="http://schemas.microsoft.com/office/drawing/2014/main" id="{CB627EBA-9C01-7B8E-CCE7-404F2707F957}"/>
              </a:ext>
            </a:extLst>
          </p:cNvPr>
          <p:cNvSpPr txBox="1"/>
          <p:nvPr/>
        </p:nvSpPr>
        <p:spPr>
          <a:xfrm>
            <a:off x="5081498" y="2623482"/>
            <a:ext cx="1112805"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Geo-Blocking</a:t>
            </a:r>
          </a:p>
        </p:txBody>
      </p:sp>
      <p:sp>
        <p:nvSpPr>
          <p:cNvPr id="65" name="TextBox 64">
            <a:extLst>
              <a:ext uri="{FF2B5EF4-FFF2-40B4-BE49-F238E27FC236}">
                <a16:creationId xmlns:a16="http://schemas.microsoft.com/office/drawing/2014/main" id="{1DACFE25-3F5D-125A-42CE-08C6F687E2E2}"/>
              </a:ext>
            </a:extLst>
          </p:cNvPr>
          <p:cNvSpPr txBox="1"/>
          <p:nvPr/>
        </p:nvSpPr>
        <p:spPr>
          <a:xfrm>
            <a:off x="6129615" y="2428854"/>
            <a:ext cx="1364476"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Threat Protection</a:t>
            </a:r>
          </a:p>
        </p:txBody>
      </p:sp>
      <p:sp>
        <p:nvSpPr>
          <p:cNvPr id="66" name="TextBox 65">
            <a:extLst>
              <a:ext uri="{FF2B5EF4-FFF2-40B4-BE49-F238E27FC236}">
                <a16:creationId xmlns:a16="http://schemas.microsoft.com/office/drawing/2014/main" id="{076A666B-34F4-2F2F-9B6D-8F87082108F8}"/>
              </a:ext>
            </a:extLst>
          </p:cNvPr>
          <p:cNvSpPr txBox="1"/>
          <p:nvPr/>
        </p:nvSpPr>
        <p:spPr>
          <a:xfrm>
            <a:off x="4583910" y="2443594"/>
            <a:ext cx="599844"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NAT</a:t>
            </a:r>
          </a:p>
        </p:txBody>
      </p:sp>
      <p:pic>
        <p:nvPicPr>
          <p:cNvPr id="108" name="Graphic 107">
            <a:extLst>
              <a:ext uri="{FF2B5EF4-FFF2-40B4-BE49-F238E27FC236}">
                <a16:creationId xmlns:a16="http://schemas.microsoft.com/office/drawing/2014/main" id="{6256FC8A-2EED-68DB-58FC-06BDBDD8029C}"/>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585112" y="2875149"/>
            <a:ext cx="420131" cy="420131"/>
          </a:xfrm>
          <a:prstGeom prst="rect">
            <a:avLst/>
          </a:prstGeom>
        </p:spPr>
      </p:pic>
      <p:pic>
        <p:nvPicPr>
          <p:cNvPr id="113" name="Graphic 112">
            <a:extLst>
              <a:ext uri="{FF2B5EF4-FFF2-40B4-BE49-F238E27FC236}">
                <a16:creationId xmlns:a16="http://schemas.microsoft.com/office/drawing/2014/main" id="{15A5FB5C-473C-9820-D9A9-B43CEF024BF9}"/>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960405" y="2861323"/>
            <a:ext cx="420131" cy="420131"/>
          </a:xfrm>
          <a:prstGeom prst="rect">
            <a:avLst/>
          </a:prstGeom>
        </p:spPr>
      </p:pic>
      <p:sp>
        <p:nvSpPr>
          <p:cNvPr id="71" name="Rounded Rectangle 79">
            <a:extLst>
              <a:ext uri="{FF2B5EF4-FFF2-40B4-BE49-F238E27FC236}">
                <a16:creationId xmlns:a16="http://schemas.microsoft.com/office/drawing/2014/main" id="{824EDC0D-CA6B-360F-97CD-218A2798F893}"/>
              </a:ext>
            </a:extLst>
          </p:cNvPr>
          <p:cNvSpPr/>
          <p:nvPr/>
        </p:nvSpPr>
        <p:spPr>
          <a:xfrm>
            <a:off x="1787086" y="2442884"/>
            <a:ext cx="874408" cy="407782"/>
          </a:xfrm>
          <a:prstGeom prst="roundRect">
            <a:avLst>
              <a:gd name="adj" fmla="val 43842"/>
            </a:avLst>
          </a:prstGeom>
          <a:solidFill>
            <a:srgbClr val="FFFFFF"/>
          </a:solidFill>
          <a:ln w="50800">
            <a:solidFill>
              <a:srgbClr val="302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2B46F70-5091-BB95-4995-A58126EC8ADA}"/>
              </a:ext>
            </a:extLst>
          </p:cNvPr>
          <p:cNvSpPr txBox="1"/>
          <p:nvPr/>
        </p:nvSpPr>
        <p:spPr>
          <a:xfrm>
            <a:off x="1913605" y="2512183"/>
            <a:ext cx="599844"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NAT</a:t>
            </a:r>
          </a:p>
        </p:txBody>
      </p:sp>
      <p:sp>
        <p:nvSpPr>
          <p:cNvPr id="128" name="TextBox 127">
            <a:extLst>
              <a:ext uri="{FF2B5EF4-FFF2-40B4-BE49-F238E27FC236}">
                <a16:creationId xmlns:a16="http://schemas.microsoft.com/office/drawing/2014/main" id="{5989DE97-9E89-3899-BBB3-7347D1164A84}"/>
              </a:ext>
            </a:extLst>
          </p:cNvPr>
          <p:cNvSpPr txBox="1"/>
          <p:nvPr/>
        </p:nvSpPr>
        <p:spPr>
          <a:xfrm>
            <a:off x="6297757" y="3252308"/>
            <a:ext cx="1066318" cy="246221"/>
          </a:xfrm>
          <a:prstGeom prst="rect">
            <a:avLst/>
          </a:prstGeom>
          <a:noFill/>
        </p:spPr>
        <p:txBody>
          <a:bodyPr wrap="none" rtlCol="0">
            <a:spAutoFit/>
          </a:bodyPr>
          <a:lstStyle/>
          <a:p>
            <a:r>
              <a:rPr lang="en-US" sz="1000" dirty="0"/>
              <a:t>Aviatrix Gateway</a:t>
            </a:r>
          </a:p>
        </p:txBody>
      </p:sp>
      <p:sp>
        <p:nvSpPr>
          <p:cNvPr id="129" name="TextBox 128">
            <a:extLst>
              <a:ext uri="{FF2B5EF4-FFF2-40B4-BE49-F238E27FC236}">
                <a16:creationId xmlns:a16="http://schemas.microsoft.com/office/drawing/2014/main" id="{74CDC860-4C7E-9695-0E1B-23A1A9FEF17E}"/>
              </a:ext>
            </a:extLst>
          </p:cNvPr>
          <p:cNvSpPr txBox="1"/>
          <p:nvPr/>
        </p:nvSpPr>
        <p:spPr>
          <a:xfrm>
            <a:off x="6156624" y="2620801"/>
            <a:ext cx="837089"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Visibility</a:t>
            </a:r>
          </a:p>
        </p:txBody>
      </p:sp>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sp>
        <p:nvSpPr>
          <p:cNvPr id="133" name="TextBox 132">
            <a:extLst>
              <a:ext uri="{FF2B5EF4-FFF2-40B4-BE49-F238E27FC236}">
                <a16:creationId xmlns:a16="http://schemas.microsoft.com/office/drawing/2014/main" id="{BC984E89-D6E5-5853-00B8-5FE258F56307}"/>
              </a:ext>
            </a:extLst>
          </p:cNvPr>
          <p:cNvSpPr txBox="1"/>
          <p:nvPr/>
        </p:nvSpPr>
        <p:spPr>
          <a:xfrm>
            <a:off x="4641061" y="3244613"/>
            <a:ext cx="1066318" cy="246221"/>
          </a:xfrm>
          <a:prstGeom prst="rect">
            <a:avLst/>
          </a:prstGeom>
          <a:noFill/>
        </p:spPr>
        <p:txBody>
          <a:bodyPr wrap="none" rtlCol="0">
            <a:spAutoFit/>
          </a:bodyPr>
          <a:lstStyle/>
          <a:p>
            <a:r>
              <a:rPr lang="en-US" sz="1000" dirty="0"/>
              <a:t>Aviatrix Gateway</a:t>
            </a:r>
          </a:p>
        </p:txBody>
      </p:sp>
      <p:sp>
        <p:nvSpPr>
          <p:cNvPr id="134" name="Rectangle: Rounded Corners 133">
            <a:extLst>
              <a:ext uri="{FF2B5EF4-FFF2-40B4-BE49-F238E27FC236}">
                <a16:creationId xmlns:a16="http://schemas.microsoft.com/office/drawing/2014/main" id="{E6AE1FD9-D215-B57C-AFB1-A0C2FCD94165}"/>
              </a:ext>
            </a:extLst>
          </p:cNvPr>
          <p:cNvSpPr/>
          <p:nvPr/>
        </p:nvSpPr>
        <p:spPr>
          <a:xfrm>
            <a:off x="1448847" y="4810481"/>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sp>
        <p:nvSpPr>
          <p:cNvPr id="137" name="Rectangle: Rounded Corners 136">
            <a:extLst>
              <a:ext uri="{FF2B5EF4-FFF2-40B4-BE49-F238E27FC236}">
                <a16:creationId xmlns:a16="http://schemas.microsoft.com/office/drawing/2014/main" id="{DC8A0B33-6D71-36BA-6379-2276F7B2BF15}"/>
              </a:ext>
            </a:extLst>
          </p:cNvPr>
          <p:cNvSpPr/>
          <p:nvPr/>
        </p:nvSpPr>
        <p:spPr>
          <a:xfrm>
            <a:off x="5174802" y="4820733"/>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Aviatrix</a:t>
            </a:r>
            <a:endParaRPr lang="en-US" sz="1050" dirty="0"/>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6645987" y="4830985"/>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4" name="Rectangle: Rounded Corners 143">
            <a:extLst>
              <a:ext uri="{FF2B5EF4-FFF2-40B4-BE49-F238E27FC236}">
                <a16:creationId xmlns:a16="http://schemas.microsoft.com/office/drawing/2014/main" id="{CC8F07A5-50D9-B7E1-8587-36CC2796BB42}"/>
              </a:ext>
            </a:extLst>
          </p:cNvPr>
          <p:cNvSpPr/>
          <p:nvPr/>
        </p:nvSpPr>
        <p:spPr>
          <a:xfrm>
            <a:off x="1444514" y="3550820"/>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pic>
        <p:nvPicPr>
          <p:cNvPr id="145" name="Graphic 31">
            <a:extLst>
              <a:ext uri="{FF2B5EF4-FFF2-40B4-BE49-F238E27FC236}">
                <a16:creationId xmlns:a16="http://schemas.microsoft.com/office/drawing/2014/main" id="{4075507D-2FF1-C090-9A7A-7692182F48E4}"/>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2924194" y="482073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789183" y="4599739"/>
            <a:ext cx="824265" cy="230832"/>
          </a:xfrm>
          <a:prstGeom prst="rect">
            <a:avLst/>
          </a:prstGeom>
          <a:noFill/>
        </p:spPr>
        <p:txBody>
          <a:bodyPr wrap="none" rtlCol="0">
            <a:spAutoFit/>
          </a:bodyPr>
          <a:lstStyle/>
          <a:p>
            <a:r>
              <a:rPr lang="en-US" sz="900" dirty="0"/>
              <a:t>EC2 Instances</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7114474" y="827918"/>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7138377" y="150472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Box 1028">
            <a:extLst>
              <a:ext uri="{FF2B5EF4-FFF2-40B4-BE49-F238E27FC236}">
                <a16:creationId xmlns:a16="http://schemas.microsoft.com/office/drawing/2014/main" id="{A3A4CE91-84E6-EE07-FB4B-42E4BC0CF2F9}"/>
              </a:ext>
            </a:extLst>
          </p:cNvPr>
          <p:cNvSpPr txBox="1"/>
          <p:nvPr/>
        </p:nvSpPr>
        <p:spPr>
          <a:xfrm>
            <a:off x="3355832" y="1329379"/>
            <a:ext cx="957313" cy="261610"/>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Anywhere</a:t>
            </a:r>
          </a:p>
        </p:txBody>
      </p:sp>
      <p:cxnSp>
        <p:nvCxnSpPr>
          <p:cNvPr id="75" name="Connector: Elbow 74">
            <a:extLst>
              <a:ext uri="{FF2B5EF4-FFF2-40B4-BE49-F238E27FC236}">
                <a16:creationId xmlns:a16="http://schemas.microsoft.com/office/drawing/2014/main" id="{F5009414-CCEE-DCD1-CE30-2564B6CFC765}"/>
              </a:ext>
            </a:extLst>
          </p:cNvPr>
          <p:cNvCxnSpPr>
            <a:stCxn id="167" idx="2"/>
            <a:endCxn id="138" idx="3"/>
          </p:cNvCxnSpPr>
          <p:nvPr/>
        </p:nvCxnSpPr>
        <p:spPr>
          <a:xfrm rot="5400000">
            <a:off x="7216232" y="4017786"/>
            <a:ext cx="633869" cy="1253138"/>
          </a:xfrm>
          <a:prstGeom prst="bentConnector2">
            <a:avLst/>
          </a:prstGeom>
          <a:ln>
            <a:prstDash val="lg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77AC0D2B-1E83-6FD6-2DD3-8E6E2AF7B38F}"/>
              </a:ext>
            </a:extLst>
          </p:cNvPr>
          <p:cNvCxnSpPr>
            <a:cxnSpLocks/>
          </p:cNvCxnSpPr>
          <p:nvPr/>
        </p:nvCxnSpPr>
        <p:spPr>
          <a:xfrm rot="16200000" flipV="1">
            <a:off x="7345659" y="2704293"/>
            <a:ext cx="489130" cy="1154492"/>
          </a:xfrm>
          <a:prstGeom prst="bentConnector2">
            <a:avLst/>
          </a:prstGeom>
          <a:ln>
            <a:prstDash val="lg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D38F55C-8A34-7897-1BA7-A2960405062A}"/>
              </a:ext>
            </a:extLst>
          </p:cNvPr>
          <p:cNvSpPr/>
          <p:nvPr/>
        </p:nvSpPr>
        <p:spPr>
          <a:xfrm>
            <a:off x="3016991" y="2239359"/>
            <a:ext cx="302814" cy="3014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DF8286A2-8FC1-F153-79E8-0F10B329954C}"/>
              </a:ext>
            </a:extLst>
          </p:cNvPr>
          <p:cNvSpPr txBox="1"/>
          <p:nvPr/>
        </p:nvSpPr>
        <p:spPr>
          <a:xfrm>
            <a:off x="3015928" y="2200767"/>
            <a:ext cx="268897" cy="369332"/>
          </a:xfrm>
          <a:prstGeom prst="rect">
            <a:avLst/>
          </a:prstGeom>
          <a:noFill/>
        </p:spPr>
        <p:txBody>
          <a:bodyPr wrap="square" rtlCol="0">
            <a:spAutoFit/>
          </a:bodyPr>
          <a:lstStyle/>
          <a:p>
            <a:r>
              <a:rPr lang="en-US" b="1" dirty="0"/>
              <a:t>$</a:t>
            </a:r>
          </a:p>
        </p:txBody>
      </p:sp>
      <p:sp>
        <p:nvSpPr>
          <p:cNvPr id="14" name="TextBox 13">
            <a:extLst>
              <a:ext uri="{FF2B5EF4-FFF2-40B4-BE49-F238E27FC236}">
                <a16:creationId xmlns:a16="http://schemas.microsoft.com/office/drawing/2014/main" id="{B861D0FD-7B4B-A98C-B477-0B5BFE32854F}"/>
              </a:ext>
            </a:extLst>
          </p:cNvPr>
          <p:cNvSpPr txBox="1"/>
          <p:nvPr/>
        </p:nvSpPr>
        <p:spPr>
          <a:xfrm>
            <a:off x="587280" y="1323115"/>
            <a:ext cx="2425664" cy="261610"/>
          </a:xfrm>
          <a:prstGeom prst="rect">
            <a:avLst/>
          </a:prstGeom>
          <a:noFill/>
        </p:spPr>
        <p:txBody>
          <a:bodyPr wrap="none" rtlCol="0">
            <a:spAutoFit/>
          </a:bodyPr>
          <a:lstStyle/>
          <a:p>
            <a:r>
              <a:rPr lang="en-US" sz="1100" b="1" dirty="0"/>
              <a:t>NAT Gateway data processing charges</a:t>
            </a:r>
          </a:p>
        </p:txBody>
      </p:sp>
      <p:cxnSp>
        <p:nvCxnSpPr>
          <p:cNvPr id="17" name="Connector: Elbow 16">
            <a:extLst>
              <a:ext uri="{FF2B5EF4-FFF2-40B4-BE49-F238E27FC236}">
                <a16:creationId xmlns:a16="http://schemas.microsoft.com/office/drawing/2014/main" id="{44FEB479-9791-1870-3A35-5AC9767F7DCC}"/>
              </a:ext>
            </a:extLst>
          </p:cNvPr>
          <p:cNvCxnSpPr>
            <a:stCxn id="8" idx="0"/>
            <a:endCxn id="14" idx="3"/>
          </p:cNvCxnSpPr>
          <p:nvPr/>
        </p:nvCxnSpPr>
        <p:spPr>
          <a:xfrm rot="16200000" flipV="1">
            <a:off x="2708238" y="1758627"/>
            <a:ext cx="746847" cy="13743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pic>
        <p:nvPicPr>
          <p:cNvPr id="136" name="Graphic 31">
            <a:extLst>
              <a:ext uri="{FF2B5EF4-FFF2-40B4-BE49-F238E27FC236}">
                <a16:creationId xmlns:a16="http://schemas.microsoft.com/office/drawing/2014/main" id="{644401C7-3A13-AA06-AD78-576524915652}"/>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2907788" y="3557615"/>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6645987" y="3539749"/>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17FE5DD9-6332-AE9A-5AE1-8411CBE6488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50272" y="5583010"/>
            <a:ext cx="572845" cy="342944"/>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a:extLst>
              <a:ext uri="{FF2B5EF4-FFF2-40B4-BE49-F238E27FC236}">
                <a16:creationId xmlns:a16="http://schemas.microsoft.com/office/drawing/2014/main" id="{923F9408-9CC3-4BDF-FB14-3F5303C019B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0728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1B3BC08F-18E9-8225-74BF-EACE04D02C08}"/>
              </a:ext>
            </a:extLst>
          </p:cNvPr>
          <p:cNvSpPr/>
          <p:nvPr/>
        </p:nvSpPr>
        <p:spPr>
          <a:xfrm>
            <a:off x="7247970" y="3189155"/>
            <a:ext cx="296546" cy="13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4D6D6025-D209-AD19-48B7-D0F82A34D33E}"/>
              </a:ext>
            </a:extLst>
          </p:cNvPr>
          <p:cNvSpPr/>
          <p:nvPr/>
        </p:nvSpPr>
        <p:spPr>
          <a:xfrm>
            <a:off x="6344111" y="1566324"/>
            <a:ext cx="841124" cy="2582279"/>
          </a:xfrm>
          <a:custGeom>
            <a:avLst/>
            <a:gdLst>
              <a:gd name="connsiteX0" fmla="*/ 285841 w 821790"/>
              <a:gd name="connsiteY0" fmla="*/ 2619784 h 2619784"/>
              <a:gd name="connsiteX1" fmla="*/ 16569 w 821790"/>
              <a:gd name="connsiteY1" fmla="*/ 1778312 h 2619784"/>
              <a:gd name="connsiteX2" fmla="*/ 712187 w 821790"/>
              <a:gd name="connsiteY2" fmla="*/ 712447 h 2619784"/>
              <a:gd name="connsiteX3" fmla="*/ 785114 w 821790"/>
              <a:gd name="connsiteY3" fmla="*/ 269271 h 2619784"/>
              <a:gd name="connsiteX4" fmla="*/ 358768 w 821790"/>
              <a:gd name="connsiteY4" fmla="*/ 0 h 2619784"/>
              <a:gd name="connsiteX0" fmla="*/ 285841 w 821790"/>
              <a:gd name="connsiteY0" fmla="*/ 2630019 h 2630019"/>
              <a:gd name="connsiteX1" fmla="*/ 16569 w 821790"/>
              <a:gd name="connsiteY1" fmla="*/ 1788547 h 2630019"/>
              <a:gd name="connsiteX2" fmla="*/ 712187 w 821790"/>
              <a:gd name="connsiteY2" fmla="*/ 722682 h 2630019"/>
              <a:gd name="connsiteX3" fmla="*/ 785114 w 821790"/>
              <a:gd name="connsiteY3" fmla="*/ 279506 h 2630019"/>
              <a:gd name="connsiteX4" fmla="*/ 420183 w 821790"/>
              <a:gd name="connsiteY4" fmla="*/ 0 h 2630019"/>
              <a:gd name="connsiteX0" fmla="*/ 285841 w 834231"/>
              <a:gd name="connsiteY0" fmla="*/ 2630019 h 2630019"/>
              <a:gd name="connsiteX1" fmla="*/ 16569 w 834231"/>
              <a:gd name="connsiteY1" fmla="*/ 1788547 h 2630019"/>
              <a:gd name="connsiteX2" fmla="*/ 712187 w 834231"/>
              <a:gd name="connsiteY2" fmla="*/ 722682 h 2630019"/>
              <a:gd name="connsiteX3" fmla="*/ 802174 w 834231"/>
              <a:gd name="connsiteY3" fmla="*/ 269270 h 2630019"/>
              <a:gd name="connsiteX4" fmla="*/ 420183 w 834231"/>
              <a:gd name="connsiteY4" fmla="*/ 0 h 2630019"/>
              <a:gd name="connsiteX0" fmla="*/ 285841 w 845882"/>
              <a:gd name="connsiteY0" fmla="*/ 2630019 h 2630019"/>
              <a:gd name="connsiteX1" fmla="*/ 16569 w 845882"/>
              <a:gd name="connsiteY1" fmla="*/ 1788547 h 2630019"/>
              <a:gd name="connsiteX2" fmla="*/ 712187 w 845882"/>
              <a:gd name="connsiteY2" fmla="*/ 722682 h 2630019"/>
              <a:gd name="connsiteX3" fmla="*/ 817247 w 845882"/>
              <a:gd name="connsiteY3" fmla="*/ 266758 h 2630019"/>
              <a:gd name="connsiteX4" fmla="*/ 420183 w 845882"/>
              <a:gd name="connsiteY4" fmla="*/ 0 h 2630019"/>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04313 h 2604313"/>
              <a:gd name="connsiteX1" fmla="*/ 16569 w 845882"/>
              <a:gd name="connsiteY1" fmla="*/ 1799564 h 2604313"/>
              <a:gd name="connsiteX2" fmla="*/ 712187 w 845882"/>
              <a:gd name="connsiteY2" fmla="*/ 733699 h 2604313"/>
              <a:gd name="connsiteX3" fmla="*/ 817247 w 845882"/>
              <a:gd name="connsiteY3" fmla="*/ 277775 h 2604313"/>
              <a:gd name="connsiteX4" fmla="*/ 438544 w 845882"/>
              <a:gd name="connsiteY4" fmla="*/ 0 h 2604313"/>
              <a:gd name="connsiteX0" fmla="*/ 325151 w 841124"/>
              <a:gd name="connsiteY0" fmla="*/ 2596969 h 2596969"/>
              <a:gd name="connsiteX1" fmla="*/ 11811 w 841124"/>
              <a:gd name="connsiteY1" fmla="*/ 1799564 h 2596969"/>
              <a:gd name="connsiteX2" fmla="*/ 707429 w 841124"/>
              <a:gd name="connsiteY2" fmla="*/ 733699 h 2596969"/>
              <a:gd name="connsiteX3" fmla="*/ 812489 w 841124"/>
              <a:gd name="connsiteY3" fmla="*/ 277775 h 2596969"/>
              <a:gd name="connsiteX4" fmla="*/ 433786 w 841124"/>
              <a:gd name="connsiteY4" fmla="*/ 0 h 2596969"/>
              <a:gd name="connsiteX0" fmla="*/ 315193 w 842182"/>
              <a:gd name="connsiteY0" fmla="*/ 2571263 h 2571263"/>
              <a:gd name="connsiteX1" fmla="*/ 12869 w 842182"/>
              <a:gd name="connsiteY1" fmla="*/ 1799564 h 2571263"/>
              <a:gd name="connsiteX2" fmla="*/ 708487 w 842182"/>
              <a:gd name="connsiteY2" fmla="*/ 733699 h 2571263"/>
              <a:gd name="connsiteX3" fmla="*/ 813547 w 842182"/>
              <a:gd name="connsiteY3" fmla="*/ 277775 h 2571263"/>
              <a:gd name="connsiteX4" fmla="*/ 434844 w 842182"/>
              <a:gd name="connsiteY4" fmla="*/ 0 h 2571263"/>
              <a:gd name="connsiteX0" fmla="*/ 325152 w 841124"/>
              <a:gd name="connsiteY0" fmla="*/ 2582279 h 2582279"/>
              <a:gd name="connsiteX1" fmla="*/ 11811 w 841124"/>
              <a:gd name="connsiteY1" fmla="*/ 1799564 h 2582279"/>
              <a:gd name="connsiteX2" fmla="*/ 707429 w 841124"/>
              <a:gd name="connsiteY2" fmla="*/ 733699 h 2582279"/>
              <a:gd name="connsiteX3" fmla="*/ 812489 w 841124"/>
              <a:gd name="connsiteY3" fmla="*/ 277775 h 2582279"/>
              <a:gd name="connsiteX4" fmla="*/ 433786 w 841124"/>
              <a:gd name="connsiteY4" fmla="*/ 0 h 258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124" h="2582279">
                <a:moveTo>
                  <a:pt x="325152" y="2582279"/>
                </a:moveTo>
                <a:cubicBezTo>
                  <a:pt x="154987" y="2320487"/>
                  <a:pt x="-51902" y="2107661"/>
                  <a:pt x="11811" y="1799564"/>
                </a:cubicBezTo>
                <a:cubicBezTo>
                  <a:pt x="75524" y="1491467"/>
                  <a:pt x="573983" y="987330"/>
                  <a:pt x="707429" y="733699"/>
                </a:cubicBezTo>
                <a:cubicBezTo>
                  <a:pt x="840875" y="480068"/>
                  <a:pt x="871392" y="396516"/>
                  <a:pt x="812489" y="277775"/>
                </a:cubicBezTo>
                <a:cubicBezTo>
                  <a:pt x="753586" y="159034"/>
                  <a:pt x="606490" y="89954"/>
                  <a:pt x="433786"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60923584-0A8F-39F7-1675-4648B6D31ECB}"/>
              </a:ext>
            </a:extLst>
          </p:cNvPr>
          <p:cNvSpPr/>
          <p:nvPr/>
        </p:nvSpPr>
        <p:spPr>
          <a:xfrm>
            <a:off x="6279955" y="3183257"/>
            <a:ext cx="315427" cy="12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6138BF-E0E5-61C2-FFE0-710658153FC3}"/>
              </a:ext>
            </a:extLst>
          </p:cNvPr>
          <p:cNvSpPr/>
          <p:nvPr/>
        </p:nvSpPr>
        <p:spPr>
          <a:xfrm>
            <a:off x="4958792" y="3189155"/>
            <a:ext cx="308816" cy="13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248087A4-B2BB-702E-CD3A-8B1AD850287E}"/>
              </a:ext>
            </a:extLst>
          </p:cNvPr>
          <p:cNvSpPr/>
          <p:nvPr/>
        </p:nvSpPr>
        <p:spPr>
          <a:xfrm>
            <a:off x="4264344" y="1639615"/>
            <a:ext cx="2821736" cy="2513042"/>
          </a:xfrm>
          <a:custGeom>
            <a:avLst/>
            <a:gdLst>
              <a:gd name="connsiteX0" fmla="*/ 691929 w 2815024"/>
              <a:gd name="connsiteY0" fmla="*/ 2535095 h 2546541"/>
              <a:gd name="connsiteX1" fmla="*/ 616254 w 2815024"/>
              <a:gd name="connsiteY1" fmla="*/ 2427889 h 2546541"/>
              <a:gd name="connsiteX2" fmla="*/ 4552 w 2815024"/>
              <a:gd name="connsiteY2" fmla="*/ 1683757 h 2546541"/>
              <a:gd name="connsiteX3" fmla="*/ 477518 w 2815024"/>
              <a:gd name="connsiteY3" fmla="*/ 1021605 h 2546541"/>
              <a:gd name="connsiteX4" fmla="*/ 2672078 w 2815024"/>
              <a:gd name="connsiteY4" fmla="*/ 422516 h 2546541"/>
              <a:gd name="connsiteX5" fmla="*/ 2419830 w 2815024"/>
              <a:gd name="connsiteY5" fmla="*/ 0 h 2546541"/>
              <a:gd name="connsiteX0" fmla="*/ 605467 w 2815024"/>
              <a:gd name="connsiteY0" fmla="*/ 2587496 h 2592158"/>
              <a:gd name="connsiteX1" fmla="*/ 616254 w 2815024"/>
              <a:gd name="connsiteY1" fmla="*/ 2427889 h 2592158"/>
              <a:gd name="connsiteX2" fmla="*/ 4552 w 2815024"/>
              <a:gd name="connsiteY2" fmla="*/ 1683757 h 2592158"/>
              <a:gd name="connsiteX3" fmla="*/ 477518 w 2815024"/>
              <a:gd name="connsiteY3" fmla="*/ 1021605 h 2592158"/>
              <a:gd name="connsiteX4" fmla="*/ 2672078 w 2815024"/>
              <a:gd name="connsiteY4" fmla="*/ 422516 h 2592158"/>
              <a:gd name="connsiteX5" fmla="*/ 2419830 w 2815024"/>
              <a:gd name="connsiteY5" fmla="*/ 0 h 2592158"/>
              <a:gd name="connsiteX0" fmla="*/ 757430 w 2815024"/>
              <a:gd name="connsiteY0" fmla="*/ 2542956 h 2552814"/>
              <a:gd name="connsiteX1" fmla="*/ 616254 w 2815024"/>
              <a:gd name="connsiteY1" fmla="*/ 2427889 h 2552814"/>
              <a:gd name="connsiteX2" fmla="*/ 4552 w 2815024"/>
              <a:gd name="connsiteY2" fmla="*/ 1683757 h 2552814"/>
              <a:gd name="connsiteX3" fmla="*/ 477518 w 2815024"/>
              <a:gd name="connsiteY3" fmla="*/ 1021605 h 2552814"/>
              <a:gd name="connsiteX4" fmla="*/ 2672078 w 2815024"/>
              <a:gd name="connsiteY4" fmla="*/ 422516 h 2552814"/>
              <a:gd name="connsiteX5" fmla="*/ 2419830 w 2815024"/>
              <a:gd name="connsiteY5" fmla="*/ 0 h 2552814"/>
              <a:gd name="connsiteX0" fmla="*/ 697169 w 2815024"/>
              <a:gd name="connsiteY0" fmla="*/ 2574396 h 2580069"/>
              <a:gd name="connsiteX1" fmla="*/ 616254 w 2815024"/>
              <a:gd name="connsiteY1" fmla="*/ 2427889 h 2580069"/>
              <a:gd name="connsiteX2" fmla="*/ 4552 w 2815024"/>
              <a:gd name="connsiteY2" fmla="*/ 1683757 h 2580069"/>
              <a:gd name="connsiteX3" fmla="*/ 477518 w 2815024"/>
              <a:gd name="connsiteY3" fmla="*/ 1021605 h 2580069"/>
              <a:gd name="connsiteX4" fmla="*/ 2672078 w 2815024"/>
              <a:gd name="connsiteY4" fmla="*/ 422516 h 2580069"/>
              <a:gd name="connsiteX5" fmla="*/ 2419830 w 2815024"/>
              <a:gd name="connsiteY5" fmla="*/ 0 h 2580069"/>
              <a:gd name="connsiteX0" fmla="*/ 697169 w 2815024"/>
              <a:gd name="connsiteY0" fmla="*/ 2574396 h 2587464"/>
              <a:gd name="connsiteX1" fmla="*/ 616254 w 2815024"/>
              <a:gd name="connsiteY1" fmla="*/ 2427889 h 2587464"/>
              <a:gd name="connsiteX2" fmla="*/ 4552 w 2815024"/>
              <a:gd name="connsiteY2" fmla="*/ 1683757 h 2587464"/>
              <a:gd name="connsiteX3" fmla="*/ 477518 w 2815024"/>
              <a:gd name="connsiteY3" fmla="*/ 1021605 h 2587464"/>
              <a:gd name="connsiteX4" fmla="*/ 2672078 w 2815024"/>
              <a:gd name="connsiteY4" fmla="*/ 422516 h 2587464"/>
              <a:gd name="connsiteX5" fmla="*/ 2419830 w 2815024"/>
              <a:gd name="connsiteY5" fmla="*/ 0 h 2587464"/>
              <a:gd name="connsiteX0" fmla="*/ 697169 w 2815024"/>
              <a:gd name="connsiteY0" fmla="*/ 2574396 h 2613286"/>
              <a:gd name="connsiteX1" fmla="*/ 616254 w 2815024"/>
              <a:gd name="connsiteY1" fmla="*/ 2427889 h 2613286"/>
              <a:gd name="connsiteX2" fmla="*/ 4552 w 2815024"/>
              <a:gd name="connsiteY2" fmla="*/ 1683757 h 2613286"/>
              <a:gd name="connsiteX3" fmla="*/ 477518 w 2815024"/>
              <a:gd name="connsiteY3" fmla="*/ 1021605 h 2613286"/>
              <a:gd name="connsiteX4" fmla="*/ 2672078 w 2815024"/>
              <a:gd name="connsiteY4" fmla="*/ 422516 h 2613286"/>
              <a:gd name="connsiteX5" fmla="*/ 2419830 w 2815024"/>
              <a:gd name="connsiteY5" fmla="*/ 0 h 2613286"/>
              <a:gd name="connsiteX0" fmla="*/ 697169 w 2815024"/>
              <a:gd name="connsiteY0" fmla="*/ 2574396 h 2625886"/>
              <a:gd name="connsiteX1" fmla="*/ 616254 w 2815024"/>
              <a:gd name="connsiteY1" fmla="*/ 2427889 h 2625886"/>
              <a:gd name="connsiteX2" fmla="*/ 4552 w 2815024"/>
              <a:gd name="connsiteY2" fmla="*/ 1683757 h 2625886"/>
              <a:gd name="connsiteX3" fmla="*/ 477518 w 2815024"/>
              <a:gd name="connsiteY3" fmla="*/ 1021605 h 2625886"/>
              <a:gd name="connsiteX4" fmla="*/ 2672078 w 2815024"/>
              <a:gd name="connsiteY4" fmla="*/ 422516 h 2625886"/>
              <a:gd name="connsiteX5" fmla="*/ 2419830 w 2815024"/>
              <a:gd name="connsiteY5" fmla="*/ 0 h 2625886"/>
              <a:gd name="connsiteX0" fmla="*/ 697169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17608 w 2825421"/>
              <a:gd name="connsiteY0" fmla="*/ 2574396 h 2574396"/>
              <a:gd name="connsiteX1" fmla="*/ 14949 w 2825421"/>
              <a:gd name="connsiteY1" fmla="*/ 1683757 h 2574396"/>
              <a:gd name="connsiteX2" fmla="*/ 487915 w 2825421"/>
              <a:gd name="connsiteY2" fmla="*/ 1021605 h 2574396"/>
              <a:gd name="connsiteX3" fmla="*/ 2682475 w 2825421"/>
              <a:gd name="connsiteY3" fmla="*/ 422516 h 2574396"/>
              <a:gd name="connsiteX4" fmla="*/ 2430227 w 2825421"/>
              <a:gd name="connsiteY4" fmla="*/ 0 h 2574396"/>
              <a:gd name="connsiteX0" fmla="*/ 742767 w 2821322"/>
              <a:gd name="connsiteY0" fmla="*/ 2553436 h 2553436"/>
              <a:gd name="connsiteX1" fmla="*/ 10850 w 2821322"/>
              <a:gd name="connsiteY1" fmla="*/ 1683757 h 2553436"/>
              <a:gd name="connsiteX2" fmla="*/ 483816 w 2821322"/>
              <a:gd name="connsiteY2" fmla="*/ 1021605 h 2553436"/>
              <a:gd name="connsiteX3" fmla="*/ 2678376 w 2821322"/>
              <a:gd name="connsiteY3" fmla="*/ 422516 h 2553436"/>
              <a:gd name="connsiteX4" fmla="*/ 2426128 w 2821322"/>
              <a:gd name="connsiteY4" fmla="*/ 0 h 2553436"/>
              <a:gd name="connsiteX0" fmla="*/ 731132 w 2820704"/>
              <a:gd name="connsiteY0" fmla="*/ 2509369 h 2509369"/>
              <a:gd name="connsiteX1" fmla="*/ 10232 w 2820704"/>
              <a:gd name="connsiteY1" fmla="*/ 1683757 h 2509369"/>
              <a:gd name="connsiteX2" fmla="*/ 483198 w 2820704"/>
              <a:gd name="connsiteY2" fmla="*/ 1021605 h 2509369"/>
              <a:gd name="connsiteX3" fmla="*/ 2677758 w 2820704"/>
              <a:gd name="connsiteY3" fmla="*/ 422516 h 2509369"/>
              <a:gd name="connsiteX4" fmla="*/ 2425510 w 2820704"/>
              <a:gd name="connsiteY4" fmla="*/ 0 h 2509369"/>
              <a:gd name="connsiteX0" fmla="*/ 738886 w 2821114"/>
              <a:gd name="connsiteY0" fmla="*/ 2524059 h 2524059"/>
              <a:gd name="connsiteX1" fmla="*/ 10642 w 2821114"/>
              <a:gd name="connsiteY1" fmla="*/ 1683757 h 2524059"/>
              <a:gd name="connsiteX2" fmla="*/ 483608 w 2821114"/>
              <a:gd name="connsiteY2" fmla="*/ 1021605 h 2524059"/>
              <a:gd name="connsiteX3" fmla="*/ 2678168 w 2821114"/>
              <a:gd name="connsiteY3" fmla="*/ 422516 h 2524059"/>
              <a:gd name="connsiteX4" fmla="*/ 2425920 w 2821114"/>
              <a:gd name="connsiteY4" fmla="*/ 0 h 2524059"/>
              <a:gd name="connsiteX0" fmla="*/ 750525 w 2821736"/>
              <a:gd name="connsiteY0" fmla="*/ 2524059 h 2524059"/>
              <a:gd name="connsiteX1" fmla="*/ 11264 w 2821736"/>
              <a:gd name="connsiteY1" fmla="*/ 1683757 h 2524059"/>
              <a:gd name="connsiteX2" fmla="*/ 484230 w 2821736"/>
              <a:gd name="connsiteY2" fmla="*/ 1021605 h 2524059"/>
              <a:gd name="connsiteX3" fmla="*/ 2678790 w 2821736"/>
              <a:gd name="connsiteY3" fmla="*/ 422516 h 2524059"/>
              <a:gd name="connsiteX4" fmla="*/ 2426542 w 2821736"/>
              <a:gd name="connsiteY4" fmla="*/ 0 h 2524059"/>
              <a:gd name="connsiteX0" fmla="*/ 750525 w 2821736"/>
              <a:gd name="connsiteY0" fmla="*/ 2513042 h 2513042"/>
              <a:gd name="connsiteX1" fmla="*/ 11264 w 2821736"/>
              <a:gd name="connsiteY1" fmla="*/ 1683757 h 2513042"/>
              <a:gd name="connsiteX2" fmla="*/ 484230 w 2821736"/>
              <a:gd name="connsiteY2" fmla="*/ 1021605 h 2513042"/>
              <a:gd name="connsiteX3" fmla="*/ 2678790 w 2821736"/>
              <a:gd name="connsiteY3" fmla="*/ 422516 h 2513042"/>
              <a:gd name="connsiteX4" fmla="*/ 2426542 w 2821736"/>
              <a:gd name="connsiteY4" fmla="*/ 0 h 251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1736" h="2513042">
                <a:moveTo>
                  <a:pt x="750525" y="2513042"/>
                </a:moveTo>
                <a:cubicBezTo>
                  <a:pt x="583305" y="2327492"/>
                  <a:pt x="55646" y="1932330"/>
                  <a:pt x="11264" y="1683757"/>
                </a:cubicBezTo>
                <a:cubicBezTo>
                  <a:pt x="-33118" y="1435184"/>
                  <a:pt x="39642" y="1231812"/>
                  <a:pt x="484230" y="1021605"/>
                </a:cubicBezTo>
                <a:cubicBezTo>
                  <a:pt x="928818" y="811398"/>
                  <a:pt x="2355071" y="592783"/>
                  <a:pt x="2678790" y="422516"/>
                </a:cubicBezTo>
                <a:cubicBezTo>
                  <a:pt x="3002509" y="252249"/>
                  <a:pt x="2714525" y="126124"/>
                  <a:pt x="2426542"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0A330-012A-8462-1134-E680D84EE606}"/>
              </a:ext>
            </a:extLst>
          </p:cNvPr>
          <p:cNvSpPr/>
          <p:nvPr/>
        </p:nvSpPr>
        <p:spPr>
          <a:xfrm>
            <a:off x="4114983" y="3157813"/>
            <a:ext cx="336520" cy="168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14">
            <a:extLst>
              <a:ext uri="{FF2B5EF4-FFF2-40B4-BE49-F238E27FC236}">
                <a16:creationId xmlns:a16="http://schemas.microsoft.com/office/drawing/2014/main" id="{2A31905A-C778-D888-A391-7204FA132D5B}"/>
              </a:ext>
            </a:extLst>
          </p:cNvPr>
          <p:cNvSpPr txBox="1">
            <a:spLocks noChangeArrowheads="1"/>
          </p:cNvSpPr>
          <p:nvPr/>
        </p:nvSpPr>
        <p:spPr bwMode="auto">
          <a:xfrm>
            <a:off x="3870738" y="3127652"/>
            <a:ext cx="9268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3629106" y="1946062"/>
            <a:ext cx="4600494"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Egress Testing</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10" name="Rectangle 9">
            <a:extLst>
              <a:ext uri="{FF2B5EF4-FFF2-40B4-BE49-F238E27FC236}">
                <a16:creationId xmlns:a16="http://schemas.microsoft.com/office/drawing/2014/main" id="{DC7DA2EE-2640-0D30-5A5E-05281093E362}"/>
              </a:ext>
            </a:extLst>
          </p:cNvPr>
          <p:cNvSpPr/>
          <p:nvPr/>
        </p:nvSpPr>
        <p:spPr>
          <a:xfrm>
            <a:off x="7018515" y="3203705"/>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5050778" y="3215416"/>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2473275"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for Aviatrix Platform</a:t>
            </a:r>
          </a:p>
        </p:txBody>
      </p:sp>
      <p:sp>
        <p:nvSpPr>
          <p:cNvPr id="1030" name="Oval 1029">
            <a:extLst>
              <a:ext uri="{FF2B5EF4-FFF2-40B4-BE49-F238E27FC236}">
                <a16:creationId xmlns:a16="http://schemas.microsoft.com/office/drawing/2014/main" id="{024A850A-35D9-1B0F-B331-BF925CA3D75D}"/>
              </a:ext>
            </a:extLst>
          </p:cNvPr>
          <p:cNvSpPr/>
          <p:nvPr/>
        </p:nvSpPr>
        <p:spPr>
          <a:xfrm>
            <a:off x="2817210" y="2370954"/>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550379"/>
            <a:ext cx="1915932"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3863696" y="2550379"/>
            <a:ext cx="1966958"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972" y="4099383"/>
            <a:ext cx="908243" cy="739243"/>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1356427" y="2615579"/>
            <a:ext cx="690298" cy="690305"/>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1386640" y="3277005"/>
            <a:ext cx="674800" cy="461665"/>
          </a:xfrm>
          <a:prstGeom prst="rect">
            <a:avLst/>
          </a:prstGeom>
          <a:noFill/>
        </p:spPr>
        <p:txBody>
          <a:bodyPr wrap="none" rtlCol="0">
            <a:spAutoFit/>
          </a:bodyPr>
          <a:lstStyle/>
          <a:p>
            <a:r>
              <a:rPr lang="en-US" sz="1200" b="1" dirty="0"/>
              <a:t>Aviatrix</a:t>
            </a:r>
          </a:p>
          <a:p>
            <a:r>
              <a:rPr lang="en-US" sz="12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1205581" y="4789529"/>
            <a:ext cx="1001026" cy="461665"/>
          </a:xfrm>
          <a:prstGeom prst="rect">
            <a:avLst/>
          </a:prstGeom>
          <a:noFill/>
        </p:spPr>
        <p:txBody>
          <a:bodyPr wrap="square" rtlCol="0">
            <a:spAutoFit/>
          </a:bodyPr>
          <a:lstStyle/>
          <a:p>
            <a:pPr algn="ctr"/>
            <a:r>
              <a:rPr lang="en-US" sz="1200" b="1" dirty="0"/>
              <a:t>Aviatrix</a:t>
            </a:r>
          </a:p>
          <a:p>
            <a:pPr algn="ctr"/>
            <a:r>
              <a:rPr lang="en-US" sz="12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0563" y="23506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96004" y="197823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3850110" y="3746918"/>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3861679" y="4077112"/>
            <a:ext cx="1968975"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915931"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3840747" y="5268691"/>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58011" y="3018813"/>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679811" y="492902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644888" y="4612831"/>
            <a:ext cx="1095172" cy="230832"/>
          </a:xfrm>
          <a:prstGeom prst="rect">
            <a:avLst/>
          </a:prstGeom>
          <a:noFill/>
        </p:spPr>
        <p:txBody>
          <a:bodyPr wrap="none" rtlCol="0">
            <a:spAutoFit/>
          </a:bodyPr>
          <a:lstStyle/>
          <a:p>
            <a:r>
              <a:rPr lang="en-US" sz="900" dirty="0"/>
              <a:t>Test EC2 Instance A</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9649569" y="680231"/>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9649569" y="134833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670025" y="3539266"/>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5">
            <a:extLst>
              <a:ext uri="{FF2B5EF4-FFF2-40B4-BE49-F238E27FC236}">
                <a16:creationId xmlns:a16="http://schemas.microsoft.com/office/drawing/2014/main" id="{CF98503D-368F-C4B8-CEC3-B012B79D649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86147" y="1978235"/>
            <a:ext cx="392719" cy="392719"/>
          </a:xfrm>
          <a:prstGeom prst="rect">
            <a:avLst/>
          </a:prstGeom>
        </p:spPr>
      </p:pic>
      <p:pic>
        <p:nvPicPr>
          <p:cNvPr id="30" name="Graphic 13">
            <a:extLst>
              <a:ext uri="{FF2B5EF4-FFF2-40B4-BE49-F238E27FC236}">
                <a16:creationId xmlns:a16="http://schemas.microsoft.com/office/drawing/2014/main" id="{E339ECAC-46E9-E656-AD7D-33AD23684B4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95934" y="2735924"/>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13">
            <a:extLst>
              <a:ext uri="{FF2B5EF4-FFF2-40B4-BE49-F238E27FC236}">
                <a16:creationId xmlns:a16="http://schemas.microsoft.com/office/drawing/2014/main" id="{D991B5C3-8A3D-93F0-7CEB-B2937F04680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82025" y="270590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14">
            <a:extLst>
              <a:ext uri="{FF2B5EF4-FFF2-40B4-BE49-F238E27FC236}">
                <a16:creationId xmlns:a16="http://schemas.microsoft.com/office/drawing/2014/main" id="{2DE674BB-F207-D2FE-297D-45C3650CC35F}"/>
              </a:ext>
            </a:extLst>
          </p:cNvPr>
          <p:cNvSpPr txBox="1">
            <a:spLocks noChangeArrowheads="1"/>
          </p:cNvSpPr>
          <p:nvPr/>
        </p:nvSpPr>
        <p:spPr bwMode="auto">
          <a:xfrm>
            <a:off x="6073739" y="3125364"/>
            <a:ext cx="9350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80" name="Rectangle: Rounded Corners 79">
            <a:extLst>
              <a:ext uri="{FF2B5EF4-FFF2-40B4-BE49-F238E27FC236}">
                <a16:creationId xmlns:a16="http://schemas.microsoft.com/office/drawing/2014/main" id="{50199309-FA76-1B5E-7B63-B99432AE6B13}"/>
              </a:ext>
            </a:extLst>
          </p:cNvPr>
          <p:cNvSpPr/>
          <p:nvPr/>
        </p:nvSpPr>
        <p:spPr>
          <a:xfrm>
            <a:off x="5174802" y="4908861"/>
            <a:ext cx="1509381" cy="281115"/>
          </a:xfrm>
          <a:prstGeom prst="roundRect">
            <a:avLst/>
          </a:prstGeom>
          <a:ln>
            <a:solidFill>
              <a:schemeClr val="bg1">
                <a:lumMod val="6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sp>
        <p:nvSpPr>
          <p:cNvPr id="81" name="TextBox 80">
            <a:extLst>
              <a:ext uri="{FF2B5EF4-FFF2-40B4-BE49-F238E27FC236}">
                <a16:creationId xmlns:a16="http://schemas.microsoft.com/office/drawing/2014/main" id="{869B0180-6B41-3ABB-9948-AD8C4C8B6FAC}"/>
              </a:ext>
            </a:extLst>
          </p:cNvPr>
          <p:cNvSpPr txBox="1"/>
          <p:nvPr/>
        </p:nvSpPr>
        <p:spPr>
          <a:xfrm>
            <a:off x="6318996" y="4609795"/>
            <a:ext cx="1090363" cy="230832"/>
          </a:xfrm>
          <a:prstGeom prst="rect">
            <a:avLst/>
          </a:prstGeom>
          <a:noFill/>
        </p:spPr>
        <p:txBody>
          <a:bodyPr wrap="none" rtlCol="0">
            <a:spAutoFit/>
          </a:bodyPr>
          <a:lstStyle/>
          <a:p>
            <a:r>
              <a:rPr lang="en-US" sz="900" dirty="0"/>
              <a:t>Test EC2 Instance B</a:t>
            </a:r>
          </a:p>
        </p:txBody>
      </p:sp>
      <p:sp>
        <p:nvSpPr>
          <p:cNvPr id="83" name="Rectangle 82">
            <a:extLst>
              <a:ext uri="{FF2B5EF4-FFF2-40B4-BE49-F238E27FC236}">
                <a16:creationId xmlns:a16="http://schemas.microsoft.com/office/drawing/2014/main" id="{A62D752F-5B73-BE10-5521-5039D8EEC99A}"/>
              </a:ext>
            </a:extLst>
          </p:cNvPr>
          <p:cNvSpPr/>
          <p:nvPr/>
        </p:nvSpPr>
        <p:spPr bwMode="auto">
          <a:xfrm>
            <a:off x="774704" y="2495345"/>
            <a:ext cx="1966958" cy="312063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8AC1FC16-5660-E831-17A5-87B6A6B24241}"/>
              </a:ext>
            </a:extLst>
          </p:cNvPr>
          <p:cNvSpPr txBox="1"/>
          <p:nvPr/>
        </p:nvSpPr>
        <p:spPr>
          <a:xfrm>
            <a:off x="749322" y="5388440"/>
            <a:ext cx="1232265" cy="230832"/>
          </a:xfrm>
          <a:prstGeom prst="rect">
            <a:avLst/>
          </a:prstGeom>
          <a:noFill/>
          <a:ln>
            <a:noFill/>
          </a:ln>
        </p:spPr>
        <p:txBody>
          <a:bodyPr wrap="square" rtlCol="0">
            <a:spAutoFit/>
          </a:bodyPr>
          <a:lstStyle/>
          <a:p>
            <a:r>
              <a:rPr lang="en-US" sz="900" dirty="0">
                <a:solidFill>
                  <a:srgbClr val="00B050"/>
                </a:solidFill>
              </a:rPr>
              <a:t>Public Subnets</a:t>
            </a:r>
          </a:p>
        </p:txBody>
      </p:sp>
      <p:cxnSp>
        <p:nvCxnSpPr>
          <p:cNvPr id="86" name="Straight Arrow Connector 85">
            <a:extLst>
              <a:ext uri="{FF2B5EF4-FFF2-40B4-BE49-F238E27FC236}">
                <a16:creationId xmlns:a16="http://schemas.microsoft.com/office/drawing/2014/main" id="{0C31AB42-4DD0-7CB6-5513-5E984EE87A30}"/>
              </a:ext>
            </a:extLst>
          </p:cNvPr>
          <p:cNvCxnSpPr>
            <a:stCxn id="166" idx="2"/>
          </p:cNvCxnSpPr>
          <p:nvPr/>
        </p:nvCxnSpPr>
        <p:spPr>
          <a:xfrm>
            <a:off x="1724040" y="3738670"/>
            <a:ext cx="0" cy="3557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EB06B66-3F27-13CD-51EB-CB2EC251B7D9}"/>
              </a:ext>
            </a:extLst>
          </p:cNvPr>
          <p:cNvSpPr txBox="1"/>
          <p:nvPr/>
        </p:nvSpPr>
        <p:spPr>
          <a:xfrm>
            <a:off x="3032756" y="2738636"/>
            <a:ext cx="434734" cy="261610"/>
          </a:xfrm>
          <a:prstGeom prst="rect">
            <a:avLst/>
          </a:prstGeom>
          <a:noFill/>
        </p:spPr>
        <p:txBody>
          <a:bodyPr wrap="none" rtlCol="0">
            <a:spAutoFit/>
          </a:bodyPr>
          <a:lstStyle/>
          <a:p>
            <a:r>
              <a:rPr lang="en-US" sz="1100" dirty="0"/>
              <a:t>IGW</a:t>
            </a:r>
          </a:p>
        </p:txBody>
      </p:sp>
      <p:sp>
        <p:nvSpPr>
          <p:cNvPr id="4" name="Title 3">
            <a:extLst>
              <a:ext uri="{FF2B5EF4-FFF2-40B4-BE49-F238E27FC236}">
                <a16:creationId xmlns:a16="http://schemas.microsoft.com/office/drawing/2014/main" id="{E4F531B2-F89F-AC70-1BB0-318300C8E7C6}"/>
              </a:ext>
            </a:extLst>
          </p:cNvPr>
          <p:cNvSpPr>
            <a:spLocks noGrp="1"/>
          </p:cNvSpPr>
          <p:nvPr>
            <p:ph type="title"/>
          </p:nvPr>
        </p:nvSpPr>
        <p:spPr/>
        <p:txBody>
          <a:bodyPr/>
          <a:lstStyle/>
          <a:p>
            <a:r>
              <a:rPr lang="en-US" dirty="0"/>
              <a:t>Brown Field Scenario</a:t>
            </a:r>
          </a:p>
        </p:txBody>
      </p:sp>
    </p:spTree>
    <p:extLst>
      <p:ext uri="{BB962C8B-B14F-4D97-AF65-F5344CB8AC3E}">
        <p14:creationId xmlns:p14="http://schemas.microsoft.com/office/powerpoint/2010/main" val="198587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1B3BC08F-18E9-8225-74BF-EACE04D02C08}"/>
              </a:ext>
            </a:extLst>
          </p:cNvPr>
          <p:cNvSpPr/>
          <p:nvPr/>
        </p:nvSpPr>
        <p:spPr>
          <a:xfrm>
            <a:off x="7247970" y="3189155"/>
            <a:ext cx="296546" cy="13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4D6D6025-D209-AD19-48B7-D0F82A34D33E}"/>
              </a:ext>
            </a:extLst>
          </p:cNvPr>
          <p:cNvSpPr/>
          <p:nvPr/>
        </p:nvSpPr>
        <p:spPr>
          <a:xfrm>
            <a:off x="6344111" y="1566324"/>
            <a:ext cx="841124" cy="2582279"/>
          </a:xfrm>
          <a:custGeom>
            <a:avLst/>
            <a:gdLst>
              <a:gd name="connsiteX0" fmla="*/ 285841 w 821790"/>
              <a:gd name="connsiteY0" fmla="*/ 2619784 h 2619784"/>
              <a:gd name="connsiteX1" fmla="*/ 16569 w 821790"/>
              <a:gd name="connsiteY1" fmla="*/ 1778312 h 2619784"/>
              <a:gd name="connsiteX2" fmla="*/ 712187 w 821790"/>
              <a:gd name="connsiteY2" fmla="*/ 712447 h 2619784"/>
              <a:gd name="connsiteX3" fmla="*/ 785114 w 821790"/>
              <a:gd name="connsiteY3" fmla="*/ 269271 h 2619784"/>
              <a:gd name="connsiteX4" fmla="*/ 358768 w 821790"/>
              <a:gd name="connsiteY4" fmla="*/ 0 h 2619784"/>
              <a:gd name="connsiteX0" fmla="*/ 285841 w 821790"/>
              <a:gd name="connsiteY0" fmla="*/ 2630019 h 2630019"/>
              <a:gd name="connsiteX1" fmla="*/ 16569 w 821790"/>
              <a:gd name="connsiteY1" fmla="*/ 1788547 h 2630019"/>
              <a:gd name="connsiteX2" fmla="*/ 712187 w 821790"/>
              <a:gd name="connsiteY2" fmla="*/ 722682 h 2630019"/>
              <a:gd name="connsiteX3" fmla="*/ 785114 w 821790"/>
              <a:gd name="connsiteY3" fmla="*/ 279506 h 2630019"/>
              <a:gd name="connsiteX4" fmla="*/ 420183 w 821790"/>
              <a:gd name="connsiteY4" fmla="*/ 0 h 2630019"/>
              <a:gd name="connsiteX0" fmla="*/ 285841 w 834231"/>
              <a:gd name="connsiteY0" fmla="*/ 2630019 h 2630019"/>
              <a:gd name="connsiteX1" fmla="*/ 16569 w 834231"/>
              <a:gd name="connsiteY1" fmla="*/ 1788547 h 2630019"/>
              <a:gd name="connsiteX2" fmla="*/ 712187 w 834231"/>
              <a:gd name="connsiteY2" fmla="*/ 722682 h 2630019"/>
              <a:gd name="connsiteX3" fmla="*/ 802174 w 834231"/>
              <a:gd name="connsiteY3" fmla="*/ 269270 h 2630019"/>
              <a:gd name="connsiteX4" fmla="*/ 420183 w 834231"/>
              <a:gd name="connsiteY4" fmla="*/ 0 h 2630019"/>
              <a:gd name="connsiteX0" fmla="*/ 285841 w 845882"/>
              <a:gd name="connsiteY0" fmla="*/ 2630019 h 2630019"/>
              <a:gd name="connsiteX1" fmla="*/ 16569 w 845882"/>
              <a:gd name="connsiteY1" fmla="*/ 1788547 h 2630019"/>
              <a:gd name="connsiteX2" fmla="*/ 712187 w 845882"/>
              <a:gd name="connsiteY2" fmla="*/ 722682 h 2630019"/>
              <a:gd name="connsiteX3" fmla="*/ 817247 w 845882"/>
              <a:gd name="connsiteY3" fmla="*/ 266758 h 2630019"/>
              <a:gd name="connsiteX4" fmla="*/ 420183 w 845882"/>
              <a:gd name="connsiteY4" fmla="*/ 0 h 2630019"/>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04313 h 2604313"/>
              <a:gd name="connsiteX1" fmla="*/ 16569 w 845882"/>
              <a:gd name="connsiteY1" fmla="*/ 1799564 h 2604313"/>
              <a:gd name="connsiteX2" fmla="*/ 712187 w 845882"/>
              <a:gd name="connsiteY2" fmla="*/ 733699 h 2604313"/>
              <a:gd name="connsiteX3" fmla="*/ 817247 w 845882"/>
              <a:gd name="connsiteY3" fmla="*/ 277775 h 2604313"/>
              <a:gd name="connsiteX4" fmla="*/ 438544 w 845882"/>
              <a:gd name="connsiteY4" fmla="*/ 0 h 2604313"/>
              <a:gd name="connsiteX0" fmla="*/ 325151 w 841124"/>
              <a:gd name="connsiteY0" fmla="*/ 2596969 h 2596969"/>
              <a:gd name="connsiteX1" fmla="*/ 11811 w 841124"/>
              <a:gd name="connsiteY1" fmla="*/ 1799564 h 2596969"/>
              <a:gd name="connsiteX2" fmla="*/ 707429 w 841124"/>
              <a:gd name="connsiteY2" fmla="*/ 733699 h 2596969"/>
              <a:gd name="connsiteX3" fmla="*/ 812489 w 841124"/>
              <a:gd name="connsiteY3" fmla="*/ 277775 h 2596969"/>
              <a:gd name="connsiteX4" fmla="*/ 433786 w 841124"/>
              <a:gd name="connsiteY4" fmla="*/ 0 h 2596969"/>
              <a:gd name="connsiteX0" fmla="*/ 315193 w 842182"/>
              <a:gd name="connsiteY0" fmla="*/ 2571263 h 2571263"/>
              <a:gd name="connsiteX1" fmla="*/ 12869 w 842182"/>
              <a:gd name="connsiteY1" fmla="*/ 1799564 h 2571263"/>
              <a:gd name="connsiteX2" fmla="*/ 708487 w 842182"/>
              <a:gd name="connsiteY2" fmla="*/ 733699 h 2571263"/>
              <a:gd name="connsiteX3" fmla="*/ 813547 w 842182"/>
              <a:gd name="connsiteY3" fmla="*/ 277775 h 2571263"/>
              <a:gd name="connsiteX4" fmla="*/ 434844 w 842182"/>
              <a:gd name="connsiteY4" fmla="*/ 0 h 2571263"/>
              <a:gd name="connsiteX0" fmla="*/ 325152 w 841124"/>
              <a:gd name="connsiteY0" fmla="*/ 2582279 h 2582279"/>
              <a:gd name="connsiteX1" fmla="*/ 11811 w 841124"/>
              <a:gd name="connsiteY1" fmla="*/ 1799564 h 2582279"/>
              <a:gd name="connsiteX2" fmla="*/ 707429 w 841124"/>
              <a:gd name="connsiteY2" fmla="*/ 733699 h 2582279"/>
              <a:gd name="connsiteX3" fmla="*/ 812489 w 841124"/>
              <a:gd name="connsiteY3" fmla="*/ 277775 h 2582279"/>
              <a:gd name="connsiteX4" fmla="*/ 433786 w 841124"/>
              <a:gd name="connsiteY4" fmla="*/ 0 h 258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124" h="2582279">
                <a:moveTo>
                  <a:pt x="325152" y="2582279"/>
                </a:moveTo>
                <a:cubicBezTo>
                  <a:pt x="154987" y="2320487"/>
                  <a:pt x="-51902" y="2107661"/>
                  <a:pt x="11811" y="1799564"/>
                </a:cubicBezTo>
                <a:cubicBezTo>
                  <a:pt x="75524" y="1491467"/>
                  <a:pt x="573983" y="987330"/>
                  <a:pt x="707429" y="733699"/>
                </a:cubicBezTo>
                <a:cubicBezTo>
                  <a:pt x="840875" y="480068"/>
                  <a:pt x="871392" y="396516"/>
                  <a:pt x="812489" y="277775"/>
                </a:cubicBezTo>
                <a:cubicBezTo>
                  <a:pt x="753586" y="159034"/>
                  <a:pt x="606490" y="89954"/>
                  <a:pt x="433786"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60923584-0A8F-39F7-1675-4648B6D31ECB}"/>
              </a:ext>
            </a:extLst>
          </p:cNvPr>
          <p:cNvSpPr/>
          <p:nvPr/>
        </p:nvSpPr>
        <p:spPr>
          <a:xfrm>
            <a:off x="6279955" y="3183257"/>
            <a:ext cx="315427" cy="12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6138BF-E0E5-61C2-FFE0-710658153FC3}"/>
              </a:ext>
            </a:extLst>
          </p:cNvPr>
          <p:cNvSpPr/>
          <p:nvPr/>
        </p:nvSpPr>
        <p:spPr>
          <a:xfrm>
            <a:off x="4958792" y="3189155"/>
            <a:ext cx="308816" cy="13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248087A4-B2BB-702E-CD3A-8B1AD850287E}"/>
              </a:ext>
            </a:extLst>
          </p:cNvPr>
          <p:cNvSpPr/>
          <p:nvPr/>
        </p:nvSpPr>
        <p:spPr>
          <a:xfrm>
            <a:off x="4264344" y="1639615"/>
            <a:ext cx="2821736" cy="2513042"/>
          </a:xfrm>
          <a:custGeom>
            <a:avLst/>
            <a:gdLst>
              <a:gd name="connsiteX0" fmla="*/ 691929 w 2815024"/>
              <a:gd name="connsiteY0" fmla="*/ 2535095 h 2546541"/>
              <a:gd name="connsiteX1" fmla="*/ 616254 w 2815024"/>
              <a:gd name="connsiteY1" fmla="*/ 2427889 h 2546541"/>
              <a:gd name="connsiteX2" fmla="*/ 4552 w 2815024"/>
              <a:gd name="connsiteY2" fmla="*/ 1683757 h 2546541"/>
              <a:gd name="connsiteX3" fmla="*/ 477518 w 2815024"/>
              <a:gd name="connsiteY3" fmla="*/ 1021605 h 2546541"/>
              <a:gd name="connsiteX4" fmla="*/ 2672078 w 2815024"/>
              <a:gd name="connsiteY4" fmla="*/ 422516 h 2546541"/>
              <a:gd name="connsiteX5" fmla="*/ 2419830 w 2815024"/>
              <a:gd name="connsiteY5" fmla="*/ 0 h 2546541"/>
              <a:gd name="connsiteX0" fmla="*/ 605467 w 2815024"/>
              <a:gd name="connsiteY0" fmla="*/ 2587496 h 2592158"/>
              <a:gd name="connsiteX1" fmla="*/ 616254 w 2815024"/>
              <a:gd name="connsiteY1" fmla="*/ 2427889 h 2592158"/>
              <a:gd name="connsiteX2" fmla="*/ 4552 w 2815024"/>
              <a:gd name="connsiteY2" fmla="*/ 1683757 h 2592158"/>
              <a:gd name="connsiteX3" fmla="*/ 477518 w 2815024"/>
              <a:gd name="connsiteY3" fmla="*/ 1021605 h 2592158"/>
              <a:gd name="connsiteX4" fmla="*/ 2672078 w 2815024"/>
              <a:gd name="connsiteY4" fmla="*/ 422516 h 2592158"/>
              <a:gd name="connsiteX5" fmla="*/ 2419830 w 2815024"/>
              <a:gd name="connsiteY5" fmla="*/ 0 h 2592158"/>
              <a:gd name="connsiteX0" fmla="*/ 757430 w 2815024"/>
              <a:gd name="connsiteY0" fmla="*/ 2542956 h 2552814"/>
              <a:gd name="connsiteX1" fmla="*/ 616254 w 2815024"/>
              <a:gd name="connsiteY1" fmla="*/ 2427889 h 2552814"/>
              <a:gd name="connsiteX2" fmla="*/ 4552 w 2815024"/>
              <a:gd name="connsiteY2" fmla="*/ 1683757 h 2552814"/>
              <a:gd name="connsiteX3" fmla="*/ 477518 w 2815024"/>
              <a:gd name="connsiteY3" fmla="*/ 1021605 h 2552814"/>
              <a:gd name="connsiteX4" fmla="*/ 2672078 w 2815024"/>
              <a:gd name="connsiteY4" fmla="*/ 422516 h 2552814"/>
              <a:gd name="connsiteX5" fmla="*/ 2419830 w 2815024"/>
              <a:gd name="connsiteY5" fmla="*/ 0 h 2552814"/>
              <a:gd name="connsiteX0" fmla="*/ 697169 w 2815024"/>
              <a:gd name="connsiteY0" fmla="*/ 2574396 h 2580069"/>
              <a:gd name="connsiteX1" fmla="*/ 616254 w 2815024"/>
              <a:gd name="connsiteY1" fmla="*/ 2427889 h 2580069"/>
              <a:gd name="connsiteX2" fmla="*/ 4552 w 2815024"/>
              <a:gd name="connsiteY2" fmla="*/ 1683757 h 2580069"/>
              <a:gd name="connsiteX3" fmla="*/ 477518 w 2815024"/>
              <a:gd name="connsiteY3" fmla="*/ 1021605 h 2580069"/>
              <a:gd name="connsiteX4" fmla="*/ 2672078 w 2815024"/>
              <a:gd name="connsiteY4" fmla="*/ 422516 h 2580069"/>
              <a:gd name="connsiteX5" fmla="*/ 2419830 w 2815024"/>
              <a:gd name="connsiteY5" fmla="*/ 0 h 2580069"/>
              <a:gd name="connsiteX0" fmla="*/ 697169 w 2815024"/>
              <a:gd name="connsiteY0" fmla="*/ 2574396 h 2587464"/>
              <a:gd name="connsiteX1" fmla="*/ 616254 w 2815024"/>
              <a:gd name="connsiteY1" fmla="*/ 2427889 h 2587464"/>
              <a:gd name="connsiteX2" fmla="*/ 4552 w 2815024"/>
              <a:gd name="connsiteY2" fmla="*/ 1683757 h 2587464"/>
              <a:gd name="connsiteX3" fmla="*/ 477518 w 2815024"/>
              <a:gd name="connsiteY3" fmla="*/ 1021605 h 2587464"/>
              <a:gd name="connsiteX4" fmla="*/ 2672078 w 2815024"/>
              <a:gd name="connsiteY4" fmla="*/ 422516 h 2587464"/>
              <a:gd name="connsiteX5" fmla="*/ 2419830 w 2815024"/>
              <a:gd name="connsiteY5" fmla="*/ 0 h 2587464"/>
              <a:gd name="connsiteX0" fmla="*/ 697169 w 2815024"/>
              <a:gd name="connsiteY0" fmla="*/ 2574396 h 2613286"/>
              <a:gd name="connsiteX1" fmla="*/ 616254 w 2815024"/>
              <a:gd name="connsiteY1" fmla="*/ 2427889 h 2613286"/>
              <a:gd name="connsiteX2" fmla="*/ 4552 w 2815024"/>
              <a:gd name="connsiteY2" fmla="*/ 1683757 h 2613286"/>
              <a:gd name="connsiteX3" fmla="*/ 477518 w 2815024"/>
              <a:gd name="connsiteY3" fmla="*/ 1021605 h 2613286"/>
              <a:gd name="connsiteX4" fmla="*/ 2672078 w 2815024"/>
              <a:gd name="connsiteY4" fmla="*/ 422516 h 2613286"/>
              <a:gd name="connsiteX5" fmla="*/ 2419830 w 2815024"/>
              <a:gd name="connsiteY5" fmla="*/ 0 h 2613286"/>
              <a:gd name="connsiteX0" fmla="*/ 697169 w 2815024"/>
              <a:gd name="connsiteY0" fmla="*/ 2574396 h 2625886"/>
              <a:gd name="connsiteX1" fmla="*/ 616254 w 2815024"/>
              <a:gd name="connsiteY1" fmla="*/ 2427889 h 2625886"/>
              <a:gd name="connsiteX2" fmla="*/ 4552 w 2815024"/>
              <a:gd name="connsiteY2" fmla="*/ 1683757 h 2625886"/>
              <a:gd name="connsiteX3" fmla="*/ 477518 w 2815024"/>
              <a:gd name="connsiteY3" fmla="*/ 1021605 h 2625886"/>
              <a:gd name="connsiteX4" fmla="*/ 2672078 w 2815024"/>
              <a:gd name="connsiteY4" fmla="*/ 422516 h 2625886"/>
              <a:gd name="connsiteX5" fmla="*/ 2419830 w 2815024"/>
              <a:gd name="connsiteY5" fmla="*/ 0 h 2625886"/>
              <a:gd name="connsiteX0" fmla="*/ 697169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17608 w 2825421"/>
              <a:gd name="connsiteY0" fmla="*/ 2574396 h 2574396"/>
              <a:gd name="connsiteX1" fmla="*/ 14949 w 2825421"/>
              <a:gd name="connsiteY1" fmla="*/ 1683757 h 2574396"/>
              <a:gd name="connsiteX2" fmla="*/ 487915 w 2825421"/>
              <a:gd name="connsiteY2" fmla="*/ 1021605 h 2574396"/>
              <a:gd name="connsiteX3" fmla="*/ 2682475 w 2825421"/>
              <a:gd name="connsiteY3" fmla="*/ 422516 h 2574396"/>
              <a:gd name="connsiteX4" fmla="*/ 2430227 w 2825421"/>
              <a:gd name="connsiteY4" fmla="*/ 0 h 2574396"/>
              <a:gd name="connsiteX0" fmla="*/ 742767 w 2821322"/>
              <a:gd name="connsiteY0" fmla="*/ 2553436 h 2553436"/>
              <a:gd name="connsiteX1" fmla="*/ 10850 w 2821322"/>
              <a:gd name="connsiteY1" fmla="*/ 1683757 h 2553436"/>
              <a:gd name="connsiteX2" fmla="*/ 483816 w 2821322"/>
              <a:gd name="connsiteY2" fmla="*/ 1021605 h 2553436"/>
              <a:gd name="connsiteX3" fmla="*/ 2678376 w 2821322"/>
              <a:gd name="connsiteY3" fmla="*/ 422516 h 2553436"/>
              <a:gd name="connsiteX4" fmla="*/ 2426128 w 2821322"/>
              <a:gd name="connsiteY4" fmla="*/ 0 h 2553436"/>
              <a:gd name="connsiteX0" fmla="*/ 731132 w 2820704"/>
              <a:gd name="connsiteY0" fmla="*/ 2509369 h 2509369"/>
              <a:gd name="connsiteX1" fmla="*/ 10232 w 2820704"/>
              <a:gd name="connsiteY1" fmla="*/ 1683757 h 2509369"/>
              <a:gd name="connsiteX2" fmla="*/ 483198 w 2820704"/>
              <a:gd name="connsiteY2" fmla="*/ 1021605 h 2509369"/>
              <a:gd name="connsiteX3" fmla="*/ 2677758 w 2820704"/>
              <a:gd name="connsiteY3" fmla="*/ 422516 h 2509369"/>
              <a:gd name="connsiteX4" fmla="*/ 2425510 w 2820704"/>
              <a:gd name="connsiteY4" fmla="*/ 0 h 2509369"/>
              <a:gd name="connsiteX0" fmla="*/ 738886 w 2821114"/>
              <a:gd name="connsiteY0" fmla="*/ 2524059 h 2524059"/>
              <a:gd name="connsiteX1" fmla="*/ 10642 w 2821114"/>
              <a:gd name="connsiteY1" fmla="*/ 1683757 h 2524059"/>
              <a:gd name="connsiteX2" fmla="*/ 483608 w 2821114"/>
              <a:gd name="connsiteY2" fmla="*/ 1021605 h 2524059"/>
              <a:gd name="connsiteX3" fmla="*/ 2678168 w 2821114"/>
              <a:gd name="connsiteY3" fmla="*/ 422516 h 2524059"/>
              <a:gd name="connsiteX4" fmla="*/ 2425920 w 2821114"/>
              <a:gd name="connsiteY4" fmla="*/ 0 h 2524059"/>
              <a:gd name="connsiteX0" fmla="*/ 750525 w 2821736"/>
              <a:gd name="connsiteY0" fmla="*/ 2524059 h 2524059"/>
              <a:gd name="connsiteX1" fmla="*/ 11264 w 2821736"/>
              <a:gd name="connsiteY1" fmla="*/ 1683757 h 2524059"/>
              <a:gd name="connsiteX2" fmla="*/ 484230 w 2821736"/>
              <a:gd name="connsiteY2" fmla="*/ 1021605 h 2524059"/>
              <a:gd name="connsiteX3" fmla="*/ 2678790 w 2821736"/>
              <a:gd name="connsiteY3" fmla="*/ 422516 h 2524059"/>
              <a:gd name="connsiteX4" fmla="*/ 2426542 w 2821736"/>
              <a:gd name="connsiteY4" fmla="*/ 0 h 2524059"/>
              <a:gd name="connsiteX0" fmla="*/ 750525 w 2821736"/>
              <a:gd name="connsiteY0" fmla="*/ 2513042 h 2513042"/>
              <a:gd name="connsiteX1" fmla="*/ 11264 w 2821736"/>
              <a:gd name="connsiteY1" fmla="*/ 1683757 h 2513042"/>
              <a:gd name="connsiteX2" fmla="*/ 484230 w 2821736"/>
              <a:gd name="connsiteY2" fmla="*/ 1021605 h 2513042"/>
              <a:gd name="connsiteX3" fmla="*/ 2678790 w 2821736"/>
              <a:gd name="connsiteY3" fmla="*/ 422516 h 2513042"/>
              <a:gd name="connsiteX4" fmla="*/ 2426542 w 2821736"/>
              <a:gd name="connsiteY4" fmla="*/ 0 h 251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1736" h="2513042">
                <a:moveTo>
                  <a:pt x="750525" y="2513042"/>
                </a:moveTo>
                <a:cubicBezTo>
                  <a:pt x="583305" y="2327492"/>
                  <a:pt x="55646" y="1932330"/>
                  <a:pt x="11264" y="1683757"/>
                </a:cubicBezTo>
                <a:cubicBezTo>
                  <a:pt x="-33118" y="1435184"/>
                  <a:pt x="39642" y="1231812"/>
                  <a:pt x="484230" y="1021605"/>
                </a:cubicBezTo>
                <a:cubicBezTo>
                  <a:pt x="928818" y="811398"/>
                  <a:pt x="2355071" y="592783"/>
                  <a:pt x="2678790" y="422516"/>
                </a:cubicBezTo>
                <a:cubicBezTo>
                  <a:pt x="3002509" y="252249"/>
                  <a:pt x="2714525" y="126124"/>
                  <a:pt x="2426542"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0A330-012A-8462-1134-E680D84EE606}"/>
              </a:ext>
            </a:extLst>
          </p:cNvPr>
          <p:cNvSpPr/>
          <p:nvPr/>
        </p:nvSpPr>
        <p:spPr>
          <a:xfrm>
            <a:off x="4114983" y="3157813"/>
            <a:ext cx="336520" cy="168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14">
            <a:extLst>
              <a:ext uri="{FF2B5EF4-FFF2-40B4-BE49-F238E27FC236}">
                <a16:creationId xmlns:a16="http://schemas.microsoft.com/office/drawing/2014/main" id="{2A31905A-C778-D888-A391-7204FA132D5B}"/>
              </a:ext>
            </a:extLst>
          </p:cNvPr>
          <p:cNvSpPr txBox="1">
            <a:spLocks noChangeArrowheads="1"/>
          </p:cNvSpPr>
          <p:nvPr/>
        </p:nvSpPr>
        <p:spPr bwMode="auto">
          <a:xfrm>
            <a:off x="3870738" y="3127652"/>
            <a:ext cx="9268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3629106" y="1946062"/>
            <a:ext cx="4600494"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Egress Testing</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10" name="Rectangle 9">
            <a:extLst>
              <a:ext uri="{FF2B5EF4-FFF2-40B4-BE49-F238E27FC236}">
                <a16:creationId xmlns:a16="http://schemas.microsoft.com/office/drawing/2014/main" id="{DC7DA2EE-2640-0D30-5A5E-05281093E362}"/>
              </a:ext>
            </a:extLst>
          </p:cNvPr>
          <p:cNvSpPr/>
          <p:nvPr/>
        </p:nvSpPr>
        <p:spPr>
          <a:xfrm>
            <a:off x="7018515" y="3203705"/>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5050778" y="3215416"/>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2473275"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for Aviatrix Platform</a:t>
            </a:r>
          </a:p>
        </p:txBody>
      </p:sp>
      <p:sp>
        <p:nvSpPr>
          <p:cNvPr id="1030" name="Oval 1029">
            <a:extLst>
              <a:ext uri="{FF2B5EF4-FFF2-40B4-BE49-F238E27FC236}">
                <a16:creationId xmlns:a16="http://schemas.microsoft.com/office/drawing/2014/main" id="{024A850A-35D9-1B0F-B331-BF925CA3D75D}"/>
              </a:ext>
            </a:extLst>
          </p:cNvPr>
          <p:cNvSpPr/>
          <p:nvPr/>
        </p:nvSpPr>
        <p:spPr>
          <a:xfrm>
            <a:off x="2817210" y="2370954"/>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550379"/>
            <a:ext cx="1915932"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3863696" y="2550379"/>
            <a:ext cx="1966958"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972" y="4099383"/>
            <a:ext cx="908243" cy="739243"/>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1356427" y="2615579"/>
            <a:ext cx="690298" cy="690305"/>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1386640" y="3277005"/>
            <a:ext cx="674800" cy="461665"/>
          </a:xfrm>
          <a:prstGeom prst="rect">
            <a:avLst/>
          </a:prstGeom>
          <a:noFill/>
        </p:spPr>
        <p:txBody>
          <a:bodyPr wrap="none" rtlCol="0">
            <a:spAutoFit/>
          </a:bodyPr>
          <a:lstStyle/>
          <a:p>
            <a:r>
              <a:rPr lang="en-US" sz="1200" b="1" dirty="0"/>
              <a:t>Aviatrix</a:t>
            </a:r>
          </a:p>
          <a:p>
            <a:r>
              <a:rPr lang="en-US" sz="12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1205581" y="4789529"/>
            <a:ext cx="1001026" cy="461665"/>
          </a:xfrm>
          <a:prstGeom prst="rect">
            <a:avLst/>
          </a:prstGeom>
          <a:noFill/>
        </p:spPr>
        <p:txBody>
          <a:bodyPr wrap="square" rtlCol="0">
            <a:spAutoFit/>
          </a:bodyPr>
          <a:lstStyle/>
          <a:p>
            <a:pPr algn="ctr"/>
            <a:r>
              <a:rPr lang="en-US" sz="1200" b="1" dirty="0"/>
              <a:t>Aviatrix</a:t>
            </a:r>
          </a:p>
          <a:p>
            <a:pPr algn="ctr"/>
            <a:r>
              <a:rPr lang="en-US" sz="12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0563" y="23506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96004" y="197823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3850110" y="3746918"/>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3861679" y="4077112"/>
            <a:ext cx="1968975"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915931"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3840747" y="5268691"/>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58011" y="3018813"/>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679811" y="492902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644888" y="4612831"/>
            <a:ext cx="1095172" cy="230832"/>
          </a:xfrm>
          <a:prstGeom prst="rect">
            <a:avLst/>
          </a:prstGeom>
          <a:noFill/>
        </p:spPr>
        <p:txBody>
          <a:bodyPr wrap="none" rtlCol="0">
            <a:spAutoFit/>
          </a:bodyPr>
          <a:lstStyle/>
          <a:p>
            <a:r>
              <a:rPr lang="en-US" sz="900" dirty="0"/>
              <a:t>Test EC2 Instance A</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9649569" y="680231"/>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9649569" y="134833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670025" y="3539266"/>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5">
            <a:extLst>
              <a:ext uri="{FF2B5EF4-FFF2-40B4-BE49-F238E27FC236}">
                <a16:creationId xmlns:a16="http://schemas.microsoft.com/office/drawing/2014/main" id="{CF98503D-368F-C4B8-CEC3-B012B79D649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86147" y="1978235"/>
            <a:ext cx="392719" cy="392719"/>
          </a:xfrm>
          <a:prstGeom prst="rect">
            <a:avLst/>
          </a:prstGeom>
        </p:spPr>
      </p:pic>
      <p:pic>
        <p:nvPicPr>
          <p:cNvPr id="30" name="Graphic 13">
            <a:extLst>
              <a:ext uri="{FF2B5EF4-FFF2-40B4-BE49-F238E27FC236}">
                <a16:creationId xmlns:a16="http://schemas.microsoft.com/office/drawing/2014/main" id="{E339ECAC-46E9-E656-AD7D-33AD23684B4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95934" y="2735924"/>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13">
            <a:extLst>
              <a:ext uri="{FF2B5EF4-FFF2-40B4-BE49-F238E27FC236}">
                <a16:creationId xmlns:a16="http://schemas.microsoft.com/office/drawing/2014/main" id="{D991B5C3-8A3D-93F0-7CEB-B2937F04680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82025" y="270590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14">
            <a:extLst>
              <a:ext uri="{FF2B5EF4-FFF2-40B4-BE49-F238E27FC236}">
                <a16:creationId xmlns:a16="http://schemas.microsoft.com/office/drawing/2014/main" id="{2DE674BB-F207-D2FE-297D-45C3650CC35F}"/>
              </a:ext>
            </a:extLst>
          </p:cNvPr>
          <p:cNvSpPr txBox="1">
            <a:spLocks noChangeArrowheads="1"/>
          </p:cNvSpPr>
          <p:nvPr/>
        </p:nvSpPr>
        <p:spPr bwMode="auto">
          <a:xfrm>
            <a:off x="6073739" y="3125364"/>
            <a:ext cx="9350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80" name="Rectangle: Rounded Corners 79">
            <a:extLst>
              <a:ext uri="{FF2B5EF4-FFF2-40B4-BE49-F238E27FC236}">
                <a16:creationId xmlns:a16="http://schemas.microsoft.com/office/drawing/2014/main" id="{50199309-FA76-1B5E-7B63-B99432AE6B13}"/>
              </a:ext>
            </a:extLst>
          </p:cNvPr>
          <p:cNvSpPr/>
          <p:nvPr/>
        </p:nvSpPr>
        <p:spPr>
          <a:xfrm>
            <a:off x="5174802" y="4908861"/>
            <a:ext cx="1509381" cy="281115"/>
          </a:xfrm>
          <a:prstGeom prst="roundRect">
            <a:avLst/>
          </a:prstGeom>
          <a:ln>
            <a:solidFill>
              <a:schemeClr val="bg1">
                <a:lumMod val="6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sp>
        <p:nvSpPr>
          <p:cNvPr id="81" name="TextBox 80">
            <a:extLst>
              <a:ext uri="{FF2B5EF4-FFF2-40B4-BE49-F238E27FC236}">
                <a16:creationId xmlns:a16="http://schemas.microsoft.com/office/drawing/2014/main" id="{869B0180-6B41-3ABB-9948-AD8C4C8B6FAC}"/>
              </a:ext>
            </a:extLst>
          </p:cNvPr>
          <p:cNvSpPr txBox="1"/>
          <p:nvPr/>
        </p:nvSpPr>
        <p:spPr>
          <a:xfrm>
            <a:off x="6318996" y="4609795"/>
            <a:ext cx="1090363" cy="230832"/>
          </a:xfrm>
          <a:prstGeom prst="rect">
            <a:avLst/>
          </a:prstGeom>
          <a:noFill/>
        </p:spPr>
        <p:txBody>
          <a:bodyPr wrap="none" rtlCol="0">
            <a:spAutoFit/>
          </a:bodyPr>
          <a:lstStyle/>
          <a:p>
            <a:r>
              <a:rPr lang="en-US" sz="900" dirty="0"/>
              <a:t>Test EC2 Instance B</a:t>
            </a:r>
          </a:p>
        </p:txBody>
      </p:sp>
      <p:sp>
        <p:nvSpPr>
          <p:cNvPr id="83" name="Rectangle 82">
            <a:extLst>
              <a:ext uri="{FF2B5EF4-FFF2-40B4-BE49-F238E27FC236}">
                <a16:creationId xmlns:a16="http://schemas.microsoft.com/office/drawing/2014/main" id="{A62D752F-5B73-BE10-5521-5039D8EEC99A}"/>
              </a:ext>
            </a:extLst>
          </p:cNvPr>
          <p:cNvSpPr/>
          <p:nvPr/>
        </p:nvSpPr>
        <p:spPr bwMode="auto">
          <a:xfrm>
            <a:off x="774704" y="2495345"/>
            <a:ext cx="1966958" cy="312063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8AC1FC16-5660-E831-17A5-87B6A6B24241}"/>
              </a:ext>
            </a:extLst>
          </p:cNvPr>
          <p:cNvSpPr txBox="1"/>
          <p:nvPr/>
        </p:nvSpPr>
        <p:spPr>
          <a:xfrm>
            <a:off x="749322" y="5388440"/>
            <a:ext cx="1232265" cy="230832"/>
          </a:xfrm>
          <a:prstGeom prst="rect">
            <a:avLst/>
          </a:prstGeom>
          <a:noFill/>
          <a:ln>
            <a:noFill/>
          </a:ln>
        </p:spPr>
        <p:txBody>
          <a:bodyPr wrap="square" rtlCol="0">
            <a:spAutoFit/>
          </a:bodyPr>
          <a:lstStyle/>
          <a:p>
            <a:r>
              <a:rPr lang="en-US" sz="900" dirty="0">
                <a:solidFill>
                  <a:srgbClr val="00B050"/>
                </a:solidFill>
              </a:rPr>
              <a:t>Public Subnets</a:t>
            </a:r>
          </a:p>
        </p:txBody>
      </p:sp>
      <p:cxnSp>
        <p:nvCxnSpPr>
          <p:cNvPr id="86" name="Straight Arrow Connector 85">
            <a:extLst>
              <a:ext uri="{FF2B5EF4-FFF2-40B4-BE49-F238E27FC236}">
                <a16:creationId xmlns:a16="http://schemas.microsoft.com/office/drawing/2014/main" id="{0C31AB42-4DD0-7CB6-5513-5E984EE87A30}"/>
              </a:ext>
            </a:extLst>
          </p:cNvPr>
          <p:cNvCxnSpPr>
            <a:stCxn id="166" idx="2"/>
          </p:cNvCxnSpPr>
          <p:nvPr/>
        </p:nvCxnSpPr>
        <p:spPr>
          <a:xfrm>
            <a:off x="1724040" y="3738670"/>
            <a:ext cx="0" cy="3557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EB06B66-3F27-13CD-51EB-CB2EC251B7D9}"/>
              </a:ext>
            </a:extLst>
          </p:cNvPr>
          <p:cNvSpPr txBox="1"/>
          <p:nvPr/>
        </p:nvSpPr>
        <p:spPr>
          <a:xfrm>
            <a:off x="3032756" y="2738636"/>
            <a:ext cx="434734" cy="261610"/>
          </a:xfrm>
          <a:prstGeom prst="rect">
            <a:avLst/>
          </a:prstGeom>
          <a:noFill/>
        </p:spPr>
        <p:txBody>
          <a:bodyPr wrap="none" rtlCol="0">
            <a:spAutoFit/>
          </a:bodyPr>
          <a:lstStyle/>
          <a:p>
            <a:r>
              <a:rPr lang="en-US" sz="1100" dirty="0"/>
              <a:t>IGW</a:t>
            </a:r>
          </a:p>
        </p:txBody>
      </p:sp>
      <p:pic>
        <p:nvPicPr>
          <p:cNvPr id="4" name="Graphic 3">
            <a:extLst>
              <a:ext uri="{FF2B5EF4-FFF2-40B4-BE49-F238E27FC236}">
                <a16:creationId xmlns:a16="http://schemas.microsoft.com/office/drawing/2014/main" id="{5B7DBFE6-E58E-C248-BBB1-0CE2F26501F0}"/>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7244289" y="2742239"/>
            <a:ext cx="420131" cy="420131"/>
          </a:xfrm>
          <a:prstGeom prst="rect">
            <a:avLst/>
          </a:prstGeom>
        </p:spPr>
      </p:pic>
      <p:pic>
        <p:nvPicPr>
          <p:cNvPr id="5" name="Graphic 4">
            <a:extLst>
              <a:ext uri="{FF2B5EF4-FFF2-40B4-BE49-F238E27FC236}">
                <a16:creationId xmlns:a16="http://schemas.microsoft.com/office/drawing/2014/main" id="{CC8FFDB4-591B-DF60-3BD6-BB6A17E7916C}"/>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080419" y="2737047"/>
            <a:ext cx="420131" cy="420131"/>
          </a:xfrm>
          <a:prstGeom prst="rect">
            <a:avLst/>
          </a:prstGeom>
        </p:spPr>
      </p:pic>
      <p:sp>
        <p:nvSpPr>
          <p:cNvPr id="6" name="TextBox 5">
            <a:extLst>
              <a:ext uri="{FF2B5EF4-FFF2-40B4-BE49-F238E27FC236}">
                <a16:creationId xmlns:a16="http://schemas.microsoft.com/office/drawing/2014/main" id="{B1168220-0864-FEFC-7394-5F0779A5D715}"/>
              </a:ext>
            </a:extLst>
          </p:cNvPr>
          <p:cNvSpPr txBox="1"/>
          <p:nvPr/>
        </p:nvSpPr>
        <p:spPr>
          <a:xfrm>
            <a:off x="6960419" y="3125287"/>
            <a:ext cx="1066318" cy="246221"/>
          </a:xfrm>
          <a:prstGeom prst="rect">
            <a:avLst/>
          </a:prstGeom>
          <a:noFill/>
        </p:spPr>
        <p:txBody>
          <a:bodyPr wrap="none" rtlCol="0">
            <a:spAutoFit/>
          </a:bodyPr>
          <a:lstStyle/>
          <a:p>
            <a:r>
              <a:rPr lang="en-US" sz="1000" dirty="0"/>
              <a:t>Aviatrix Gateway</a:t>
            </a:r>
          </a:p>
        </p:txBody>
      </p:sp>
      <p:sp>
        <p:nvSpPr>
          <p:cNvPr id="8" name="TextBox 7">
            <a:extLst>
              <a:ext uri="{FF2B5EF4-FFF2-40B4-BE49-F238E27FC236}">
                <a16:creationId xmlns:a16="http://schemas.microsoft.com/office/drawing/2014/main" id="{B2B100FA-5010-E9ED-E4CB-280AA6F7A5C6}"/>
              </a:ext>
            </a:extLst>
          </p:cNvPr>
          <p:cNvSpPr txBox="1"/>
          <p:nvPr/>
        </p:nvSpPr>
        <p:spPr>
          <a:xfrm>
            <a:off x="4761666" y="3124558"/>
            <a:ext cx="1066318" cy="246221"/>
          </a:xfrm>
          <a:prstGeom prst="rect">
            <a:avLst/>
          </a:prstGeom>
          <a:noFill/>
        </p:spPr>
        <p:txBody>
          <a:bodyPr wrap="none" rtlCol="0">
            <a:spAutoFit/>
          </a:bodyPr>
          <a:lstStyle/>
          <a:p>
            <a:r>
              <a:rPr lang="en-US" sz="1000" dirty="0"/>
              <a:t>Aviatrix Gateway</a:t>
            </a:r>
          </a:p>
        </p:txBody>
      </p:sp>
      <p:sp>
        <p:nvSpPr>
          <p:cNvPr id="11" name="Title 10">
            <a:extLst>
              <a:ext uri="{FF2B5EF4-FFF2-40B4-BE49-F238E27FC236}">
                <a16:creationId xmlns:a16="http://schemas.microsoft.com/office/drawing/2014/main" id="{6BE7A217-C7AC-AA67-C3B0-94FFB883D3CD}"/>
              </a:ext>
            </a:extLst>
          </p:cNvPr>
          <p:cNvSpPr>
            <a:spLocks noGrp="1"/>
          </p:cNvSpPr>
          <p:nvPr>
            <p:ph type="title"/>
          </p:nvPr>
        </p:nvSpPr>
        <p:spPr/>
        <p:txBody>
          <a:bodyPr/>
          <a:lstStyle/>
          <a:p>
            <a:r>
              <a:rPr lang="en-US" dirty="0"/>
              <a:t>Deploy Aviatrix Gateways – no disruption</a:t>
            </a:r>
          </a:p>
        </p:txBody>
      </p:sp>
    </p:spTree>
    <p:extLst>
      <p:ext uri="{BB962C8B-B14F-4D97-AF65-F5344CB8AC3E}">
        <p14:creationId xmlns:p14="http://schemas.microsoft.com/office/powerpoint/2010/main" val="100353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 name="Freeform: Shape 103">
            <a:extLst>
              <a:ext uri="{FF2B5EF4-FFF2-40B4-BE49-F238E27FC236}">
                <a16:creationId xmlns:a16="http://schemas.microsoft.com/office/drawing/2014/main" id="{984A73E6-D787-1027-3DAA-1D7A7A33152E}"/>
              </a:ext>
            </a:extLst>
          </p:cNvPr>
          <p:cNvSpPr/>
          <p:nvPr/>
        </p:nvSpPr>
        <p:spPr>
          <a:xfrm>
            <a:off x="6837802" y="1527672"/>
            <a:ext cx="560229" cy="2622014"/>
          </a:xfrm>
          <a:custGeom>
            <a:avLst/>
            <a:gdLst>
              <a:gd name="connsiteX0" fmla="*/ 73446 w 560229"/>
              <a:gd name="connsiteY0" fmla="*/ 2629359 h 2629359"/>
              <a:gd name="connsiteX1" fmla="*/ 550844 w 560229"/>
              <a:gd name="connsiteY1" fmla="*/ 1858179 h 2629359"/>
              <a:gd name="connsiteX2" fmla="*/ 392935 w 560229"/>
              <a:gd name="connsiteY2" fmla="*/ 749147 h 2629359"/>
              <a:gd name="connsiteX3" fmla="*/ 422314 w 560229"/>
              <a:gd name="connsiteY3" fmla="*/ 348868 h 2629359"/>
              <a:gd name="connsiteX4" fmla="*/ 0 w 560229"/>
              <a:gd name="connsiteY4" fmla="*/ 0 h 2629359"/>
              <a:gd name="connsiteX0" fmla="*/ 73446 w 560229"/>
              <a:gd name="connsiteY0" fmla="*/ 2622014 h 2622014"/>
              <a:gd name="connsiteX1" fmla="*/ 550844 w 560229"/>
              <a:gd name="connsiteY1" fmla="*/ 1858179 h 2622014"/>
              <a:gd name="connsiteX2" fmla="*/ 392935 w 560229"/>
              <a:gd name="connsiteY2" fmla="*/ 749147 h 2622014"/>
              <a:gd name="connsiteX3" fmla="*/ 422314 w 560229"/>
              <a:gd name="connsiteY3" fmla="*/ 348868 h 2622014"/>
              <a:gd name="connsiteX4" fmla="*/ 0 w 560229"/>
              <a:gd name="connsiteY4" fmla="*/ 0 h 2622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229" h="2622014">
                <a:moveTo>
                  <a:pt x="73446" y="2622014"/>
                </a:moveTo>
                <a:cubicBezTo>
                  <a:pt x="285521" y="2393108"/>
                  <a:pt x="497596" y="2170323"/>
                  <a:pt x="550844" y="1858179"/>
                </a:cubicBezTo>
                <a:cubicBezTo>
                  <a:pt x="604092" y="1546035"/>
                  <a:pt x="414357" y="1000699"/>
                  <a:pt x="392935" y="749147"/>
                </a:cubicBezTo>
                <a:cubicBezTo>
                  <a:pt x="371513" y="497595"/>
                  <a:pt x="487803" y="473726"/>
                  <a:pt x="422314" y="348868"/>
                </a:cubicBezTo>
                <a:cubicBezTo>
                  <a:pt x="356825" y="224010"/>
                  <a:pt x="178412" y="112005"/>
                  <a:pt x="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1B3BC08F-18E9-8225-74BF-EACE04D02C08}"/>
              </a:ext>
            </a:extLst>
          </p:cNvPr>
          <p:cNvSpPr/>
          <p:nvPr/>
        </p:nvSpPr>
        <p:spPr>
          <a:xfrm>
            <a:off x="7247970" y="3189155"/>
            <a:ext cx="296546" cy="13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0923584-0A8F-39F7-1675-4648B6D31ECB}"/>
              </a:ext>
            </a:extLst>
          </p:cNvPr>
          <p:cNvSpPr/>
          <p:nvPr/>
        </p:nvSpPr>
        <p:spPr>
          <a:xfrm>
            <a:off x="6279955" y="3183257"/>
            <a:ext cx="315427" cy="12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9D048517-B717-2C07-AD78-B872C0F5DD18}"/>
              </a:ext>
            </a:extLst>
          </p:cNvPr>
          <p:cNvSpPr/>
          <p:nvPr/>
        </p:nvSpPr>
        <p:spPr>
          <a:xfrm>
            <a:off x="5079228" y="1617594"/>
            <a:ext cx="2059424" cy="2542952"/>
          </a:xfrm>
          <a:custGeom>
            <a:avLst/>
            <a:gdLst>
              <a:gd name="connsiteX0" fmla="*/ 86772 w 1923621"/>
              <a:gd name="connsiteY0" fmla="*/ 2518808 h 2518808"/>
              <a:gd name="connsiteX1" fmla="*/ 25064 w 1923621"/>
              <a:gd name="connsiteY1" fmla="*/ 1739043 h 2518808"/>
              <a:gd name="connsiteX2" fmla="*/ 451410 w 1923621"/>
              <a:gd name="connsiteY2" fmla="*/ 914400 h 2518808"/>
              <a:gd name="connsiteX3" fmla="*/ 1758497 w 1923621"/>
              <a:gd name="connsiteY3" fmla="*/ 532933 h 2518808"/>
              <a:gd name="connsiteX4" fmla="*/ 1881913 w 1923621"/>
              <a:gd name="connsiteY4" fmla="*/ 168295 h 2518808"/>
              <a:gd name="connsiteX5" fmla="*/ 1545324 w 1923621"/>
              <a:gd name="connsiteY5" fmla="*/ 0 h 2518808"/>
              <a:gd name="connsiteX0" fmla="*/ 145781 w 1982630"/>
              <a:gd name="connsiteY0" fmla="*/ 2518808 h 2518808"/>
              <a:gd name="connsiteX1" fmla="*/ 15834 w 1982630"/>
              <a:gd name="connsiteY1" fmla="*/ 1725395 h 2518808"/>
              <a:gd name="connsiteX2" fmla="*/ 510419 w 1982630"/>
              <a:gd name="connsiteY2" fmla="*/ 914400 h 2518808"/>
              <a:gd name="connsiteX3" fmla="*/ 1817506 w 1982630"/>
              <a:gd name="connsiteY3" fmla="*/ 532933 h 2518808"/>
              <a:gd name="connsiteX4" fmla="*/ 1940922 w 1982630"/>
              <a:gd name="connsiteY4" fmla="*/ 168295 h 2518808"/>
              <a:gd name="connsiteX5" fmla="*/ 1604333 w 1982630"/>
              <a:gd name="connsiteY5" fmla="*/ 0 h 2518808"/>
              <a:gd name="connsiteX0" fmla="*/ 138460 w 1975309"/>
              <a:gd name="connsiteY0" fmla="*/ 2518808 h 2518808"/>
              <a:gd name="connsiteX1" fmla="*/ 8513 w 1975309"/>
              <a:gd name="connsiteY1" fmla="*/ 1725395 h 2518808"/>
              <a:gd name="connsiteX2" fmla="*/ 503098 w 1975309"/>
              <a:gd name="connsiteY2" fmla="*/ 914400 h 2518808"/>
              <a:gd name="connsiteX3" fmla="*/ 1810185 w 1975309"/>
              <a:gd name="connsiteY3" fmla="*/ 532933 h 2518808"/>
              <a:gd name="connsiteX4" fmla="*/ 1933601 w 1975309"/>
              <a:gd name="connsiteY4" fmla="*/ 168295 h 2518808"/>
              <a:gd name="connsiteX5" fmla="*/ 1597012 w 1975309"/>
              <a:gd name="connsiteY5" fmla="*/ 0 h 2518808"/>
              <a:gd name="connsiteX0" fmla="*/ 143322 w 1980171"/>
              <a:gd name="connsiteY0" fmla="*/ 2518808 h 2518808"/>
              <a:gd name="connsiteX1" fmla="*/ 13375 w 1980171"/>
              <a:gd name="connsiteY1" fmla="*/ 1725395 h 2518808"/>
              <a:gd name="connsiteX2" fmla="*/ 507960 w 1980171"/>
              <a:gd name="connsiteY2" fmla="*/ 914400 h 2518808"/>
              <a:gd name="connsiteX3" fmla="*/ 1815047 w 1980171"/>
              <a:gd name="connsiteY3" fmla="*/ 532933 h 2518808"/>
              <a:gd name="connsiteX4" fmla="*/ 1938463 w 1980171"/>
              <a:gd name="connsiteY4" fmla="*/ 168295 h 2518808"/>
              <a:gd name="connsiteX5" fmla="*/ 1601874 w 1980171"/>
              <a:gd name="connsiteY5" fmla="*/ 0 h 2518808"/>
              <a:gd name="connsiteX0" fmla="*/ 157537 w 1994386"/>
              <a:gd name="connsiteY0" fmla="*/ 2518808 h 2518808"/>
              <a:gd name="connsiteX1" fmla="*/ 27590 w 1994386"/>
              <a:gd name="connsiteY1" fmla="*/ 1725395 h 2518808"/>
              <a:gd name="connsiteX2" fmla="*/ 522175 w 1994386"/>
              <a:gd name="connsiteY2" fmla="*/ 914400 h 2518808"/>
              <a:gd name="connsiteX3" fmla="*/ 1829262 w 1994386"/>
              <a:gd name="connsiteY3" fmla="*/ 532933 h 2518808"/>
              <a:gd name="connsiteX4" fmla="*/ 1952678 w 1994386"/>
              <a:gd name="connsiteY4" fmla="*/ 168295 h 2518808"/>
              <a:gd name="connsiteX5" fmla="*/ 1616089 w 1994386"/>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83600"/>
              <a:gd name="connsiteY0" fmla="*/ 2518808 h 2518808"/>
              <a:gd name="connsiteX1" fmla="*/ 9846 w 1983600"/>
              <a:gd name="connsiteY1" fmla="*/ 1725395 h 2518808"/>
              <a:gd name="connsiteX2" fmla="*/ 504431 w 1983600"/>
              <a:gd name="connsiteY2" fmla="*/ 914400 h 2518808"/>
              <a:gd name="connsiteX3" fmla="*/ 1811518 w 1983600"/>
              <a:gd name="connsiteY3" fmla="*/ 532933 h 2518808"/>
              <a:gd name="connsiteX4" fmla="*/ 1934934 w 1983600"/>
              <a:gd name="connsiteY4" fmla="*/ 168295 h 2518808"/>
              <a:gd name="connsiteX5" fmla="*/ 1598345 w 1983600"/>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82199"/>
              <a:gd name="connsiteY0" fmla="*/ 2518808 h 2518808"/>
              <a:gd name="connsiteX1" fmla="*/ 9846 w 1982199"/>
              <a:gd name="connsiteY1" fmla="*/ 1725395 h 2518808"/>
              <a:gd name="connsiteX2" fmla="*/ 504431 w 1982199"/>
              <a:gd name="connsiteY2" fmla="*/ 914400 h 2518808"/>
              <a:gd name="connsiteX3" fmla="*/ 1811518 w 1982199"/>
              <a:gd name="connsiteY3" fmla="*/ 532933 h 2518808"/>
              <a:gd name="connsiteX4" fmla="*/ 1934934 w 1982199"/>
              <a:gd name="connsiteY4" fmla="*/ 168295 h 2518808"/>
              <a:gd name="connsiteX5" fmla="*/ 1598345 w 1982199"/>
              <a:gd name="connsiteY5" fmla="*/ 0 h 2518808"/>
              <a:gd name="connsiteX0" fmla="*/ 139793 w 1980047"/>
              <a:gd name="connsiteY0" fmla="*/ 2518808 h 2518808"/>
              <a:gd name="connsiteX1" fmla="*/ 9846 w 1980047"/>
              <a:gd name="connsiteY1" fmla="*/ 1725395 h 2518808"/>
              <a:gd name="connsiteX2" fmla="*/ 504431 w 1980047"/>
              <a:gd name="connsiteY2" fmla="*/ 914400 h 2518808"/>
              <a:gd name="connsiteX3" fmla="*/ 1811518 w 1980047"/>
              <a:gd name="connsiteY3" fmla="*/ 532933 h 2518808"/>
              <a:gd name="connsiteX4" fmla="*/ 1931522 w 1980047"/>
              <a:gd name="connsiteY4" fmla="*/ 175119 h 2518808"/>
              <a:gd name="connsiteX5" fmla="*/ 1598345 w 1980047"/>
              <a:gd name="connsiteY5" fmla="*/ 0 h 2518808"/>
              <a:gd name="connsiteX0" fmla="*/ 139793 w 1984378"/>
              <a:gd name="connsiteY0" fmla="*/ 2518808 h 2518808"/>
              <a:gd name="connsiteX1" fmla="*/ 9846 w 1984378"/>
              <a:gd name="connsiteY1" fmla="*/ 1725395 h 2518808"/>
              <a:gd name="connsiteX2" fmla="*/ 504431 w 1984378"/>
              <a:gd name="connsiteY2" fmla="*/ 914400 h 2518808"/>
              <a:gd name="connsiteX3" fmla="*/ 1811518 w 1984378"/>
              <a:gd name="connsiteY3" fmla="*/ 532933 h 2518808"/>
              <a:gd name="connsiteX4" fmla="*/ 1938346 w 1984378"/>
              <a:gd name="connsiteY4" fmla="*/ 164883 h 2518808"/>
              <a:gd name="connsiteX5" fmla="*/ 1598345 w 1984378"/>
              <a:gd name="connsiteY5" fmla="*/ 0 h 2518808"/>
              <a:gd name="connsiteX0" fmla="*/ 139793 w 1984378"/>
              <a:gd name="connsiteY0" fmla="*/ 2518808 h 2518808"/>
              <a:gd name="connsiteX1" fmla="*/ 9846 w 1984378"/>
              <a:gd name="connsiteY1" fmla="*/ 1725395 h 2518808"/>
              <a:gd name="connsiteX2" fmla="*/ 504431 w 1984378"/>
              <a:gd name="connsiteY2" fmla="*/ 914400 h 2518808"/>
              <a:gd name="connsiteX3" fmla="*/ 1811518 w 1984378"/>
              <a:gd name="connsiteY3" fmla="*/ 532933 h 2518808"/>
              <a:gd name="connsiteX4" fmla="*/ 1938346 w 1984378"/>
              <a:gd name="connsiteY4" fmla="*/ 164883 h 2518808"/>
              <a:gd name="connsiteX5" fmla="*/ 1598345 w 1984378"/>
              <a:gd name="connsiteY5" fmla="*/ 0 h 2518808"/>
              <a:gd name="connsiteX0" fmla="*/ 139793 w 1984378"/>
              <a:gd name="connsiteY0" fmla="*/ 2535868 h 2535868"/>
              <a:gd name="connsiteX1" fmla="*/ 9846 w 1984378"/>
              <a:gd name="connsiteY1" fmla="*/ 1742455 h 2535868"/>
              <a:gd name="connsiteX2" fmla="*/ 504431 w 1984378"/>
              <a:gd name="connsiteY2" fmla="*/ 931460 h 2535868"/>
              <a:gd name="connsiteX3" fmla="*/ 1811518 w 1984378"/>
              <a:gd name="connsiteY3" fmla="*/ 549993 h 2535868"/>
              <a:gd name="connsiteX4" fmla="*/ 1938346 w 1984378"/>
              <a:gd name="connsiteY4" fmla="*/ 181943 h 2535868"/>
              <a:gd name="connsiteX5" fmla="*/ 1615405 w 1984378"/>
              <a:gd name="connsiteY5" fmla="*/ 0 h 2535868"/>
              <a:gd name="connsiteX0" fmla="*/ 139793 w 1984378"/>
              <a:gd name="connsiteY0" fmla="*/ 2539280 h 2539280"/>
              <a:gd name="connsiteX1" fmla="*/ 9846 w 1984378"/>
              <a:gd name="connsiteY1" fmla="*/ 1745867 h 2539280"/>
              <a:gd name="connsiteX2" fmla="*/ 504431 w 1984378"/>
              <a:gd name="connsiteY2" fmla="*/ 934872 h 2539280"/>
              <a:gd name="connsiteX3" fmla="*/ 1811518 w 1984378"/>
              <a:gd name="connsiteY3" fmla="*/ 553405 h 2539280"/>
              <a:gd name="connsiteX4" fmla="*/ 1938346 w 1984378"/>
              <a:gd name="connsiteY4" fmla="*/ 185355 h 2539280"/>
              <a:gd name="connsiteX5" fmla="*/ 1608581 w 1984378"/>
              <a:gd name="connsiteY5" fmla="*/ 0 h 2539280"/>
              <a:gd name="connsiteX0" fmla="*/ 139793 w 1984378"/>
              <a:gd name="connsiteY0" fmla="*/ 2539280 h 2539280"/>
              <a:gd name="connsiteX1" fmla="*/ 9846 w 1984378"/>
              <a:gd name="connsiteY1" fmla="*/ 1745867 h 2539280"/>
              <a:gd name="connsiteX2" fmla="*/ 504431 w 1984378"/>
              <a:gd name="connsiteY2" fmla="*/ 934872 h 2539280"/>
              <a:gd name="connsiteX3" fmla="*/ 1811518 w 1984378"/>
              <a:gd name="connsiteY3" fmla="*/ 553405 h 2539280"/>
              <a:gd name="connsiteX4" fmla="*/ 1938346 w 1984378"/>
              <a:gd name="connsiteY4" fmla="*/ 185355 h 2539280"/>
              <a:gd name="connsiteX5" fmla="*/ 1608581 w 1984378"/>
              <a:gd name="connsiteY5" fmla="*/ 0 h 2539280"/>
              <a:gd name="connsiteX0" fmla="*/ 139793 w 1973256"/>
              <a:gd name="connsiteY0" fmla="*/ 2539280 h 2539280"/>
              <a:gd name="connsiteX1" fmla="*/ 9846 w 1973256"/>
              <a:gd name="connsiteY1" fmla="*/ 1745867 h 2539280"/>
              <a:gd name="connsiteX2" fmla="*/ 504431 w 1973256"/>
              <a:gd name="connsiteY2" fmla="*/ 934872 h 2539280"/>
              <a:gd name="connsiteX3" fmla="*/ 1811518 w 1973256"/>
              <a:gd name="connsiteY3" fmla="*/ 553405 h 2539280"/>
              <a:gd name="connsiteX4" fmla="*/ 1938346 w 1973256"/>
              <a:gd name="connsiteY4" fmla="*/ 185355 h 2539280"/>
              <a:gd name="connsiteX5" fmla="*/ 1608581 w 1973256"/>
              <a:gd name="connsiteY5" fmla="*/ 0 h 2539280"/>
              <a:gd name="connsiteX0" fmla="*/ 139793 w 1985791"/>
              <a:gd name="connsiteY0" fmla="*/ 2539280 h 2539280"/>
              <a:gd name="connsiteX1" fmla="*/ 9846 w 1985791"/>
              <a:gd name="connsiteY1" fmla="*/ 1745867 h 2539280"/>
              <a:gd name="connsiteX2" fmla="*/ 504431 w 1985791"/>
              <a:gd name="connsiteY2" fmla="*/ 934872 h 2539280"/>
              <a:gd name="connsiteX3" fmla="*/ 1811518 w 1985791"/>
              <a:gd name="connsiteY3" fmla="*/ 553405 h 2539280"/>
              <a:gd name="connsiteX4" fmla="*/ 1938346 w 1985791"/>
              <a:gd name="connsiteY4" fmla="*/ 185355 h 2539280"/>
              <a:gd name="connsiteX5" fmla="*/ 1608581 w 1985791"/>
              <a:gd name="connsiteY5" fmla="*/ 0 h 2539280"/>
              <a:gd name="connsiteX0" fmla="*/ 139793 w 1981437"/>
              <a:gd name="connsiteY0" fmla="*/ 2539280 h 2539280"/>
              <a:gd name="connsiteX1" fmla="*/ 9846 w 1981437"/>
              <a:gd name="connsiteY1" fmla="*/ 1745867 h 2539280"/>
              <a:gd name="connsiteX2" fmla="*/ 504431 w 1981437"/>
              <a:gd name="connsiteY2" fmla="*/ 934872 h 2539280"/>
              <a:gd name="connsiteX3" fmla="*/ 1811518 w 1981437"/>
              <a:gd name="connsiteY3" fmla="*/ 553405 h 2539280"/>
              <a:gd name="connsiteX4" fmla="*/ 1931522 w 1981437"/>
              <a:gd name="connsiteY4" fmla="*/ 185355 h 2539280"/>
              <a:gd name="connsiteX5" fmla="*/ 1608581 w 1981437"/>
              <a:gd name="connsiteY5" fmla="*/ 0 h 2539280"/>
              <a:gd name="connsiteX0" fmla="*/ 139793 w 1990253"/>
              <a:gd name="connsiteY0" fmla="*/ 2539280 h 2539280"/>
              <a:gd name="connsiteX1" fmla="*/ 9846 w 1990253"/>
              <a:gd name="connsiteY1" fmla="*/ 1745867 h 2539280"/>
              <a:gd name="connsiteX2" fmla="*/ 504431 w 1990253"/>
              <a:gd name="connsiteY2" fmla="*/ 934872 h 2539280"/>
              <a:gd name="connsiteX3" fmla="*/ 1811518 w 1990253"/>
              <a:gd name="connsiteY3" fmla="*/ 553405 h 2539280"/>
              <a:gd name="connsiteX4" fmla="*/ 1945170 w 1990253"/>
              <a:gd name="connsiteY4" fmla="*/ 185355 h 2539280"/>
              <a:gd name="connsiteX5" fmla="*/ 1608581 w 1990253"/>
              <a:gd name="connsiteY5" fmla="*/ 0 h 2539280"/>
              <a:gd name="connsiteX0" fmla="*/ 139793 w 1996629"/>
              <a:gd name="connsiteY0" fmla="*/ 2539280 h 2539280"/>
              <a:gd name="connsiteX1" fmla="*/ 9846 w 1996629"/>
              <a:gd name="connsiteY1" fmla="*/ 1745867 h 2539280"/>
              <a:gd name="connsiteX2" fmla="*/ 504431 w 1996629"/>
              <a:gd name="connsiteY2" fmla="*/ 934872 h 2539280"/>
              <a:gd name="connsiteX3" fmla="*/ 1811518 w 1996629"/>
              <a:gd name="connsiteY3" fmla="*/ 553405 h 2539280"/>
              <a:gd name="connsiteX4" fmla="*/ 1945170 w 1996629"/>
              <a:gd name="connsiteY4" fmla="*/ 185355 h 2539280"/>
              <a:gd name="connsiteX5" fmla="*/ 1608581 w 1996629"/>
              <a:gd name="connsiteY5" fmla="*/ 0 h 2539280"/>
              <a:gd name="connsiteX0" fmla="*/ 139793 w 2005215"/>
              <a:gd name="connsiteY0" fmla="*/ 2539280 h 2539280"/>
              <a:gd name="connsiteX1" fmla="*/ 9846 w 2005215"/>
              <a:gd name="connsiteY1" fmla="*/ 1745867 h 2539280"/>
              <a:gd name="connsiteX2" fmla="*/ 504431 w 2005215"/>
              <a:gd name="connsiteY2" fmla="*/ 934872 h 2539280"/>
              <a:gd name="connsiteX3" fmla="*/ 1811518 w 2005215"/>
              <a:gd name="connsiteY3" fmla="*/ 553405 h 2539280"/>
              <a:gd name="connsiteX4" fmla="*/ 1945170 w 2005215"/>
              <a:gd name="connsiteY4" fmla="*/ 185355 h 2539280"/>
              <a:gd name="connsiteX5" fmla="*/ 1608581 w 2005215"/>
              <a:gd name="connsiteY5" fmla="*/ 0 h 2539280"/>
              <a:gd name="connsiteX0" fmla="*/ 199309 w 2064731"/>
              <a:gd name="connsiteY0" fmla="*/ 2539280 h 2539280"/>
              <a:gd name="connsiteX1" fmla="*/ 6933 w 2064731"/>
              <a:gd name="connsiteY1" fmla="*/ 1760557 h 2539280"/>
              <a:gd name="connsiteX2" fmla="*/ 563947 w 2064731"/>
              <a:gd name="connsiteY2" fmla="*/ 934872 h 2539280"/>
              <a:gd name="connsiteX3" fmla="*/ 1871034 w 2064731"/>
              <a:gd name="connsiteY3" fmla="*/ 553405 h 2539280"/>
              <a:gd name="connsiteX4" fmla="*/ 2004686 w 2064731"/>
              <a:gd name="connsiteY4" fmla="*/ 185355 h 2539280"/>
              <a:gd name="connsiteX5" fmla="*/ 1668097 w 2064731"/>
              <a:gd name="connsiteY5" fmla="*/ 0 h 2539280"/>
              <a:gd name="connsiteX0" fmla="*/ 202335 w 2067757"/>
              <a:gd name="connsiteY0" fmla="*/ 2539280 h 2539280"/>
              <a:gd name="connsiteX1" fmla="*/ 9959 w 2067757"/>
              <a:gd name="connsiteY1" fmla="*/ 1760557 h 2539280"/>
              <a:gd name="connsiteX2" fmla="*/ 566973 w 2067757"/>
              <a:gd name="connsiteY2" fmla="*/ 934872 h 2539280"/>
              <a:gd name="connsiteX3" fmla="*/ 1874060 w 2067757"/>
              <a:gd name="connsiteY3" fmla="*/ 553405 h 2539280"/>
              <a:gd name="connsiteX4" fmla="*/ 2007712 w 2067757"/>
              <a:gd name="connsiteY4" fmla="*/ 185355 h 2539280"/>
              <a:gd name="connsiteX5" fmla="*/ 1671123 w 2067757"/>
              <a:gd name="connsiteY5" fmla="*/ 0 h 2539280"/>
              <a:gd name="connsiteX0" fmla="*/ 222021 w 2087443"/>
              <a:gd name="connsiteY0" fmla="*/ 2539280 h 2539280"/>
              <a:gd name="connsiteX1" fmla="*/ 29645 w 2087443"/>
              <a:gd name="connsiteY1" fmla="*/ 1760557 h 2539280"/>
              <a:gd name="connsiteX2" fmla="*/ 586659 w 2087443"/>
              <a:gd name="connsiteY2" fmla="*/ 934872 h 2539280"/>
              <a:gd name="connsiteX3" fmla="*/ 1893746 w 2087443"/>
              <a:gd name="connsiteY3" fmla="*/ 553405 h 2539280"/>
              <a:gd name="connsiteX4" fmla="*/ 2027398 w 2087443"/>
              <a:gd name="connsiteY4" fmla="*/ 185355 h 2539280"/>
              <a:gd name="connsiteX5" fmla="*/ 1690809 w 2087443"/>
              <a:gd name="connsiteY5" fmla="*/ 0 h 2539280"/>
              <a:gd name="connsiteX0" fmla="*/ 214134 w 2079556"/>
              <a:gd name="connsiteY0" fmla="*/ 2539280 h 2539280"/>
              <a:gd name="connsiteX1" fmla="*/ 21758 w 2079556"/>
              <a:gd name="connsiteY1" fmla="*/ 1760557 h 2539280"/>
              <a:gd name="connsiteX2" fmla="*/ 578772 w 2079556"/>
              <a:gd name="connsiteY2" fmla="*/ 934872 h 2539280"/>
              <a:gd name="connsiteX3" fmla="*/ 1885859 w 2079556"/>
              <a:gd name="connsiteY3" fmla="*/ 553405 h 2539280"/>
              <a:gd name="connsiteX4" fmla="*/ 2019511 w 2079556"/>
              <a:gd name="connsiteY4" fmla="*/ 185355 h 2539280"/>
              <a:gd name="connsiteX5" fmla="*/ 1682922 w 2079556"/>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205640 w 2071062"/>
              <a:gd name="connsiteY0" fmla="*/ 2539280 h 2539280"/>
              <a:gd name="connsiteX1" fmla="*/ 13264 w 2071062"/>
              <a:gd name="connsiteY1" fmla="*/ 1760557 h 2539280"/>
              <a:gd name="connsiteX2" fmla="*/ 570278 w 2071062"/>
              <a:gd name="connsiteY2" fmla="*/ 934872 h 2539280"/>
              <a:gd name="connsiteX3" fmla="*/ 1877365 w 2071062"/>
              <a:gd name="connsiteY3" fmla="*/ 553405 h 2539280"/>
              <a:gd name="connsiteX4" fmla="*/ 2011017 w 2071062"/>
              <a:gd name="connsiteY4" fmla="*/ 185355 h 2539280"/>
              <a:gd name="connsiteX5" fmla="*/ 1674428 w 2071062"/>
              <a:gd name="connsiteY5" fmla="*/ 0 h 2539280"/>
              <a:gd name="connsiteX0" fmla="*/ 195859 w 2061281"/>
              <a:gd name="connsiteY0" fmla="*/ 2539280 h 2539280"/>
              <a:gd name="connsiteX1" fmla="*/ 3483 w 2061281"/>
              <a:gd name="connsiteY1" fmla="*/ 1760557 h 2539280"/>
              <a:gd name="connsiteX2" fmla="*/ 560497 w 2061281"/>
              <a:gd name="connsiteY2" fmla="*/ 934872 h 2539280"/>
              <a:gd name="connsiteX3" fmla="*/ 1867584 w 2061281"/>
              <a:gd name="connsiteY3" fmla="*/ 553405 h 2539280"/>
              <a:gd name="connsiteX4" fmla="*/ 2001236 w 2061281"/>
              <a:gd name="connsiteY4" fmla="*/ 185355 h 2539280"/>
              <a:gd name="connsiteX5" fmla="*/ 1664647 w 2061281"/>
              <a:gd name="connsiteY5" fmla="*/ 0 h 2539280"/>
              <a:gd name="connsiteX0" fmla="*/ 143538 w 2078734"/>
              <a:gd name="connsiteY0" fmla="*/ 2542952 h 2542952"/>
              <a:gd name="connsiteX1" fmla="*/ 20936 w 2078734"/>
              <a:gd name="connsiteY1" fmla="*/ 1760557 h 2542952"/>
              <a:gd name="connsiteX2" fmla="*/ 577950 w 2078734"/>
              <a:gd name="connsiteY2" fmla="*/ 934872 h 2542952"/>
              <a:gd name="connsiteX3" fmla="*/ 1885037 w 2078734"/>
              <a:gd name="connsiteY3" fmla="*/ 553405 h 2542952"/>
              <a:gd name="connsiteX4" fmla="*/ 2018689 w 2078734"/>
              <a:gd name="connsiteY4" fmla="*/ 185355 h 2542952"/>
              <a:gd name="connsiteX5" fmla="*/ 1682100 w 2078734"/>
              <a:gd name="connsiteY5" fmla="*/ 0 h 2542952"/>
              <a:gd name="connsiteX0" fmla="*/ 132717 w 2067913"/>
              <a:gd name="connsiteY0" fmla="*/ 2542952 h 2542952"/>
              <a:gd name="connsiteX1" fmla="*/ 10115 w 2067913"/>
              <a:gd name="connsiteY1" fmla="*/ 1760557 h 2542952"/>
              <a:gd name="connsiteX2" fmla="*/ 567129 w 2067913"/>
              <a:gd name="connsiteY2" fmla="*/ 934872 h 2542952"/>
              <a:gd name="connsiteX3" fmla="*/ 1874216 w 2067913"/>
              <a:gd name="connsiteY3" fmla="*/ 553405 h 2542952"/>
              <a:gd name="connsiteX4" fmla="*/ 2007868 w 2067913"/>
              <a:gd name="connsiteY4" fmla="*/ 185355 h 2542952"/>
              <a:gd name="connsiteX5" fmla="*/ 1671279 w 2067913"/>
              <a:gd name="connsiteY5" fmla="*/ 0 h 2542952"/>
              <a:gd name="connsiteX0" fmla="*/ 124228 w 2059424"/>
              <a:gd name="connsiteY0" fmla="*/ 2542952 h 2542952"/>
              <a:gd name="connsiteX1" fmla="*/ 1626 w 2059424"/>
              <a:gd name="connsiteY1" fmla="*/ 1760557 h 2542952"/>
              <a:gd name="connsiteX2" fmla="*/ 558640 w 2059424"/>
              <a:gd name="connsiteY2" fmla="*/ 934872 h 2542952"/>
              <a:gd name="connsiteX3" fmla="*/ 1865727 w 2059424"/>
              <a:gd name="connsiteY3" fmla="*/ 553405 h 2542952"/>
              <a:gd name="connsiteX4" fmla="*/ 1999379 w 2059424"/>
              <a:gd name="connsiteY4" fmla="*/ 185355 h 2542952"/>
              <a:gd name="connsiteX5" fmla="*/ 1662790 w 2059424"/>
              <a:gd name="connsiteY5" fmla="*/ 0 h 254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9424" h="2542952">
                <a:moveTo>
                  <a:pt x="124228" y="2542952"/>
                </a:moveTo>
                <a:cubicBezTo>
                  <a:pt x="62987" y="2286770"/>
                  <a:pt x="-12019" y="2028570"/>
                  <a:pt x="1626" y="1760557"/>
                </a:cubicBezTo>
                <a:cubicBezTo>
                  <a:pt x="15271" y="1492544"/>
                  <a:pt x="222251" y="1099341"/>
                  <a:pt x="558640" y="934872"/>
                </a:cubicBezTo>
                <a:cubicBezTo>
                  <a:pt x="895029" y="770403"/>
                  <a:pt x="1625604" y="678324"/>
                  <a:pt x="1865727" y="553405"/>
                </a:cubicBezTo>
                <a:cubicBezTo>
                  <a:pt x="2105850" y="428486"/>
                  <a:pt x="2087137" y="270053"/>
                  <a:pt x="1999379" y="185355"/>
                </a:cubicBezTo>
                <a:cubicBezTo>
                  <a:pt x="1899023" y="113592"/>
                  <a:pt x="1803084" y="67031"/>
                  <a:pt x="166279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6138BF-E0E5-61C2-FFE0-710658153FC3}"/>
              </a:ext>
            </a:extLst>
          </p:cNvPr>
          <p:cNvSpPr/>
          <p:nvPr/>
        </p:nvSpPr>
        <p:spPr>
          <a:xfrm>
            <a:off x="4958792" y="3189155"/>
            <a:ext cx="308816" cy="13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0A330-012A-8462-1134-E680D84EE606}"/>
              </a:ext>
            </a:extLst>
          </p:cNvPr>
          <p:cNvSpPr/>
          <p:nvPr/>
        </p:nvSpPr>
        <p:spPr>
          <a:xfrm>
            <a:off x="4114983" y="3157813"/>
            <a:ext cx="336520" cy="168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14">
            <a:extLst>
              <a:ext uri="{FF2B5EF4-FFF2-40B4-BE49-F238E27FC236}">
                <a16:creationId xmlns:a16="http://schemas.microsoft.com/office/drawing/2014/main" id="{2A31905A-C778-D888-A391-7204FA132D5B}"/>
              </a:ext>
            </a:extLst>
          </p:cNvPr>
          <p:cNvSpPr txBox="1">
            <a:spLocks noChangeArrowheads="1"/>
          </p:cNvSpPr>
          <p:nvPr/>
        </p:nvSpPr>
        <p:spPr bwMode="auto">
          <a:xfrm>
            <a:off x="3870738" y="3127652"/>
            <a:ext cx="9268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3629106" y="1946062"/>
            <a:ext cx="4600494"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Egress Testing</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10" name="Rectangle 9">
            <a:extLst>
              <a:ext uri="{FF2B5EF4-FFF2-40B4-BE49-F238E27FC236}">
                <a16:creationId xmlns:a16="http://schemas.microsoft.com/office/drawing/2014/main" id="{DC7DA2EE-2640-0D30-5A5E-05281093E362}"/>
              </a:ext>
            </a:extLst>
          </p:cNvPr>
          <p:cNvSpPr/>
          <p:nvPr/>
        </p:nvSpPr>
        <p:spPr>
          <a:xfrm>
            <a:off x="7018515" y="3203705"/>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5050778" y="3215416"/>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2473275"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for Aviatrix Platform</a:t>
            </a:r>
          </a:p>
        </p:txBody>
      </p:sp>
      <p:sp>
        <p:nvSpPr>
          <p:cNvPr id="1030" name="Oval 1029">
            <a:extLst>
              <a:ext uri="{FF2B5EF4-FFF2-40B4-BE49-F238E27FC236}">
                <a16:creationId xmlns:a16="http://schemas.microsoft.com/office/drawing/2014/main" id="{024A850A-35D9-1B0F-B331-BF925CA3D75D}"/>
              </a:ext>
            </a:extLst>
          </p:cNvPr>
          <p:cNvSpPr/>
          <p:nvPr/>
        </p:nvSpPr>
        <p:spPr>
          <a:xfrm>
            <a:off x="2817210" y="2370954"/>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550379"/>
            <a:ext cx="1915932"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3863696" y="2550379"/>
            <a:ext cx="1966958"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972" y="4099383"/>
            <a:ext cx="908243" cy="739243"/>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1356427" y="2615579"/>
            <a:ext cx="690298" cy="690305"/>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1386640" y="3277005"/>
            <a:ext cx="674800" cy="461665"/>
          </a:xfrm>
          <a:prstGeom prst="rect">
            <a:avLst/>
          </a:prstGeom>
          <a:noFill/>
        </p:spPr>
        <p:txBody>
          <a:bodyPr wrap="none" rtlCol="0">
            <a:spAutoFit/>
          </a:bodyPr>
          <a:lstStyle/>
          <a:p>
            <a:r>
              <a:rPr lang="en-US" sz="1200" b="1" dirty="0"/>
              <a:t>Aviatrix</a:t>
            </a:r>
          </a:p>
          <a:p>
            <a:r>
              <a:rPr lang="en-US" sz="12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1205581" y="4789529"/>
            <a:ext cx="1001026" cy="461665"/>
          </a:xfrm>
          <a:prstGeom prst="rect">
            <a:avLst/>
          </a:prstGeom>
          <a:noFill/>
        </p:spPr>
        <p:txBody>
          <a:bodyPr wrap="square" rtlCol="0">
            <a:spAutoFit/>
          </a:bodyPr>
          <a:lstStyle/>
          <a:p>
            <a:pPr algn="ctr"/>
            <a:r>
              <a:rPr lang="en-US" sz="1200" b="1" dirty="0"/>
              <a:t>Aviatrix</a:t>
            </a:r>
          </a:p>
          <a:p>
            <a:pPr algn="ctr"/>
            <a:r>
              <a:rPr lang="en-US" sz="12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0563" y="23506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96004" y="197823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3850110" y="3746918"/>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3861679" y="4077112"/>
            <a:ext cx="1968975"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915931"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3840747" y="5268691"/>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58011" y="3018813"/>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Graphic 107">
            <a:extLst>
              <a:ext uri="{FF2B5EF4-FFF2-40B4-BE49-F238E27FC236}">
                <a16:creationId xmlns:a16="http://schemas.microsoft.com/office/drawing/2014/main" id="{6256FC8A-2EED-68DB-58FC-06BDBDD8029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44289" y="2742239"/>
            <a:ext cx="420131" cy="420131"/>
          </a:xfrm>
          <a:prstGeom prst="rect">
            <a:avLst/>
          </a:prstGeom>
        </p:spPr>
      </p:pic>
      <p:pic>
        <p:nvPicPr>
          <p:cNvPr id="113" name="Graphic 112">
            <a:extLst>
              <a:ext uri="{FF2B5EF4-FFF2-40B4-BE49-F238E27FC236}">
                <a16:creationId xmlns:a16="http://schemas.microsoft.com/office/drawing/2014/main" id="{15A5FB5C-473C-9820-D9A9-B43CEF024BF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080419" y="2737047"/>
            <a:ext cx="420131" cy="420131"/>
          </a:xfrm>
          <a:prstGeom prst="rect">
            <a:avLst/>
          </a:prstGeom>
        </p:spPr>
      </p:pic>
      <p:sp>
        <p:nvSpPr>
          <p:cNvPr id="128" name="TextBox 127">
            <a:extLst>
              <a:ext uri="{FF2B5EF4-FFF2-40B4-BE49-F238E27FC236}">
                <a16:creationId xmlns:a16="http://schemas.microsoft.com/office/drawing/2014/main" id="{5989DE97-9E89-3899-BBB3-7347D1164A84}"/>
              </a:ext>
            </a:extLst>
          </p:cNvPr>
          <p:cNvSpPr txBox="1"/>
          <p:nvPr/>
        </p:nvSpPr>
        <p:spPr>
          <a:xfrm>
            <a:off x="6960419" y="3125287"/>
            <a:ext cx="1066318" cy="246221"/>
          </a:xfrm>
          <a:prstGeom prst="rect">
            <a:avLst/>
          </a:prstGeom>
          <a:noFill/>
        </p:spPr>
        <p:txBody>
          <a:bodyPr wrap="none" rtlCol="0">
            <a:spAutoFit/>
          </a:bodyPr>
          <a:lstStyle/>
          <a:p>
            <a:r>
              <a:rPr lang="en-US" sz="1000" dirty="0"/>
              <a:t>Aviatrix Gateway</a:t>
            </a:r>
          </a:p>
        </p:txBody>
      </p:sp>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sp>
        <p:nvSpPr>
          <p:cNvPr id="133" name="TextBox 132">
            <a:extLst>
              <a:ext uri="{FF2B5EF4-FFF2-40B4-BE49-F238E27FC236}">
                <a16:creationId xmlns:a16="http://schemas.microsoft.com/office/drawing/2014/main" id="{BC984E89-D6E5-5853-00B8-5FE258F56307}"/>
              </a:ext>
            </a:extLst>
          </p:cNvPr>
          <p:cNvSpPr txBox="1"/>
          <p:nvPr/>
        </p:nvSpPr>
        <p:spPr>
          <a:xfrm>
            <a:off x="4761666" y="3124558"/>
            <a:ext cx="1066318" cy="246221"/>
          </a:xfrm>
          <a:prstGeom prst="rect">
            <a:avLst/>
          </a:prstGeom>
          <a:noFill/>
        </p:spPr>
        <p:txBody>
          <a:bodyPr wrap="none" rtlCol="0">
            <a:spAutoFit/>
          </a:bodyPr>
          <a:lstStyle/>
          <a:p>
            <a:r>
              <a:rPr lang="en-US" sz="1000" dirty="0"/>
              <a:t>Aviatrix Gateway</a:t>
            </a:r>
          </a:p>
        </p:txBody>
      </p:sp>
      <p:sp>
        <p:nvSpPr>
          <p:cNvPr id="137" name="Rectangle: Rounded Corners 136">
            <a:extLst>
              <a:ext uri="{FF2B5EF4-FFF2-40B4-BE49-F238E27FC236}">
                <a16:creationId xmlns:a16="http://schemas.microsoft.com/office/drawing/2014/main" id="{DC8A0B33-6D71-36BA-6379-2276F7B2BF15}"/>
              </a:ext>
            </a:extLst>
          </p:cNvPr>
          <p:cNvSpPr/>
          <p:nvPr/>
        </p:nvSpPr>
        <p:spPr>
          <a:xfrm>
            <a:off x="5174802" y="4820733"/>
            <a:ext cx="1509381" cy="281115"/>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Aviatrix</a:t>
            </a:r>
            <a:endParaRPr lang="en-US" sz="1050" dirty="0"/>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6679811" y="492902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644888" y="4612831"/>
            <a:ext cx="1095172" cy="230832"/>
          </a:xfrm>
          <a:prstGeom prst="rect">
            <a:avLst/>
          </a:prstGeom>
          <a:noFill/>
        </p:spPr>
        <p:txBody>
          <a:bodyPr wrap="none" rtlCol="0">
            <a:spAutoFit/>
          </a:bodyPr>
          <a:lstStyle/>
          <a:p>
            <a:r>
              <a:rPr lang="en-US" sz="900" dirty="0"/>
              <a:t>Test EC2 Instance A</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9649569" y="680231"/>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9649569" y="134833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6670025" y="3539266"/>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5">
            <a:extLst>
              <a:ext uri="{FF2B5EF4-FFF2-40B4-BE49-F238E27FC236}">
                <a16:creationId xmlns:a16="http://schemas.microsoft.com/office/drawing/2014/main" id="{CF98503D-368F-C4B8-CEC3-B012B79D649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86147" y="1978235"/>
            <a:ext cx="392719" cy="392719"/>
          </a:xfrm>
          <a:prstGeom prst="rect">
            <a:avLst/>
          </a:prstGeom>
        </p:spPr>
      </p:pic>
      <p:pic>
        <p:nvPicPr>
          <p:cNvPr id="30" name="Graphic 13">
            <a:extLst>
              <a:ext uri="{FF2B5EF4-FFF2-40B4-BE49-F238E27FC236}">
                <a16:creationId xmlns:a16="http://schemas.microsoft.com/office/drawing/2014/main" id="{E339ECAC-46E9-E656-AD7D-33AD23684B4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95934" y="2735924"/>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13">
            <a:extLst>
              <a:ext uri="{FF2B5EF4-FFF2-40B4-BE49-F238E27FC236}">
                <a16:creationId xmlns:a16="http://schemas.microsoft.com/office/drawing/2014/main" id="{D991B5C3-8A3D-93F0-7CEB-B2937F04680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82025" y="270590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14">
            <a:extLst>
              <a:ext uri="{FF2B5EF4-FFF2-40B4-BE49-F238E27FC236}">
                <a16:creationId xmlns:a16="http://schemas.microsoft.com/office/drawing/2014/main" id="{2DE674BB-F207-D2FE-297D-45C3650CC35F}"/>
              </a:ext>
            </a:extLst>
          </p:cNvPr>
          <p:cNvSpPr txBox="1">
            <a:spLocks noChangeArrowheads="1"/>
          </p:cNvSpPr>
          <p:nvPr/>
        </p:nvSpPr>
        <p:spPr bwMode="auto">
          <a:xfrm>
            <a:off x="6073739" y="3125364"/>
            <a:ext cx="9350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81" name="TextBox 80">
            <a:extLst>
              <a:ext uri="{FF2B5EF4-FFF2-40B4-BE49-F238E27FC236}">
                <a16:creationId xmlns:a16="http://schemas.microsoft.com/office/drawing/2014/main" id="{869B0180-6B41-3ABB-9948-AD8C4C8B6FAC}"/>
              </a:ext>
            </a:extLst>
          </p:cNvPr>
          <p:cNvSpPr txBox="1"/>
          <p:nvPr/>
        </p:nvSpPr>
        <p:spPr>
          <a:xfrm>
            <a:off x="6318996" y="4609795"/>
            <a:ext cx="1090363" cy="230832"/>
          </a:xfrm>
          <a:prstGeom prst="rect">
            <a:avLst/>
          </a:prstGeom>
          <a:noFill/>
        </p:spPr>
        <p:txBody>
          <a:bodyPr wrap="none" rtlCol="0">
            <a:spAutoFit/>
          </a:bodyPr>
          <a:lstStyle/>
          <a:p>
            <a:r>
              <a:rPr lang="en-US" sz="900" dirty="0"/>
              <a:t>Test EC2 Instance B</a:t>
            </a:r>
          </a:p>
        </p:txBody>
      </p:sp>
      <p:sp>
        <p:nvSpPr>
          <p:cNvPr id="83" name="Rectangle 82">
            <a:extLst>
              <a:ext uri="{FF2B5EF4-FFF2-40B4-BE49-F238E27FC236}">
                <a16:creationId xmlns:a16="http://schemas.microsoft.com/office/drawing/2014/main" id="{A62D752F-5B73-BE10-5521-5039D8EEC99A}"/>
              </a:ext>
            </a:extLst>
          </p:cNvPr>
          <p:cNvSpPr/>
          <p:nvPr/>
        </p:nvSpPr>
        <p:spPr bwMode="auto">
          <a:xfrm>
            <a:off x="774704" y="2495345"/>
            <a:ext cx="1966958" cy="312063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8AC1FC16-5660-E831-17A5-87B6A6B24241}"/>
              </a:ext>
            </a:extLst>
          </p:cNvPr>
          <p:cNvSpPr txBox="1"/>
          <p:nvPr/>
        </p:nvSpPr>
        <p:spPr>
          <a:xfrm>
            <a:off x="749322" y="5388440"/>
            <a:ext cx="1232265" cy="230832"/>
          </a:xfrm>
          <a:prstGeom prst="rect">
            <a:avLst/>
          </a:prstGeom>
          <a:noFill/>
          <a:ln>
            <a:noFill/>
          </a:ln>
        </p:spPr>
        <p:txBody>
          <a:bodyPr wrap="square" rtlCol="0">
            <a:spAutoFit/>
          </a:bodyPr>
          <a:lstStyle/>
          <a:p>
            <a:r>
              <a:rPr lang="en-US" sz="900" dirty="0">
                <a:solidFill>
                  <a:srgbClr val="00B050"/>
                </a:solidFill>
              </a:rPr>
              <a:t>Public Subnets</a:t>
            </a:r>
          </a:p>
        </p:txBody>
      </p:sp>
      <p:cxnSp>
        <p:nvCxnSpPr>
          <p:cNvPr id="86" name="Straight Arrow Connector 85">
            <a:extLst>
              <a:ext uri="{FF2B5EF4-FFF2-40B4-BE49-F238E27FC236}">
                <a16:creationId xmlns:a16="http://schemas.microsoft.com/office/drawing/2014/main" id="{0C31AB42-4DD0-7CB6-5513-5E984EE87A30}"/>
              </a:ext>
            </a:extLst>
          </p:cNvPr>
          <p:cNvCxnSpPr>
            <a:stCxn id="166" idx="2"/>
          </p:cNvCxnSpPr>
          <p:nvPr/>
        </p:nvCxnSpPr>
        <p:spPr>
          <a:xfrm>
            <a:off x="1724040" y="3738670"/>
            <a:ext cx="0" cy="3557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D8877BC-FA28-AC7D-CCAF-0ABAD5E1C8B0}"/>
              </a:ext>
            </a:extLst>
          </p:cNvPr>
          <p:cNvCxnSpPr>
            <a:cxnSpLocks/>
            <a:stCxn id="167" idx="3"/>
          </p:cNvCxnSpPr>
          <p:nvPr/>
        </p:nvCxnSpPr>
        <p:spPr>
          <a:xfrm flipV="1">
            <a:off x="2206607" y="5020070"/>
            <a:ext cx="2511252" cy="2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EB06B66-3F27-13CD-51EB-CB2EC251B7D9}"/>
              </a:ext>
            </a:extLst>
          </p:cNvPr>
          <p:cNvSpPr txBox="1"/>
          <p:nvPr/>
        </p:nvSpPr>
        <p:spPr>
          <a:xfrm>
            <a:off x="3032756" y="2738636"/>
            <a:ext cx="434734" cy="261610"/>
          </a:xfrm>
          <a:prstGeom prst="rect">
            <a:avLst/>
          </a:prstGeom>
          <a:noFill/>
        </p:spPr>
        <p:txBody>
          <a:bodyPr wrap="none" rtlCol="0">
            <a:spAutoFit/>
          </a:bodyPr>
          <a:lstStyle/>
          <a:p>
            <a:r>
              <a:rPr lang="en-US" sz="1100" dirty="0"/>
              <a:t>IGW</a:t>
            </a:r>
          </a:p>
        </p:txBody>
      </p:sp>
      <p:sp>
        <p:nvSpPr>
          <p:cNvPr id="1026" name="TextBox 1025">
            <a:extLst>
              <a:ext uri="{FF2B5EF4-FFF2-40B4-BE49-F238E27FC236}">
                <a16:creationId xmlns:a16="http://schemas.microsoft.com/office/drawing/2014/main" id="{EFEF45E3-D110-4B79-5373-D0EBEE3D724F}"/>
              </a:ext>
            </a:extLst>
          </p:cNvPr>
          <p:cNvSpPr txBox="1"/>
          <p:nvPr/>
        </p:nvSpPr>
        <p:spPr>
          <a:xfrm>
            <a:off x="4738791" y="4858016"/>
            <a:ext cx="495837" cy="215444"/>
          </a:xfrm>
          <a:prstGeom prst="rect">
            <a:avLst/>
          </a:prstGeom>
          <a:solidFill>
            <a:schemeClr val="bg1"/>
          </a:solidFill>
          <a:ln>
            <a:solidFill>
              <a:srgbClr val="C00000"/>
            </a:solidFill>
          </a:ln>
        </p:spPr>
        <p:txBody>
          <a:bodyPr wrap="square" rtlCol="0">
            <a:spAutoFit/>
          </a:bodyPr>
          <a:lstStyle/>
          <a:p>
            <a:pPr algn="ctr"/>
            <a:r>
              <a:rPr lang="en-US" sz="800" b="1" dirty="0"/>
              <a:t>Update</a:t>
            </a:r>
          </a:p>
        </p:txBody>
      </p:sp>
      <p:sp>
        <p:nvSpPr>
          <p:cNvPr id="4" name="Title 3">
            <a:extLst>
              <a:ext uri="{FF2B5EF4-FFF2-40B4-BE49-F238E27FC236}">
                <a16:creationId xmlns:a16="http://schemas.microsoft.com/office/drawing/2014/main" id="{507C752D-0464-7CD7-1AE8-CC33F50D6248}"/>
              </a:ext>
            </a:extLst>
          </p:cNvPr>
          <p:cNvSpPr>
            <a:spLocks noGrp="1"/>
          </p:cNvSpPr>
          <p:nvPr>
            <p:ph type="title"/>
          </p:nvPr>
        </p:nvSpPr>
        <p:spPr/>
        <p:txBody>
          <a:bodyPr/>
          <a:lstStyle/>
          <a:p>
            <a:r>
              <a:rPr lang="en-US" dirty="0"/>
              <a:t>Update the Default Route Table towards Aviatrix NAT GW</a:t>
            </a:r>
          </a:p>
        </p:txBody>
      </p:sp>
    </p:spTree>
    <p:extLst>
      <p:ext uri="{BB962C8B-B14F-4D97-AF65-F5344CB8AC3E}">
        <p14:creationId xmlns:p14="http://schemas.microsoft.com/office/powerpoint/2010/main" val="191967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2272-9C30-A2EC-A38C-D6D7987D2487}"/>
              </a:ext>
            </a:extLst>
          </p:cNvPr>
          <p:cNvSpPr>
            <a:spLocks noGrp="1"/>
          </p:cNvSpPr>
          <p:nvPr>
            <p:ph type="title"/>
          </p:nvPr>
        </p:nvSpPr>
        <p:spPr/>
        <p:txBody>
          <a:bodyPr/>
          <a:lstStyle/>
          <a:p>
            <a:r>
              <a:rPr lang="en-US" sz="2800" b="1" dirty="0"/>
              <a:t>Reduce Cloud Costs, Improve Security, Non-Disruptive Deployment</a:t>
            </a:r>
          </a:p>
        </p:txBody>
      </p:sp>
      <p:sp>
        <p:nvSpPr>
          <p:cNvPr id="3" name="Slide Number Placeholder 2">
            <a:extLst>
              <a:ext uri="{FF2B5EF4-FFF2-40B4-BE49-F238E27FC236}">
                <a16:creationId xmlns:a16="http://schemas.microsoft.com/office/drawing/2014/main" id="{26E62833-F75C-506E-8380-19380B1D4CF8}"/>
              </a:ext>
            </a:extLst>
          </p:cNvPr>
          <p:cNvSpPr>
            <a:spLocks noGrp="1"/>
          </p:cNvSpPr>
          <p:nvPr>
            <p:ph type="sldNum" sz="quarter" idx="10"/>
          </p:nvPr>
        </p:nvSpPr>
        <p:spPr/>
        <p:txBody>
          <a:bodyPr/>
          <a:lstStyle/>
          <a:p>
            <a:fld id="{4A70B06D-F489-48FF-A885-ABB74CD5C952}" type="slidenum">
              <a:rPr lang="en-US" smtClean="0"/>
              <a:pPr/>
              <a:t>19</a:t>
            </a:fld>
            <a:endParaRPr lang="en-US"/>
          </a:p>
        </p:txBody>
      </p:sp>
      <p:sp>
        <p:nvSpPr>
          <p:cNvPr id="6" name="Rounded Rectangle 5">
            <a:extLst>
              <a:ext uri="{FF2B5EF4-FFF2-40B4-BE49-F238E27FC236}">
                <a16:creationId xmlns:a16="http://schemas.microsoft.com/office/drawing/2014/main" id="{BB9E014F-F9BE-DF97-CFE1-E9B780C14D0A}"/>
              </a:ext>
            </a:extLst>
          </p:cNvPr>
          <p:cNvSpPr/>
          <p:nvPr/>
        </p:nvSpPr>
        <p:spPr>
          <a:xfrm>
            <a:off x="264310" y="1471301"/>
            <a:ext cx="2469759" cy="2050473"/>
          </a:xfrm>
          <a:prstGeom prst="roundRect">
            <a:avLst>
              <a:gd name="adj" fmla="val 8816"/>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dge 1 with solid fill">
            <a:extLst>
              <a:ext uri="{FF2B5EF4-FFF2-40B4-BE49-F238E27FC236}">
                <a16:creationId xmlns:a16="http://schemas.microsoft.com/office/drawing/2014/main" id="{5B3662EC-FA39-C266-333F-016F62A93D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716" y="1481582"/>
            <a:ext cx="457200" cy="457200"/>
          </a:xfrm>
          <a:prstGeom prst="rect">
            <a:avLst/>
          </a:prstGeom>
        </p:spPr>
      </p:pic>
      <p:sp>
        <p:nvSpPr>
          <p:cNvPr id="11" name="Rounded Rectangle 10">
            <a:extLst>
              <a:ext uri="{FF2B5EF4-FFF2-40B4-BE49-F238E27FC236}">
                <a16:creationId xmlns:a16="http://schemas.microsoft.com/office/drawing/2014/main" id="{AD216F79-D625-4978-C2B2-F9670DEA42FF}"/>
              </a:ext>
            </a:extLst>
          </p:cNvPr>
          <p:cNvSpPr/>
          <p:nvPr/>
        </p:nvSpPr>
        <p:spPr>
          <a:xfrm>
            <a:off x="786051" y="2048255"/>
            <a:ext cx="562071" cy="562071"/>
          </a:xfrm>
          <a:prstGeom prst="roundRect">
            <a:avLst>
              <a:gd name="adj" fmla="val 21212"/>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t>NAT</a:t>
            </a:r>
          </a:p>
        </p:txBody>
      </p:sp>
      <p:pic>
        <p:nvPicPr>
          <p:cNvPr id="10" name="Graphic 9" descr="No sign outline">
            <a:extLst>
              <a:ext uri="{FF2B5EF4-FFF2-40B4-BE49-F238E27FC236}">
                <a16:creationId xmlns:a16="http://schemas.microsoft.com/office/drawing/2014/main" id="{843B304C-F551-B8D4-ED54-844AB1767B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157" y="1757790"/>
            <a:ext cx="1143000" cy="1143000"/>
          </a:xfrm>
          <a:prstGeom prst="rect">
            <a:avLst/>
          </a:prstGeom>
        </p:spPr>
      </p:pic>
      <p:sp>
        <p:nvSpPr>
          <p:cNvPr id="12" name="TextBox 11">
            <a:extLst>
              <a:ext uri="{FF2B5EF4-FFF2-40B4-BE49-F238E27FC236}">
                <a16:creationId xmlns:a16="http://schemas.microsoft.com/office/drawing/2014/main" id="{F07BA493-B0E1-B19A-1F86-71ABC5ACB7BF}"/>
              </a:ext>
            </a:extLst>
          </p:cNvPr>
          <p:cNvSpPr txBox="1"/>
          <p:nvPr/>
        </p:nvSpPr>
        <p:spPr>
          <a:xfrm>
            <a:off x="530655" y="2873721"/>
            <a:ext cx="1937069" cy="461665"/>
          </a:xfrm>
          <a:prstGeom prst="rect">
            <a:avLst/>
          </a:prstGeom>
          <a:noFill/>
        </p:spPr>
        <p:txBody>
          <a:bodyPr wrap="none" rtlCol="0">
            <a:spAutoFit/>
          </a:bodyPr>
          <a:lstStyle/>
          <a:p>
            <a:pPr algn="ctr"/>
            <a:r>
              <a:rPr lang="en-US" sz="1200" b="1" dirty="0">
                <a:solidFill>
                  <a:schemeClr val="bg1"/>
                </a:solidFill>
              </a:rPr>
              <a:t>Replace CSP NAT Gateways </a:t>
            </a:r>
          </a:p>
          <a:p>
            <a:pPr algn="ctr"/>
            <a:r>
              <a:rPr lang="en-US" sz="1200" b="1" dirty="0">
                <a:solidFill>
                  <a:schemeClr val="bg1"/>
                </a:solidFill>
              </a:rPr>
              <a:t>Reduce Cost Immediately</a:t>
            </a:r>
          </a:p>
        </p:txBody>
      </p:sp>
      <p:sp>
        <p:nvSpPr>
          <p:cNvPr id="13" name="Down Arrow 12">
            <a:extLst>
              <a:ext uri="{FF2B5EF4-FFF2-40B4-BE49-F238E27FC236}">
                <a16:creationId xmlns:a16="http://schemas.microsoft.com/office/drawing/2014/main" id="{9ED0ED34-593C-4924-1048-648360CC8FFA}"/>
              </a:ext>
            </a:extLst>
          </p:cNvPr>
          <p:cNvSpPr/>
          <p:nvPr/>
        </p:nvSpPr>
        <p:spPr>
          <a:xfrm>
            <a:off x="1616890" y="1939503"/>
            <a:ext cx="866871" cy="90714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dirty="0"/>
              <a:t>$</a:t>
            </a:r>
          </a:p>
        </p:txBody>
      </p:sp>
      <p:sp>
        <p:nvSpPr>
          <p:cNvPr id="14" name="Rounded Rectangle 13">
            <a:extLst>
              <a:ext uri="{FF2B5EF4-FFF2-40B4-BE49-F238E27FC236}">
                <a16:creationId xmlns:a16="http://schemas.microsoft.com/office/drawing/2014/main" id="{7AD3C810-3E85-2F43-2F3E-AAB9EDC494AA}"/>
              </a:ext>
            </a:extLst>
          </p:cNvPr>
          <p:cNvSpPr/>
          <p:nvPr/>
        </p:nvSpPr>
        <p:spPr>
          <a:xfrm>
            <a:off x="3174081" y="1471301"/>
            <a:ext cx="2469759" cy="2050473"/>
          </a:xfrm>
          <a:prstGeom prst="roundRect">
            <a:avLst>
              <a:gd name="adj" fmla="val 8816"/>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a:extLst>
              <a:ext uri="{FF2B5EF4-FFF2-40B4-BE49-F238E27FC236}">
                <a16:creationId xmlns:a16="http://schemas.microsoft.com/office/drawing/2014/main" id="{85736FFE-5B86-43B5-DFD8-D515DD6AC45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219487" y="1481582"/>
            <a:ext cx="457200" cy="457200"/>
          </a:xfrm>
          <a:prstGeom prst="rect">
            <a:avLst/>
          </a:prstGeom>
        </p:spPr>
      </p:pic>
      <p:sp>
        <p:nvSpPr>
          <p:cNvPr id="18" name="TextBox 17">
            <a:extLst>
              <a:ext uri="{FF2B5EF4-FFF2-40B4-BE49-F238E27FC236}">
                <a16:creationId xmlns:a16="http://schemas.microsoft.com/office/drawing/2014/main" id="{1ADB1031-7C32-8BD2-05BB-32CD7D2E562B}"/>
              </a:ext>
            </a:extLst>
          </p:cNvPr>
          <p:cNvSpPr txBox="1"/>
          <p:nvPr/>
        </p:nvSpPr>
        <p:spPr>
          <a:xfrm>
            <a:off x="3337064" y="2873721"/>
            <a:ext cx="2143792" cy="461665"/>
          </a:xfrm>
          <a:prstGeom prst="rect">
            <a:avLst/>
          </a:prstGeom>
          <a:noFill/>
        </p:spPr>
        <p:txBody>
          <a:bodyPr wrap="none" rtlCol="0">
            <a:spAutoFit/>
          </a:bodyPr>
          <a:lstStyle/>
          <a:p>
            <a:pPr algn="ctr"/>
            <a:r>
              <a:rPr lang="en-US" sz="1200" b="1" dirty="0">
                <a:solidFill>
                  <a:schemeClr val="bg1"/>
                </a:solidFill>
              </a:rPr>
              <a:t>Add Distributed Cloud Firewall</a:t>
            </a:r>
          </a:p>
          <a:p>
            <a:pPr algn="ctr"/>
            <a:r>
              <a:rPr lang="en-US" sz="1200" b="1" dirty="0">
                <a:solidFill>
                  <a:schemeClr val="bg1"/>
                </a:solidFill>
              </a:rPr>
              <a:t>for Egress</a:t>
            </a:r>
          </a:p>
        </p:txBody>
      </p:sp>
      <p:sp>
        <p:nvSpPr>
          <p:cNvPr id="20" name="TextBox 19">
            <a:extLst>
              <a:ext uri="{FF2B5EF4-FFF2-40B4-BE49-F238E27FC236}">
                <a16:creationId xmlns:a16="http://schemas.microsoft.com/office/drawing/2014/main" id="{DD09C6FB-CDD5-3797-1212-88A86B6A11A7}"/>
              </a:ext>
            </a:extLst>
          </p:cNvPr>
          <p:cNvSpPr txBox="1"/>
          <p:nvPr/>
        </p:nvSpPr>
        <p:spPr>
          <a:xfrm>
            <a:off x="264311" y="3690258"/>
            <a:ext cx="2660074" cy="1692771"/>
          </a:xfrm>
          <a:prstGeom prst="rect">
            <a:avLst/>
          </a:prstGeom>
          <a:noFill/>
        </p:spPr>
        <p:txBody>
          <a:bodyPr wrap="square" rtlCol="0">
            <a:spAutoFit/>
          </a:bodyPr>
          <a:lstStyle/>
          <a:p>
            <a:pPr>
              <a:spcAft>
                <a:spcPts val="600"/>
              </a:spcAft>
            </a:pPr>
            <a:r>
              <a:rPr lang="en-US" sz="1400" b="1" dirty="0"/>
              <a:t>Aviatrix Secure NAT Gateway</a:t>
            </a:r>
          </a:p>
          <a:p>
            <a:pPr marL="228600" indent="-228600">
              <a:spcAft>
                <a:spcPts val="600"/>
              </a:spcAft>
              <a:buFont typeface="Arial" panose="020B0604020202020204" pitchFamily="34" charset="0"/>
              <a:buChar char="•"/>
            </a:pPr>
            <a:r>
              <a:rPr lang="en-US" sz="1400" dirty="0"/>
              <a:t>Non-Disruptive Insertion</a:t>
            </a:r>
          </a:p>
          <a:p>
            <a:pPr marL="228600" indent="-228600">
              <a:spcAft>
                <a:spcPts val="600"/>
              </a:spcAft>
              <a:buFont typeface="Arial" panose="020B0604020202020204" pitchFamily="34" charset="0"/>
              <a:buChar char="•"/>
            </a:pPr>
            <a:r>
              <a:rPr lang="en-US" sz="1400" dirty="0"/>
              <a:t>Advanced NAT Features</a:t>
            </a:r>
          </a:p>
          <a:p>
            <a:pPr marL="228600" indent="-228600">
              <a:spcAft>
                <a:spcPts val="600"/>
              </a:spcAft>
              <a:buFont typeface="Arial" panose="020B0604020202020204" pitchFamily="34" charset="0"/>
              <a:buChar char="•"/>
            </a:pPr>
            <a:r>
              <a:rPr lang="en-US" sz="1400" dirty="0"/>
              <a:t>Distributed Cloud Firewall Capable</a:t>
            </a:r>
          </a:p>
          <a:p>
            <a:pPr marL="228600" indent="-228600">
              <a:spcAft>
                <a:spcPts val="600"/>
              </a:spcAft>
              <a:buFont typeface="Arial" panose="020B0604020202020204" pitchFamily="34" charset="0"/>
              <a:buChar char="•"/>
            </a:pPr>
            <a:r>
              <a:rPr lang="en-US" sz="1400" dirty="0"/>
              <a:t>Visibility and Alerting</a:t>
            </a:r>
          </a:p>
        </p:txBody>
      </p:sp>
      <p:sp>
        <p:nvSpPr>
          <p:cNvPr id="21" name="Rounded Rectangle 20">
            <a:extLst>
              <a:ext uri="{FF2B5EF4-FFF2-40B4-BE49-F238E27FC236}">
                <a16:creationId xmlns:a16="http://schemas.microsoft.com/office/drawing/2014/main" id="{52B554C5-1EE9-D879-C0C3-C23BD70A02D2}"/>
              </a:ext>
            </a:extLst>
          </p:cNvPr>
          <p:cNvSpPr/>
          <p:nvPr/>
        </p:nvSpPr>
        <p:spPr>
          <a:xfrm>
            <a:off x="3831530" y="1757790"/>
            <a:ext cx="1316182" cy="974275"/>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8FDD39-8C52-C7E4-49D5-D8D4CC171356}"/>
              </a:ext>
            </a:extLst>
          </p:cNvPr>
          <p:cNvSpPr/>
          <p:nvPr/>
        </p:nvSpPr>
        <p:spPr>
          <a:xfrm>
            <a:off x="4276352" y="1673934"/>
            <a:ext cx="950629" cy="11364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82A1675A-9519-5260-7074-F4E6C247F178}"/>
              </a:ext>
            </a:extLst>
          </p:cNvPr>
          <p:cNvPicPr>
            <a:picLocks noChangeAspect="1"/>
          </p:cNvPicPr>
          <p:nvPr/>
        </p:nvPicPr>
        <p:blipFill>
          <a:blip r:embed="rId9"/>
          <a:stretch>
            <a:fillRect/>
          </a:stretch>
        </p:blipFill>
        <p:spPr>
          <a:xfrm>
            <a:off x="3968975" y="1741240"/>
            <a:ext cx="1143000" cy="987251"/>
          </a:xfrm>
          <a:prstGeom prst="rightArrow">
            <a:avLst/>
          </a:prstGeom>
        </p:spPr>
      </p:pic>
      <p:sp>
        <p:nvSpPr>
          <p:cNvPr id="26" name="Rectangle 25">
            <a:extLst>
              <a:ext uri="{FF2B5EF4-FFF2-40B4-BE49-F238E27FC236}">
                <a16:creationId xmlns:a16="http://schemas.microsoft.com/office/drawing/2014/main" id="{9C68F584-28A2-02E1-AF26-E7DC8BF0E8F6}"/>
              </a:ext>
            </a:extLst>
          </p:cNvPr>
          <p:cNvSpPr/>
          <p:nvPr/>
        </p:nvSpPr>
        <p:spPr>
          <a:xfrm>
            <a:off x="4108245" y="2101911"/>
            <a:ext cx="762752" cy="265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3B9410-1919-60E5-1228-B1EECF8A2CD2}"/>
              </a:ext>
            </a:extLst>
          </p:cNvPr>
          <p:cNvSpPr txBox="1"/>
          <p:nvPr/>
        </p:nvSpPr>
        <p:spPr>
          <a:xfrm>
            <a:off x="4102757" y="2026860"/>
            <a:ext cx="783228" cy="369332"/>
          </a:xfrm>
          <a:prstGeom prst="rect">
            <a:avLst/>
          </a:prstGeom>
          <a:noFill/>
          <a:ln>
            <a:noFill/>
          </a:ln>
        </p:spPr>
        <p:txBody>
          <a:bodyPr wrap="none" rtlCol="0">
            <a:spAutoFit/>
          </a:bodyPr>
          <a:lstStyle/>
          <a:p>
            <a:r>
              <a:rPr lang="en-US" b="1" dirty="0"/>
              <a:t>Egress</a:t>
            </a:r>
          </a:p>
        </p:txBody>
      </p:sp>
      <p:sp>
        <p:nvSpPr>
          <p:cNvPr id="27" name="TextBox 26">
            <a:extLst>
              <a:ext uri="{FF2B5EF4-FFF2-40B4-BE49-F238E27FC236}">
                <a16:creationId xmlns:a16="http://schemas.microsoft.com/office/drawing/2014/main" id="{9A04C2C9-46CB-9812-BB8E-EB72500A875F}"/>
              </a:ext>
            </a:extLst>
          </p:cNvPr>
          <p:cNvSpPr txBox="1"/>
          <p:nvPr/>
        </p:nvSpPr>
        <p:spPr>
          <a:xfrm>
            <a:off x="3183872" y="3690257"/>
            <a:ext cx="2660074" cy="1985159"/>
          </a:xfrm>
          <a:prstGeom prst="rect">
            <a:avLst/>
          </a:prstGeom>
          <a:noFill/>
        </p:spPr>
        <p:txBody>
          <a:bodyPr wrap="square" rtlCol="0">
            <a:spAutoFit/>
          </a:bodyPr>
          <a:lstStyle/>
          <a:p>
            <a:pPr>
              <a:spcAft>
                <a:spcPts val="600"/>
              </a:spcAft>
            </a:pPr>
            <a:r>
              <a:rPr lang="en-US" sz="1400" b="1" dirty="0"/>
              <a:t>Distributed Cloud Firewall for Egress</a:t>
            </a:r>
          </a:p>
          <a:p>
            <a:pPr marL="228600" indent="-228600">
              <a:spcAft>
                <a:spcPts val="600"/>
              </a:spcAft>
              <a:buFont typeface="Arial" panose="020B0604020202020204" pitchFamily="34" charset="0"/>
              <a:buChar char="•"/>
            </a:pPr>
            <a:r>
              <a:rPr lang="en-US" sz="1400" dirty="0"/>
              <a:t>Advanced Threat Detection</a:t>
            </a:r>
          </a:p>
          <a:p>
            <a:pPr marL="228600" indent="-228600">
              <a:spcAft>
                <a:spcPts val="600"/>
              </a:spcAft>
              <a:buFont typeface="Arial" panose="020B0604020202020204" pitchFamily="34" charset="0"/>
              <a:buChar char="•"/>
            </a:pPr>
            <a:r>
              <a:rPr lang="en-US" sz="1400" dirty="0"/>
              <a:t>Suricata IDS/IPS</a:t>
            </a:r>
          </a:p>
          <a:p>
            <a:pPr marL="228600" indent="-228600">
              <a:spcAft>
                <a:spcPts val="600"/>
              </a:spcAft>
              <a:buFont typeface="Arial" panose="020B0604020202020204" pitchFamily="34" charset="0"/>
              <a:buChar char="•"/>
            </a:pPr>
            <a:r>
              <a:rPr lang="en-US" sz="1400" dirty="0"/>
              <a:t>ID Known Malicious IPs</a:t>
            </a:r>
          </a:p>
          <a:p>
            <a:pPr marL="228600" indent="-228600">
              <a:spcAft>
                <a:spcPts val="600"/>
              </a:spcAft>
              <a:buFont typeface="Arial" panose="020B0604020202020204" pitchFamily="34" charset="0"/>
              <a:buChar char="•"/>
            </a:pPr>
            <a:r>
              <a:rPr lang="en-US" sz="1400" dirty="0"/>
              <a:t>Automated Threat Blocking</a:t>
            </a:r>
          </a:p>
          <a:p>
            <a:pPr marL="228600" indent="-228600">
              <a:spcAft>
                <a:spcPts val="600"/>
              </a:spcAft>
              <a:buFont typeface="Arial" panose="020B0604020202020204" pitchFamily="34" charset="0"/>
              <a:buChar char="•"/>
            </a:pPr>
            <a:r>
              <a:rPr lang="en-US" sz="1400" dirty="0"/>
              <a:t>Anomaly Detection</a:t>
            </a:r>
          </a:p>
        </p:txBody>
      </p:sp>
      <p:sp>
        <p:nvSpPr>
          <p:cNvPr id="28" name="Rounded Rectangle 27">
            <a:extLst>
              <a:ext uri="{FF2B5EF4-FFF2-40B4-BE49-F238E27FC236}">
                <a16:creationId xmlns:a16="http://schemas.microsoft.com/office/drawing/2014/main" id="{A3AB3673-7A22-55CC-C813-183C444A7ABC}"/>
              </a:ext>
            </a:extLst>
          </p:cNvPr>
          <p:cNvSpPr/>
          <p:nvPr/>
        </p:nvSpPr>
        <p:spPr>
          <a:xfrm>
            <a:off x="6285174" y="1471301"/>
            <a:ext cx="2469759" cy="2050473"/>
          </a:xfrm>
          <a:prstGeom prst="roundRect">
            <a:avLst>
              <a:gd name="adj" fmla="val 8816"/>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Badge 3 with solid fill">
            <a:extLst>
              <a:ext uri="{FF2B5EF4-FFF2-40B4-BE49-F238E27FC236}">
                <a16:creationId xmlns:a16="http://schemas.microsoft.com/office/drawing/2014/main" id="{3D4EF050-94FD-B993-ABCD-15C4BD5F7A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330580" y="1481582"/>
            <a:ext cx="457200" cy="457200"/>
          </a:xfrm>
          <a:prstGeom prst="rect">
            <a:avLst/>
          </a:prstGeom>
        </p:spPr>
      </p:pic>
      <p:sp>
        <p:nvSpPr>
          <p:cNvPr id="30" name="TextBox 29">
            <a:extLst>
              <a:ext uri="{FF2B5EF4-FFF2-40B4-BE49-F238E27FC236}">
                <a16:creationId xmlns:a16="http://schemas.microsoft.com/office/drawing/2014/main" id="{5DE01CC5-3747-54E1-C10B-732629462EF0}"/>
              </a:ext>
            </a:extLst>
          </p:cNvPr>
          <p:cNvSpPr txBox="1"/>
          <p:nvPr/>
        </p:nvSpPr>
        <p:spPr>
          <a:xfrm>
            <a:off x="6297475" y="2873721"/>
            <a:ext cx="2445157" cy="646331"/>
          </a:xfrm>
          <a:prstGeom prst="rect">
            <a:avLst/>
          </a:prstGeom>
          <a:noFill/>
        </p:spPr>
        <p:txBody>
          <a:bodyPr wrap="none" rtlCol="0">
            <a:spAutoFit/>
          </a:bodyPr>
          <a:lstStyle/>
          <a:p>
            <a:pPr algn="ctr"/>
            <a:r>
              <a:rPr lang="en-US" sz="1200" b="1" dirty="0">
                <a:solidFill>
                  <a:schemeClr val="bg1"/>
                </a:solidFill>
              </a:rPr>
              <a:t>Add  Full Distributed Cloud Firewall</a:t>
            </a:r>
          </a:p>
          <a:p>
            <a:pPr algn="ctr"/>
            <a:r>
              <a:rPr lang="en-US" sz="1200" b="1" dirty="0">
                <a:solidFill>
                  <a:schemeClr val="bg1"/>
                </a:solidFill>
              </a:rPr>
              <a:t>with Secure Transit for E/W</a:t>
            </a:r>
          </a:p>
          <a:p>
            <a:pPr algn="ctr"/>
            <a:endParaRPr lang="en-US" sz="1200" b="1" dirty="0">
              <a:solidFill>
                <a:schemeClr val="bg1"/>
              </a:solidFill>
            </a:endParaRPr>
          </a:p>
        </p:txBody>
      </p:sp>
      <p:sp>
        <p:nvSpPr>
          <p:cNvPr id="36" name="TextBox 35">
            <a:extLst>
              <a:ext uri="{FF2B5EF4-FFF2-40B4-BE49-F238E27FC236}">
                <a16:creationId xmlns:a16="http://schemas.microsoft.com/office/drawing/2014/main" id="{11163F34-8EFC-F222-67E2-52351E87EF0B}"/>
              </a:ext>
            </a:extLst>
          </p:cNvPr>
          <p:cNvSpPr txBox="1"/>
          <p:nvPr/>
        </p:nvSpPr>
        <p:spPr>
          <a:xfrm>
            <a:off x="6294965" y="3690257"/>
            <a:ext cx="2660074" cy="2569934"/>
          </a:xfrm>
          <a:prstGeom prst="rect">
            <a:avLst/>
          </a:prstGeom>
          <a:noFill/>
        </p:spPr>
        <p:txBody>
          <a:bodyPr wrap="square" rtlCol="0">
            <a:spAutoFit/>
          </a:bodyPr>
          <a:lstStyle/>
          <a:p>
            <a:pPr>
              <a:spcAft>
                <a:spcPts val="600"/>
              </a:spcAft>
            </a:pPr>
            <a:r>
              <a:rPr lang="en-US" sz="1400" b="1" dirty="0"/>
              <a:t>Distributed Cloud Firewall for Private Networks</a:t>
            </a:r>
          </a:p>
          <a:p>
            <a:pPr marL="228600" indent="-228600">
              <a:spcAft>
                <a:spcPts val="600"/>
              </a:spcAft>
              <a:buFont typeface="Arial" panose="020B0604020202020204" pitchFamily="34" charset="0"/>
              <a:buChar char="•"/>
            </a:pPr>
            <a:r>
              <a:rPr lang="en-US" sz="1400" dirty="0"/>
              <a:t>East – West Firewalling</a:t>
            </a:r>
          </a:p>
          <a:p>
            <a:pPr marL="228600" indent="-228600">
              <a:spcAft>
                <a:spcPts val="600"/>
              </a:spcAft>
              <a:buFont typeface="Arial" panose="020B0604020202020204" pitchFamily="34" charset="0"/>
              <a:buChar char="•"/>
            </a:pPr>
            <a:r>
              <a:rPr lang="en-US" sz="1400" dirty="0"/>
              <a:t>Multicloud Networking</a:t>
            </a:r>
          </a:p>
          <a:p>
            <a:pPr marL="228600" indent="-228600">
              <a:spcAft>
                <a:spcPts val="600"/>
              </a:spcAft>
              <a:buFont typeface="Arial" panose="020B0604020202020204" pitchFamily="34" charset="0"/>
              <a:buChar char="•"/>
            </a:pPr>
            <a:r>
              <a:rPr lang="en-US" sz="1400" dirty="0"/>
              <a:t>Full Visibility</a:t>
            </a:r>
          </a:p>
          <a:p>
            <a:pPr marL="228600" indent="-228600">
              <a:spcAft>
                <a:spcPts val="600"/>
              </a:spcAft>
              <a:buFont typeface="Arial" panose="020B0604020202020204" pitchFamily="34" charset="0"/>
              <a:buChar char="•"/>
            </a:pPr>
            <a:r>
              <a:rPr lang="en-US" sz="1400" dirty="0"/>
              <a:t>Micro Segmentation</a:t>
            </a:r>
          </a:p>
          <a:p>
            <a:pPr marL="228600" indent="-228600">
              <a:spcAft>
                <a:spcPts val="600"/>
              </a:spcAft>
              <a:buFont typeface="Arial" panose="020B0604020202020204" pitchFamily="34" charset="0"/>
              <a:buChar char="•"/>
            </a:pPr>
            <a:r>
              <a:rPr lang="en-US" sz="1400" dirty="0"/>
              <a:t>Deep Packet Inspection</a:t>
            </a:r>
          </a:p>
          <a:p>
            <a:pPr marL="228600" indent="-228600">
              <a:spcAft>
                <a:spcPts val="600"/>
              </a:spcAft>
              <a:buFont typeface="Arial" panose="020B0604020202020204" pitchFamily="34" charset="0"/>
              <a:buChar char="•"/>
            </a:pPr>
            <a:r>
              <a:rPr lang="en-US" sz="1400" dirty="0"/>
              <a:t>Vulnerability Scanning</a:t>
            </a:r>
          </a:p>
          <a:p>
            <a:pPr marL="228600" indent="-228600">
              <a:spcAft>
                <a:spcPts val="600"/>
              </a:spcAft>
              <a:buFont typeface="Arial" panose="020B0604020202020204" pitchFamily="34" charset="0"/>
              <a:buChar char="•"/>
            </a:pPr>
            <a:r>
              <a:rPr lang="en-US" sz="1400" dirty="0"/>
              <a:t>Advanced Threat Intelligence</a:t>
            </a:r>
          </a:p>
        </p:txBody>
      </p:sp>
      <p:sp>
        <p:nvSpPr>
          <p:cNvPr id="38" name="Rounded Rectangle 37">
            <a:extLst>
              <a:ext uri="{FF2B5EF4-FFF2-40B4-BE49-F238E27FC236}">
                <a16:creationId xmlns:a16="http://schemas.microsoft.com/office/drawing/2014/main" id="{2AEAEA43-6BB1-7C8A-B5FB-379C861CFE32}"/>
              </a:ext>
            </a:extLst>
          </p:cNvPr>
          <p:cNvSpPr/>
          <p:nvPr/>
        </p:nvSpPr>
        <p:spPr>
          <a:xfrm>
            <a:off x="9126634" y="1471301"/>
            <a:ext cx="2469759" cy="2050473"/>
          </a:xfrm>
          <a:prstGeom prst="roundRect">
            <a:avLst>
              <a:gd name="adj" fmla="val 8816"/>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1DB60F7E-3DB2-9A59-B5CA-F3F27DC1E5EE}"/>
              </a:ext>
            </a:extLst>
          </p:cNvPr>
          <p:cNvSpPr txBox="1"/>
          <p:nvPr/>
        </p:nvSpPr>
        <p:spPr>
          <a:xfrm>
            <a:off x="9232871" y="2900790"/>
            <a:ext cx="2257285" cy="461665"/>
          </a:xfrm>
          <a:prstGeom prst="rect">
            <a:avLst/>
          </a:prstGeom>
          <a:noFill/>
        </p:spPr>
        <p:txBody>
          <a:bodyPr wrap="none" rtlCol="0">
            <a:spAutoFit/>
          </a:bodyPr>
          <a:lstStyle/>
          <a:p>
            <a:pPr algn="ctr"/>
            <a:r>
              <a:rPr lang="en-US" sz="1200" b="1" dirty="0">
                <a:solidFill>
                  <a:schemeClr val="bg1"/>
                </a:solidFill>
              </a:rPr>
              <a:t>Take a Bite Out of Firewall Costs</a:t>
            </a:r>
          </a:p>
          <a:p>
            <a:pPr algn="ctr"/>
            <a:r>
              <a:rPr lang="en-US" sz="1200" b="1" dirty="0">
                <a:solidFill>
                  <a:schemeClr val="bg1"/>
                </a:solidFill>
              </a:rPr>
              <a:t>with Distributed Cloud Firewall</a:t>
            </a:r>
          </a:p>
        </p:txBody>
      </p:sp>
      <p:sp>
        <p:nvSpPr>
          <p:cNvPr id="46" name="TextBox 45">
            <a:extLst>
              <a:ext uri="{FF2B5EF4-FFF2-40B4-BE49-F238E27FC236}">
                <a16:creationId xmlns:a16="http://schemas.microsoft.com/office/drawing/2014/main" id="{0643FC22-D274-4271-468C-2A55264AAC3E}"/>
              </a:ext>
            </a:extLst>
          </p:cNvPr>
          <p:cNvSpPr txBox="1"/>
          <p:nvPr/>
        </p:nvSpPr>
        <p:spPr>
          <a:xfrm>
            <a:off x="9136424" y="3690257"/>
            <a:ext cx="2831213" cy="1692771"/>
          </a:xfrm>
          <a:prstGeom prst="rect">
            <a:avLst/>
          </a:prstGeom>
          <a:noFill/>
        </p:spPr>
        <p:txBody>
          <a:bodyPr wrap="square" rtlCol="0">
            <a:spAutoFit/>
          </a:bodyPr>
          <a:lstStyle/>
          <a:p>
            <a:pPr>
              <a:spcAft>
                <a:spcPts val="600"/>
              </a:spcAft>
            </a:pPr>
            <a:r>
              <a:rPr lang="en-US" sz="1400" b="1" dirty="0"/>
              <a:t>Reduce Number of Existing Firewalls Required for E/W </a:t>
            </a:r>
          </a:p>
          <a:p>
            <a:pPr marL="228600" indent="-228600">
              <a:spcAft>
                <a:spcPts val="600"/>
              </a:spcAft>
              <a:buFont typeface="Arial" panose="020B0604020202020204" pitchFamily="34" charset="0"/>
              <a:buChar char="•"/>
            </a:pPr>
            <a:r>
              <a:rPr lang="en-US" sz="1400" dirty="0"/>
              <a:t>Reduces License Costs</a:t>
            </a:r>
          </a:p>
          <a:p>
            <a:pPr marL="228600" indent="-228600">
              <a:spcAft>
                <a:spcPts val="600"/>
              </a:spcAft>
              <a:buFont typeface="Arial" panose="020B0604020202020204" pitchFamily="34" charset="0"/>
              <a:buChar char="•"/>
            </a:pPr>
            <a:r>
              <a:rPr lang="en-US" sz="1400" dirty="0"/>
              <a:t>Reduces Operational Costs</a:t>
            </a:r>
          </a:p>
          <a:p>
            <a:pPr marL="228600" indent="-228600">
              <a:spcAft>
                <a:spcPts val="600"/>
              </a:spcAft>
              <a:buFont typeface="Arial" panose="020B0604020202020204" pitchFamily="34" charset="0"/>
              <a:buChar char="•"/>
            </a:pPr>
            <a:r>
              <a:rPr lang="en-US" sz="1400" dirty="0"/>
              <a:t>Reduces CSP Data Transfer Costs</a:t>
            </a:r>
          </a:p>
          <a:p>
            <a:pPr marL="228600" indent="-228600">
              <a:spcAft>
                <a:spcPts val="600"/>
              </a:spcAft>
              <a:buFont typeface="Arial" panose="020B0604020202020204" pitchFamily="34" charset="0"/>
              <a:buChar char="•"/>
            </a:pPr>
            <a:r>
              <a:rPr lang="en-US" sz="1400" dirty="0"/>
              <a:t>Reduces Business Risk</a:t>
            </a:r>
          </a:p>
        </p:txBody>
      </p:sp>
      <p:pic>
        <p:nvPicPr>
          <p:cNvPr id="53" name="Graphic 52" descr="Badge 4 with solid fill">
            <a:extLst>
              <a:ext uri="{FF2B5EF4-FFF2-40B4-BE49-F238E27FC236}">
                <a16:creationId xmlns:a16="http://schemas.microsoft.com/office/drawing/2014/main" id="{C0B92622-0ED3-10FA-9E57-3F35278D6BC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91250" y="1481582"/>
            <a:ext cx="457200" cy="457200"/>
          </a:xfrm>
          <a:prstGeom prst="rect">
            <a:avLst/>
          </a:prstGeom>
        </p:spPr>
      </p:pic>
      <p:pic>
        <p:nvPicPr>
          <p:cNvPr id="56" name="Picture 55">
            <a:extLst>
              <a:ext uri="{FF2B5EF4-FFF2-40B4-BE49-F238E27FC236}">
                <a16:creationId xmlns:a16="http://schemas.microsoft.com/office/drawing/2014/main" id="{90920100-39CB-B6F7-2683-D596FAC5766E}"/>
              </a:ext>
            </a:extLst>
          </p:cNvPr>
          <p:cNvPicPr>
            <a:picLocks noChangeAspect="1"/>
          </p:cNvPicPr>
          <p:nvPr/>
        </p:nvPicPr>
        <p:blipFill rotWithShape="1">
          <a:blip r:embed="rId9"/>
          <a:srcRect l="6293" t="35820" r="41896" b="12369"/>
          <a:stretch/>
        </p:blipFill>
        <p:spPr>
          <a:xfrm>
            <a:off x="9648449" y="2025880"/>
            <a:ext cx="677540" cy="585216"/>
          </a:xfrm>
          <a:prstGeom prst="roundRect">
            <a:avLst/>
          </a:prstGeom>
        </p:spPr>
      </p:pic>
      <p:sp>
        <p:nvSpPr>
          <p:cNvPr id="60" name="Rectangle 59">
            <a:extLst>
              <a:ext uri="{FF2B5EF4-FFF2-40B4-BE49-F238E27FC236}">
                <a16:creationId xmlns:a16="http://schemas.microsoft.com/office/drawing/2014/main" id="{4D65F09F-8C06-2A37-0C30-6F45CFEDE77D}"/>
              </a:ext>
            </a:extLst>
          </p:cNvPr>
          <p:cNvSpPr/>
          <p:nvPr/>
        </p:nvSpPr>
        <p:spPr>
          <a:xfrm>
            <a:off x="9708724" y="2342061"/>
            <a:ext cx="565749" cy="2425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t>NGFW</a:t>
            </a:r>
          </a:p>
        </p:txBody>
      </p:sp>
      <p:sp>
        <p:nvSpPr>
          <p:cNvPr id="65" name="Oval 64">
            <a:extLst>
              <a:ext uri="{FF2B5EF4-FFF2-40B4-BE49-F238E27FC236}">
                <a16:creationId xmlns:a16="http://schemas.microsoft.com/office/drawing/2014/main" id="{9DFB42E6-33E6-BA86-0829-64C163BDD4CE}"/>
              </a:ext>
            </a:extLst>
          </p:cNvPr>
          <p:cNvSpPr/>
          <p:nvPr/>
        </p:nvSpPr>
        <p:spPr>
          <a:xfrm>
            <a:off x="10011840" y="1832694"/>
            <a:ext cx="499778" cy="4997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a:extLst>
              <a:ext uri="{FF2B5EF4-FFF2-40B4-BE49-F238E27FC236}">
                <a16:creationId xmlns:a16="http://schemas.microsoft.com/office/drawing/2014/main" id="{89C74721-173B-C089-674D-C0B27C710272}"/>
              </a:ext>
            </a:extLst>
          </p:cNvPr>
          <p:cNvSpPr/>
          <p:nvPr/>
        </p:nvSpPr>
        <p:spPr>
          <a:xfrm>
            <a:off x="10485492" y="1834323"/>
            <a:ext cx="866871" cy="90714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dirty="0"/>
              <a:t>$</a:t>
            </a:r>
          </a:p>
        </p:txBody>
      </p:sp>
      <p:sp>
        <p:nvSpPr>
          <p:cNvPr id="67" name="TextBox 66">
            <a:extLst>
              <a:ext uri="{FF2B5EF4-FFF2-40B4-BE49-F238E27FC236}">
                <a16:creationId xmlns:a16="http://schemas.microsoft.com/office/drawing/2014/main" id="{99FF6DAF-B159-2A05-60A6-7CBF03BEDC14}"/>
              </a:ext>
            </a:extLst>
          </p:cNvPr>
          <p:cNvSpPr txBox="1"/>
          <p:nvPr/>
        </p:nvSpPr>
        <p:spPr>
          <a:xfrm>
            <a:off x="538316" y="897951"/>
            <a:ext cx="1871090" cy="461665"/>
          </a:xfrm>
          <a:prstGeom prst="rect">
            <a:avLst/>
          </a:prstGeom>
          <a:noFill/>
        </p:spPr>
        <p:txBody>
          <a:bodyPr wrap="none" rtlCol="0">
            <a:spAutoFit/>
          </a:bodyPr>
          <a:lstStyle/>
          <a:p>
            <a:r>
              <a:rPr lang="en-US" sz="2400" b="1" dirty="0">
                <a:solidFill>
                  <a:srgbClr val="00DBFF"/>
                </a:solidFill>
              </a:rPr>
              <a:t>Reduce Costs</a:t>
            </a:r>
          </a:p>
        </p:txBody>
      </p:sp>
      <p:sp>
        <p:nvSpPr>
          <p:cNvPr id="68" name="TextBox 67">
            <a:extLst>
              <a:ext uri="{FF2B5EF4-FFF2-40B4-BE49-F238E27FC236}">
                <a16:creationId xmlns:a16="http://schemas.microsoft.com/office/drawing/2014/main" id="{BDCED4CA-7368-DD43-7970-AA92787B1B78}"/>
              </a:ext>
            </a:extLst>
          </p:cNvPr>
          <p:cNvSpPr txBox="1"/>
          <p:nvPr/>
        </p:nvSpPr>
        <p:spPr>
          <a:xfrm>
            <a:off x="9387785" y="897951"/>
            <a:ext cx="1871090" cy="461665"/>
          </a:xfrm>
          <a:prstGeom prst="rect">
            <a:avLst/>
          </a:prstGeom>
          <a:noFill/>
        </p:spPr>
        <p:txBody>
          <a:bodyPr wrap="none" rtlCol="0">
            <a:spAutoFit/>
          </a:bodyPr>
          <a:lstStyle/>
          <a:p>
            <a:r>
              <a:rPr lang="en-US" sz="2400" b="1" dirty="0">
                <a:solidFill>
                  <a:srgbClr val="00DBFF"/>
                </a:solidFill>
              </a:rPr>
              <a:t>Reduce Costs</a:t>
            </a:r>
          </a:p>
        </p:txBody>
      </p:sp>
      <p:sp>
        <p:nvSpPr>
          <p:cNvPr id="69" name="TextBox 68">
            <a:extLst>
              <a:ext uri="{FF2B5EF4-FFF2-40B4-BE49-F238E27FC236}">
                <a16:creationId xmlns:a16="http://schemas.microsoft.com/office/drawing/2014/main" id="{9BFABD22-AF9F-0DBC-81FD-49F7B77044C7}"/>
              </a:ext>
            </a:extLst>
          </p:cNvPr>
          <p:cNvSpPr txBox="1"/>
          <p:nvPr/>
        </p:nvSpPr>
        <p:spPr>
          <a:xfrm>
            <a:off x="3166684" y="897951"/>
            <a:ext cx="2353273" cy="461665"/>
          </a:xfrm>
          <a:prstGeom prst="rect">
            <a:avLst/>
          </a:prstGeom>
          <a:noFill/>
        </p:spPr>
        <p:txBody>
          <a:bodyPr wrap="none" rtlCol="0">
            <a:spAutoFit/>
          </a:bodyPr>
          <a:lstStyle/>
          <a:p>
            <a:r>
              <a:rPr lang="en-US" sz="2400" b="1" dirty="0">
                <a:solidFill>
                  <a:srgbClr val="00DBFF"/>
                </a:solidFill>
              </a:rPr>
              <a:t>Increase Security</a:t>
            </a:r>
          </a:p>
        </p:txBody>
      </p:sp>
      <p:sp>
        <p:nvSpPr>
          <p:cNvPr id="70" name="TextBox 69">
            <a:extLst>
              <a:ext uri="{FF2B5EF4-FFF2-40B4-BE49-F238E27FC236}">
                <a16:creationId xmlns:a16="http://schemas.microsoft.com/office/drawing/2014/main" id="{C961AEFA-FE32-834D-4E60-A21EF0C38AE5}"/>
              </a:ext>
            </a:extLst>
          </p:cNvPr>
          <p:cNvSpPr txBox="1"/>
          <p:nvPr/>
        </p:nvSpPr>
        <p:spPr>
          <a:xfrm>
            <a:off x="6277235" y="897951"/>
            <a:ext cx="2353273" cy="461665"/>
          </a:xfrm>
          <a:prstGeom prst="rect">
            <a:avLst/>
          </a:prstGeom>
          <a:noFill/>
        </p:spPr>
        <p:txBody>
          <a:bodyPr wrap="none" rtlCol="0">
            <a:spAutoFit/>
          </a:bodyPr>
          <a:lstStyle/>
          <a:p>
            <a:r>
              <a:rPr lang="en-US" sz="2400" b="1" dirty="0">
                <a:solidFill>
                  <a:srgbClr val="00DBFF"/>
                </a:solidFill>
              </a:rPr>
              <a:t>Increase Security</a:t>
            </a:r>
          </a:p>
        </p:txBody>
      </p:sp>
      <p:cxnSp>
        <p:nvCxnSpPr>
          <p:cNvPr id="72" name="Straight Arrow Connector 71">
            <a:extLst>
              <a:ext uri="{FF2B5EF4-FFF2-40B4-BE49-F238E27FC236}">
                <a16:creationId xmlns:a16="http://schemas.microsoft.com/office/drawing/2014/main" id="{97F05199-4BC3-3683-B9A4-A5B810036990}"/>
              </a:ext>
            </a:extLst>
          </p:cNvPr>
          <p:cNvCxnSpPr>
            <a:stCxn id="67" idx="3"/>
            <a:endCxn id="69" idx="1"/>
          </p:cNvCxnSpPr>
          <p:nvPr/>
        </p:nvCxnSpPr>
        <p:spPr>
          <a:xfrm>
            <a:off x="2409406" y="1128784"/>
            <a:ext cx="757278" cy="0"/>
          </a:xfrm>
          <a:prstGeom prst="straightConnector1">
            <a:avLst/>
          </a:prstGeom>
          <a:ln w="63500">
            <a:solidFill>
              <a:schemeClr val="tx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E458000-AB2C-5A61-8640-F398F50A11E6}"/>
              </a:ext>
            </a:extLst>
          </p:cNvPr>
          <p:cNvCxnSpPr/>
          <p:nvPr/>
        </p:nvCxnSpPr>
        <p:spPr>
          <a:xfrm>
            <a:off x="5537687" y="1128783"/>
            <a:ext cx="757278" cy="0"/>
          </a:xfrm>
          <a:prstGeom prst="straightConnector1">
            <a:avLst/>
          </a:prstGeom>
          <a:ln w="63500">
            <a:solidFill>
              <a:schemeClr val="tx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41017E5-AF81-42F6-D67F-EF665C0D9508}"/>
              </a:ext>
            </a:extLst>
          </p:cNvPr>
          <p:cNvCxnSpPr/>
          <p:nvPr/>
        </p:nvCxnSpPr>
        <p:spPr>
          <a:xfrm>
            <a:off x="8576400" y="1139965"/>
            <a:ext cx="757278" cy="0"/>
          </a:xfrm>
          <a:prstGeom prst="straightConnector1">
            <a:avLst/>
          </a:prstGeom>
          <a:ln w="63500">
            <a:solidFill>
              <a:schemeClr val="tx1">
                <a:alpha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E1A18799-2286-711C-56FE-99B76DFB9283}"/>
              </a:ext>
            </a:extLst>
          </p:cNvPr>
          <p:cNvGrpSpPr/>
          <p:nvPr/>
        </p:nvGrpSpPr>
        <p:grpSpPr>
          <a:xfrm>
            <a:off x="7017133" y="1717900"/>
            <a:ext cx="1005840" cy="1005840"/>
            <a:chOff x="6945979" y="1717900"/>
            <a:chExt cx="1005840" cy="1005840"/>
          </a:xfrm>
        </p:grpSpPr>
        <p:pic>
          <p:nvPicPr>
            <p:cNvPr id="49" name="Picture 48">
              <a:extLst>
                <a:ext uri="{FF2B5EF4-FFF2-40B4-BE49-F238E27FC236}">
                  <a16:creationId xmlns:a16="http://schemas.microsoft.com/office/drawing/2014/main" id="{DC20F3D4-03E9-0515-5F43-DB645F862134}"/>
                </a:ext>
              </a:extLst>
            </p:cNvPr>
            <p:cNvPicPr>
              <a:picLocks/>
            </p:cNvPicPr>
            <p:nvPr/>
          </p:nvPicPr>
          <p:blipFill>
            <a:blip r:embed="rId9"/>
            <a:stretch>
              <a:fillRect/>
            </a:stretch>
          </p:blipFill>
          <p:spPr>
            <a:xfrm>
              <a:off x="6945979" y="1717900"/>
              <a:ext cx="1005840" cy="1005840"/>
            </a:xfrm>
            <a:prstGeom prst="ellipse">
              <a:avLst/>
            </a:prstGeom>
          </p:spPr>
        </p:pic>
        <p:sp>
          <p:nvSpPr>
            <p:cNvPr id="75" name="Oval 74">
              <a:extLst>
                <a:ext uri="{FF2B5EF4-FFF2-40B4-BE49-F238E27FC236}">
                  <a16:creationId xmlns:a16="http://schemas.microsoft.com/office/drawing/2014/main" id="{7D5C5D23-FC0B-2ED2-D7D1-9748DA2A4BC0}"/>
                </a:ext>
              </a:extLst>
            </p:cNvPr>
            <p:cNvSpPr>
              <a:spLocks noChangeAspect="1"/>
            </p:cNvSpPr>
            <p:nvPr/>
          </p:nvSpPr>
          <p:spPr>
            <a:xfrm>
              <a:off x="7037420" y="1809340"/>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Map compass with solid fill">
              <a:extLst>
                <a:ext uri="{FF2B5EF4-FFF2-40B4-BE49-F238E27FC236}">
                  <a16:creationId xmlns:a16="http://schemas.microsoft.com/office/drawing/2014/main" id="{902C1D2A-074F-0F58-387C-FF44BE71F2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54211" y="1822729"/>
              <a:ext cx="796182" cy="796182"/>
            </a:xfrm>
            <a:prstGeom prst="rect">
              <a:avLst/>
            </a:prstGeom>
          </p:spPr>
        </p:pic>
      </p:grpSp>
    </p:spTree>
    <p:extLst>
      <p:ext uri="{BB962C8B-B14F-4D97-AF65-F5344CB8AC3E}">
        <p14:creationId xmlns:p14="http://schemas.microsoft.com/office/powerpoint/2010/main" val="31889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FA12-B588-A044-9B94-6BBAE2CE11D0}"/>
              </a:ext>
            </a:extLst>
          </p:cNvPr>
          <p:cNvSpPr>
            <a:spLocks noGrp="1"/>
          </p:cNvSpPr>
          <p:nvPr>
            <p:ph type="title"/>
          </p:nvPr>
        </p:nvSpPr>
        <p:spPr/>
        <p:txBody>
          <a:bodyPr>
            <a:normAutofit/>
          </a:bodyPr>
          <a:lstStyle/>
          <a:p>
            <a:r>
              <a:rPr lang="en-US"/>
              <a:t>Problem Statement</a:t>
            </a:r>
          </a:p>
        </p:txBody>
      </p:sp>
      <p:sp>
        <p:nvSpPr>
          <p:cNvPr id="4" name="Slide Number Placeholder 3">
            <a:extLst>
              <a:ext uri="{FF2B5EF4-FFF2-40B4-BE49-F238E27FC236}">
                <a16:creationId xmlns:a16="http://schemas.microsoft.com/office/drawing/2014/main" id="{77E07E62-6A89-24E9-482C-7622920D5DC0}"/>
              </a:ext>
            </a:extLst>
          </p:cNvPr>
          <p:cNvSpPr>
            <a:spLocks noGrp="1"/>
          </p:cNvSpPr>
          <p:nvPr>
            <p:ph type="sldNum" sz="quarter" idx="10"/>
          </p:nvPr>
        </p:nvSpPr>
        <p:spPr/>
        <p:txBody>
          <a:bodyPr/>
          <a:lstStyle/>
          <a:p>
            <a:fld id="{4A70B06D-F489-48FF-A885-ABB74CD5C952}" type="slidenum">
              <a:rPr lang="en-US" smtClean="0"/>
              <a:pPr/>
              <a:t>2</a:t>
            </a:fld>
            <a:endParaRPr lang="en-US"/>
          </a:p>
        </p:txBody>
      </p:sp>
      <p:grpSp>
        <p:nvGrpSpPr>
          <p:cNvPr id="127" name="Group 126">
            <a:extLst>
              <a:ext uri="{FF2B5EF4-FFF2-40B4-BE49-F238E27FC236}">
                <a16:creationId xmlns:a16="http://schemas.microsoft.com/office/drawing/2014/main" id="{E9FD1C70-0002-4FBC-9FB1-06EC7ABED706}"/>
              </a:ext>
            </a:extLst>
          </p:cNvPr>
          <p:cNvGrpSpPr/>
          <p:nvPr/>
        </p:nvGrpSpPr>
        <p:grpSpPr>
          <a:xfrm>
            <a:off x="9577028" y="2637163"/>
            <a:ext cx="2289051" cy="3232835"/>
            <a:chOff x="8901914" y="2126550"/>
            <a:chExt cx="2289050" cy="3232834"/>
          </a:xfrm>
        </p:grpSpPr>
        <p:sp>
          <p:nvSpPr>
            <p:cNvPr id="128" name="Rectangle 127">
              <a:extLst>
                <a:ext uri="{FF2B5EF4-FFF2-40B4-BE49-F238E27FC236}">
                  <a16:creationId xmlns:a16="http://schemas.microsoft.com/office/drawing/2014/main" id="{61DE3C0C-93EF-472E-84D0-1791190543A6}"/>
                </a:ext>
              </a:extLst>
            </p:cNvPr>
            <p:cNvSpPr/>
            <p:nvPr/>
          </p:nvSpPr>
          <p:spPr>
            <a:xfrm>
              <a:off x="9197732" y="4063180"/>
              <a:ext cx="1513765" cy="113515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a:solidFill>
                    <a:srgbClr val="5B9CD5"/>
                  </a:solidFill>
                  <a:latin typeface="Arial" panose="020B0604020202020204" pitchFamily="34" charset="0"/>
                  <a:cs typeface="Arial" panose="020B0604020202020204" pitchFamily="34" charset="0"/>
                </a:rPr>
                <a:t>Private subnet</a:t>
              </a:r>
            </a:p>
          </p:txBody>
        </p:sp>
        <p:pic>
          <p:nvPicPr>
            <p:cNvPr id="129" name="Graphic 128">
              <a:extLst>
                <a:ext uri="{FF2B5EF4-FFF2-40B4-BE49-F238E27FC236}">
                  <a16:creationId xmlns:a16="http://schemas.microsoft.com/office/drawing/2014/main" id="{99259265-A5DC-4C80-B8A3-3F8BA204D7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96772" y="4064647"/>
              <a:ext cx="351710" cy="351710"/>
            </a:xfrm>
            <a:prstGeom prst="rect">
              <a:avLst/>
            </a:prstGeom>
          </p:spPr>
        </p:pic>
        <p:sp>
          <p:nvSpPr>
            <p:cNvPr id="130" name="Rectangle 129">
              <a:extLst>
                <a:ext uri="{FF2B5EF4-FFF2-40B4-BE49-F238E27FC236}">
                  <a16:creationId xmlns:a16="http://schemas.microsoft.com/office/drawing/2014/main" id="{59E4DCD5-47B0-4827-9B9E-7A14D5C2B73B}"/>
                </a:ext>
              </a:extLst>
            </p:cNvPr>
            <p:cNvSpPr/>
            <p:nvPr/>
          </p:nvSpPr>
          <p:spPr>
            <a:xfrm>
              <a:off x="8901914" y="2298175"/>
              <a:ext cx="2289050" cy="306120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67">
                  <a:ln w="0"/>
                  <a:solidFill>
                    <a:srgbClr val="1E8900"/>
                  </a:solidFill>
                  <a:latin typeface="Arial" panose="020B0604020202020204" pitchFamily="34" charset="0"/>
                  <a:cs typeface="Arial" panose="020B0604020202020204" pitchFamily="34" charset="0"/>
                </a:rPr>
                <a:t>VPC</a:t>
              </a:r>
            </a:p>
          </p:txBody>
        </p:sp>
        <p:pic>
          <p:nvPicPr>
            <p:cNvPr id="131" name="Graphic 130">
              <a:extLst>
                <a:ext uri="{FF2B5EF4-FFF2-40B4-BE49-F238E27FC236}">
                  <a16:creationId xmlns:a16="http://schemas.microsoft.com/office/drawing/2014/main" id="{433F0BB7-E8BB-4E5D-B5A2-41A00F555F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01916" y="2299642"/>
              <a:ext cx="351710" cy="351710"/>
            </a:xfrm>
            <a:prstGeom prst="rect">
              <a:avLst/>
            </a:prstGeom>
          </p:spPr>
        </p:pic>
        <p:pic>
          <p:nvPicPr>
            <p:cNvPr id="132" name="Graphic 10">
              <a:extLst>
                <a:ext uri="{FF2B5EF4-FFF2-40B4-BE49-F238E27FC236}">
                  <a16:creationId xmlns:a16="http://schemas.microsoft.com/office/drawing/2014/main" id="{1B1CCFF1-299D-41AB-8215-DD02006E73B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056163" y="2126550"/>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132">
              <a:extLst>
                <a:ext uri="{FF2B5EF4-FFF2-40B4-BE49-F238E27FC236}">
                  <a16:creationId xmlns:a16="http://schemas.microsoft.com/office/drawing/2014/main" id="{6326E5CF-D7F7-4695-913A-38CA5556A5EE}"/>
                </a:ext>
              </a:extLst>
            </p:cNvPr>
            <p:cNvSpPr/>
            <p:nvPr/>
          </p:nvSpPr>
          <p:spPr>
            <a:xfrm>
              <a:off x="9196772" y="2817978"/>
              <a:ext cx="1531423" cy="112978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a:solidFill>
                    <a:srgbClr val="1E8900"/>
                  </a:solidFill>
                  <a:latin typeface="Arial" panose="020B0604020202020204" pitchFamily="34" charset="0"/>
                  <a:cs typeface="Arial" panose="020B0604020202020204" pitchFamily="34" charset="0"/>
                </a:rPr>
                <a:t>Public subnet</a:t>
              </a:r>
            </a:p>
          </p:txBody>
        </p:sp>
        <p:pic>
          <p:nvPicPr>
            <p:cNvPr id="134" name="Graphic 133">
              <a:extLst>
                <a:ext uri="{FF2B5EF4-FFF2-40B4-BE49-F238E27FC236}">
                  <a16:creationId xmlns:a16="http://schemas.microsoft.com/office/drawing/2014/main" id="{AB8F86E8-F65D-413D-8D7F-B02F31CB424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96772" y="2817978"/>
              <a:ext cx="351710" cy="351710"/>
            </a:xfrm>
            <a:prstGeom prst="rect">
              <a:avLst/>
            </a:prstGeom>
          </p:spPr>
        </p:pic>
        <p:sp>
          <p:nvSpPr>
            <p:cNvPr id="135" name="TextBox 18">
              <a:extLst>
                <a:ext uri="{FF2B5EF4-FFF2-40B4-BE49-F238E27FC236}">
                  <a16:creationId xmlns:a16="http://schemas.microsoft.com/office/drawing/2014/main" id="{074AAF85-3497-46E7-B557-15CEB4932777}"/>
                </a:ext>
              </a:extLst>
            </p:cNvPr>
            <p:cNvSpPr txBox="1">
              <a:spLocks noChangeArrowheads="1"/>
            </p:cNvSpPr>
            <p:nvPr/>
          </p:nvSpPr>
          <p:spPr bwMode="auto">
            <a:xfrm>
              <a:off x="9649318" y="2511371"/>
              <a:ext cx="122653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Internet gateway</a:t>
              </a:r>
            </a:p>
          </p:txBody>
        </p:sp>
        <p:sp>
          <p:nvSpPr>
            <p:cNvPr id="136" name="TextBox 18">
              <a:extLst>
                <a:ext uri="{FF2B5EF4-FFF2-40B4-BE49-F238E27FC236}">
                  <a16:creationId xmlns:a16="http://schemas.microsoft.com/office/drawing/2014/main" id="{BC163A9A-83A8-4DFB-886F-A1744A486467}"/>
                </a:ext>
              </a:extLst>
            </p:cNvPr>
            <p:cNvSpPr txBox="1">
              <a:spLocks noChangeArrowheads="1"/>
            </p:cNvSpPr>
            <p:nvPr/>
          </p:nvSpPr>
          <p:spPr bwMode="auto">
            <a:xfrm>
              <a:off x="9447781" y="3524764"/>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Firewall</a:t>
              </a:r>
            </a:p>
          </p:txBody>
        </p:sp>
        <p:cxnSp>
          <p:nvCxnSpPr>
            <p:cNvPr id="137" name="Connector: Elbow 136">
              <a:extLst>
                <a:ext uri="{FF2B5EF4-FFF2-40B4-BE49-F238E27FC236}">
                  <a16:creationId xmlns:a16="http://schemas.microsoft.com/office/drawing/2014/main" id="{C761179F-C7E3-4AA4-BE23-468C142FCF5B}"/>
                </a:ext>
              </a:extLst>
            </p:cNvPr>
            <p:cNvCxnSpPr>
              <a:cxnSpLocks/>
              <a:stCxn id="138" idx="3"/>
            </p:cNvCxnSpPr>
            <p:nvPr/>
          </p:nvCxnSpPr>
          <p:spPr>
            <a:xfrm flipV="1">
              <a:off x="10165640" y="3350796"/>
              <a:ext cx="11724" cy="1301276"/>
            </a:xfrm>
            <a:prstGeom prst="bentConnector3">
              <a:avLst>
                <a:gd name="adj1" fmla="val 6375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8" name="Graphic 62">
              <a:extLst>
                <a:ext uri="{FF2B5EF4-FFF2-40B4-BE49-F238E27FC236}">
                  <a16:creationId xmlns:a16="http://schemas.microsoft.com/office/drawing/2014/main" id="{E1A8CF00-72E1-4CA0-8D4A-92E00D85F8E3}"/>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9743588" y="4441046"/>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TextBox 18">
              <a:extLst>
                <a:ext uri="{FF2B5EF4-FFF2-40B4-BE49-F238E27FC236}">
                  <a16:creationId xmlns:a16="http://schemas.microsoft.com/office/drawing/2014/main" id="{D1FDA8AC-1FAA-40D8-885B-917D127FF3DE}"/>
                </a:ext>
              </a:extLst>
            </p:cNvPr>
            <p:cNvSpPr txBox="1">
              <a:spLocks noChangeArrowheads="1"/>
            </p:cNvSpPr>
            <p:nvPr/>
          </p:nvSpPr>
          <p:spPr bwMode="auto">
            <a:xfrm>
              <a:off x="9485992" y="4835993"/>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Workloads</a:t>
              </a:r>
            </a:p>
          </p:txBody>
        </p:sp>
        <p:pic>
          <p:nvPicPr>
            <p:cNvPr id="141" name="Graphic 140">
              <a:extLst>
                <a:ext uri="{FF2B5EF4-FFF2-40B4-BE49-F238E27FC236}">
                  <a16:creationId xmlns:a16="http://schemas.microsoft.com/office/drawing/2014/main" id="{C5F71DF4-3FDD-4770-BB6E-359E4D29B8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41215" y="3136189"/>
              <a:ext cx="420977" cy="378880"/>
            </a:xfrm>
            <a:prstGeom prst="rect">
              <a:avLst/>
            </a:prstGeom>
          </p:spPr>
        </p:pic>
      </p:grpSp>
      <p:sp>
        <p:nvSpPr>
          <p:cNvPr id="142" name="TextBox 141">
            <a:extLst>
              <a:ext uri="{FF2B5EF4-FFF2-40B4-BE49-F238E27FC236}">
                <a16:creationId xmlns:a16="http://schemas.microsoft.com/office/drawing/2014/main" id="{0C660F28-CB04-46FB-8567-70DC4AD84C89}"/>
              </a:ext>
            </a:extLst>
          </p:cNvPr>
          <p:cNvSpPr txBox="1"/>
          <p:nvPr/>
        </p:nvSpPr>
        <p:spPr>
          <a:xfrm>
            <a:off x="9483703" y="1562871"/>
            <a:ext cx="2156107" cy="338554"/>
          </a:xfrm>
          <a:prstGeom prst="rect">
            <a:avLst/>
          </a:prstGeom>
          <a:noFill/>
        </p:spPr>
        <p:txBody>
          <a:bodyPr wrap="square" rtlCol="0">
            <a:spAutoFit/>
          </a:bodyPr>
          <a:lstStyle/>
          <a:p>
            <a:r>
              <a:rPr lang="en-NZ" sz="1600" b="1"/>
              <a:t>Layer-7 Firewall</a:t>
            </a:r>
          </a:p>
        </p:txBody>
      </p:sp>
      <p:sp>
        <p:nvSpPr>
          <p:cNvPr id="143" name="Content Placeholder 93">
            <a:extLst>
              <a:ext uri="{FF2B5EF4-FFF2-40B4-BE49-F238E27FC236}">
                <a16:creationId xmlns:a16="http://schemas.microsoft.com/office/drawing/2014/main" id="{D60DF0C3-4AC1-4E50-800E-8C1BE5167FFB}"/>
              </a:ext>
            </a:extLst>
          </p:cNvPr>
          <p:cNvSpPr txBox="1">
            <a:spLocks/>
          </p:cNvSpPr>
          <p:nvPr/>
        </p:nvSpPr>
        <p:spPr>
          <a:xfrm>
            <a:off x="9483703" y="1879269"/>
            <a:ext cx="2289056" cy="82414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NZ" sz="1333"/>
              <a:t>Overkill</a:t>
            </a:r>
          </a:p>
          <a:p>
            <a:pPr>
              <a:lnSpc>
                <a:spcPct val="100000"/>
              </a:lnSpc>
              <a:spcAft>
                <a:spcPts val="0"/>
              </a:spcAft>
            </a:pPr>
            <a:r>
              <a:rPr lang="en-NZ" sz="1333"/>
              <a:t>Expensive</a:t>
            </a:r>
          </a:p>
        </p:txBody>
      </p:sp>
      <p:grpSp>
        <p:nvGrpSpPr>
          <p:cNvPr id="145" name="Group 144">
            <a:extLst>
              <a:ext uri="{FF2B5EF4-FFF2-40B4-BE49-F238E27FC236}">
                <a16:creationId xmlns:a16="http://schemas.microsoft.com/office/drawing/2014/main" id="{28532A08-EE5C-42C4-982A-E27B6803749A}"/>
              </a:ext>
            </a:extLst>
          </p:cNvPr>
          <p:cNvGrpSpPr/>
          <p:nvPr/>
        </p:nvGrpSpPr>
        <p:grpSpPr>
          <a:xfrm>
            <a:off x="2745303" y="2637163"/>
            <a:ext cx="2289051" cy="3232835"/>
            <a:chOff x="854299" y="2126549"/>
            <a:chExt cx="2289050" cy="3232835"/>
          </a:xfrm>
        </p:grpSpPr>
        <p:sp>
          <p:nvSpPr>
            <p:cNvPr id="146" name="Rectangle 145">
              <a:extLst>
                <a:ext uri="{FF2B5EF4-FFF2-40B4-BE49-F238E27FC236}">
                  <a16:creationId xmlns:a16="http://schemas.microsoft.com/office/drawing/2014/main" id="{11B94BD5-E6FB-4D53-B510-390FA4333968}"/>
                </a:ext>
              </a:extLst>
            </p:cNvPr>
            <p:cNvSpPr/>
            <p:nvPr/>
          </p:nvSpPr>
          <p:spPr>
            <a:xfrm>
              <a:off x="1150117" y="4063180"/>
              <a:ext cx="1513765" cy="113515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a:solidFill>
                    <a:srgbClr val="5B9CD5"/>
                  </a:solidFill>
                  <a:latin typeface="Arial" panose="020B0604020202020204" pitchFamily="34" charset="0"/>
                  <a:cs typeface="Arial" panose="020B0604020202020204" pitchFamily="34" charset="0"/>
                </a:rPr>
                <a:t>Private subnet</a:t>
              </a:r>
            </a:p>
          </p:txBody>
        </p:sp>
        <p:pic>
          <p:nvPicPr>
            <p:cNvPr id="147" name="Graphic 146">
              <a:extLst>
                <a:ext uri="{FF2B5EF4-FFF2-40B4-BE49-F238E27FC236}">
                  <a16:creationId xmlns:a16="http://schemas.microsoft.com/office/drawing/2014/main" id="{56EE5FA9-23D4-40AB-BA0B-16E18BCEF9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9157" y="4064647"/>
              <a:ext cx="351710" cy="351710"/>
            </a:xfrm>
            <a:prstGeom prst="rect">
              <a:avLst/>
            </a:prstGeom>
          </p:spPr>
        </p:pic>
        <p:sp>
          <p:nvSpPr>
            <p:cNvPr id="148" name="Rectangle 147">
              <a:extLst>
                <a:ext uri="{FF2B5EF4-FFF2-40B4-BE49-F238E27FC236}">
                  <a16:creationId xmlns:a16="http://schemas.microsoft.com/office/drawing/2014/main" id="{82ED73AF-ADDF-494B-865E-8D82CDE380D9}"/>
                </a:ext>
              </a:extLst>
            </p:cNvPr>
            <p:cNvSpPr/>
            <p:nvPr/>
          </p:nvSpPr>
          <p:spPr>
            <a:xfrm>
              <a:off x="854299" y="2298175"/>
              <a:ext cx="2289050" cy="306120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67">
                  <a:ln w="0"/>
                  <a:solidFill>
                    <a:srgbClr val="1E8900"/>
                  </a:solidFill>
                  <a:latin typeface="Arial" panose="020B0604020202020204" pitchFamily="34" charset="0"/>
                  <a:cs typeface="Arial" panose="020B0604020202020204" pitchFamily="34" charset="0"/>
                </a:rPr>
                <a:t>VPC</a:t>
              </a:r>
            </a:p>
          </p:txBody>
        </p:sp>
        <p:pic>
          <p:nvPicPr>
            <p:cNvPr id="149" name="Graphic 148">
              <a:extLst>
                <a:ext uri="{FF2B5EF4-FFF2-40B4-BE49-F238E27FC236}">
                  <a16:creationId xmlns:a16="http://schemas.microsoft.com/office/drawing/2014/main" id="{EA43709D-09BB-4465-B06C-C8AA5B8333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4301" y="2299641"/>
              <a:ext cx="351710" cy="351710"/>
            </a:xfrm>
            <a:prstGeom prst="rect">
              <a:avLst/>
            </a:prstGeom>
          </p:spPr>
        </p:pic>
        <p:pic>
          <p:nvPicPr>
            <p:cNvPr id="150" name="Graphic 35">
              <a:extLst>
                <a:ext uri="{FF2B5EF4-FFF2-40B4-BE49-F238E27FC236}">
                  <a16:creationId xmlns:a16="http://schemas.microsoft.com/office/drawing/2014/main" id="{26E63C2D-D71F-4AA0-9B7C-FC7A298AE0A3}"/>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1695974" y="3139769"/>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 name="Graphic 10">
              <a:extLst>
                <a:ext uri="{FF2B5EF4-FFF2-40B4-BE49-F238E27FC236}">
                  <a16:creationId xmlns:a16="http://schemas.microsoft.com/office/drawing/2014/main" id="{C6F48326-5F9E-4667-BA3D-9E2BC8601D54}"/>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008548" y="2126549"/>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Rectangle 151">
              <a:extLst>
                <a:ext uri="{FF2B5EF4-FFF2-40B4-BE49-F238E27FC236}">
                  <a16:creationId xmlns:a16="http://schemas.microsoft.com/office/drawing/2014/main" id="{EC46D2E0-5A59-4F2B-966A-2905E4AB3F27}"/>
                </a:ext>
              </a:extLst>
            </p:cNvPr>
            <p:cNvSpPr/>
            <p:nvPr/>
          </p:nvSpPr>
          <p:spPr>
            <a:xfrm>
              <a:off x="1149157" y="2817977"/>
              <a:ext cx="1531423" cy="112978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a:solidFill>
                    <a:srgbClr val="1E8900"/>
                  </a:solidFill>
                  <a:latin typeface="Arial" panose="020B0604020202020204" pitchFamily="34" charset="0"/>
                  <a:cs typeface="Arial" panose="020B0604020202020204" pitchFamily="34" charset="0"/>
                </a:rPr>
                <a:t>Public subnet</a:t>
              </a:r>
            </a:p>
          </p:txBody>
        </p:sp>
        <p:pic>
          <p:nvPicPr>
            <p:cNvPr id="153" name="Graphic 152">
              <a:extLst>
                <a:ext uri="{FF2B5EF4-FFF2-40B4-BE49-F238E27FC236}">
                  <a16:creationId xmlns:a16="http://schemas.microsoft.com/office/drawing/2014/main" id="{9B600BA1-C122-46CF-AF1D-8BD3C8FB59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49157" y="2817977"/>
              <a:ext cx="351710" cy="351710"/>
            </a:xfrm>
            <a:prstGeom prst="rect">
              <a:avLst/>
            </a:prstGeom>
          </p:spPr>
        </p:pic>
        <p:sp>
          <p:nvSpPr>
            <p:cNvPr id="154" name="TextBox 18">
              <a:extLst>
                <a:ext uri="{FF2B5EF4-FFF2-40B4-BE49-F238E27FC236}">
                  <a16:creationId xmlns:a16="http://schemas.microsoft.com/office/drawing/2014/main" id="{A235ABDB-F3CE-443E-9815-2A3640AFD466}"/>
                </a:ext>
              </a:extLst>
            </p:cNvPr>
            <p:cNvSpPr txBox="1">
              <a:spLocks noChangeArrowheads="1"/>
            </p:cNvSpPr>
            <p:nvPr/>
          </p:nvSpPr>
          <p:spPr bwMode="auto">
            <a:xfrm>
              <a:off x="1601703" y="2511370"/>
              <a:ext cx="122653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Internet gateway</a:t>
              </a:r>
            </a:p>
          </p:txBody>
        </p:sp>
        <p:sp>
          <p:nvSpPr>
            <p:cNvPr id="155" name="TextBox 18">
              <a:extLst>
                <a:ext uri="{FF2B5EF4-FFF2-40B4-BE49-F238E27FC236}">
                  <a16:creationId xmlns:a16="http://schemas.microsoft.com/office/drawing/2014/main" id="{3E3F18A2-BCDA-4AB2-80F9-FBA26C405456}"/>
                </a:ext>
              </a:extLst>
            </p:cNvPr>
            <p:cNvSpPr txBox="1">
              <a:spLocks noChangeArrowheads="1"/>
            </p:cNvSpPr>
            <p:nvPr/>
          </p:nvSpPr>
          <p:spPr bwMode="auto">
            <a:xfrm>
              <a:off x="1400166" y="3524765"/>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NAT gateway</a:t>
              </a:r>
            </a:p>
          </p:txBody>
        </p:sp>
        <p:cxnSp>
          <p:nvCxnSpPr>
            <p:cNvPr id="156" name="Connector: Elbow 155">
              <a:extLst>
                <a:ext uri="{FF2B5EF4-FFF2-40B4-BE49-F238E27FC236}">
                  <a16:creationId xmlns:a16="http://schemas.microsoft.com/office/drawing/2014/main" id="{AB4E0B82-597F-4F6C-8F21-42C3701F1B26}"/>
                </a:ext>
              </a:extLst>
            </p:cNvPr>
            <p:cNvCxnSpPr>
              <a:cxnSpLocks/>
              <a:stCxn id="157" idx="3"/>
              <a:endCxn id="150" idx="3"/>
            </p:cNvCxnSpPr>
            <p:nvPr/>
          </p:nvCxnSpPr>
          <p:spPr>
            <a:xfrm flipV="1">
              <a:off x="2118026" y="3350796"/>
              <a:ext cx="11724" cy="1301276"/>
            </a:xfrm>
            <a:prstGeom prst="bentConnector3">
              <a:avLst>
                <a:gd name="adj1" fmla="val 6375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7" name="Graphic 62">
              <a:extLst>
                <a:ext uri="{FF2B5EF4-FFF2-40B4-BE49-F238E27FC236}">
                  <a16:creationId xmlns:a16="http://schemas.microsoft.com/office/drawing/2014/main" id="{4FCBA388-A266-44CD-9843-563940792A5A}"/>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695974" y="4441046"/>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TextBox 18">
              <a:extLst>
                <a:ext uri="{FF2B5EF4-FFF2-40B4-BE49-F238E27FC236}">
                  <a16:creationId xmlns:a16="http://schemas.microsoft.com/office/drawing/2014/main" id="{E0C2FAED-A042-43B1-9D8C-90BA9AB73FD3}"/>
                </a:ext>
              </a:extLst>
            </p:cNvPr>
            <p:cNvSpPr txBox="1">
              <a:spLocks noChangeArrowheads="1"/>
            </p:cNvSpPr>
            <p:nvPr/>
          </p:nvSpPr>
          <p:spPr bwMode="auto">
            <a:xfrm>
              <a:off x="1438379" y="4835992"/>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Workloads</a:t>
              </a:r>
            </a:p>
          </p:txBody>
        </p:sp>
      </p:grpSp>
      <p:sp>
        <p:nvSpPr>
          <p:cNvPr id="164" name="TextBox 163">
            <a:extLst>
              <a:ext uri="{FF2B5EF4-FFF2-40B4-BE49-F238E27FC236}">
                <a16:creationId xmlns:a16="http://schemas.microsoft.com/office/drawing/2014/main" id="{61563ED0-87A5-4965-A6CF-A80645454C94}"/>
              </a:ext>
            </a:extLst>
          </p:cNvPr>
          <p:cNvSpPr txBox="1"/>
          <p:nvPr/>
        </p:nvSpPr>
        <p:spPr>
          <a:xfrm>
            <a:off x="2645776" y="1562871"/>
            <a:ext cx="1960099" cy="338554"/>
          </a:xfrm>
          <a:prstGeom prst="rect">
            <a:avLst/>
          </a:prstGeom>
          <a:noFill/>
        </p:spPr>
        <p:txBody>
          <a:bodyPr wrap="square" rtlCol="0">
            <a:spAutoFit/>
          </a:bodyPr>
          <a:lstStyle/>
          <a:p>
            <a:r>
              <a:rPr lang="en-NZ" sz="1600" b="1"/>
              <a:t>NAT Gateway</a:t>
            </a:r>
          </a:p>
        </p:txBody>
      </p:sp>
      <p:sp>
        <p:nvSpPr>
          <p:cNvPr id="165" name="Content Placeholder 93">
            <a:extLst>
              <a:ext uri="{FF2B5EF4-FFF2-40B4-BE49-F238E27FC236}">
                <a16:creationId xmlns:a16="http://schemas.microsoft.com/office/drawing/2014/main" id="{0D5C04C2-FB1E-4565-9D75-1E79F9DA86B1}"/>
              </a:ext>
            </a:extLst>
          </p:cNvPr>
          <p:cNvSpPr txBox="1">
            <a:spLocks/>
          </p:cNvSpPr>
          <p:nvPr/>
        </p:nvSpPr>
        <p:spPr>
          <a:xfrm>
            <a:off x="2645778" y="1879269"/>
            <a:ext cx="2272780" cy="82414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NZ" sz="1333"/>
              <a:t>NACLs are necessary</a:t>
            </a:r>
          </a:p>
          <a:p>
            <a:pPr>
              <a:lnSpc>
                <a:spcPct val="100000"/>
              </a:lnSpc>
              <a:spcAft>
                <a:spcPts val="0"/>
              </a:spcAft>
            </a:pPr>
            <a:r>
              <a:rPr lang="en-NZ" sz="1333"/>
              <a:t>Unrestricted access</a:t>
            </a:r>
          </a:p>
        </p:txBody>
      </p:sp>
      <p:cxnSp>
        <p:nvCxnSpPr>
          <p:cNvPr id="166" name="Straight Connector 165">
            <a:extLst>
              <a:ext uri="{FF2B5EF4-FFF2-40B4-BE49-F238E27FC236}">
                <a16:creationId xmlns:a16="http://schemas.microsoft.com/office/drawing/2014/main" id="{F6516AD2-AAB7-43EB-B8B5-E2054560F8CA}"/>
              </a:ext>
            </a:extLst>
          </p:cNvPr>
          <p:cNvCxnSpPr>
            <a:cxnSpLocks/>
          </p:cNvCxnSpPr>
          <p:nvPr/>
        </p:nvCxnSpPr>
        <p:spPr>
          <a:xfrm>
            <a:off x="5560541" y="1152832"/>
            <a:ext cx="0" cy="4836955"/>
          </a:xfrm>
          <a:prstGeom prst="line">
            <a:avLst/>
          </a:prstGeom>
          <a:ln w="19050">
            <a:gradFill>
              <a:gsLst>
                <a:gs pos="0">
                  <a:schemeClr val="accent1">
                    <a:alpha val="0"/>
                  </a:schemeClr>
                </a:gs>
                <a:gs pos="69980">
                  <a:schemeClr val="accent1"/>
                </a:gs>
                <a:gs pos="24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933F523B-83CA-4A28-82CA-EE8B1B3AF27B}"/>
              </a:ext>
            </a:extLst>
          </p:cNvPr>
          <p:cNvGrpSpPr/>
          <p:nvPr/>
        </p:nvGrpSpPr>
        <p:grpSpPr>
          <a:xfrm>
            <a:off x="6162735" y="2637163"/>
            <a:ext cx="2289051" cy="3232835"/>
            <a:chOff x="4878107" y="2126549"/>
            <a:chExt cx="2289050" cy="3232835"/>
          </a:xfrm>
        </p:grpSpPr>
        <p:sp>
          <p:nvSpPr>
            <p:cNvPr id="90" name="Rectangle 89">
              <a:extLst>
                <a:ext uri="{FF2B5EF4-FFF2-40B4-BE49-F238E27FC236}">
                  <a16:creationId xmlns:a16="http://schemas.microsoft.com/office/drawing/2014/main" id="{A5E3E971-4269-4C2E-A1DF-C2171C631DEB}"/>
                </a:ext>
              </a:extLst>
            </p:cNvPr>
            <p:cNvSpPr/>
            <p:nvPr/>
          </p:nvSpPr>
          <p:spPr>
            <a:xfrm>
              <a:off x="5173925" y="4063180"/>
              <a:ext cx="1513765" cy="113515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a:solidFill>
                    <a:srgbClr val="5B9CD5"/>
                  </a:solidFill>
                  <a:latin typeface="Arial" panose="020B0604020202020204" pitchFamily="34" charset="0"/>
                  <a:cs typeface="Arial" panose="020B0604020202020204" pitchFamily="34" charset="0"/>
                </a:rPr>
                <a:t>Private subnet</a:t>
              </a:r>
            </a:p>
          </p:txBody>
        </p:sp>
        <p:pic>
          <p:nvPicPr>
            <p:cNvPr id="91" name="Graphic 90">
              <a:extLst>
                <a:ext uri="{FF2B5EF4-FFF2-40B4-BE49-F238E27FC236}">
                  <a16:creationId xmlns:a16="http://schemas.microsoft.com/office/drawing/2014/main" id="{786070F5-18E5-4BFA-950C-65C64A3FF5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2965" y="4064647"/>
              <a:ext cx="351710" cy="351710"/>
            </a:xfrm>
            <a:prstGeom prst="rect">
              <a:avLst/>
            </a:prstGeom>
          </p:spPr>
        </p:pic>
        <p:sp>
          <p:nvSpPr>
            <p:cNvPr id="92" name="Rectangle 91">
              <a:extLst>
                <a:ext uri="{FF2B5EF4-FFF2-40B4-BE49-F238E27FC236}">
                  <a16:creationId xmlns:a16="http://schemas.microsoft.com/office/drawing/2014/main" id="{8C7F5459-DA76-4BC3-A2A4-9A31CF37F1DE}"/>
                </a:ext>
              </a:extLst>
            </p:cNvPr>
            <p:cNvSpPr/>
            <p:nvPr/>
          </p:nvSpPr>
          <p:spPr>
            <a:xfrm>
              <a:off x="4878107" y="2298175"/>
              <a:ext cx="2289050" cy="306120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67">
                  <a:ln w="0"/>
                  <a:solidFill>
                    <a:srgbClr val="1E8900"/>
                  </a:solidFill>
                  <a:latin typeface="Arial" panose="020B0604020202020204" pitchFamily="34" charset="0"/>
                  <a:cs typeface="Arial" panose="020B0604020202020204" pitchFamily="34" charset="0"/>
                </a:rPr>
                <a:t>VPC</a:t>
              </a:r>
            </a:p>
          </p:txBody>
        </p:sp>
        <p:pic>
          <p:nvPicPr>
            <p:cNvPr id="93" name="Graphic 92">
              <a:extLst>
                <a:ext uri="{FF2B5EF4-FFF2-40B4-BE49-F238E27FC236}">
                  <a16:creationId xmlns:a16="http://schemas.microsoft.com/office/drawing/2014/main" id="{24E7DC03-E0C4-4419-90A9-36C3D962BB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8109" y="2299642"/>
              <a:ext cx="351710" cy="351710"/>
            </a:xfrm>
            <a:prstGeom prst="rect">
              <a:avLst/>
            </a:prstGeom>
          </p:spPr>
        </p:pic>
        <p:pic>
          <p:nvPicPr>
            <p:cNvPr id="94" name="Graphic 10">
              <a:extLst>
                <a:ext uri="{FF2B5EF4-FFF2-40B4-BE49-F238E27FC236}">
                  <a16:creationId xmlns:a16="http://schemas.microsoft.com/office/drawing/2014/main" id="{50D08DA3-7F67-45E7-B0B0-A52312D36730}"/>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032356" y="2126549"/>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Rectangle 97">
              <a:extLst>
                <a:ext uri="{FF2B5EF4-FFF2-40B4-BE49-F238E27FC236}">
                  <a16:creationId xmlns:a16="http://schemas.microsoft.com/office/drawing/2014/main" id="{B7DAB594-41B1-45FB-9ECE-D0780CE7DF46}"/>
                </a:ext>
              </a:extLst>
            </p:cNvPr>
            <p:cNvSpPr/>
            <p:nvPr/>
          </p:nvSpPr>
          <p:spPr>
            <a:xfrm>
              <a:off x="5172965" y="2817978"/>
              <a:ext cx="1531423" cy="112978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a:solidFill>
                    <a:srgbClr val="1E8900"/>
                  </a:solidFill>
                  <a:latin typeface="Arial" panose="020B0604020202020204" pitchFamily="34" charset="0"/>
                  <a:cs typeface="Arial" panose="020B0604020202020204" pitchFamily="34" charset="0"/>
                </a:rPr>
                <a:t>Public subnet</a:t>
              </a:r>
            </a:p>
          </p:txBody>
        </p:sp>
        <p:pic>
          <p:nvPicPr>
            <p:cNvPr id="99" name="Graphic 98">
              <a:extLst>
                <a:ext uri="{FF2B5EF4-FFF2-40B4-BE49-F238E27FC236}">
                  <a16:creationId xmlns:a16="http://schemas.microsoft.com/office/drawing/2014/main" id="{59913708-B398-4306-ADB8-0E142D5197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72965" y="2817978"/>
              <a:ext cx="351710" cy="351710"/>
            </a:xfrm>
            <a:prstGeom prst="rect">
              <a:avLst/>
            </a:prstGeom>
          </p:spPr>
        </p:pic>
        <p:sp>
          <p:nvSpPr>
            <p:cNvPr id="100" name="TextBox 18">
              <a:extLst>
                <a:ext uri="{FF2B5EF4-FFF2-40B4-BE49-F238E27FC236}">
                  <a16:creationId xmlns:a16="http://schemas.microsoft.com/office/drawing/2014/main" id="{FA4809D9-159B-46DF-A427-DE643F8F8EE4}"/>
                </a:ext>
              </a:extLst>
            </p:cNvPr>
            <p:cNvSpPr txBox="1">
              <a:spLocks noChangeArrowheads="1"/>
            </p:cNvSpPr>
            <p:nvPr/>
          </p:nvSpPr>
          <p:spPr bwMode="auto">
            <a:xfrm>
              <a:off x="5625511" y="2511370"/>
              <a:ext cx="122653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Internet gateway</a:t>
              </a:r>
            </a:p>
          </p:txBody>
        </p:sp>
        <p:sp>
          <p:nvSpPr>
            <p:cNvPr id="101" name="TextBox 18">
              <a:extLst>
                <a:ext uri="{FF2B5EF4-FFF2-40B4-BE49-F238E27FC236}">
                  <a16:creationId xmlns:a16="http://schemas.microsoft.com/office/drawing/2014/main" id="{8ABF714F-71C2-4ED2-830F-6AB1F6012147}"/>
                </a:ext>
              </a:extLst>
            </p:cNvPr>
            <p:cNvSpPr txBox="1">
              <a:spLocks noChangeArrowheads="1"/>
            </p:cNvSpPr>
            <p:nvPr/>
          </p:nvSpPr>
          <p:spPr bwMode="auto">
            <a:xfrm>
              <a:off x="5423974" y="3696866"/>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Squid Proxy</a:t>
              </a:r>
            </a:p>
          </p:txBody>
        </p:sp>
        <p:cxnSp>
          <p:nvCxnSpPr>
            <p:cNvPr id="102" name="Connector: Elbow 101">
              <a:extLst>
                <a:ext uri="{FF2B5EF4-FFF2-40B4-BE49-F238E27FC236}">
                  <a16:creationId xmlns:a16="http://schemas.microsoft.com/office/drawing/2014/main" id="{EFAF40BC-D9D4-4BAC-9568-C407A607A148}"/>
                </a:ext>
              </a:extLst>
            </p:cNvPr>
            <p:cNvCxnSpPr>
              <a:cxnSpLocks/>
              <a:stCxn id="106" idx="3"/>
              <a:endCxn id="112" idx="3"/>
            </p:cNvCxnSpPr>
            <p:nvPr/>
          </p:nvCxnSpPr>
          <p:spPr>
            <a:xfrm flipV="1">
              <a:off x="6141834" y="3379422"/>
              <a:ext cx="157015" cy="1272650"/>
            </a:xfrm>
            <a:prstGeom prst="bentConnector3">
              <a:avLst>
                <a:gd name="adj1" fmla="val 4692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6" name="Graphic 62">
              <a:extLst>
                <a:ext uri="{FF2B5EF4-FFF2-40B4-BE49-F238E27FC236}">
                  <a16:creationId xmlns:a16="http://schemas.microsoft.com/office/drawing/2014/main" id="{F3529B7A-B747-4873-A56E-58E73CFACF8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719781" y="4441046"/>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Box 18">
              <a:extLst>
                <a:ext uri="{FF2B5EF4-FFF2-40B4-BE49-F238E27FC236}">
                  <a16:creationId xmlns:a16="http://schemas.microsoft.com/office/drawing/2014/main" id="{57614572-69AC-4CFF-9155-840AEB8B5EAB}"/>
                </a:ext>
              </a:extLst>
            </p:cNvPr>
            <p:cNvSpPr txBox="1">
              <a:spLocks noChangeArrowheads="1"/>
            </p:cNvSpPr>
            <p:nvPr/>
          </p:nvSpPr>
          <p:spPr bwMode="auto">
            <a:xfrm>
              <a:off x="5462185" y="4835993"/>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Workloads</a:t>
              </a:r>
            </a:p>
          </p:txBody>
        </p:sp>
        <p:grpSp>
          <p:nvGrpSpPr>
            <p:cNvPr id="110" name="Group 109">
              <a:extLst>
                <a:ext uri="{FF2B5EF4-FFF2-40B4-BE49-F238E27FC236}">
                  <a16:creationId xmlns:a16="http://schemas.microsoft.com/office/drawing/2014/main" id="{80062835-55FF-4E97-9612-2E0940DDA4F4}"/>
                </a:ext>
              </a:extLst>
            </p:cNvPr>
            <p:cNvGrpSpPr/>
            <p:nvPr/>
          </p:nvGrpSpPr>
          <p:grpSpPr>
            <a:xfrm>
              <a:off x="5615032" y="3037513"/>
              <a:ext cx="683817" cy="683817"/>
              <a:chOff x="7468015" y="3316332"/>
              <a:chExt cx="740764" cy="740764"/>
            </a:xfrm>
          </p:grpSpPr>
          <p:pic>
            <p:nvPicPr>
              <p:cNvPr id="111" name="Picture 2" descr="Open Source For Geeks: How to set up a squid Proxy with basic username and  password authentication in Ubuntu">
                <a:extLst>
                  <a:ext uri="{FF2B5EF4-FFF2-40B4-BE49-F238E27FC236}">
                    <a16:creationId xmlns:a16="http://schemas.microsoft.com/office/drawing/2014/main" id="{7F0C59D0-2798-4996-B985-7587409FB1E6}"/>
                  </a:ext>
                </a:extLst>
              </p:cNvPr>
              <p:cNvPicPr>
                <a:picLocks noChangeAspect="1" noChangeArrowheads="1"/>
              </p:cNvPicPr>
              <p:nvPr/>
            </p:nvPicPr>
            <p:blipFill>
              <a:blip r:embed="rId1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606057" y="3506006"/>
                <a:ext cx="464680" cy="361416"/>
              </a:xfrm>
              <a:prstGeom prst="rect">
                <a:avLst/>
              </a:prstGeom>
              <a:noFill/>
              <a:extLst>
                <a:ext uri="{909E8E84-426E-40DD-AFC4-6F175D3DCCD1}">
                  <a14:hiddenFill xmlns:a14="http://schemas.microsoft.com/office/drawing/2010/main">
                    <a:solidFill>
                      <a:srgbClr val="FFFFFF"/>
                    </a:solidFill>
                  </a14:hiddenFill>
                </a:ext>
              </a:extLst>
            </p:spPr>
          </p:pic>
          <p:pic>
            <p:nvPicPr>
              <p:cNvPr id="112" name="Graphic 17">
                <a:extLst>
                  <a:ext uri="{FF2B5EF4-FFF2-40B4-BE49-F238E27FC236}">
                    <a16:creationId xmlns:a16="http://schemas.microsoft.com/office/drawing/2014/main" id="{24318334-7C71-4486-AC9A-4858E6F73F35}"/>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468015" y="3316332"/>
                <a:ext cx="740764" cy="74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9" name="TextBox 118">
            <a:extLst>
              <a:ext uri="{FF2B5EF4-FFF2-40B4-BE49-F238E27FC236}">
                <a16:creationId xmlns:a16="http://schemas.microsoft.com/office/drawing/2014/main" id="{42D1D02E-B176-4519-806E-1D2C92EA89D1}"/>
              </a:ext>
            </a:extLst>
          </p:cNvPr>
          <p:cNvSpPr txBox="1"/>
          <p:nvPr/>
        </p:nvSpPr>
        <p:spPr>
          <a:xfrm>
            <a:off x="6063564" y="1562871"/>
            <a:ext cx="1472651" cy="338554"/>
          </a:xfrm>
          <a:prstGeom prst="rect">
            <a:avLst/>
          </a:prstGeom>
          <a:noFill/>
        </p:spPr>
        <p:txBody>
          <a:bodyPr wrap="square" rtlCol="0">
            <a:spAutoFit/>
          </a:bodyPr>
          <a:lstStyle/>
          <a:p>
            <a:r>
              <a:rPr lang="en-NZ" sz="1600" b="1"/>
              <a:t>Squid Proxy</a:t>
            </a:r>
          </a:p>
        </p:txBody>
      </p:sp>
      <p:sp>
        <p:nvSpPr>
          <p:cNvPr id="120" name="Content Placeholder 93">
            <a:extLst>
              <a:ext uri="{FF2B5EF4-FFF2-40B4-BE49-F238E27FC236}">
                <a16:creationId xmlns:a16="http://schemas.microsoft.com/office/drawing/2014/main" id="{1B08E095-CF35-4573-AA72-69579DD9DB55}"/>
              </a:ext>
            </a:extLst>
          </p:cNvPr>
          <p:cNvSpPr txBox="1">
            <a:spLocks/>
          </p:cNvSpPr>
          <p:nvPr/>
        </p:nvSpPr>
        <p:spPr>
          <a:xfrm>
            <a:off x="6063565" y="1879269"/>
            <a:ext cx="2272780" cy="82414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NZ" sz="1333"/>
              <a:t>Hard to manage</a:t>
            </a:r>
          </a:p>
          <a:p>
            <a:pPr>
              <a:lnSpc>
                <a:spcPct val="100000"/>
              </a:lnSpc>
              <a:spcAft>
                <a:spcPts val="0"/>
              </a:spcAft>
            </a:pPr>
            <a:r>
              <a:rPr lang="en-NZ" sz="1333"/>
              <a:t>Scale and HA issues</a:t>
            </a:r>
          </a:p>
        </p:txBody>
      </p:sp>
      <p:cxnSp>
        <p:nvCxnSpPr>
          <p:cNvPr id="167" name="Straight Connector 166">
            <a:extLst>
              <a:ext uri="{FF2B5EF4-FFF2-40B4-BE49-F238E27FC236}">
                <a16:creationId xmlns:a16="http://schemas.microsoft.com/office/drawing/2014/main" id="{C8647BCF-4446-49A1-B949-B00A3D293489}"/>
              </a:ext>
            </a:extLst>
          </p:cNvPr>
          <p:cNvCxnSpPr>
            <a:cxnSpLocks/>
          </p:cNvCxnSpPr>
          <p:nvPr/>
        </p:nvCxnSpPr>
        <p:spPr>
          <a:xfrm>
            <a:off x="8991068" y="1152832"/>
            <a:ext cx="0" cy="4836955"/>
          </a:xfrm>
          <a:prstGeom prst="line">
            <a:avLst/>
          </a:prstGeom>
          <a:ln w="19050">
            <a:gradFill>
              <a:gsLst>
                <a:gs pos="0">
                  <a:schemeClr val="accent1">
                    <a:alpha val="0"/>
                  </a:schemeClr>
                </a:gs>
                <a:gs pos="69980">
                  <a:schemeClr val="accent1"/>
                </a:gs>
                <a:gs pos="24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51AA366-2913-D848-BEE1-247639E6CB2B}"/>
              </a:ext>
            </a:extLst>
          </p:cNvPr>
          <p:cNvSpPr txBox="1"/>
          <p:nvPr/>
        </p:nvSpPr>
        <p:spPr>
          <a:xfrm>
            <a:off x="697424" y="945942"/>
            <a:ext cx="5518544" cy="4073936"/>
          </a:xfrm>
          <a:prstGeom prst="rect">
            <a:avLst/>
          </a:prstGeom>
          <a:noFill/>
        </p:spPr>
        <p:txBody>
          <a:bodyPr wrap="square">
            <a:spAutoFit/>
          </a:bodyPr>
          <a:lstStyle/>
          <a:p>
            <a:r>
              <a:rPr lang="en-NZ" sz="2000" b="1" dirty="0"/>
              <a:t>Private workloads need internet access</a:t>
            </a:r>
          </a:p>
          <a:p>
            <a:endParaRPr lang="en-NZ" sz="1467" dirty="0"/>
          </a:p>
          <a:p>
            <a:pPr marL="228594" indent="-228594">
              <a:buFont typeface="Arial" panose="020B0604020202020204" pitchFamily="34" charset="0"/>
              <a:buChar char="•"/>
            </a:pPr>
            <a:r>
              <a:rPr lang="en-NZ" sz="1467" b="1" dirty="0"/>
              <a:t>SaaS integration</a:t>
            </a:r>
            <a:br>
              <a:rPr lang="en-NZ" sz="1467" b="1" dirty="0"/>
            </a:br>
            <a:br>
              <a:rPr lang="en-NZ" sz="1467" b="1" dirty="0"/>
            </a:br>
            <a:br>
              <a:rPr lang="en-NZ" sz="1467" b="1" dirty="0"/>
            </a:br>
            <a:br>
              <a:rPr lang="en-NZ" sz="1467" b="1" dirty="0"/>
            </a:br>
            <a:endParaRPr lang="en-NZ" sz="1467" b="1" dirty="0"/>
          </a:p>
          <a:p>
            <a:pPr marL="228594" indent="-228594">
              <a:buFont typeface="Arial" panose="020B0604020202020204" pitchFamily="34" charset="0"/>
              <a:buChar char="•"/>
            </a:pPr>
            <a:r>
              <a:rPr lang="en-NZ" sz="1467" b="1" dirty="0"/>
              <a:t>Patching</a:t>
            </a:r>
            <a:br>
              <a:rPr lang="en-NZ" sz="1467" b="1" dirty="0"/>
            </a:br>
            <a:br>
              <a:rPr lang="en-NZ" sz="1467" b="1" dirty="0"/>
            </a:br>
            <a:br>
              <a:rPr lang="en-NZ" sz="1467" b="1" dirty="0"/>
            </a:br>
            <a:br>
              <a:rPr lang="en-NZ" sz="1467" b="1" dirty="0"/>
            </a:br>
            <a:endParaRPr lang="en-NZ" sz="1467" b="1" dirty="0"/>
          </a:p>
          <a:p>
            <a:pPr marL="228594" indent="-228594">
              <a:buFont typeface="Arial" panose="020B0604020202020204" pitchFamily="34" charset="0"/>
              <a:buChar char="•"/>
            </a:pPr>
            <a:r>
              <a:rPr lang="en-NZ" sz="1467" b="1" dirty="0"/>
              <a:t>Updates</a:t>
            </a:r>
            <a:br>
              <a:rPr lang="en-NZ" sz="1467" b="1" dirty="0"/>
            </a:br>
            <a:br>
              <a:rPr lang="en-NZ" sz="1467" b="1" dirty="0"/>
            </a:br>
            <a:br>
              <a:rPr lang="en-NZ" sz="1467" b="1" dirty="0"/>
            </a:br>
            <a:br>
              <a:rPr lang="en-NZ" sz="1467" b="1" dirty="0"/>
            </a:br>
            <a:endParaRPr lang="en-NZ" sz="1467" b="1" dirty="0"/>
          </a:p>
        </p:txBody>
      </p:sp>
      <p:grpSp>
        <p:nvGrpSpPr>
          <p:cNvPr id="3" name="Group 2">
            <a:extLst>
              <a:ext uri="{FF2B5EF4-FFF2-40B4-BE49-F238E27FC236}">
                <a16:creationId xmlns:a16="http://schemas.microsoft.com/office/drawing/2014/main" id="{F06DD175-E744-9643-A7B9-A92D13B4C7F0}"/>
              </a:ext>
            </a:extLst>
          </p:cNvPr>
          <p:cNvGrpSpPr/>
          <p:nvPr/>
        </p:nvGrpSpPr>
        <p:grpSpPr>
          <a:xfrm>
            <a:off x="1121757" y="2901492"/>
            <a:ext cx="593871" cy="593871"/>
            <a:chOff x="841318" y="2215692"/>
            <a:chExt cx="445403" cy="445403"/>
          </a:xfrm>
        </p:grpSpPr>
        <p:pic>
          <p:nvPicPr>
            <p:cNvPr id="76" name="Graphic 75" descr="Adhesive Bandage outline">
              <a:extLst>
                <a:ext uri="{FF2B5EF4-FFF2-40B4-BE49-F238E27FC236}">
                  <a16:creationId xmlns:a16="http://schemas.microsoft.com/office/drawing/2014/main" id="{686F26A9-425F-A842-837C-CE0D871CAEE9}"/>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866507" y="2302476"/>
              <a:ext cx="188894" cy="188894"/>
            </a:xfrm>
            <a:prstGeom prst="rect">
              <a:avLst/>
            </a:prstGeom>
          </p:spPr>
        </p:pic>
        <p:pic>
          <p:nvPicPr>
            <p:cNvPr id="77" name="Graphic 76" descr="Download from cloud outline">
              <a:extLst>
                <a:ext uri="{FF2B5EF4-FFF2-40B4-BE49-F238E27FC236}">
                  <a16:creationId xmlns:a16="http://schemas.microsoft.com/office/drawing/2014/main" id="{169F5984-7F39-4E4E-BBAD-F1351D1EFF47}"/>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841318" y="2215692"/>
              <a:ext cx="445403" cy="445403"/>
            </a:xfrm>
            <a:prstGeom prst="rect">
              <a:avLst/>
            </a:prstGeom>
          </p:spPr>
        </p:pic>
      </p:grpSp>
      <p:pic>
        <p:nvPicPr>
          <p:cNvPr id="78" name="Picture 6" descr="GitHub logo and symbol, meaning, history, PNG">
            <a:extLst>
              <a:ext uri="{FF2B5EF4-FFF2-40B4-BE49-F238E27FC236}">
                <a16:creationId xmlns:a16="http://schemas.microsoft.com/office/drawing/2014/main" id="{56C0D3C8-1F63-2C49-AD7E-F55E56591BAE}"/>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1051241" y="4063514"/>
            <a:ext cx="664387" cy="37371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descr="Icon&#10;&#10;Description automatically generated">
            <a:extLst>
              <a:ext uri="{FF2B5EF4-FFF2-40B4-BE49-F238E27FC236}">
                <a16:creationId xmlns:a16="http://schemas.microsoft.com/office/drawing/2014/main" id="{73CC8DE0-DB53-7A4A-A73C-062BBFD42E4D}"/>
              </a:ext>
            </a:extLst>
          </p:cNvPr>
          <p:cNvPicPr>
            <a:picLocks noChangeAspect="1"/>
          </p:cNvPicPr>
          <p:nvPr/>
        </p:nvPicPr>
        <p:blipFill>
          <a:blip r:embed="rId21" cstate="screen">
            <a:extLst>
              <a:ext uri="{28A0092B-C50C-407E-A947-70E740481C1C}">
                <a14:useLocalDpi xmlns:a14="http://schemas.microsoft.com/office/drawing/2010/main"/>
              </a:ext>
              <a:ext uri="{837473B0-CC2E-450A-ABE3-18F120FF3D39}">
                <a1611:picAttrSrcUrl xmlns:a1611="http://schemas.microsoft.com/office/drawing/2016/11/main" r:id="rId22"/>
              </a:ext>
            </a:extLst>
          </a:blip>
          <a:stretch>
            <a:fillRect/>
          </a:stretch>
        </p:blipFill>
        <p:spPr>
          <a:xfrm>
            <a:off x="1155343" y="1847721"/>
            <a:ext cx="611231" cy="366068"/>
          </a:xfrm>
          <a:prstGeom prst="rect">
            <a:avLst/>
          </a:prstGeom>
        </p:spPr>
      </p:pic>
    </p:spTree>
    <p:extLst>
      <p:ext uri="{BB962C8B-B14F-4D97-AF65-F5344CB8AC3E}">
        <p14:creationId xmlns:p14="http://schemas.microsoft.com/office/powerpoint/2010/main" val="101955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dissolve">
                                      <p:cBhvr>
                                        <p:cTn id="7" dur="500"/>
                                        <p:tgtEl>
                                          <p:spTgt spid="1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dissolve">
                                      <p:cBhvr>
                                        <p:cTn id="10" dur="500"/>
                                        <p:tgtEl>
                                          <p:spTgt spid="16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animEffect transition="in" filter="dissolve">
                                      <p:cBhvr>
                                        <p:cTn id="13" dur="500"/>
                                        <p:tgtEl>
                                          <p:spTgt spid="16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dissolve">
                                      <p:cBhvr>
                                        <p:cTn id="18" dur="500"/>
                                        <p:tgtEl>
                                          <p:spTgt spid="8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dissolve">
                                      <p:cBhvr>
                                        <p:cTn id="21" dur="500"/>
                                        <p:tgtEl>
                                          <p:spTgt spid="1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0"/>
                                        </p:tgtEl>
                                        <p:attrNameLst>
                                          <p:attrName>style.visibility</p:attrName>
                                        </p:attrNameLst>
                                      </p:cBhvr>
                                      <p:to>
                                        <p:strVal val="visible"/>
                                      </p:to>
                                    </p:set>
                                    <p:animEffect transition="in" filter="dissolve">
                                      <p:cBhvr>
                                        <p:cTn id="24" dur="500"/>
                                        <p:tgtEl>
                                          <p:spTgt spid="1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7"/>
                                        </p:tgtEl>
                                        <p:attrNameLst>
                                          <p:attrName>style.visibility</p:attrName>
                                        </p:attrNameLst>
                                      </p:cBhvr>
                                      <p:to>
                                        <p:strVal val="visible"/>
                                      </p:to>
                                    </p:set>
                                    <p:animEffect transition="in" filter="dissolve">
                                      <p:cBhvr>
                                        <p:cTn id="29" dur="500"/>
                                        <p:tgtEl>
                                          <p:spTgt spid="12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42"/>
                                        </p:tgtEl>
                                        <p:attrNameLst>
                                          <p:attrName>style.visibility</p:attrName>
                                        </p:attrNameLst>
                                      </p:cBhvr>
                                      <p:to>
                                        <p:strVal val="visible"/>
                                      </p:to>
                                    </p:set>
                                    <p:animEffect transition="in" filter="dissolve">
                                      <p:cBhvr>
                                        <p:cTn id="32" dur="500"/>
                                        <p:tgtEl>
                                          <p:spTgt spid="1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dissolve">
                                      <p:cBhvr>
                                        <p:cTn id="35"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3" grpId="0"/>
      <p:bldP spid="164" grpId="0"/>
      <p:bldP spid="165" grpId="0"/>
      <p:bldP spid="119" grpId="0"/>
      <p:bldP spid="120"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 name="Freeform: Shape 103">
            <a:extLst>
              <a:ext uri="{FF2B5EF4-FFF2-40B4-BE49-F238E27FC236}">
                <a16:creationId xmlns:a16="http://schemas.microsoft.com/office/drawing/2014/main" id="{984A73E6-D787-1027-3DAA-1D7A7A33152E}"/>
              </a:ext>
            </a:extLst>
          </p:cNvPr>
          <p:cNvSpPr/>
          <p:nvPr/>
        </p:nvSpPr>
        <p:spPr>
          <a:xfrm>
            <a:off x="6837802" y="1527672"/>
            <a:ext cx="560229" cy="2622014"/>
          </a:xfrm>
          <a:custGeom>
            <a:avLst/>
            <a:gdLst>
              <a:gd name="connsiteX0" fmla="*/ 73446 w 560229"/>
              <a:gd name="connsiteY0" fmla="*/ 2629359 h 2629359"/>
              <a:gd name="connsiteX1" fmla="*/ 550844 w 560229"/>
              <a:gd name="connsiteY1" fmla="*/ 1858179 h 2629359"/>
              <a:gd name="connsiteX2" fmla="*/ 392935 w 560229"/>
              <a:gd name="connsiteY2" fmla="*/ 749147 h 2629359"/>
              <a:gd name="connsiteX3" fmla="*/ 422314 w 560229"/>
              <a:gd name="connsiteY3" fmla="*/ 348868 h 2629359"/>
              <a:gd name="connsiteX4" fmla="*/ 0 w 560229"/>
              <a:gd name="connsiteY4" fmla="*/ 0 h 2629359"/>
              <a:gd name="connsiteX0" fmla="*/ 73446 w 560229"/>
              <a:gd name="connsiteY0" fmla="*/ 2622014 h 2622014"/>
              <a:gd name="connsiteX1" fmla="*/ 550844 w 560229"/>
              <a:gd name="connsiteY1" fmla="*/ 1858179 h 2622014"/>
              <a:gd name="connsiteX2" fmla="*/ 392935 w 560229"/>
              <a:gd name="connsiteY2" fmla="*/ 749147 h 2622014"/>
              <a:gd name="connsiteX3" fmla="*/ 422314 w 560229"/>
              <a:gd name="connsiteY3" fmla="*/ 348868 h 2622014"/>
              <a:gd name="connsiteX4" fmla="*/ 0 w 560229"/>
              <a:gd name="connsiteY4" fmla="*/ 0 h 2622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229" h="2622014">
                <a:moveTo>
                  <a:pt x="73446" y="2622014"/>
                </a:moveTo>
                <a:cubicBezTo>
                  <a:pt x="285521" y="2393108"/>
                  <a:pt x="497596" y="2170323"/>
                  <a:pt x="550844" y="1858179"/>
                </a:cubicBezTo>
                <a:cubicBezTo>
                  <a:pt x="604092" y="1546035"/>
                  <a:pt x="414357" y="1000699"/>
                  <a:pt x="392935" y="749147"/>
                </a:cubicBezTo>
                <a:cubicBezTo>
                  <a:pt x="371513" y="497595"/>
                  <a:pt x="487803" y="473726"/>
                  <a:pt x="422314" y="348868"/>
                </a:cubicBezTo>
                <a:cubicBezTo>
                  <a:pt x="356825" y="224010"/>
                  <a:pt x="178412" y="112005"/>
                  <a:pt x="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1B3BC08F-18E9-8225-74BF-EACE04D02C08}"/>
              </a:ext>
            </a:extLst>
          </p:cNvPr>
          <p:cNvSpPr/>
          <p:nvPr/>
        </p:nvSpPr>
        <p:spPr>
          <a:xfrm>
            <a:off x="7247970" y="3189155"/>
            <a:ext cx="296546" cy="13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4D6D6025-D209-AD19-48B7-D0F82A34D33E}"/>
              </a:ext>
            </a:extLst>
          </p:cNvPr>
          <p:cNvSpPr/>
          <p:nvPr/>
        </p:nvSpPr>
        <p:spPr>
          <a:xfrm>
            <a:off x="6344111" y="1566324"/>
            <a:ext cx="841124" cy="2582279"/>
          </a:xfrm>
          <a:custGeom>
            <a:avLst/>
            <a:gdLst>
              <a:gd name="connsiteX0" fmla="*/ 285841 w 821790"/>
              <a:gd name="connsiteY0" fmla="*/ 2619784 h 2619784"/>
              <a:gd name="connsiteX1" fmla="*/ 16569 w 821790"/>
              <a:gd name="connsiteY1" fmla="*/ 1778312 h 2619784"/>
              <a:gd name="connsiteX2" fmla="*/ 712187 w 821790"/>
              <a:gd name="connsiteY2" fmla="*/ 712447 h 2619784"/>
              <a:gd name="connsiteX3" fmla="*/ 785114 w 821790"/>
              <a:gd name="connsiteY3" fmla="*/ 269271 h 2619784"/>
              <a:gd name="connsiteX4" fmla="*/ 358768 w 821790"/>
              <a:gd name="connsiteY4" fmla="*/ 0 h 2619784"/>
              <a:gd name="connsiteX0" fmla="*/ 285841 w 821790"/>
              <a:gd name="connsiteY0" fmla="*/ 2630019 h 2630019"/>
              <a:gd name="connsiteX1" fmla="*/ 16569 w 821790"/>
              <a:gd name="connsiteY1" fmla="*/ 1788547 h 2630019"/>
              <a:gd name="connsiteX2" fmla="*/ 712187 w 821790"/>
              <a:gd name="connsiteY2" fmla="*/ 722682 h 2630019"/>
              <a:gd name="connsiteX3" fmla="*/ 785114 w 821790"/>
              <a:gd name="connsiteY3" fmla="*/ 279506 h 2630019"/>
              <a:gd name="connsiteX4" fmla="*/ 420183 w 821790"/>
              <a:gd name="connsiteY4" fmla="*/ 0 h 2630019"/>
              <a:gd name="connsiteX0" fmla="*/ 285841 w 834231"/>
              <a:gd name="connsiteY0" fmla="*/ 2630019 h 2630019"/>
              <a:gd name="connsiteX1" fmla="*/ 16569 w 834231"/>
              <a:gd name="connsiteY1" fmla="*/ 1788547 h 2630019"/>
              <a:gd name="connsiteX2" fmla="*/ 712187 w 834231"/>
              <a:gd name="connsiteY2" fmla="*/ 722682 h 2630019"/>
              <a:gd name="connsiteX3" fmla="*/ 802174 w 834231"/>
              <a:gd name="connsiteY3" fmla="*/ 269270 h 2630019"/>
              <a:gd name="connsiteX4" fmla="*/ 420183 w 834231"/>
              <a:gd name="connsiteY4" fmla="*/ 0 h 2630019"/>
              <a:gd name="connsiteX0" fmla="*/ 285841 w 845882"/>
              <a:gd name="connsiteY0" fmla="*/ 2630019 h 2630019"/>
              <a:gd name="connsiteX1" fmla="*/ 16569 w 845882"/>
              <a:gd name="connsiteY1" fmla="*/ 1788547 h 2630019"/>
              <a:gd name="connsiteX2" fmla="*/ 712187 w 845882"/>
              <a:gd name="connsiteY2" fmla="*/ 722682 h 2630019"/>
              <a:gd name="connsiteX3" fmla="*/ 817247 w 845882"/>
              <a:gd name="connsiteY3" fmla="*/ 266758 h 2630019"/>
              <a:gd name="connsiteX4" fmla="*/ 420183 w 845882"/>
              <a:gd name="connsiteY4" fmla="*/ 0 h 2630019"/>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04313 h 2604313"/>
              <a:gd name="connsiteX1" fmla="*/ 16569 w 845882"/>
              <a:gd name="connsiteY1" fmla="*/ 1799564 h 2604313"/>
              <a:gd name="connsiteX2" fmla="*/ 712187 w 845882"/>
              <a:gd name="connsiteY2" fmla="*/ 733699 h 2604313"/>
              <a:gd name="connsiteX3" fmla="*/ 817247 w 845882"/>
              <a:gd name="connsiteY3" fmla="*/ 277775 h 2604313"/>
              <a:gd name="connsiteX4" fmla="*/ 438544 w 845882"/>
              <a:gd name="connsiteY4" fmla="*/ 0 h 2604313"/>
              <a:gd name="connsiteX0" fmla="*/ 325151 w 841124"/>
              <a:gd name="connsiteY0" fmla="*/ 2596969 h 2596969"/>
              <a:gd name="connsiteX1" fmla="*/ 11811 w 841124"/>
              <a:gd name="connsiteY1" fmla="*/ 1799564 h 2596969"/>
              <a:gd name="connsiteX2" fmla="*/ 707429 w 841124"/>
              <a:gd name="connsiteY2" fmla="*/ 733699 h 2596969"/>
              <a:gd name="connsiteX3" fmla="*/ 812489 w 841124"/>
              <a:gd name="connsiteY3" fmla="*/ 277775 h 2596969"/>
              <a:gd name="connsiteX4" fmla="*/ 433786 w 841124"/>
              <a:gd name="connsiteY4" fmla="*/ 0 h 2596969"/>
              <a:gd name="connsiteX0" fmla="*/ 315193 w 842182"/>
              <a:gd name="connsiteY0" fmla="*/ 2571263 h 2571263"/>
              <a:gd name="connsiteX1" fmla="*/ 12869 w 842182"/>
              <a:gd name="connsiteY1" fmla="*/ 1799564 h 2571263"/>
              <a:gd name="connsiteX2" fmla="*/ 708487 w 842182"/>
              <a:gd name="connsiteY2" fmla="*/ 733699 h 2571263"/>
              <a:gd name="connsiteX3" fmla="*/ 813547 w 842182"/>
              <a:gd name="connsiteY3" fmla="*/ 277775 h 2571263"/>
              <a:gd name="connsiteX4" fmla="*/ 434844 w 842182"/>
              <a:gd name="connsiteY4" fmla="*/ 0 h 2571263"/>
              <a:gd name="connsiteX0" fmla="*/ 325152 w 841124"/>
              <a:gd name="connsiteY0" fmla="*/ 2582279 h 2582279"/>
              <a:gd name="connsiteX1" fmla="*/ 11811 w 841124"/>
              <a:gd name="connsiteY1" fmla="*/ 1799564 h 2582279"/>
              <a:gd name="connsiteX2" fmla="*/ 707429 w 841124"/>
              <a:gd name="connsiteY2" fmla="*/ 733699 h 2582279"/>
              <a:gd name="connsiteX3" fmla="*/ 812489 w 841124"/>
              <a:gd name="connsiteY3" fmla="*/ 277775 h 2582279"/>
              <a:gd name="connsiteX4" fmla="*/ 433786 w 841124"/>
              <a:gd name="connsiteY4" fmla="*/ 0 h 258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124" h="2582279">
                <a:moveTo>
                  <a:pt x="325152" y="2582279"/>
                </a:moveTo>
                <a:cubicBezTo>
                  <a:pt x="154987" y="2320487"/>
                  <a:pt x="-51902" y="2107661"/>
                  <a:pt x="11811" y="1799564"/>
                </a:cubicBezTo>
                <a:cubicBezTo>
                  <a:pt x="75524" y="1491467"/>
                  <a:pt x="573983" y="987330"/>
                  <a:pt x="707429" y="733699"/>
                </a:cubicBezTo>
                <a:cubicBezTo>
                  <a:pt x="840875" y="480068"/>
                  <a:pt x="871392" y="396516"/>
                  <a:pt x="812489" y="277775"/>
                </a:cubicBezTo>
                <a:cubicBezTo>
                  <a:pt x="753586" y="159034"/>
                  <a:pt x="606490" y="89954"/>
                  <a:pt x="433786"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60923584-0A8F-39F7-1675-4648B6D31ECB}"/>
              </a:ext>
            </a:extLst>
          </p:cNvPr>
          <p:cNvSpPr/>
          <p:nvPr/>
        </p:nvSpPr>
        <p:spPr>
          <a:xfrm>
            <a:off x="6279955" y="3183257"/>
            <a:ext cx="315427" cy="12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9D048517-B717-2C07-AD78-B872C0F5DD18}"/>
              </a:ext>
            </a:extLst>
          </p:cNvPr>
          <p:cNvSpPr/>
          <p:nvPr/>
        </p:nvSpPr>
        <p:spPr>
          <a:xfrm>
            <a:off x="5079228" y="1617594"/>
            <a:ext cx="2059424" cy="2542952"/>
          </a:xfrm>
          <a:custGeom>
            <a:avLst/>
            <a:gdLst>
              <a:gd name="connsiteX0" fmla="*/ 86772 w 1923621"/>
              <a:gd name="connsiteY0" fmla="*/ 2518808 h 2518808"/>
              <a:gd name="connsiteX1" fmla="*/ 25064 w 1923621"/>
              <a:gd name="connsiteY1" fmla="*/ 1739043 h 2518808"/>
              <a:gd name="connsiteX2" fmla="*/ 451410 w 1923621"/>
              <a:gd name="connsiteY2" fmla="*/ 914400 h 2518808"/>
              <a:gd name="connsiteX3" fmla="*/ 1758497 w 1923621"/>
              <a:gd name="connsiteY3" fmla="*/ 532933 h 2518808"/>
              <a:gd name="connsiteX4" fmla="*/ 1881913 w 1923621"/>
              <a:gd name="connsiteY4" fmla="*/ 168295 h 2518808"/>
              <a:gd name="connsiteX5" fmla="*/ 1545324 w 1923621"/>
              <a:gd name="connsiteY5" fmla="*/ 0 h 2518808"/>
              <a:gd name="connsiteX0" fmla="*/ 145781 w 1982630"/>
              <a:gd name="connsiteY0" fmla="*/ 2518808 h 2518808"/>
              <a:gd name="connsiteX1" fmla="*/ 15834 w 1982630"/>
              <a:gd name="connsiteY1" fmla="*/ 1725395 h 2518808"/>
              <a:gd name="connsiteX2" fmla="*/ 510419 w 1982630"/>
              <a:gd name="connsiteY2" fmla="*/ 914400 h 2518808"/>
              <a:gd name="connsiteX3" fmla="*/ 1817506 w 1982630"/>
              <a:gd name="connsiteY3" fmla="*/ 532933 h 2518808"/>
              <a:gd name="connsiteX4" fmla="*/ 1940922 w 1982630"/>
              <a:gd name="connsiteY4" fmla="*/ 168295 h 2518808"/>
              <a:gd name="connsiteX5" fmla="*/ 1604333 w 1982630"/>
              <a:gd name="connsiteY5" fmla="*/ 0 h 2518808"/>
              <a:gd name="connsiteX0" fmla="*/ 138460 w 1975309"/>
              <a:gd name="connsiteY0" fmla="*/ 2518808 h 2518808"/>
              <a:gd name="connsiteX1" fmla="*/ 8513 w 1975309"/>
              <a:gd name="connsiteY1" fmla="*/ 1725395 h 2518808"/>
              <a:gd name="connsiteX2" fmla="*/ 503098 w 1975309"/>
              <a:gd name="connsiteY2" fmla="*/ 914400 h 2518808"/>
              <a:gd name="connsiteX3" fmla="*/ 1810185 w 1975309"/>
              <a:gd name="connsiteY3" fmla="*/ 532933 h 2518808"/>
              <a:gd name="connsiteX4" fmla="*/ 1933601 w 1975309"/>
              <a:gd name="connsiteY4" fmla="*/ 168295 h 2518808"/>
              <a:gd name="connsiteX5" fmla="*/ 1597012 w 1975309"/>
              <a:gd name="connsiteY5" fmla="*/ 0 h 2518808"/>
              <a:gd name="connsiteX0" fmla="*/ 143322 w 1980171"/>
              <a:gd name="connsiteY0" fmla="*/ 2518808 h 2518808"/>
              <a:gd name="connsiteX1" fmla="*/ 13375 w 1980171"/>
              <a:gd name="connsiteY1" fmla="*/ 1725395 h 2518808"/>
              <a:gd name="connsiteX2" fmla="*/ 507960 w 1980171"/>
              <a:gd name="connsiteY2" fmla="*/ 914400 h 2518808"/>
              <a:gd name="connsiteX3" fmla="*/ 1815047 w 1980171"/>
              <a:gd name="connsiteY3" fmla="*/ 532933 h 2518808"/>
              <a:gd name="connsiteX4" fmla="*/ 1938463 w 1980171"/>
              <a:gd name="connsiteY4" fmla="*/ 168295 h 2518808"/>
              <a:gd name="connsiteX5" fmla="*/ 1601874 w 1980171"/>
              <a:gd name="connsiteY5" fmla="*/ 0 h 2518808"/>
              <a:gd name="connsiteX0" fmla="*/ 157537 w 1994386"/>
              <a:gd name="connsiteY0" fmla="*/ 2518808 h 2518808"/>
              <a:gd name="connsiteX1" fmla="*/ 27590 w 1994386"/>
              <a:gd name="connsiteY1" fmla="*/ 1725395 h 2518808"/>
              <a:gd name="connsiteX2" fmla="*/ 522175 w 1994386"/>
              <a:gd name="connsiteY2" fmla="*/ 914400 h 2518808"/>
              <a:gd name="connsiteX3" fmla="*/ 1829262 w 1994386"/>
              <a:gd name="connsiteY3" fmla="*/ 532933 h 2518808"/>
              <a:gd name="connsiteX4" fmla="*/ 1952678 w 1994386"/>
              <a:gd name="connsiteY4" fmla="*/ 168295 h 2518808"/>
              <a:gd name="connsiteX5" fmla="*/ 1616089 w 1994386"/>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83600"/>
              <a:gd name="connsiteY0" fmla="*/ 2518808 h 2518808"/>
              <a:gd name="connsiteX1" fmla="*/ 9846 w 1983600"/>
              <a:gd name="connsiteY1" fmla="*/ 1725395 h 2518808"/>
              <a:gd name="connsiteX2" fmla="*/ 504431 w 1983600"/>
              <a:gd name="connsiteY2" fmla="*/ 914400 h 2518808"/>
              <a:gd name="connsiteX3" fmla="*/ 1811518 w 1983600"/>
              <a:gd name="connsiteY3" fmla="*/ 532933 h 2518808"/>
              <a:gd name="connsiteX4" fmla="*/ 1934934 w 1983600"/>
              <a:gd name="connsiteY4" fmla="*/ 168295 h 2518808"/>
              <a:gd name="connsiteX5" fmla="*/ 1598345 w 1983600"/>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82199"/>
              <a:gd name="connsiteY0" fmla="*/ 2518808 h 2518808"/>
              <a:gd name="connsiteX1" fmla="*/ 9846 w 1982199"/>
              <a:gd name="connsiteY1" fmla="*/ 1725395 h 2518808"/>
              <a:gd name="connsiteX2" fmla="*/ 504431 w 1982199"/>
              <a:gd name="connsiteY2" fmla="*/ 914400 h 2518808"/>
              <a:gd name="connsiteX3" fmla="*/ 1811518 w 1982199"/>
              <a:gd name="connsiteY3" fmla="*/ 532933 h 2518808"/>
              <a:gd name="connsiteX4" fmla="*/ 1934934 w 1982199"/>
              <a:gd name="connsiteY4" fmla="*/ 168295 h 2518808"/>
              <a:gd name="connsiteX5" fmla="*/ 1598345 w 1982199"/>
              <a:gd name="connsiteY5" fmla="*/ 0 h 2518808"/>
              <a:gd name="connsiteX0" fmla="*/ 139793 w 1980047"/>
              <a:gd name="connsiteY0" fmla="*/ 2518808 h 2518808"/>
              <a:gd name="connsiteX1" fmla="*/ 9846 w 1980047"/>
              <a:gd name="connsiteY1" fmla="*/ 1725395 h 2518808"/>
              <a:gd name="connsiteX2" fmla="*/ 504431 w 1980047"/>
              <a:gd name="connsiteY2" fmla="*/ 914400 h 2518808"/>
              <a:gd name="connsiteX3" fmla="*/ 1811518 w 1980047"/>
              <a:gd name="connsiteY3" fmla="*/ 532933 h 2518808"/>
              <a:gd name="connsiteX4" fmla="*/ 1931522 w 1980047"/>
              <a:gd name="connsiteY4" fmla="*/ 175119 h 2518808"/>
              <a:gd name="connsiteX5" fmla="*/ 1598345 w 1980047"/>
              <a:gd name="connsiteY5" fmla="*/ 0 h 2518808"/>
              <a:gd name="connsiteX0" fmla="*/ 139793 w 1984378"/>
              <a:gd name="connsiteY0" fmla="*/ 2518808 h 2518808"/>
              <a:gd name="connsiteX1" fmla="*/ 9846 w 1984378"/>
              <a:gd name="connsiteY1" fmla="*/ 1725395 h 2518808"/>
              <a:gd name="connsiteX2" fmla="*/ 504431 w 1984378"/>
              <a:gd name="connsiteY2" fmla="*/ 914400 h 2518808"/>
              <a:gd name="connsiteX3" fmla="*/ 1811518 w 1984378"/>
              <a:gd name="connsiteY3" fmla="*/ 532933 h 2518808"/>
              <a:gd name="connsiteX4" fmla="*/ 1938346 w 1984378"/>
              <a:gd name="connsiteY4" fmla="*/ 164883 h 2518808"/>
              <a:gd name="connsiteX5" fmla="*/ 1598345 w 1984378"/>
              <a:gd name="connsiteY5" fmla="*/ 0 h 2518808"/>
              <a:gd name="connsiteX0" fmla="*/ 139793 w 1984378"/>
              <a:gd name="connsiteY0" fmla="*/ 2518808 h 2518808"/>
              <a:gd name="connsiteX1" fmla="*/ 9846 w 1984378"/>
              <a:gd name="connsiteY1" fmla="*/ 1725395 h 2518808"/>
              <a:gd name="connsiteX2" fmla="*/ 504431 w 1984378"/>
              <a:gd name="connsiteY2" fmla="*/ 914400 h 2518808"/>
              <a:gd name="connsiteX3" fmla="*/ 1811518 w 1984378"/>
              <a:gd name="connsiteY3" fmla="*/ 532933 h 2518808"/>
              <a:gd name="connsiteX4" fmla="*/ 1938346 w 1984378"/>
              <a:gd name="connsiteY4" fmla="*/ 164883 h 2518808"/>
              <a:gd name="connsiteX5" fmla="*/ 1598345 w 1984378"/>
              <a:gd name="connsiteY5" fmla="*/ 0 h 2518808"/>
              <a:gd name="connsiteX0" fmla="*/ 139793 w 1984378"/>
              <a:gd name="connsiteY0" fmla="*/ 2535868 h 2535868"/>
              <a:gd name="connsiteX1" fmla="*/ 9846 w 1984378"/>
              <a:gd name="connsiteY1" fmla="*/ 1742455 h 2535868"/>
              <a:gd name="connsiteX2" fmla="*/ 504431 w 1984378"/>
              <a:gd name="connsiteY2" fmla="*/ 931460 h 2535868"/>
              <a:gd name="connsiteX3" fmla="*/ 1811518 w 1984378"/>
              <a:gd name="connsiteY3" fmla="*/ 549993 h 2535868"/>
              <a:gd name="connsiteX4" fmla="*/ 1938346 w 1984378"/>
              <a:gd name="connsiteY4" fmla="*/ 181943 h 2535868"/>
              <a:gd name="connsiteX5" fmla="*/ 1615405 w 1984378"/>
              <a:gd name="connsiteY5" fmla="*/ 0 h 2535868"/>
              <a:gd name="connsiteX0" fmla="*/ 139793 w 1984378"/>
              <a:gd name="connsiteY0" fmla="*/ 2539280 h 2539280"/>
              <a:gd name="connsiteX1" fmla="*/ 9846 w 1984378"/>
              <a:gd name="connsiteY1" fmla="*/ 1745867 h 2539280"/>
              <a:gd name="connsiteX2" fmla="*/ 504431 w 1984378"/>
              <a:gd name="connsiteY2" fmla="*/ 934872 h 2539280"/>
              <a:gd name="connsiteX3" fmla="*/ 1811518 w 1984378"/>
              <a:gd name="connsiteY3" fmla="*/ 553405 h 2539280"/>
              <a:gd name="connsiteX4" fmla="*/ 1938346 w 1984378"/>
              <a:gd name="connsiteY4" fmla="*/ 185355 h 2539280"/>
              <a:gd name="connsiteX5" fmla="*/ 1608581 w 1984378"/>
              <a:gd name="connsiteY5" fmla="*/ 0 h 2539280"/>
              <a:gd name="connsiteX0" fmla="*/ 139793 w 1984378"/>
              <a:gd name="connsiteY0" fmla="*/ 2539280 h 2539280"/>
              <a:gd name="connsiteX1" fmla="*/ 9846 w 1984378"/>
              <a:gd name="connsiteY1" fmla="*/ 1745867 h 2539280"/>
              <a:gd name="connsiteX2" fmla="*/ 504431 w 1984378"/>
              <a:gd name="connsiteY2" fmla="*/ 934872 h 2539280"/>
              <a:gd name="connsiteX3" fmla="*/ 1811518 w 1984378"/>
              <a:gd name="connsiteY3" fmla="*/ 553405 h 2539280"/>
              <a:gd name="connsiteX4" fmla="*/ 1938346 w 1984378"/>
              <a:gd name="connsiteY4" fmla="*/ 185355 h 2539280"/>
              <a:gd name="connsiteX5" fmla="*/ 1608581 w 1984378"/>
              <a:gd name="connsiteY5" fmla="*/ 0 h 2539280"/>
              <a:gd name="connsiteX0" fmla="*/ 139793 w 1973256"/>
              <a:gd name="connsiteY0" fmla="*/ 2539280 h 2539280"/>
              <a:gd name="connsiteX1" fmla="*/ 9846 w 1973256"/>
              <a:gd name="connsiteY1" fmla="*/ 1745867 h 2539280"/>
              <a:gd name="connsiteX2" fmla="*/ 504431 w 1973256"/>
              <a:gd name="connsiteY2" fmla="*/ 934872 h 2539280"/>
              <a:gd name="connsiteX3" fmla="*/ 1811518 w 1973256"/>
              <a:gd name="connsiteY3" fmla="*/ 553405 h 2539280"/>
              <a:gd name="connsiteX4" fmla="*/ 1938346 w 1973256"/>
              <a:gd name="connsiteY4" fmla="*/ 185355 h 2539280"/>
              <a:gd name="connsiteX5" fmla="*/ 1608581 w 1973256"/>
              <a:gd name="connsiteY5" fmla="*/ 0 h 2539280"/>
              <a:gd name="connsiteX0" fmla="*/ 139793 w 1985791"/>
              <a:gd name="connsiteY0" fmla="*/ 2539280 h 2539280"/>
              <a:gd name="connsiteX1" fmla="*/ 9846 w 1985791"/>
              <a:gd name="connsiteY1" fmla="*/ 1745867 h 2539280"/>
              <a:gd name="connsiteX2" fmla="*/ 504431 w 1985791"/>
              <a:gd name="connsiteY2" fmla="*/ 934872 h 2539280"/>
              <a:gd name="connsiteX3" fmla="*/ 1811518 w 1985791"/>
              <a:gd name="connsiteY3" fmla="*/ 553405 h 2539280"/>
              <a:gd name="connsiteX4" fmla="*/ 1938346 w 1985791"/>
              <a:gd name="connsiteY4" fmla="*/ 185355 h 2539280"/>
              <a:gd name="connsiteX5" fmla="*/ 1608581 w 1985791"/>
              <a:gd name="connsiteY5" fmla="*/ 0 h 2539280"/>
              <a:gd name="connsiteX0" fmla="*/ 139793 w 1981437"/>
              <a:gd name="connsiteY0" fmla="*/ 2539280 h 2539280"/>
              <a:gd name="connsiteX1" fmla="*/ 9846 w 1981437"/>
              <a:gd name="connsiteY1" fmla="*/ 1745867 h 2539280"/>
              <a:gd name="connsiteX2" fmla="*/ 504431 w 1981437"/>
              <a:gd name="connsiteY2" fmla="*/ 934872 h 2539280"/>
              <a:gd name="connsiteX3" fmla="*/ 1811518 w 1981437"/>
              <a:gd name="connsiteY3" fmla="*/ 553405 h 2539280"/>
              <a:gd name="connsiteX4" fmla="*/ 1931522 w 1981437"/>
              <a:gd name="connsiteY4" fmla="*/ 185355 h 2539280"/>
              <a:gd name="connsiteX5" fmla="*/ 1608581 w 1981437"/>
              <a:gd name="connsiteY5" fmla="*/ 0 h 2539280"/>
              <a:gd name="connsiteX0" fmla="*/ 139793 w 1990253"/>
              <a:gd name="connsiteY0" fmla="*/ 2539280 h 2539280"/>
              <a:gd name="connsiteX1" fmla="*/ 9846 w 1990253"/>
              <a:gd name="connsiteY1" fmla="*/ 1745867 h 2539280"/>
              <a:gd name="connsiteX2" fmla="*/ 504431 w 1990253"/>
              <a:gd name="connsiteY2" fmla="*/ 934872 h 2539280"/>
              <a:gd name="connsiteX3" fmla="*/ 1811518 w 1990253"/>
              <a:gd name="connsiteY3" fmla="*/ 553405 h 2539280"/>
              <a:gd name="connsiteX4" fmla="*/ 1945170 w 1990253"/>
              <a:gd name="connsiteY4" fmla="*/ 185355 h 2539280"/>
              <a:gd name="connsiteX5" fmla="*/ 1608581 w 1990253"/>
              <a:gd name="connsiteY5" fmla="*/ 0 h 2539280"/>
              <a:gd name="connsiteX0" fmla="*/ 139793 w 1996629"/>
              <a:gd name="connsiteY0" fmla="*/ 2539280 h 2539280"/>
              <a:gd name="connsiteX1" fmla="*/ 9846 w 1996629"/>
              <a:gd name="connsiteY1" fmla="*/ 1745867 h 2539280"/>
              <a:gd name="connsiteX2" fmla="*/ 504431 w 1996629"/>
              <a:gd name="connsiteY2" fmla="*/ 934872 h 2539280"/>
              <a:gd name="connsiteX3" fmla="*/ 1811518 w 1996629"/>
              <a:gd name="connsiteY3" fmla="*/ 553405 h 2539280"/>
              <a:gd name="connsiteX4" fmla="*/ 1945170 w 1996629"/>
              <a:gd name="connsiteY4" fmla="*/ 185355 h 2539280"/>
              <a:gd name="connsiteX5" fmla="*/ 1608581 w 1996629"/>
              <a:gd name="connsiteY5" fmla="*/ 0 h 2539280"/>
              <a:gd name="connsiteX0" fmla="*/ 139793 w 2005215"/>
              <a:gd name="connsiteY0" fmla="*/ 2539280 h 2539280"/>
              <a:gd name="connsiteX1" fmla="*/ 9846 w 2005215"/>
              <a:gd name="connsiteY1" fmla="*/ 1745867 h 2539280"/>
              <a:gd name="connsiteX2" fmla="*/ 504431 w 2005215"/>
              <a:gd name="connsiteY2" fmla="*/ 934872 h 2539280"/>
              <a:gd name="connsiteX3" fmla="*/ 1811518 w 2005215"/>
              <a:gd name="connsiteY3" fmla="*/ 553405 h 2539280"/>
              <a:gd name="connsiteX4" fmla="*/ 1945170 w 2005215"/>
              <a:gd name="connsiteY4" fmla="*/ 185355 h 2539280"/>
              <a:gd name="connsiteX5" fmla="*/ 1608581 w 2005215"/>
              <a:gd name="connsiteY5" fmla="*/ 0 h 2539280"/>
              <a:gd name="connsiteX0" fmla="*/ 199309 w 2064731"/>
              <a:gd name="connsiteY0" fmla="*/ 2539280 h 2539280"/>
              <a:gd name="connsiteX1" fmla="*/ 6933 w 2064731"/>
              <a:gd name="connsiteY1" fmla="*/ 1760557 h 2539280"/>
              <a:gd name="connsiteX2" fmla="*/ 563947 w 2064731"/>
              <a:gd name="connsiteY2" fmla="*/ 934872 h 2539280"/>
              <a:gd name="connsiteX3" fmla="*/ 1871034 w 2064731"/>
              <a:gd name="connsiteY3" fmla="*/ 553405 h 2539280"/>
              <a:gd name="connsiteX4" fmla="*/ 2004686 w 2064731"/>
              <a:gd name="connsiteY4" fmla="*/ 185355 h 2539280"/>
              <a:gd name="connsiteX5" fmla="*/ 1668097 w 2064731"/>
              <a:gd name="connsiteY5" fmla="*/ 0 h 2539280"/>
              <a:gd name="connsiteX0" fmla="*/ 202335 w 2067757"/>
              <a:gd name="connsiteY0" fmla="*/ 2539280 h 2539280"/>
              <a:gd name="connsiteX1" fmla="*/ 9959 w 2067757"/>
              <a:gd name="connsiteY1" fmla="*/ 1760557 h 2539280"/>
              <a:gd name="connsiteX2" fmla="*/ 566973 w 2067757"/>
              <a:gd name="connsiteY2" fmla="*/ 934872 h 2539280"/>
              <a:gd name="connsiteX3" fmla="*/ 1874060 w 2067757"/>
              <a:gd name="connsiteY3" fmla="*/ 553405 h 2539280"/>
              <a:gd name="connsiteX4" fmla="*/ 2007712 w 2067757"/>
              <a:gd name="connsiteY4" fmla="*/ 185355 h 2539280"/>
              <a:gd name="connsiteX5" fmla="*/ 1671123 w 2067757"/>
              <a:gd name="connsiteY5" fmla="*/ 0 h 2539280"/>
              <a:gd name="connsiteX0" fmla="*/ 222021 w 2087443"/>
              <a:gd name="connsiteY0" fmla="*/ 2539280 h 2539280"/>
              <a:gd name="connsiteX1" fmla="*/ 29645 w 2087443"/>
              <a:gd name="connsiteY1" fmla="*/ 1760557 h 2539280"/>
              <a:gd name="connsiteX2" fmla="*/ 586659 w 2087443"/>
              <a:gd name="connsiteY2" fmla="*/ 934872 h 2539280"/>
              <a:gd name="connsiteX3" fmla="*/ 1893746 w 2087443"/>
              <a:gd name="connsiteY3" fmla="*/ 553405 h 2539280"/>
              <a:gd name="connsiteX4" fmla="*/ 2027398 w 2087443"/>
              <a:gd name="connsiteY4" fmla="*/ 185355 h 2539280"/>
              <a:gd name="connsiteX5" fmla="*/ 1690809 w 2087443"/>
              <a:gd name="connsiteY5" fmla="*/ 0 h 2539280"/>
              <a:gd name="connsiteX0" fmla="*/ 214134 w 2079556"/>
              <a:gd name="connsiteY0" fmla="*/ 2539280 h 2539280"/>
              <a:gd name="connsiteX1" fmla="*/ 21758 w 2079556"/>
              <a:gd name="connsiteY1" fmla="*/ 1760557 h 2539280"/>
              <a:gd name="connsiteX2" fmla="*/ 578772 w 2079556"/>
              <a:gd name="connsiteY2" fmla="*/ 934872 h 2539280"/>
              <a:gd name="connsiteX3" fmla="*/ 1885859 w 2079556"/>
              <a:gd name="connsiteY3" fmla="*/ 553405 h 2539280"/>
              <a:gd name="connsiteX4" fmla="*/ 2019511 w 2079556"/>
              <a:gd name="connsiteY4" fmla="*/ 185355 h 2539280"/>
              <a:gd name="connsiteX5" fmla="*/ 1682922 w 2079556"/>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205640 w 2071062"/>
              <a:gd name="connsiteY0" fmla="*/ 2539280 h 2539280"/>
              <a:gd name="connsiteX1" fmla="*/ 13264 w 2071062"/>
              <a:gd name="connsiteY1" fmla="*/ 1760557 h 2539280"/>
              <a:gd name="connsiteX2" fmla="*/ 570278 w 2071062"/>
              <a:gd name="connsiteY2" fmla="*/ 934872 h 2539280"/>
              <a:gd name="connsiteX3" fmla="*/ 1877365 w 2071062"/>
              <a:gd name="connsiteY3" fmla="*/ 553405 h 2539280"/>
              <a:gd name="connsiteX4" fmla="*/ 2011017 w 2071062"/>
              <a:gd name="connsiteY4" fmla="*/ 185355 h 2539280"/>
              <a:gd name="connsiteX5" fmla="*/ 1674428 w 2071062"/>
              <a:gd name="connsiteY5" fmla="*/ 0 h 2539280"/>
              <a:gd name="connsiteX0" fmla="*/ 195859 w 2061281"/>
              <a:gd name="connsiteY0" fmla="*/ 2539280 h 2539280"/>
              <a:gd name="connsiteX1" fmla="*/ 3483 w 2061281"/>
              <a:gd name="connsiteY1" fmla="*/ 1760557 h 2539280"/>
              <a:gd name="connsiteX2" fmla="*/ 560497 w 2061281"/>
              <a:gd name="connsiteY2" fmla="*/ 934872 h 2539280"/>
              <a:gd name="connsiteX3" fmla="*/ 1867584 w 2061281"/>
              <a:gd name="connsiteY3" fmla="*/ 553405 h 2539280"/>
              <a:gd name="connsiteX4" fmla="*/ 2001236 w 2061281"/>
              <a:gd name="connsiteY4" fmla="*/ 185355 h 2539280"/>
              <a:gd name="connsiteX5" fmla="*/ 1664647 w 2061281"/>
              <a:gd name="connsiteY5" fmla="*/ 0 h 2539280"/>
              <a:gd name="connsiteX0" fmla="*/ 143538 w 2078734"/>
              <a:gd name="connsiteY0" fmla="*/ 2542952 h 2542952"/>
              <a:gd name="connsiteX1" fmla="*/ 20936 w 2078734"/>
              <a:gd name="connsiteY1" fmla="*/ 1760557 h 2542952"/>
              <a:gd name="connsiteX2" fmla="*/ 577950 w 2078734"/>
              <a:gd name="connsiteY2" fmla="*/ 934872 h 2542952"/>
              <a:gd name="connsiteX3" fmla="*/ 1885037 w 2078734"/>
              <a:gd name="connsiteY3" fmla="*/ 553405 h 2542952"/>
              <a:gd name="connsiteX4" fmla="*/ 2018689 w 2078734"/>
              <a:gd name="connsiteY4" fmla="*/ 185355 h 2542952"/>
              <a:gd name="connsiteX5" fmla="*/ 1682100 w 2078734"/>
              <a:gd name="connsiteY5" fmla="*/ 0 h 2542952"/>
              <a:gd name="connsiteX0" fmla="*/ 132717 w 2067913"/>
              <a:gd name="connsiteY0" fmla="*/ 2542952 h 2542952"/>
              <a:gd name="connsiteX1" fmla="*/ 10115 w 2067913"/>
              <a:gd name="connsiteY1" fmla="*/ 1760557 h 2542952"/>
              <a:gd name="connsiteX2" fmla="*/ 567129 w 2067913"/>
              <a:gd name="connsiteY2" fmla="*/ 934872 h 2542952"/>
              <a:gd name="connsiteX3" fmla="*/ 1874216 w 2067913"/>
              <a:gd name="connsiteY3" fmla="*/ 553405 h 2542952"/>
              <a:gd name="connsiteX4" fmla="*/ 2007868 w 2067913"/>
              <a:gd name="connsiteY4" fmla="*/ 185355 h 2542952"/>
              <a:gd name="connsiteX5" fmla="*/ 1671279 w 2067913"/>
              <a:gd name="connsiteY5" fmla="*/ 0 h 2542952"/>
              <a:gd name="connsiteX0" fmla="*/ 124228 w 2059424"/>
              <a:gd name="connsiteY0" fmla="*/ 2542952 h 2542952"/>
              <a:gd name="connsiteX1" fmla="*/ 1626 w 2059424"/>
              <a:gd name="connsiteY1" fmla="*/ 1760557 h 2542952"/>
              <a:gd name="connsiteX2" fmla="*/ 558640 w 2059424"/>
              <a:gd name="connsiteY2" fmla="*/ 934872 h 2542952"/>
              <a:gd name="connsiteX3" fmla="*/ 1865727 w 2059424"/>
              <a:gd name="connsiteY3" fmla="*/ 553405 h 2542952"/>
              <a:gd name="connsiteX4" fmla="*/ 1999379 w 2059424"/>
              <a:gd name="connsiteY4" fmla="*/ 185355 h 2542952"/>
              <a:gd name="connsiteX5" fmla="*/ 1662790 w 2059424"/>
              <a:gd name="connsiteY5" fmla="*/ 0 h 254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9424" h="2542952">
                <a:moveTo>
                  <a:pt x="124228" y="2542952"/>
                </a:moveTo>
                <a:cubicBezTo>
                  <a:pt x="62987" y="2286770"/>
                  <a:pt x="-12019" y="2028570"/>
                  <a:pt x="1626" y="1760557"/>
                </a:cubicBezTo>
                <a:cubicBezTo>
                  <a:pt x="15271" y="1492544"/>
                  <a:pt x="222251" y="1099341"/>
                  <a:pt x="558640" y="934872"/>
                </a:cubicBezTo>
                <a:cubicBezTo>
                  <a:pt x="895029" y="770403"/>
                  <a:pt x="1625604" y="678324"/>
                  <a:pt x="1865727" y="553405"/>
                </a:cubicBezTo>
                <a:cubicBezTo>
                  <a:pt x="2105850" y="428486"/>
                  <a:pt x="2087137" y="270053"/>
                  <a:pt x="1999379" y="185355"/>
                </a:cubicBezTo>
                <a:cubicBezTo>
                  <a:pt x="1899023" y="113592"/>
                  <a:pt x="1803084" y="67031"/>
                  <a:pt x="166279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6138BF-E0E5-61C2-FFE0-710658153FC3}"/>
              </a:ext>
            </a:extLst>
          </p:cNvPr>
          <p:cNvSpPr/>
          <p:nvPr/>
        </p:nvSpPr>
        <p:spPr>
          <a:xfrm>
            <a:off x="4958792" y="3189155"/>
            <a:ext cx="308816" cy="13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248087A4-B2BB-702E-CD3A-8B1AD850287E}"/>
              </a:ext>
            </a:extLst>
          </p:cNvPr>
          <p:cNvSpPr/>
          <p:nvPr/>
        </p:nvSpPr>
        <p:spPr>
          <a:xfrm>
            <a:off x="4264344" y="1639615"/>
            <a:ext cx="2821736" cy="2513042"/>
          </a:xfrm>
          <a:custGeom>
            <a:avLst/>
            <a:gdLst>
              <a:gd name="connsiteX0" fmla="*/ 691929 w 2815024"/>
              <a:gd name="connsiteY0" fmla="*/ 2535095 h 2546541"/>
              <a:gd name="connsiteX1" fmla="*/ 616254 w 2815024"/>
              <a:gd name="connsiteY1" fmla="*/ 2427889 h 2546541"/>
              <a:gd name="connsiteX2" fmla="*/ 4552 w 2815024"/>
              <a:gd name="connsiteY2" fmla="*/ 1683757 h 2546541"/>
              <a:gd name="connsiteX3" fmla="*/ 477518 w 2815024"/>
              <a:gd name="connsiteY3" fmla="*/ 1021605 h 2546541"/>
              <a:gd name="connsiteX4" fmla="*/ 2672078 w 2815024"/>
              <a:gd name="connsiteY4" fmla="*/ 422516 h 2546541"/>
              <a:gd name="connsiteX5" fmla="*/ 2419830 w 2815024"/>
              <a:gd name="connsiteY5" fmla="*/ 0 h 2546541"/>
              <a:gd name="connsiteX0" fmla="*/ 605467 w 2815024"/>
              <a:gd name="connsiteY0" fmla="*/ 2587496 h 2592158"/>
              <a:gd name="connsiteX1" fmla="*/ 616254 w 2815024"/>
              <a:gd name="connsiteY1" fmla="*/ 2427889 h 2592158"/>
              <a:gd name="connsiteX2" fmla="*/ 4552 w 2815024"/>
              <a:gd name="connsiteY2" fmla="*/ 1683757 h 2592158"/>
              <a:gd name="connsiteX3" fmla="*/ 477518 w 2815024"/>
              <a:gd name="connsiteY3" fmla="*/ 1021605 h 2592158"/>
              <a:gd name="connsiteX4" fmla="*/ 2672078 w 2815024"/>
              <a:gd name="connsiteY4" fmla="*/ 422516 h 2592158"/>
              <a:gd name="connsiteX5" fmla="*/ 2419830 w 2815024"/>
              <a:gd name="connsiteY5" fmla="*/ 0 h 2592158"/>
              <a:gd name="connsiteX0" fmla="*/ 757430 w 2815024"/>
              <a:gd name="connsiteY0" fmla="*/ 2542956 h 2552814"/>
              <a:gd name="connsiteX1" fmla="*/ 616254 w 2815024"/>
              <a:gd name="connsiteY1" fmla="*/ 2427889 h 2552814"/>
              <a:gd name="connsiteX2" fmla="*/ 4552 w 2815024"/>
              <a:gd name="connsiteY2" fmla="*/ 1683757 h 2552814"/>
              <a:gd name="connsiteX3" fmla="*/ 477518 w 2815024"/>
              <a:gd name="connsiteY3" fmla="*/ 1021605 h 2552814"/>
              <a:gd name="connsiteX4" fmla="*/ 2672078 w 2815024"/>
              <a:gd name="connsiteY4" fmla="*/ 422516 h 2552814"/>
              <a:gd name="connsiteX5" fmla="*/ 2419830 w 2815024"/>
              <a:gd name="connsiteY5" fmla="*/ 0 h 2552814"/>
              <a:gd name="connsiteX0" fmla="*/ 697169 w 2815024"/>
              <a:gd name="connsiteY0" fmla="*/ 2574396 h 2580069"/>
              <a:gd name="connsiteX1" fmla="*/ 616254 w 2815024"/>
              <a:gd name="connsiteY1" fmla="*/ 2427889 h 2580069"/>
              <a:gd name="connsiteX2" fmla="*/ 4552 w 2815024"/>
              <a:gd name="connsiteY2" fmla="*/ 1683757 h 2580069"/>
              <a:gd name="connsiteX3" fmla="*/ 477518 w 2815024"/>
              <a:gd name="connsiteY3" fmla="*/ 1021605 h 2580069"/>
              <a:gd name="connsiteX4" fmla="*/ 2672078 w 2815024"/>
              <a:gd name="connsiteY4" fmla="*/ 422516 h 2580069"/>
              <a:gd name="connsiteX5" fmla="*/ 2419830 w 2815024"/>
              <a:gd name="connsiteY5" fmla="*/ 0 h 2580069"/>
              <a:gd name="connsiteX0" fmla="*/ 697169 w 2815024"/>
              <a:gd name="connsiteY0" fmla="*/ 2574396 h 2587464"/>
              <a:gd name="connsiteX1" fmla="*/ 616254 w 2815024"/>
              <a:gd name="connsiteY1" fmla="*/ 2427889 h 2587464"/>
              <a:gd name="connsiteX2" fmla="*/ 4552 w 2815024"/>
              <a:gd name="connsiteY2" fmla="*/ 1683757 h 2587464"/>
              <a:gd name="connsiteX3" fmla="*/ 477518 w 2815024"/>
              <a:gd name="connsiteY3" fmla="*/ 1021605 h 2587464"/>
              <a:gd name="connsiteX4" fmla="*/ 2672078 w 2815024"/>
              <a:gd name="connsiteY4" fmla="*/ 422516 h 2587464"/>
              <a:gd name="connsiteX5" fmla="*/ 2419830 w 2815024"/>
              <a:gd name="connsiteY5" fmla="*/ 0 h 2587464"/>
              <a:gd name="connsiteX0" fmla="*/ 697169 w 2815024"/>
              <a:gd name="connsiteY0" fmla="*/ 2574396 h 2613286"/>
              <a:gd name="connsiteX1" fmla="*/ 616254 w 2815024"/>
              <a:gd name="connsiteY1" fmla="*/ 2427889 h 2613286"/>
              <a:gd name="connsiteX2" fmla="*/ 4552 w 2815024"/>
              <a:gd name="connsiteY2" fmla="*/ 1683757 h 2613286"/>
              <a:gd name="connsiteX3" fmla="*/ 477518 w 2815024"/>
              <a:gd name="connsiteY3" fmla="*/ 1021605 h 2613286"/>
              <a:gd name="connsiteX4" fmla="*/ 2672078 w 2815024"/>
              <a:gd name="connsiteY4" fmla="*/ 422516 h 2613286"/>
              <a:gd name="connsiteX5" fmla="*/ 2419830 w 2815024"/>
              <a:gd name="connsiteY5" fmla="*/ 0 h 2613286"/>
              <a:gd name="connsiteX0" fmla="*/ 697169 w 2815024"/>
              <a:gd name="connsiteY0" fmla="*/ 2574396 h 2625886"/>
              <a:gd name="connsiteX1" fmla="*/ 616254 w 2815024"/>
              <a:gd name="connsiteY1" fmla="*/ 2427889 h 2625886"/>
              <a:gd name="connsiteX2" fmla="*/ 4552 w 2815024"/>
              <a:gd name="connsiteY2" fmla="*/ 1683757 h 2625886"/>
              <a:gd name="connsiteX3" fmla="*/ 477518 w 2815024"/>
              <a:gd name="connsiteY3" fmla="*/ 1021605 h 2625886"/>
              <a:gd name="connsiteX4" fmla="*/ 2672078 w 2815024"/>
              <a:gd name="connsiteY4" fmla="*/ 422516 h 2625886"/>
              <a:gd name="connsiteX5" fmla="*/ 2419830 w 2815024"/>
              <a:gd name="connsiteY5" fmla="*/ 0 h 2625886"/>
              <a:gd name="connsiteX0" fmla="*/ 697169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17608 w 2825421"/>
              <a:gd name="connsiteY0" fmla="*/ 2574396 h 2574396"/>
              <a:gd name="connsiteX1" fmla="*/ 14949 w 2825421"/>
              <a:gd name="connsiteY1" fmla="*/ 1683757 h 2574396"/>
              <a:gd name="connsiteX2" fmla="*/ 487915 w 2825421"/>
              <a:gd name="connsiteY2" fmla="*/ 1021605 h 2574396"/>
              <a:gd name="connsiteX3" fmla="*/ 2682475 w 2825421"/>
              <a:gd name="connsiteY3" fmla="*/ 422516 h 2574396"/>
              <a:gd name="connsiteX4" fmla="*/ 2430227 w 2825421"/>
              <a:gd name="connsiteY4" fmla="*/ 0 h 2574396"/>
              <a:gd name="connsiteX0" fmla="*/ 742767 w 2821322"/>
              <a:gd name="connsiteY0" fmla="*/ 2553436 h 2553436"/>
              <a:gd name="connsiteX1" fmla="*/ 10850 w 2821322"/>
              <a:gd name="connsiteY1" fmla="*/ 1683757 h 2553436"/>
              <a:gd name="connsiteX2" fmla="*/ 483816 w 2821322"/>
              <a:gd name="connsiteY2" fmla="*/ 1021605 h 2553436"/>
              <a:gd name="connsiteX3" fmla="*/ 2678376 w 2821322"/>
              <a:gd name="connsiteY3" fmla="*/ 422516 h 2553436"/>
              <a:gd name="connsiteX4" fmla="*/ 2426128 w 2821322"/>
              <a:gd name="connsiteY4" fmla="*/ 0 h 2553436"/>
              <a:gd name="connsiteX0" fmla="*/ 731132 w 2820704"/>
              <a:gd name="connsiteY0" fmla="*/ 2509369 h 2509369"/>
              <a:gd name="connsiteX1" fmla="*/ 10232 w 2820704"/>
              <a:gd name="connsiteY1" fmla="*/ 1683757 h 2509369"/>
              <a:gd name="connsiteX2" fmla="*/ 483198 w 2820704"/>
              <a:gd name="connsiteY2" fmla="*/ 1021605 h 2509369"/>
              <a:gd name="connsiteX3" fmla="*/ 2677758 w 2820704"/>
              <a:gd name="connsiteY3" fmla="*/ 422516 h 2509369"/>
              <a:gd name="connsiteX4" fmla="*/ 2425510 w 2820704"/>
              <a:gd name="connsiteY4" fmla="*/ 0 h 2509369"/>
              <a:gd name="connsiteX0" fmla="*/ 738886 w 2821114"/>
              <a:gd name="connsiteY0" fmla="*/ 2524059 h 2524059"/>
              <a:gd name="connsiteX1" fmla="*/ 10642 w 2821114"/>
              <a:gd name="connsiteY1" fmla="*/ 1683757 h 2524059"/>
              <a:gd name="connsiteX2" fmla="*/ 483608 w 2821114"/>
              <a:gd name="connsiteY2" fmla="*/ 1021605 h 2524059"/>
              <a:gd name="connsiteX3" fmla="*/ 2678168 w 2821114"/>
              <a:gd name="connsiteY3" fmla="*/ 422516 h 2524059"/>
              <a:gd name="connsiteX4" fmla="*/ 2425920 w 2821114"/>
              <a:gd name="connsiteY4" fmla="*/ 0 h 2524059"/>
              <a:gd name="connsiteX0" fmla="*/ 750525 w 2821736"/>
              <a:gd name="connsiteY0" fmla="*/ 2524059 h 2524059"/>
              <a:gd name="connsiteX1" fmla="*/ 11264 w 2821736"/>
              <a:gd name="connsiteY1" fmla="*/ 1683757 h 2524059"/>
              <a:gd name="connsiteX2" fmla="*/ 484230 w 2821736"/>
              <a:gd name="connsiteY2" fmla="*/ 1021605 h 2524059"/>
              <a:gd name="connsiteX3" fmla="*/ 2678790 w 2821736"/>
              <a:gd name="connsiteY3" fmla="*/ 422516 h 2524059"/>
              <a:gd name="connsiteX4" fmla="*/ 2426542 w 2821736"/>
              <a:gd name="connsiteY4" fmla="*/ 0 h 2524059"/>
              <a:gd name="connsiteX0" fmla="*/ 750525 w 2821736"/>
              <a:gd name="connsiteY0" fmla="*/ 2513042 h 2513042"/>
              <a:gd name="connsiteX1" fmla="*/ 11264 w 2821736"/>
              <a:gd name="connsiteY1" fmla="*/ 1683757 h 2513042"/>
              <a:gd name="connsiteX2" fmla="*/ 484230 w 2821736"/>
              <a:gd name="connsiteY2" fmla="*/ 1021605 h 2513042"/>
              <a:gd name="connsiteX3" fmla="*/ 2678790 w 2821736"/>
              <a:gd name="connsiteY3" fmla="*/ 422516 h 2513042"/>
              <a:gd name="connsiteX4" fmla="*/ 2426542 w 2821736"/>
              <a:gd name="connsiteY4" fmla="*/ 0 h 251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1736" h="2513042">
                <a:moveTo>
                  <a:pt x="750525" y="2513042"/>
                </a:moveTo>
                <a:cubicBezTo>
                  <a:pt x="583305" y="2327492"/>
                  <a:pt x="55646" y="1932330"/>
                  <a:pt x="11264" y="1683757"/>
                </a:cubicBezTo>
                <a:cubicBezTo>
                  <a:pt x="-33118" y="1435184"/>
                  <a:pt x="39642" y="1231812"/>
                  <a:pt x="484230" y="1021605"/>
                </a:cubicBezTo>
                <a:cubicBezTo>
                  <a:pt x="928818" y="811398"/>
                  <a:pt x="2355071" y="592783"/>
                  <a:pt x="2678790" y="422516"/>
                </a:cubicBezTo>
                <a:cubicBezTo>
                  <a:pt x="3002509" y="252249"/>
                  <a:pt x="2714525" y="126124"/>
                  <a:pt x="2426542"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0A330-012A-8462-1134-E680D84EE606}"/>
              </a:ext>
            </a:extLst>
          </p:cNvPr>
          <p:cNvSpPr/>
          <p:nvPr/>
        </p:nvSpPr>
        <p:spPr>
          <a:xfrm>
            <a:off x="4114983" y="3157813"/>
            <a:ext cx="336520" cy="168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14">
            <a:extLst>
              <a:ext uri="{FF2B5EF4-FFF2-40B4-BE49-F238E27FC236}">
                <a16:creationId xmlns:a16="http://schemas.microsoft.com/office/drawing/2014/main" id="{2A31905A-C778-D888-A391-7204FA132D5B}"/>
              </a:ext>
            </a:extLst>
          </p:cNvPr>
          <p:cNvSpPr txBox="1">
            <a:spLocks noChangeArrowheads="1"/>
          </p:cNvSpPr>
          <p:nvPr/>
        </p:nvSpPr>
        <p:spPr bwMode="auto">
          <a:xfrm>
            <a:off x="3870738" y="3127652"/>
            <a:ext cx="9268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3629106" y="1946062"/>
            <a:ext cx="4600494"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Egress Testing</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10" name="Rectangle 9">
            <a:extLst>
              <a:ext uri="{FF2B5EF4-FFF2-40B4-BE49-F238E27FC236}">
                <a16:creationId xmlns:a16="http://schemas.microsoft.com/office/drawing/2014/main" id="{DC7DA2EE-2640-0D30-5A5E-05281093E362}"/>
              </a:ext>
            </a:extLst>
          </p:cNvPr>
          <p:cNvSpPr/>
          <p:nvPr/>
        </p:nvSpPr>
        <p:spPr>
          <a:xfrm>
            <a:off x="7018515" y="3203705"/>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5050778" y="3215416"/>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2473275"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for Aviatrix Platform</a:t>
            </a:r>
          </a:p>
        </p:txBody>
      </p:sp>
      <p:sp>
        <p:nvSpPr>
          <p:cNvPr id="1030" name="Oval 1029">
            <a:extLst>
              <a:ext uri="{FF2B5EF4-FFF2-40B4-BE49-F238E27FC236}">
                <a16:creationId xmlns:a16="http://schemas.microsoft.com/office/drawing/2014/main" id="{024A850A-35D9-1B0F-B331-BF925CA3D75D}"/>
              </a:ext>
            </a:extLst>
          </p:cNvPr>
          <p:cNvSpPr/>
          <p:nvPr/>
        </p:nvSpPr>
        <p:spPr>
          <a:xfrm>
            <a:off x="2817210" y="2370954"/>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550379"/>
            <a:ext cx="1915932"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3863696" y="2550379"/>
            <a:ext cx="1966958"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972" y="4099383"/>
            <a:ext cx="908243" cy="739243"/>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1356427" y="2615579"/>
            <a:ext cx="690298" cy="690305"/>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1386640" y="3277005"/>
            <a:ext cx="674800" cy="461665"/>
          </a:xfrm>
          <a:prstGeom prst="rect">
            <a:avLst/>
          </a:prstGeom>
          <a:noFill/>
        </p:spPr>
        <p:txBody>
          <a:bodyPr wrap="none" rtlCol="0">
            <a:spAutoFit/>
          </a:bodyPr>
          <a:lstStyle/>
          <a:p>
            <a:r>
              <a:rPr lang="en-US" sz="1200" b="1" dirty="0"/>
              <a:t>Aviatrix</a:t>
            </a:r>
          </a:p>
          <a:p>
            <a:r>
              <a:rPr lang="en-US" sz="12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1205581" y="4789529"/>
            <a:ext cx="1001026" cy="461665"/>
          </a:xfrm>
          <a:prstGeom prst="rect">
            <a:avLst/>
          </a:prstGeom>
          <a:noFill/>
        </p:spPr>
        <p:txBody>
          <a:bodyPr wrap="square" rtlCol="0">
            <a:spAutoFit/>
          </a:bodyPr>
          <a:lstStyle/>
          <a:p>
            <a:pPr algn="ctr"/>
            <a:r>
              <a:rPr lang="en-US" sz="1200" b="1" dirty="0"/>
              <a:t>Aviatrix</a:t>
            </a:r>
          </a:p>
          <a:p>
            <a:pPr algn="ctr"/>
            <a:r>
              <a:rPr lang="en-US" sz="12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0563" y="23506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96004" y="197823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3850110" y="3746918"/>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3861679" y="4077112"/>
            <a:ext cx="1968975"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915931"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3840747" y="5268691"/>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58011" y="3018813"/>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Graphic 107">
            <a:extLst>
              <a:ext uri="{FF2B5EF4-FFF2-40B4-BE49-F238E27FC236}">
                <a16:creationId xmlns:a16="http://schemas.microsoft.com/office/drawing/2014/main" id="{6256FC8A-2EED-68DB-58FC-06BDBDD8029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44289" y="2742239"/>
            <a:ext cx="420131" cy="420131"/>
          </a:xfrm>
          <a:prstGeom prst="rect">
            <a:avLst/>
          </a:prstGeom>
        </p:spPr>
      </p:pic>
      <p:pic>
        <p:nvPicPr>
          <p:cNvPr id="113" name="Graphic 112">
            <a:extLst>
              <a:ext uri="{FF2B5EF4-FFF2-40B4-BE49-F238E27FC236}">
                <a16:creationId xmlns:a16="http://schemas.microsoft.com/office/drawing/2014/main" id="{15A5FB5C-473C-9820-D9A9-B43CEF024BF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080419" y="2737047"/>
            <a:ext cx="420131" cy="420131"/>
          </a:xfrm>
          <a:prstGeom prst="rect">
            <a:avLst/>
          </a:prstGeom>
        </p:spPr>
      </p:pic>
      <p:sp>
        <p:nvSpPr>
          <p:cNvPr id="128" name="TextBox 127">
            <a:extLst>
              <a:ext uri="{FF2B5EF4-FFF2-40B4-BE49-F238E27FC236}">
                <a16:creationId xmlns:a16="http://schemas.microsoft.com/office/drawing/2014/main" id="{5989DE97-9E89-3899-BBB3-7347D1164A84}"/>
              </a:ext>
            </a:extLst>
          </p:cNvPr>
          <p:cNvSpPr txBox="1"/>
          <p:nvPr/>
        </p:nvSpPr>
        <p:spPr>
          <a:xfrm>
            <a:off x="6960419" y="3125287"/>
            <a:ext cx="1066318" cy="246221"/>
          </a:xfrm>
          <a:prstGeom prst="rect">
            <a:avLst/>
          </a:prstGeom>
          <a:noFill/>
        </p:spPr>
        <p:txBody>
          <a:bodyPr wrap="none" rtlCol="0">
            <a:spAutoFit/>
          </a:bodyPr>
          <a:lstStyle/>
          <a:p>
            <a:r>
              <a:rPr lang="en-US" sz="1000" dirty="0"/>
              <a:t>Aviatrix Gateway</a:t>
            </a:r>
          </a:p>
        </p:txBody>
      </p:sp>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sp>
        <p:nvSpPr>
          <p:cNvPr id="133" name="TextBox 132">
            <a:extLst>
              <a:ext uri="{FF2B5EF4-FFF2-40B4-BE49-F238E27FC236}">
                <a16:creationId xmlns:a16="http://schemas.microsoft.com/office/drawing/2014/main" id="{BC984E89-D6E5-5853-00B8-5FE258F56307}"/>
              </a:ext>
            </a:extLst>
          </p:cNvPr>
          <p:cNvSpPr txBox="1"/>
          <p:nvPr/>
        </p:nvSpPr>
        <p:spPr>
          <a:xfrm>
            <a:off x="4761666" y="3124558"/>
            <a:ext cx="1066318" cy="246221"/>
          </a:xfrm>
          <a:prstGeom prst="rect">
            <a:avLst/>
          </a:prstGeom>
          <a:noFill/>
        </p:spPr>
        <p:txBody>
          <a:bodyPr wrap="none" rtlCol="0">
            <a:spAutoFit/>
          </a:bodyPr>
          <a:lstStyle/>
          <a:p>
            <a:r>
              <a:rPr lang="en-US" sz="1000" dirty="0"/>
              <a:t>Aviatrix Gateway</a:t>
            </a:r>
          </a:p>
        </p:txBody>
      </p:sp>
      <p:sp>
        <p:nvSpPr>
          <p:cNvPr id="137" name="Rectangle: Rounded Corners 136">
            <a:extLst>
              <a:ext uri="{FF2B5EF4-FFF2-40B4-BE49-F238E27FC236}">
                <a16:creationId xmlns:a16="http://schemas.microsoft.com/office/drawing/2014/main" id="{DC8A0B33-6D71-36BA-6379-2276F7B2BF15}"/>
              </a:ext>
            </a:extLst>
          </p:cNvPr>
          <p:cNvSpPr/>
          <p:nvPr/>
        </p:nvSpPr>
        <p:spPr>
          <a:xfrm>
            <a:off x="5174802" y="4820733"/>
            <a:ext cx="1509381" cy="281115"/>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Aviatrix</a:t>
            </a:r>
            <a:endParaRPr lang="en-US" sz="1050" dirty="0"/>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6679811" y="492902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644888" y="4612831"/>
            <a:ext cx="1095172" cy="230832"/>
          </a:xfrm>
          <a:prstGeom prst="rect">
            <a:avLst/>
          </a:prstGeom>
          <a:noFill/>
        </p:spPr>
        <p:txBody>
          <a:bodyPr wrap="none" rtlCol="0">
            <a:spAutoFit/>
          </a:bodyPr>
          <a:lstStyle/>
          <a:p>
            <a:r>
              <a:rPr lang="en-US" sz="900" dirty="0"/>
              <a:t>Test EC2 Instance A</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9649569" y="680231"/>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9649569" y="134833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6670025" y="3539266"/>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5">
            <a:extLst>
              <a:ext uri="{FF2B5EF4-FFF2-40B4-BE49-F238E27FC236}">
                <a16:creationId xmlns:a16="http://schemas.microsoft.com/office/drawing/2014/main" id="{CF98503D-368F-C4B8-CEC3-B012B79D649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86147" y="1978235"/>
            <a:ext cx="392719" cy="392719"/>
          </a:xfrm>
          <a:prstGeom prst="rect">
            <a:avLst/>
          </a:prstGeom>
        </p:spPr>
      </p:pic>
      <p:pic>
        <p:nvPicPr>
          <p:cNvPr id="30" name="Graphic 13">
            <a:extLst>
              <a:ext uri="{FF2B5EF4-FFF2-40B4-BE49-F238E27FC236}">
                <a16:creationId xmlns:a16="http://schemas.microsoft.com/office/drawing/2014/main" id="{E339ECAC-46E9-E656-AD7D-33AD23684B4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95934" y="2735924"/>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13">
            <a:extLst>
              <a:ext uri="{FF2B5EF4-FFF2-40B4-BE49-F238E27FC236}">
                <a16:creationId xmlns:a16="http://schemas.microsoft.com/office/drawing/2014/main" id="{D991B5C3-8A3D-93F0-7CEB-B2937F04680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82025" y="270590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14">
            <a:extLst>
              <a:ext uri="{FF2B5EF4-FFF2-40B4-BE49-F238E27FC236}">
                <a16:creationId xmlns:a16="http://schemas.microsoft.com/office/drawing/2014/main" id="{2DE674BB-F207-D2FE-297D-45C3650CC35F}"/>
              </a:ext>
            </a:extLst>
          </p:cNvPr>
          <p:cNvSpPr txBox="1">
            <a:spLocks noChangeArrowheads="1"/>
          </p:cNvSpPr>
          <p:nvPr/>
        </p:nvSpPr>
        <p:spPr bwMode="auto">
          <a:xfrm>
            <a:off x="6073739" y="3125364"/>
            <a:ext cx="9350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80" name="Rectangle: Rounded Corners 79">
            <a:extLst>
              <a:ext uri="{FF2B5EF4-FFF2-40B4-BE49-F238E27FC236}">
                <a16:creationId xmlns:a16="http://schemas.microsoft.com/office/drawing/2014/main" id="{50199309-FA76-1B5E-7B63-B99432AE6B13}"/>
              </a:ext>
            </a:extLst>
          </p:cNvPr>
          <p:cNvSpPr/>
          <p:nvPr/>
        </p:nvSpPr>
        <p:spPr>
          <a:xfrm>
            <a:off x="5168406" y="5130249"/>
            <a:ext cx="1509381" cy="281115"/>
          </a:xfrm>
          <a:prstGeom prst="roundRect">
            <a:avLst/>
          </a:prstGeom>
          <a:ln>
            <a:solidFill>
              <a:schemeClr val="bg1">
                <a:lumMod val="6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sp>
        <p:nvSpPr>
          <p:cNvPr id="81" name="TextBox 80">
            <a:extLst>
              <a:ext uri="{FF2B5EF4-FFF2-40B4-BE49-F238E27FC236}">
                <a16:creationId xmlns:a16="http://schemas.microsoft.com/office/drawing/2014/main" id="{869B0180-6B41-3ABB-9948-AD8C4C8B6FAC}"/>
              </a:ext>
            </a:extLst>
          </p:cNvPr>
          <p:cNvSpPr txBox="1"/>
          <p:nvPr/>
        </p:nvSpPr>
        <p:spPr>
          <a:xfrm>
            <a:off x="6318996" y="4609795"/>
            <a:ext cx="1090363" cy="230832"/>
          </a:xfrm>
          <a:prstGeom prst="rect">
            <a:avLst/>
          </a:prstGeom>
          <a:noFill/>
        </p:spPr>
        <p:txBody>
          <a:bodyPr wrap="none" rtlCol="0">
            <a:spAutoFit/>
          </a:bodyPr>
          <a:lstStyle/>
          <a:p>
            <a:r>
              <a:rPr lang="en-US" sz="900" dirty="0"/>
              <a:t>Test EC2 Instance B</a:t>
            </a:r>
          </a:p>
        </p:txBody>
      </p:sp>
      <p:sp>
        <p:nvSpPr>
          <p:cNvPr id="83" name="Rectangle 82">
            <a:extLst>
              <a:ext uri="{FF2B5EF4-FFF2-40B4-BE49-F238E27FC236}">
                <a16:creationId xmlns:a16="http://schemas.microsoft.com/office/drawing/2014/main" id="{A62D752F-5B73-BE10-5521-5039D8EEC99A}"/>
              </a:ext>
            </a:extLst>
          </p:cNvPr>
          <p:cNvSpPr/>
          <p:nvPr/>
        </p:nvSpPr>
        <p:spPr bwMode="auto">
          <a:xfrm>
            <a:off x="774704" y="2495345"/>
            <a:ext cx="1966958" cy="312063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8AC1FC16-5660-E831-17A5-87B6A6B24241}"/>
              </a:ext>
            </a:extLst>
          </p:cNvPr>
          <p:cNvSpPr txBox="1"/>
          <p:nvPr/>
        </p:nvSpPr>
        <p:spPr>
          <a:xfrm>
            <a:off x="749322" y="5388440"/>
            <a:ext cx="1232265" cy="230832"/>
          </a:xfrm>
          <a:prstGeom prst="rect">
            <a:avLst/>
          </a:prstGeom>
          <a:noFill/>
          <a:ln>
            <a:noFill/>
          </a:ln>
        </p:spPr>
        <p:txBody>
          <a:bodyPr wrap="square" rtlCol="0">
            <a:spAutoFit/>
          </a:bodyPr>
          <a:lstStyle/>
          <a:p>
            <a:r>
              <a:rPr lang="en-US" sz="900" dirty="0">
                <a:solidFill>
                  <a:srgbClr val="00B050"/>
                </a:solidFill>
              </a:rPr>
              <a:t>Public Subnets</a:t>
            </a:r>
          </a:p>
        </p:txBody>
      </p:sp>
      <p:cxnSp>
        <p:nvCxnSpPr>
          <p:cNvPr id="86" name="Straight Arrow Connector 85">
            <a:extLst>
              <a:ext uri="{FF2B5EF4-FFF2-40B4-BE49-F238E27FC236}">
                <a16:creationId xmlns:a16="http://schemas.microsoft.com/office/drawing/2014/main" id="{0C31AB42-4DD0-7CB6-5513-5E984EE87A30}"/>
              </a:ext>
            </a:extLst>
          </p:cNvPr>
          <p:cNvCxnSpPr>
            <a:stCxn id="166" idx="2"/>
          </p:cNvCxnSpPr>
          <p:nvPr/>
        </p:nvCxnSpPr>
        <p:spPr>
          <a:xfrm>
            <a:off x="1724040" y="3738670"/>
            <a:ext cx="0" cy="3557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D8877BC-FA28-AC7D-CCAF-0ABAD5E1C8B0}"/>
              </a:ext>
            </a:extLst>
          </p:cNvPr>
          <p:cNvCxnSpPr>
            <a:cxnSpLocks/>
            <a:stCxn id="167" idx="3"/>
          </p:cNvCxnSpPr>
          <p:nvPr/>
        </p:nvCxnSpPr>
        <p:spPr>
          <a:xfrm flipV="1">
            <a:off x="2206607" y="5020070"/>
            <a:ext cx="2511252" cy="2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EB06B66-3F27-13CD-51EB-CB2EC251B7D9}"/>
              </a:ext>
            </a:extLst>
          </p:cNvPr>
          <p:cNvSpPr txBox="1"/>
          <p:nvPr/>
        </p:nvSpPr>
        <p:spPr>
          <a:xfrm>
            <a:off x="3032756" y="2738636"/>
            <a:ext cx="434734" cy="261610"/>
          </a:xfrm>
          <a:prstGeom prst="rect">
            <a:avLst/>
          </a:prstGeom>
          <a:noFill/>
        </p:spPr>
        <p:txBody>
          <a:bodyPr wrap="none" rtlCol="0">
            <a:spAutoFit/>
          </a:bodyPr>
          <a:lstStyle/>
          <a:p>
            <a:r>
              <a:rPr lang="en-US" sz="1100" dirty="0"/>
              <a:t>IGW</a:t>
            </a:r>
          </a:p>
        </p:txBody>
      </p:sp>
      <p:sp>
        <p:nvSpPr>
          <p:cNvPr id="126" name="TextBox 125">
            <a:extLst>
              <a:ext uri="{FF2B5EF4-FFF2-40B4-BE49-F238E27FC236}">
                <a16:creationId xmlns:a16="http://schemas.microsoft.com/office/drawing/2014/main" id="{CA0D5705-604D-E7C1-7D0A-8511555D8B09}"/>
              </a:ext>
            </a:extLst>
          </p:cNvPr>
          <p:cNvSpPr txBox="1"/>
          <p:nvPr/>
        </p:nvSpPr>
        <p:spPr>
          <a:xfrm>
            <a:off x="4779881" y="5158677"/>
            <a:ext cx="447968" cy="215444"/>
          </a:xfrm>
          <a:prstGeom prst="rect">
            <a:avLst/>
          </a:prstGeom>
          <a:solidFill>
            <a:schemeClr val="bg1"/>
          </a:solidFill>
          <a:ln>
            <a:solidFill>
              <a:schemeClr val="bg1">
                <a:lumMod val="65000"/>
              </a:schemeClr>
            </a:solidFill>
            <a:prstDash val="sysDash"/>
          </a:ln>
        </p:spPr>
        <p:txBody>
          <a:bodyPr wrap="square" rtlCol="0">
            <a:spAutoFit/>
          </a:bodyPr>
          <a:lstStyle/>
          <a:p>
            <a:pPr algn="ctr"/>
            <a:r>
              <a:rPr lang="en-US" sz="800" dirty="0"/>
              <a:t>Start</a:t>
            </a:r>
          </a:p>
        </p:txBody>
      </p:sp>
      <p:sp>
        <p:nvSpPr>
          <p:cNvPr id="1026" name="TextBox 1025">
            <a:extLst>
              <a:ext uri="{FF2B5EF4-FFF2-40B4-BE49-F238E27FC236}">
                <a16:creationId xmlns:a16="http://schemas.microsoft.com/office/drawing/2014/main" id="{EFEF45E3-D110-4B79-5373-D0EBEE3D724F}"/>
              </a:ext>
            </a:extLst>
          </p:cNvPr>
          <p:cNvSpPr txBox="1"/>
          <p:nvPr/>
        </p:nvSpPr>
        <p:spPr>
          <a:xfrm>
            <a:off x="4779881" y="4858016"/>
            <a:ext cx="454747" cy="215444"/>
          </a:xfrm>
          <a:prstGeom prst="rect">
            <a:avLst/>
          </a:prstGeom>
          <a:solidFill>
            <a:schemeClr val="bg1"/>
          </a:solidFill>
          <a:ln>
            <a:solidFill>
              <a:srgbClr val="C00000"/>
            </a:solidFill>
          </a:ln>
        </p:spPr>
        <p:txBody>
          <a:bodyPr wrap="square" rtlCol="0">
            <a:spAutoFit/>
          </a:bodyPr>
          <a:lstStyle/>
          <a:p>
            <a:pPr algn="ctr"/>
            <a:r>
              <a:rPr lang="en-US" sz="800" dirty="0"/>
              <a:t>Finish</a:t>
            </a:r>
          </a:p>
        </p:txBody>
      </p:sp>
      <p:sp>
        <p:nvSpPr>
          <p:cNvPr id="4" name="Title 3">
            <a:extLst>
              <a:ext uri="{FF2B5EF4-FFF2-40B4-BE49-F238E27FC236}">
                <a16:creationId xmlns:a16="http://schemas.microsoft.com/office/drawing/2014/main" id="{313C617A-E640-5790-28BD-9D70184CC2F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6805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 name="Freeform: Shape 103">
            <a:extLst>
              <a:ext uri="{FF2B5EF4-FFF2-40B4-BE49-F238E27FC236}">
                <a16:creationId xmlns:a16="http://schemas.microsoft.com/office/drawing/2014/main" id="{984A73E6-D787-1027-3DAA-1D7A7A33152E}"/>
              </a:ext>
            </a:extLst>
          </p:cNvPr>
          <p:cNvSpPr/>
          <p:nvPr/>
        </p:nvSpPr>
        <p:spPr>
          <a:xfrm>
            <a:off x="6837802" y="1527672"/>
            <a:ext cx="560229" cy="2622014"/>
          </a:xfrm>
          <a:custGeom>
            <a:avLst/>
            <a:gdLst>
              <a:gd name="connsiteX0" fmla="*/ 73446 w 560229"/>
              <a:gd name="connsiteY0" fmla="*/ 2629359 h 2629359"/>
              <a:gd name="connsiteX1" fmla="*/ 550844 w 560229"/>
              <a:gd name="connsiteY1" fmla="*/ 1858179 h 2629359"/>
              <a:gd name="connsiteX2" fmla="*/ 392935 w 560229"/>
              <a:gd name="connsiteY2" fmla="*/ 749147 h 2629359"/>
              <a:gd name="connsiteX3" fmla="*/ 422314 w 560229"/>
              <a:gd name="connsiteY3" fmla="*/ 348868 h 2629359"/>
              <a:gd name="connsiteX4" fmla="*/ 0 w 560229"/>
              <a:gd name="connsiteY4" fmla="*/ 0 h 2629359"/>
              <a:gd name="connsiteX0" fmla="*/ 73446 w 560229"/>
              <a:gd name="connsiteY0" fmla="*/ 2622014 h 2622014"/>
              <a:gd name="connsiteX1" fmla="*/ 550844 w 560229"/>
              <a:gd name="connsiteY1" fmla="*/ 1858179 h 2622014"/>
              <a:gd name="connsiteX2" fmla="*/ 392935 w 560229"/>
              <a:gd name="connsiteY2" fmla="*/ 749147 h 2622014"/>
              <a:gd name="connsiteX3" fmla="*/ 422314 w 560229"/>
              <a:gd name="connsiteY3" fmla="*/ 348868 h 2622014"/>
              <a:gd name="connsiteX4" fmla="*/ 0 w 560229"/>
              <a:gd name="connsiteY4" fmla="*/ 0 h 2622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229" h="2622014">
                <a:moveTo>
                  <a:pt x="73446" y="2622014"/>
                </a:moveTo>
                <a:cubicBezTo>
                  <a:pt x="285521" y="2393108"/>
                  <a:pt x="497596" y="2170323"/>
                  <a:pt x="550844" y="1858179"/>
                </a:cubicBezTo>
                <a:cubicBezTo>
                  <a:pt x="604092" y="1546035"/>
                  <a:pt x="414357" y="1000699"/>
                  <a:pt x="392935" y="749147"/>
                </a:cubicBezTo>
                <a:cubicBezTo>
                  <a:pt x="371513" y="497595"/>
                  <a:pt x="487803" y="473726"/>
                  <a:pt x="422314" y="348868"/>
                </a:cubicBezTo>
                <a:cubicBezTo>
                  <a:pt x="356825" y="224010"/>
                  <a:pt x="178412" y="112005"/>
                  <a:pt x="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1B3BC08F-18E9-8225-74BF-EACE04D02C08}"/>
              </a:ext>
            </a:extLst>
          </p:cNvPr>
          <p:cNvSpPr/>
          <p:nvPr/>
        </p:nvSpPr>
        <p:spPr>
          <a:xfrm>
            <a:off x="7247970" y="3189155"/>
            <a:ext cx="296546" cy="13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0923584-0A8F-39F7-1675-4648B6D31ECB}"/>
              </a:ext>
            </a:extLst>
          </p:cNvPr>
          <p:cNvSpPr/>
          <p:nvPr/>
        </p:nvSpPr>
        <p:spPr>
          <a:xfrm>
            <a:off x="6279955" y="3183257"/>
            <a:ext cx="315427" cy="12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9D048517-B717-2C07-AD78-B872C0F5DD18}"/>
              </a:ext>
            </a:extLst>
          </p:cNvPr>
          <p:cNvSpPr/>
          <p:nvPr/>
        </p:nvSpPr>
        <p:spPr>
          <a:xfrm>
            <a:off x="5079228" y="1617594"/>
            <a:ext cx="2059424" cy="2542952"/>
          </a:xfrm>
          <a:custGeom>
            <a:avLst/>
            <a:gdLst>
              <a:gd name="connsiteX0" fmla="*/ 86772 w 1923621"/>
              <a:gd name="connsiteY0" fmla="*/ 2518808 h 2518808"/>
              <a:gd name="connsiteX1" fmla="*/ 25064 w 1923621"/>
              <a:gd name="connsiteY1" fmla="*/ 1739043 h 2518808"/>
              <a:gd name="connsiteX2" fmla="*/ 451410 w 1923621"/>
              <a:gd name="connsiteY2" fmla="*/ 914400 h 2518808"/>
              <a:gd name="connsiteX3" fmla="*/ 1758497 w 1923621"/>
              <a:gd name="connsiteY3" fmla="*/ 532933 h 2518808"/>
              <a:gd name="connsiteX4" fmla="*/ 1881913 w 1923621"/>
              <a:gd name="connsiteY4" fmla="*/ 168295 h 2518808"/>
              <a:gd name="connsiteX5" fmla="*/ 1545324 w 1923621"/>
              <a:gd name="connsiteY5" fmla="*/ 0 h 2518808"/>
              <a:gd name="connsiteX0" fmla="*/ 145781 w 1982630"/>
              <a:gd name="connsiteY0" fmla="*/ 2518808 h 2518808"/>
              <a:gd name="connsiteX1" fmla="*/ 15834 w 1982630"/>
              <a:gd name="connsiteY1" fmla="*/ 1725395 h 2518808"/>
              <a:gd name="connsiteX2" fmla="*/ 510419 w 1982630"/>
              <a:gd name="connsiteY2" fmla="*/ 914400 h 2518808"/>
              <a:gd name="connsiteX3" fmla="*/ 1817506 w 1982630"/>
              <a:gd name="connsiteY3" fmla="*/ 532933 h 2518808"/>
              <a:gd name="connsiteX4" fmla="*/ 1940922 w 1982630"/>
              <a:gd name="connsiteY4" fmla="*/ 168295 h 2518808"/>
              <a:gd name="connsiteX5" fmla="*/ 1604333 w 1982630"/>
              <a:gd name="connsiteY5" fmla="*/ 0 h 2518808"/>
              <a:gd name="connsiteX0" fmla="*/ 138460 w 1975309"/>
              <a:gd name="connsiteY0" fmla="*/ 2518808 h 2518808"/>
              <a:gd name="connsiteX1" fmla="*/ 8513 w 1975309"/>
              <a:gd name="connsiteY1" fmla="*/ 1725395 h 2518808"/>
              <a:gd name="connsiteX2" fmla="*/ 503098 w 1975309"/>
              <a:gd name="connsiteY2" fmla="*/ 914400 h 2518808"/>
              <a:gd name="connsiteX3" fmla="*/ 1810185 w 1975309"/>
              <a:gd name="connsiteY3" fmla="*/ 532933 h 2518808"/>
              <a:gd name="connsiteX4" fmla="*/ 1933601 w 1975309"/>
              <a:gd name="connsiteY4" fmla="*/ 168295 h 2518808"/>
              <a:gd name="connsiteX5" fmla="*/ 1597012 w 1975309"/>
              <a:gd name="connsiteY5" fmla="*/ 0 h 2518808"/>
              <a:gd name="connsiteX0" fmla="*/ 143322 w 1980171"/>
              <a:gd name="connsiteY0" fmla="*/ 2518808 h 2518808"/>
              <a:gd name="connsiteX1" fmla="*/ 13375 w 1980171"/>
              <a:gd name="connsiteY1" fmla="*/ 1725395 h 2518808"/>
              <a:gd name="connsiteX2" fmla="*/ 507960 w 1980171"/>
              <a:gd name="connsiteY2" fmla="*/ 914400 h 2518808"/>
              <a:gd name="connsiteX3" fmla="*/ 1815047 w 1980171"/>
              <a:gd name="connsiteY3" fmla="*/ 532933 h 2518808"/>
              <a:gd name="connsiteX4" fmla="*/ 1938463 w 1980171"/>
              <a:gd name="connsiteY4" fmla="*/ 168295 h 2518808"/>
              <a:gd name="connsiteX5" fmla="*/ 1601874 w 1980171"/>
              <a:gd name="connsiteY5" fmla="*/ 0 h 2518808"/>
              <a:gd name="connsiteX0" fmla="*/ 157537 w 1994386"/>
              <a:gd name="connsiteY0" fmla="*/ 2518808 h 2518808"/>
              <a:gd name="connsiteX1" fmla="*/ 27590 w 1994386"/>
              <a:gd name="connsiteY1" fmla="*/ 1725395 h 2518808"/>
              <a:gd name="connsiteX2" fmla="*/ 522175 w 1994386"/>
              <a:gd name="connsiteY2" fmla="*/ 914400 h 2518808"/>
              <a:gd name="connsiteX3" fmla="*/ 1829262 w 1994386"/>
              <a:gd name="connsiteY3" fmla="*/ 532933 h 2518808"/>
              <a:gd name="connsiteX4" fmla="*/ 1952678 w 1994386"/>
              <a:gd name="connsiteY4" fmla="*/ 168295 h 2518808"/>
              <a:gd name="connsiteX5" fmla="*/ 1616089 w 1994386"/>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76642"/>
              <a:gd name="connsiteY0" fmla="*/ 2518808 h 2518808"/>
              <a:gd name="connsiteX1" fmla="*/ 9846 w 1976642"/>
              <a:gd name="connsiteY1" fmla="*/ 1725395 h 2518808"/>
              <a:gd name="connsiteX2" fmla="*/ 504431 w 1976642"/>
              <a:gd name="connsiteY2" fmla="*/ 914400 h 2518808"/>
              <a:gd name="connsiteX3" fmla="*/ 1811518 w 1976642"/>
              <a:gd name="connsiteY3" fmla="*/ 532933 h 2518808"/>
              <a:gd name="connsiteX4" fmla="*/ 1934934 w 1976642"/>
              <a:gd name="connsiteY4" fmla="*/ 168295 h 2518808"/>
              <a:gd name="connsiteX5" fmla="*/ 1598345 w 1976642"/>
              <a:gd name="connsiteY5" fmla="*/ 0 h 2518808"/>
              <a:gd name="connsiteX0" fmla="*/ 139793 w 1983600"/>
              <a:gd name="connsiteY0" fmla="*/ 2518808 h 2518808"/>
              <a:gd name="connsiteX1" fmla="*/ 9846 w 1983600"/>
              <a:gd name="connsiteY1" fmla="*/ 1725395 h 2518808"/>
              <a:gd name="connsiteX2" fmla="*/ 504431 w 1983600"/>
              <a:gd name="connsiteY2" fmla="*/ 914400 h 2518808"/>
              <a:gd name="connsiteX3" fmla="*/ 1811518 w 1983600"/>
              <a:gd name="connsiteY3" fmla="*/ 532933 h 2518808"/>
              <a:gd name="connsiteX4" fmla="*/ 1934934 w 1983600"/>
              <a:gd name="connsiteY4" fmla="*/ 168295 h 2518808"/>
              <a:gd name="connsiteX5" fmla="*/ 1598345 w 1983600"/>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94967"/>
              <a:gd name="connsiteY0" fmla="*/ 2518808 h 2518808"/>
              <a:gd name="connsiteX1" fmla="*/ 9846 w 1994967"/>
              <a:gd name="connsiteY1" fmla="*/ 1725395 h 2518808"/>
              <a:gd name="connsiteX2" fmla="*/ 504431 w 1994967"/>
              <a:gd name="connsiteY2" fmla="*/ 914400 h 2518808"/>
              <a:gd name="connsiteX3" fmla="*/ 1811518 w 1994967"/>
              <a:gd name="connsiteY3" fmla="*/ 532933 h 2518808"/>
              <a:gd name="connsiteX4" fmla="*/ 1934934 w 1994967"/>
              <a:gd name="connsiteY4" fmla="*/ 168295 h 2518808"/>
              <a:gd name="connsiteX5" fmla="*/ 1598345 w 1994967"/>
              <a:gd name="connsiteY5" fmla="*/ 0 h 2518808"/>
              <a:gd name="connsiteX0" fmla="*/ 139793 w 1982199"/>
              <a:gd name="connsiteY0" fmla="*/ 2518808 h 2518808"/>
              <a:gd name="connsiteX1" fmla="*/ 9846 w 1982199"/>
              <a:gd name="connsiteY1" fmla="*/ 1725395 h 2518808"/>
              <a:gd name="connsiteX2" fmla="*/ 504431 w 1982199"/>
              <a:gd name="connsiteY2" fmla="*/ 914400 h 2518808"/>
              <a:gd name="connsiteX3" fmla="*/ 1811518 w 1982199"/>
              <a:gd name="connsiteY3" fmla="*/ 532933 h 2518808"/>
              <a:gd name="connsiteX4" fmla="*/ 1934934 w 1982199"/>
              <a:gd name="connsiteY4" fmla="*/ 168295 h 2518808"/>
              <a:gd name="connsiteX5" fmla="*/ 1598345 w 1982199"/>
              <a:gd name="connsiteY5" fmla="*/ 0 h 2518808"/>
              <a:gd name="connsiteX0" fmla="*/ 139793 w 1980047"/>
              <a:gd name="connsiteY0" fmla="*/ 2518808 h 2518808"/>
              <a:gd name="connsiteX1" fmla="*/ 9846 w 1980047"/>
              <a:gd name="connsiteY1" fmla="*/ 1725395 h 2518808"/>
              <a:gd name="connsiteX2" fmla="*/ 504431 w 1980047"/>
              <a:gd name="connsiteY2" fmla="*/ 914400 h 2518808"/>
              <a:gd name="connsiteX3" fmla="*/ 1811518 w 1980047"/>
              <a:gd name="connsiteY3" fmla="*/ 532933 h 2518808"/>
              <a:gd name="connsiteX4" fmla="*/ 1931522 w 1980047"/>
              <a:gd name="connsiteY4" fmla="*/ 175119 h 2518808"/>
              <a:gd name="connsiteX5" fmla="*/ 1598345 w 1980047"/>
              <a:gd name="connsiteY5" fmla="*/ 0 h 2518808"/>
              <a:gd name="connsiteX0" fmla="*/ 139793 w 1984378"/>
              <a:gd name="connsiteY0" fmla="*/ 2518808 h 2518808"/>
              <a:gd name="connsiteX1" fmla="*/ 9846 w 1984378"/>
              <a:gd name="connsiteY1" fmla="*/ 1725395 h 2518808"/>
              <a:gd name="connsiteX2" fmla="*/ 504431 w 1984378"/>
              <a:gd name="connsiteY2" fmla="*/ 914400 h 2518808"/>
              <a:gd name="connsiteX3" fmla="*/ 1811518 w 1984378"/>
              <a:gd name="connsiteY3" fmla="*/ 532933 h 2518808"/>
              <a:gd name="connsiteX4" fmla="*/ 1938346 w 1984378"/>
              <a:gd name="connsiteY4" fmla="*/ 164883 h 2518808"/>
              <a:gd name="connsiteX5" fmla="*/ 1598345 w 1984378"/>
              <a:gd name="connsiteY5" fmla="*/ 0 h 2518808"/>
              <a:gd name="connsiteX0" fmla="*/ 139793 w 1984378"/>
              <a:gd name="connsiteY0" fmla="*/ 2518808 h 2518808"/>
              <a:gd name="connsiteX1" fmla="*/ 9846 w 1984378"/>
              <a:gd name="connsiteY1" fmla="*/ 1725395 h 2518808"/>
              <a:gd name="connsiteX2" fmla="*/ 504431 w 1984378"/>
              <a:gd name="connsiteY2" fmla="*/ 914400 h 2518808"/>
              <a:gd name="connsiteX3" fmla="*/ 1811518 w 1984378"/>
              <a:gd name="connsiteY3" fmla="*/ 532933 h 2518808"/>
              <a:gd name="connsiteX4" fmla="*/ 1938346 w 1984378"/>
              <a:gd name="connsiteY4" fmla="*/ 164883 h 2518808"/>
              <a:gd name="connsiteX5" fmla="*/ 1598345 w 1984378"/>
              <a:gd name="connsiteY5" fmla="*/ 0 h 2518808"/>
              <a:gd name="connsiteX0" fmla="*/ 139793 w 1984378"/>
              <a:gd name="connsiteY0" fmla="*/ 2535868 h 2535868"/>
              <a:gd name="connsiteX1" fmla="*/ 9846 w 1984378"/>
              <a:gd name="connsiteY1" fmla="*/ 1742455 h 2535868"/>
              <a:gd name="connsiteX2" fmla="*/ 504431 w 1984378"/>
              <a:gd name="connsiteY2" fmla="*/ 931460 h 2535868"/>
              <a:gd name="connsiteX3" fmla="*/ 1811518 w 1984378"/>
              <a:gd name="connsiteY3" fmla="*/ 549993 h 2535868"/>
              <a:gd name="connsiteX4" fmla="*/ 1938346 w 1984378"/>
              <a:gd name="connsiteY4" fmla="*/ 181943 h 2535868"/>
              <a:gd name="connsiteX5" fmla="*/ 1615405 w 1984378"/>
              <a:gd name="connsiteY5" fmla="*/ 0 h 2535868"/>
              <a:gd name="connsiteX0" fmla="*/ 139793 w 1984378"/>
              <a:gd name="connsiteY0" fmla="*/ 2539280 h 2539280"/>
              <a:gd name="connsiteX1" fmla="*/ 9846 w 1984378"/>
              <a:gd name="connsiteY1" fmla="*/ 1745867 h 2539280"/>
              <a:gd name="connsiteX2" fmla="*/ 504431 w 1984378"/>
              <a:gd name="connsiteY2" fmla="*/ 934872 h 2539280"/>
              <a:gd name="connsiteX3" fmla="*/ 1811518 w 1984378"/>
              <a:gd name="connsiteY3" fmla="*/ 553405 h 2539280"/>
              <a:gd name="connsiteX4" fmla="*/ 1938346 w 1984378"/>
              <a:gd name="connsiteY4" fmla="*/ 185355 h 2539280"/>
              <a:gd name="connsiteX5" fmla="*/ 1608581 w 1984378"/>
              <a:gd name="connsiteY5" fmla="*/ 0 h 2539280"/>
              <a:gd name="connsiteX0" fmla="*/ 139793 w 1984378"/>
              <a:gd name="connsiteY0" fmla="*/ 2539280 h 2539280"/>
              <a:gd name="connsiteX1" fmla="*/ 9846 w 1984378"/>
              <a:gd name="connsiteY1" fmla="*/ 1745867 h 2539280"/>
              <a:gd name="connsiteX2" fmla="*/ 504431 w 1984378"/>
              <a:gd name="connsiteY2" fmla="*/ 934872 h 2539280"/>
              <a:gd name="connsiteX3" fmla="*/ 1811518 w 1984378"/>
              <a:gd name="connsiteY3" fmla="*/ 553405 h 2539280"/>
              <a:gd name="connsiteX4" fmla="*/ 1938346 w 1984378"/>
              <a:gd name="connsiteY4" fmla="*/ 185355 h 2539280"/>
              <a:gd name="connsiteX5" fmla="*/ 1608581 w 1984378"/>
              <a:gd name="connsiteY5" fmla="*/ 0 h 2539280"/>
              <a:gd name="connsiteX0" fmla="*/ 139793 w 1973256"/>
              <a:gd name="connsiteY0" fmla="*/ 2539280 h 2539280"/>
              <a:gd name="connsiteX1" fmla="*/ 9846 w 1973256"/>
              <a:gd name="connsiteY1" fmla="*/ 1745867 h 2539280"/>
              <a:gd name="connsiteX2" fmla="*/ 504431 w 1973256"/>
              <a:gd name="connsiteY2" fmla="*/ 934872 h 2539280"/>
              <a:gd name="connsiteX3" fmla="*/ 1811518 w 1973256"/>
              <a:gd name="connsiteY3" fmla="*/ 553405 h 2539280"/>
              <a:gd name="connsiteX4" fmla="*/ 1938346 w 1973256"/>
              <a:gd name="connsiteY4" fmla="*/ 185355 h 2539280"/>
              <a:gd name="connsiteX5" fmla="*/ 1608581 w 1973256"/>
              <a:gd name="connsiteY5" fmla="*/ 0 h 2539280"/>
              <a:gd name="connsiteX0" fmla="*/ 139793 w 1985791"/>
              <a:gd name="connsiteY0" fmla="*/ 2539280 h 2539280"/>
              <a:gd name="connsiteX1" fmla="*/ 9846 w 1985791"/>
              <a:gd name="connsiteY1" fmla="*/ 1745867 h 2539280"/>
              <a:gd name="connsiteX2" fmla="*/ 504431 w 1985791"/>
              <a:gd name="connsiteY2" fmla="*/ 934872 h 2539280"/>
              <a:gd name="connsiteX3" fmla="*/ 1811518 w 1985791"/>
              <a:gd name="connsiteY3" fmla="*/ 553405 h 2539280"/>
              <a:gd name="connsiteX4" fmla="*/ 1938346 w 1985791"/>
              <a:gd name="connsiteY4" fmla="*/ 185355 h 2539280"/>
              <a:gd name="connsiteX5" fmla="*/ 1608581 w 1985791"/>
              <a:gd name="connsiteY5" fmla="*/ 0 h 2539280"/>
              <a:gd name="connsiteX0" fmla="*/ 139793 w 1981437"/>
              <a:gd name="connsiteY0" fmla="*/ 2539280 h 2539280"/>
              <a:gd name="connsiteX1" fmla="*/ 9846 w 1981437"/>
              <a:gd name="connsiteY1" fmla="*/ 1745867 h 2539280"/>
              <a:gd name="connsiteX2" fmla="*/ 504431 w 1981437"/>
              <a:gd name="connsiteY2" fmla="*/ 934872 h 2539280"/>
              <a:gd name="connsiteX3" fmla="*/ 1811518 w 1981437"/>
              <a:gd name="connsiteY3" fmla="*/ 553405 h 2539280"/>
              <a:gd name="connsiteX4" fmla="*/ 1931522 w 1981437"/>
              <a:gd name="connsiteY4" fmla="*/ 185355 h 2539280"/>
              <a:gd name="connsiteX5" fmla="*/ 1608581 w 1981437"/>
              <a:gd name="connsiteY5" fmla="*/ 0 h 2539280"/>
              <a:gd name="connsiteX0" fmla="*/ 139793 w 1990253"/>
              <a:gd name="connsiteY0" fmla="*/ 2539280 h 2539280"/>
              <a:gd name="connsiteX1" fmla="*/ 9846 w 1990253"/>
              <a:gd name="connsiteY1" fmla="*/ 1745867 h 2539280"/>
              <a:gd name="connsiteX2" fmla="*/ 504431 w 1990253"/>
              <a:gd name="connsiteY2" fmla="*/ 934872 h 2539280"/>
              <a:gd name="connsiteX3" fmla="*/ 1811518 w 1990253"/>
              <a:gd name="connsiteY3" fmla="*/ 553405 h 2539280"/>
              <a:gd name="connsiteX4" fmla="*/ 1945170 w 1990253"/>
              <a:gd name="connsiteY4" fmla="*/ 185355 h 2539280"/>
              <a:gd name="connsiteX5" fmla="*/ 1608581 w 1990253"/>
              <a:gd name="connsiteY5" fmla="*/ 0 h 2539280"/>
              <a:gd name="connsiteX0" fmla="*/ 139793 w 1996629"/>
              <a:gd name="connsiteY0" fmla="*/ 2539280 h 2539280"/>
              <a:gd name="connsiteX1" fmla="*/ 9846 w 1996629"/>
              <a:gd name="connsiteY1" fmla="*/ 1745867 h 2539280"/>
              <a:gd name="connsiteX2" fmla="*/ 504431 w 1996629"/>
              <a:gd name="connsiteY2" fmla="*/ 934872 h 2539280"/>
              <a:gd name="connsiteX3" fmla="*/ 1811518 w 1996629"/>
              <a:gd name="connsiteY3" fmla="*/ 553405 h 2539280"/>
              <a:gd name="connsiteX4" fmla="*/ 1945170 w 1996629"/>
              <a:gd name="connsiteY4" fmla="*/ 185355 h 2539280"/>
              <a:gd name="connsiteX5" fmla="*/ 1608581 w 1996629"/>
              <a:gd name="connsiteY5" fmla="*/ 0 h 2539280"/>
              <a:gd name="connsiteX0" fmla="*/ 139793 w 2005215"/>
              <a:gd name="connsiteY0" fmla="*/ 2539280 h 2539280"/>
              <a:gd name="connsiteX1" fmla="*/ 9846 w 2005215"/>
              <a:gd name="connsiteY1" fmla="*/ 1745867 h 2539280"/>
              <a:gd name="connsiteX2" fmla="*/ 504431 w 2005215"/>
              <a:gd name="connsiteY2" fmla="*/ 934872 h 2539280"/>
              <a:gd name="connsiteX3" fmla="*/ 1811518 w 2005215"/>
              <a:gd name="connsiteY3" fmla="*/ 553405 h 2539280"/>
              <a:gd name="connsiteX4" fmla="*/ 1945170 w 2005215"/>
              <a:gd name="connsiteY4" fmla="*/ 185355 h 2539280"/>
              <a:gd name="connsiteX5" fmla="*/ 1608581 w 2005215"/>
              <a:gd name="connsiteY5" fmla="*/ 0 h 2539280"/>
              <a:gd name="connsiteX0" fmla="*/ 199309 w 2064731"/>
              <a:gd name="connsiteY0" fmla="*/ 2539280 h 2539280"/>
              <a:gd name="connsiteX1" fmla="*/ 6933 w 2064731"/>
              <a:gd name="connsiteY1" fmla="*/ 1760557 h 2539280"/>
              <a:gd name="connsiteX2" fmla="*/ 563947 w 2064731"/>
              <a:gd name="connsiteY2" fmla="*/ 934872 h 2539280"/>
              <a:gd name="connsiteX3" fmla="*/ 1871034 w 2064731"/>
              <a:gd name="connsiteY3" fmla="*/ 553405 h 2539280"/>
              <a:gd name="connsiteX4" fmla="*/ 2004686 w 2064731"/>
              <a:gd name="connsiteY4" fmla="*/ 185355 h 2539280"/>
              <a:gd name="connsiteX5" fmla="*/ 1668097 w 2064731"/>
              <a:gd name="connsiteY5" fmla="*/ 0 h 2539280"/>
              <a:gd name="connsiteX0" fmla="*/ 202335 w 2067757"/>
              <a:gd name="connsiteY0" fmla="*/ 2539280 h 2539280"/>
              <a:gd name="connsiteX1" fmla="*/ 9959 w 2067757"/>
              <a:gd name="connsiteY1" fmla="*/ 1760557 h 2539280"/>
              <a:gd name="connsiteX2" fmla="*/ 566973 w 2067757"/>
              <a:gd name="connsiteY2" fmla="*/ 934872 h 2539280"/>
              <a:gd name="connsiteX3" fmla="*/ 1874060 w 2067757"/>
              <a:gd name="connsiteY3" fmla="*/ 553405 h 2539280"/>
              <a:gd name="connsiteX4" fmla="*/ 2007712 w 2067757"/>
              <a:gd name="connsiteY4" fmla="*/ 185355 h 2539280"/>
              <a:gd name="connsiteX5" fmla="*/ 1671123 w 2067757"/>
              <a:gd name="connsiteY5" fmla="*/ 0 h 2539280"/>
              <a:gd name="connsiteX0" fmla="*/ 222021 w 2087443"/>
              <a:gd name="connsiteY0" fmla="*/ 2539280 h 2539280"/>
              <a:gd name="connsiteX1" fmla="*/ 29645 w 2087443"/>
              <a:gd name="connsiteY1" fmla="*/ 1760557 h 2539280"/>
              <a:gd name="connsiteX2" fmla="*/ 586659 w 2087443"/>
              <a:gd name="connsiteY2" fmla="*/ 934872 h 2539280"/>
              <a:gd name="connsiteX3" fmla="*/ 1893746 w 2087443"/>
              <a:gd name="connsiteY3" fmla="*/ 553405 h 2539280"/>
              <a:gd name="connsiteX4" fmla="*/ 2027398 w 2087443"/>
              <a:gd name="connsiteY4" fmla="*/ 185355 h 2539280"/>
              <a:gd name="connsiteX5" fmla="*/ 1690809 w 2087443"/>
              <a:gd name="connsiteY5" fmla="*/ 0 h 2539280"/>
              <a:gd name="connsiteX0" fmla="*/ 214134 w 2079556"/>
              <a:gd name="connsiteY0" fmla="*/ 2539280 h 2539280"/>
              <a:gd name="connsiteX1" fmla="*/ 21758 w 2079556"/>
              <a:gd name="connsiteY1" fmla="*/ 1760557 h 2539280"/>
              <a:gd name="connsiteX2" fmla="*/ 578772 w 2079556"/>
              <a:gd name="connsiteY2" fmla="*/ 934872 h 2539280"/>
              <a:gd name="connsiteX3" fmla="*/ 1885859 w 2079556"/>
              <a:gd name="connsiteY3" fmla="*/ 553405 h 2539280"/>
              <a:gd name="connsiteX4" fmla="*/ 2019511 w 2079556"/>
              <a:gd name="connsiteY4" fmla="*/ 185355 h 2539280"/>
              <a:gd name="connsiteX5" fmla="*/ 1682922 w 2079556"/>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199311 w 2064733"/>
              <a:gd name="connsiteY0" fmla="*/ 2539280 h 2539280"/>
              <a:gd name="connsiteX1" fmla="*/ 6935 w 2064733"/>
              <a:gd name="connsiteY1" fmla="*/ 1760557 h 2539280"/>
              <a:gd name="connsiteX2" fmla="*/ 563949 w 2064733"/>
              <a:gd name="connsiteY2" fmla="*/ 934872 h 2539280"/>
              <a:gd name="connsiteX3" fmla="*/ 1871036 w 2064733"/>
              <a:gd name="connsiteY3" fmla="*/ 553405 h 2539280"/>
              <a:gd name="connsiteX4" fmla="*/ 2004688 w 2064733"/>
              <a:gd name="connsiteY4" fmla="*/ 185355 h 2539280"/>
              <a:gd name="connsiteX5" fmla="*/ 1668099 w 2064733"/>
              <a:gd name="connsiteY5" fmla="*/ 0 h 2539280"/>
              <a:gd name="connsiteX0" fmla="*/ 205640 w 2071062"/>
              <a:gd name="connsiteY0" fmla="*/ 2539280 h 2539280"/>
              <a:gd name="connsiteX1" fmla="*/ 13264 w 2071062"/>
              <a:gd name="connsiteY1" fmla="*/ 1760557 h 2539280"/>
              <a:gd name="connsiteX2" fmla="*/ 570278 w 2071062"/>
              <a:gd name="connsiteY2" fmla="*/ 934872 h 2539280"/>
              <a:gd name="connsiteX3" fmla="*/ 1877365 w 2071062"/>
              <a:gd name="connsiteY3" fmla="*/ 553405 h 2539280"/>
              <a:gd name="connsiteX4" fmla="*/ 2011017 w 2071062"/>
              <a:gd name="connsiteY4" fmla="*/ 185355 h 2539280"/>
              <a:gd name="connsiteX5" fmla="*/ 1674428 w 2071062"/>
              <a:gd name="connsiteY5" fmla="*/ 0 h 2539280"/>
              <a:gd name="connsiteX0" fmla="*/ 195859 w 2061281"/>
              <a:gd name="connsiteY0" fmla="*/ 2539280 h 2539280"/>
              <a:gd name="connsiteX1" fmla="*/ 3483 w 2061281"/>
              <a:gd name="connsiteY1" fmla="*/ 1760557 h 2539280"/>
              <a:gd name="connsiteX2" fmla="*/ 560497 w 2061281"/>
              <a:gd name="connsiteY2" fmla="*/ 934872 h 2539280"/>
              <a:gd name="connsiteX3" fmla="*/ 1867584 w 2061281"/>
              <a:gd name="connsiteY3" fmla="*/ 553405 h 2539280"/>
              <a:gd name="connsiteX4" fmla="*/ 2001236 w 2061281"/>
              <a:gd name="connsiteY4" fmla="*/ 185355 h 2539280"/>
              <a:gd name="connsiteX5" fmla="*/ 1664647 w 2061281"/>
              <a:gd name="connsiteY5" fmla="*/ 0 h 2539280"/>
              <a:gd name="connsiteX0" fmla="*/ 143538 w 2078734"/>
              <a:gd name="connsiteY0" fmla="*/ 2542952 h 2542952"/>
              <a:gd name="connsiteX1" fmla="*/ 20936 w 2078734"/>
              <a:gd name="connsiteY1" fmla="*/ 1760557 h 2542952"/>
              <a:gd name="connsiteX2" fmla="*/ 577950 w 2078734"/>
              <a:gd name="connsiteY2" fmla="*/ 934872 h 2542952"/>
              <a:gd name="connsiteX3" fmla="*/ 1885037 w 2078734"/>
              <a:gd name="connsiteY3" fmla="*/ 553405 h 2542952"/>
              <a:gd name="connsiteX4" fmla="*/ 2018689 w 2078734"/>
              <a:gd name="connsiteY4" fmla="*/ 185355 h 2542952"/>
              <a:gd name="connsiteX5" fmla="*/ 1682100 w 2078734"/>
              <a:gd name="connsiteY5" fmla="*/ 0 h 2542952"/>
              <a:gd name="connsiteX0" fmla="*/ 132717 w 2067913"/>
              <a:gd name="connsiteY0" fmla="*/ 2542952 h 2542952"/>
              <a:gd name="connsiteX1" fmla="*/ 10115 w 2067913"/>
              <a:gd name="connsiteY1" fmla="*/ 1760557 h 2542952"/>
              <a:gd name="connsiteX2" fmla="*/ 567129 w 2067913"/>
              <a:gd name="connsiteY2" fmla="*/ 934872 h 2542952"/>
              <a:gd name="connsiteX3" fmla="*/ 1874216 w 2067913"/>
              <a:gd name="connsiteY3" fmla="*/ 553405 h 2542952"/>
              <a:gd name="connsiteX4" fmla="*/ 2007868 w 2067913"/>
              <a:gd name="connsiteY4" fmla="*/ 185355 h 2542952"/>
              <a:gd name="connsiteX5" fmla="*/ 1671279 w 2067913"/>
              <a:gd name="connsiteY5" fmla="*/ 0 h 2542952"/>
              <a:gd name="connsiteX0" fmla="*/ 124228 w 2059424"/>
              <a:gd name="connsiteY0" fmla="*/ 2542952 h 2542952"/>
              <a:gd name="connsiteX1" fmla="*/ 1626 w 2059424"/>
              <a:gd name="connsiteY1" fmla="*/ 1760557 h 2542952"/>
              <a:gd name="connsiteX2" fmla="*/ 558640 w 2059424"/>
              <a:gd name="connsiteY2" fmla="*/ 934872 h 2542952"/>
              <a:gd name="connsiteX3" fmla="*/ 1865727 w 2059424"/>
              <a:gd name="connsiteY3" fmla="*/ 553405 h 2542952"/>
              <a:gd name="connsiteX4" fmla="*/ 1999379 w 2059424"/>
              <a:gd name="connsiteY4" fmla="*/ 185355 h 2542952"/>
              <a:gd name="connsiteX5" fmla="*/ 1662790 w 2059424"/>
              <a:gd name="connsiteY5" fmla="*/ 0 h 254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9424" h="2542952">
                <a:moveTo>
                  <a:pt x="124228" y="2542952"/>
                </a:moveTo>
                <a:cubicBezTo>
                  <a:pt x="62987" y="2286770"/>
                  <a:pt x="-12019" y="2028570"/>
                  <a:pt x="1626" y="1760557"/>
                </a:cubicBezTo>
                <a:cubicBezTo>
                  <a:pt x="15271" y="1492544"/>
                  <a:pt x="222251" y="1099341"/>
                  <a:pt x="558640" y="934872"/>
                </a:cubicBezTo>
                <a:cubicBezTo>
                  <a:pt x="895029" y="770403"/>
                  <a:pt x="1625604" y="678324"/>
                  <a:pt x="1865727" y="553405"/>
                </a:cubicBezTo>
                <a:cubicBezTo>
                  <a:pt x="2105850" y="428486"/>
                  <a:pt x="2087137" y="270053"/>
                  <a:pt x="1999379" y="185355"/>
                </a:cubicBezTo>
                <a:cubicBezTo>
                  <a:pt x="1899023" y="113592"/>
                  <a:pt x="1803084" y="67031"/>
                  <a:pt x="166279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6138BF-E0E5-61C2-FFE0-710658153FC3}"/>
              </a:ext>
            </a:extLst>
          </p:cNvPr>
          <p:cNvSpPr/>
          <p:nvPr/>
        </p:nvSpPr>
        <p:spPr>
          <a:xfrm>
            <a:off x="4958792" y="3189155"/>
            <a:ext cx="308816" cy="13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0A330-012A-8462-1134-E680D84EE606}"/>
              </a:ext>
            </a:extLst>
          </p:cNvPr>
          <p:cNvSpPr/>
          <p:nvPr/>
        </p:nvSpPr>
        <p:spPr>
          <a:xfrm>
            <a:off x="4114983" y="3157813"/>
            <a:ext cx="336520" cy="168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14">
            <a:extLst>
              <a:ext uri="{FF2B5EF4-FFF2-40B4-BE49-F238E27FC236}">
                <a16:creationId xmlns:a16="http://schemas.microsoft.com/office/drawing/2014/main" id="{2A31905A-C778-D888-A391-7204FA132D5B}"/>
              </a:ext>
            </a:extLst>
          </p:cNvPr>
          <p:cNvSpPr txBox="1">
            <a:spLocks noChangeArrowheads="1"/>
          </p:cNvSpPr>
          <p:nvPr/>
        </p:nvSpPr>
        <p:spPr bwMode="auto">
          <a:xfrm>
            <a:off x="3870738" y="3127652"/>
            <a:ext cx="9268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3629106" y="1946062"/>
            <a:ext cx="4600494"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Egress Testing</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10" name="Rectangle 9">
            <a:extLst>
              <a:ext uri="{FF2B5EF4-FFF2-40B4-BE49-F238E27FC236}">
                <a16:creationId xmlns:a16="http://schemas.microsoft.com/office/drawing/2014/main" id="{DC7DA2EE-2640-0D30-5A5E-05281093E362}"/>
              </a:ext>
            </a:extLst>
          </p:cNvPr>
          <p:cNvSpPr/>
          <p:nvPr/>
        </p:nvSpPr>
        <p:spPr>
          <a:xfrm>
            <a:off x="7018515" y="3203705"/>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5050778" y="3215416"/>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2473275"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for Aviatrix Platform</a:t>
            </a:r>
          </a:p>
        </p:txBody>
      </p:sp>
      <p:sp>
        <p:nvSpPr>
          <p:cNvPr id="1030" name="Oval 1029">
            <a:extLst>
              <a:ext uri="{FF2B5EF4-FFF2-40B4-BE49-F238E27FC236}">
                <a16:creationId xmlns:a16="http://schemas.microsoft.com/office/drawing/2014/main" id="{024A850A-35D9-1B0F-B331-BF925CA3D75D}"/>
              </a:ext>
            </a:extLst>
          </p:cNvPr>
          <p:cNvSpPr/>
          <p:nvPr/>
        </p:nvSpPr>
        <p:spPr>
          <a:xfrm>
            <a:off x="2817210" y="2370954"/>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550379"/>
            <a:ext cx="1915932"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3863696" y="2550379"/>
            <a:ext cx="1966958"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972" y="4099383"/>
            <a:ext cx="908243" cy="739243"/>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1356427" y="2615579"/>
            <a:ext cx="690298" cy="690305"/>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1386640" y="3277005"/>
            <a:ext cx="674800" cy="461665"/>
          </a:xfrm>
          <a:prstGeom prst="rect">
            <a:avLst/>
          </a:prstGeom>
          <a:noFill/>
        </p:spPr>
        <p:txBody>
          <a:bodyPr wrap="none" rtlCol="0">
            <a:spAutoFit/>
          </a:bodyPr>
          <a:lstStyle/>
          <a:p>
            <a:r>
              <a:rPr lang="en-US" sz="1200" b="1" dirty="0"/>
              <a:t>Aviatrix</a:t>
            </a:r>
          </a:p>
          <a:p>
            <a:r>
              <a:rPr lang="en-US" sz="12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1205581" y="4789529"/>
            <a:ext cx="1001026" cy="461665"/>
          </a:xfrm>
          <a:prstGeom prst="rect">
            <a:avLst/>
          </a:prstGeom>
          <a:noFill/>
        </p:spPr>
        <p:txBody>
          <a:bodyPr wrap="square" rtlCol="0">
            <a:spAutoFit/>
          </a:bodyPr>
          <a:lstStyle/>
          <a:p>
            <a:pPr algn="ctr"/>
            <a:r>
              <a:rPr lang="en-US" sz="1200" b="1" dirty="0"/>
              <a:t>Aviatrix</a:t>
            </a:r>
          </a:p>
          <a:p>
            <a:pPr algn="ctr"/>
            <a:r>
              <a:rPr lang="en-US" sz="12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0563" y="23506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96004" y="197823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3850110" y="3746918"/>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3861679" y="4077112"/>
            <a:ext cx="1968975"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915931"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3840747" y="5268691"/>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58011" y="3018813"/>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Graphic 107">
            <a:extLst>
              <a:ext uri="{FF2B5EF4-FFF2-40B4-BE49-F238E27FC236}">
                <a16:creationId xmlns:a16="http://schemas.microsoft.com/office/drawing/2014/main" id="{6256FC8A-2EED-68DB-58FC-06BDBDD8029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44289" y="2742239"/>
            <a:ext cx="420131" cy="420131"/>
          </a:xfrm>
          <a:prstGeom prst="rect">
            <a:avLst/>
          </a:prstGeom>
        </p:spPr>
      </p:pic>
      <p:pic>
        <p:nvPicPr>
          <p:cNvPr id="113" name="Graphic 112">
            <a:extLst>
              <a:ext uri="{FF2B5EF4-FFF2-40B4-BE49-F238E27FC236}">
                <a16:creationId xmlns:a16="http://schemas.microsoft.com/office/drawing/2014/main" id="{15A5FB5C-473C-9820-D9A9-B43CEF024BF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080419" y="2737047"/>
            <a:ext cx="420131" cy="420131"/>
          </a:xfrm>
          <a:prstGeom prst="rect">
            <a:avLst/>
          </a:prstGeom>
        </p:spPr>
      </p:pic>
      <p:sp>
        <p:nvSpPr>
          <p:cNvPr id="128" name="TextBox 127">
            <a:extLst>
              <a:ext uri="{FF2B5EF4-FFF2-40B4-BE49-F238E27FC236}">
                <a16:creationId xmlns:a16="http://schemas.microsoft.com/office/drawing/2014/main" id="{5989DE97-9E89-3899-BBB3-7347D1164A84}"/>
              </a:ext>
            </a:extLst>
          </p:cNvPr>
          <p:cNvSpPr txBox="1"/>
          <p:nvPr/>
        </p:nvSpPr>
        <p:spPr>
          <a:xfrm>
            <a:off x="6960419" y="3125287"/>
            <a:ext cx="1066318" cy="246221"/>
          </a:xfrm>
          <a:prstGeom prst="rect">
            <a:avLst/>
          </a:prstGeom>
          <a:noFill/>
        </p:spPr>
        <p:txBody>
          <a:bodyPr wrap="none" rtlCol="0">
            <a:spAutoFit/>
          </a:bodyPr>
          <a:lstStyle/>
          <a:p>
            <a:r>
              <a:rPr lang="en-US" sz="1000" dirty="0"/>
              <a:t>Aviatrix Gateway</a:t>
            </a:r>
          </a:p>
        </p:txBody>
      </p:sp>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sp>
        <p:nvSpPr>
          <p:cNvPr id="133" name="TextBox 132">
            <a:extLst>
              <a:ext uri="{FF2B5EF4-FFF2-40B4-BE49-F238E27FC236}">
                <a16:creationId xmlns:a16="http://schemas.microsoft.com/office/drawing/2014/main" id="{BC984E89-D6E5-5853-00B8-5FE258F56307}"/>
              </a:ext>
            </a:extLst>
          </p:cNvPr>
          <p:cNvSpPr txBox="1"/>
          <p:nvPr/>
        </p:nvSpPr>
        <p:spPr>
          <a:xfrm>
            <a:off x="4761666" y="3124558"/>
            <a:ext cx="1066318" cy="246221"/>
          </a:xfrm>
          <a:prstGeom prst="rect">
            <a:avLst/>
          </a:prstGeom>
          <a:noFill/>
        </p:spPr>
        <p:txBody>
          <a:bodyPr wrap="none" rtlCol="0">
            <a:spAutoFit/>
          </a:bodyPr>
          <a:lstStyle/>
          <a:p>
            <a:r>
              <a:rPr lang="en-US" sz="1000" dirty="0"/>
              <a:t>Aviatrix Gateway</a:t>
            </a:r>
          </a:p>
        </p:txBody>
      </p:sp>
      <p:sp>
        <p:nvSpPr>
          <p:cNvPr id="137" name="Rectangle: Rounded Corners 136">
            <a:extLst>
              <a:ext uri="{FF2B5EF4-FFF2-40B4-BE49-F238E27FC236}">
                <a16:creationId xmlns:a16="http://schemas.microsoft.com/office/drawing/2014/main" id="{DC8A0B33-6D71-36BA-6379-2276F7B2BF15}"/>
              </a:ext>
            </a:extLst>
          </p:cNvPr>
          <p:cNvSpPr/>
          <p:nvPr/>
        </p:nvSpPr>
        <p:spPr>
          <a:xfrm>
            <a:off x="5174802" y="4820733"/>
            <a:ext cx="1509381" cy="281115"/>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Aviatrix</a:t>
            </a:r>
            <a:endParaRPr lang="en-US" sz="1050" dirty="0"/>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6679811" y="492902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644888" y="4612831"/>
            <a:ext cx="1095172" cy="230832"/>
          </a:xfrm>
          <a:prstGeom prst="rect">
            <a:avLst/>
          </a:prstGeom>
          <a:noFill/>
        </p:spPr>
        <p:txBody>
          <a:bodyPr wrap="none" rtlCol="0">
            <a:spAutoFit/>
          </a:bodyPr>
          <a:lstStyle/>
          <a:p>
            <a:r>
              <a:rPr lang="en-US" sz="900" dirty="0"/>
              <a:t>Test EC2 Instance A</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9649569" y="680231"/>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9649569" y="134833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6670025" y="3539266"/>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5">
            <a:extLst>
              <a:ext uri="{FF2B5EF4-FFF2-40B4-BE49-F238E27FC236}">
                <a16:creationId xmlns:a16="http://schemas.microsoft.com/office/drawing/2014/main" id="{CF98503D-368F-C4B8-CEC3-B012B79D649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86147" y="1978235"/>
            <a:ext cx="392719" cy="392719"/>
          </a:xfrm>
          <a:prstGeom prst="rect">
            <a:avLst/>
          </a:prstGeom>
        </p:spPr>
      </p:pic>
      <p:pic>
        <p:nvPicPr>
          <p:cNvPr id="30" name="Graphic 13">
            <a:extLst>
              <a:ext uri="{FF2B5EF4-FFF2-40B4-BE49-F238E27FC236}">
                <a16:creationId xmlns:a16="http://schemas.microsoft.com/office/drawing/2014/main" id="{E339ECAC-46E9-E656-AD7D-33AD23684B4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95934" y="2735924"/>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13">
            <a:extLst>
              <a:ext uri="{FF2B5EF4-FFF2-40B4-BE49-F238E27FC236}">
                <a16:creationId xmlns:a16="http://schemas.microsoft.com/office/drawing/2014/main" id="{D991B5C3-8A3D-93F0-7CEB-B2937F04680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82025" y="270590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14">
            <a:extLst>
              <a:ext uri="{FF2B5EF4-FFF2-40B4-BE49-F238E27FC236}">
                <a16:creationId xmlns:a16="http://schemas.microsoft.com/office/drawing/2014/main" id="{2DE674BB-F207-D2FE-297D-45C3650CC35F}"/>
              </a:ext>
            </a:extLst>
          </p:cNvPr>
          <p:cNvSpPr txBox="1">
            <a:spLocks noChangeArrowheads="1"/>
          </p:cNvSpPr>
          <p:nvPr/>
        </p:nvSpPr>
        <p:spPr bwMode="auto">
          <a:xfrm>
            <a:off x="6073739" y="3125364"/>
            <a:ext cx="9350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81" name="TextBox 80">
            <a:extLst>
              <a:ext uri="{FF2B5EF4-FFF2-40B4-BE49-F238E27FC236}">
                <a16:creationId xmlns:a16="http://schemas.microsoft.com/office/drawing/2014/main" id="{869B0180-6B41-3ABB-9948-AD8C4C8B6FAC}"/>
              </a:ext>
            </a:extLst>
          </p:cNvPr>
          <p:cNvSpPr txBox="1"/>
          <p:nvPr/>
        </p:nvSpPr>
        <p:spPr>
          <a:xfrm>
            <a:off x="6318996" y="4609795"/>
            <a:ext cx="1090363" cy="230832"/>
          </a:xfrm>
          <a:prstGeom prst="rect">
            <a:avLst/>
          </a:prstGeom>
          <a:noFill/>
        </p:spPr>
        <p:txBody>
          <a:bodyPr wrap="none" rtlCol="0">
            <a:spAutoFit/>
          </a:bodyPr>
          <a:lstStyle/>
          <a:p>
            <a:r>
              <a:rPr lang="en-US" sz="900" dirty="0"/>
              <a:t>Test EC2 Instance B</a:t>
            </a:r>
          </a:p>
        </p:txBody>
      </p:sp>
      <p:sp>
        <p:nvSpPr>
          <p:cNvPr id="83" name="Rectangle 82">
            <a:extLst>
              <a:ext uri="{FF2B5EF4-FFF2-40B4-BE49-F238E27FC236}">
                <a16:creationId xmlns:a16="http://schemas.microsoft.com/office/drawing/2014/main" id="{A62D752F-5B73-BE10-5521-5039D8EEC99A}"/>
              </a:ext>
            </a:extLst>
          </p:cNvPr>
          <p:cNvSpPr/>
          <p:nvPr/>
        </p:nvSpPr>
        <p:spPr bwMode="auto">
          <a:xfrm>
            <a:off x="774704" y="2495345"/>
            <a:ext cx="1966958" cy="312063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8AC1FC16-5660-E831-17A5-87B6A6B24241}"/>
              </a:ext>
            </a:extLst>
          </p:cNvPr>
          <p:cNvSpPr txBox="1"/>
          <p:nvPr/>
        </p:nvSpPr>
        <p:spPr>
          <a:xfrm>
            <a:off x="749322" y="5388440"/>
            <a:ext cx="1232265" cy="230832"/>
          </a:xfrm>
          <a:prstGeom prst="rect">
            <a:avLst/>
          </a:prstGeom>
          <a:noFill/>
          <a:ln>
            <a:noFill/>
          </a:ln>
        </p:spPr>
        <p:txBody>
          <a:bodyPr wrap="square" rtlCol="0">
            <a:spAutoFit/>
          </a:bodyPr>
          <a:lstStyle/>
          <a:p>
            <a:r>
              <a:rPr lang="en-US" sz="900" dirty="0">
                <a:solidFill>
                  <a:srgbClr val="00B050"/>
                </a:solidFill>
              </a:rPr>
              <a:t>Public Subnets</a:t>
            </a:r>
          </a:p>
        </p:txBody>
      </p:sp>
      <p:cxnSp>
        <p:nvCxnSpPr>
          <p:cNvPr id="86" name="Straight Arrow Connector 85">
            <a:extLst>
              <a:ext uri="{FF2B5EF4-FFF2-40B4-BE49-F238E27FC236}">
                <a16:creationId xmlns:a16="http://schemas.microsoft.com/office/drawing/2014/main" id="{0C31AB42-4DD0-7CB6-5513-5E984EE87A30}"/>
              </a:ext>
            </a:extLst>
          </p:cNvPr>
          <p:cNvCxnSpPr>
            <a:stCxn id="166" idx="2"/>
          </p:cNvCxnSpPr>
          <p:nvPr/>
        </p:nvCxnSpPr>
        <p:spPr>
          <a:xfrm>
            <a:off x="1724040" y="3738670"/>
            <a:ext cx="0" cy="3557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D8877BC-FA28-AC7D-CCAF-0ABAD5E1C8B0}"/>
              </a:ext>
            </a:extLst>
          </p:cNvPr>
          <p:cNvCxnSpPr>
            <a:cxnSpLocks/>
            <a:stCxn id="167" idx="3"/>
          </p:cNvCxnSpPr>
          <p:nvPr/>
        </p:nvCxnSpPr>
        <p:spPr>
          <a:xfrm flipV="1">
            <a:off x="2206607" y="5020070"/>
            <a:ext cx="2511252" cy="2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EB06B66-3F27-13CD-51EB-CB2EC251B7D9}"/>
              </a:ext>
            </a:extLst>
          </p:cNvPr>
          <p:cNvSpPr txBox="1"/>
          <p:nvPr/>
        </p:nvSpPr>
        <p:spPr>
          <a:xfrm>
            <a:off x="3032756" y="2738636"/>
            <a:ext cx="434734" cy="261610"/>
          </a:xfrm>
          <a:prstGeom prst="rect">
            <a:avLst/>
          </a:prstGeom>
          <a:noFill/>
        </p:spPr>
        <p:txBody>
          <a:bodyPr wrap="none" rtlCol="0">
            <a:spAutoFit/>
          </a:bodyPr>
          <a:lstStyle/>
          <a:p>
            <a:r>
              <a:rPr lang="en-US" sz="1100" dirty="0"/>
              <a:t>IGW</a:t>
            </a:r>
          </a:p>
        </p:txBody>
      </p:sp>
      <p:sp>
        <p:nvSpPr>
          <p:cNvPr id="1026" name="TextBox 1025">
            <a:extLst>
              <a:ext uri="{FF2B5EF4-FFF2-40B4-BE49-F238E27FC236}">
                <a16:creationId xmlns:a16="http://schemas.microsoft.com/office/drawing/2014/main" id="{EFEF45E3-D110-4B79-5373-D0EBEE3D724F}"/>
              </a:ext>
            </a:extLst>
          </p:cNvPr>
          <p:cNvSpPr txBox="1"/>
          <p:nvPr/>
        </p:nvSpPr>
        <p:spPr>
          <a:xfrm>
            <a:off x="4738791" y="4858016"/>
            <a:ext cx="495837" cy="215444"/>
          </a:xfrm>
          <a:prstGeom prst="rect">
            <a:avLst/>
          </a:prstGeom>
          <a:solidFill>
            <a:schemeClr val="bg1"/>
          </a:solidFill>
          <a:ln>
            <a:solidFill>
              <a:srgbClr val="C00000"/>
            </a:solidFill>
          </a:ln>
        </p:spPr>
        <p:txBody>
          <a:bodyPr wrap="square" rtlCol="0">
            <a:spAutoFit/>
          </a:bodyPr>
          <a:lstStyle/>
          <a:p>
            <a:pPr algn="ctr"/>
            <a:r>
              <a:rPr lang="en-US" sz="800" b="1" dirty="0"/>
              <a:t>Update</a:t>
            </a:r>
          </a:p>
        </p:txBody>
      </p:sp>
      <p:sp>
        <p:nvSpPr>
          <p:cNvPr id="4" name="Title 3">
            <a:extLst>
              <a:ext uri="{FF2B5EF4-FFF2-40B4-BE49-F238E27FC236}">
                <a16:creationId xmlns:a16="http://schemas.microsoft.com/office/drawing/2014/main" id="{39793F67-E3E1-9669-E5EB-FDDCABACC9C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9476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1B3BC08F-18E9-8225-74BF-EACE04D02C08}"/>
              </a:ext>
            </a:extLst>
          </p:cNvPr>
          <p:cNvSpPr/>
          <p:nvPr/>
        </p:nvSpPr>
        <p:spPr>
          <a:xfrm>
            <a:off x="7247970" y="3189155"/>
            <a:ext cx="296546" cy="13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4D6D6025-D209-AD19-48B7-D0F82A34D33E}"/>
              </a:ext>
            </a:extLst>
          </p:cNvPr>
          <p:cNvSpPr/>
          <p:nvPr/>
        </p:nvSpPr>
        <p:spPr>
          <a:xfrm>
            <a:off x="6344111" y="1566324"/>
            <a:ext cx="841124" cy="2582279"/>
          </a:xfrm>
          <a:custGeom>
            <a:avLst/>
            <a:gdLst>
              <a:gd name="connsiteX0" fmla="*/ 285841 w 821790"/>
              <a:gd name="connsiteY0" fmla="*/ 2619784 h 2619784"/>
              <a:gd name="connsiteX1" fmla="*/ 16569 w 821790"/>
              <a:gd name="connsiteY1" fmla="*/ 1778312 h 2619784"/>
              <a:gd name="connsiteX2" fmla="*/ 712187 w 821790"/>
              <a:gd name="connsiteY2" fmla="*/ 712447 h 2619784"/>
              <a:gd name="connsiteX3" fmla="*/ 785114 w 821790"/>
              <a:gd name="connsiteY3" fmla="*/ 269271 h 2619784"/>
              <a:gd name="connsiteX4" fmla="*/ 358768 w 821790"/>
              <a:gd name="connsiteY4" fmla="*/ 0 h 2619784"/>
              <a:gd name="connsiteX0" fmla="*/ 285841 w 821790"/>
              <a:gd name="connsiteY0" fmla="*/ 2630019 h 2630019"/>
              <a:gd name="connsiteX1" fmla="*/ 16569 w 821790"/>
              <a:gd name="connsiteY1" fmla="*/ 1788547 h 2630019"/>
              <a:gd name="connsiteX2" fmla="*/ 712187 w 821790"/>
              <a:gd name="connsiteY2" fmla="*/ 722682 h 2630019"/>
              <a:gd name="connsiteX3" fmla="*/ 785114 w 821790"/>
              <a:gd name="connsiteY3" fmla="*/ 279506 h 2630019"/>
              <a:gd name="connsiteX4" fmla="*/ 420183 w 821790"/>
              <a:gd name="connsiteY4" fmla="*/ 0 h 2630019"/>
              <a:gd name="connsiteX0" fmla="*/ 285841 w 834231"/>
              <a:gd name="connsiteY0" fmla="*/ 2630019 h 2630019"/>
              <a:gd name="connsiteX1" fmla="*/ 16569 w 834231"/>
              <a:gd name="connsiteY1" fmla="*/ 1788547 h 2630019"/>
              <a:gd name="connsiteX2" fmla="*/ 712187 w 834231"/>
              <a:gd name="connsiteY2" fmla="*/ 722682 h 2630019"/>
              <a:gd name="connsiteX3" fmla="*/ 802174 w 834231"/>
              <a:gd name="connsiteY3" fmla="*/ 269270 h 2630019"/>
              <a:gd name="connsiteX4" fmla="*/ 420183 w 834231"/>
              <a:gd name="connsiteY4" fmla="*/ 0 h 2630019"/>
              <a:gd name="connsiteX0" fmla="*/ 285841 w 845882"/>
              <a:gd name="connsiteY0" fmla="*/ 2630019 h 2630019"/>
              <a:gd name="connsiteX1" fmla="*/ 16569 w 845882"/>
              <a:gd name="connsiteY1" fmla="*/ 1788547 h 2630019"/>
              <a:gd name="connsiteX2" fmla="*/ 712187 w 845882"/>
              <a:gd name="connsiteY2" fmla="*/ 722682 h 2630019"/>
              <a:gd name="connsiteX3" fmla="*/ 817247 w 845882"/>
              <a:gd name="connsiteY3" fmla="*/ 266758 h 2630019"/>
              <a:gd name="connsiteX4" fmla="*/ 420183 w 845882"/>
              <a:gd name="connsiteY4" fmla="*/ 0 h 2630019"/>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04313 h 2604313"/>
              <a:gd name="connsiteX1" fmla="*/ 16569 w 845882"/>
              <a:gd name="connsiteY1" fmla="*/ 1799564 h 2604313"/>
              <a:gd name="connsiteX2" fmla="*/ 712187 w 845882"/>
              <a:gd name="connsiteY2" fmla="*/ 733699 h 2604313"/>
              <a:gd name="connsiteX3" fmla="*/ 817247 w 845882"/>
              <a:gd name="connsiteY3" fmla="*/ 277775 h 2604313"/>
              <a:gd name="connsiteX4" fmla="*/ 438544 w 845882"/>
              <a:gd name="connsiteY4" fmla="*/ 0 h 2604313"/>
              <a:gd name="connsiteX0" fmla="*/ 325151 w 841124"/>
              <a:gd name="connsiteY0" fmla="*/ 2596969 h 2596969"/>
              <a:gd name="connsiteX1" fmla="*/ 11811 w 841124"/>
              <a:gd name="connsiteY1" fmla="*/ 1799564 h 2596969"/>
              <a:gd name="connsiteX2" fmla="*/ 707429 w 841124"/>
              <a:gd name="connsiteY2" fmla="*/ 733699 h 2596969"/>
              <a:gd name="connsiteX3" fmla="*/ 812489 w 841124"/>
              <a:gd name="connsiteY3" fmla="*/ 277775 h 2596969"/>
              <a:gd name="connsiteX4" fmla="*/ 433786 w 841124"/>
              <a:gd name="connsiteY4" fmla="*/ 0 h 2596969"/>
              <a:gd name="connsiteX0" fmla="*/ 315193 w 842182"/>
              <a:gd name="connsiteY0" fmla="*/ 2571263 h 2571263"/>
              <a:gd name="connsiteX1" fmla="*/ 12869 w 842182"/>
              <a:gd name="connsiteY1" fmla="*/ 1799564 h 2571263"/>
              <a:gd name="connsiteX2" fmla="*/ 708487 w 842182"/>
              <a:gd name="connsiteY2" fmla="*/ 733699 h 2571263"/>
              <a:gd name="connsiteX3" fmla="*/ 813547 w 842182"/>
              <a:gd name="connsiteY3" fmla="*/ 277775 h 2571263"/>
              <a:gd name="connsiteX4" fmla="*/ 434844 w 842182"/>
              <a:gd name="connsiteY4" fmla="*/ 0 h 2571263"/>
              <a:gd name="connsiteX0" fmla="*/ 325152 w 841124"/>
              <a:gd name="connsiteY0" fmla="*/ 2582279 h 2582279"/>
              <a:gd name="connsiteX1" fmla="*/ 11811 w 841124"/>
              <a:gd name="connsiteY1" fmla="*/ 1799564 h 2582279"/>
              <a:gd name="connsiteX2" fmla="*/ 707429 w 841124"/>
              <a:gd name="connsiteY2" fmla="*/ 733699 h 2582279"/>
              <a:gd name="connsiteX3" fmla="*/ 812489 w 841124"/>
              <a:gd name="connsiteY3" fmla="*/ 277775 h 2582279"/>
              <a:gd name="connsiteX4" fmla="*/ 433786 w 841124"/>
              <a:gd name="connsiteY4" fmla="*/ 0 h 258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124" h="2582279">
                <a:moveTo>
                  <a:pt x="325152" y="2582279"/>
                </a:moveTo>
                <a:cubicBezTo>
                  <a:pt x="154987" y="2320487"/>
                  <a:pt x="-51902" y="2107661"/>
                  <a:pt x="11811" y="1799564"/>
                </a:cubicBezTo>
                <a:cubicBezTo>
                  <a:pt x="75524" y="1491467"/>
                  <a:pt x="573983" y="987330"/>
                  <a:pt x="707429" y="733699"/>
                </a:cubicBezTo>
                <a:cubicBezTo>
                  <a:pt x="840875" y="480068"/>
                  <a:pt x="871392" y="396516"/>
                  <a:pt x="812489" y="277775"/>
                </a:cubicBezTo>
                <a:cubicBezTo>
                  <a:pt x="753586" y="159034"/>
                  <a:pt x="606490" y="89954"/>
                  <a:pt x="433786"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60923584-0A8F-39F7-1675-4648B6D31ECB}"/>
              </a:ext>
            </a:extLst>
          </p:cNvPr>
          <p:cNvSpPr/>
          <p:nvPr/>
        </p:nvSpPr>
        <p:spPr>
          <a:xfrm>
            <a:off x="6279955" y="3183257"/>
            <a:ext cx="315427" cy="12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6138BF-E0E5-61C2-FFE0-710658153FC3}"/>
              </a:ext>
            </a:extLst>
          </p:cNvPr>
          <p:cNvSpPr/>
          <p:nvPr/>
        </p:nvSpPr>
        <p:spPr>
          <a:xfrm>
            <a:off x="4958792" y="3189155"/>
            <a:ext cx="308816" cy="13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248087A4-B2BB-702E-CD3A-8B1AD850287E}"/>
              </a:ext>
            </a:extLst>
          </p:cNvPr>
          <p:cNvSpPr/>
          <p:nvPr/>
        </p:nvSpPr>
        <p:spPr>
          <a:xfrm>
            <a:off x="4264344" y="1639615"/>
            <a:ext cx="2821736" cy="2513042"/>
          </a:xfrm>
          <a:custGeom>
            <a:avLst/>
            <a:gdLst>
              <a:gd name="connsiteX0" fmla="*/ 691929 w 2815024"/>
              <a:gd name="connsiteY0" fmla="*/ 2535095 h 2546541"/>
              <a:gd name="connsiteX1" fmla="*/ 616254 w 2815024"/>
              <a:gd name="connsiteY1" fmla="*/ 2427889 h 2546541"/>
              <a:gd name="connsiteX2" fmla="*/ 4552 w 2815024"/>
              <a:gd name="connsiteY2" fmla="*/ 1683757 h 2546541"/>
              <a:gd name="connsiteX3" fmla="*/ 477518 w 2815024"/>
              <a:gd name="connsiteY3" fmla="*/ 1021605 h 2546541"/>
              <a:gd name="connsiteX4" fmla="*/ 2672078 w 2815024"/>
              <a:gd name="connsiteY4" fmla="*/ 422516 h 2546541"/>
              <a:gd name="connsiteX5" fmla="*/ 2419830 w 2815024"/>
              <a:gd name="connsiteY5" fmla="*/ 0 h 2546541"/>
              <a:gd name="connsiteX0" fmla="*/ 605467 w 2815024"/>
              <a:gd name="connsiteY0" fmla="*/ 2587496 h 2592158"/>
              <a:gd name="connsiteX1" fmla="*/ 616254 w 2815024"/>
              <a:gd name="connsiteY1" fmla="*/ 2427889 h 2592158"/>
              <a:gd name="connsiteX2" fmla="*/ 4552 w 2815024"/>
              <a:gd name="connsiteY2" fmla="*/ 1683757 h 2592158"/>
              <a:gd name="connsiteX3" fmla="*/ 477518 w 2815024"/>
              <a:gd name="connsiteY3" fmla="*/ 1021605 h 2592158"/>
              <a:gd name="connsiteX4" fmla="*/ 2672078 w 2815024"/>
              <a:gd name="connsiteY4" fmla="*/ 422516 h 2592158"/>
              <a:gd name="connsiteX5" fmla="*/ 2419830 w 2815024"/>
              <a:gd name="connsiteY5" fmla="*/ 0 h 2592158"/>
              <a:gd name="connsiteX0" fmla="*/ 757430 w 2815024"/>
              <a:gd name="connsiteY0" fmla="*/ 2542956 h 2552814"/>
              <a:gd name="connsiteX1" fmla="*/ 616254 w 2815024"/>
              <a:gd name="connsiteY1" fmla="*/ 2427889 h 2552814"/>
              <a:gd name="connsiteX2" fmla="*/ 4552 w 2815024"/>
              <a:gd name="connsiteY2" fmla="*/ 1683757 h 2552814"/>
              <a:gd name="connsiteX3" fmla="*/ 477518 w 2815024"/>
              <a:gd name="connsiteY3" fmla="*/ 1021605 h 2552814"/>
              <a:gd name="connsiteX4" fmla="*/ 2672078 w 2815024"/>
              <a:gd name="connsiteY4" fmla="*/ 422516 h 2552814"/>
              <a:gd name="connsiteX5" fmla="*/ 2419830 w 2815024"/>
              <a:gd name="connsiteY5" fmla="*/ 0 h 2552814"/>
              <a:gd name="connsiteX0" fmla="*/ 697169 w 2815024"/>
              <a:gd name="connsiteY0" fmla="*/ 2574396 h 2580069"/>
              <a:gd name="connsiteX1" fmla="*/ 616254 w 2815024"/>
              <a:gd name="connsiteY1" fmla="*/ 2427889 h 2580069"/>
              <a:gd name="connsiteX2" fmla="*/ 4552 w 2815024"/>
              <a:gd name="connsiteY2" fmla="*/ 1683757 h 2580069"/>
              <a:gd name="connsiteX3" fmla="*/ 477518 w 2815024"/>
              <a:gd name="connsiteY3" fmla="*/ 1021605 h 2580069"/>
              <a:gd name="connsiteX4" fmla="*/ 2672078 w 2815024"/>
              <a:gd name="connsiteY4" fmla="*/ 422516 h 2580069"/>
              <a:gd name="connsiteX5" fmla="*/ 2419830 w 2815024"/>
              <a:gd name="connsiteY5" fmla="*/ 0 h 2580069"/>
              <a:gd name="connsiteX0" fmla="*/ 697169 w 2815024"/>
              <a:gd name="connsiteY0" fmla="*/ 2574396 h 2587464"/>
              <a:gd name="connsiteX1" fmla="*/ 616254 w 2815024"/>
              <a:gd name="connsiteY1" fmla="*/ 2427889 h 2587464"/>
              <a:gd name="connsiteX2" fmla="*/ 4552 w 2815024"/>
              <a:gd name="connsiteY2" fmla="*/ 1683757 h 2587464"/>
              <a:gd name="connsiteX3" fmla="*/ 477518 w 2815024"/>
              <a:gd name="connsiteY3" fmla="*/ 1021605 h 2587464"/>
              <a:gd name="connsiteX4" fmla="*/ 2672078 w 2815024"/>
              <a:gd name="connsiteY4" fmla="*/ 422516 h 2587464"/>
              <a:gd name="connsiteX5" fmla="*/ 2419830 w 2815024"/>
              <a:gd name="connsiteY5" fmla="*/ 0 h 2587464"/>
              <a:gd name="connsiteX0" fmla="*/ 697169 w 2815024"/>
              <a:gd name="connsiteY0" fmla="*/ 2574396 h 2613286"/>
              <a:gd name="connsiteX1" fmla="*/ 616254 w 2815024"/>
              <a:gd name="connsiteY1" fmla="*/ 2427889 h 2613286"/>
              <a:gd name="connsiteX2" fmla="*/ 4552 w 2815024"/>
              <a:gd name="connsiteY2" fmla="*/ 1683757 h 2613286"/>
              <a:gd name="connsiteX3" fmla="*/ 477518 w 2815024"/>
              <a:gd name="connsiteY3" fmla="*/ 1021605 h 2613286"/>
              <a:gd name="connsiteX4" fmla="*/ 2672078 w 2815024"/>
              <a:gd name="connsiteY4" fmla="*/ 422516 h 2613286"/>
              <a:gd name="connsiteX5" fmla="*/ 2419830 w 2815024"/>
              <a:gd name="connsiteY5" fmla="*/ 0 h 2613286"/>
              <a:gd name="connsiteX0" fmla="*/ 697169 w 2815024"/>
              <a:gd name="connsiteY0" fmla="*/ 2574396 h 2625886"/>
              <a:gd name="connsiteX1" fmla="*/ 616254 w 2815024"/>
              <a:gd name="connsiteY1" fmla="*/ 2427889 h 2625886"/>
              <a:gd name="connsiteX2" fmla="*/ 4552 w 2815024"/>
              <a:gd name="connsiteY2" fmla="*/ 1683757 h 2625886"/>
              <a:gd name="connsiteX3" fmla="*/ 477518 w 2815024"/>
              <a:gd name="connsiteY3" fmla="*/ 1021605 h 2625886"/>
              <a:gd name="connsiteX4" fmla="*/ 2672078 w 2815024"/>
              <a:gd name="connsiteY4" fmla="*/ 422516 h 2625886"/>
              <a:gd name="connsiteX5" fmla="*/ 2419830 w 2815024"/>
              <a:gd name="connsiteY5" fmla="*/ 0 h 2625886"/>
              <a:gd name="connsiteX0" fmla="*/ 697169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17608 w 2825421"/>
              <a:gd name="connsiteY0" fmla="*/ 2574396 h 2574396"/>
              <a:gd name="connsiteX1" fmla="*/ 14949 w 2825421"/>
              <a:gd name="connsiteY1" fmla="*/ 1683757 h 2574396"/>
              <a:gd name="connsiteX2" fmla="*/ 487915 w 2825421"/>
              <a:gd name="connsiteY2" fmla="*/ 1021605 h 2574396"/>
              <a:gd name="connsiteX3" fmla="*/ 2682475 w 2825421"/>
              <a:gd name="connsiteY3" fmla="*/ 422516 h 2574396"/>
              <a:gd name="connsiteX4" fmla="*/ 2430227 w 2825421"/>
              <a:gd name="connsiteY4" fmla="*/ 0 h 2574396"/>
              <a:gd name="connsiteX0" fmla="*/ 742767 w 2821322"/>
              <a:gd name="connsiteY0" fmla="*/ 2553436 h 2553436"/>
              <a:gd name="connsiteX1" fmla="*/ 10850 w 2821322"/>
              <a:gd name="connsiteY1" fmla="*/ 1683757 h 2553436"/>
              <a:gd name="connsiteX2" fmla="*/ 483816 w 2821322"/>
              <a:gd name="connsiteY2" fmla="*/ 1021605 h 2553436"/>
              <a:gd name="connsiteX3" fmla="*/ 2678376 w 2821322"/>
              <a:gd name="connsiteY3" fmla="*/ 422516 h 2553436"/>
              <a:gd name="connsiteX4" fmla="*/ 2426128 w 2821322"/>
              <a:gd name="connsiteY4" fmla="*/ 0 h 2553436"/>
              <a:gd name="connsiteX0" fmla="*/ 731132 w 2820704"/>
              <a:gd name="connsiteY0" fmla="*/ 2509369 h 2509369"/>
              <a:gd name="connsiteX1" fmla="*/ 10232 w 2820704"/>
              <a:gd name="connsiteY1" fmla="*/ 1683757 h 2509369"/>
              <a:gd name="connsiteX2" fmla="*/ 483198 w 2820704"/>
              <a:gd name="connsiteY2" fmla="*/ 1021605 h 2509369"/>
              <a:gd name="connsiteX3" fmla="*/ 2677758 w 2820704"/>
              <a:gd name="connsiteY3" fmla="*/ 422516 h 2509369"/>
              <a:gd name="connsiteX4" fmla="*/ 2425510 w 2820704"/>
              <a:gd name="connsiteY4" fmla="*/ 0 h 2509369"/>
              <a:gd name="connsiteX0" fmla="*/ 738886 w 2821114"/>
              <a:gd name="connsiteY0" fmla="*/ 2524059 h 2524059"/>
              <a:gd name="connsiteX1" fmla="*/ 10642 w 2821114"/>
              <a:gd name="connsiteY1" fmla="*/ 1683757 h 2524059"/>
              <a:gd name="connsiteX2" fmla="*/ 483608 w 2821114"/>
              <a:gd name="connsiteY2" fmla="*/ 1021605 h 2524059"/>
              <a:gd name="connsiteX3" fmla="*/ 2678168 w 2821114"/>
              <a:gd name="connsiteY3" fmla="*/ 422516 h 2524059"/>
              <a:gd name="connsiteX4" fmla="*/ 2425920 w 2821114"/>
              <a:gd name="connsiteY4" fmla="*/ 0 h 2524059"/>
              <a:gd name="connsiteX0" fmla="*/ 750525 w 2821736"/>
              <a:gd name="connsiteY0" fmla="*/ 2524059 h 2524059"/>
              <a:gd name="connsiteX1" fmla="*/ 11264 w 2821736"/>
              <a:gd name="connsiteY1" fmla="*/ 1683757 h 2524059"/>
              <a:gd name="connsiteX2" fmla="*/ 484230 w 2821736"/>
              <a:gd name="connsiteY2" fmla="*/ 1021605 h 2524059"/>
              <a:gd name="connsiteX3" fmla="*/ 2678790 w 2821736"/>
              <a:gd name="connsiteY3" fmla="*/ 422516 h 2524059"/>
              <a:gd name="connsiteX4" fmla="*/ 2426542 w 2821736"/>
              <a:gd name="connsiteY4" fmla="*/ 0 h 2524059"/>
              <a:gd name="connsiteX0" fmla="*/ 750525 w 2821736"/>
              <a:gd name="connsiteY0" fmla="*/ 2513042 h 2513042"/>
              <a:gd name="connsiteX1" fmla="*/ 11264 w 2821736"/>
              <a:gd name="connsiteY1" fmla="*/ 1683757 h 2513042"/>
              <a:gd name="connsiteX2" fmla="*/ 484230 w 2821736"/>
              <a:gd name="connsiteY2" fmla="*/ 1021605 h 2513042"/>
              <a:gd name="connsiteX3" fmla="*/ 2678790 w 2821736"/>
              <a:gd name="connsiteY3" fmla="*/ 422516 h 2513042"/>
              <a:gd name="connsiteX4" fmla="*/ 2426542 w 2821736"/>
              <a:gd name="connsiteY4" fmla="*/ 0 h 251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1736" h="2513042">
                <a:moveTo>
                  <a:pt x="750525" y="2513042"/>
                </a:moveTo>
                <a:cubicBezTo>
                  <a:pt x="583305" y="2327492"/>
                  <a:pt x="55646" y="1932330"/>
                  <a:pt x="11264" y="1683757"/>
                </a:cubicBezTo>
                <a:cubicBezTo>
                  <a:pt x="-33118" y="1435184"/>
                  <a:pt x="39642" y="1231812"/>
                  <a:pt x="484230" y="1021605"/>
                </a:cubicBezTo>
                <a:cubicBezTo>
                  <a:pt x="928818" y="811398"/>
                  <a:pt x="2355071" y="592783"/>
                  <a:pt x="2678790" y="422516"/>
                </a:cubicBezTo>
                <a:cubicBezTo>
                  <a:pt x="3002509" y="252249"/>
                  <a:pt x="2714525" y="126124"/>
                  <a:pt x="2426542"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0A330-012A-8462-1134-E680D84EE606}"/>
              </a:ext>
            </a:extLst>
          </p:cNvPr>
          <p:cNvSpPr/>
          <p:nvPr/>
        </p:nvSpPr>
        <p:spPr>
          <a:xfrm>
            <a:off x="4114983" y="3157813"/>
            <a:ext cx="336520" cy="168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14">
            <a:extLst>
              <a:ext uri="{FF2B5EF4-FFF2-40B4-BE49-F238E27FC236}">
                <a16:creationId xmlns:a16="http://schemas.microsoft.com/office/drawing/2014/main" id="{2A31905A-C778-D888-A391-7204FA132D5B}"/>
              </a:ext>
            </a:extLst>
          </p:cNvPr>
          <p:cNvSpPr txBox="1">
            <a:spLocks noChangeArrowheads="1"/>
          </p:cNvSpPr>
          <p:nvPr/>
        </p:nvSpPr>
        <p:spPr bwMode="auto">
          <a:xfrm>
            <a:off x="3870738" y="3127652"/>
            <a:ext cx="9268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3629106" y="1946062"/>
            <a:ext cx="4600494"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Egress Testing</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10" name="Rectangle 9">
            <a:extLst>
              <a:ext uri="{FF2B5EF4-FFF2-40B4-BE49-F238E27FC236}">
                <a16:creationId xmlns:a16="http://schemas.microsoft.com/office/drawing/2014/main" id="{DC7DA2EE-2640-0D30-5A5E-05281093E362}"/>
              </a:ext>
            </a:extLst>
          </p:cNvPr>
          <p:cNvSpPr/>
          <p:nvPr/>
        </p:nvSpPr>
        <p:spPr>
          <a:xfrm>
            <a:off x="7018515" y="3203705"/>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5050778" y="3215416"/>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2473275"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for Aviatrix Platform</a:t>
            </a:r>
          </a:p>
        </p:txBody>
      </p:sp>
      <p:sp>
        <p:nvSpPr>
          <p:cNvPr id="1030" name="Oval 1029">
            <a:extLst>
              <a:ext uri="{FF2B5EF4-FFF2-40B4-BE49-F238E27FC236}">
                <a16:creationId xmlns:a16="http://schemas.microsoft.com/office/drawing/2014/main" id="{024A850A-35D9-1B0F-B331-BF925CA3D75D}"/>
              </a:ext>
            </a:extLst>
          </p:cNvPr>
          <p:cNvSpPr/>
          <p:nvPr/>
        </p:nvSpPr>
        <p:spPr>
          <a:xfrm>
            <a:off x="2817210" y="2370954"/>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550379"/>
            <a:ext cx="1915932"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3863696" y="2550379"/>
            <a:ext cx="1966958"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972" y="4099383"/>
            <a:ext cx="908243" cy="739243"/>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1356427" y="2615579"/>
            <a:ext cx="690298" cy="690305"/>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1386640" y="3277005"/>
            <a:ext cx="674800" cy="461665"/>
          </a:xfrm>
          <a:prstGeom prst="rect">
            <a:avLst/>
          </a:prstGeom>
          <a:noFill/>
        </p:spPr>
        <p:txBody>
          <a:bodyPr wrap="none" rtlCol="0">
            <a:spAutoFit/>
          </a:bodyPr>
          <a:lstStyle/>
          <a:p>
            <a:r>
              <a:rPr lang="en-US" sz="1200" b="1" dirty="0"/>
              <a:t>Aviatrix</a:t>
            </a:r>
          </a:p>
          <a:p>
            <a:r>
              <a:rPr lang="en-US" sz="12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1205581" y="4789529"/>
            <a:ext cx="1001026" cy="461665"/>
          </a:xfrm>
          <a:prstGeom prst="rect">
            <a:avLst/>
          </a:prstGeom>
          <a:noFill/>
        </p:spPr>
        <p:txBody>
          <a:bodyPr wrap="square" rtlCol="0">
            <a:spAutoFit/>
          </a:bodyPr>
          <a:lstStyle/>
          <a:p>
            <a:pPr algn="ctr"/>
            <a:r>
              <a:rPr lang="en-US" sz="1200" b="1" dirty="0"/>
              <a:t>Aviatrix</a:t>
            </a:r>
          </a:p>
          <a:p>
            <a:pPr algn="ctr"/>
            <a:r>
              <a:rPr lang="en-US" sz="12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0563" y="23506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96004" y="197823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3850110" y="3746918"/>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3861679" y="4077112"/>
            <a:ext cx="1968975"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915931"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3840747" y="5268691"/>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58011" y="3018813"/>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679811" y="492902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644888" y="4612831"/>
            <a:ext cx="1095172" cy="230832"/>
          </a:xfrm>
          <a:prstGeom prst="rect">
            <a:avLst/>
          </a:prstGeom>
          <a:noFill/>
        </p:spPr>
        <p:txBody>
          <a:bodyPr wrap="none" rtlCol="0">
            <a:spAutoFit/>
          </a:bodyPr>
          <a:lstStyle/>
          <a:p>
            <a:r>
              <a:rPr lang="en-US" sz="900" dirty="0"/>
              <a:t>Test EC2 Instance A</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9649569" y="680231"/>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9649569" y="134833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670025" y="3539266"/>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5">
            <a:extLst>
              <a:ext uri="{FF2B5EF4-FFF2-40B4-BE49-F238E27FC236}">
                <a16:creationId xmlns:a16="http://schemas.microsoft.com/office/drawing/2014/main" id="{CF98503D-368F-C4B8-CEC3-B012B79D649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86147" y="1978235"/>
            <a:ext cx="392719" cy="392719"/>
          </a:xfrm>
          <a:prstGeom prst="rect">
            <a:avLst/>
          </a:prstGeom>
        </p:spPr>
      </p:pic>
      <p:pic>
        <p:nvPicPr>
          <p:cNvPr id="30" name="Graphic 13">
            <a:extLst>
              <a:ext uri="{FF2B5EF4-FFF2-40B4-BE49-F238E27FC236}">
                <a16:creationId xmlns:a16="http://schemas.microsoft.com/office/drawing/2014/main" id="{E339ECAC-46E9-E656-AD7D-33AD23684B4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95934" y="2735924"/>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13">
            <a:extLst>
              <a:ext uri="{FF2B5EF4-FFF2-40B4-BE49-F238E27FC236}">
                <a16:creationId xmlns:a16="http://schemas.microsoft.com/office/drawing/2014/main" id="{D991B5C3-8A3D-93F0-7CEB-B2937F04680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82025" y="270590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14">
            <a:extLst>
              <a:ext uri="{FF2B5EF4-FFF2-40B4-BE49-F238E27FC236}">
                <a16:creationId xmlns:a16="http://schemas.microsoft.com/office/drawing/2014/main" id="{2DE674BB-F207-D2FE-297D-45C3650CC35F}"/>
              </a:ext>
            </a:extLst>
          </p:cNvPr>
          <p:cNvSpPr txBox="1">
            <a:spLocks noChangeArrowheads="1"/>
          </p:cNvSpPr>
          <p:nvPr/>
        </p:nvSpPr>
        <p:spPr bwMode="auto">
          <a:xfrm>
            <a:off x="6073739" y="3125364"/>
            <a:ext cx="9350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80" name="Rectangle: Rounded Corners 79">
            <a:extLst>
              <a:ext uri="{FF2B5EF4-FFF2-40B4-BE49-F238E27FC236}">
                <a16:creationId xmlns:a16="http://schemas.microsoft.com/office/drawing/2014/main" id="{50199309-FA76-1B5E-7B63-B99432AE6B13}"/>
              </a:ext>
            </a:extLst>
          </p:cNvPr>
          <p:cNvSpPr/>
          <p:nvPr/>
        </p:nvSpPr>
        <p:spPr>
          <a:xfrm>
            <a:off x="5174802" y="4908861"/>
            <a:ext cx="1509381" cy="281115"/>
          </a:xfrm>
          <a:prstGeom prst="roundRect">
            <a:avLst/>
          </a:prstGeom>
          <a:ln>
            <a:solidFill>
              <a:schemeClr val="bg1">
                <a:lumMod val="6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sp>
        <p:nvSpPr>
          <p:cNvPr id="81" name="TextBox 80">
            <a:extLst>
              <a:ext uri="{FF2B5EF4-FFF2-40B4-BE49-F238E27FC236}">
                <a16:creationId xmlns:a16="http://schemas.microsoft.com/office/drawing/2014/main" id="{869B0180-6B41-3ABB-9948-AD8C4C8B6FAC}"/>
              </a:ext>
            </a:extLst>
          </p:cNvPr>
          <p:cNvSpPr txBox="1"/>
          <p:nvPr/>
        </p:nvSpPr>
        <p:spPr>
          <a:xfrm>
            <a:off x="6318996" y="4609795"/>
            <a:ext cx="1090363" cy="230832"/>
          </a:xfrm>
          <a:prstGeom prst="rect">
            <a:avLst/>
          </a:prstGeom>
          <a:noFill/>
        </p:spPr>
        <p:txBody>
          <a:bodyPr wrap="none" rtlCol="0">
            <a:spAutoFit/>
          </a:bodyPr>
          <a:lstStyle/>
          <a:p>
            <a:r>
              <a:rPr lang="en-US" sz="900" dirty="0"/>
              <a:t>Test EC2 Instance B</a:t>
            </a:r>
          </a:p>
        </p:txBody>
      </p:sp>
      <p:sp>
        <p:nvSpPr>
          <p:cNvPr id="83" name="Rectangle 82">
            <a:extLst>
              <a:ext uri="{FF2B5EF4-FFF2-40B4-BE49-F238E27FC236}">
                <a16:creationId xmlns:a16="http://schemas.microsoft.com/office/drawing/2014/main" id="{A62D752F-5B73-BE10-5521-5039D8EEC99A}"/>
              </a:ext>
            </a:extLst>
          </p:cNvPr>
          <p:cNvSpPr/>
          <p:nvPr/>
        </p:nvSpPr>
        <p:spPr bwMode="auto">
          <a:xfrm>
            <a:off x="774704" y="2495345"/>
            <a:ext cx="1966958" cy="312063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8AC1FC16-5660-E831-17A5-87B6A6B24241}"/>
              </a:ext>
            </a:extLst>
          </p:cNvPr>
          <p:cNvSpPr txBox="1"/>
          <p:nvPr/>
        </p:nvSpPr>
        <p:spPr>
          <a:xfrm>
            <a:off x="749322" y="5388440"/>
            <a:ext cx="1232265" cy="230832"/>
          </a:xfrm>
          <a:prstGeom prst="rect">
            <a:avLst/>
          </a:prstGeom>
          <a:noFill/>
          <a:ln>
            <a:noFill/>
          </a:ln>
        </p:spPr>
        <p:txBody>
          <a:bodyPr wrap="square" rtlCol="0">
            <a:spAutoFit/>
          </a:bodyPr>
          <a:lstStyle/>
          <a:p>
            <a:r>
              <a:rPr lang="en-US" sz="900" dirty="0">
                <a:solidFill>
                  <a:srgbClr val="00B050"/>
                </a:solidFill>
              </a:rPr>
              <a:t>Public Subnets</a:t>
            </a:r>
          </a:p>
        </p:txBody>
      </p:sp>
      <p:cxnSp>
        <p:nvCxnSpPr>
          <p:cNvPr id="86" name="Straight Arrow Connector 85">
            <a:extLst>
              <a:ext uri="{FF2B5EF4-FFF2-40B4-BE49-F238E27FC236}">
                <a16:creationId xmlns:a16="http://schemas.microsoft.com/office/drawing/2014/main" id="{0C31AB42-4DD0-7CB6-5513-5E984EE87A30}"/>
              </a:ext>
            </a:extLst>
          </p:cNvPr>
          <p:cNvCxnSpPr>
            <a:stCxn id="166" idx="2"/>
          </p:cNvCxnSpPr>
          <p:nvPr/>
        </p:nvCxnSpPr>
        <p:spPr>
          <a:xfrm>
            <a:off x="1724040" y="3738670"/>
            <a:ext cx="0" cy="3557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EB06B66-3F27-13CD-51EB-CB2EC251B7D9}"/>
              </a:ext>
            </a:extLst>
          </p:cNvPr>
          <p:cNvSpPr txBox="1"/>
          <p:nvPr/>
        </p:nvSpPr>
        <p:spPr>
          <a:xfrm>
            <a:off x="3032756" y="2738636"/>
            <a:ext cx="434734" cy="261610"/>
          </a:xfrm>
          <a:prstGeom prst="rect">
            <a:avLst/>
          </a:prstGeom>
          <a:noFill/>
        </p:spPr>
        <p:txBody>
          <a:bodyPr wrap="none" rtlCol="0">
            <a:spAutoFit/>
          </a:bodyPr>
          <a:lstStyle/>
          <a:p>
            <a:r>
              <a:rPr lang="en-US" sz="1100" dirty="0"/>
              <a:t>IGW</a:t>
            </a:r>
          </a:p>
        </p:txBody>
      </p:sp>
      <p:sp>
        <p:nvSpPr>
          <p:cNvPr id="4" name="Title 3">
            <a:extLst>
              <a:ext uri="{FF2B5EF4-FFF2-40B4-BE49-F238E27FC236}">
                <a16:creationId xmlns:a16="http://schemas.microsoft.com/office/drawing/2014/main" id="{DF82A703-39EE-8EE7-74E7-228F0D70B45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396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1B3BC08F-18E9-8225-74BF-EACE04D02C08}"/>
              </a:ext>
            </a:extLst>
          </p:cNvPr>
          <p:cNvSpPr/>
          <p:nvPr/>
        </p:nvSpPr>
        <p:spPr>
          <a:xfrm>
            <a:off x="7247970" y="3189155"/>
            <a:ext cx="296546" cy="13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4D6D6025-D209-AD19-48B7-D0F82A34D33E}"/>
              </a:ext>
            </a:extLst>
          </p:cNvPr>
          <p:cNvSpPr/>
          <p:nvPr/>
        </p:nvSpPr>
        <p:spPr>
          <a:xfrm>
            <a:off x="6344111" y="1566324"/>
            <a:ext cx="841124" cy="2582279"/>
          </a:xfrm>
          <a:custGeom>
            <a:avLst/>
            <a:gdLst>
              <a:gd name="connsiteX0" fmla="*/ 285841 w 821790"/>
              <a:gd name="connsiteY0" fmla="*/ 2619784 h 2619784"/>
              <a:gd name="connsiteX1" fmla="*/ 16569 w 821790"/>
              <a:gd name="connsiteY1" fmla="*/ 1778312 h 2619784"/>
              <a:gd name="connsiteX2" fmla="*/ 712187 w 821790"/>
              <a:gd name="connsiteY2" fmla="*/ 712447 h 2619784"/>
              <a:gd name="connsiteX3" fmla="*/ 785114 w 821790"/>
              <a:gd name="connsiteY3" fmla="*/ 269271 h 2619784"/>
              <a:gd name="connsiteX4" fmla="*/ 358768 w 821790"/>
              <a:gd name="connsiteY4" fmla="*/ 0 h 2619784"/>
              <a:gd name="connsiteX0" fmla="*/ 285841 w 821790"/>
              <a:gd name="connsiteY0" fmla="*/ 2630019 h 2630019"/>
              <a:gd name="connsiteX1" fmla="*/ 16569 w 821790"/>
              <a:gd name="connsiteY1" fmla="*/ 1788547 h 2630019"/>
              <a:gd name="connsiteX2" fmla="*/ 712187 w 821790"/>
              <a:gd name="connsiteY2" fmla="*/ 722682 h 2630019"/>
              <a:gd name="connsiteX3" fmla="*/ 785114 w 821790"/>
              <a:gd name="connsiteY3" fmla="*/ 279506 h 2630019"/>
              <a:gd name="connsiteX4" fmla="*/ 420183 w 821790"/>
              <a:gd name="connsiteY4" fmla="*/ 0 h 2630019"/>
              <a:gd name="connsiteX0" fmla="*/ 285841 w 834231"/>
              <a:gd name="connsiteY0" fmla="*/ 2630019 h 2630019"/>
              <a:gd name="connsiteX1" fmla="*/ 16569 w 834231"/>
              <a:gd name="connsiteY1" fmla="*/ 1788547 h 2630019"/>
              <a:gd name="connsiteX2" fmla="*/ 712187 w 834231"/>
              <a:gd name="connsiteY2" fmla="*/ 722682 h 2630019"/>
              <a:gd name="connsiteX3" fmla="*/ 802174 w 834231"/>
              <a:gd name="connsiteY3" fmla="*/ 269270 h 2630019"/>
              <a:gd name="connsiteX4" fmla="*/ 420183 w 834231"/>
              <a:gd name="connsiteY4" fmla="*/ 0 h 2630019"/>
              <a:gd name="connsiteX0" fmla="*/ 285841 w 845882"/>
              <a:gd name="connsiteY0" fmla="*/ 2630019 h 2630019"/>
              <a:gd name="connsiteX1" fmla="*/ 16569 w 845882"/>
              <a:gd name="connsiteY1" fmla="*/ 1788547 h 2630019"/>
              <a:gd name="connsiteX2" fmla="*/ 712187 w 845882"/>
              <a:gd name="connsiteY2" fmla="*/ 722682 h 2630019"/>
              <a:gd name="connsiteX3" fmla="*/ 817247 w 845882"/>
              <a:gd name="connsiteY3" fmla="*/ 266758 h 2630019"/>
              <a:gd name="connsiteX4" fmla="*/ 420183 w 845882"/>
              <a:gd name="connsiteY4" fmla="*/ 0 h 2630019"/>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41036 h 2641036"/>
              <a:gd name="connsiteX1" fmla="*/ 16569 w 845882"/>
              <a:gd name="connsiteY1" fmla="*/ 1799564 h 2641036"/>
              <a:gd name="connsiteX2" fmla="*/ 712187 w 845882"/>
              <a:gd name="connsiteY2" fmla="*/ 733699 h 2641036"/>
              <a:gd name="connsiteX3" fmla="*/ 817247 w 845882"/>
              <a:gd name="connsiteY3" fmla="*/ 277775 h 2641036"/>
              <a:gd name="connsiteX4" fmla="*/ 438544 w 845882"/>
              <a:gd name="connsiteY4" fmla="*/ 0 h 2641036"/>
              <a:gd name="connsiteX0" fmla="*/ 285841 w 845882"/>
              <a:gd name="connsiteY0" fmla="*/ 2604313 h 2604313"/>
              <a:gd name="connsiteX1" fmla="*/ 16569 w 845882"/>
              <a:gd name="connsiteY1" fmla="*/ 1799564 h 2604313"/>
              <a:gd name="connsiteX2" fmla="*/ 712187 w 845882"/>
              <a:gd name="connsiteY2" fmla="*/ 733699 h 2604313"/>
              <a:gd name="connsiteX3" fmla="*/ 817247 w 845882"/>
              <a:gd name="connsiteY3" fmla="*/ 277775 h 2604313"/>
              <a:gd name="connsiteX4" fmla="*/ 438544 w 845882"/>
              <a:gd name="connsiteY4" fmla="*/ 0 h 2604313"/>
              <a:gd name="connsiteX0" fmla="*/ 325151 w 841124"/>
              <a:gd name="connsiteY0" fmla="*/ 2596969 h 2596969"/>
              <a:gd name="connsiteX1" fmla="*/ 11811 w 841124"/>
              <a:gd name="connsiteY1" fmla="*/ 1799564 h 2596969"/>
              <a:gd name="connsiteX2" fmla="*/ 707429 w 841124"/>
              <a:gd name="connsiteY2" fmla="*/ 733699 h 2596969"/>
              <a:gd name="connsiteX3" fmla="*/ 812489 w 841124"/>
              <a:gd name="connsiteY3" fmla="*/ 277775 h 2596969"/>
              <a:gd name="connsiteX4" fmla="*/ 433786 w 841124"/>
              <a:gd name="connsiteY4" fmla="*/ 0 h 2596969"/>
              <a:gd name="connsiteX0" fmla="*/ 315193 w 842182"/>
              <a:gd name="connsiteY0" fmla="*/ 2571263 h 2571263"/>
              <a:gd name="connsiteX1" fmla="*/ 12869 w 842182"/>
              <a:gd name="connsiteY1" fmla="*/ 1799564 h 2571263"/>
              <a:gd name="connsiteX2" fmla="*/ 708487 w 842182"/>
              <a:gd name="connsiteY2" fmla="*/ 733699 h 2571263"/>
              <a:gd name="connsiteX3" fmla="*/ 813547 w 842182"/>
              <a:gd name="connsiteY3" fmla="*/ 277775 h 2571263"/>
              <a:gd name="connsiteX4" fmla="*/ 434844 w 842182"/>
              <a:gd name="connsiteY4" fmla="*/ 0 h 2571263"/>
              <a:gd name="connsiteX0" fmla="*/ 325152 w 841124"/>
              <a:gd name="connsiteY0" fmla="*/ 2582279 h 2582279"/>
              <a:gd name="connsiteX1" fmla="*/ 11811 w 841124"/>
              <a:gd name="connsiteY1" fmla="*/ 1799564 h 2582279"/>
              <a:gd name="connsiteX2" fmla="*/ 707429 w 841124"/>
              <a:gd name="connsiteY2" fmla="*/ 733699 h 2582279"/>
              <a:gd name="connsiteX3" fmla="*/ 812489 w 841124"/>
              <a:gd name="connsiteY3" fmla="*/ 277775 h 2582279"/>
              <a:gd name="connsiteX4" fmla="*/ 433786 w 841124"/>
              <a:gd name="connsiteY4" fmla="*/ 0 h 258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124" h="2582279">
                <a:moveTo>
                  <a:pt x="325152" y="2582279"/>
                </a:moveTo>
                <a:cubicBezTo>
                  <a:pt x="154987" y="2320487"/>
                  <a:pt x="-51902" y="2107661"/>
                  <a:pt x="11811" y="1799564"/>
                </a:cubicBezTo>
                <a:cubicBezTo>
                  <a:pt x="75524" y="1491467"/>
                  <a:pt x="573983" y="987330"/>
                  <a:pt x="707429" y="733699"/>
                </a:cubicBezTo>
                <a:cubicBezTo>
                  <a:pt x="840875" y="480068"/>
                  <a:pt x="871392" y="396516"/>
                  <a:pt x="812489" y="277775"/>
                </a:cubicBezTo>
                <a:cubicBezTo>
                  <a:pt x="753586" y="159034"/>
                  <a:pt x="606490" y="89954"/>
                  <a:pt x="433786"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60923584-0A8F-39F7-1675-4648B6D31ECB}"/>
              </a:ext>
            </a:extLst>
          </p:cNvPr>
          <p:cNvSpPr/>
          <p:nvPr/>
        </p:nvSpPr>
        <p:spPr>
          <a:xfrm>
            <a:off x="6279955" y="3183257"/>
            <a:ext cx="315427" cy="123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6138BF-E0E5-61C2-FFE0-710658153FC3}"/>
              </a:ext>
            </a:extLst>
          </p:cNvPr>
          <p:cNvSpPr/>
          <p:nvPr/>
        </p:nvSpPr>
        <p:spPr>
          <a:xfrm>
            <a:off x="4958792" y="3189155"/>
            <a:ext cx="308816" cy="13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248087A4-B2BB-702E-CD3A-8B1AD850287E}"/>
              </a:ext>
            </a:extLst>
          </p:cNvPr>
          <p:cNvSpPr/>
          <p:nvPr/>
        </p:nvSpPr>
        <p:spPr>
          <a:xfrm>
            <a:off x="4264344" y="1639615"/>
            <a:ext cx="2821736" cy="2513042"/>
          </a:xfrm>
          <a:custGeom>
            <a:avLst/>
            <a:gdLst>
              <a:gd name="connsiteX0" fmla="*/ 691929 w 2815024"/>
              <a:gd name="connsiteY0" fmla="*/ 2535095 h 2546541"/>
              <a:gd name="connsiteX1" fmla="*/ 616254 w 2815024"/>
              <a:gd name="connsiteY1" fmla="*/ 2427889 h 2546541"/>
              <a:gd name="connsiteX2" fmla="*/ 4552 w 2815024"/>
              <a:gd name="connsiteY2" fmla="*/ 1683757 h 2546541"/>
              <a:gd name="connsiteX3" fmla="*/ 477518 w 2815024"/>
              <a:gd name="connsiteY3" fmla="*/ 1021605 h 2546541"/>
              <a:gd name="connsiteX4" fmla="*/ 2672078 w 2815024"/>
              <a:gd name="connsiteY4" fmla="*/ 422516 h 2546541"/>
              <a:gd name="connsiteX5" fmla="*/ 2419830 w 2815024"/>
              <a:gd name="connsiteY5" fmla="*/ 0 h 2546541"/>
              <a:gd name="connsiteX0" fmla="*/ 605467 w 2815024"/>
              <a:gd name="connsiteY0" fmla="*/ 2587496 h 2592158"/>
              <a:gd name="connsiteX1" fmla="*/ 616254 w 2815024"/>
              <a:gd name="connsiteY1" fmla="*/ 2427889 h 2592158"/>
              <a:gd name="connsiteX2" fmla="*/ 4552 w 2815024"/>
              <a:gd name="connsiteY2" fmla="*/ 1683757 h 2592158"/>
              <a:gd name="connsiteX3" fmla="*/ 477518 w 2815024"/>
              <a:gd name="connsiteY3" fmla="*/ 1021605 h 2592158"/>
              <a:gd name="connsiteX4" fmla="*/ 2672078 w 2815024"/>
              <a:gd name="connsiteY4" fmla="*/ 422516 h 2592158"/>
              <a:gd name="connsiteX5" fmla="*/ 2419830 w 2815024"/>
              <a:gd name="connsiteY5" fmla="*/ 0 h 2592158"/>
              <a:gd name="connsiteX0" fmla="*/ 757430 w 2815024"/>
              <a:gd name="connsiteY0" fmla="*/ 2542956 h 2552814"/>
              <a:gd name="connsiteX1" fmla="*/ 616254 w 2815024"/>
              <a:gd name="connsiteY1" fmla="*/ 2427889 h 2552814"/>
              <a:gd name="connsiteX2" fmla="*/ 4552 w 2815024"/>
              <a:gd name="connsiteY2" fmla="*/ 1683757 h 2552814"/>
              <a:gd name="connsiteX3" fmla="*/ 477518 w 2815024"/>
              <a:gd name="connsiteY3" fmla="*/ 1021605 h 2552814"/>
              <a:gd name="connsiteX4" fmla="*/ 2672078 w 2815024"/>
              <a:gd name="connsiteY4" fmla="*/ 422516 h 2552814"/>
              <a:gd name="connsiteX5" fmla="*/ 2419830 w 2815024"/>
              <a:gd name="connsiteY5" fmla="*/ 0 h 2552814"/>
              <a:gd name="connsiteX0" fmla="*/ 697169 w 2815024"/>
              <a:gd name="connsiteY0" fmla="*/ 2574396 h 2580069"/>
              <a:gd name="connsiteX1" fmla="*/ 616254 w 2815024"/>
              <a:gd name="connsiteY1" fmla="*/ 2427889 h 2580069"/>
              <a:gd name="connsiteX2" fmla="*/ 4552 w 2815024"/>
              <a:gd name="connsiteY2" fmla="*/ 1683757 h 2580069"/>
              <a:gd name="connsiteX3" fmla="*/ 477518 w 2815024"/>
              <a:gd name="connsiteY3" fmla="*/ 1021605 h 2580069"/>
              <a:gd name="connsiteX4" fmla="*/ 2672078 w 2815024"/>
              <a:gd name="connsiteY4" fmla="*/ 422516 h 2580069"/>
              <a:gd name="connsiteX5" fmla="*/ 2419830 w 2815024"/>
              <a:gd name="connsiteY5" fmla="*/ 0 h 2580069"/>
              <a:gd name="connsiteX0" fmla="*/ 697169 w 2815024"/>
              <a:gd name="connsiteY0" fmla="*/ 2574396 h 2587464"/>
              <a:gd name="connsiteX1" fmla="*/ 616254 w 2815024"/>
              <a:gd name="connsiteY1" fmla="*/ 2427889 h 2587464"/>
              <a:gd name="connsiteX2" fmla="*/ 4552 w 2815024"/>
              <a:gd name="connsiteY2" fmla="*/ 1683757 h 2587464"/>
              <a:gd name="connsiteX3" fmla="*/ 477518 w 2815024"/>
              <a:gd name="connsiteY3" fmla="*/ 1021605 h 2587464"/>
              <a:gd name="connsiteX4" fmla="*/ 2672078 w 2815024"/>
              <a:gd name="connsiteY4" fmla="*/ 422516 h 2587464"/>
              <a:gd name="connsiteX5" fmla="*/ 2419830 w 2815024"/>
              <a:gd name="connsiteY5" fmla="*/ 0 h 2587464"/>
              <a:gd name="connsiteX0" fmla="*/ 697169 w 2815024"/>
              <a:gd name="connsiteY0" fmla="*/ 2574396 h 2613286"/>
              <a:gd name="connsiteX1" fmla="*/ 616254 w 2815024"/>
              <a:gd name="connsiteY1" fmla="*/ 2427889 h 2613286"/>
              <a:gd name="connsiteX2" fmla="*/ 4552 w 2815024"/>
              <a:gd name="connsiteY2" fmla="*/ 1683757 h 2613286"/>
              <a:gd name="connsiteX3" fmla="*/ 477518 w 2815024"/>
              <a:gd name="connsiteY3" fmla="*/ 1021605 h 2613286"/>
              <a:gd name="connsiteX4" fmla="*/ 2672078 w 2815024"/>
              <a:gd name="connsiteY4" fmla="*/ 422516 h 2613286"/>
              <a:gd name="connsiteX5" fmla="*/ 2419830 w 2815024"/>
              <a:gd name="connsiteY5" fmla="*/ 0 h 2613286"/>
              <a:gd name="connsiteX0" fmla="*/ 697169 w 2815024"/>
              <a:gd name="connsiteY0" fmla="*/ 2574396 h 2625886"/>
              <a:gd name="connsiteX1" fmla="*/ 616254 w 2815024"/>
              <a:gd name="connsiteY1" fmla="*/ 2427889 h 2625886"/>
              <a:gd name="connsiteX2" fmla="*/ 4552 w 2815024"/>
              <a:gd name="connsiteY2" fmla="*/ 1683757 h 2625886"/>
              <a:gd name="connsiteX3" fmla="*/ 477518 w 2815024"/>
              <a:gd name="connsiteY3" fmla="*/ 1021605 h 2625886"/>
              <a:gd name="connsiteX4" fmla="*/ 2672078 w 2815024"/>
              <a:gd name="connsiteY4" fmla="*/ 422516 h 2625886"/>
              <a:gd name="connsiteX5" fmla="*/ 2419830 w 2815024"/>
              <a:gd name="connsiteY5" fmla="*/ 0 h 2625886"/>
              <a:gd name="connsiteX0" fmla="*/ 697169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07211 w 2815024"/>
              <a:gd name="connsiteY0" fmla="*/ 2574396 h 2574396"/>
              <a:gd name="connsiteX1" fmla="*/ 616254 w 2815024"/>
              <a:gd name="connsiteY1" fmla="*/ 2427889 h 2574396"/>
              <a:gd name="connsiteX2" fmla="*/ 4552 w 2815024"/>
              <a:gd name="connsiteY2" fmla="*/ 1683757 h 2574396"/>
              <a:gd name="connsiteX3" fmla="*/ 477518 w 2815024"/>
              <a:gd name="connsiteY3" fmla="*/ 1021605 h 2574396"/>
              <a:gd name="connsiteX4" fmla="*/ 2672078 w 2815024"/>
              <a:gd name="connsiteY4" fmla="*/ 422516 h 2574396"/>
              <a:gd name="connsiteX5" fmla="*/ 2419830 w 2815024"/>
              <a:gd name="connsiteY5" fmla="*/ 0 h 2574396"/>
              <a:gd name="connsiteX0" fmla="*/ 817608 w 2825421"/>
              <a:gd name="connsiteY0" fmla="*/ 2574396 h 2574396"/>
              <a:gd name="connsiteX1" fmla="*/ 14949 w 2825421"/>
              <a:gd name="connsiteY1" fmla="*/ 1683757 h 2574396"/>
              <a:gd name="connsiteX2" fmla="*/ 487915 w 2825421"/>
              <a:gd name="connsiteY2" fmla="*/ 1021605 h 2574396"/>
              <a:gd name="connsiteX3" fmla="*/ 2682475 w 2825421"/>
              <a:gd name="connsiteY3" fmla="*/ 422516 h 2574396"/>
              <a:gd name="connsiteX4" fmla="*/ 2430227 w 2825421"/>
              <a:gd name="connsiteY4" fmla="*/ 0 h 2574396"/>
              <a:gd name="connsiteX0" fmla="*/ 742767 w 2821322"/>
              <a:gd name="connsiteY0" fmla="*/ 2553436 h 2553436"/>
              <a:gd name="connsiteX1" fmla="*/ 10850 w 2821322"/>
              <a:gd name="connsiteY1" fmla="*/ 1683757 h 2553436"/>
              <a:gd name="connsiteX2" fmla="*/ 483816 w 2821322"/>
              <a:gd name="connsiteY2" fmla="*/ 1021605 h 2553436"/>
              <a:gd name="connsiteX3" fmla="*/ 2678376 w 2821322"/>
              <a:gd name="connsiteY3" fmla="*/ 422516 h 2553436"/>
              <a:gd name="connsiteX4" fmla="*/ 2426128 w 2821322"/>
              <a:gd name="connsiteY4" fmla="*/ 0 h 2553436"/>
              <a:gd name="connsiteX0" fmla="*/ 731132 w 2820704"/>
              <a:gd name="connsiteY0" fmla="*/ 2509369 h 2509369"/>
              <a:gd name="connsiteX1" fmla="*/ 10232 w 2820704"/>
              <a:gd name="connsiteY1" fmla="*/ 1683757 h 2509369"/>
              <a:gd name="connsiteX2" fmla="*/ 483198 w 2820704"/>
              <a:gd name="connsiteY2" fmla="*/ 1021605 h 2509369"/>
              <a:gd name="connsiteX3" fmla="*/ 2677758 w 2820704"/>
              <a:gd name="connsiteY3" fmla="*/ 422516 h 2509369"/>
              <a:gd name="connsiteX4" fmla="*/ 2425510 w 2820704"/>
              <a:gd name="connsiteY4" fmla="*/ 0 h 2509369"/>
              <a:gd name="connsiteX0" fmla="*/ 738886 w 2821114"/>
              <a:gd name="connsiteY0" fmla="*/ 2524059 h 2524059"/>
              <a:gd name="connsiteX1" fmla="*/ 10642 w 2821114"/>
              <a:gd name="connsiteY1" fmla="*/ 1683757 h 2524059"/>
              <a:gd name="connsiteX2" fmla="*/ 483608 w 2821114"/>
              <a:gd name="connsiteY2" fmla="*/ 1021605 h 2524059"/>
              <a:gd name="connsiteX3" fmla="*/ 2678168 w 2821114"/>
              <a:gd name="connsiteY3" fmla="*/ 422516 h 2524059"/>
              <a:gd name="connsiteX4" fmla="*/ 2425920 w 2821114"/>
              <a:gd name="connsiteY4" fmla="*/ 0 h 2524059"/>
              <a:gd name="connsiteX0" fmla="*/ 750525 w 2821736"/>
              <a:gd name="connsiteY0" fmla="*/ 2524059 h 2524059"/>
              <a:gd name="connsiteX1" fmla="*/ 11264 w 2821736"/>
              <a:gd name="connsiteY1" fmla="*/ 1683757 h 2524059"/>
              <a:gd name="connsiteX2" fmla="*/ 484230 w 2821736"/>
              <a:gd name="connsiteY2" fmla="*/ 1021605 h 2524059"/>
              <a:gd name="connsiteX3" fmla="*/ 2678790 w 2821736"/>
              <a:gd name="connsiteY3" fmla="*/ 422516 h 2524059"/>
              <a:gd name="connsiteX4" fmla="*/ 2426542 w 2821736"/>
              <a:gd name="connsiteY4" fmla="*/ 0 h 2524059"/>
              <a:gd name="connsiteX0" fmla="*/ 750525 w 2821736"/>
              <a:gd name="connsiteY0" fmla="*/ 2513042 h 2513042"/>
              <a:gd name="connsiteX1" fmla="*/ 11264 w 2821736"/>
              <a:gd name="connsiteY1" fmla="*/ 1683757 h 2513042"/>
              <a:gd name="connsiteX2" fmla="*/ 484230 w 2821736"/>
              <a:gd name="connsiteY2" fmla="*/ 1021605 h 2513042"/>
              <a:gd name="connsiteX3" fmla="*/ 2678790 w 2821736"/>
              <a:gd name="connsiteY3" fmla="*/ 422516 h 2513042"/>
              <a:gd name="connsiteX4" fmla="*/ 2426542 w 2821736"/>
              <a:gd name="connsiteY4" fmla="*/ 0 h 251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1736" h="2513042">
                <a:moveTo>
                  <a:pt x="750525" y="2513042"/>
                </a:moveTo>
                <a:cubicBezTo>
                  <a:pt x="583305" y="2327492"/>
                  <a:pt x="55646" y="1932330"/>
                  <a:pt x="11264" y="1683757"/>
                </a:cubicBezTo>
                <a:cubicBezTo>
                  <a:pt x="-33118" y="1435184"/>
                  <a:pt x="39642" y="1231812"/>
                  <a:pt x="484230" y="1021605"/>
                </a:cubicBezTo>
                <a:cubicBezTo>
                  <a:pt x="928818" y="811398"/>
                  <a:pt x="2355071" y="592783"/>
                  <a:pt x="2678790" y="422516"/>
                </a:cubicBezTo>
                <a:cubicBezTo>
                  <a:pt x="3002509" y="252249"/>
                  <a:pt x="2714525" y="126124"/>
                  <a:pt x="2426542" y="0"/>
                </a:cubicBezTo>
              </a:path>
            </a:pathLst>
          </a:custGeom>
          <a:noFill/>
          <a:ln>
            <a:solidFill>
              <a:schemeClr val="bg1">
                <a:lumMod val="65000"/>
              </a:schemeClr>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E30A330-012A-8462-1134-E680D84EE606}"/>
              </a:ext>
            </a:extLst>
          </p:cNvPr>
          <p:cNvSpPr/>
          <p:nvPr/>
        </p:nvSpPr>
        <p:spPr>
          <a:xfrm>
            <a:off x="4114983" y="3157813"/>
            <a:ext cx="336520" cy="168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14">
            <a:extLst>
              <a:ext uri="{FF2B5EF4-FFF2-40B4-BE49-F238E27FC236}">
                <a16:creationId xmlns:a16="http://schemas.microsoft.com/office/drawing/2014/main" id="{2A31905A-C778-D888-A391-7204FA132D5B}"/>
              </a:ext>
            </a:extLst>
          </p:cNvPr>
          <p:cNvSpPr txBox="1">
            <a:spLocks noChangeArrowheads="1"/>
          </p:cNvSpPr>
          <p:nvPr/>
        </p:nvSpPr>
        <p:spPr bwMode="auto">
          <a:xfrm>
            <a:off x="3870738" y="3127652"/>
            <a:ext cx="9268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3629106" y="1946062"/>
            <a:ext cx="4600494"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Egress Testing</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326542"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10" name="Rectangle 9">
            <a:extLst>
              <a:ext uri="{FF2B5EF4-FFF2-40B4-BE49-F238E27FC236}">
                <a16:creationId xmlns:a16="http://schemas.microsoft.com/office/drawing/2014/main" id="{DC7DA2EE-2640-0D30-5A5E-05281093E362}"/>
              </a:ext>
            </a:extLst>
          </p:cNvPr>
          <p:cNvSpPr/>
          <p:nvPr/>
        </p:nvSpPr>
        <p:spPr>
          <a:xfrm>
            <a:off x="7018515" y="3203705"/>
            <a:ext cx="598241" cy="8938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600653-FBA1-3500-DF62-8CC9E9445ECE}"/>
              </a:ext>
            </a:extLst>
          </p:cNvPr>
          <p:cNvSpPr/>
          <p:nvPr/>
        </p:nvSpPr>
        <p:spPr>
          <a:xfrm>
            <a:off x="5050778" y="3215416"/>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2473275"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for Aviatrix Platform</a:t>
            </a:r>
          </a:p>
        </p:txBody>
      </p:sp>
      <p:sp>
        <p:nvSpPr>
          <p:cNvPr id="1030" name="Oval 1029">
            <a:extLst>
              <a:ext uri="{FF2B5EF4-FFF2-40B4-BE49-F238E27FC236}">
                <a16:creationId xmlns:a16="http://schemas.microsoft.com/office/drawing/2014/main" id="{024A850A-35D9-1B0F-B331-BF925CA3D75D}"/>
              </a:ext>
            </a:extLst>
          </p:cNvPr>
          <p:cNvSpPr/>
          <p:nvPr/>
        </p:nvSpPr>
        <p:spPr>
          <a:xfrm>
            <a:off x="2817210" y="2370954"/>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550379"/>
            <a:ext cx="1915932"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3863696" y="2550379"/>
            <a:ext cx="1966958" cy="1416719"/>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280816" y="813265"/>
            <a:ext cx="1354390" cy="876861"/>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972" y="4099383"/>
            <a:ext cx="908243" cy="739243"/>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1356427" y="2615579"/>
            <a:ext cx="690298" cy="690305"/>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1386640" y="3277005"/>
            <a:ext cx="674800" cy="461665"/>
          </a:xfrm>
          <a:prstGeom prst="rect">
            <a:avLst/>
          </a:prstGeom>
          <a:noFill/>
        </p:spPr>
        <p:txBody>
          <a:bodyPr wrap="none" rtlCol="0">
            <a:spAutoFit/>
          </a:bodyPr>
          <a:lstStyle/>
          <a:p>
            <a:r>
              <a:rPr lang="en-US" sz="1200" b="1" dirty="0"/>
              <a:t>Aviatrix</a:t>
            </a:r>
          </a:p>
          <a:p>
            <a:r>
              <a:rPr lang="en-US" sz="12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1205581" y="4789529"/>
            <a:ext cx="1001026" cy="461665"/>
          </a:xfrm>
          <a:prstGeom prst="rect">
            <a:avLst/>
          </a:prstGeom>
          <a:noFill/>
        </p:spPr>
        <p:txBody>
          <a:bodyPr wrap="square" rtlCol="0">
            <a:spAutoFit/>
          </a:bodyPr>
          <a:lstStyle/>
          <a:p>
            <a:pPr algn="ctr"/>
            <a:r>
              <a:rPr lang="en-US" sz="1200" b="1" dirty="0"/>
              <a:t>Aviatrix</a:t>
            </a:r>
          </a:p>
          <a:p>
            <a:pPr algn="ctr"/>
            <a:r>
              <a:rPr lang="en-US" sz="12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0563" y="23506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696004" y="197823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3850110" y="3746918"/>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3861679" y="4077112"/>
            <a:ext cx="1968975"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915931" cy="141671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3840747" y="5268691"/>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58011" y="3018813"/>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679811" y="492902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644888" y="4612831"/>
            <a:ext cx="1095172" cy="230832"/>
          </a:xfrm>
          <a:prstGeom prst="rect">
            <a:avLst/>
          </a:prstGeom>
          <a:noFill/>
        </p:spPr>
        <p:txBody>
          <a:bodyPr wrap="none" rtlCol="0">
            <a:spAutoFit/>
          </a:bodyPr>
          <a:lstStyle/>
          <a:p>
            <a:r>
              <a:rPr lang="en-US" sz="900" dirty="0"/>
              <a:t>Test EC2 Instance A</a:t>
            </a:r>
          </a:p>
        </p:txBody>
      </p:sp>
      <p:sp>
        <p:nvSpPr>
          <p:cNvPr id="1027" name="TextBox 1026">
            <a:extLst>
              <a:ext uri="{FF2B5EF4-FFF2-40B4-BE49-F238E27FC236}">
                <a16:creationId xmlns:a16="http://schemas.microsoft.com/office/drawing/2014/main" id="{A7220AC6-9C10-F909-C7B7-A7925772CFE4}"/>
              </a:ext>
            </a:extLst>
          </p:cNvPr>
          <p:cNvSpPr txBox="1"/>
          <p:nvPr/>
        </p:nvSpPr>
        <p:spPr>
          <a:xfrm>
            <a:off x="9649569" y="680231"/>
            <a:ext cx="1013419" cy="938719"/>
          </a:xfrm>
          <a:prstGeom prst="rect">
            <a:avLst/>
          </a:prstGeom>
          <a:noFill/>
        </p:spPr>
        <p:txBody>
          <a:bodyPr wrap="none" rtlCol="0">
            <a:spAutoFit/>
          </a:bodyPr>
          <a:lstStyle/>
          <a:p>
            <a:pPr marL="171450" indent="-171450">
              <a:buFont typeface="Wingdings" panose="05000000000000000000" pitchFamily="2" charset="2"/>
              <a:buChar char="ü"/>
            </a:pPr>
            <a:r>
              <a:rPr lang="en-US" sz="1100" b="1" dirty="0"/>
              <a:t>Patches</a:t>
            </a:r>
          </a:p>
          <a:p>
            <a:pPr marL="171450" indent="-171450">
              <a:buFont typeface="Wingdings" panose="05000000000000000000" pitchFamily="2" charset="2"/>
              <a:buChar char="ü"/>
            </a:pPr>
            <a:r>
              <a:rPr lang="en-US" sz="1100" b="1" dirty="0"/>
              <a:t>Updates</a:t>
            </a:r>
          </a:p>
          <a:p>
            <a:pPr marL="171450" indent="-171450">
              <a:buFont typeface="Wingdings" panose="05000000000000000000" pitchFamily="2" charset="2"/>
              <a:buChar char="ü"/>
            </a:pPr>
            <a:r>
              <a:rPr lang="en-US" sz="1100" b="1" dirty="0"/>
              <a:t>Code repos</a:t>
            </a:r>
          </a:p>
          <a:p>
            <a:pPr marL="171450" indent="-171450">
              <a:buFont typeface="Wingdings" panose="05000000000000000000" pitchFamily="2" charset="2"/>
              <a:buChar char="ü"/>
            </a:pPr>
            <a:r>
              <a:rPr lang="en-US" sz="1100" b="1" dirty="0"/>
              <a:t>SaaS</a:t>
            </a:r>
          </a:p>
          <a:p>
            <a:pPr marL="171450" indent="-171450">
              <a:buFont typeface="Wingdings" panose="05000000000000000000" pitchFamily="2" charset="2"/>
              <a:buChar char="ü"/>
            </a:pPr>
            <a:r>
              <a:rPr lang="en-US" sz="11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9649569" y="1348337"/>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670025" y="3539266"/>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5">
            <a:extLst>
              <a:ext uri="{FF2B5EF4-FFF2-40B4-BE49-F238E27FC236}">
                <a16:creationId xmlns:a16="http://schemas.microsoft.com/office/drawing/2014/main" id="{CF98503D-368F-C4B8-CEC3-B012B79D649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86147" y="1978235"/>
            <a:ext cx="392719" cy="392719"/>
          </a:xfrm>
          <a:prstGeom prst="rect">
            <a:avLst/>
          </a:prstGeom>
        </p:spPr>
      </p:pic>
      <p:pic>
        <p:nvPicPr>
          <p:cNvPr id="30" name="Graphic 13">
            <a:extLst>
              <a:ext uri="{FF2B5EF4-FFF2-40B4-BE49-F238E27FC236}">
                <a16:creationId xmlns:a16="http://schemas.microsoft.com/office/drawing/2014/main" id="{E339ECAC-46E9-E656-AD7D-33AD23684B4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95934" y="2735924"/>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Graphic 13">
            <a:extLst>
              <a:ext uri="{FF2B5EF4-FFF2-40B4-BE49-F238E27FC236}">
                <a16:creationId xmlns:a16="http://schemas.microsoft.com/office/drawing/2014/main" id="{D991B5C3-8A3D-93F0-7CEB-B2937F04680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82025" y="270590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14">
            <a:extLst>
              <a:ext uri="{FF2B5EF4-FFF2-40B4-BE49-F238E27FC236}">
                <a16:creationId xmlns:a16="http://schemas.microsoft.com/office/drawing/2014/main" id="{2DE674BB-F207-D2FE-297D-45C3650CC35F}"/>
              </a:ext>
            </a:extLst>
          </p:cNvPr>
          <p:cNvSpPr txBox="1">
            <a:spLocks noChangeArrowheads="1"/>
          </p:cNvSpPr>
          <p:nvPr/>
        </p:nvSpPr>
        <p:spPr bwMode="auto">
          <a:xfrm>
            <a:off x="6073739" y="3125364"/>
            <a:ext cx="9350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80" name="Rectangle: Rounded Corners 79">
            <a:extLst>
              <a:ext uri="{FF2B5EF4-FFF2-40B4-BE49-F238E27FC236}">
                <a16:creationId xmlns:a16="http://schemas.microsoft.com/office/drawing/2014/main" id="{50199309-FA76-1B5E-7B63-B99432AE6B13}"/>
              </a:ext>
            </a:extLst>
          </p:cNvPr>
          <p:cNvSpPr/>
          <p:nvPr/>
        </p:nvSpPr>
        <p:spPr>
          <a:xfrm>
            <a:off x="5174802" y="4908861"/>
            <a:ext cx="1509381" cy="281115"/>
          </a:xfrm>
          <a:prstGeom prst="roundRect">
            <a:avLst/>
          </a:prstGeom>
          <a:ln>
            <a:solidFill>
              <a:schemeClr val="bg1">
                <a:lumMod val="6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sp>
        <p:nvSpPr>
          <p:cNvPr id="81" name="TextBox 80">
            <a:extLst>
              <a:ext uri="{FF2B5EF4-FFF2-40B4-BE49-F238E27FC236}">
                <a16:creationId xmlns:a16="http://schemas.microsoft.com/office/drawing/2014/main" id="{869B0180-6B41-3ABB-9948-AD8C4C8B6FAC}"/>
              </a:ext>
            </a:extLst>
          </p:cNvPr>
          <p:cNvSpPr txBox="1"/>
          <p:nvPr/>
        </p:nvSpPr>
        <p:spPr>
          <a:xfrm>
            <a:off x="6318996" y="4609795"/>
            <a:ext cx="1090363" cy="230832"/>
          </a:xfrm>
          <a:prstGeom prst="rect">
            <a:avLst/>
          </a:prstGeom>
          <a:noFill/>
        </p:spPr>
        <p:txBody>
          <a:bodyPr wrap="none" rtlCol="0">
            <a:spAutoFit/>
          </a:bodyPr>
          <a:lstStyle/>
          <a:p>
            <a:r>
              <a:rPr lang="en-US" sz="900" dirty="0"/>
              <a:t>Test EC2 Instance B</a:t>
            </a:r>
          </a:p>
        </p:txBody>
      </p:sp>
      <p:sp>
        <p:nvSpPr>
          <p:cNvPr id="83" name="Rectangle 82">
            <a:extLst>
              <a:ext uri="{FF2B5EF4-FFF2-40B4-BE49-F238E27FC236}">
                <a16:creationId xmlns:a16="http://schemas.microsoft.com/office/drawing/2014/main" id="{A62D752F-5B73-BE10-5521-5039D8EEC99A}"/>
              </a:ext>
            </a:extLst>
          </p:cNvPr>
          <p:cNvSpPr/>
          <p:nvPr/>
        </p:nvSpPr>
        <p:spPr bwMode="auto">
          <a:xfrm>
            <a:off x="774704" y="2495345"/>
            <a:ext cx="1966958" cy="312063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8AC1FC16-5660-E831-17A5-87B6A6B24241}"/>
              </a:ext>
            </a:extLst>
          </p:cNvPr>
          <p:cNvSpPr txBox="1"/>
          <p:nvPr/>
        </p:nvSpPr>
        <p:spPr>
          <a:xfrm>
            <a:off x="749322" y="5388440"/>
            <a:ext cx="1232265" cy="230832"/>
          </a:xfrm>
          <a:prstGeom prst="rect">
            <a:avLst/>
          </a:prstGeom>
          <a:noFill/>
          <a:ln>
            <a:noFill/>
          </a:ln>
        </p:spPr>
        <p:txBody>
          <a:bodyPr wrap="square" rtlCol="0">
            <a:spAutoFit/>
          </a:bodyPr>
          <a:lstStyle/>
          <a:p>
            <a:r>
              <a:rPr lang="en-US" sz="900" dirty="0">
                <a:solidFill>
                  <a:srgbClr val="00B050"/>
                </a:solidFill>
              </a:rPr>
              <a:t>Public Subnets</a:t>
            </a:r>
          </a:p>
        </p:txBody>
      </p:sp>
      <p:cxnSp>
        <p:nvCxnSpPr>
          <p:cNvPr id="86" name="Straight Arrow Connector 85">
            <a:extLst>
              <a:ext uri="{FF2B5EF4-FFF2-40B4-BE49-F238E27FC236}">
                <a16:creationId xmlns:a16="http://schemas.microsoft.com/office/drawing/2014/main" id="{0C31AB42-4DD0-7CB6-5513-5E984EE87A30}"/>
              </a:ext>
            </a:extLst>
          </p:cNvPr>
          <p:cNvCxnSpPr>
            <a:stCxn id="166" idx="2"/>
          </p:cNvCxnSpPr>
          <p:nvPr/>
        </p:nvCxnSpPr>
        <p:spPr>
          <a:xfrm>
            <a:off x="1724040" y="3738670"/>
            <a:ext cx="0" cy="3557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EB06B66-3F27-13CD-51EB-CB2EC251B7D9}"/>
              </a:ext>
            </a:extLst>
          </p:cNvPr>
          <p:cNvSpPr txBox="1"/>
          <p:nvPr/>
        </p:nvSpPr>
        <p:spPr>
          <a:xfrm>
            <a:off x="3032756" y="2738636"/>
            <a:ext cx="434734" cy="261610"/>
          </a:xfrm>
          <a:prstGeom prst="rect">
            <a:avLst/>
          </a:prstGeom>
          <a:noFill/>
        </p:spPr>
        <p:txBody>
          <a:bodyPr wrap="none" rtlCol="0">
            <a:spAutoFit/>
          </a:bodyPr>
          <a:lstStyle/>
          <a:p>
            <a:r>
              <a:rPr lang="en-US" sz="1100" dirty="0"/>
              <a:t>IGW</a:t>
            </a:r>
          </a:p>
        </p:txBody>
      </p:sp>
      <p:pic>
        <p:nvPicPr>
          <p:cNvPr id="4" name="Graphic 3">
            <a:extLst>
              <a:ext uri="{FF2B5EF4-FFF2-40B4-BE49-F238E27FC236}">
                <a16:creationId xmlns:a16="http://schemas.microsoft.com/office/drawing/2014/main" id="{5B7DBFE6-E58E-C248-BBB1-0CE2F26501F0}"/>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7244289" y="2742239"/>
            <a:ext cx="420131" cy="420131"/>
          </a:xfrm>
          <a:prstGeom prst="rect">
            <a:avLst/>
          </a:prstGeom>
        </p:spPr>
      </p:pic>
      <p:pic>
        <p:nvPicPr>
          <p:cNvPr id="5" name="Graphic 4">
            <a:extLst>
              <a:ext uri="{FF2B5EF4-FFF2-40B4-BE49-F238E27FC236}">
                <a16:creationId xmlns:a16="http://schemas.microsoft.com/office/drawing/2014/main" id="{CC8FFDB4-591B-DF60-3BD6-BB6A17E7916C}"/>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080419" y="2737047"/>
            <a:ext cx="420131" cy="420131"/>
          </a:xfrm>
          <a:prstGeom prst="rect">
            <a:avLst/>
          </a:prstGeom>
        </p:spPr>
      </p:pic>
      <p:sp>
        <p:nvSpPr>
          <p:cNvPr id="6" name="TextBox 5">
            <a:extLst>
              <a:ext uri="{FF2B5EF4-FFF2-40B4-BE49-F238E27FC236}">
                <a16:creationId xmlns:a16="http://schemas.microsoft.com/office/drawing/2014/main" id="{B1168220-0864-FEFC-7394-5F0779A5D715}"/>
              </a:ext>
            </a:extLst>
          </p:cNvPr>
          <p:cNvSpPr txBox="1"/>
          <p:nvPr/>
        </p:nvSpPr>
        <p:spPr>
          <a:xfrm>
            <a:off x="6960419" y="3125287"/>
            <a:ext cx="1066318" cy="246221"/>
          </a:xfrm>
          <a:prstGeom prst="rect">
            <a:avLst/>
          </a:prstGeom>
          <a:noFill/>
        </p:spPr>
        <p:txBody>
          <a:bodyPr wrap="none" rtlCol="0">
            <a:spAutoFit/>
          </a:bodyPr>
          <a:lstStyle/>
          <a:p>
            <a:r>
              <a:rPr lang="en-US" sz="1000" dirty="0"/>
              <a:t>Aviatrix Gateway</a:t>
            </a:r>
          </a:p>
        </p:txBody>
      </p:sp>
      <p:sp>
        <p:nvSpPr>
          <p:cNvPr id="8" name="TextBox 7">
            <a:extLst>
              <a:ext uri="{FF2B5EF4-FFF2-40B4-BE49-F238E27FC236}">
                <a16:creationId xmlns:a16="http://schemas.microsoft.com/office/drawing/2014/main" id="{B2B100FA-5010-E9ED-E4CB-280AA6F7A5C6}"/>
              </a:ext>
            </a:extLst>
          </p:cNvPr>
          <p:cNvSpPr txBox="1"/>
          <p:nvPr/>
        </p:nvSpPr>
        <p:spPr>
          <a:xfrm>
            <a:off x="4761666" y="3124558"/>
            <a:ext cx="1066318" cy="246221"/>
          </a:xfrm>
          <a:prstGeom prst="rect">
            <a:avLst/>
          </a:prstGeom>
          <a:noFill/>
        </p:spPr>
        <p:txBody>
          <a:bodyPr wrap="none" rtlCol="0">
            <a:spAutoFit/>
          </a:bodyPr>
          <a:lstStyle/>
          <a:p>
            <a:r>
              <a:rPr lang="en-US" sz="1000" dirty="0"/>
              <a:t>Aviatrix Gateway</a:t>
            </a:r>
          </a:p>
        </p:txBody>
      </p:sp>
      <p:sp>
        <p:nvSpPr>
          <p:cNvPr id="11" name="Title 10">
            <a:extLst>
              <a:ext uri="{FF2B5EF4-FFF2-40B4-BE49-F238E27FC236}">
                <a16:creationId xmlns:a16="http://schemas.microsoft.com/office/drawing/2014/main" id="{867302D4-CCD3-B807-87AF-17C9761872C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874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90167FA4-8409-93D2-E319-AD85A5E21D19}"/>
              </a:ext>
            </a:extLst>
          </p:cNvPr>
          <p:cNvSpPr/>
          <p:nvPr/>
        </p:nvSpPr>
        <p:spPr bwMode="auto">
          <a:xfrm>
            <a:off x="4322292" y="1946062"/>
            <a:ext cx="3360472"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dirty="0">
                <a:ln w="0"/>
                <a:solidFill>
                  <a:srgbClr val="1E8900"/>
                </a:solidFill>
                <a:latin typeface="Arial" panose="020B0604020202020204" pitchFamily="34" charset="0"/>
                <a:cs typeface="Arial" panose="020B0604020202020204" pitchFamily="34" charset="0"/>
              </a:rPr>
              <a:t>Standalone VPC with Aviatrix</a:t>
            </a:r>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3360472"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dirty="0">
                <a:ln w="0"/>
                <a:solidFill>
                  <a:srgbClr val="1E8900"/>
                </a:solidFill>
                <a:latin typeface="Arial" panose="020B0604020202020204" pitchFamily="34" charset="0"/>
                <a:cs typeface="Arial" panose="020B0604020202020204" pitchFamily="34" charset="0"/>
              </a:rPr>
              <a:t>Standalone VPC with NAT Gateway</a:t>
            </a:r>
          </a:p>
        </p:txBody>
      </p:sp>
      <p:sp>
        <p:nvSpPr>
          <p:cNvPr id="1030" name="Oval 1029">
            <a:extLst>
              <a:ext uri="{FF2B5EF4-FFF2-40B4-BE49-F238E27FC236}">
                <a16:creationId xmlns:a16="http://schemas.microsoft.com/office/drawing/2014/main" id="{024A850A-35D9-1B0F-B331-BF925CA3D75D}"/>
              </a:ext>
            </a:extLst>
          </p:cNvPr>
          <p:cNvSpPr/>
          <p:nvPr/>
        </p:nvSpPr>
        <p:spPr>
          <a:xfrm>
            <a:off x="3241133" y="1718957"/>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Freeform: Shape 1024">
            <a:extLst>
              <a:ext uri="{FF2B5EF4-FFF2-40B4-BE49-F238E27FC236}">
                <a16:creationId xmlns:a16="http://schemas.microsoft.com/office/drawing/2014/main" id="{1308569A-2B39-107F-BBEA-6C93BD43CC81}"/>
              </a:ext>
            </a:extLst>
          </p:cNvPr>
          <p:cNvSpPr/>
          <p:nvPr/>
        </p:nvSpPr>
        <p:spPr>
          <a:xfrm>
            <a:off x="6683298" y="1464527"/>
            <a:ext cx="584271" cy="2943922"/>
          </a:xfrm>
          <a:custGeom>
            <a:avLst/>
            <a:gdLst>
              <a:gd name="connsiteX0" fmla="*/ 379141 w 584271"/>
              <a:gd name="connsiteY0" fmla="*/ 2943922 h 2943922"/>
              <a:gd name="connsiteX1" fmla="*/ 579863 w 584271"/>
              <a:gd name="connsiteY1" fmla="*/ 2676293 h 2943922"/>
              <a:gd name="connsiteX2" fmla="*/ 208156 w 584271"/>
              <a:gd name="connsiteY2" fmla="*/ 1799063 h 2943922"/>
              <a:gd name="connsiteX3" fmla="*/ 535258 w 584271"/>
              <a:gd name="connsiteY3" fmla="*/ 773151 h 2943922"/>
              <a:gd name="connsiteX4" fmla="*/ 408878 w 584271"/>
              <a:gd name="connsiteY4" fmla="*/ 267629 h 2943922"/>
              <a:gd name="connsiteX5" fmla="*/ 0 w 584271"/>
              <a:gd name="connsiteY5" fmla="*/ 0 h 294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271" h="2943922">
                <a:moveTo>
                  <a:pt x="379141" y="2943922"/>
                </a:moveTo>
                <a:cubicBezTo>
                  <a:pt x="493750" y="2905512"/>
                  <a:pt x="608360" y="2867103"/>
                  <a:pt x="579863" y="2676293"/>
                </a:cubicBezTo>
                <a:cubicBezTo>
                  <a:pt x="551366" y="2485483"/>
                  <a:pt x="215590" y="2116253"/>
                  <a:pt x="208156" y="1799063"/>
                </a:cubicBezTo>
                <a:cubicBezTo>
                  <a:pt x="200722" y="1481873"/>
                  <a:pt x="501804" y="1028390"/>
                  <a:pt x="535258" y="773151"/>
                </a:cubicBezTo>
                <a:cubicBezTo>
                  <a:pt x="568712" y="517912"/>
                  <a:pt x="498088" y="396487"/>
                  <a:pt x="408878" y="267629"/>
                </a:cubicBezTo>
                <a:cubicBezTo>
                  <a:pt x="319668" y="138771"/>
                  <a:pt x="159834" y="69385"/>
                  <a:pt x="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Freeform: Shape 1023">
            <a:extLst>
              <a:ext uri="{FF2B5EF4-FFF2-40B4-BE49-F238E27FC236}">
                <a16:creationId xmlns:a16="http://schemas.microsoft.com/office/drawing/2014/main" id="{B170D6BC-D023-F6A3-2E36-A3E1DDD24A69}"/>
              </a:ext>
            </a:extLst>
          </p:cNvPr>
          <p:cNvSpPr/>
          <p:nvPr/>
        </p:nvSpPr>
        <p:spPr>
          <a:xfrm>
            <a:off x="5280816" y="1546302"/>
            <a:ext cx="1660635" cy="2854713"/>
          </a:xfrm>
          <a:custGeom>
            <a:avLst/>
            <a:gdLst>
              <a:gd name="connsiteX0" fmla="*/ 138677 w 1660635"/>
              <a:gd name="connsiteY0" fmla="*/ 2854713 h 2854713"/>
              <a:gd name="connsiteX1" fmla="*/ 354267 w 1660635"/>
              <a:gd name="connsiteY1" fmla="*/ 2505308 h 2854713"/>
              <a:gd name="connsiteX2" fmla="*/ 49467 w 1660635"/>
              <a:gd name="connsiteY2" fmla="*/ 1739591 h 2854713"/>
              <a:gd name="connsiteX3" fmla="*/ 1580901 w 1660635"/>
              <a:gd name="connsiteY3" fmla="*/ 527825 h 2854713"/>
              <a:gd name="connsiteX4" fmla="*/ 1305838 w 1660635"/>
              <a:gd name="connsiteY4" fmla="*/ 0 h 2854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0635" h="2854713">
                <a:moveTo>
                  <a:pt x="138677" y="2854713"/>
                </a:moveTo>
                <a:cubicBezTo>
                  <a:pt x="253906" y="2772937"/>
                  <a:pt x="369135" y="2691162"/>
                  <a:pt x="354267" y="2505308"/>
                </a:cubicBezTo>
                <a:cubicBezTo>
                  <a:pt x="339399" y="2319454"/>
                  <a:pt x="-154972" y="2069171"/>
                  <a:pt x="49467" y="1739591"/>
                </a:cubicBezTo>
                <a:cubicBezTo>
                  <a:pt x="253906" y="1410011"/>
                  <a:pt x="1371506" y="817757"/>
                  <a:pt x="1580901" y="527825"/>
                </a:cubicBezTo>
                <a:cubicBezTo>
                  <a:pt x="1790296" y="237893"/>
                  <a:pt x="1548067" y="118946"/>
                  <a:pt x="1305838"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766882"/>
            <a:ext cx="1370411" cy="1200216"/>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4461842" y="2766881"/>
            <a:ext cx="1368812" cy="120021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50" name="Rectangle: Rounded Corners 149">
            <a:extLst>
              <a:ext uri="{FF2B5EF4-FFF2-40B4-BE49-F238E27FC236}">
                <a16:creationId xmlns:a16="http://schemas.microsoft.com/office/drawing/2014/main" id="{8C34A213-9ADD-1D41-3630-F72F5BCC5023}"/>
              </a:ext>
            </a:extLst>
          </p:cNvPr>
          <p:cNvSpPr/>
          <p:nvPr/>
        </p:nvSpPr>
        <p:spPr>
          <a:xfrm>
            <a:off x="4461842" y="2463223"/>
            <a:ext cx="3083627" cy="38452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21BE42AB-8505-7EB5-04AB-19013D7F04C7}"/>
              </a:ext>
            </a:extLst>
          </p:cNvPr>
          <p:cNvSpPr txBox="1"/>
          <p:nvPr/>
        </p:nvSpPr>
        <p:spPr>
          <a:xfrm>
            <a:off x="9080231" y="4041927"/>
            <a:ext cx="1046825" cy="646331"/>
          </a:xfrm>
          <a:prstGeom prst="rect">
            <a:avLst/>
          </a:prstGeom>
          <a:noFill/>
        </p:spPr>
        <p:txBody>
          <a:bodyPr wrap="none" rtlCol="0">
            <a:spAutoFit/>
          </a:bodyPr>
          <a:lstStyle/>
          <a:p>
            <a:pPr algn="ctr"/>
            <a:r>
              <a:rPr lang="en-US" sz="1200" b="1" dirty="0"/>
              <a:t>Aviatrix </a:t>
            </a:r>
          </a:p>
          <a:p>
            <a:pPr algn="ctr"/>
            <a:r>
              <a:rPr lang="en-US" sz="1200" b="1" dirty="0"/>
              <a:t>Secure Egress</a:t>
            </a:r>
          </a:p>
          <a:p>
            <a:pPr algn="ctr"/>
            <a:r>
              <a:rPr lang="en-US" sz="1200" b="1" dirty="0"/>
              <a:t>Gateways</a:t>
            </a:r>
          </a:p>
        </p:txBody>
      </p:sp>
      <p:sp>
        <p:nvSpPr>
          <p:cNvPr id="84" name="TextBox 83">
            <a:extLst>
              <a:ext uri="{FF2B5EF4-FFF2-40B4-BE49-F238E27FC236}">
                <a16:creationId xmlns:a16="http://schemas.microsoft.com/office/drawing/2014/main" id="{9BBC633A-CF20-6F99-CE1C-46D7A2601638}"/>
              </a:ext>
            </a:extLst>
          </p:cNvPr>
          <p:cNvSpPr txBox="1"/>
          <p:nvPr/>
        </p:nvSpPr>
        <p:spPr>
          <a:xfrm>
            <a:off x="10873718" y="5364588"/>
            <a:ext cx="731290" cy="369332"/>
          </a:xfrm>
          <a:prstGeom prst="rect">
            <a:avLst/>
          </a:prstGeom>
          <a:noFill/>
        </p:spPr>
        <p:txBody>
          <a:bodyPr wrap="none" rtlCol="0">
            <a:spAutoFit/>
          </a:bodyPr>
          <a:lstStyle/>
          <a:p>
            <a:r>
              <a:rPr lang="en-US" dirty="0"/>
              <a:t>App 1</a:t>
            </a:r>
          </a:p>
        </p:txBody>
      </p:sp>
      <p:sp>
        <p:nvSpPr>
          <p:cNvPr id="89" name="TextBox 88">
            <a:extLst>
              <a:ext uri="{FF2B5EF4-FFF2-40B4-BE49-F238E27FC236}">
                <a16:creationId xmlns:a16="http://schemas.microsoft.com/office/drawing/2014/main" id="{C15895A7-CA9A-C690-C4D2-FD16CA9BE7F4}"/>
              </a:ext>
            </a:extLst>
          </p:cNvPr>
          <p:cNvSpPr txBox="1"/>
          <p:nvPr/>
        </p:nvSpPr>
        <p:spPr>
          <a:xfrm>
            <a:off x="9338499" y="3378609"/>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95" name="TextBox 94">
            <a:extLst>
              <a:ext uri="{FF2B5EF4-FFF2-40B4-BE49-F238E27FC236}">
                <a16:creationId xmlns:a16="http://schemas.microsoft.com/office/drawing/2014/main" id="{B94E9AA6-80F7-C483-482F-64635E2778EA}"/>
              </a:ext>
            </a:extLst>
          </p:cNvPr>
          <p:cNvSpPr txBox="1"/>
          <p:nvPr/>
        </p:nvSpPr>
        <p:spPr>
          <a:xfrm>
            <a:off x="10261856" y="5039270"/>
            <a:ext cx="731290" cy="369332"/>
          </a:xfrm>
          <a:prstGeom prst="rect">
            <a:avLst/>
          </a:prstGeom>
          <a:noFill/>
        </p:spPr>
        <p:txBody>
          <a:bodyPr wrap="none" rtlCol="0">
            <a:spAutoFit/>
          </a:bodyPr>
          <a:lstStyle/>
          <a:p>
            <a:r>
              <a:rPr lang="en-US" dirty="0"/>
              <a:t>App 2</a:t>
            </a:r>
          </a:p>
        </p:txBody>
      </p:sp>
      <p:sp>
        <p:nvSpPr>
          <p:cNvPr id="101" name="TextBox 100">
            <a:extLst>
              <a:ext uri="{FF2B5EF4-FFF2-40B4-BE49-F238E27FC236}">
                <a16:creationId xmlns:a16="http://schemas.microsoft.com/office/drawing/2014/main" id="{A8318A52-CB27-E36E-4E2E-B34EC5B1CB76}"/>
              </a:ext>
            </a:extLst>
          </p:cNvPr>
          <p:cNvSpPr txBox="1"/>
          <p:nvPr/>
        </p:nvSpPr>
        <p:spPr>
          <a:xfrm>
            <a:off x="1180584" y="5477483"/>
            <a:ext cx="425116" cy="276999"/>
          </a:xfrm>
          <a:prstGeom prst="rect">
            <a:avLst/>
          </a:prstGeom>
          <a:noFill/>
        </p:spPr>
        <p:txBody>
          <a:bodyPr wrap="none" rtlCol="0">
            <a:spAutoFit/>
          </a:bodyPr>
          <a:lstStyle/>
          <a:p>
            <a:r>
              <a:rPr lang="en-US" sz="1200" dirty="0"/>
              <a:t>AZ1</a:t>
            </a:r>
          </a:p>
        </p:txBody>
      </p:sp>
      <p:sp>
        <p:nvSpPr>
          <p:cNvPr id="102" name="TextBox 101">
            <a:extLst>
              <a:ext uri="{FF2B5EF4-FFF2-40B4-BE49-F238E27FC236}">
                <a16:creationId xmlns:a16="http://schemas.microsoft.com/office/drawing/2014/main" id="{72C33E5E-91E7-0CF9-3CD2-DC546C2BF3E3}"/>
              </a:ext>
            </a:extLst>
          </p:cNvPr>
          <p:cNvSpPr txBox="1"/>
          <p:nvPr/>
        </p:nvSpPr>
        <p:spPr>
          <a:xfrm>
            <a:off x="2832322" y="5495467"/>
            <a:ext cx="425116" cy="276999"/>
          </a:xfrm>
          <a:prstGeom prst="rect">
            <a:avLst/>
          </a:prstGeom>
          <a:noFill/>
        </p:spPr>
        <p:txBody>
          <a:bodyPr wrap="none" rtlCol="0">
            <a:spAutoFit/>
          </a:bodyPr>
          <a:lstStyle/>
          <a:p>
            <a:r>
              <a:rPr lang="en-US" sz="1200" dirty="0"/>
              <a:t>AZ2</a:t>
            </a:r>
          </a:p>
        </p:txBody>
      </p:sp>
      <p:sp>
        <p:nvSpPr>
          <p:cNvPr id="106" name="TextBox 105">
            <a:extLst>
              <a:ext uri="{FF2B5EF4-FFF2-40B4-BE49-F238E27FC236}">
                <a16:creationId xmlns:a16="http://schemas.microsoft.com/office/drawing/2014/main" id="{EAB8F7B1-2A3F-1D8B-3B48-6E239AC05F3D}"/>
              </a:ext>
            </a:extLst>
          </p:cNvPr>
          <p:cNvSpPr txBox="1"/>
          <p:nvPr/>
        </p:nvSpPr>
        <p:spPr>
          <a:xfrm>
            <a:off x="10384716" y="4721678"/>
            <a:ext cx="731290" cy="369332"/>
          </a:xfrm>
          <a:prstGeom prst="rect">
            <a:avLst/>
          </a:prstGeom>
          <a:noFill/>
        </p:spPr>
        <p:txBody>
          <a:bodyPr wrap="none" rtlCol="0">
            <a:spAutoFit/>
          </a:bodyPr>
          <a:lstStyle/>
          <a:p>
            <a:r>
              <a:rPr lang="en-US" dirty="0"/>
              <a:t>App 3</a:t>
            </a: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440872" y="813265"/>
            <a:ext cx="1194334" cy="724055"/>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39034" y="2944627"/>
            <a:ext cx="493429" cy="401615"/>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8031155" y="3855926"/>
            <a:ext cx="329568" cy="329571"/>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7916054" y="4148537"/>
            <a:ext cx="598241" cy="400110"/>
          </a:xfrm>
          <a:prstGeom prst="rect">
            <a:avLst/>
          </a:prstGeom>
          <a:noFill/>
        </p:spPr>
        <p:txBody>
          <a:bodyPr wrap="none" rtlCol="0">
            <a:spAutoFit/>
          </a:bodyPr>
          <a:lstStyle/>
          <a:p>
            <a:r>
              <a:rPr lang="en-US" sz="1000" b="1" dirty="0"/>
              <a:t>Aviatrix</a:t>
            </a:r>
          </a:p>
          <a:p>
            <a:r>
              <a:rPr lang="en-US" sz="1000" b="1" dirty="0" err="1"/>
              <a:t>CoPilot</a:t>
            </a:r>
            <a:endParaRPr lang="en-US" sz="1000" b="1" dirty="0"/>
          </a:p>
        </p:txBody>
      </p:sp>
      <p:sp>
        <p:nvSpPr>
          <p:cNvPr id="167" name="TextBox 166">
            <a:extLst>
              <a:ext uri="{FF2B5EF4-FFF2-40B4-BE49-F238E27FC236}">
                <a16:creationId xmlns:a16="http://schemas.microsoft.com/office/drawing/2014/main" id="{57A14267-8449-688A-34AF-18E20F4503E4}"/>
              </a:ext>
            </a:extLst>
          </p:cNvPr>
          <p:cNvSpPr txBox="1"/>
          <p:nvPr/>
        </p:nvSpPr>
        <p:spPr>
          <a:xfrm>
            <a:off x="7685236" y="3297593"/>
            <a:ext cx="1001026" cy="400110"/>
          </a:xfrm>
          <a:prstGeom prst="rect">
            <a:avLst/>
          </a:prstGeom>
          <a:noFill/>
        </p:spPr>
        <p:txBody>
          <a:bodyPr wrap="square" rtlCol="0">
            <a:spAutoFit/>
          </a:bodyPr>
          <a:lstStyle/>
          <a:p>
            <a:pPr algn="ctr"/>
            <a:r>
              <a:rPr lang="en-US" sz="1000" b="1" dirty="0"/>
              <a:t>Aviatrix</a:t>
            </a:r>
          </a:p>
          <a:p>
            <a:pPr algn="ctr"/>
            <a:r>
              <a:rPr lang="en-US" sz="1000" b="1" dirty="0"/>
              <a:t>Controller</a:t>
            </a:r>
          </a:p>
        </p:txBody>
      </p:sp>
      <p:pic>
        <p:nvPicPr>
          <p:cNvPr id="1026" name="Picture 2">
            <a:extLst>
              <a:ext uri="{FF2B5EF4-FFF2-40B4-BE49-F238E27FC236}">
                <a16:creationId xmlns:a16="http://schemas.microsoft.com/office/drawing/2014/main" id="{DBBD1DCE-65DD-9787-43F0-E7F28B7C7F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886" y="6206767"/>
            <a:ext cx="714886" cy="427980"/>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Transit Gateway | AWS Cloud Resource Directory">
            <a:extLst>
              <a:ext uri="{FF2B5EF4-FFF2-40B4-BE49-F238E27FC236}">
                <a16:creationId xmlns:a16="http://schemas.microsoft.com/office/drawing/2014/main" id="{EF4ABC7E-9A47-F30D-904C-5FDD01E025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82532" y="4876340"/>
            <a:ext cx="458890" cy="4588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463892" cy="539623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34068" y="718812"/>
            <a:ext cx="381000" cy="381000"/>
          </a:xfrm>
          <a:prstGeom prst="rect">
            <a:avLst/>
          </a:prstGeom>
        </p:spPr>
      </p:pic>
      <p:pic>
        <p:nvPicPr>
          <p:cNvPr id="4" name="Graphic 7">
            <a:extLst>
              <a:ext uri="{FF2B5EF4-FFF2-40B4-BE49-F238E27FC236}">
                <a16:creationId xmlns:a16="http://schemas.microsoft.com/office/drawing/2014/main" id="{F62EB937-D9A2-19B2-B0AF-01401E17C19F}"/>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10805108" y="323690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19">
            <a:extLst>
              <a:ext uri="{FF2B5EF4-FFF2-40B4-BE49-F238E27FC236}">
                <a16:creationId xmlns:a16="http://schemas.microsoft.com/office/drawing/2014/main" id="{6307169C-4855-20A0-A807-C9EA866A95F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60632"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FB36C2E-A6D3-2EAB-F3A0-BDA5CA80B6BF}"/>
              </a:ext>
            </a:extLst>
          </p:cNvPr>
          <p:cNvSpPr txBox="1"/>
          <p:nvPr/>
        </p:nvSpPr>
        <p:spPr>
          <a:xfrm>
            <a:off x="993709" y="4598348"/>
            <a:ext cx="824265" cy="230832"/>
          </a:xfrm>
          <a:prstGeom prst="rect">
            <a:avLst/>
          </a:prstGeom>
          <a:noFill/>
        </p:spPr>
        <p:txBody>
          <a:bodyPr wrap="none" rtlCol="0">
            <a:spAutoFit/>
          </a:bodyPr>
          <a:lstStyle/>
          <a:p>
            <a:r>
              <a:rPr lang="en-US" sz="900" dirty="0"/>
              <a:t>EC2 Instances</a:t>
            </a:r>
          </a:p>
        </p:txBody>
      </p:sp>
      <p:pic>
        <p:nvPicPr>
          <p:cNvPr id="13" name="Graphic 12">
            <a:extLst>
              <a:ext uri="{FF2B5EF4-FFF2-40B4-BE49-F238E27FC236}">
                <a16:creationId xmlns:a16="http://schemas.microsoft.com/office/drawing/2014/main" id="{103037A9-8E90-9BA7-FD49-95477A00480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0781654" y="1366734"/>
            <a:ext cx="420131" cy="420131"/>
          </a:xfrm>
          <a:prstGeom prst="rect">
            <a:avLst/>
          </a:prstGeom>
        </p:spPr>
      </p:pic>
      <p:pic>
        <p:nvPicPr>
          <p:cNvPr id="14" name="Graphic 13">
            <a:extLst>
              <a:ext uri="{FF2B5EF4-FFF2-40B4-BE49-F238E27FC236}">
                <a16:creationId xmlns:a16="http://schemas.microsoft.com/office/drawing/2014/main" id="{9CB8CA6B-9488-E1ED-EAAA-71A5D24B98A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9115221" y="1323489"/>
            <a:ext cx="392719" cy="392719"/>
          </a:xfrm>
          <a:prstGeom prst="rect">
            <a:avLst/>
          </a:prstGeom>
        </p:spPr>
      </p:pic>
      <p:pic>
        <p:nvPicPr>
          <p:cNvPr id="8" name="Graphic 7">
            <a:extLst>
              <a:ext uri="{FF2B5EF4-FFF2-40B4-BE49-F238E27FC236}">
                <a16:creationId xmlns:a16="http://schemas.microsoft.com/office/drawing/2014/main" id="{49D2F802-8810-CBDA-2FF8-D6544C0135B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9551638" y="1745017"/>
            <a:ext cx="392719" cy="392719"/>
          </a:xfrm>
          <a:prstGeom prst="rect">
            <a:avLst/>
          </a:prstGeom>
        </p:spPr>
      </p:pic>
      <p:pic>
        <p:nvPicPr>
          <p:cNvPr id="12" name="Graphic 11">
            <a:extLst>
              <a:ext uri="{FF2B5EF4-FFF2-40B4-BE49-F238E27FC236}">
                <a16:creationId xmlns:a16="http://schemas.microsoft.com/office/drawing/2014/main" id="{C55BEB99-8C1E-6C23-B058-4BD19A0EBDEE}"/>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1179458" y="1776401"/>
            <a:ext cx="420131" cy="420131"/>
          </a:xfrm>
          <a:prstGeom prst="rect">
            <a:avLst/>
          </a:prstGeom>
        </p:spPr>
      </p:pic>
      <p:pic>
        <p:nvPicPr>
          <p:cNvPr id="15" name="Graphic 14">
            <a:extLst>
              <a:ext uri="{FF2B5EF4-FFF2-40B4-BE49-F238E27FC236}">
                <a16:creationId xmlns:a16="http://schemas.microsoft.com/office/drawing/2014/main" id="{3B6E021A-C43D-3A8F-4E8A-CC129F3E9BF4}"/>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678093" y="1974957"/>
            <a:ext cx="392719" cy="392719"/>
          </a:xfrm>
          <a:prstGeom prst="rect">
            <a:avLst/>
          </a:prstGeom>
        </p:spPr>
      </p:pic>
      <p:pic>
        <p:nvPicPr>
          <p:cNvPr id="16" name="Graphic 19">
            <a:extLst>
              <a:ext uri="{FF2B5EF4-FFF2-40B4-BE49-F238E27FC236}">
                <a16:creationId xmlns:a16="http://schemas.microsoft.com/office/drawing/2014/main" id="{146EB85B-C59F-9EAB-5901-3B489B5BEAE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989749" y="252441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0EB67378-35C4-5C1B-7E83-82FF44390C06}"/>
              </a:ext>
            </a:extLst>
          </p:cNvPr>
          <p:cNvSpPr txBox="1"/>
          <p:nvPr/>
        </p:nvSpPr>
        <p:spPr>
          <a:xfrm>
            <a:off x="10077517" y="3018814"/>
            <a:ext cx="1038489" cy="276999"/>
          </a:xfrm>
          <a:prstGeom prst="rect">
            <a:avLst/>
          </a:prstGeom>
          <a:noFill/>
        </p:spPr>
        <p:txBody>
          <a:bodyPr wrap="none" rtlCol="0">
            <a:spAutoFit/>
          </a:bodyPr>
          <a:lstStyle/>
          <a:p>
            <a:r>
              <a:rPr lang="en-US" sz="1200" dirty="0"/>
              <a:t>EC2 Instances</a:t>
            </a:r>
          </a:p>
        </p:txBody>
      </p:sp>
      <p:pic>
        <p:nvPicPr>
          <p:cNvPr id="18" name="Graphic 19">
            <a:extLst>
              <a:ext uri="{FF2B5EF4-FFF2-40B4-BE49-F238E27FC236}">
                <a16:creationId xmlns:a16="http://schemas.microsoft.com/office/drawing/2014/main" id="{6847761E-FF2E-30C0-2A5D-05EC62F59F4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847418" y="202166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a:extLst>
              <a:ext uri="{FF2B5EF4-FFF2-40B4-BE49-F238E27FC236}">
                <a16:creationId xmlns:a16="http://schemas.microsoft.com/office/drawing/2014/main" id="{ECD67AE4-539C-3FF0-16DE-4FA654532237}"/>
              </a:ext>
            </a:extLst>
          </p:cNvPr>
          <p:cNvSpPr txBox="1"/>
          <p:nvPr/>
        </p:nvSpPr>
        <p:spPr>
          <a:xfrm>
            <a:off x="8829404" y="2944471"/>
            <a:ext cx="1038489" cy="276999"/>
          </a:xfrm>
          <a:prstGeom prst="rect">
            <a:avLst/>
          </a:prstGeom>
          <a:noFill/>
        </p:spPr>
        <p:txBody>
          <a:bodyPr wrap="none" rtlCol="0">
            <a:spAutoFit/>
          </a:bodyPr>
          <a:lstStyle/>
          <a:p>
            <a:r>
              <a:rPr lang="en-US" sz="1200" dirty="0"/>
              <a:t>EC2 Instances</a:t>
            </a:r>
          </a:p>
        </p:txBody>
      </p:sp>
      <p:sp>
        <p:nvSpPr>
          <p:cNvPr id="20" name="Rectangle 19">
            <a:extLst>
              <a:ext uri="{FF2B5EF4-FFF2-40B4-BE49-F238E27FC236}">
                <a16:creationId xmlns:a16="http://schemas.microsoft.com/office/drawing/2014/main" id="{3640FF7F-70C7-E8A6-6B8B-1F68E41514D7}"/>
              </a:ext>
            </a:extLst>
          </p:cNvPr>
          <p:cNvSpPr/>
          <p:nvPr/>
        </p:nvSpPr>
        <p:spPr bwMode="auto">
          <a:xfrm>
            <a:off x="734385" y="2766926"/>
            <a:ext cx="1368812" cy="1178121"/>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F5AD13E-2C68-C3CB-A044-505A9396E905}"/>
              </a:ext>
            </a:extLst>
          </p:cNvPr>
          <p:cNvSpPr txBox="1"/>
          <p:nvPr/>
        </p:nvSpPr>
        <p:spPr>
          <a:xfrm>
            <a:off x="673679" y="3715551"/>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22" name="Rectangle 21">
            <a:extLst>
              <a:ext uri="{FF2B5EF4-FFF2-40B4-BE49-F238E27FC236}">
                <a16:creationId xmlns:a16="http://schemas.microsoft.com/office/drawing/2014/main" id="{E8757025-6CCE-CA97-4927-02A80637EEA5}"/>
              </a:ext>
            </a:extLst>
          </p:cNvPr>
          <p:cNvSpPr/>
          <p:nvPr/>
        </p:nvSpPr>
        <p:spPr bwMode="auto">
          <a:xfrm>
            <a:off x="2353918" y="2766926"/>
            <a:ext cx="1370411" cy="1194943"/>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5BCCD85-77DE-E927-2962-24BB13BA03E5}"/>
              </a:ext>
            </a:extLst>
          </p:cNvPr>
          <p:cNvSpPr/>
          <p:nvPr/>
        </p:nvSpPr>
        <p:spPr bwMode="auto">
          <a:xfrm>
            <a:off x="734385" y="4078274"/>
            <a:ext cx="1368812" cy="136102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FE9CF5DD-77B5-B55E-2B20-8785A5D028E2}"/>
              </a:ext>
            </a:extLst>
          </p:cNvPr>
          <p:cNvSpPr/>
          <p:nvPr/>
        </p:nvSpPr>
        <p:spPr bwMode="auto">
          <a:xfrm>
            <a:off x="2353918" y="4077113"/>
            <a:ext cx="1370411" cy="136218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146D00F-44E5-5CA2-26BC-A3877C9143BC}"/>
              </a:ext>
            </a:extLst>
          </p:cNvPr>
          <p:cNvSpPr txBox="1"/>
          <p:nvPr/>
        </p:nvSpPr>
        <p:spPr>
          <a:xfrm>
            <a:off x="693842" y="5219814"/>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27" name="Straight Connector 26">
            <a:extLst>
              <a:ext uri="{FF2B5EF4-FFF2-40B4-BE49-F238E27FC236}">
                <a16:creationId xmlns:a16="http://schemas.microsoft.com/office/drawing/2014/main" id="{F8F525CC-F7F3-BE89-3011-0B6441E38246}"/>
              </a:ext>
            </a:extLst>
          </p:cNvPr>
          <p:cNvCxnSpPr>
            <a:cxnSpLocks/>
          </p:cNvCxnSpPr>
          <p:nvPr/>
        </p:nvCxnSpPr>
        <p:spPr>
          <a:xfrm>
            <a:off x="2216848" y="3084662"/>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8" name="Graphic 19">
            <a:extLst>
              <a:ext uri="{FF2B5EF4-FFF2-40B4-BE49-F238E27FC236}">
                <a16:creationId xmlns:a16="http://schemas.microsoft.com/office/drawing/2014/main" id="{8DC7512F-73D1-ACA7-F8B3-97242F7856E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13773"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07EF47CC-B127-C9F7-6889-797890AF2C64}"/>
              </a:ext>
            </a:extLst>
          </p:cNvPr>
          <p:cNvSpPr/>
          <p:nvPr/>
        </p:nvSpPr>
        <p:spPr>
          <a:xfrm>
            <a:off x="9518991" y="5553513"/>
            <a:ext cx="1333137" cy="64972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900" dirty="0">
                <a:solidFill>
                  <a:srgbClr val="00B050"/>
                </a:solidFill>
              </a:rPr>
              <a:t>ALLOW *.</a:t>
            </a:r>
            <a:r>
              <a:rPr lang="en-US" sz="900" dirty="0" err="1">
                <a:solidFill>
                  <a:srgbClr val="00B050"/>
                </a:solidFill>
              </a:rPr>
              <a:t>github.com</a:t>
            </a:r>
            <a:r>
              <a:rPr lang="en-US" sz="900" dirty="0">
                <a:solidFill>
                  <a:srgbClr val="00B050"/>
                </a:solidFill>
              </a:rPr>
              <a:t>, </a:t>
            </a:r>
            <a:r>
              <a:rPr lang="en-US" sz="900" dirty="0" err="1">
                <a:solidFill>
                  <a:srgbClr val="00B050"/>
                </a:solidFill>
              </a:rPr>
              <a:t>updates.ubuntu.com</a:t>
            </a:r>
            <a:endParaRPr lang="en-US" sz="900" dirty="0">
              <a:solidFill>
                <a:srgbClr val="00B050"/>
              </a:solidFill>
            </a:endParaRPr>
          </a:p>
          <a:p>
            <a:r>
              <a:rPr lang="en-US" sz="900" dirty="0">
                <a:solidFill>
                  <a:srgbClr val="C00000"/>
                </a:solidFill>
              </a:rPr>
              <a:t>EXCEPT </a:t>
            </a:r>
            <a:r>
              <a:rPr lang="en-US" sz="900" dirty="0" err="1">
                <a:solidFill>
                  <a:srgbClr val="C00000"/>
                </a:solidFill>
              </a:rPr>
              <a:t>gist.github.com</a:t>
            </a:r>
            <a:endParaRPr lang="en-US" sz="900" dirty="0">
              <a:solidFill>
                <a:srgbClr val="C00000"/>
              </a:solidFill>
            </a:endParaRPr>
          </a:p>
          <a:p>
            <a:r>
              <a:rPr lang="en-US" sz="900" dirty="0">
                <a:solidFill>
                  <a:srgbClr val="C00000"/>
                </a:solidFill>
              </a:rPr>
              <a:t>deny all</a:t>
            </a:r>
          </a:p>
        </p:txBody>
      </p:sp>
      <p:sp>
        <p:nvSpPr>
          <p:cNvPr id="30" name="Rectangle 29">
            <a:extLst>
              <a:ext uri="{FF2B5EF4-FFF2-40B4-BE49-F238E27FC236}">
                <a16:creationId xmlns:a16="http://schemas.microsoft.com/office/drawing/2014/main" id="{B4CD8A21-BEE7-D70F-07D6-B207BE3224BC}"/>
              </a:ext>
            </a:extLst>
          </p:cNvPr>
          <p:cNvSpPr/>
          <p:nvPr/>
        </p:nvSpPr>
        <p:spPr>
          <a:xfrm>
            <a:off x="9408289" y="406384"/>
            <a:ext cx="1554540" cy="40366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900" dirty="0">
                <a:solidFill>
                  <a:srgbClr val="C00000"/>
                </a:solidFill>
              </a:rPr>
              <a:t>BLOCK Country1, Country 2</a:t>
            </a:r>
          </a:p>
        </p:txBody>
      </p:sp>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34842" y="169012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69">
            <a:extLst>
              <a:ext uri="{FF2B5EF4-FFF2-40B4-BE49-F238E27FC236}">
                <a16:creationId xmlns:a16="http://schemas.microsoft.com/office/drawing/2014/main" id="{18727B30-C0A5-03DB-7BF7-2B3C8E98F382}"/>
              </a:ext>
            </a:extLst>
          </p:cNvPr>
          <p:cNvSpPr txBox="1"/>
          <p:nvPr/>
        </p:nvSpPr>
        <p:spPr>
          <a:xfrm>
            <a:off x="3454691" y="2071061"/>
            <a:ext cx="434734" cy="261610"/>
          </a:xfrm>
          <a:prstGeom prst="rect">
            <a:avLst/>
          </a:prstGeom>
          <a:noFill/>
        </p:spPr>
        <p:txBody>
          <a:bodyPr wrap="none" rtlCol="0">
            <a:spAutoFit/>
          </a:bodyPr>
          <a:lstStyle/>
          <a:p>
            <a:r>
              <a:rPr lang="en-US" sz="1100" dirty="0"/>
              <a:t>IGW</a:t>
            </a:r>
          </a:p>
        </p:txBody>
      </p:sp>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4407168" y="199978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4424443" y="3740506"/>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4461842" y="4077112"/>
            <a:ext cx="1368812" cy="137353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370411" cy="137353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4424443" y="5219814"/>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69705" y="3018814"/>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Graphic 13">
            <a:extLst>
              <a:ext uri="{FF2B5EF4-FFF2-40B4-BE49-F238E27FC236}">
                <a16:creationId xmlns:a16="http://schemas.microsoft.com/office/drawing/2014/main" id="{F6C90C1E-7C5D-72F0-6CA0-88B2A10153F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1737" y="2857668"/>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TextBox 14">
            <a:extLst>
              <a:ext uri="{FF2B5EF4-FFF2-40B4-BE49-F238E27FC236}">
                <a16:creationId xmlns:a16="http://schemas.microsoft.com/office/drawing/2014/main" id="{69D2CA15-9758-9E0B-F44D-950456828931}"/>
              </a:ext>
            </a:extLst>
          </p:cNvPr>
          <p:cNvSpPr txBox="1">
            <a:spLocks noChangeArrowheads="1"/>
          </p:cNvSpPr>
          <p:nvPr/>
        </p:nvSpPr>
        <p:spPr bwMode="auto">
          <a:xfrm>
            <a:off x="562510" y="3275782"/>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pic>
        <p:nvPicPr>
          <p:cNvPr id="123" name="Graphic 13">
            <a:extLst>
              <a:ext uri="{FF2B5EF4-FFF2-40B4-BE49-F238E27FC236}">
                <a16:creationId xmlns:a16="http://schemas.microsoft.com/office/drawing/2014/main" id="{4F1A98FF-D6DD-B22C-97EE-9A3D4F0F65A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16896" y="286343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TextBox 14">
            <a:extLst>
              <a:ext uri="{FF2B5EF4-FFF2-40B4-BE49-F238E27FC236}">
                <a16:creationId xmlns:a16="http://schemas.microsoft.com/office/drawing/2014/main" id="{69447B58-B7FE-4F39-6A28-047C0CE364AD}"/>
              </a:ext>
            </a:extLst>
          </p:cNvPr>
          <p:cNvSpPr txBox="1">
            <a:spLocks noChangeArrowheads="1"/>
          </p:cNvSpPr>
          <p:nvPr/>
        </p:nvSpPr>
        <p:spPr bwMode="auto">
          <a:xfrm>
            <a:off x="2167669" y="3281549"/>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Rounded Rectangle 79">
            <a:extLst>
              <a:ext uri="{FF2B5EF4-FFF2-40B4-BE49-F238E27FC236}">
                <a16:creationId xmlns:a16="http://schemas.microsoft.com/office/drawing/2014/main" id="{0800BAFD-47CA-A2E1-62C8-5CFC770A8B67}"/>
              </a:ext>
            </a:extLst>
          </p:cNvPr>
          <p:cNvSpPr/>
          <p:nvPr/>
        </p:nvSpPr>
        <p:spPr>
          <a:xfrm>
            <a:off x="4384246" y="2434042"/>
            <a:ext cx="3235752" cy="436867"/>
          </a:xfrm>
          <a:prstGeom prst="roundRect">
            <a:avLst>
              <a:gd name="adj" fmla="val 43842"/>
            </a:avLst>
          </a:prstGeom>
          <a:solidFill>
            <a:schemeClr val="accent4">
              <a:lumMod val="60000"/>
              <a:lumOff val="40000"/>
              <a:alpha val="46572"/>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DB76B6-985A-452A-A23D-32AB57783E62}"/>
              </a:ext>
            </a:extLst>
          </p:cNvPr>
          <p:cNvSpPr txBox="1"/>
          <p:nvPr/>
        </p:nvSpPr>
        <p:spPr>
          <a:xfrm>
            <a:off x="5060230" y="2444228"/>
            <a:ext cx="1192955"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FQDN Filtering</a:t>
            </a:r>
          </a:p>
        </p:txBody>
      </p:sp>
      <p:sp>
        <p:nvSpPr>
          <p:cNvPr id="64" name="TextBox 63">
            <a:extLst>
              <a:ext uri="{FF2B5EF4-FFF2-40B4-BE49-F238E27FC236}">
                <a16:creationId xmlns:a16="http://schemas.microsoft.com/office/drawing/2014/main" id="{CB627EBA-9C01-7B8E-CCE7-404F2707F957}"/>
              </a:ext>
            </a:extLst>
          </p:cNvPr>
          <p:cNvSpPr txBox="1"/>
          <p:nvPr/>
        </p:nvSpPr>
        <p:spPr>
          <a:xfrm>
            <a:off x="5081498" y="2623482"/>
            <a:ext cx="1112805"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Geo-Blocking</a:t>
            </a:r>
          </a:p>
        </p:txBody>
      </p:sp>
      <p:sp>
        <p:nvSpPr>
          <p:cNvPr id="65" name="TextBox 64">
            <a:extLst>
              <a:ext uri="{FF2B5EF4-FFF2-40B4-BE49-F238E27FC236}">
                <a16:creationId xmlns:a16="http://schemas.microsoft.com/office/drawing/2014/main" id="{1DACFE25-3F5D-125A-42CE-08C6F687E2E2}"/>
              </a:ext>
            </a:extLst>
          </p:cNvPr>
          <p:cNvSpPr txBox="1"/>
          <p:nvPr/>
        </p:nvSpPr>
        <p:spPr>
          <a:xfrm>
            <a:off x="6129615" y="2428854"/>
            <a:ext cx="1364476"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Threat Protection</a:t>
            </a:r>
          </a:p>
        </p:txBody>
      </p:sp>
      <p:sp>
        <p:nvSpPr>
          <p:cNvPr id="66" name="TextBox 65">
            <a:extLst>
              <a:ext uri="{FF2B5EF4-FFF2-40B4-BE49-F238E27FC236}">
                <a16:creationId xmlns:a16="http://schemas.microsoft.com/office/drawing/2014/main" id="{076A666B-34F4-2F2F-9B6D-8F87082108F8}"/>
              </a:ext>
            </a:extLst>
          </p:cNvPr>
          <p:cNvSpPr txBox="1"/>
          <p:nvPr/>
        </p:nvSpPr>
        <p:spPr>
          <a:xfrm>
            <a:off x="4583910" y="2443594"/>
            <a:ext cx="599844"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NAT</a:t>
            </a:r>
          </a:p>
        </p:txBody>
      </p:sp>
      <p:pic>
        <p:nvPicPr>
          <p:cNvPr id="108" name="Graphic 107">
            <a:extLst>
              <a:ext uri="{FF2B5EF4-FFF2-40B4-BE49-F238E27FC236}">
                <a16:creationId xmlns:a16="http://schemas.microsoft.com/office/drawing/2014/main" id="{6256FC8A-2EED-68DB-58FC-06BDBDD8029C}"/>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585112" y="2875149"/>
            <a:ext cx="420131" cy="420131"/>
          </a:xfrm>
          <a:prstGeom prst="rect">
            <a:avLst/>
          </a:prstGeom>
        </p:spPr>
      </p:pic>
      <p:pic>
        <p:nvPicPr>
          <p:cNvPr id="113" name="Graphic 112">
            <a:extLst>
              <a:ext uri="{FF2B5EF4-FFF2-40B4-BE49-F238E27FC236}">
                <a16:creationId xmlns:a16="http://schemas.microsoft.com/office/drawing/2014/main" id="{15A5FB5C-473C-9820-D9A9-B43CEF024BF9}"/>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960405" y="2861323"/>
            <a:ext cx="420131" cy="420131"/>
          </a:xfrm>
          <a:prstGeom prst="rect">
            <a:avLst/>
          </a:prstGeom>
        </p:spPr>
      </p:pic>
      <p:sp>
        <p:nvSpPr>
          <p:cNvPr id="71" name="Rounded Rectangle 79">
            <a:extLst>
              <a:ext uri="{FF2B5EF4-FFF2-40B4-BE49-F238E27FC236}">
                <a16:creationId xmlns:a16="http://schemas.microsoft.com/office/drawing/2014/main" id="{824EDC0D-CA6B-360F-97CD-218A2798F893}"/>
              </a:ext>
            </a:extLst>
          </p:cNvPr>
          <p:cNvSpPr/>
          <p:nvPr/>
        </p:nvSpPr>
        <p:spPr>
          <a:xfrm>
            <a:off x="1787086" y="2442884"/>
            <a:ext cx="874408" cy="407782"/>
          </a:xfrm>
          <a:prstGeom prst="roundRect">
            <a:avLst>
              <a:gd name="adj" fmla="val 43842"/>
            </a:avLst>
          </a:prstGeom>
          <a:noFill/>
          <a:ln w="50800">
            <a:solidFill>
              <a:srgbClr val="302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2B46F70-5091-BB95-4995-A58126EC8ADA}"/>
              </a:ext>
            </a:extLst>
          </p:cNvPr>
          <p:cNvSpPr txBox="1"/>
          <p:nvPr/>
        </p:nvSpPr>
        <p:spPr>
          <a:xfrm>
            <a:off x="1913605" y="2512183"/>
            <a:ext cx="599844"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NAT</a:t>
            </a:r>
          </a:p>
        </p:txBody>
      </p:sp>
      <p:sp>
        <p:nvSpPr>
          <p:cNvPr id="128" name="TextBox 127">
            <a:extLst>
              <a:ext uri="{FF2B5EF4-FFF2-40B4-BE49-F238E27FC236}">
                <a16:creationId xmlns:a16="http://schemas.microsoft.com/office/drawing/2014/main" id="{5989DE97-9E89-3899-BBB3-7347D1164A84}"/>
              </a:ext>
            </a:extLst>
          </p:cNvPr>
          <p:cNvSpPr txBox="1"/>
          <p:nvPr/>
        </p:nvSpPr>
        <p:spPr>
          <a:xfrm>
            <a:off x="6297757" y="3252308"/>
            <a:ext cx="979755" cy="230832"/>
          </a:xfrm>
          <a:prstGeom prst="rect">
            <a:avLst/>
          </a:prstGeom>
          <a:noFill/>
        </p:spPr>
        <p:txBody>
          <a:bodyPr wrap="none" rtlCol="0">
            <a:spAutoFit/>
          </a:bodyPr>
          <a:lstStyle/>
          <a:p>
            <a:r>
              <a:rPr lang="en-US" sz="900" dirty="0"/>
              <a:t>Aviatrix Gateway</a:t>
            </a:r>
          </a:p>
        </p:txBody>
      </p:sp>
      <p:sp>
        <p:nvSpPr>
          <p:cNvPr id="129" name="TextBox 128">
            <a:extLst>
              <a:ext uri="{FF2B5EF4-FFF2-40B4-BE49-F238E27FC236}">
                <a16:creationId xmlns:a16="http://schemas.microsoft.com/office/drawing/2014/main" id="{74CDC860-4C7E-9695-0E1B-23A1A9FEF17E}"/>
              </a:ext>
            </a:extLst>
          </p:cNvPr>
          <p:cNvSpPr txBox="1"/>
          <p:nvPr/>
        </p:nvSpPr>
        <p:spPr>
          <a:xfrm>
            <a:off x="6156624" y="2620801"/>
            <a:ext cx="837089"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Visibility</a:t>
            </a:r>
          </a:p>
        </p:txBody>
      </p:sp>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sp>
        <p:nvSpPr>
          <p:cNvPr id="133" name="TextBox 132">
            <a:extLst>
              <a:ext uri="{FF2B5EF4-FFF2-40B4-BE49-F238E27FC236}">
                <a16:creationId xmlns:a16="http://schemas.microsoft.com/office/drawing/2014/main" id="{BC984E89-D6E5-5853-00B8-5FE258F56307}"/>
              </a:ext>
            </a:extLst>
          </p:cNvPr>
          <p:cNvSpPr txBox="1"/>
          <p:nvPr/>
        </p:nvSpPr>
        <p:spPr>
          <a:xfrm>
            <a:off x="4641174" y="3252308"/>
            <a:ext cx="979755" cy="230832"/>
          </a:xfrm>
          <a:prstGeom prst="rect">
            <a:avLst/>
          </a:prstGeom>
          <a:noFill/>
        </p:spPr>
        <p:txBody>
          <a:bodyPr wrap="none" rtlCol="0">
            <a:spAutoFit/>
          </a:bodyPr>
          <a:lstStyle/>
          <a:p>
            <a:r>
              <a:rPr lang="en-US" sz="900" dirty="0"/>
              <a:t>Aviatrix Gateway</a:t>
            </a:r>
          </a:p>
        </p:txBody>
      </p:sp>
      <p:sp>
        <p:nvSpPr>
          <p:cNvPr id="134" name="Rectangle: Rounded Corners 133">
            <a:extLst>
              <a:ext uri="{FF2B5EF4-FFF2-40B4-BE49-F238E27FC236}">
                <a16:creationId xmlns:a16="http://schemas.microsoft.com/office/drawing/2014/main" id="{E6AE1FD9-D215-B57C-AFB1-A0C2FCD94165}"/>
              </a:ext>
            </a:extLst>
          </p:cNvPr>
          <p:cNvSpPr/>
          <p:nvPr/>
        </p:nvSpPr>
        <p:spPr>
          <a:xfrm>
            <a:off x="1448847" y="4810481"/>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sp>
        <p:nvSpPr>
          <p:cNvPr id="135" name="TextBox 26">
            <a:extLst>
              <a:ext uri="{FF2B5EF4-FFF2-40B4-BE49-F238E27FC236}">
                <a16:creationId xmlns:a16="http://schemas.microsoft.com/office/drawing/2014/main" id="{4275F8FA-8D5A-FD2A-3313-4C59BFA27BCB}"/>
              </a:ext>
            </a:extLst>
          </p:cNvPr>
          <p:cNvSpPr txBox="1">
            <a:spLocks noChangeArrowheads="1"/>
          </p:cNvSpPr>
          <p:nvPr/>
        </p:nvSpPr>
        <p:spPr bwMode="auto">
          <a:xfrm>
            <a:off x="10335008" y="4426648"/>
            <a:ext cx="127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Route table</a:t>
            </a:r>
          </a:p>
        </p:txBody>
      </p:sp>
      <p:pic>
        <p:nvPicPr>
          <p:cNvPr id="136" name="Graphic 31">
            <a:extLst>
              <a:ext uri="{FF2B5EF4-FFF2-40B4-BE49-F238E27FC236}">
                <a16:creationId xmlns:a16="http://schemas.microsoft.com/office/drawing/2014/main" id="{644401C7-3A13-AA06-AD78-576524915652}"/>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971016" y="3557614"/>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Rounded Corners 136">
            <a:extLst>
              <a:ext uri="{FF2B5EF4-FFF2-40B4-BE49-F238E27FC236}">
                <a16:creationId xmlns:a16="http://schemas.microsoft.com/office/drawing/2014/main" id="{DC8A0B33-6D71-36BA-6379-2276F7B2BF15}"/>
              </a:ext>
            </a:extLst>
          </p:cNvPr>
          <p:cNvSpPr/>
          <p:nvPr/>
        </p:nvSpPr>
        <p:spPr>
          <a:xfrm>
            <a:off x="5174802" y="4820733"/>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Aviatrix</a:t>
            </a:r>
            <a:endParaRPr lang="en-US" sz="1050" dirty="0"/>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6720395" y="4830985"/>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4" name="Rectangle: Rounded Corners 143">
            <a:extLst>
              <a:ext uri="{FF2B5EF4-FFF2-40B4-BE49-F238E27FC236}">
                <a16:creationId xmlns:a16="http://schemas.microsoft.com/office/drawing/2014/main" id="{CC8F07A5-50D9-B7E1-8587-36CC2796BB42}"/>
              </a:ext>
            </a:extLst>
          </p:cNvPr>
          <p:cNvSpPr/>
          <p:nvPr/>
        </p:nvSpPr>
        <p:spPr>
          <a:xfrm>
            <a:off x="1444514" y="3550820"/>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pic>
        <p:nvPicPr>
          <p:cNvPr id="145" name="Graphic 31">
            <a:extLst>
              <a:ext uri="{FF2B5EF4-FFF2-40B4-BE49-F238E27FC236}">
                <a16:creationId xmlns:a16="http://schemas.microsoft.com/office/drawing/2014/main" id="{4075507D-2FF1-C090-9A7A-7692182F48E4}"/>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989351" y="482073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6701304" y="3538848"/>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789183" y="4599739"/>
            <a:ext cx="824265" cy="230832"/>
          </a:xfrm>
          <a:prstGeom prst="rect">
            <a:avLst/>
          </a:prstGeom>
          <a:noFill/>
        </p:spPr>
        <p:txBody>
          <a:bodyPr wrap="none" rtlCol="0">
            <a:spAutoFit/>
          </a:bodyPr>
          <a:lstStyle/>
          <a:p>
            <a:r>
              <a:rPr lang="en-US" sz="900" dirty="0"/>
              <a:t>EC2 Instances</a:t>
            </a:r>
          </a:p>
        </p:txBody>
      </p:sp>
      <p:sp>
        <p:nvSpPr>
          <p:cNvPr id="155" name="Freeform: Shape 154">
            <a:extLst>
              <a:ext uri="{FF2B5EF4-FFF2-40B4-BE49-F238E27FC236}">
                <a16:creationId xmlns:a16="http://schemas.microsoft.com/office/drawing/2014/main" id="{5579F9A4-F929-60E1-F704-D584F22A19BE}"/>
              </a:ext>
            </a:extLst>
          </p:cNvPr>
          <p:cNvSpPr/>
          <p:nvPr/>
        </p:nvSpPr>
        <p:spPr>
          <a:xfrm>
            <a:off x="1369555" y="1360449"/>
            <a:ext cx="3901255" cy="3062868"/>
          </a:xfrm>
          <a:custGeom>
            <a:avLst/>
            <a:gdLst>
              <a:gd name="connsiteX0" fmla="*/ 347733 w 3901255"/>
              <a:gd name="connsiteY0" fmla="*/ 3062868 h 3062868"/>
              <a:gd name="connsiteX1" fmla="*/ 451811 w 3901255"/>
              <a:gd name="connsiteY1" fmla="*/ 2847278 h 3062868"/>
              <a:gd name="connsiteX2" fmla="*/ 42933 w 3901255"/>
              <a:gd name="connsiteY2" fmla="*/ 1865971 h 3062868"/>
              <a:gd name="connsiteX3" fmla="*/ 1648708 w 3901255"/>
              <a:gd name="connsiteY3" fmla="*/ 1040780 h 3062868"/>
              <a:gd name="connsiteX4" fmla="*/ 2414425 w 3901255"/>
              <a:gd name="connsiteY4" fmla="*/ 371707 h 3062868"/>
              <a:gd name="connsiteX5" fmla="*/ 3901255 w 3901255"/>
              <a:gd name="connsiteY5" fmla="*/ 0 h 306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255" h="3062868">
                <a:moveTo>
                  <a:pt x="347733" y="3062868"/>
                </a:moveTo>
                <a:cubicBezTo>
                  <a:pt x="425172" y="3054814"/>
                  <a:pt x="502611" y="3046761"/>
                  <a:pt x="451811" y="2847278"/>
                </a:cubicBezTo>
                <a:cubicBezTo>
                  <a:pt x="401011" y="2647795"/>
                  <a:pt x="-156550" y="2167054"/>
                  <a:pt x="42933" y="1865971"/>
                </a:cubicBezTo>
                <a:cubicBezTo>
                  <a:pt x="242416" y="1564888"/>
                  <a:pt x="1253459" y="1289824"/>
                  <a:pt x="1648708" y="1040780"/>
                </a:cubicBezTo>
                <a:cubicBezTo>
                  <a:pt x="2043957" y="791736"/>
                  <a:pt x="2039000" y="545170"/>
                  <a:pt x="2414425" y="371707"/>
                </a:cubicBezTo>
                <a:cubicBezTo>
                  <a:pt x="2789850" y="198244"/>
                  <a:pt x="3345552" y="99122"/>
                  <a:pt x="3901255"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EFCC90F-6277-AE5B-461F-39893EFD28C3}"/>
              </a:ext>
            </a:extLst>
          </p:cNvPr>
          <p:cNvSpPr/>
          <p:nvPr/>
        </p:nvSpPr>
        <p:spPr>
          <a:xfrm>
            <a:off x="3024895" y="1479395"/>
            <a:ext cx="2238481" cy="2958790"/>
          </a:xfrm>
          <a:custGeom>
            <a:avLst/>
            <a:gdLst>
              <a:gd name="connsiteX0" fmla="*/ 320471 w 2238481"/>
              <a:gd name="connsiteY0" fmla="*/ 2958790 h 2958790"/>
              <a:gd name="connsiteX1" fmla="*/ 469154 w 2238481"/>
              <a:gd name="connsiteY1" fmla="*/ 2728332 h 2958790"/>
              <a:gd name="connsiteX2" fmla="*/ 8237 w 2238481"/>
              <a:gd name="connsiteY2" fmla="*/ 1821366 h 2958790"/>
              <a:gd name="connsiteX3" fmla="*/ 238695 w 2238481"/>
              <a:gd name="connsiteY3" fmla="*/ 906966 h 2958790"/>
              <a:gd name="connsiteX4" fmla="*/ 1026715 w 2238481"/>
              <a:gd name="connsiteY4" fmla="*/ 327103 h 2958790"/>
              <a:gd name="connsiteX5" fmla="*/ 2238481 w 2238481"/>
              <a:gd name="connsiteY5" fmla="*/ 0 h 295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481" h="2958790">
                <a:moveTo>
                  <a:pt x="320471" y="2958790"/>
                </a:moveTo>
                <a:cubicBezTo>
                  <a:pt x="420832" y="2938346"/>
                  <a:pt x="521193" y="2917903"/>
                  <a:pt x="469154" y="2728332"/>
                </a:cubicBezTo>
                <a:cubicBezTo>
                  <a:pt x="417115" y="2538761"/>
                  <a:pt x="46647" y="2124927"/>
                  <a:pt x="8237" y="1821366"/>
                </a:cubicBezTo>
                <a:cubicBezTo>
                  <a:pt x="-30173" y="1517805"/>
                  <a:pt x="68949" y="1156010"/>
                  <a:pt x="238695" y="906966"/>
                </a:cubicBezTo>
                <a:cubicBezTo>
                  <a:pt x="408441" y="657922"/>
                  <a:pt x="693417" y="478264"/>
                  <a:pt x="1026715" y="327103"/>
                </a:cubicBezTo>
                <a:cubicBezTo>
                  <a:pt x="1360013" y="175942"/>
                  <a:pt x="1799247" y="87971"/>
                  <a:pt x="2238481"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TextBox 1026">
            <a:extLst>
              <a:ext uri="{FF2B5EF4-FFF2-40B4-BE49-F238E27FC236}">
                <a16:creationId xmlns:a16="http://schemas.microsoft.com/office/drawing/2014/main" id="{A7220AC6-9C10-F909-C7B7-A7925772CFE4}"/>
              </a:ext>
            </a:extLst>
          </p:cNvPr>
          <p:cNvSpPr txBox="1"/>
          <p:nvPr/>
        </p:nvSpPr>
        <p:spPr>
          <a:xfrm>
            <a:off x="6930401" y="806617"/>
            <a:ext cx="954107" cy="861774"/>
          </a:xfrm>
          <a:prstGeom prst="rect">
            <a:avLst/>
          </a:prstGeom>
          <a:noFill/>
        </p:spPr>
        <p:txBody>
          <a:bodyPr wrap="none" rtlCol="0">
            <a:spAutoFit/>
          </a:bodyPr>
          <a:lstStyle/>
          <a:p>
            <a:pPr marL="171450" indent="-171450">
              <a:buFont typeface="Wingdings" panose="05000000000000000000" pitchFamily="2" charset="2"/>
              <a:buChar char="ü"/>
            </a:pPr>
            <a:r>
              <a:rPr lang="en-US" sz="1000" b="1" dirty="0"/>
              <a:t>Patches</a:t>
            </a:r>
          </a:p>
          <a:p>
            <a:pPr marL="171450" indent="-171450">
              <a:buFont typeface="Wingdings" panose="05000000000000000000" pitchFamily="2" charset="2"/>
              <a:buChar char="ü"/>
            </a:pPr>
            <a:r>
              <a:rPr lang="en-US" sz="1000" b="1" dirty="0"/>
              <a:t>Updates</a:t>
            </a:r>
          </a:p>
          <a:p>
            <a:pPr marL="171450" indent="-171450">
              <a:buFont typeface="Wingdings" panose="05000000000000000000" pitchFamily="2" charset="2"/>
              <a:buChar char="ü"/>
            </a:pPr>
            <a:r>
              <a:rPr lang="en-US" sz="1000" b="1" dirty="0"/>
              <a:t>Code repos</a:t>
            </a:r>
          </a:p>
          <a:p>
            <a:pPr marL="171450" indent="-171450">
              <a:buFont typeface="Wingdings" panose="05000000000000000000" pitchFamily="2" charset="2"/>
              <a:buChar char="ü"/>
            </a:pPr>
            <a:r>
              <a:rPr lang="en-US" sz="1000" b="1" dirty="0"/>
              <a:t>SaaS</a:t>
            </a:r>
          </a:p>
          <a:p>
            <a:pPr marL="171450" indent="-171450">
              <a:buFont typeface="Wingdings" panose="05000000000000000000" pitchFamily="2" charset="2"/>
              <a:buChar char="ü"/>
            </a:pPr>
            <a:r>
              <a:rPr lang="en-US" sz="10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6959165" y="1430112"/>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Box 1028">
            <a:extLst>
              <a:ext uri="{FF2B5EF4-FFF2-40B4-BE49-F238E27FC236}">
                <a16:creationId xmlns:a16="http://schemas.microsoft.com/office/drawing/2014/main" id="{A3A4CE91-84E6-EE07-FB4B-42E4BC0CF2F9}"/>
              </a:ext>
            </a:extLst>
          </p:cNvPr>
          <p:cNvSpPr txBox="1"/>
          <p:nvPr/>
        </p:nvSpPr>
        <p:spPr>
          <a:xfrm>
            <a:off x="3259031" y="1418702"/>
            <a:ext cx="902811" cy="246221"/>
          </a:xfrm>
          <a:prstGeom prst="rect">
            <a:avLst/>
          </a:prstGeom>
          <a:noFill/>
        </p:spPr>
        <p:txBody>
          <a:bodyPr wrap="none" rtlCol="0">
            <a:spAutoFit/>
          </a:bodyPr>
          <a:lstStyle/>
          <a:p>
            <a:pPr marL="171450" indent="-171450">
              <a:buFont typeface="Wingdings" panose="05000000000000000000" pitchFamily="2" charset="2"/>
              <a:buChar char="ü"/>
            </a:pPr>
            <a:r>
              <a:rPr lang="en-US" sz="1000" b="1" dirty="0"/>
              <a:t>Anywhere</a:t>
            </a:r>
          </a:p>
        </p:txBody>
      </p:sp>
    </p:spTree>
    <p:extLst>
      <p:ext uri="{BB962C8B-B14F-4D97-AF65-F5344CB8AC3E}">
        <p14:creationId xmlns:p14="http://schemas.microsoft.com/office/powerpoint/2010/main" val="219097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Freeform 50">
            <a:extLst>
              <a:ext uri="{FF2B5EF4-FFF2-40B4-BE49-F238E27FC236}">
                <a16:creationId xmlns:a16="http://schemas.microsoft.com/office/drawing/2014/main" id="{15FAEE72-8106-E8B9-DDD0-C336034F5CF3}"/>
              </a:ext>
            </a:extLst>
          </p:cNvPr>
          <p:cNvSpPr>
            <a:spLocks noEditPoints="1"/>
          </p:cNvSpPr>
          <p:nvPr/>
        </p:nvSpPr>
        <p:spPr bwMode="auto">
          <a:xfrm>
            <a:off x="2301344" y="3429000"/>
            <a:ext cx="1672515" cy="98424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chemeClr val="bg2">
              <a:alpha val="65098"/>
            </a:schemeClr>
          </a:solidFill>
          <a:ln>
            <a:solidFill>
              <a:schemeClr val="bg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C9D9F3CD-856F-2BB6-1F38-6418CFF15222}"/>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8BF5073-FDB3-DC4E-169F-1CA0D165FD7F}"/>
              </a:ext>
            </a:extLst>
          </p:cNvPr>
          <p:cNvSpPr>
            <a:spLocks noGrp="1"/>
          </p:cNvSpPr>
          <p:nvPr>
            <p:ph type="sldNum" sz="quarter" idx="10"/>
          </p:nvPr>
        </p:nvSpPr>
        <p:spPr/>
        <p:txBody>
          <a:bodyPr/>
          <a:lstStyle/>
          <a:p>
            <a:fld id="{4A70B06D-F489-48FF-A885-ABB74CD5C952}" type="slidenum">
              <a:rPr lang="en-US" smtClean="0"/>
              <a:pPr/>
              <a:t>25</a:t>
            </a:fld>
            <a:endParaRPr lang="en-US"/>
          </a:p>
        </p:txBody>
      </p:sp>
      <p:grpSp>
        <p:nvGrpSpPr>
          <p:cNvPr id="6" name="Group 5">
            <a:extLst>
              <a:ext uri="{FF2B5EF4-FFF2-40B4-BE49-F238E27FC236}">
                <a16:creationId xmlns:a16="http://schemas.microsoft.com/office/drawing/2014/main" id="{98D06907-429D-7895-21CD-6602A2EB1ED6}"/>
              </a:ext>
            </a:extLst>
          </p:cNvPr>
          <p:cNvGrpSpPr/>
          <p:nvPr/>
        </p:nvGrpSpPr>
        <p:grpSpPr>
          <a:xfrm>
            <a:off x="6969595" y="1614576"/>
            <a:ext cx="1672515" cy="984245"/>
            <a:chOff x="6761827" y="4010288"/>
            <a:chExt cx="1194334" cy="724055"/>
          </a:xfrm>
        </p:grpSpPr>
        <p:sp>
          <p:nvSpPr>
            <p:cNvPr id="7" name="Freeform 50">
              <a:extLst>
                <a:ext uri="{FF2B5EF4-FFF2-40B4-BE49-F238E27FC236}">
                  <a16:creationId xmlns:a16="http://schemas.microsoft.com/office/drawing/2014/main" id="{1B914AB5-F014-831F-16CF-3CE07FF29C14}"/>
                </a:ext>
              </a:extLst>
            </p:cNvPr>
            <p:cNvSpPr>
              <a:spLocks noEditPoints="1"/>
            </p:cNvSpPr>
            <p:nvPr/>
          </p:nvSpPr>
          <p:spPr bwMode="auto">
            <a:xfrm>
              <a:off x="6761827" y="4010288"/>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C84BC774-D2FD-2150-0526-ADC4AC3051F2}"/>
                </a:ext>
              </a:extLst>
            </p:cNvPr>
            <p:cNvSpPr txBox="1"/>
            <p:nvPr/>
          </p:nvSpPr>
          <p:spPr>
            <a:xfrm>
              <a:off x="7012688" y="4299340"/>
              <a:ext cx="788742" cy="307777"/>
            </a:xfrm>
            <a:prstGeom prst="rect">
              <a:avLst/>
            </a:prstGeom>
            <a:noFill/>
          </p:spPr>
          <p:txBody>
            <a:bodyPr wrap="none" rtlCol="0">
              <a:spAutoFit/>
            </a:bodyPr>
            <a:lstStyle/>
            <a:p>
              <a:r>
                <a:rPr lang="en-US" sz="1400" b="1" dirty="0"/>
                <a:t>Internet</a:t>
              </a:r>
            </a:p>
          </p:txBody>
        </p:sp>
      </p:grpSp>
      <p:sp>
        <p:nvSpPr>
          <p:cNvPr id="9" name="Rounded Rectangle 8">
            <a:extLst>
              <a:ext uri="{FF2B5EF4-FFF2-40B4-BE49-F238E27FC236}">
                <a16:creationId xmlns:a16="http://schemas.microsoft.com/office/drawing/2014/main" id="{10E67232-286D-9AF4-8080-AA0B8156EC73}"/>
              </a:ext>
            </a:extLst>
          </p:cNvPr>
          <p:cNvSpPr/>
          <p:nvPr/>
        </p:nvSpPr>
        <p:spPr>
          <a:xfrm>
            <a:off x="2524099" y="3793445"/>
            <a:ext cx="1167877" cy="539073"/>
          </a:xfrm>
          <a:prstGeom prst="roundRect">
            <a:avLst>
              <a:gd name="adj" fmla="val 8166"/>
            </a:avLst>
          </a:prstGeom>
          <a:solidFill>
            <a:schemeClr val="bg1"/>
          </a:solid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cessor outline">
            <a:extLst>
              <a:ext uri="{FF2B5EF4-FFF2-40B4-BE49-F238E27FC236}">
                <a16:creationId xmlns:a16="http://schemas.microsoft.com/office/drawing/2014/main" id="{2F6A1153-97FA-7704-ECFC-BF9E52F4F6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693" y="3865225"/>
            <a:ext cx="402903" cy="402903"/>
          </a:xfrm>
          <a:prstGeom prst="rect">
            <a:avLst/>
          </a:prstGeom>
        </p:spPr>
      </p:pic>
      <p:pic>
        <p:nvPicPr>
          <p:cNvPr id="13" name="Graphic 12">
            <a:extLst>
              <a:ext uri="{FF2B5EF4-FFF2-40B4-BE49-F238E27FC236}">
                <a16:creationId xmlns:a16="http://schemas.microsoft.com/office/drawing/2014/main" id="{745FAA90-C2A3-D95F-0EDF-DD0CDF22615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60912" y="3847997"/>
            <a:ext cx="420131" cy="420131"/>
          </a:xfrm>
          <a:prstGeom prst="rect">
            <a:avLst/>
          </a:prstGeom>
        </p:spPr>
      </p:pic>
      <p:sp>
        <p:nvSpPr>
          <p:cNvPr id="14" name="Right Arrow 13">
            <a:extLst>
              <a:ext uri="{FF2B5EF4-FFF2-40B4-BE49-F238E27FC236}">
                <a16:creationId xmlns:a16="http://schemas.microsoft.com/office/drawing/2014/main" id="{17F874EC-2739-3882-106B-41653B8FED36}"/>
              </a:ext>
            </a:extLst>
          </p:cNvPr>
          <p:cNvSpPr/>
          <p:nvPr/>
        </p:nvSpPr>
        <p:spPr>
          <a:xfrm>
            <a:off x="3108036" y="3975008"/>
            <a:ext cx="260059" cy="1856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F585B54-8864-084A-678F-E6B1FB240F93}"/>
              </a:ext>
            </a:extLst>
          </p:cNvPr>
          <p:cNvSpPr txBox="1"/>
          <p:nvPr/>
        </p:nvSpPr>
        <p:spPr>
          <a:xfrm>
            <a:off x="2901890" y="4339908"/>
            <a:ext cx="412292" cy="261610"/>
          </a:xfrm>
          <a:prstGeom prst="rect">
            <a:avLst/>
          </a:prstGeom>
          <a:noFill/>
        </p:spPr>
        <p:txBody>
          <a:bodyPr wrap="none" rtlCol="0">
            <a:spAutoFit/>
          </a:bodyPr>
          <a:lstStyle/>
          <a:p>
            <a:r>
              <a:rPr lang="en-US" sz="1050" dirty="0"/>
              <a:t>VPC</a:t>
            </a:r>
          </a:p>
        </p:txBody>
      </p:sp>
      <p:sp>
        <p:nvSpPr>
          <p:cNvPr id="16" name="Rectangle 15">
            <a:extLst>
              <a:ext uri="{FF2B5EF4-FFF2-40B4-BE49-F238E27FC236}">
                <a16:creationId xmlns:a16="http://schemas.microsoft.com/office/drawing/2014/main" id="{3A74C497-4B0E-4AC6-557A-0F6D1F5A56D7}"/>
              </a:ext>
            </a:extLst>
          </p:cNvPr>
          <p:cNvSpPr/>
          <p:nvPr/>
        </p:nvSpPr>
        <p:spPr>
          <a:xfrm>
            <a:off x="3238065" y="3010003"/>
            <a:ext cx="1333137" cy="64972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900" dirty="0">
                <a:solidFill>
                  <a:srgbClr val="00B050"/>
                </a:solidFill>
              </a:rPr>
              <a:t>ALLOW *.</a:t>
            </a:r>
            <a:r>
              <a:rPr lang="en-US" sz="900" dirty="0" err="1">
                <a:solidFill>
                  <a:srgbClr val="00B050"/>
                </a:solidFill>
              </a:rPr>
              <a:t>github.com</a:t>
            </a:r>
            <a:r>
              <a:rPr lang="en-US" sz="900" dirty="0">
                <a:solidFill>
                  <a:srgbClr val="00B050"/>
                </a:solidFill>
              </a:rPr>
              <a:t>, </a:t>
            </a:r>
            <a:r>
              <a:rPr lang="en-US" sz="900" dirty="0" err="1">
                <a:solidFill>
                  <a:srgbClr val="00B050"/>
                </a:solidFill>
              </a:rPr>
              <a:t>updates.ubuntu.com</a:t>
            </a:r>
            <a:endParaRPr lang="en-US" sz="900" dirty="0">
              <a:solidFill>
                <a:srgbClr val="00B050"/>
              </a:solidFill>
            </a:endParaRPr>
          </a:p>
          <a:p>
            <a:r>
              <a:rPr lang="en-US" sz="900" dirty="0">
                <a:solidFill>
                  <a:srgbClr val="C00000"/>
                </a:solidFill>
              </a:rPr>
              <a:t>EXCEPT </a:t>
            </a:r>
            <a:r>
              <a:rPr lang="en-US" sz="900" dirty="0" err="1">
                <a:solidFill>
                  <a:srgbClr val="C00000"/>
                </a:solidFill>
              </a:rPr>
              <a:t>gist.github.com</a:t>
            </a:r>
            <a:endParaRPr lang="en-US" sz="900" dirty="0">
              <a:solidFill>
                <a:srgbClr val="C00000"/>
              </a:solidFill>
            </a:endParaRPr>
          </a:p>
          <a:p>
            <a:r>
              <a:rPr lang="en-US" sz="900" dirty="0">
                <a:solidFill>
                  <a:srgbClr val="C00000"/>
                </a:solidFill>
              </a:rPr>
              <a:t>deny all</a:t>
            </a:r>
          </a:p>
        </p:txBody>
      </p:sp>
      <p:pic>
        <p:nvPicPr>
          <p:cNvPr id="19" name="Picture 2">
            <a:extLst>
              <a:ext uri="{FF2B5EF4-FFF2-40B4-BE49-F238E27FC236}">
                <a16:creationId xmlns:a16="http://schemas.microsoft.com/office/drawing/2014/main" id="{9B6EE26F-EBF4-0002-D9A0-3F83F7DDE88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9319" y="3352924"/>
            <a:ext cx="486631" cy="29133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BB12F94E-A4D9-DB40-C6A4-45E94A8F6BF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119427" y="1748962"/>
            <a:ext cx="761616" cy="619900"/>
          </a:xfrm>
          <a:prstGeom prst="rect">
            <a:avLst/>
          </a:prstGeom>
        </p:spPr>
      </p:pic>
      <p:pic>
        <p:nvPicPr>
          <p:cNvPr id="21" name="Picture 20">
            <a:extLst>
              <a:ext uri="{FF2B5EF4-FFF2-40B4-BE49-F238E27FC236}">
                <a16:creationId xmlns:a16="http://schemas.microsoft.com/office/drawing/2014/main" id="{B824CF29-9A7F-516F-2D99-B11AFBEF76E7}"/>
              </a:ext>
            </a:extLst>
          </p:cNvPr>
          <p:cNvPicPr>
            <a:picLocks noChangeAspect="1"/>
          </p:cNvPicPr>
          <p:nvPr/>
        </p:nvPicPr>
        <p:blipFill>
          <a:blip r:embed="rId8"/>
          <a:stretch>
            <a:fillRect/>
          </a:stretch>
        </p:blipFill>
        <p:spPr>
          <a:xfrm>
            <a:off x="3993030" y="1782007"/>
            <a:ext cx="523281" cy="523285"/>
          </a:xfrm>
          <a:prstGeom prst="rect">
            <a:avLst/>
          </a:prstGeom>
        </p:spPr>
      </p:pic>
      <p:sp>
        <p:nvSpPr>
          <p:cNvPr id="22" name="TextBox 21">
            <a:extLst>
              <a:ext uri="{FF2B5EF4-FFF2-40B4-BE49-F238E27FC236}">
                <a16:creationId xmlns:a16="http://schemas.microsoft.com/office/drawing/2014/main" id="{CD14AEF5-8096-7D19-F329-A9667C5B307E}"/>
              </a:ext>
            </a:extLst>
          </p:cNvPr>
          <p:cNvSpPr txBox="1"/>
          <p:nvPr/>
        </p:nvSpPr>
        <p:spPr>
          <a:xfrm>
            <a:off x="4541801" y="1689706"/>
            <a:ext cx="1860766" cy="707886"/>
          </a:xfrm>
          <a:prstGeom prst="rect">
            <a:avLst/>
          </a:prstGeom>
          <a:noFill/>
        </p:spPr>
        <p:txBody>
          <a:bodyPr wrap="none" rtlCol="0">
            <a:spAutoFit/>
          </a:bodyPr>
          <a:lstStyle/>
          <a:p>
            <a:r>
              <a:rPr lang="en-US" sz="1400" b="1" dirty="0"/>
              <a:t>Aviatrix</a:t>
            </a:r>
          </a:p>
          <a:p>
            <a:r>
              <a:rPr lang="en-US" sz="1400" b="1" dirty="0" err="1"/>
              <a:t>CoPilot</a:t>
            </a:r>
            <a:endParaRPr lang="en-US" sz="1400" b="1" dirty="0"/>
          </a:p>
          <a:p>
            <a:r>
              <a:rPr lang="en-US" sz="1200" dirty="0"/>
              <a:t>Configuration and Visibility</a:t>
            </a:r>
          </a:p>
        </p:txBody>
      </p:sp>
      <p:sp>
        <p:nvSpPr>
          <p:cNvPr id="23" name="TextBox 22">
            <a:extLst>
              <a:ext uri="{FF2B5EF4-FFF2-40B4-BE49-F238E27FC236}">
                <a16:creationId xmlns:a16="http://schemas.microsoft.com/office/drawing/2014/main" id="{80394B25-2C6E-9DAA-78AC-B107BA1D59EC}"/>
              </a:ext>
            </a:extLst>
          </p:cNvPr>
          <p:cNvSpPr txBox="1"/>
          <p:nvPr/>
        </p:nvSpPr>
        <p:spPr>
          <a:xfrm>
            <a:off x="1748199" y="1689707"/>
            <a:ext cx="1441036" cy="707886"/>
          </a:xfrm>
          <a:prstGeom prst="rect">
            <a:avLst/>
          </a:prstGeom>
          <a:noFill/>
        </p:spPr>
        <p:txBody>
          <a:bodyPr wrap="none" rtlCol="0">
            <a:spAutoFit/>
          </a:bodyPr>
          <a:lstStyle/>
          <a:p>
            <a:pPr algn="r"/>
            <a:r>
              <a:rPr lang="en-US" sz="1400" b="1" dirty="0"/>
              <a:t>Aviatrix</a:t>
            </a:r>
          </a:p>
          <a:p>
            <a:pPr algn="r"/>
            <a:r>
              <a:rPr lang="en-US" sz="1400" b="1" dirty="0"/>
              <a:t>Controller</a:t>
            </a:r>
          </a:p>
          <a:p>
            <a:pPr algn="r"/>
            <a:r>
              <a:rPr lang="en-US" sz="1200" dirty="0"/>
              <a:t>Policy Orchestration</a:t>
            </a:r>
          </a:p>
        </p:txBody>
      </p:sp>
      <p:sp>
        <p:nvSpPr>
          <p:cNvPr id="24" name="Freeform 50">
            <a:extLst>
              <a:ext uri="{FF2B5EF4-FFF2-40B4-BE49-F238E27FC236}">
                <a16:creationId xmlns:a16="http://schemas.microsoft.com/office/drawing/2014/main" id="{C3E60CE5-FC20-A317-EC0F-DDEC5B2673A7}"/>
              </a:ext>
            </a:extLst>
          </p:cNvPr>
          <p:cNvSpPr>
            <a:spLocks noEditPoints="1"/>
          </p:cNvSpPr>
          <p:nvPr/>
        </p:nvSpPr>
        <p:spPr bwMode="auto">
          <a:xfrm>
            <a:off x="4883968" y="3429000"/>
            <a:ext cx="1672515" cy="98424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chemeClr val="bg2">
              <a:alpha val="65098"/>
            </a:schemeClr>
          </a:solidFill>
          <a:ln>
            <a:solidFill>
              <a:schemeClr val="bg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Rounded Rectangle 24">
            <a:extLst>
              <a:ext uri="{FF2B5EF4-FFF2-40B4-BE49-F238E27FC236}">
                <a16:creationId xmlns:a16="http://schemas.microsoft.com/office/drawing/2014/main" id="{E34406F4-399A-2955-1581-45544445F877}"/>
              </a:ext>
            </a:extLst>
          </p:cNvPr>
          <p:cNvSpPr/>
          <p:nvPr/>
        </p:nvSpPr>
        <p:spPr>
          <a:xfrm>
            <a:off x="5106723" y="3793445"/>
            <a:ext cx="1167877" cy="539073"/>
          </a:xfrm>
          <a:prstGeom prst="roundRect">
            <a:avLst>
              <a:gd name="adj" fmla="val 8166"/>
            </a:avLst>
          </a:prstGeom>
          <a:solidFill>
            <a:schemeClr val="bg1"/>
          </a:solid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Processor outline">
            <a:extLst>
              <a:ext uri="{FF2B5EF4-FFF2-40B4-BE49-F238E27FC236}">
                <a16:creationId xmlns:a16="http://schemas.microsoft.com/office/drawing/2014/main" id="{7081CEE4-8E40-CE42-F9DE-9E0E5D7D0F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3317" y="3865225"/>
            <a:ext cx="402903" cy="402903"/>
          </a:xfrm>
          <a:prstGeom prst="rect">
            <a:avLst/>
          </a:prstGeom>
        </p:spPr>
      </p:pic>
      <p:pic>
        <p:nvPicPr>
          <p:cNvPr id="27" name="Graphic 26">
            <a:extLst>
              <a:ext uri="{FF2B5EF4-FFF2-40B4-BE49-F238E27FC236}">
                <a16:creationId xmlns:a16="http://schemas.microsoft.com/office/drawing/2014/main" id="{63446EC1-FB70-0CC2-F8E8-07FF3A3CE9F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043536" y="3847997"/>
            <a:ext cx="420131" cy="420131"/>
          </a:xfrm>
          <a:prstGeom prst="rect">
            <a:avLst/>
          </a:prstGeom>
        </p:spPr>
      </p:pic>
      <p:sp>
        <p:nvSpPr>
          <p:cNvPr id="28" name="Right Arrow 27">
            <a:extLst>
              <a:ext uri="{FF2B5EF4-FFF2-40B4-BE49-F238E27FC236}">
                <a16:creationId xmlns:a16="http://schemas.microsoft.com/office/drawing/2014/main" id="{CE32BA1F-0901-D07F-77DF-893222E86ACA}"/>
              </a:ext>
            </a:extLst>
          </p:cNvPr>
          <p:cNvSpPr/>
          <p:nvPr/>
        </p:nvSpPr>
        <p:spPr>
          <a:xfrm>
            <a:off x="5690660" y="3975008"/>
            <a:ext cx="298436" cy="1856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229F565-611F-2747-FC8D-F53425919F58}"/>
              </a:ext>
            </a:extLst>
          </p:cNvPr>
          <p:cNvSpPr txBox="1"/>
          <p:nvPr/>
        </p:nvSpPr>
        <p:spPr>
          <a:xfrm>
            <a:off x="5484514" y="4339908"/>
            <a:ext cx="412292" cy="261610"/>
          </a:xfrm>
          <a:prstGeom prst="rect">
            <a:avLst/>
          </a:prstGeom>
          <a:noFill/>
        </p:spPr>
        <p:txBody>
          <a:bodyPr wrap="none" rtlCol="0">
            <a:spAutoFit/>
          </a:bodyPr>
          <a:lstStyle/>
          <a:p>
            <a:r>
              <a:rPr lang="en-US" sz="1050" dirty="0"/>
              <a:t>VPC</a:t>
            </a:r>
          </a:p>
        </p:txBody>
      </p:sp>
      <p:sp>
        <p:nvSpPr>
          <p:cNvPr id="32" name="Freeform 50">
            <a:extLst>
              <a:ext uri="{FF2B5EF4-FFF2-40B4-BE49-F238E27FC236}">
                <a16:creationId xmlns:a16="http://schemas.microsoft.com/office/drawing/2014/main" id="{DB1B1EF5-01E7-6C63-F34A-5DE339862943}"/>
              </a:ext>
            </a:extLst>
          </p:cNvPr>
          <p:cNvSpPr>
            <a:spLocks noEditPoints="1"/>
          </p:cNvSpPr>
          <p:nvPr/>
        </p:nvSpPr>
        <p:spPr bwMode="auto">
          <a:xfrm>
            <a:off x="7399397" y="3429000"/>
            <a:ext cx="1672515" cy="98424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chemeClr val="bg2">
              <a:alpha val="65098"/>
            </a:schemeClr>
          </a:solidFill>
          <a:ln>
            <a:solidFill>
              <a:schemeClr val="bg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 name="Rounded Rectangle 32">
            <a:extLst>
              <a:ext uri="{FF2B5EF4-FFF2-40B4-BE49-F238E27FC236}">
                <a16:creationId xmlns:a16="http://schemas.microsoft.com/office/drawing/2014/main" id="{2BB1C738-2586-7805-38EF-357AE510A33C}"/>
              </a:ext>
            </a:extLst>
          </p:cNvPr>
          <p:cNvSpPr/>
          <p:nvPr/>
        </p:nvSpPr>
        <p:spPr>
          <a:xfrm>
            <a:off x="7622152" y="3793445"/>
            <a:ext cx="1167877" cy="539073"/>
          </a:xfrm>
          <a:prstGeom prst="roundRect">
            <a:avLst>
              <a:gd name="adj" fmla="val 8166"/>
            </a:avLst>
          </a:prstGeom>
          <a:solidFill>
            <a:schemeClr val="bg1"/>
          </a:solid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Processor outline">
            <a:extLst>
              <a:ext uri="{FF2B5EF4-FFF2-40B4-BE49-F238E27FC236}">
                <a16:creationId xmlns:a16="http://schemas.microsoft.com/office/drawing/2014/main" id="{707A72BE-873B-BBDF-959B-FCA77BD921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8746" y="3865225"/>
            <a:ext cx="402903" cy="402903"/>
          </a:xfrm>
          <a:prstGeom prst="rect">
            <a:avLst/>
          </a:prstGeom>
        </p:spPr>
      </p:pic>
      <p:pic>
        <p:nvPicPr>
          <p:cNvPr id="35" name="Graphic 34">
            <a:extLst>
              <a:ext uri="{FF2B5EF4-FFF2-40B4-BE49-F238E27FC236}">
                <a16:creationId xmlns:a16="http://schemas.microsoft.com/office/drawing/2014/main" id="{B7084675-E36F-49D9-5F28-2CC1FB7F47D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58965" y="3847997"/>
            <a:ext cx="420131" cy="420131"/>
          </a:xfrm>
          <a:prstGeom prst="rect">
            <a:avLst/>
          </a:prstGeom>
        </p:spPr>
      </p:pic>
      <p:sp>
        <p:nvSpPr>
          <p:cNvPr id="36" name="Right Arrow 35">
            <a:extLst>
              <a:ext uri="{FF2B5EF4-FFF2-40B4-BE49-F238E27FC236}">
                <a16:creationId xmlns:a16="http://schemas.microsoft.com/office/drawing/2014/main" id="{CCEEEB7F-1110-0A35-5227-9D908257BF4F}"/>
              </a:ext>
            </a:extLst>
          </p:cNvPr>
          <p:cNvSpPr/>
          <p:nvPr/>
        </p:nvSpPr>
        <p:spPr>
          <a:xfrm>
            <a:off x="8206089" y="3975008"/>
            <a:ext cx="260059" cy="1856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F436A78-FF03-68F8-9821-E7FCC19F6D1C}"/>
              </a:ext>
            </a:extLst>
          </p:cNvPr>
          <p:cNvSpPr txBox="1"/>
          <p:nvPr/>
        </p:nvSpPr>
        <p:spPr>
          <a:xfrm>
            <a:off x="7999943" y="4339908"/>
            <a:ext cx="412292" cy="261610"/>
          </a:xfrm>
          <a:prstGeom prst="rect">
            <a:avLst/>
          </a:prstGeom>
          <a:noFill/>
        </p:spPr>
        <p:txBody>
          <a:bodyPr wrap="none" rtlCol="0">
            <a:spAutoFit/>
          </a:bodyPr>
          <a:lstStyle/>
          <a:p>
            <a:r>
              <a:rPr lang="en-US" sz="1050" dirty="0"/>
              <a:t>VPC</a:t>
            </a:r>
          </a:p>
        </p:txBody>
      </p:sp>
      <p:sp>
        <p:nvSpPr>
          <p:cNvPr id="38" name="Rectangle 37">
            <a:extLst>
              <a:ext uri="{FF2B5EF4-FFF2-40B4-BE49-F238E27FC236}">
                <a16:creationId xmlns:a16="http://schemas.microsoft.com/office/drawing/2014/main" id="{30E029A5-388E-715B-8398-49D561F15893}"/>
              </a:ext>
            </a:extLst>
          </p:cNvPr>
          <p:cNvSpPr/>
          <p:nvPr/>
        </p:nvSpPr>
        <p:spPr>
          <a:xfrm>
            <a:off x="8336118" y="3256055"/>
            <a:ext cx="1554540" cy="40366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900" dirty="0">
                <a:solidFill>
                  <a:srgbClr val="C00000"/>
                </a:solidFill>
              </a:rPr>
              <a:t>BLOCK Russia, North Korea</a:t>
            </a:r>
          </a:p>
        </p:txBody>
      </p:sp>
      <p:pic>
        <p:nvPicPr>
          <p:cNvPr id="39" name="Picture 2">
            <a:extLst>
              <a:ext uri="{FF2B5EF4-FFF2-40B4-BE49-F238E27FC236}">
                <a16:creationId xmlns:a16="http://schemas.microsoft.com/office/drawing/2014/main" id="{39072096-CD67-3FBA-2528-E5D1868268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17372" y="3352924"/>
            <a:ext cx="486631" cy="29133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a:extLst>
              <a:ext uri="{FF2B5EF4-FFF2-40B4-BE49-F238E27FC236}">
                <a16:creationId xmlns:a16="http://schemas.microsoft.com/office/drawing/2014/main" id="{B3DFB1B0-5EF7-BDC1-E2DD-DE63016F1F3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03317" y="3334863"/>
            <a:ext cx="827446" cy="2391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Virus - Free computer icons">
            <a:extLst>
              <a:ext uri="{FF2B5EF4-FFF2-40B4-BE49-F238E27FC236}">
                <a16:creationId xmlns:a16="http://schemas.microsoft.com/office/drawing/2014/main" id="{8B5F87D1-A4BF-AC96-08A1-663113E40BF6}"/>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33721" t="-33329" r="-25264" b="-25656"/>
          <a:stretch/>
        </p:blipFill>
        <p:spPr bwMode="auto">
          <a:xfrm>
            <a:off x="5394748" y="4067946"/>
            <a:ext cx="228600" cy="228600"/>
          </a:xfrm>
          <a:prstGeom prst="ellipse">
            <a:avLst/>
          </a:prstGeom>
          <a:solidFill>
            <a:srgbClr val="FFC000"/>
          </a:solidFill>
        </p:spPr>
      </p:pic>
      <p:sp>
        <p:nvSpPr>
          <p:cNvPr id="43" name="TextBox 42">
            <a:extLst>
              <a:ext uri="{FF2B5EF4-FFF2-40B4-BE49-F238E27FC236}">
                <a16:creationId xmlns:a16="http://schemas.microsoft.com/office/drawing/2014/main" id="{CA72C0E6-AF95-4463-94B5-688108F44424}"/>
              </a:ext>
            </a:extLst>
          </p:cNvPr>
          <p:cNvSpPr txBox="1"/>
          <p:nvPr/>
        </p:nvSpPr>
        <p:spPr>
          <a:xfrm>
            <a:off x="4649862" y="4621608"/>
            <a:ext cx="2081595" cy="276999"/>
          </a:xfrm>
          <a:prstGeom prst="rect">
            <a:avLst/>
          </a:prstGeom>
          <a:noFill/>
        </p:spPr>
        <p:txBody>
          <a:bodyPr wrap="none" rtlCol="0">
            <a:spAutoFit/>
          </a:bodyPr>
          <a:lstStyle/>
          <a:p>
            <a:r>
              <a:rPr lang="en-US" sz="1200" b="1" dirty="0"/>
              <a:t>Distributed Perimeter Control</a:t>
            </a:r>
          </a:p>
        </p:txBody>
      </p:sp>
      <p:pic>
        <p:nvPicPr>
          <p:cNvPr id="45" name="Picture 44" descr="Icon&#10;&#10;Description automatically generated">
            <a:extLst>
              <a:ext uri="{FF2B5EF4-FFF2-40B4-BE49-F238E27FC236}">
                <a16:creationId xmlns:a16="http://schemas.microsoft.com/office/drawing/2014/main" id="{F0EEB571-D147-4EAD-1163-BDD12D70EA8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56979" y="4117076"/>
            <a:ext cx="304764" cy="304764"/>
          </a:xfrm>
          <a:prstGeom prst="rect">
            <a:avLst/>
          </a:prstGeom>
        </p:spPr>
      </p:pic>
      <p:pic>
        <p:nvPicPr>
          <p:cNvPr id="46" name="Picture 45" descr="Icon&#10;&#10;Description automatically generated">
            <a:extLst>
              <a:ext uri="{FF2B5EF4-FFF2-40B4-BE49-F238E27FC236}">
                <a16:creationId xmlns:a16="http://schemas.microsoft.com/office/drawing/2014/main" id="{DA8B5CF2-2FE8-853D-55A7-C4D874B658C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63160" y="4112176"/>
            <a:ext cx="304764" cy="304764"/>
          </a:xfrm>
          <a:prstGeom prst="rect">
            <a:avLst/>
          </a:prstGeom>
        </p:spPr>
      </p:pic>
      <p:pic>
        <p:nvPicPr>
          <p:cNvPr id="47" name="Picture 46" descr="Icon&#10;&#10;Description automatically generated">
            <a:extLst>
              <a:ext uri="{FF2B5EF4-FFF2-40B4-BE49-F238E27FC236}">
                <a16:creationId xmlns:a16="http://schemas.microsoft.com/office/drawing/2014/main" id="{0BEBE3D0-552B-24F2-1CD5-E10DDC49578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85333" y="4083585"/>
            <a:ext cx="304764" cy="304764"/>
          </a:xfrm>
          <a:prstGeom prst="rect">
            <a:avLst/>
          </a:prstGeom>
        </p:spPr>
      </p:pic>
      <p:sp>
        <p:nvSpPr>
          <p:cNvPr id="48" name="TextBox 47">
            <a:extLst>
              <a:ext uri="{FF2B5EF4-FFF2-40B4-BE49-F238E27FC236}">
                <a16:creationId xmlns:a16="http://schemas.microsoft.com/office/drawing/2014/main" id="{27B9CF3A-D24B-7D6D-DCC1-BA442CCF0C53}"/>
              </a:ext>
            </a:extLst>
          </p:cNvPr>
          <p:cNvSpPr txBox="1"/>
          <p:nvPr/>
        </p:nvSpPr>
        <p:spPr>
          <a:xfrm>
            <a:off x="3394717" y="2769051"/>
            <a:ext cx="1019831" cy="261610"/>
          </a:xfrm>
          <a:prstGeom prst="rect">
            <a:avLst/>
          </a:prstGeom>
          <a:noFill/>
        </p:spPr>
        <p:txBody>
          <a:bodyPr wrap="none" rtlCol="0">
            <a:spAutoFit/>
          </a:bodyPr>
          <a:lstStyle/>
          <a:p>
            <a:r>
              <a:rPr lang="en-US" sz="1100" dirty="0"/>
              <a:t>FQDN Filtering</a:t>
            </a:r>
          </a:p>
        </p:txBody>
      </p:sp>
      <p:sp>
        <p:nvSpPr>
          <p:cNvPr id="49" name="TextBox 48">
            <a:extLst>
              <a:ext uri="{FF2B5EF4-FFF2-40B4-BE49-F238E27FC236}">
                <a16:creationId xmlns:a16="http://schemas.microsoft.com/office/drawing/2014/main" id="{CD7EDCA1-CE7B-DF1B-1DC0-A1E27ED2C9A8}"/>
              </a:ext>
            </a:extLst>
          </p:cNvPr>
          <p:cNvSpPr txBox="1"/>
          <p:nvPr/>
        </p:nvSpPr>
        <p:spPr>
          <a:xfrm>
            <a:off x="8666791" y="2995127"/>
            <a:ext cx="939681" cy="261610"/>
          </a:xfrm>
          <a:prstGeom prst="rect">
            <a:avLst/>
          </a:prstGeom>
          <a:noFill/>
        </p:spPr>
        <p:txBody>
          <a:bodyPr wrap="none" rtlCol="0">
            <a:spAutoFit/>
          </a:bodyPr>
          <a:lstStyle/>
          <a:p>
            <a:r>
              <a:rPr lang="en-US" sz="1100" dirty="0"/>
              <a:t>Geo-Blocking</a:t>
            </a:r>
          </a:p>
        </p:txBody>
      </p:sp>
      <p:sp>
        <p:nvSpPr>
          <p:cNvPr id="50" name="TextBox 49">
            <a:extLst>
              <a:ext uri="{FF2B5EF4-FFF2-40B4-BE49-F238E27FC236}">
                <a16:creationId xmlns:a16="http://schemas.microsoft.com/office/drawing/2014/main" id="{0CE8E974-E419-0E93-6EF1-4D5178E68840}"/>
              </a:ext>
            </a:extLst>
          </p:cNvPr>
          <p:cNvSpPr txBox="1"/>
          <p:nvPr/>
        </p:nvSpPr>
        <p:spPr>
          <a:xfrm>
            <a:off x="5561841" y="3097866"/>
            <a:ext cx="1220206" cy="261610"/>
          </a:xfrm>
          <a:prstGeom prst="rect">
            <a:avLst/>
          </a:prstGeom>
          <a:noFill/>
        </p:spPr>
        <p:txBody>
          <a:bodyPr wrap="none" rtlCol="0">
            <a:spAutoFit/>
          </a:bodyPr>
          <a:lstStyle/>
          <a:p>
            <a:r>
              <a:rPr lang="en-US" sz="1100" dirty="0"/>
              <a:t>Threat Prevention</a:t>
            </a:r>
          </a:p>
        </p:txBody>
      </p:sp>
      <p:cxnSp>
        <p:nvCxnSpPr>
          <p:cNvPr id="52" name="Curved Connector 51">
            <a:extLst>
              <a:ext uri="{FF2B5EF4-FFF2-40B4-BE49-F238E27FC236}">
                <a16:creationId xmlns:a16="http://schemas.microsoft.com/office/drawing/2014/main" id="{9DB18398-6494-EC1C-4A0B-7F0985358320}"/>
              </a:ext>
            </a:extLst>
          </p:cNvPr>
          <p:cNvCxnSpPr>
            <a:cxnSpLocks/>
          </p:cNvCxnSpPr>
          <p:nvPr/>
        </p:nvCxnSpPr>
        <p:spPr>
          <a:xfrm flipV="1">
            <a:off x="3537879" y="2397592"/>
            <a:ext cx="3362143" cy="1666659"/>
          </a:xfrm>
          <a:prstGeom prst="curvedConnector3">
            <a:avLst>
              <a:gd name="adj1" fmla="val 39162"/>
            </a:avLst>
          </a:prstGeom>
          <a:ln w="76200">
            <a:solidFill>
              <a:srgbClr val="57BA41">
                <a:alpha val="47843"/>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C8EF3C7B-6398-BF8F-246A-2C2C579FB84A}"/>
              </a:ext>
            </a:extLst>
          </p:cNvPr>
          <p:cNvCxnSpPr>
            <a:cxnSpLocks/>
            <a:stCxn id="35" idx="3"/>
          </p:cNvCxnSpPr>
          <p:nvPr/>
        </p:nvCxnSpPr>
        <p:spPr>
          <a:xfrm flipH="1" flipV="1">
            <a:off x="8194908" y="2644394"/>
            <a:ext cx="784188" cy="1413669"/>
          </a:xfrm>
          <a:prstGeom prst="curvedConnector4">
            <a:avLst>
              <a:gd name="adj1" fmla="val -157153"/>
              <a:gd name="adj2" fmla="val 77370"/>
            </a:avLst>
          </a:prstGeom>
          <a:ln w="76200">
            <a:solidFill>
              <a:srgbClr val="57BA41">
                <a:alpha val="47843"/>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FD44A2CA-4AF6-42AE-C519-4561F55D65CA}"/>
              </a:ext>
            </a:extLst>
          </p:cNvPr>
          <p:cNvCxnSpPr>
            <a:cxnSpLocks/>
            <a:stCxn id="27" idx="3"/>
          </p:cNvCxnSpPr>
          <p:nvPr/>
        </p:nvCxnSpPr>
        <p:spPr>
          <a:xfrm flipV="1">
            <a:off x="6463667" y="3529367"/>
            <a:ext cx="579517" cy="528696"/>
          </a:xfrm>
          <a:prstGeom prst="curvedConnector3">
            <a:avLst>
              <a:gd name="adj1" fmla="val 50000"/>
            </a:avLst>
          </a:prstGeom>
          <a:ln w="76200">
            <a:solidFill>
              <a:srgbClr val="FF0000">
                <a:alpha val="47843"/>
              </a:srgbClr>
            </a:solidFill>
            <a:tailEnd type="triangle"/>
          </a:ln>
        </p:spPr>
        <p:style>
          <a:lnRef idx="1">
            <a:schemeClr val="accent1"/>
          </a:lnRef>
          <a:fillRef idx="0">
            <a:schemeClr val="accent1"/>
          </a:fillRef>
          <a:effectRef idx="0">
            <a:schemeClr val="accent1"/>
          </a:effectRef>
          <a:fontRef idx="minor">
            <a:schemeClr val="tx1"/>
          </a:fontRef>
        </p:style>
      </p:cxnSp>
      <p:sp>
        <p:nvSpPr>
          <p:cNvPr id="70" name="Multiply 69">
            <a:extLst>
              <a:ext uri="{FF2B5EF4-FFF2-40B4-BE49-F238E27FC236}">
                <a16:creationId xmlns:a16="http://schemas.microsoft.com/office/drawing/2014/main" id="{9C277E9D-7D6A-3FAA-5D6F-53DF3281F1FC}"/>
              </a:ext>
            </a:extLst>
          </p:cNvPr>
          <p:cNvSpPr/>
          <p:nvPr/>
        </p:nvSpPr>
        <p:spPr>
          <a:xfrm>
            <a:off x="6531593" y="3686796"/>
            <a:ext cx="395649" cy="39836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FBF03F70-3465-8166-A95B-8D78E0C9CBC9}"/>
              </a:ext>
            </a:extLst>
          </p:cNvPr>
          <p:cNvSpPr txBox="1"/>
          <p:nvPr/>
        </p:nvSpPr>
        <p:spPr>
          <a:xfrm>
            <a:off x="3066882" y="1348773"/>
            <a:ext cx="1789721" cy="276999"/>
          </a:xfrm>
          <a:prstGeom prst="rect">
            <a:avLst/>
          </a:prstGeom>
          <a:noFill/>
        </p:spPr>
        <p:txBody>
          <a:bodyPr wrap="none" rtlCol="0">
            <a:spAutoFit/>
          </a:bodyPr>
          <a:lstStyle/>
          <a:p>
            <a:r>
              <a:rPr lang="en-US" sz="1200" b="1" dirty="0"/>
              <a:t>Centralized Management</a:t>
            </a:r>
          </a:p>
        </p:txBody>
      </p:sp>
      <p:pic>
        <p:nvPicPr>
          <p:cNvPr id="76" name="Picture 75">
            <a:extLst>
              <a:ext uri="{FF2B5EF4-FFF2-40B4-BE49-F238E27FC236}">
                <a16:creationId xmlns:a16="http://schemas.microsoft.com/office/drawing/2014/main" id="{765DEE6E-ACD7-FB43-1572-A0C995F3AC3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5184" y="3864948"/>
            <a:ext cx="304800" cy="304800"/>
          </a:xfrm>
          <a:prstGeom prst="rect">
            <a:avLst/>
          </a:prstGeom>
        </p:spPr>
      </p:pic>
    </p:spTree>
    <p:extLst>
      <p:ext uri="{BB962C8B-B14F-4D97-AF65-F5344CB8AC3E}">
        <p14:creationId xmlns:p14="http://schemas.microsoft.com/office/powerpoint/2010/main" val="425663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afterEffect">
                                  <p:stCondLst>
                                    <p:cond delay="0"/>
                                  </p:stCondLst>
                                  <p:childTnLst>
                                    <p:animMotion origin="layout" path="M -0.00026 -0.0007 L -0.03529 0.01805 L -0.06289 0.04143 L -0.07592 0.06597 L -0.08347 0.0993 L -0.08842 0.13032 L -0.09154 0.16921 L -0.09102 0.19699 L -0.08907 0.22592 L -0.08217 0.25023 L -0.07032 0.27708 L -0.05534 0.29375 " pathEditMode="relative" rAng="0" ptsTypes="AAAAAAAAAAAA">
                                      <p:cBhvr>
                                        <p:cTn id="6" dur="2000" fill="hold"/>
                                        <p:tgtEl>
                                          <p:spTgt spid="41"/>
                                        </p:tgtEl>
                                        <p:attrNameLst>
                                          <p:attrName>ppt_x</p:attrName>
                                          <p:attrName>ppt_y</p:attrName>
                                        </p:attrNameLst>
                                      </p:cBhvr>
                                      <p:rCtr x="-4570" y="14722"/>
                                    </p:animMotion>
                                  </p:childTnLst>
                                </p:cTn>
                              </p:par>
                            </p:childTnLst>
                          </p:cTn>
                        </p:par>
                        <p:par>
                          <p:cTn id="7" fill="hold">
                            <p:stCondLst>
                              <p:cond delay="2000"/>
                            </p:stCondLst>
                            <p:childTnLst>
                              <p:par>
                                <p:cTn id="8" presetID="0" presetClass="path" presetSubtype="0" decel="50000" fill="hold" nodeType="afterEffect">
                                  <p:stCondLst>
                                    <p:cond delay="0"/>
                                  </p:stCondLst>
                                  <p:childTnLst>
                                    <p:animMotion origin="layout" path="M -0.05456 0.29051 L 0.05364 0.28773 " pathEditMode="relative" rAng="0" ptsTypes="AA">
                                      <p:cBhvr>
                                        <p:cTn id="9" dur="2000" fill="hold"/>
                                        <p:tgtEl>
                                          <p:spTgt spid="41"/>
                                        </p:tgtEl>
                                        <p:attrNameLst>
                                          <p:attrName>ppt_x</p:attrName>
                                          <p:attrName>ppt_y</p:attrName>
                                        </p:attrNameLst>
                                      </p:cBhvr>
                                      <p:rCtr x="5404"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6E9EDA06-E975-C283-6802-C16B526A3DF0}"/>
              </a:ext>
            </a:extLst>
          </p:cNvPr>
          <p:cNvSpPr/>
          <p:nvPr/>
        </p:nvSpPr>
        <p:spPr>
          <a:xfrm>
            <a:off x="3053487" y="3844883"/>
            <a:ext cx="2515164" cy="1467475"/>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Processor outline">
            <a:extLst>
              <a:ext uri="{FF2B5EF4-FFF2-40B4-BE49-F238E27FC236}">
                <a16:creationId xmlns:a16="http://schemas.microsoft.com/office/drawing/2014/main" id="{24CFAB4F-87E1-B36E-9635-D4FD64700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0179" y="4472868"/>
            <a:ext cx="699207" cy="699207"/>
          </a:xfrm>
          <a:prstGeom prst="rect">
            <a:avLst/>
          </a:prstGeom>
        </p:spPr>
      </p:pic>
      <p:cxnSp>
        <p:nvCxnSpPr>
          <p:cNvPr id="54" name="Straight Connector 53">
            <a:extLst>
              <a:ext uri="{FF2B5EF4-FFF2-40B4-BE49-F238E27FC236}">
                <a16:creationId xmlns:a16="http://schemas.microsoft.com/office/drawing/2014/main" id="{63253758-65AA-4F37-0B55-5E6C069C4876}"/>
              </a:ext>
            </a:extLst>
          </p:cNvPr>
          <p:cNvCxnSpPr>
            <a:cxnSpLocks/>
            <a:stCxn id="32" idx="0"/>
            <a:endCxn id="32" idx="2"/>
          </p:cNvCxnSpPr>
          <p:nvPr/>
        </p:nvCxnSpPr>
        <p:spPr>
          <a:xfrm>
            <a:off x="4311069" y="3844883"/>
            <a:ext cx="0" cy="1467475"/>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7" name="Graphic 56" descr="Processor outline">
            <a:extLst>
              <a:ext uri="{FF2B5EF4-FFF2-40B4-BE49-F238E27FC236}">
                <a16:creationId xmlns:a16="http://schemas.microsoft.com/office/drawing/2014/main" id="{292D8403-2840-03FD-0109-8F27453909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2004" y="4466007"/>
            <a:ext cx="699207" cy="699207"/>
          </a:xfrm>
          <a:prstGeom prst="rect">
            <a:avLst/>
          </a:prstGeom>
        </p:spPr>
      </p:pic>
      <p:sp>
        <p:nvSpPr>
          <p:cNvPr id="58" name="TextBox 57">
            <a:extLst>
              <a:ext uri="{FF2B5EF4-FFF2-40B4-BE49-F238E27FC236}">
                <a16:creationId xmlns:a16="http://schemas.microsoft.com/office/drawing/2014/main" id="{8DB465F1-E62B-565A-B2E8-72F8A15EFE93}"/>
              </a:ext>
            </a:extLst>
          </p:cNvPr>
          <p:cNvSpPr txBox="1"/>
          <p:nvPr/>
        </p:nvSpPr>
        <p:spPr>
          <a:xfrm>
            <a:off x="3807449" y="4808040"/>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60" name="TextBox 59">
            <a:extLst>
              <a:ext uri="{FF2B5EF4-FFF2-40B4-BE49-F238E27FC236}">
                <a16:creationId xmlns:a16="http://schemas.microsoft.com/office/drawing/2014/main" id="{2B339157-E4D0-B908-AD8C-63638C26EA97}"/>
              </a:ext>
            </a:extLst>
          </p:cNvPr>
          <p:cNvSpPr txBox="1"/>
          <p:nvPr/>
        </p:nvSpPr>
        <p:spPr>
          <a:xfrm>
            <a:off x="3085791" y="3864407"/>
            <a:ext cx="425116" cy="276999"/>
          </a:xfrm>
          <a:prstGeom prst="rect">
            <a:avLst/>
          </a:prstGeom>
          <a:noFill/>
        </p:spPr>
        <p:txBody>
          <a:bodyPr wrap="none" rtlCol="0">
            <a:spAutoFit/>
          </a:bodyPr>
          <a:lstStyle/>
          <a:p>
            <a:r>
              <a:rPr lang="en-US" sz="1200" dirty="0"/>
              <a:t>AZ1</a:t>
            </a:r>
          </a:p>
        </p:txBody>
      </p:sp>
      <p:sp>
        <p:nvSpPr>
          <p:cNvPr id="61" name="TextBox 60">
            <a:extLst>
              <a:ext uri="{FF2B5EF4-FFF2-40B4-BE49-F238E27FC236}">
                <a16:creationId xmlns:a16="http://schemas.microsoft.com/office/drawing/2014/main" id="{E4E079ED-CCEE-A457-684D-9F18FBEC4E9C}"/>
              </a:ext>
            </a:extLst>
          </p:cNvPr>
          <p:cNvSpPr txBox="1"/>
          <p:nvPr/>
        </p:nvSpPr>
        <p:spPr>
          <a:xfrm>
            <a:off x="5076243" y="3864407"/>
            <a:ext cx="425116" cy="276999"/>
          </a:xfrm>
          <a:prstGeom prst="rect">
            <a:avLst/>
          </a:prstGeom>
          <a:noFill/>
        </p:spPr>
        <p:txBody>
          <a:bodyPr wrap="none" rtlCol="0">
            <a:spAutoFit/>
          </a:bodyPr>
          <a:lstStyle/>
          <a:p>
            <a:r>
              <a:rPr lang="en-US" sz="1200" dirty="0"/>
              <a:t>AZ2</a:t>
            </a:r>
          </a:p>
        </p:txBody>
      </p:sp>
      <p:sp>
        <p:nvSpPr>
          <p:cNvPr id="50" name="TextBox 49">
            <a:extLst>
              <a:ext uri="{FF2B5EF4-FFF2-40B4-BE49-F238E27FC236}">
                <a16:creationId xmlns:a16="http://schemas.microsoft.com/office/drawing/2014/main" id="{AFFA3523-7866-A7D4-50A6-8695F74729D5}"/>
              </a:ext>
            </a:extLst>
          </p:cNvPr>
          <p:cNvSpPr txBox="1"/>
          <p:nvPr/>
        </p:nvSpPr>
        <p:spPr>
          <a:xfrm>
            <a:off x="3918599" y="5391538"/>
            <a:ext cx="731290" cy="369332"/>
          </a:xfrm>
          <a:prstGeom prst="rect">
            <a:avLst/>
          </a:prstGeom>
          <a:noFill/>
        </p:spPr>
        <p:txBody>
          <a:bodyPr wrap="none" rtlCol="0">
            <a:spAutoFit/>
          </a:bodyPr>
          <a:lstStyle/>
          <a:p>
            <a:r>
              <a:rPr lang="en-US" dirty="0"/>
              <a:t>App 1</a:t>
            </a:r>
          </a:p>
        </p:txBody>
      </p:sp>
      <p:sp>
        <p:nvSpPr>
          <p:cNvPr id="110" name="Rounded Rectangle 109">
            <a:extLst>
              <a:ext uri="{FF2B5EF4-FFF2-40B4-BE49-F238E27FC236}">
                <a16:creationId xmlns:a16="http://schemas.microsoft.com/office/drawing/2014/main" id="{9E08E2DA-C7AE-23F6-3515-8D5CB17DDEDA}"/>
              </a:ext>
            </a:extLst>
          </p:cNvPr>
          <p:cNvSpPr/>
          <p:nvPr/>
        </p:nvSpPr>
        <p:spPr>
          <a:xfrm>
            <a:off x="2947236" y="1859502"/>
            <a:ext cx="5516120" cy="4102515"/>
          </a:xfrm>
          <a:prstGeom prst="roundRect">
            <a:avLst>
              <a:gd name="adj" fmla="val 7573"/>
            </a:avLst>
          </a:prstGeom>
          <a:noFill/>
          <a:ln w="25400"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D0B41011-AF1F-A6EA-9046-447A042C5E4A}"/>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25932" y="1958485"/>
            <a:ext cx="420131" cy="420131"/>
          </a:xfrm>
          <a:prstGeom prst="rect">
            <a:avLst/>
          </a:prstGeom>
        </p:spPr>
      </p:pic>
      <p:grpSp>
        <p:nvGrpSpPr>
          <p:cNvPr id="13" name="Group 12">
            <a:extLst>
              <a:ext uri="{FF2B5EF4-FFF2-40B4-BE49-F238E27FC236}">
                <a16:creationId xmlns:a16="http://schemas.microsoft.com/office/drawing/2014/main" id="{A0AAEFC4-4C81-C615-22E7-507B111AE4E4}"/>
              </a:ext>
            </a:extLst>
          </p:cNvPr>
          <p:cNvGrpSpPr/>
          <p:nvPr/>
        </p:nvGrpSpPr>
        <p:grpSpPr>
          <a:xfrm>
            <a:off x="3607629" y="1016435"/>
            <a:ext cx="1194334" cy="724055"/>
            <a:chOff x="6761827" y="4010288"/>
            <a:chExt cx="1194334" cy="724055"/>
          </a:xfrm>
        </p:grpSpPr>
        <p:sp>
          <p:nvSpPr>
            <p:cNvPr id="14" name="Freeform 50">
              <a:extLst>
                <a:ext uri="{FF2B5EF4-FFF2-40B4-BE49-F238E27FC236}">
                  <a16:creationId xmlns:a16="http://schemas.microsoft.com/office/drawing/2014/main" id="{18C96AA0-4595-83BB-2ABD-ED86AC64BC6A}"/>
                </a:ext>
              </a:extLst>
            </p:cNvPr>
            <p:cNvSpPr>
              <a:spLocks noEditPoints="1"/>
            </p:cNvSpPr>
            <p:nvPr/>
          </p:nvSpPr>
          <p:spPr bwMode="auto">
            <a:xfrm>
              <a:off x="6761827" y="4010288"/>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0F6E0167-4997-D0D7-DA40-AB95C70F0A58}"/>
                </a:ext>
              </a:extLst>
            </p:cNvPr>
            <p:cNvSpPr txBox="1"/>
            <p:nvPr/>
          </p:nvSpPr>
          <p:spPr>
            <a:xfrm>
              <a:off x="7012688" y="4299340"/>
              <a:ext cx="788742" cy="307777"/>
            </a:xfrm>
            <a:prstGeom prst="rect">
              <a:avLst/>
            </a:prstGeom>
            <a:noFill/>
          </p:spPr>
          <p:txBody>
            <a:bodyPr wrap="none" rtlCol="0">
              <a:spAutoFit/>
            </a:bodyPr>
            <a:lstStyle/>
            <a:p>
              <a:r>
                <a:rPr lang="en-US" sz="1400" b="1" dirty="0"/>
                <a:t>Internet</a:t>
              </a:r>
            </a:p>
          </p:txBody>
        </p:sp>
      </p:grpSp>
      <p:pic>
        <p:nvPicPr>
          <p:cNvPr id="39" name="Picture 38">
            <a:extLst>
              <a:ext uri="{FF2B5EF4-FFF2-40B4-BE49-F238E27FC236}">
                <a16:creationId xmlns:a16="http://schemas.microsoft.com/office/drawing/2014/main" id="{C53716DB-E382-A96B-5A8E-237A30BB668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76243" y="188225"/>
            <a:ext cx="761616" cy="619900"/>
          </a:xfrm>
          <a:prstGeom prst="rect">
            <a:avLst/>
          </a:prstGeom>
        </p:spPr>
      </p:pic>
      <p:pic>
        <p:nvPicPr>
          <p:cNvPr id="40" name="Picture 39">
            <a:extLst>
              <a:ext uri="{FF2B5EF4-FFF2-40B4-BE49-F238E27FC236}">
                <a16:creationId xmlns:a16="http://schemas.microsoft.com/office/drawing/2014/main" id="{932C1A8B-5ED8-93A9-3399-0F494867AD5C}"/>
              </a:ext>
            </a:extLst>
          </p:cNvPr>
          <p:cNvPicPr>
            <a:picLocks noChangeAspect="1"/>
          </p:cNvPicPr>
          <p:nvPr/>
        </p:nvPicPr>
        <p:blipFill>
          <a:blip r:embed="rId8"/>
          <a:stretch>
            <a:fillRect/>
          </a:stretch>
        </p:blipFill>
        <p:spPr>
          <a:xfrm>
            <a:off x="6379680" y="221271"/>
            <a:ext cx="523281" cy="523285"/>
          </a:xfrm>
          <a:prstGeom prst="rect">
            <a:avLst/>
          </a:prstGeom>
        </p:spPr>
      </p:pic>
      <p:sp>
        <p:nvSpPr>
          <p:cNvPr id="44" name="TextBox 43">
            <a:extLst>
              <a:ext uri="{FF2B5EF4-FFF2-40B4-BE49-F238E27FC236}">
                <a16:creationId xmlns:a16="http://schemas.microsoft.com/office/drawing/2014/main" id="{AAFCD6E0-3D21-161C-DE87-743392A5DA87}"/>
              </a:ext>
            </a:extLst>
          </p:cNvPr>
          <p:cNvSpPr txBox="1"/>
          <p:nvPr/>
        </p:nvSpPr>
        <p:spPr>
          <a:xfrm>
            <a:off x="6954551" y="172405"/>
            <a:ext cx="758926" cy="523220"/>
          </a:xfrm>
          <a:prstGeom prst="rect">
            <a:avLst/>
          </a:prstGeom>
          <a:noFill/>
        </p:spPr>
        <p:txBody>
          <a:bodyPr wrap="none" rtlCol="0">
            <a:spAutoFit/>
          </a:bodyPr>
          <a:lstStyle/>
          <a:p>
            <a:r>
              <a:rPr lang="en-US" sz="1400" b="1" dirty="0"/>
              <a:t>Aviatrix</a:t>
            </a:r>
          </a:p>
          <a:p>
            <a:r>
              <a:rPr lang="en-US" sz="1400" b="1" dirty="0" err="1"/>
              <a:t>CoPilot</a:t>
            </a:r>
            <a:endParaRPr lang="en-US" sz="1400" b="1" dirty="0"/>
          </a:p>
        </p:txBody>
      </p:sp>
      <p:sp>
        <p:nvSpPr>
          <p:cNvPr id="45" name="TextBox 44">
            <a:extLst>
              <a:ext uri="{FF2B5EF4-FFF2-40B4-BE49-F238E27FC236}">
                <a16:creationId xmlns:a16="http://schemas.microsoft.com/office/drawing/2014/main" id="{A399E261-5263-FD47-8005-B2A5824D7D18}"/>
              </a:ext>
            </a:extLst>
          </p:cNvPr>
          <p:cNvSpPr txBox="1"/>
          <p:nvPr/>
        </p:nvSpPr>
        <p:spPr>
          <a:xfrm>
            <a:off x="4204796" y="216537"/>
            <a:ext cx="934230" cy="523220"/>
          </a:xfrm>
          <a:prstGeom prst="rect">
            <a:avLst/>
          </a:prstGeom>
          <a:noFill/>
        </p:spPr>
        <p:txBody>
          <a:bodyPr wrap="none" rtlCol="0">
            <a:spAutoFit/>
          </a:bodyPr>
          <a:lstStyle/>
          <a:p>
            <a:pPr algn="r"/>
            <a:r>
              <a:rPr lang="en-US" sz="1400" b="1" dirty="0"/>
              <a:t>Aviatrix</a:t>
            </a:r>
          </a:p>
          <a:p>
            <a:pPr algn="r"/>
            <a:r>
              <a:rPr lang="en-US" sz="1400" b="1" dirty="0"/>
              <a:t>Controller</a:t>
            </a:r>
          </a:p>
        </p:txBody>
      </p:sp>
      <p:pic>
        <p:nvPicPr>
          <p:cNvPr id="34" name="Graphic 33">
            <a:extLst>
              <a:ext uri="{FF2B5EF4-FFF2-40B4-BE49-F238E27FC236}">
                <a16:creationId xmlns:a16="http://schemas.microsoft.com/office/drawing/2014/main" id="{1872282E-618D-01E5-141B-F8AC2856A09A}"/>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890938" y="1965904"/>
            <a:ext cx="420131" cy="420131"/>
          </a:xfrm>
          <a:prstGeom prst="rect">
            <a:avLst/>
          </a:prstGeom>
        </p:spPr>
      </p:pic>
      <p:sp>
        <p:nvSpPr>
          <p:cNvPr id="46" name="TextBox 45">
            <a:extLst>
              <a:ext uri="{FF2B5EF4-FFF2-40B4-BE49-F238E27FC236}">
                <a16:creationId xmlns:a16="http://schemas.microsoft.com/office/drawing/2014/main" id="{CF95EEA3-CDA9-FEA9-7BFA-3B375292CD34}"/>
              </a:ext>
            </a:extLst>
          </p:cNvPr>
          <p:cNvSpPr txBox="1"/>
          <p:nvPr/>
        </p:nvSpPr>
        <p:spPr>
          <a:xfrm>
            <a:off x="3069842" y="2327145"/>
            <a:ext cx="1046825" cy="646331"/>
          </a:xfrm>
          <a:prstGeom prst="rect">
            <a:avLst/>
          </a:prstGeom>
          <a:noFill/>
        </p:spPr>
        <p:txBody>
          <a:bodyPr wrap="none" rtlCol="0">
            <a:spAutoFit/>
          </a:bodyPr>
          <a:lstStyle/>
          <a:p>
            <a:pPr algn="ctr"/>
            <a:r>
              <a:rPr lang="en-US" sz="1200" b="1" dirty="0"/>
              <a:t>Aviatrix </a:t>
            </a:r>
          </a:p>
          <a:p>
            <a:pPr algn="ctr"/>
            <a:r>
              <a:rPr lang="en-US" sz="1200" b="1" dirty="0"/>
              <a:t>Secure Egress</a:t>
            </a:r>
          </a:p>
          <a:p>
            <a:pPr algn="ctr"/>
            <a:r>
              <a:rPr lang="en-US" sz="1200" b="1" dirty="0"/>
              <a:t>Gateways</a:t>
            </a:r>
          </a:p>
        </p:txBody>
      </p:sp>
      <p:sp>
        <p:nvSpPr>
          <p:cNvPr id="47" name="TextBox 46">
            <a:extLst>
              <a:ext uri="{FF2B5EF4-FFF2-40B4-BE49-F238E27FC236}">
                <a16:creationId xmlns:a16="http://schemas.microsoft.com/office/drawing/2014/main" id="{BEB15C0C-0BC2-1228-30AB-70D5AE72E4F8}"/>
              </a:ext>
            </a:extLst>
          </p:cNvPr>
          <p:cNvSpPr txBox="1"/>
          <p:nvPr/>
        </p:nvSpPr>
        <p:spPr>
          <a:xfrm>
            <a:off x="4487158" y="2263159"/>
            <a:ext cx="1141210" cy="461665"/>
          </a:xfrm>
          <a:prstGeom prst="rect">
            <a:avLst/>
          </a:prstGeom>
          <a:noFill/>
        </p:spPr>
        <p:txBody>
          <a:bodyPr wrap="none" rtlCol="0">
            <a:spAutoFit/>
          </a:bodyPr>
          <a:lstStyle/>
          <a:p>
            <a:pPr algn="ctr"/>
            <a:r>
              <a:rPr lang="en-US" sz="1200" b="1" dirty="0"/>
              <a:t>Aviatrix Transit</a:t>
            </a:r>
          </a:p>
          <a:p>
            <a:pPr algn="ctr"/>
            <a:r>
              <a:rPr lang="en-US" sz="1200" b="1" dirty="0"/>
              <a:t>Gateways</a:t>
            </a:r>
          </a:p>
        </p:txBody>
      </p:sp>
      <p:cxnSp>
        <p:nvCxnSpPr>
          <p:cNvPr id="68" name="Straight Connector 67">
            <a:extLst>
              <a:ext uri="{FF2B5EF4-FFF2-40B4-BE49-F238E27FC236}">
                <a16:creationId xmlns:a16="http://schemas.microsoft.com/office/drawing/2014/main" id="{A29E1773-D6DB-D9FE-4F35-8FB04DFD28EB}"/>
              </a:ext>
            </a:extLst>
          </p:cNvPr>
          <p:cNvCxnSpPr>
            <a:cxnSpLocks/>
            <a:stCxn id="34" idx="3"/>
            <a:endCxn id="3" idx="1"/>
          </p:cNvCxnSpPr>
          <p:nvPr/>
        </p:nvCxnSpPr>
        <p:spPr>
          <a:xfrm flipV="1">
            <a:off x="4311069" y="2168551"/>
            <a:ext cx="1214863" cy="741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11" name="Curved Connector 110">
            <a:extLst>
              <a:ext uri="{FF2B5EF4-FFF2-40B4-BE49-F238E27FC236}">
                <a16:creationId xmlns:a16="http://schemas.microsoft.com/office/drawing/2014/main" id="{2897C61B-5474-8AA1-086D-3733AFE9207E}"/>
              </a:ext>
            </a:extLst>
          </p:cNvPr>
          <p:cNvCxnSpPr>
            <a:cxnSpLocks/>
          </p:cNvCxnSpPr>
          <p:nvPr/>
        </p:nvCxnSpPr>
        <p:spPr>
          <a:xfrm rot="10800000">
            <a:off x="4204796" y="1739704"/>
            <a:ext cx="1526008" cy="428620"/>
          </a:xfrm>
          <a:prstGeom prst="curvedConnector3">
            <a:avLst>
              <a:gd name="adj1" fmla="val 102713"/>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B44DC82E-42E8-5D1F-C871-45D126B15C53}"/>
              </a:ext>
            </a:extLst>
          </p:cNvPr>
          <p:cNvSpPr/>
          <p:nvPr/>
        </p:nvSpPr>
        <p:spPr>
          <a:xfrm>
            <a:off x="5758421" y="3844883"/>
            <a:ext cx="2515164" cy="1467475"/>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Graphic 142" descr="Processor outline">
            <a:extLst>
              <a:ext uri="{FF2B5EF4-FFF2-40B4-BE49-F238E27FC236}">
                <a16:creationId xmlns:a16="http://schemas.microsoft.com/office/drawing/2014/main" id="{BFC4F9AE-25CC-9B08-1A27-EB25C75529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95113" y="4472868"/>
            <a:ext cx="699207" cy="699207"/>
          </a:xfrm>
          <a:prstGeom prst="rect">
            <a:avLst/>
          </a:prstGeom>
        </p:spPr>
      </p:pic>
      <p:cxnSp>
        <p:nvCxnSpPr>
          <p:cNvPr id="144" name="Straight Connector 143">
            <a:extLst>
              <a:ext uri="{FF2B5EF4-FFF2-40B4-BE49-F238E27FC236}">
                <a16:creationId xmlns:a16="http://schemas.microsoft.com/office/drawing/2014/main" id="{8928B2B4-2916-F285-2D79-2802858E5BA2}"/>
              </a:ext>
            </a:extLst>
          </p:cNvPr>
          <p:cNvCxnSpPr>
            <a:cxnSpLocks/>
            <a:stCxn id="142" idx="0"/>
            <a:endCxn id="142" idx="2"/>
          </p:cNvCxnSpPr>
          <p:nvPr/>
        </p:nvCxnSpPr>
        <p:spPr>
          <a:xfrm>
            <a:off x="7016003" y="3844883"/>
            <a:ext cx="0" cy="1467475"/>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45" name="Graphic 144" descr="Processor outline">
            <a:extLst>
              <a:ext uri="{FF2B5EF4-FFF2-40B4-BE49-F238E27FC236}">
                <a16:creationId xmlns:a16="http://schemas.microsoft.com/office/drawing/2014/main" id="{16D0DA67-6F2C-8896-7A00-C4414D193A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96938" y="4466007"/>
            <a:ext cx="699207" cy="699207"/>
          </a:xfrm>
          <a:prstGeom prst="rect">
            <a:avLst/>
          </a:prstGeom>
        </p:spPr>
      </p:pic>
      <p:sp>
        <p:nvSpPr>
          <p:cNvPr id="146" name="TextBox 145">
            <a:extLst>
              <a:ext uri="{FF2B5EF4-FFF2-40B4-BE49-F238E27FC236}">
                <a16:creationId xmlns:a16="http://schemas.microsoft.com/office/drawing/2014/main" id="{94ED9935-222F-F086-F166-CE7E296630CE}"/>
              </a:ext>
            </a:extLst>
          </p:cNvPr>
          <p:cNvSpPr txBox="1"/>
          <p:nvPr/>
        </p:nvSpPr>
        <p:spPr>
          <a:xfrm>
            <a:off x="6512383" y="4808040"/>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147" name="TextBox 146">
            <a:extLst>
              <a:ext uri="{FF2B5EF4-FFF2-40B4-BE49-F238E27FC236}">
                <a16:creationId xmlns:a16="http://schemas.microsoft.com/office/drawing/2014/main" id="{058DB6B8-704B-B747-7947-165BD836FAB5}"/>
              </a:ext>
            </a:extLst>
          </p:cNvPr>
          <p:cNvSpPr txBox="1"/>
          <p:nvPr/>
        </p:nvSpPr>
        <p:spPr>
          <a:xfrm>
            <a:off x="5790725" y="3864407"/>
            <a:ext cx="425116" cy="276999"/>
          </a:xfrm>
          <a:prstGeom prst="rect">
            <a:avLst/>
          </a:prstGeom>
          <a:noFill/>
        </p:spPr>
        <p:txBody>
          <a:bodyPr wrap="none" rtlCol="0">
            <a:spAutoFit/>
          </a:bodyPr>
          <a:lstStyle/>
          <a:p>
            <a:r>
              <a:rPr lang="en-US" sz="1200" dirty="0"/>
              <a:t>AZ1</a:t>
            </a:r>
          </a:p>
        </p:txBody>
      </p:sp>
      <p:sp>
        <p:nvSpPr>
          <p:cNvPr id="150" name="TextBox 149">
            <a:extLst>
              <a:ext uri="{FF2B5EF4-FFF2-40B4-BE49-F238E27FC236}">
                <a16:creationId xmlns:a16="http://schemas.microsoft.com/office/drawing/2014/main" id="{409E5872-8701-1043-081D-01B87F9E98CF}"/>
              </a:ext>
            </a:extLst>
          </p:cNvPr>
          <p:cNvSpPr txBox="1"/>
          <p:nvPr/>
        </p:nvSpPr>
        <p:spPr>
          <a:xfrm>
            <a:off x="7781177" y="3864407"/>
            <a:ext cx="425116" cy="276999"/>
          </a:xfrm>
          <a:prstGeom prst="rect">
            <a:avLst/>
          </a:prstGeom>
          <a:noFill/>
        </p:spPr>
        <p:txBody>
          <a:bodyPr wrap="none" rtlCol="0">
            <a:spAutoFit/>
          </a:bodyPr>
          <a:lstStyle/>
          <a:p>
            <a:r>
              <a:rPr lang="en-US" sz="1200" dirty="0"/>
              <a:t>AZ2</a:t>
            </a:r>
          </a:p>
        </p:txBody>
      </p:sp>
      <p:sp>
        <p:nvSpPr>
          <p:cNvPr id="151" name="TextBox 150">
            <a:extLst>
              <a:ext uri="{FF2B5EF4-FFF2-40B4-BE49-F238E27FC236}">
                <a16:creationId xmlns:a16="http://schemas.microsoft.com/office/drawing/2014/main" id="{78169BDB-B86A-842A-15FC-FB77001DA7B9}"/>
              </a:ext>
            </a:extLst>
          </p:cNvPr>
          <p:cNvSpPr txBox="1"/>
          <p:nvPr/>
        </p:nvSpPr>
        <p:spPr>
          <a:xfrm>
            <a:off x="6623533" y="5391538"/>
            <a:ext cx="731290" cy="369332"/>
          </a:xfrm>
          <a:prstGeom prst="rect">
            <a:avLst/>
          </a:prstGeom>
          <a:noFill/>
        </p:spPr>
        <p:txBody>
          <a:bodyPr wrap="none" rtlCol="0">
            <a:spAutoFit/>
          </a:bodyPr>
          <a:lstStyle/>
          <a:p>
            <a:r>
              <a:rPr lang="en-US" dirty="0"/>
              <a:t>App 2</a:t>
            </a:r>
          </a:p>
        </p:txBody>
      </p:sp>
      <p:pic>
        <p:nvPicPr>
          <p:cNvPr id="2" name="Picture 2" descr="Transit Gateway | AWS Cloud Resource Directory">
            <a:extLst>
              <a:ext uri="{FF2B5EF4-FFF2-40B4-BE49-F238E27FC236}">
                <a16:creationId xmlns:a16="http://schemas.microsoft.com/office/drawing/2014/main" id="{7916EB90-19AF-6571-6DCC-657A2492846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01359" y="3030523"/>
            <a:ext cx="458890" cy="458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984A488-46FC-24A6-62D2-79A3A1E13F0B}"/>
              </a:ext>
            </a:extLst>
          </p:cNvPr>
          <p:cNvCxnSpPr>
            <a:endCxn id="2" idx="1"/>
          </p:cNvCxnSpPr>
          <p:nvPr/>
        </p:nvCxnSpPr>
        <p:spPr>
          <a:xfrm flipV="1">
            <a:off x="4243777" y="3259968"/>
            <a:ext cx="1257582" cy="55361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43AFCC-1937-3204-61FF-65DA8EAE50E9}"/>
              </a:ext>
            </a:extLst>
          </p:cNvPr>
          <p:cNvCxnSpPr>
            <a:cxnSpLocks/>
          </p:cNvCxnSpPr>
          <p:nvPr/>
        </p:nvCxnSpPr>
        <p:spPr>
          <a:xfrm flipH="1" flipV="1">
            <a:off x="5914355" y="3279106"/>
            <a:ext cx="1257582" cy="55361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4D44DA-BB54-82B1-573D-25C58AC04411}"/>
              </a:ext>
            </a:extLst>
          </p:cNvPr>
          <p:cNvCxnSpPr>
            <a:cxnSpLocks/>
            <a:stCxn id="2" idx="0"/>
            <a:endCxn id="3" idx="2"/>
          </p:cNvCxnSpPr>
          <p:nvPr/>
        </p:nvCxnSpPr>
        <p:spPr>
          <a:xfrm flipV="1">
            <a:off x="5730804" y="2378616"/>
            <a:ext cx="5194" cy="65190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FA2C8-0519-77BC-44C7-9186858AA98E}"/>
              </a:ext>
            </a:extLst>
          </p:cNvPr>
          <p:cNvCxnSpPr>
            <a:cxnSpLocks/>
            <a:stCxn id="11" idx="3"/>
            <a:endCxn id="3" idx="3"/>
          </p:cNvCxnSpPr>
          <p:nvPr/>
        </p:nvCxnSpPr>
        <p:spPr>
          <a:xfrm flipH="1">
            <a:off x="5946063" y="2168323"/>
            <a:ext cx="1539922" cy="22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9FF0CC93-FA00-8676-B234-1E1FBAF4DEE4}"/>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065854" y="1958257"/>
            <a:ext cx="420131" cy="420131"/>
          </a:xfrm>
          <a:prstGeom prst="rect">
            <a:avLst/>
          </a:prstGeom>
        </p:spPr>
      </p:pic>
      <p:sp>
        <p:nvSpPr>
          <p:cNvPr id="17" name="TextBox 16">
            <a:extLst>
              <a:ext uri="{FF2B5EF4-FFF2-40B4-BE49-F238E27FC236}">
                <a16:creationId xmlns:a16="http://schemas.microsoft.com/office/drawing/2014/main" id="{80CE7581-B218-D205-F64D-8DCD659BE4AE}"/>
              </a:ext>
            </a:extLst>
          </p:cNvPr>
          <p:cNvSpPr txBox="1"/>
          <p:nvPr/>
        </p:nvSpPr>
        <p:spPr>
          <a:xfrm>
            <a:off x="7226760" y="2306735"/>
            <a:ext cx="1046825" cy="646331"/>
          </a:xfrm>
          <a:prstGeom prst="rect">
            <a:avLst/>
          </a:prstGeom>
          <a:noFill/>
        </p:spPr>
        <p:txBody>
          <a:bodyPr wrap="none" rtlCol="0">
            <a:spAutoFit/>
          </a:bodyPr>
          <a:lstStyle/>
          <a:p>
            <a:pPr algn="ctr"/>
            <a:r>
              <a:rPr lang="en-US" sz="1200" b="1" dirty="0"/>
              <a:t>Aviatrix </a:t>
            </a:r>
          </a:p>
          <a:p>
            <a:pPr algn="ctr"/>
            <a:r>
              <a:rPr lang="en-US" sz="1200" b="1" dirty="0"/>
              <a:t>Secure Egress</a:t>
            </a:r>
          </a:p>
          <a:p>
            <a:pPr algn="ctr"/>
            <a:r>
              <a:rPr lang="en-US" sz="1200" b="1" dirty="0"/>
              <a:t>Gateways</a:t>
            </a:r>
          </a:p>
        </p:txBody>
      </p:sp>
      <p:cxnSp>
        <p:nvCxnSpPr>
          <p:cNvPr id="23" name="Curved Connector 22">
            <a:extLst>
              <a:ext uri="{FF2B5EF4-FFF2-40B4-BE49-F238E27FC236}">
                <a16:creationId xmlns:a16="http://schemas.microsoft.com/office/drawing/2014/main" id="{7EF3B72A-20EA-FD8B-BD5C-419EA8779FBB}"/>
              </a:ext>
            </a:extLst>
          </p:cNvPr>
          <p:cNvCxnSpPr>
            <a:cxnSpLocks/>
          </p:cNvCxnSpPr>
          <p:nvPr/>
        </p:nvCxnSpPr>
        <p:spPr>
          <a:xfrm rot="5400000" flipH="1" flipV="1">
            <a:off x="4095032" y="2910479"/>
            <a:ext cx="2362911" cy="893892"/>
          </a:xfrm>
          <a:prstGeom prst="curvedConnector3">
            <a:avLst>
              <a:gd name="adj1" fmla="val 50000"/>
            </a:avLst>
          </a:prstGeom>
          <a:ln w="381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C35B1068-3649-FC13-99DB-9178232D2690}"/>
              </a:ext>
            </a:extLst>
          </p:cNvPr>
          <p:cNvGrpSpPr/>
          <p:nvPr/>
        </p:nvGrpSpPr>
        <p:grpSpPr>
          <a:xfrm>
            <a:off x="6694320" y="1003652"/>
            <a:ext cx="1194334" cy="724055"/>
            <a:chOff x="6761827" y="4010288"/>
            <a:chExt cx="1194334" cy="724055"/>
          </a:xfrm>
        </p:grpSpPr>
        <p:sp>
          <p:nvSpPr>
            <p:cNvPr id="27" name="Freeform 50">
              <a:extLst>
                <a:ext uri="{FF2B5EF4-FFF2-40B4-BE49-F238E27FC236}">
                  <a16:creationId xmlns:a16="http://schemas.microsoft.com/office/drawing/2014/main" id="{04A7CF6F-6EE4-8F79-475B-F063A18BC542}"/>
                </a:ext>
              </a:extLst>
            </p:cNvPr>
            <p:cNvSpPr>
              <a:spLocks noEditPoints="1"/>
            </p:cNvSpPr>
            <p:nvPr/>
          </p:nvSpPr>
          <p:spPr bwMode="auto">
            <a:xfrm>
              <a:off x="6761827" y="4010288"/>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TextBox 27">
              <a:extLst>
                <a:ext uri="{FF2B5EF4-FFF2-40B4-BE49-F238E27FC236}">
                  <a16:creationId xmlns:a16="http://schemas.microsoft.com/office/drawing/2014/main" id="{FADB065A-8645-66CE-4F3B-0051541C6E44}"/>
                </a:ext>
              </a:extLst>
            </p:cNvPr>
            <p:cNvSpPr txBox="1"/>
            <p:nvPr/>
          </p:nvSpPr>
          <p:spPr>
            <a:xfrm>
              <a:off x="7012688" y="4299340"/>
              <a:ext cx="788742" cy="307777"/>
            </a:xfrm>
            <a:prstGeom prst="rect">
              <a:avLst/>
            </a:prstGeom>
            <a:noFill/>
          </p:spPr>
          <p:txBody>
            <a:bodyPr wrap="none" rtlCol="0">
              <a:spAutoFit/>
            </a:bodyPr>
            <a:lstStyle/>
            <a:p>
              <a:r>
                <a:rPr lang="en-US" sz="1400" b="1" dirty="0"/>
                <a:t>Internet</a:t>
              </a:r>
            </a:p>
          </p:txBody>
        </p:sp>
      </p:grpSp>
      <p:cxnSp>
        <p:nvCxnSpPr>
          <p:cNvPr id="29" name="Curved Connector 28">
            <a:extLst>
              <a:ext uri="{FF2B5EF4-FFF2-40B4-BE49-F238E27FC236}">
                <a16:creationId xmlns:a16="http://schemas.microsoft.com/office/drawing/2014/main" id="{853A9A8B-A2A5-11F9-0795-9270BA4E08A8}"/>
              </a:ext>
            </a:extLst>
          </p:cNvPr>
          <p:cNvCxnSpPr>
            <a:cxnSpLocks/>
          </p:cNvCxnSpPr>
          <p:nvPr/>
        </p:nvCxnSpPr>
        <p:spPr>
          <a:xfrm flipV="1">
            <a:off x="5758421" y="1714882"/>
            <a:ext cx="1543565" cy="460058"/>
          </a:xfrm>
          <a:prstGeom prst="curvedConnector3">
            <a:avLst>
              <a:gd name="adj1" fmla="val 99886"/>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descr="Icon&#10;&#10;Description automatically generated">
            <a:extLst>
              <a:ext uri="{FF2B5EF4-FFF2-40B4-BE49-F238E27FC236}">
                <a16:creationId xmlns:a16="http://schemas.microsoft.com/office/drawing/2014/main" id="{A0BF4876-17E2-F297-C84F-A02A02BCEEE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0525" y="2225780"/>
            <a:ext cx="304764" cy="304764"/>
          </a:xfrm>
          <a:prstGeom prst="rect">
            <a:avLst/>
          </a:prstGeom>
        </p:spPr>
      </p:pic>
      <p:pic>
        <p:nvPicPr>
          <p:cNvPr id="38" name="Picture 37" descr="Icon&#10;&#10;Description automatically generated">
            <a:extLst>
              <a:ext uri="{FF2B5EF4-FFF2-40B4-BE49-F238E27FC236}">
                <a16:creationId xmlns:a16="http://schemas.microsoft.com/office/drawing/2014/main" id="{D2ACA4BD-63C2-B242-0995-0ABFCE177DA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84443" y="2195747"/>
            <a:ext cx="304764" cy="304764"/>
          </a:xfrm>
          <a:prstGeom prst="rect">
            <a:avLst/>
          </a:prstGeom>
        </p:spPr>
      </p:pic>
      <p:sp>
        <p:nvSpPr>
          <p:cNvPr id="4" name="Title 3">
            <a:extLst>
              <a:ext uri="{FF2B5EF4-FFF2-40B4-BE49-F238E27FC236}">
                <a16:creationId xmlns:a16="http://schemas.microsoft.com/office/drawing/2014/main" id="{263B20C6-FC6A-DE07-2F6A-3FD98F9918D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6540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2272-9C30-A2EC-A38C-D6D7987D2487}"/>
              </a:ext>
            </a:extLst>
          </p:cNvPr>
          <p:cNvSpPr>
            <a:spLocks noGrp="1"/>
          </p:cNvSpPr>
          <p:nvPr>
            <p:ph type="title"/>
          </p:nvPr>
        </p:nvSpPr>
        <p:spPr/>
        <p:txBody>
          <a:bodyPr/>
          <a:lstStyle/>
          <a:p>
            <a:r>
              <a:rPr lang="en-US" sz="2800" b="1" dirty="0"/>
              <a:t>Reduce Cloud Costs, Improve Security, Non-Disruptive Deployment</a:t>
            </a:r>
          </a:p>
        </p:txBody>
      </p:sp>
      <p:sp>
        <p:nvSpPr>
          <p:cNvPr id="3" name="Slide Number Placeholder 2">
            <a:extLst>
              <a:ext uri="{FF2B5EF4-FFF2-40B4-BE49-F238E27FC236}">
                <a16:creationId xmlns:a16="http://schemas.microsoft.com/office/drawing/2014/main" id="{26E62833-F75C-506E-8380-19380B1D4CF8}"/>
              </a:ext>
            </a:extLst>
          </p:cNvPr>
          <p:cNvSpPr>
            <a:spLocks noGrp="1"/>
          </p:cNvSpPr>
          <p:nvPr>
            <p:ph type="sldNum" sz="quarter" idx="10"/>
          </p:nvPr>
        </p:nvSpPr>
        <p:spPr/>
        <p:txBody>
          <a:bodyPr/>
          <a:lstStyle/>
          <a:p>
            <a:fld id="{4A70B06D-F489-48FF-A885-ABB74CD5C952}" type="slidenum">
              <a:rPr lang="en-US" smtClean="0"/>
              <a:pPr/>
              <a:t>27</a:t>
            </a:fld>
            <a:endParaRPr lang="en-US"/>
          </a:p>
        </p:txBody>
      </p:sp>
      <p:sp>
        <p:nvSpPr>
          <p:cNvPr id="6" name="Rounded Rectangle 5">
            <a:extLst>
              <a:ext uri="{FF2B5EF4-FFF2-40B4-BE49-F238E27FC236}">
                <a16:creationId xmlns:a16="http://schemas.microsoft.com/office/drawing/2014/main" id="{BB9E014F-F9BE-DF97-CFE1-E9B780C14D0A}"/>
              </a:ext>
            </a:extLst>
          </p:cNvPr>
          <p:cNvSpPr/>
          <p:nvPr/>
        </p:nvSpPr>
        <p:spPr>
          <a:xfrm>
            <a:off x="264310" y="1471301"/>
            <a:ext cx="2469759" cy="2050473"/>
          </a:xfrm>
          <a:prstGeom prst="roundRect">
            <a:avLst>
              <a:gd name="adj" fmla="val 8816"/>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dge 1 with solid fill">
            <a:extLst>
              <a:ext uri="{FF2B5EF4-FFF2-40B4-BE49-F238E27FC236}">
                <a16:creationId xmlns:a16="http://schemas.microsoft.com/office/drawing/2014/main" id="{5B3662EC-FA39-C266-333F-016F62A93D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716" y="1481582"/>
            <a:ext cx="457200" cy="457200"/>
          </a:xfrm>
          <a:prstGeom prst="rect">
            <a:avLst/>
          </a:prstGeom>
        </p:spPr>
      </p:pic>
      <p:sp>
        <p:nvSpPr>
          <p:cNvPr id="11" name="Rounded Rectangle 10">
            <a:extLst>
              <a:ext uri="{FF2B5EF4-FFF2-40B4-BE49-F238E27FC236}">
                <a16:creationId xmlns:a16="http://schemas.microsoft.com/office/drawing/2014/main" id="{AD216F79-D625-4978-C2B2-F9670DEA42FF}"/>
              </a:ext>
            </a:extLst>
          </p:cNvPr>
          <p:cNvSpPr/>
          <p:nvPr/>
        </p:nvSpPr>
        <p:spPr>
          <a:xfrm>
            <a:off x="786051" y="2048255"/>
            <a:ext cx="562071" cy="562071"/>
          </a:xfrm>
          <a:prstGeom prst="roundRect">
            <a:avLst>
              <a:gd name="adj" fmla="val 21212"/>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t>NAT</a:t>
            </a:r>
          </a:p>
        </p:txBody>
      </p:sp>
      <p:pic>
        <p:nvPicPr>
          <p:cNvPr id="10" name="Graphic 9" descr="No sign outline">
            <a:extLst>
              <a:ext uri="{FF2B5EF4-FFF2-40B4-BE49-F238E27FC236}">
                <a16:creationId xmlns:a16="http://schemas.microsoft.com/office/drawing/2014/main" id="{843B304C-F551-B8D4-ED54-844AB1767B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157" y="1757790"/>
            <a:ext cx="1143000" cy="1143000"/>
          </a:xfrm>
          <a:prstGeom prst="rect">
            <a:avLst/>
          </a:prstGeom>
        </p:spPr>
      </p:pic>
      <p:sp>
        <p:nvSpPr>
          <p:cNvPr id="12" name="TextBox 11">
            <a:extLst>
              <a:ext uri="{FF2B5EF4-FFF2-40B4-BE49-F238E27FC236}">
                <a16:creationId xmlns:a16="http://schemas.microsoft.com/office/drawing/2014/main" id="{F07BA493-B0E1-B19A-1F86-71ABC5ACB7BF}"/>
              </a:ext>
            </a:extLst>
          </p:cNvPr>
          <p:cNvSpPr txBox="1"/>
          <p:nvPr/>
        </p:nvSpPr>
        <p:spPr>
          <a:xfrm>
            <a:off x="530655" y="2873721"/>
            <a:ext cx="1937069" cy="461665"/>
          </a:xfrm>
          <a:prstGeom prst="rect">
            <a:avLst/>
          </a:prstGeom>
          <a:noFill/>
        </p:spPr>
        <p:txBody>
          <a:bodyPr wrap="none" rtlCol="0">
            <a:spAutoFit/>
          </a:bodyPr>
          <a:lstStyle/>
          <a:p>
            <a:pPr algn="ctr"/>
            <a:r>
              <a:rPr lang="en-US" sz="1200" b="1" dirty="0">
                <a:solidFill>
                  <a:schemeClr val="bg1"/>
                </a:solidFill>
              </a:rPr>
              <a:t>Replace CSP NAT Gateways </a:t>
            </a:r>
          </a:p>
          <a:p>
            <a:pPr algn="ctr"/>
            <a:r>
              <a:rPr lang="en-US" sz="1200" b="1" dirty="0">
                <a:solidFill>
                  <a:schemeClr val="bg1"/>
                </a:solidFill>
              </a:rPr>
              <a:t>Reduce Cost Immediately</a:t>
            </a:r>
          </a:p>
        </p:txBody>
      </p:sp>
      <p:sp>
        <p:nvSpPr>
          <p:cNvPr id="13" name="Down Arrow 12">
            <a:extLst>
              <a:ext uri="{FF2B5EF4-FFF2-40B4-BE49-F238E27FC236}">
                <a16:creationId xmlns:a16="http://schemas.microsoft.com/office/drawing/2014/main" id="{9ED0ED34-593C-4924-1048-648360CC8FFA}"/>
              </a:ext>
            </a:extLst>
          </p:cNvPr>
          <p:cNvSpPr/>
          <p:nvPr/>
        </p:nvSpPr>
        <p:spPr>
          <a:xfrm>
            <a:off x="1616890" y="1939503"/>
            <a:ext cx="866871" cy="90714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dirty="0"/>
              <a:t>$</a:t>
            </a:r>
          </a:p>
        </p:txBody>
      </p:sp>
      <p:sp>
        <p:nvSpPr>
          <p:cNvPr id="14" name="Rounded Rectangle 13">
            <a:extLst>
              <a:ext uri="{FF2B5EF4-FFF2-40B4-BE49-F238E27FC236}">
                <a16:creationId xmlns:a16="http://schemas.microsoft.com/office/drawing/2014/main" id="{7AD3C810-3E85-2F43-2F3E-AAB9EDC494AA}"/>
              </a:ext>
            </a:extLst>
          </p:cNvPr>
          <p:cNvSpPr/>
          <p:nvPr/>
        </p:nvSpPr>
        <p:spPr>
          <a:xfrm>
            <a:off x="3174081" y="1471301"/>
            <a:ext cx="2469759" cy="2050473"/>
          </a:xfrm>
          <a:prstGeom prst="roundRect">
            <a:avLst>
              <a:gd name="adj" fmla="val 8816"/>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a:extLst>
              <a:ext uri="{FF2B5EF4-FFF2-40B4-BE49-F238E27FC236}">
                <a16:creationId xmlns:a16="http://schemas.microsoft.com/office/drawing/2014/main" id="{85736FFE-5B86-43B5-DFD8-D515DD6AC45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219487" y="1481582"/>
            <a:ext cx="457200" cy="457200"/>
          </a:xfrm>
          <a:prstGeom prst="rect">
            <a:avLst/>
          </a:prstGeom>
        </p:spPr>
      </p:pic>
      <p:sp>
        <p:nvSpPr>
          <p:cNvPr id="18" name="TextBox 17">
            <a:extLst>
              <a:ext uri="{FF2B5EF4-FFF2-40B4-BE49-F238E27FC236}">
                <a16:creationId xmlns:a16="http://schemas.microsoft.com/office/drawing/2014/main" id="{1ADB1031-7C32-8BD2-05BB-32CD7D2E562B}"/>
              </a:ext>
            </a:extLst>
          </p:cNvPr>
          <p:cNvSpPr txBox="1"/>
          <p:nvPr/>
        </p:nvSpPr>
        <p:spPr>
          <a:xfrm>
            <a:off x="3337064" y="2873721"/>
            <a:ext cx="2143792" cy="461665"/>
          </a:xfrm>
          <a:prstGeom prst="rect">
            <a:avLst/>
          </a:prstGeom>
          <a:noFill/>
        </p:spPr>
        <p:txBody>
          <a:bodyPr wrap="none" rtlCol="0">
            <a:spAutoFit/>
          </a:bodyPr>
          <a:lstStyle/>
          <a:p>
            <a:pPr algn="ctr"/>
            <a:r>
              <a:rPr lang="en-US" sz="1200" b="1" dirty="0">
                <a:solidFill>
                  <a:schemeClr val="bg1"/>
                </a:solidFill>
              </a:rPr>
              <a:t>Add Distributed Cloud Firewall</a:t>
            </a:r>
          </a:p>
          <a:p>
            <a:pPr algn="ctr"/>
            <a:r>
              <a:rPr lang="en-US" sz="1200" b="1" dirty="0">
                <a:solidFill>
                  <a:schemeClr val="bg1"/>
                </a:solidFill>
              </a:rPr>
              <a:t>for Egress</a:t>
            </a:r>
          </a:p>
        </p:txBody>
      </p:sp>
      <p:sp>
        <p:nvSpPr>
          <p:cNvPr id="20" name="TextBox 19">
            <a:extLst>
              <a:ext uri="{FF2B5EF4-FFF2-40B4-BE49-F238E27FC236}">
                <a16:creationId xmlns:a16="http://schemas.microsoft.com/office/drawing/2014/main" id="{DD09C6FB-CDD5-3797-1212-88A86B6A11A7}"/>
              </a:ext>
            </a:extLst>
          </p:cNvPr>
          <p:cNvSpPr txBox="1"/>
          <p:nvPr/>
        </p:nvSpPr>
        <p:spPr>
          <a:xfrm>
            <a:off x="264311" y="3690258"/>
            <a:ext cx="2660074" cy="1692771"/>
          </a:xfrm>
          <a:prstGeom prst="rect">
            <a:avLst/>
          </a:prstGeom>
          <a:noFill/>
        </p:spPr>
        <p:txBody>
          <a:bodyPr wrap="square" rtlCol="0">
            <a:spAutoFit/>
          </a:bodyPr>
          <a:lstStyle/>
          <a:p>
            <a:pPr>
              <a:spcAft>
                <a:spcPts val="600"/>
              </a:spcAft>
            </a:pPr>
            <a:r>
              <a:rPr lang="en-US" sz="1400" b="1" dirty="0"/>
              <a:t>Aviatrix Secure NAT Gateway</a:t>
            </a:r>
          </a:p>
          <a:p>
            <a:pPr marL="228600" indent="-228600">
              <a:spcAft>
                <a:spcPts val="600"/>
              </a:spcAft>
              <a:buFont typeface="Arial" panose="020B0604020202020204" pitchFamily="34" charset="0"/>
              <a:buChar char="•"/>
            </a:pPr>
            <a:r>
              <a:rPr lang="en-US" sz="1400" dirty="0"/>
              <a:t>Non-Disruptive Insertion</a:t>
            </a:r>
          </a:p>
          <a:p>
            <a:pPr marL="228600" indent="-228600">
              <a:spcAft>
                <a:spcPts val="600"/>
              </a:spcAft>
              <a:buFont typeface="Arial" panose="020B0604020202020204" pitchFamily="34" charset="0"/>
              <a:buChar char="•"/>
            </a:pPr>
            <a:r>
              <a:rPr lang="en-US" sz="1400" dirty="0"/>
              <a:t>Advanced NAT Features</a:t>
            </a:r>
          </a:p>
          <a:p>
            <a:pPr marL="228600" indent="-228600">
              <a:spcAft>
                <a:spcPts val="600"/>
              </a:spcAft>
              <a:buFont typeface="Arial" panose="020B0604020202020204" pitchFamily="34" charset="0"/>
              <a:buChar char="•"/>
            </a:pPr>
            <a:r>
              <a:rPr lang="en-US" sz="1400" dirty="0"/>
              <a:t>Distributed Cloud Firewall Capable</a:t>
            </a:r>
          </a:p>
          <a:p>
            <a:pPr marL="228600" indent="-228600">
              <a:spcAft>
                <a:spcPts val="600"/>
              </a:spcAft>
              <a:buFont typeface="Arial" panose="020B0604020202020204" pitchFamily="34" charset="0"/>
              <a:buChar char="•"/>
            </a:pPr>
            <a:r>
              <a:rPr lang="en-US" sz="1400" dirty="0"/>
              <a:t>Visibility and Alerting</a:t>
            </a:r>
          </a:p>
        </p:txBody>
      </p:sp>
      <p:sp>
        <p:nvSpPr>
          <p:cNvPr id="21" name="Rounded Rectangle 20">
            <a:extLst>
              <a:ext uri="{FF2B5EF4-FFF2-40B4-BE49-F238E27FC236}">
                <a16:creationId xmlns:a16="http://schemas.microsoft.com/office/drawing/2014/main" id="{52B554C5-1EE9-D879-C0C3-C23BD70A02D2}"/>
              </a:ext>
            </a:extLst>
          </p:cNvPr>
          <p:cNvSpPr/>
          <p:nvPr/>
        </p:nvSpPr>
        <p:spPr>
          <a:xfrm>
            <a:off x="3831530" y="1757790"/>
            <a:ext cx="1316182" cy="974275"/>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8FDD39-8C52-C7E4-49D5-D8D4CC171356}"/>
              </a:ext>
            </a:extLst>
          </p:cNvPr>
          <p:cNvSpPr/>
          <p:nvPr/>
        </p:nvSpPr>
        <p:spPr>
          <a:xfrm>
            <a:off x="4276352" y="1673934"/>
            <a:ext cx="950629" cy="11364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82A1675A-9519-5260-7074-F4E6C247F178}"/>
              </a:ext>
            </a:extLst>
          </p:cNvPr>
          <p:cNvPicPr>
            <a:picLocks noChangeAspect="1"/>
          </p:cNvPicPr>
          <p:nvPr/>
        </p:nvPicPr>
        <p:blipFill>
          <a:blip r:embed="rId9"/>
          <a:stretch>
            <a:fillRect/>
          </a:stretch>
        </p:blipFill>
        <p:spPr>
          <a:xfrm>
            <a:off x="3968975" y="1741240"/>
            <a:ext cx="1143000" cy="987251"/>
          </a:xfrm>
          <a:prstGeom prst="rightArrow">
            <a:avLst/>
          </a:prstGeom>
        </p:spPr>
      </p:pic>
      <p:sp>
        <p:nvSpPr>
          <p:cNvPr id="26" name="Rectangle 25">
            <a:extLst>
              <a:ext uri="{FF2B5EF4-FFF2-40B4-BE49-F238E27FC236}">
                <a16:creationId xmlns:a16="http://schemas.microsoft.com/office/drawing/2014/main" id="{9C68F584-28A2-02E1-AF26-E7DC8BF0E8F6}"/>
              </a:ext>
            </a:extLst>
          </p:cNvPr>
          <p:cNvSpPr/>
          <p:nvPr/>
        </p:nvSpPr>
        <p:spPr>
          <a:xfrm>
            <a:off x="4108245" y="2101911"/>
            <a:ext cx="762752" cy="265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3B9410-1919-60E5-1228-B1EECF8A2CD2}"/>
              </a:ext>
            </a:extLst>
          </p:cNvPr>
          <p:cNvSpPr txBox="1"/>
          <p:nvPr/>
        </p:nvSpPr>
        <p:spPr>
          <a:xfrm>
            <a:off x="4102757" y="2026860"/>
            <a:ext cx="783228" cy="369332"/>
          </a:xfrm>
          <a:prstGeom prst="rect">
            <a:avLst/>
          </a:prstGeom>
          <a:noFill/>
          <a:ln>
            <a:noFill/>
          </a:ln>
        </p:spPr>
        <p:txBody>
          <a:bodyPr wrap="none" rtlCol="0">
            <a:spAutoFit/>
          </a:bodyPr>
          <a:lstStyle/>
          <a:p>
            <a:r>
              <a:rPr lang="en-US" b="1" dirty="0"/>
              <a:t>Egress</a:t>
            </a:r>
          </a:p>
        </p:txBody>
      </p:sp>
      <p:sp>
        <p:nvSpPr>
          <p:cNvPr id="27" name="TextBox 26">
            <a:extLst>
              <a:ext uri="{FF2B5EF4-FFF2-40B4-BE49-F238E27FC236}">
                <a16:creationId xmlns:a16="http://schemas.microsoft.com/office/drawing/2014/main" id="{9A04C2C9-46CB-9812-BB8E-EB72500A875F}"/>
              </a:ext>
            </a:extLst>
          </p:cNvPr>
          <p:cNvSpPr txBox="1"/>
          <p:nvPr/>
        </p:nvSpPr>
        <p:spPr>
          <a:xfrm>
            <a:off x="3183872" y="3690257"/>
            <a:ext cx="2660074" cy="1985159"/>
          </a:xfrm>
          <a:prstGeom prst="rect">
            <a:avLst/>
          </a:prstGeom>
          <a:noFill/>
        </p:spPr>
        <p:txBody>
          <a:bodyPr wrap="square" rtlCol="0">
            <a:spAutoFit/>
          </a:bodyPr>
          <a:lstStyle/>
          <a:p>
            <a:pPr>
              <a:spcAft>
                <a:spcPts val="600"/>
              </a:spcAft>
            </a:pPr>
            <a:r>
              <a:rPr lang="en-US" sz="1400" b="1" dirty="0"/>
              <a:t>Distributed Cloud Firewall for Egress</a:t>
            </a:r>
          </a:p>
          <a:p>
            <a:pPr marL="228600" indent="-228600">
              <a:spcAft>
                <a:spcPts val="600"/>
              </a:spcAft>
              <a:buFont typeface="Arial" panose="020B0604020202020204" pitchFamily="34" charset="0"/>
              <a:buChar char="•"/>
            </a:pPr>
            <a:r>
              <a:rPr lang="en-US" sz="1400" dirty="0"/>
              <a:t>Advanced Threat Detection</a:t>
            </a:r>
          </a:p>
          <a:p>
            <a:pPr marL="228600" indent="-228600">
              <a:spcAft>
                <a:spcPts val="600"/>
              </a:spcAft>
              <a:buFont typeface="Arial" panose="020B0604020202020204" pitchFamily="34" charset="0"/>
              <a:buChar char="•"/>
            </a:pPr>
            <a:r>
              <a:rPr lang="en-US" sz="1400" dirty="0"/>
              <a:t>Suricata IDS/IPS</a:t>
            </a:r>
          </a:p>
          <a:p>
            <a:pPr marL="228600" indent="-228600">
              <a:spcAft>
                <a:spcPts val="600"/>
              </a:spcAft>
              <a:buFont typeface="Arial" panose="020B0604020202020204" pitchFamily="34" charset="0"/>
              <a:buChar char="•"/>
            </a:pPr>
            <a:r>
              <a:rPr lang="en-US" sz="1400" dirty="0"/>
              <a:t>ID Known Malicious IPs</a:t>
            </a:r>
          </a:p>
          <a:p>
            <a:pPr marL="228600" indent="-228600">
              <a:spcAft>
                <a:spcPts val="600"/>
              </a:spcAft>
              <a:buFont typeface="Arial" panose="020B0604020202020204" pitchFamily="34" charset="0"/>
              <a:buChar char="•"/>
            </a:pPr>
            <a:r>
              <a:rPr lang="en-US" sz="1400" dirty="0"/>
              <a:t>Automated Threat Blocking</a:t>
            </a:r>
          </a:p>
          <a:p>
            <a:pPr marL="228600" indent="-228600">
              <a:spcAft>
                <a:spcPts val="600"/>
              </a:spcAft>
              <a:buFont typeface="Arial" panose="020B0604020202020204" pitchFamily="34" charset="0"/>
              <a:buChar char="•"/>
            </a:pPr>
            <a:r>
              <a:rPr lang="en-US" sz="1400" dirty="0"/>
              <a:t>Anomaly Detection</a:t>
            </a:r>
          </a:p>
        </p:txBody>
      </p:sp>
      <p:sp>
        <p:nvSpPr>
          <p:cNvPr id="28" name="Rounded Rectangle 27">
            <a:extLst>
              <a:ext uri="{FF2B5EF4-FFF2-40B4-BE49-F238E27FC236}">
                <a16:creationId xmlns:a16="http://schemas.microsoft.com/office/drawing/2014/main" id="{A3AB3673-7A22-55CC-C813-183C444A7ABC}"/>
              </a:ext>
            </a:extLst>
          </p:cNvPr>
          <p:cNvSpPr/>
          <p:nvPr/>
        </p:nvSpPr>
        <p:spPr>
          <a:xfrm>
            <a:off x="6285174" y="1471301"/>
            <a:ext cx="2469759" cy="2050473"/>
          </a:xfrm>
          <a:prstGeom prst="roundRect">
            <a:avLst>
              <a:gd name="adj" fmla="val 8816"/>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Badge 3 with solid fill">
            <a:extLst>
              <a:ext uri="{FF2B5EF4-FFF2-40B4-BE49-F238E27FC236}">
                <a16:creationId xmlns:a16="http://schemas.microsoft.com/office/drawing/2014/main" id="{3D4EF050-94FD-B993-ABCD-15C4BD5F7A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330580" y="1481582"/>
            <a:ext cx="457200" cy="457200"/>
          </a:xfrm>
          <a:prstGeom prst="rect">
            <a:avLst/>
          </a:prstGeom>
        </p:spPr>
      </p:pic>
      <p:sp>
        <p:nvSpPr>
          <p:cNvPr id="30" name="TextBox 29">
            <a:extLst>
              <a:ext uri="{FF2B5EF4-FFF2-40B4-BE49-F238E27FC236}">
                <a16:creationId xmlns:a16="http://schemas.microsoft.com/office/drawing/2014/main" id="{5DE01CC5-3747-54E1-C10B-732629462EF0}"/>
              </a:ext>
            </a:extLst>
          </p:cNvPr>
          <p:cNvSpPr txBox="1"/>
          <p:nvPr/>
        </p:nvSpPr>
        <p:spPr>
          <a:xfrm>
            <a:off x="6297475" y="2873721"/>
            <a:ext cx="2445157" cy="646331"/>
          </a:xfrm>
          <a:prstGeom prst="rect">
            <a:avLst/>
          </a:prstGeom>
          <a:noFill/>
        </p:spPr>
        <p:txBody>
          <a:bodyPr wrap="none" rtlCol="0">
            <a:spAutoFit/>
          </a:bodyPr>
          <a:lstStyle/>
          <a:p>
            <a:pPr algn="ctr"/>
            <a:r>
              <a:rPr lang="en-US" sz="1200" b="1" dirty="0">
                <a:solidFill>
                  <a:schemeClr val="bg1"/>
                </a:solidFill>
              </a:rPr>
              <a:t>Add  Full Distributed Cloud Firewall</a:t>
            </a:r>
          </a:p>
          <a:p>
            <a:pPr algn="ctr"/>
            <a:r>
              <a:rPr lang="en-US" sz="1200" b="1" dirty="0">
                <a:solidFill>
                  <a:schemeClr val="bg1"/>
                </a:solidFill>
              </a:rPr>
              <a:t>with Secure Transit for E/W</a:t>
            </a:r>
          </a:p>
          <a:p>
            <a:pPr algn="ctr"/>
            <a:endParaRPr lang="en-US" sz="1200" b="1" dirty="0">
              <a:solidFill>
                <a:schemeClr val="bg1"/>
              </a:solidFill>
            </a:endParaRPr>
          </a:p>
        </p:txBody>
      </p:sp>
      <p:sp>
        <p:nvSpPr>
          <p:cNvPr id="36" name="TextBox 35">
            <a:extLst>
              <a:ext uri="{FF2B5EF4-FFF2-40B4-BE49-F238E27FC236}">
                <a16:creationId xmlns:a16="http://schemas.microsoft.com/office/drawing/2014/main" id="{11163F34-8EFC-F222-67E2-52351E87EF0B}"/>
              </a:ext>
            </a:extLst>
          </p:cNvPr>
          <p:cNvSpPr txBox="1"/>
          <p:nvPr/>
        </p:nvSpPr>
        <p:spPr>
          <a:xfrm>
            <a:off x="6294965" y="3690257"/>
            <a:ext cx="2660074" cy="2569934"/>
          </a:xfrm>
          <a:prstGeom prst="rect">
            <a:avLst/>
          </a:prstGeom>
          <a:noFill/>
        </p:spPr>
        <p:txBody>
          <a:bodyPr wrap="square" rtlCol="0">
            <a:spAutoFit/>
          </a:bodyPr>
          <a:lstStyle/>
          <a:p>
            <a:pPr>
              <a:spcAft>
                <a:spcPts val="600"/>
              </a:spcAft>
            </a:pPr>
            <a:r>
              <a:rPr lang="en-US" sz="1400" b="1" dirty="0"/>
              <a:t>Distributed Cloud Firewall for Private Networks</a:t>
            </a:r>
          </a:p>
          <a:p>
            <a:pPr marL="228600" indent="-228600">
              <a:spcAft>
                <a:spcPts val="600"/>
              </a:spcAft>
              <a:buFont typeface="Arial" panose="020B0604020202020204" pitchFamily="34" charset="0"/>
              <a:buChar char="•"/>
            </a:pPr>
            <a:r>
              <a:rPr lang="en-US" sz="1400" dirty="0"/>
              <a:t>East – West Firewalling</a:t>
            </a:r>
          </a:p>
          <a:p>
            <a:pPr marL="228600" indent="-228600">
              <a:spcAft>
                <a:spcPts val="600"/>
              </a:spcAft>
              <a:buFont typeface="Arial" panose="020B0604020202020204" pitchFamily="34" charset="0"/>
              <a:buChar char="•"/>
            </a:pPr>
            <a:r>
              <a:rPr lang="en-US" sz="1400" dirty="0"/>
              <a:t>Multicloud Networking</a:t>
            </a:r>
          </a:p>
          <a:p>
            <a:pPr marL="228600" indent="-228600">
              <a:spcAft>
                <a:spcPts val="600"/>
              </a:spcAft>
              <a:buFont typeface="Arial" panose="020B0604020202020204" pitchFamily="34" charset="0"/>
              <a:buChar char="•"/>
            </a:pPr>
            <a:r>
              <a:rPr lang="en-US" sz="1400" dirty="0"/>
              <a:t>Full Visibility</a:t>
            </a:r>
          </a:p>
          <a:p>
            <a:pPr marL="228600" indent="-228600">
              <a:spcAft>
                <a:spcPts val="600"/>
              </a:spcAft>
              <a:buFont typeface="Arial" panose="020B0604020202020204" pitchFamily="34" charset="0"/>
              <a:buChar char="•"/>
            </a:pPr>
            <a:r>
              <a:rPr lang="en-US" sz="1400" dirty="0"/>
              <a:t>Micro Segmentation</a:t>
            </a:r>
          </a:p>
          <a:p>
            <a:pPr marL="228600" indent="-228600">
              <a:spcAft>
                <a:spcPts val="600"/>
              </a:spcAft>
              <a:buFont typeface="Arial" panose="020B0604020202020204" pitchFamily="34" charset="0"/>
              <a:buChar char="•"/>
            </a:pPr>
            <a:r>
              <a:rPr lang="en-US" sz="1400" dirty="0"/>
              <a:t>Deep Packet Inspection</a:t>
            </a:r>
          </a:p>
          <a:p>
            <a:pPr marL="228600" indent="-228600">
              <a:spcAft>
                <a:spcPts val="600"/>
              </a:spcAft>
              <a:buFont typeface="Arial" panose="020B0604020202020204" pitchFamily="34" charset="0"/>
              <a:buChar char="•"/>
            </a:pPr>
            <a:r>
              <a:rPr lang="en-US" sz="1400" dirty="0"/>
              <a:t>Vulnerability Scanning</a:t>
            </a:r>
          </a:p>
          <a:p>
            <a:pPr marL="228600" indent="-228600">
              <a:spcAft>
                <a:spcPts val="600"/>
              </a:spcAft>
              <a:buFont typeface="Arial" panose="020B0604020202020204" pitchFamily="34" charset="0"/>
              <a:buChar char="•"/>
            </a:pPr>
            <a:r>
              <a:rPr lang="en-US" sz="1400" dirty="0"/>
              <a:t>Advanced Threat Intelligence</a:t>
            </a:r>
          </a:p>
        </p:txBody>
      </p:sp>
      <p:sp>
        <p:nvSpPr>
          <p:cNvPr id="38" name="Rounded Rectangle 37">
            <a:extLst>
              <a:ext uri="{FF2B5EF4-FFF2-40B4-BE49-F238E27FC236}">
                <a16:creationId xmlns:a16="http://schemas.microsoft.com/office/drawing/2014/main" id="{2AEAEA43-6BB1-7C8A-B5FB-379C861CFE32}"/>
              </a:ext>
            </a:extLst>
          </p:cNvPr>
          <p:cNvSpPr/>
          <p:nvPr/>
        </p:nvSpPr>
        <p:spPr>
          <a:xfrm>
            <a:off x="9126634" y="1471301"/>
            <a:ext cx="2469759" cy="2050473"/>
          </a:xfrm>
          <a:prstGeom prst="roundRect">
            <a:avLst>
              <a:gd name="adj" fmla="val 8816"/>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1DB60F7E-3DB2-9A59-B5CA-F3F27DC1E5EE}"/>
              </a:ext>
            </a:extLst>
          </p:cNvPr>
          <p:cNvSpPr txBox="1"/>
          <p:nvPr/>
        </p:nvSpPr>
        <p:spPr>
          <a:xfrm>
            <a:off x="9232871" y="2900790"/>
            <a:ext cx="2257285" cy="461665"/>
          </a:xfrm>
          <a:prstGeom prst="rect">
            <a:avLst/>
          </a:prstGeom>
          <a:noFill/>
        </p:spPr>
        <p:txBody>
          <a:bodyPr wrap="none" rtlCol="0">
            <a:spAutoFit/>
          </a:bodyPr>
          <a:lstStyle/>
          <a:p>
            <a:pPr algn="ctr"/>
            <a:r>
              <a:rPr lang="en-US" sz="1200" b="1" dirty="0">
                <a:solidFill>
                  <a:schemeClr val="bg1"/>
                </a:solidFill>
              </a:rPr>
              <a:t>Take a Bite Out of Firewall Costs</a:t>
            </a:r>
          </a:p>
          <a:p>
            <a:pPr algn="ctr"/>
            <a:r>
              <a:rPr lang="en-US" sz="1200" b="1" dirty="0">
                <a:solidFill>
                  <a:schemeClr val="bg1"/>
                </a:solidFill>
              </a:rPr>
              <a:t>with Distributed Cloud Firewall</a:t>
            </a:r>
          </a:p>
        </p:txBody>
      </p:sp>
      <p:sp>
        <p:nvSpPr>
          <p:cNvPr id="46" name="TextBox 45">
            <a:extLst>
              <a:ext uri="{FF2B5EF4-FFF2-40B4-BE49-F238E27FC236}">
                <a16:creationId xmlns:a16="http://schemas.microsoft.com/office/drawing/2014/main" id="{0643FC22-D274-4271-468C-2A55264AAC3E}"/>
              </a:ext>
            </a:extLst>
          </p:cNvPr>
          <p:cNvSpPr txBox="1"/>
          <p:nvPr/>
        </p:nvSpPr>
        <p:spPr>
          <a:xfrm>
            <a:off x="9136424" y="3690257"/>
            <a:ext cx="2831213" cy="1692771"/>
          </a:xfrm>
          <a:prstGeom prst="rect">
            <a:avLst/>
          </a:prstGeom>
          <a:noFill/>
        </p:spPr>
        <p:txBody>
          <a:bodyPr wrap="square" rtlCol="0">
            <a:spAutoFit/>
          </a:bodyPr>
          <a:lstStyle/>
          <a:p>
            <a:pPr>
              <a:spcAft>
                <a:spcPts val="600"/>
              </a:spcAft>
            </a:pPr>
            <a:r>
              <a:rPr lang="en-US" sz="1400" b="1" dirty="0"/>
              <a:t>Reduce Number of Existing Firewalls Required for E/W </a:t>
            </a:r>
          </a:p>
          <a:p>
            <a:pPr marL="228600" indent="-228600">
              <a:spcAft>
                <a:spcPts val="600"/>
              </a:spcAft>
              <a:buFont typeface="Arial" panose="020B0604020202020204" pitchFamily="34" charset="0"/>
              <a:buChar char="•"/>
            </a:pPr>
            <a:r>
              <a:rPr lang="en-US" sz="1400" dirty="0"/>
              <a:t>Reduces License Costs</a:t>
            </a:r>
          </a:p>
          <a:p>
            <a:pPr marL="228600" indent="-228600">
              <a:spcAft>
                <a:spcPts val="600"/>
              </a:spcAft>
              <a:buFont typeface="Arial" panose="020B0604020202020204" pitchFamily="34" charset="0"/>
              <a:buChar char="•"/>
            </a:pPr>
            <a:r>
              <a:rPr lang="en-US" sz="1400" dirty="0"/>
              <a:t>Reduces Operational Costs</a:t>
            </a:r>
          </a:p>
          <a:p>
            <a:pPr marL="228600" indent="-228600">
              <a:spcAft>
                <a:spcPts val="600"/>
              </a:spcAft>
              <a:buFont typeface="Arial" panose="020B0604020202020204" pitchFamily="34" charset="0"/>
              <a:buChar char="•"/>
            </a:pPr>
            <a:r>
              <a:rPr lang="en-US" sz="1400" dirty="0"/>
              <a:t>Reduces CSP Data Transfer Costs</a:t>
            </a:r>
          </a:p>
          <a:p>
            <a:pPr marL="228600" indent="-228600">
              <a:spcAft>
                <a:spcPts val="600"/>
              </a:spcAft>
              <a:buFont typeface="Arial" panose="020B0604020202020204" pitchFamily="34" charset="0"/>
              <a:buChar char="•"/>
            </a:pPr>
            <a:r>
              <a:rPr lang="en-US" sz="1400" dirty="0"/>
              <a:t>Reduces Business Risk</a:t>
            </a:r>
          </a:p>
        </p:txBody>
      </p:sp>
      <p:pic>
        <p:nvPicPr>
          <p:cNvPr id="53" name="Graphic 52" descr="Badge 4 with solid fill">
            <a:extLst>
              <a:ext uri="{FF2B5EF4-FFF2-40B4-BE49-F238E27FC236}">
                <a16:creationId xmlns:a16="http://schemas.microsoft.com/office/drawing/2014/main" id="{C0B92622-0ED3-10FA-9E57-3F35278D6BC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91250" y="1481582"/>
            <a:ext cx="457200" cy="457200"/>
          </a:xfrm>
          <a:prstGeom prst="rect">
            <a:avLst/>
          </a:prstGeom>
        </p:spPr>
      </p:pic>
      <p:pic>
        <p:nvPicPr>
          <p:cNvPr id="56" name="Picture 55">
            <a:extLst>
              <a:ext uri="{FF2B5EF4-FFF2-40B4-BE49-F238E27FC236}">
                <a16:creationId xmlns:a16="http://schemas.microsoft.com/office/drawing/2014/main" id="{90920100-39CB-B6F7-2683-D596FAC5766E}"/>
              </a:ext>
            </a:extLst>
          </p:cNvPr>
          <p:cNvPicPr>
            <a:picLocks noChangeAspect="1"/>
          </p:cNvPicPr>
          <p:nvPr/>
        </p:nvPicPr>
        <p:blipFill rotWithShape="1">
          <a:blip r:embed="rId9"/>
          <a:srcRect l="6293" t="35820" r="41896" b="12369"/>
          <a:stretch/>
        </p:blipFill>
        <p:spPr>
          <a:xfrm>
            <a:off x="9648449" y="2025880"/>
            <a:ext cx="677540" cy="585216"/>
          </a:xfrm>
          <a:prstGeom prst="roundRect">
            <a:avLst/>
          </a:prstGeom>
        </p:spPr>
      </p:pic>
      <p:sp>
        <p:nvSpPr>
          <p:cNvPr id="60" name="Rectangle 59">
            <a:extLst>
              <a:ext uri="{FF2B5EF4-FFF2-40B4-BE49-F238E27FC236}">
                <a16:creationId xmlns:a16="http://schemas.microsoft.com/office/drawing/2014/main" id="{4D65F09F-8C06-2A37-0C30-6F45CFEDE77D}"/>
              </a:ext>
            </a:extLst>
          </p:cNvPr>
          <p:cNvSpPr/>
          <p:nvPr/>
        </p:nvSpPr>
        <p:spPr>
          <a:xfrm>
            <a:off x="9708724" y="2342061"/>
            <a:ext cx="565749" cy="2425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t>NGFW</a:t>
            </a:r>
          </a:p>
        </p:txBody>
      </p:sp>
      <p:sp>
        <p:nvSpPr>
          <p:cNvPr id="65" name="Oval 64">
            <a:extLst>
              <a:ext uri="{FF2B5EF4-FFF2-40B4-BE49-F238E27FC236}">
                <a16:creationId xmlns:a16="http://schemas.microsoft.com/office/drawing/2014/main" id="{9DFB42E6-33E6-BA86-0829-64C163BDD4CE}"/>
              </a:ext>
            </a:extLst>
          </p:cNvPr>
          <p:cNvSpPr/>
          <p:nvPr/>
        </p:nvSpPr>
        <p:spPr>
          <a:xfrm>
            <a:off x="10011840" y="1832694"/>
            <a:ext cx="499778" cy="49977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a:extLst>
              <a:ext uri="{FF2B5EF4-FFF2-40B4-BE49-F238E27FC236}">
                <a16:creationId xmlns:a16="http://schemas.microsoft.com/office/drawing/2014/main" id="{89C74721-173B-C089-674D-C0B27C710272}"/>
              </a:ext>
            </a:extLst>
          </p:cNvPr>
          <p:cNvSpPr/>
          <p:nvPr/>
        </p:nvSpPr>
        <p:spPr>
          <a:xfrm>
            <a:off x="10485492" y="1834323"/>
            <a:ext cx="866871" cy="90714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dirty="0"/>
              <a:t>$</a:t>
            </a:r>
          </a:p>
        </p:txBody>
      </p:sp>
      <p:sp>
        <p:nvSpPr>
          <p:cNvPr id="67" name="TextBox 66">
            <a:extLst>
              <a:ext uri="{FF2B5EF4-FFF2-40B4-BE49-F238E27FC236}">
                <a16:creationId xmlns:a16="http://schemas.microsoft.com/office/drawing/2014/main" id="{99FF6DAF-B159-2A05-60A6-7CBF03BEDC14}"/>
              </a:ext>
            </a:extLst>
          </p:cNvPr>
          <p:cNvSpPr txBox="1"/>
          <p:nvPr/>
        </p:nvSpPr>
        <p:spPr>
          <a:xfrm>
            <a:off x="538316" y="897951"/>
            <a:ext cx="1871090" cy="461665"/>
          </a:xfrm>
          <a:prstGeom prst="rect">
            <a:avLst/>
          </a:prstGeom>
          <a:noFill/>
        </p:spPr>
        <p:txBody>
          <a:bodyPr wrap="none" rtlCol="0">
            <a:spAutoFit/>
          </a:bodyPr>
          <a:lstStyle/>
          <a:p>
            <a:r>
              <a:rPr lang="en-US" sz="2400" b="1" dirty="0">
                <a:solidFill>
                  <a:srgbClr val="00DBFF"/>
                </a:solidFill>
              </a:rPr>
              <a:t>Reduce Costs</a:t>
            </a:r>
          </a:p>
        </p:txBody>
      </p:sp>
      <p:sp>
        <p:nvSpPr>
          <p:cNvPr id="68" name="TextBox 67">
            <a:extLst>
              <a:ext uri="{FF2B5EF4-FFF2-40B4-BE49-F238E27FC236}">
                <a16:creationId xmlns:a16="http://schemas.microsoft.com/office/drawing/2014/main" id="{BDCED4CA-7368-DD43-7970-AA92787B1B78}"/>
              </a:ext>
            </a:extLst>
          </p:cNvPr>
          <p:cNvSpPr txBox="1"/>
          <p:nvPr/>
        </p:nvSpPr>
        <p:spPr>
          <a:xfrm>
            <a:off x="9387785" y="897951"/>
            <a:ext cx="1871090" cy="461665"/>
          </a:xfrm>
          <a:prstGeom prst="rect">
            <a:avLst/>
          </a:prstGeom>
          <a:noFill/>
        </p:spPr>
        <p:txBody>
          <a:bodyPr wrap="none" rtlCol="0">
            <a:spAutoFit/>
          </a:bodyPr>
          <a:lstStyle/>
          <a:p>
            <a:r>
              <a:rPr lang="en-US" sz="2400" b="1" dirty="0">
                <a:solidFill>
                  <a:srgbClr val="00DBFF"/>
                </a:solidFill>
              </a:rPr>
              <a:t>Reduce Costs</a:t>
            </a:r>
          </a:p>
        </p:txBody>
      </p:sp>
      <p:sp>
        <p:nvSpPr>
          <p:cNvPr id="69" name="TextBox 68">
            <a:extLst>
              <a:ext uri="{FF2B5EF4-FFF2-40B4-BE49-F238E27FC236}">
                <a16:creationId xmlns:a16="http://schemas.microsoft.com/office/drawing/2014/main" id="{9BFABD22-AF9F-0DBC-81FD-49F7B77044C7}"/>
              </a:ext>
            </a:extLst>
          </p:cNvPr>
          <p:cNvSpPr txBox="1"/>
          <p:nvPr/>
        </p:nvSpPr>
        <p:spPr>
          <a:xfrm>
            <a:off x="3166684" y="897951"/>
            <a:ext cx="2353273" cy="461665"/>
          </a:xfrm>
          <a:prstGeom prst="rect">
            <a:avLst/>
          </a:prstGeom>
          <a:noFill/>
        </p:spPr>
        <p:txBody>
          <a:bodyPr wrap="none" rtlCol="0">
            <a:spAutoFit/>
          </a:bodyPr>
          <a:lstStyle/>
          <a:p>
            <a:r>
              <a:rPr lang="en-US" sz="2400" b="1" dirty="0">
                <a:solidFill>
                  <a:srgbClr val="00DBFF"/>
                </a:solidFill>
              </a:rPr>
              <a:t>Increase Security</a:t>
            </a:r>
          </a:p>
        </p:txBody>
      </p:sp>
      <p:sp>
        <p:nvSpPr>
          <p:cNvPr id="70" name="TextBox 69">
            <a:extLst>
              <a:ext uri="{FF2B5EF4-FFF2-40B4-BE49-F238E27FC236}">
                <a16:creationId xmlns:a16="http://schemas.microsoft.com/office/drawing/2014/main" id="{C961AEFA-FE32-834D-4E60-A21EF0C38AE5}"/>
              </a:ext>
            </a:extLst>
          </p:cNvPr>
          <p:cNvSpPr txBox="1"/>
          <p:nvPr/>
        </p:nvSpPr>
        <p:spPr>
          <a:xfrm>
            <a:off x="6277235" y="897951"/>
            <a:ext cx="2353273" cy="461665"/>
          </a:xfrm>
          <a:prstGeom prst="rect">
            <a:avLst/>
          </a:prstGeom>
          <a:noFill/>
        </p:spPr>
        <p:txBody>
          <a:bodyPr wrap="none" rtlCol="0">
            <a:spAutoFit/>
          </a:bodyPr>
          <a:lstStyle/>
          <a:p>
            <a:r>
              <a:rPr lang="en-US" sz="2400" b="1" dirty="0">
                <a:solidFill>
                  <a:srgbClr val="00DBFF"/>
                </a:solidFill>
              </a:rPr>
              <a:t>Increase Security</a:t>
            </a:r>
          </a:p>
        </p:txBody>
      </p:sp>
      <p:cxnSp>
        <p:nvCxnSpPr>
          <p:cNvPr id="72" name="Straight Arrow Connector 71">
            <a:extLst>
              <a:ext uri="{FF2B5EF4-FFF2-40B4-BE49-F238E27FC236}">
                <a16:creationId xmlns:a16="http://schemas.microsoft.com/office/drawing/2014/main" id="{97F05199-4BC3-3683-B9A4-A5B810036990}"/>
              </a:ext>
            </a:extLst>
          </p:cNvPr>
          <p:cNvCxnSpPr>
            <a:stCxn id="67" idx="3"/>
            <a:endCxn id="69" idx="1"/>
          </p:cNvCxnSpPr>
          <p:nvPr/>
        </p:nvCxnSpPr>
        <p:spPr>
          <a:xfrm>
            <a:off x="2409406" y="1128784"/>
            <a:ext cx="757278" cy="0"/>
          </a:xfrm>
          <a:prstGeom prst="straightConnector1">
            <a:avLst/>
          </a:prstGeom>
          <a:ln w="63500">
            <a:solidFill>
              <a:schemeClr val="tx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E458000-AB2C-5A61-8640-F398F50A11E6}"/>
              </a:ext>
            </a:extLst>
          </p:cNvPr>
          <p:cNvCxnSpPr/>
          <p:nvPr/>
        </p:nvCxnSpPr>
        <p:spPr>
          <a:xfrm>
            <a:off x="5537687" y="1128783"/>
            <a:ext cx="757278" cy="0"/>
          </a:xfrm>
          <a:prstGeom prst="straightConnector1">
            <a:avLst/>
          </a:prstGeom>
          <a:ln w="63500">
            <a:solidFill>
              <a:schemeClr val="tx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41017E5-AF81-42F6-D67F-EF665C0D9508}"/>
              </a:ext>
            </a:extLst>
          </p:cNvPr>
          <p:cNvCxnSpPr/>
          <p:nvPr/>
        </p:nvCxnSpPr>
        <p:spPr>
          <a:xfrm>
            <a:off x="8576400" y="1139965"/>
            <a:ext cx="757278" cy="0"/>
          </a:xfrm>
          <a:prstGeom prst="straightConnector1">
            <a:avLst/>
          </a:prstGeom>
          <a:ln w="63500">
            <a:solidFill>
              <a:schemeClr val="tx1">
                <a:alpha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E1A18799-2286-711C-56FE-99B76DFB9283}"/>
              </a:ext>
            </a:extLst>
          </p:cNvPr>
          <p:cNvGrpSpPr/>
          <p:nvPr/>
        </p:nvGrpSpPr>
        <p:grpSpPr>
          <a:xfrm>
            <a:off x="7017133" y="1717900"/>
            <a:ext cx="1005840" cy="1005840"/>
            <a:chOff x="6945979" y="1717900"/>
            <a:chExt cx="1005840" cy="1005840"/>
          </a:xfrm>
        </p:grpSpPr>
        <p:pic>
          <p:nvPicPr>
            <p:cNvPr id="49" name="Picture 48">
              <a:extLst>
                <a:ext uri="{FF2B5EF4-FFF2-40B4-BE49-F238E27FC236}">
                  <a16:creationId xmlns:a16="http://schemas.microsoft.com/office/drawing/2014/main" id="{DC20F3D4-03E9-0515-5F43-DB645F862134}"/>
                </a:ext>
              </a:extLst>
            </p:cNvPr>
            <p:cNvPicPr>
              <a:picLocks/>
            </p:cNvPicPr>
            <p:nvPr/>
          </p:nvPicPr>
          <p:blipFill>
            <a:blip r:embed="rId9"/>
            <a:stretch>
              <a:fillRect/>
            </a:stretch>
          </p:blipFill>
          <p:spPr>
            <a:xfrm>
              <a:off x="6945979" y="1717900"/>
              <a:ext cx="1005840" cy="1005840"/>
            </a:xfrm>
            <a:prstGeom prst="ellipse">
              <a:avLst/>
            </a:prstGeom>
          </p:spPr>
        </p:pic>
        <p:sp>
          <p:nvSpPr>
            <p:cNvPr id="75" name="Oval 74">
              <a:extLst>
                <a:ext uri="{FF2B5EF4-FFF2-40B4-BE49-F238E27FC236}">
                  <a16:creationId xmlns:a16="http://schemas.microsoft.com/office/drawing/2014/main" id="{7D5C5D23-FC0B-2ED2-D7D1-9748DA2A4BC0}"/>
                </a:ext>
              </a:extLst>
            </p:cNvPr>
            <p:cNvSpPr>
              <a:spLocks noChangeAspect="1"/>
            </p:cNvSpPr>
            <p:nvPr/>
          </p:nvSpPr>
          <p:spPr>
            <a:xfrm>
              <a:off x="7037420" y="1809340"/>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Map compass with solid fill">
              <a:extLst>
                <a:ext uri="{FF2B5EF4-FFF2-40B4-BE49-F238E27FC236}">
                  <a16:creationId xmlns:a16="http://schemas.microsoft.com/office/drawing/2014/main" id="{902C1D2A-074F-0F58-387C-FF44BE71F2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54211" y="1822729"/>
              <a:ext cx="796182" cy="796182"/>
            </a:xfrm>
            <a:prstGeom prst="rect">
              <a:avLst/>
            </a:prstGeom>
          </p:spPr>
        </p:pic>
      </p:grpSp>
    </p:spTree>
    <p:extLst>
      <p:ext uri="{BB962C8B-B14F-4D97-AF65-F5344CB8AC3E}">
        <p14:creationId xmlns:p14="http://schemas.microsoft.com/office/powerpoint/2010/main" val="8003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1BFC5C8-F77C-6982-AAF4-D9FD245783FB}"/>
              </a:ext>
            </a:extLst>
          </p:cNvPr>
          <p:cNvSpPr/>
          <p:nvPr/>
        </p:nvSpPr>
        <p:spPr>
          <a:xfrm>
            <a:off x="6519436" y="3955018"/>
            <a:ext cx="441435" cy="107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90167FA4-8409-93D2-E319-AD85A5E21D19}"/>
              </a:ext>
            </a:extLst>
          </p:cNvPr>
          <p:cNvSpPr/>
          <p:nvPr/>
        </p:nvSpPr>
        <p:spPr bwMode="auto">
          <a:xfrm>
            <a:off x="4322292" y="3607150"/>
            <a:ext cx="3360472" cy="2280513"/>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b="1" dirty="0">
                <a:ln w="0"/>
                <a:solidFill>
                  <a:srgbClr val="1E8900"/>
                </a:solidFill>
                <a:latin typeface="Arial" panose="020B0604020202020204" pitchFamily="34" charset="0"/>
                <a:cs typeface="Arial" panose="020B0604020202020204" pitchFamily="34" charset="0"/>
              </a:rPr>
              <a:t>VPC for Egress Testing</a:t>
            </a:r>
          </a:p>
        </p:txBody>
      </p:sp>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7630671" cy="53962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sp>
        <p:nvSpPr>
          <p:cNvPr id="9" name="Rectangle 8">
            <a:extLst>
              <a:ext uri="{FF2B5EF4-FFF2-40B4-BE49-F238E27FC236}">
                <a16:creationId xmlns:a16="http://schemas.microsoft.com/office/drawing/2014/main" id="{F6600653-FBA1-3500-DF62-8CC9E9445ECE}"/>
              </a:ext>
            </a:extLst>
          </p:cNvPr>
          <p:cNvSpPr/>
          <p:nvPr/>
        </p:nvSpPr>
        <p:spPr>
          <a:xfrm>
            <a:off x="6318756" y="4559257"/>
            <a:ext cx="619752" cy="8429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43BF290-F6B2-2B60-9225-1C95471E42FC}"/>
              </a:ext>
            </a:extLst>
          </p:cNvPr>
          <p:cNvSpPr/>
          <p:nvPr/>
        </p:nvSpPr>
        <p:spPr>
          <a:xfrm>
            <a:off x="6954472" y="3407058"/>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691883" y="3607150"/>
            <a:ext cx="3360472" cy="2280513"/>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b="1" dirty="0">
                <a:ln w="0"/>
                <a:solidFill>
                  <a:srgbClr val="1E8900"/>
                </a:solidFill>
                <a:latin typeface="Arial" panose="020B0604020202020204" pitchFamily="34" charset="0"/>
                <a:cs typeface="Arial" panose="020B0604020202020204" pitchFamily="34" charset="0"/>
              </a:rPr>
              <a:t>VPC for Aviatrix Platform</a:t>
            </a:r>
          </a:p>
        </p:txBody>
      </p:sp>
      <p:sp>
        <p:nvSpPr>
          <p:cNvPr id="1030" name="Oval 1029">
            <a:extLst>
              <a:ext uri="{FF2B5EF4-FFF2-40B4-BE49-F238E27FC236}">
                <a16:creationId xmlns:a16="http://schemas.microsoft.com/office/drawing/2014/main" id="{024A850A-35D9-1B0F-B331-BF925CA3D75D}"/>
              </a:ext>
            </a:extLst>
          </p:cNvPr>
          <p:cNvSpPr/>
          <p:nvPr/>
        </p:nvSpPr>
        <p:spPr>
          <a:xfrm>
            <a:off x="3448439" y="3339106"/>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39455" y="4111052"/>
            <a:ext cx="830837" cy="676240"/>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2622052" y="4102604"/>
            <a:ext cx="676234" cy="676240"/>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2698577" y="4771240"/>
            <a:ext cx="674800" cy="461665"/>
          </a:xfrm>
          <a:prstGeom prst="rect">
            <a:avLst/>
          </a:prstGeom>
          <a:noFill/>
        </p:spPr>
        <p:txBody>
          <a:bodyPr wrap="none" rtlCol="0">
            <a:spAutoFit/>
          </a:bodyPr>
          <a:lstStyle/>
          <a:p>
            <a:r>
              <a:rPr lang="en-US" sz="1200" b="1" dirty="0"/>
              <a:t>Aviatrix</a:t>
            </a:r>
          </a:p>
          <a:p>
            <a:r>
              <a:rPr lang="en-US" sz="1200" b="1" dirty="0"/>
              <a:t>CoPilot</a:t>
            </a:r>
          </a:p>
        </p:txBody>
      </p:sp>
      <p:sp>
        <p:nvSpPr>
          <p:cNvPr id="167" name="TextBox 166">
            <a:extLst>
              <a:ext uri="{FF2B5EF4-FFF2-40B4-BE49-F238E27FC236}">
                <a16:creationId xmlns:a16="http://schemas.microsoft.com/office/drawing/2014/main" id="{57A14267-8449-688A-34AF-18E20F4503E4}"/>
              </a:ext>
            </a:extLst>
          </p:cNvPr>
          <p:cNvSpPr txBox="1"/>
          <p:nvPr/>
        </p:nvSpPr>
        <p:spPr>
          <a:xfrm>
            <a:off x="1254360" y="4771240"/>
            <a:ext cx="1001026" cy="461665"/>
          </a:xfrm>
          <a:prstGeom prst="rect">
            <a:avLst/>
          </a:prstGeom>
          <a:noFill/>
        </p:spPr>
        <p:txBody>
          <a:bodyPr wrap="square" rtlCol="0">
            <a:spAutoFit/>
          </a:bodyPr>
          <a:lstStyle/>
          <a:p>
            <a:pPr algn="ctr"/>
            <a:r>
              <a:rPr lang="en-US" sz="1200" b="1" dirty="0"/>
              <a:t>Aviatrix</a:t>
            </a:r>
          </a:p>
          <a:p>
            <a:pPr algn="ctr"/>
            <a:r>
              <a:rPr lang="en-US" sz="1200" b="1" dirty="0"/>
              <a:t>Controller</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34068" y="704187"/>
            <a:ext cx="381000" cy="381000"/>
          </a:xfrm>
          <a:prstGeom prst="rect">
            <a:avLst/>
          </a:prstGeom>
        </p:spPr>
      </p:pic>
      <p:pic>
        <p:nvPicPr>
          <p:cNvPr id="15" name="Graphic 14">
            <a:extLst>
              <a:ext uri="{FF2B5EF4-FFF2-40B4-BE49-F238E27FC236}">
                <a16:creationId xmlns:a16="http://schemas.microsoft.com/office/drawing/2014/main" id="{3B6E021A-C43D-3A8F-4E8A-CC129F3E9BF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68835" y="3625447"/>
            <a:ext cx="392719" cy="392719"/>
          </a:xfrm>
          <a:prstGeom prst="rect">
            <a:avLst/>
          </a:prstGeom>
        </p:spPr>
      </p:pic>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33727" y="333426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69">
            <a:extLst>
              <a:ext uri="{FF2B5EF4-FFF2-40B4-BE49-F238E27FC236}">
                <a16:creationId xmlns:a16="http://schemas.microsoft.com/office/drawing/2014/main" id="{18727B30-C0A5-03DB-7BF7-2B3C8E98F382}"/>
              </a:ext>
            </a:extLst>
          </p:cNvPr>
          <p:cNvSpPr txBox="1"/>
          <p:nvPr/>
        </p:nvSpPr>
        <p:spPr>
          <a:xfrm>
            <a:off x="3653576" y="3715199"/>
            <a:ext cx="434734" cy="261610"/>
          </a:xfrm>
          <a:prstGeom prst="rect">
            <a:avLst/>
          </a:prstGeom>
          <a:noFill/>
        </p:spPr>
        <p:txBody>
          <a:bodyPr wrap="none" rtlCol="0">
            <a:spAutoFit/>
          </a:bodyPr>
          <a:lstStyle/>
          <a:p>
            <a:r>
              <a:rPr lang="en-US" sz="1100" dirty="0"/>
              <a:t>IGW</a:t>
            </a:r>
          </a:p>
        </p:txBody>
      </p:sp>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07620" y="496161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344918" y="3645160"/>
            <a:ext cx="392719" cy="392719"/>
          </a:xfrm>
          <a:prstGeom prst="rect">
            <a:avLst/>
          </a:prstGeom>
        </p:spPr>
      </p:pic>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56601" y="333910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Graphic 112">
            <a:extLst>
              <a:ext uri="{FF2B5EF4-FFF2-40B4-BE49-F238E27FC236}">
                <a16:creationId xmlns:a16="http://schemas.microsoft.com/office/drawing/2014/main" id="{15A5FB5C-473C-9820-D9A9-B43CEF024BF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309370" y="4087250"/>
            <a:ext cx="420131" cy="420131"/>
          </a:xfrm>
          <a:prstGeom prst="rect">
            <a:avLst/>
          </a:prstGeom>
        </p:spPr>
      </p:pic>
      <p:sp>
        <p:nvSpPr>
          <p:cNvPr id="132" name="TextBox 131">
            <a:extLst>
              <a:ext uri="{FF2B5EF4-FFF2-40B4-BE49-F238E27FC236}">
                <a16:creationId xmlns:a16="http://schemas.microsoft.com/office/drawing/2014/main" id="{60A298C7-402B-C922-4185-1F784ED88D95}"/>
              </a:ext>
            </a:extLst>
          </p:cNvPr>
          <p:cNvSpPr txBox="1"/>
          <p:nvPr/>
        </p:nvSpPr>
        <p:spPr>
          <a:xfrm>
            <a:off x="7281001" y="3661089"/>
            <a:ext cx="434734" cy="261610"/>
          </a:xfrm>
          <a:prstGeom prst="rect">
            <a:avLst/>
          </a:prstGeom>
          <a:noFill/>
        </p:spPr>
        <p:txBody>
          <a:bodyPr wrap="none" rtlCol="0">
            <a:spAutoFit/>
          </a:bodyPr>
          <a:lstStyle/>
          <a:p>
            <a:r>
              <a:rPr lang="en-US" sz="1100" dirty="0"/>
              <a:t>IGW</a:t>
            </a:r>
          </a:p>
        </p:txBody>
      </p:sp>
      <p:sp>
        <p:nvSpPr>
          <p:cNvPr id="133" name="TextBox 132">
            <a:extLst>
              <a:ext uri="{FF2B5EF4-FFF2-40B4-BE49-F238E27FC236}">
                <a16:creationId xmlns:a16="http://schemas.microsoft.com/office/drawing/2014/main" id="{BC984E89-D6E5-5853-00B8-5FE258F56307}"/>
              </a:ext>
            </a:extLst>
          </p:cNvPr>
          <p:cNvSpPr txBox="1"/>
          <p:nvPr/>
        </p:nvSpPr>
        <p:spPr>
          <a:xfrm>
            <a:off x="5990026" y="4470540"/>
            <a:ext cx="1157689" cy="261610"/>
          </a:xfrm>
          <a:prstGeom prst="rect">
            <a:avLst/>
          </a:prstGeom>
          <a:noFill/>
        </p:spPr>
        <p:txBody>
          <a:bodyPr wrap="none" rtlCol="0">
            <a:spAutoFit/>
          </a:bodyPr>
          <a:lstStyle/>
          <a:p>
            <a:r>
              <a:rPr lang="en-US" sz="1100" dirty="0"/>
              <a:t>Aviatrix Gateway</a:t>
            </a:r>
          </a:p>
        </p:txBody>
      </p:sp>
      <p:sp>
        <p:nvSpPr>
          <p:cNvPr id="151" name="TextBox 150">
            <a:extLst>
              <a:ext uri="{FF2B5EF4-FFF2-40B4-BE49-F238E27FC236}">
                <a16:creationId xmlns:a16="http://schemas.microsoft.com/office/drawing/2014/main" id="{62816241-D658-9012-0672-2BBEC148A059}"/>
              </a:ext>
            </a:extLst>
          </p:cNvPr>
          <p:cNvSpPr txBox="1"/>
          <p:nvPr/>
        </p:nvSpPr>
        <p:spPr>
          <a:xfrm>
            <a:off x="4969408" y="5438199"/>
            <a:ext cx="1002197" cy="230832"/>
          </a:xfrm>
          <a:prstGeom prst="rect">
            <a:avLst/>
          </a:prstGeom>
          <a:noFill/>
        </p:spPr>
        <p:txBody>
          <a:bodyPr wrap="none" rtlCol="0">
            <a:spAutoFit/>
          </a:bodyPr>
          <a:lstStyle/>
          <a:p>
            <a:r>
              <a:rPr lang="en-US" sz="900" dirty="0"/>
              <a:t>Test EC2 Instance</a:t>
            </a:r>
          </a:p>
        </p:txBody>
      </p:sp>
      <p:pic>
        <p:nvPicPr>
          <p:cNvPr id="13" name="Graphic 13">
            <a:extLst>
              <a:ext uri="{FF2B5EF4-FFF2-40B4-BE49-F238E27FC236}">
                <a16:creationId xmlns:a16="http://schemas.microsoft.com/office/drawing/2014/main" id="{0FFB53B6-CBA5-F6A1-A8D6-5E85A201E50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61417" y="4105833"/>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4">
            <a:extLst>
              <a:ext uri="{FF2B5EF4-FFF2-40B4-BE49-F238E27FC236}">
                <a16:creationId xmlns:a16="http://schemas.microsoft.com/office/drawing/2014/main" id="{BDD20E77-6FAB-31C8-115F-4B06DC61A19C}"/>
              </a:ext>
            </a:extLst>
          </p:cNvPr>
          <p:cNvSpPr txBox="1">
            <a:spLocks noChangeArrowheads="1"/>
          </p:cNvSpPr>
          <p:nvPr/>
        </p:nvSpPr>
        <p:spPr bwMode="auto">
          <a:xfrm>
            <a:off x="4381097" y="4474864"/>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sp>
        <p:nvSpPr>
          <p:cNvPr id="18" name="TextBox 29">
            <a:extLst>
              <a:ext uri="{FF2B5EF4-FFF2-40B4-BE49-F238E27FC236}">
                <a16:creationId xmlns:a16="http://schemas.microsoft.com/office/drawing/2014/main" id="{99A6297C-4896-E778-8C92-43204B2C865F}"/>
              </a:ext>
            </a:extLst>
          </p:cNvPr>
          <p:cNvSpPr txBox="1">
            <a:spLocks noChangeArrowheads="1"/>
          </p:cNvSpPr>
          <p:nvPr/>
        </p:nvSpPr>
        <p:spPr bwMode="auto">
          <a:xfrm>
            <a:off x="5740137" y="2998460"/>
            <a:ext cx="126015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IAM Roles</a:t>
            </a:r>
          </a:p>
        </p:txBody>
      </p:sp>
      <p:pic>
        <p:nvPicPr>
          <p:cNvPr id="19" name="Graphic 49">
            <a:extLst>
              <a:ext uri="{FF2B5EF4-FFF2-40B4-BE49-F238E27FC236}">
                <a16:creationId xmlns:a16="http://schemas.microsoft.com/office/drawing/2014/main" id="{204FC851-ED70-7DEC-A02A-1B281C31C63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115073" y="254623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21">
            <a:extLst>
              <a:ext uri="{FF2B5EF4-FFF2-40B4-BE49-F238E27FC236}">
                <a16:creationId xmlns:a16="http://schemas.microsoft.com/office/drawing/2014/main" id="{12355B48-536E-8C71-20BE-36C79D9E2A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143613" y="13445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2">
            <a:extLst>
              <a:ext uri="{FF2B5EF4-FFF2-40B4-BE49-F238E27FC236}">
                <a16:creationId xmlns:a16="http://schemas.microsoft.com/office/drawing/2014/main" id="{0EABDECE-470D-FBC3-B9AB-ED9506E44744}"/>
              </a:ext>
            </a:extLst>
          </p:cNvPr>
          <p:cNvSpPr txBox="1">
            <a:spLocks noChangeArrowheads="1"/>
          </p:cNvSpPr>
          <p:nvPr/>
        </p:nvSpPr>
        <p:spPr bwMode="auto">
          <a:xfrm>
            <a:off x="3395901" y="2106504"/>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CloudFormation</a:t>
            </a:r>
          </a:p>
        </p:txBody>
      </p:sp>
      <p:pic>
        <p:nvPicPr>
          <p:cNvPr id="79" name="Graphic 17">
            <a:extLst>
              <a:ext uri="{FF2B5EF4-FFF2-40B4-BE49-F238E27FC236}">
                <a16:creationId xmlns:a16="http://schemas.microsoft.com/office/drawing/2014/main" id="{624517C3-D4DC-BB32-0238-98635F765A4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82093" y="134162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9">
            <a:extLst>
              <a:ext uri="{FF2B5EF4-FFF2-40B4-BE49-F238E27FC236}">
                <a16:creationId xmlns:a16="http://schemas.microsoft.com/office/drawing/2014/main" id="{F17C82F0-788A-D1E7-1F11-C31B49F01BEB}"/>
              </a:ext>
            </a:extLst>
          </p:cNvPr>
          <p:cNvSpPr txBox="1">
            <a:spLocks noChangeArrowheads="1"/>
          </p:cNvSpPr>
          <p:nvPr/>
        </p:nvSpPr>
        <p:spPr bwMode="auto">
          <a:xfrm>
            <a:off x="412156" y="2106802"/>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Step Functions</a:t>
            </a:r>
          </a:p>
        </p:txBody>
      </p:sp>
      <p:pic>
        <p:nvPicPr>
          <p:cNvPr id="81" name="Graphic 10">
            <a:extLst>
              <a:ext uri="{FF2B5EF4-FFF2-40B4-BE49-F238E27FC236}">
                <a16:creationId xmlns:a16="http://schemas.microsoft.com/office/drawing/2014/main" id="{2883C009-E3D6-3CD5-4C52-6A567271069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634278" y="134162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20">
            <a:extLst>
              <a:ext uri="{FF2B5EF4-FFF2-40B4-BE49-F238E27FC236}">
                <a16:creationId xmlns:a16="http://schemas.microsoft.com/office/drawing/2014/main" id="{AD99BAF7-5FA5-6FAA-45E1-2AF009D201E0}"/>
              </a:ext>
            </a:extLst>
          </p:cNvPr>
          <p:cNvSpPr txBox="1">
            <a:spLocks noChangeArrowheads="1"/>
          </p:cNvSpPr>
          <p:nvPr/>
        </p:nvSpPr>
        <p:spPr bwMode="auto">
          <a:xfrm>
            <a:off x="1875453" y="210283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83" name="Graphic 19">
            <a:extLst>
              <a:ext uri="{FF2B5EF4-FFF2-40B4-BE49-F238E27FC236}">
                <a16:creationId xmlns:a16="http://schemas.microsoft.com/office/drawing/2014/main" id="{12689B6F-F269-AB6F-B03F-AE59A56B9D0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954665" y="134257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12">
            <a:extLst>
              <a:ext uri="{FF2B5EF4-FFF2-40B4-BE49-F238E27FC236}">
                <a16:creationId xmlns:a16="http://schemas.microsoft.com/office/drawing/2014/main" id="{3AFBC035-453D-AFF9-B5D5-9AADC038650B}"/>
              </a:ext>
            </a:extLst>
          </p:cNvPr>
          <p:cNvSpPr txBox="1">
            <a:spLocks noChangeArrowheads="1"/>
          </p:cNvSpPr>
          <p:nvPr/>
        </p:nvSpPr>
        <p:spPr bwMode="auto">
          <a:xfrm>
            <a:off x="5205365" y="2104577"/>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Identity and Access Management (IAM)</a:t>
            </a:r>
          </a:p>
        </p:txBody>
      </p:sp>
      <p:pic>
        <p:nvPicPr>
          <p:cNvPr id="85" name="Graphic 42">
            <a:extLst>
              <a:ext uri="{FF2B5EF4-FFF2-40B4-BE49-F238E27FC236}">
                <a16:creationId xmlns:a16="http://schemas.microsoft.com/office/drawing/2014/main" id="{5CC8AD13-5EB7-6F14-C884-B2A7D733F40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347822" y="473720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16">
            <a:extLst>
              <a:ext uri="{FF2B5EF4-FFF2-40B4-BE49-F238E27FC236}">
                <a16:creationId xmlns:a16="http://schemas.microsoft.com/office/drawing/2014/main" id="{4A879A7D-0CFA-350D-FA95-5AD8D20ADFAC}"/>
              </a:ext>
            </a:extLst>
          </p:cNvPr>
          <p:cNvSpPr txBox="1">
            <a:spLocks noChangeArrowheads="1"/>
          </p:cNvSpPr>
          <p:nvPr/>
        </p:nvSpPr>
        <p:spPr bwMode="auto">
          <a:xfrm>
            <a:off x="6115073" y="5032828"/>
            <a:ext cx="98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Elastic IP address</a:t>
            </a:r>
          </a:p>
        </p:txBody>
      </p:sp>
      <p:pic>
        <p:nvPicPr>
          <p:cNvPr id="88" name="Graphic 42">
            <a:extLst>
              <a:ext uri="{FF2B5EF4-FFF2-40B4-BE49-F238E27FC236}">
                <a16:creationId xmlns:a16="http://schemas.microsoft.com/office/drawing/2014/main" id="{FA7F7CD6-5744-5838-8F0E-94A6ED743A1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153933" y="525792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16">
            <a:extLst>
              <a:ext uri="{FF2B5EF4-FFF2-40B4-BE49-F238E27FC236}">
                <a16:creationId xmlns:a16="http://schemas.microsoft.com/office/drawing/2014/main" id="{79CE03AB-096D-3263-0924-3DDC1919003A}"/>
              </a:ext>
            </a:extLst>
          </p:cNvPr>
          <p:cNvSpPr txBox="1">
            <a:spLocks noChangeArrowheads="1"/>
          </p:cNvSpPr>
          <p:nvPr/>
        </p:nvSpPr>
        <p:spPr bwMode="auto">
          <a:xfrm>
            <a:off x="1921184" y="5553548"/>
            <a:ext cx="98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Elastic IP address</a:t>
            </a:r>
          </a:p>
        </p:txBody>
      </p:sp>
      <p:sp>
        <p:nvSpPr>
          <p:cNvPr id="90" name="TextBox 28">
            <a:extLst>
              <a:ext uri="{FF2B5EF4-FFF2-40B4-BE49-F238E27FC236}">
                <a16:creationId xmlns:a16="http://schemas.microsoft.com/office/drawing/2014/main" id="{30E02551-A284-F91B-7E70-5A656D8270B7}"/>
              </a:ext>
            </a:extLst>
          </p:cNvPr>
          <p:cNvSpPr txBox="1">
            <a:spLocks noChangeArrowheads="1"/>
          </p:cNvSpPr>
          <p:nvPr/>
        </p:nvSpPr>
        <p:spPr bwMode="auto">
          <a:xfrm>
            <a:off x="3958195" y="2994798"/>
            <a:ext cx="11874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Template</a:t>
            </a:r>
          </a:p>
        </p:txBody>
      </p:sp>
      <p:pic>
        <p:nvPicPr>
          <p:cNvPr id="91" name="Graphic 36">
            <a:extLst>
              <a:ext uri="{FF2B5EF4-FFF2-40B4-BE49-F238E27FC236}">
                <a16:creationId xmlns:a16="http://schemas.microsoft.com/office/drawing/2014/main" id="{4343826B-3184-F2D4-789F-5DD2FC9117C0}"/>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20145" y="25423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17">
            <a:extLst>
              <a:ext uri="{FF2B5EF4-FFF2-40B4-BE49-F238E27FC236}">
                <a16:creationId xmlns:a16="http://schemas.microsoft.com/office/drawing/2014/main" id="{DE490C56-0073-BC81-5996-58283CC57E1F}"/>
              </a:ext>
            </a:extLst>
          </p:cNvPr>
          <p:cNvSpPr txBox="1">
            <a:spLocks noChangeArrowheads="1"/>
          </p:cNvSpPr>
          <p:nvPr/>
        </p:nvSpPr>
        <p:spPr bwMode="auto">
          <a:xfrm>
            <a:off x="2355927" y="2995713"/>
            <a:ext cx="13620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Lambda function</a:t>
            </a:r>
          </a:p>
        </p:txBody>
      </p:sp>
      <p:pic>
        <p:nvPicPr>
          <p:cNvPr id="93" name="Graphic 13">
            <a:extLst>
              <a:ext uri="{FF2B5EF4-FFF2-40B4-BE49-F238E27FC236}">
                <a16:creationId xmlns:a16="http://schemas.microsoft.com/office/drawing/2014/main" id="{8DE1A084-CB17-8FA7-6F02-181FADD7522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16853" y="25162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9607F078-8056-F3E6-6C34-EB8555BAF7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2202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90167FA4-8409-93D2-E319-AD85A5E21D19}"/>
              </a:ext>
            </a:extLst>
          </p:cNvPr>
          <p:cNvSpPr/>
          <p:nvPr/>
        </p:nvSpPr>
        <p:spPr bwMode="auto">
          <a:xfrm>
            <a:off x="4322292" y="1946062"/>
            <a:ext cx="3360472" cy="394160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50" dirty="0">
                <a:ln w="0"/>
                <a:solidFill>
                  <a:srgbClr val="1E8900"/>
                </a:solidFill>
                <a:latin typeface="Arial" panose="020B0604020202020204" pitchFamily="34" charset="0"/>
                <a:cs typeface="Arial" panose="020B0604020202020204" pitchFamily="34" charset="0"/>
              </a:rPr>
              <a:t>Standalone VPC with Aviatrix</a:t>
            </a:r>
          </a:p>
        </p:txBody>
      </p:sp>
      <p:sp>
        <p:nvSpPr>
          <p:cNvPr id="1031" name="Oval 1030">
            <a:extLst>
              <a:ext uri="{FF2B5EF4-FFF2-40B4-BE49-F238E27FC236}">
                <a16:creationId xmlns:a16="http://schemas.microsoft.com/office/drawing/2014/main" id="{343BF290-F6B2-2B60-9225-1C95471E42FC}"/>
              </a:ext>
            </a:extLst>
          </p:cNvPr>
          <p:cNvSpPr/>
          <p:nvPr/>
        </p:nvSpPr>
        <p:spPr>
          <a:xfrm>
            <a:off x="6918546" y="1764175"/>
            <a:ext cx="472029" cy="4165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754EB-B05F-8069-2BFB-8287E59A27AE}"/>
              </a:ext>
            </a:extLst>
          </p:cNvPr>
          <p:cNvSpPr/>
          <p:nvPr/>
        </p:nvSpPr>
        <p:spPr bwMode="auto">
          <a:xfrm>
            <a:off x="594835" y="1946063"/>
            <a:ext cx="3360472" cy="394164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dirty="0">
                <a:ln w="0"/>
                <a:solidFill>
                  <a:srgbClr val="1E8900"/>
                </a:solidFill>
                <a:latin typeface="Arial" panose="020B0604020202020204" pitchFamily="34" charset="0"/>
                <a:cs typeface="Arial" panose="020B0604020202020204" pitchFamily="34" charset="0"/>
              </a:rPr>
              <a:t>Standalone VPC with NAT Gateway</a:t>
            </a:r>
          </a:p>
        </p:txBody>
      </p:sp>
      <p:sp>
        <p:nvSpPr>
          <p:cNvPr id="1030" name="Oval 1029">
            <a:extLst>
              <a:ext uri="{FF2B5EF4-FFF2-40B4-BE49-F238E27FC236}">
                <a16:creationId xmlns:a16="http://schemas.microsoft.com/office/drawing/2014/main" id="{024A850A-35D9-1B0F-B331-BF925CA3D75D}"/>
              </a:ext>
            </a:extLst>
          </p:cNvPr>
          <p:cNvSpPr/>
          <p:nvPr/>
        </p:nvSpPr>
        <p:spPr>
          <a:xfrm>
            <a:off x="3241133" y="1718957"/>
            <a:ext cx="457317" cy="41636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Freeform: Shape 1024">
            <a:extLst>
              <a:ext uri="{FF2B5EF4-FFF2-40B4-BE49-F238E27FC236}">
                <a16:creationId xmlns:a16="http://schemas.microsoft.com/office/drawing/2014/main" id="{1308569A-2B39-107F-BBEA-6C93BD43CC81}"/>
              </a:ext>
            </a:extLst>
          </p:cNvPr>
          <p:cNvSpPr/>
          <p:nvPr/>
        </p:nvSpPr>
        <p:spPr>
          <a:xfrm>
            <a:off x="6683298" y="1464527"/>
            <a:ext cx="584271" cy="2943922"/>
          </a:xfrm>
          <a:custGeom>
            <a:avLst/>
            <a:gdLst>
              <a:gd name="connsiteX0" fmla="*/ 379141 w 584271"/>
              <a:gd name="connsiteY0" fmla="*/ 2943922 h 2943922"/>
              <a:gd name="connsiteX1" fmla="*/ 579863 w 584271"/>
              <a:gd name="connsiteY1" fmla="*/ 2676293 h 2943922"/>
              <a:gd name="connsiteX2" fmla="*/ 208156 w 584271"/>
              <a:gd name="connsiteY2" fmla="*/ 1799063 h 2943922"/>
              <a:gd name="connsiteX3" fmla="*/ 535258 w 584271"/>
              <a:gd name="connsiteY3" fmla="*/ 773151 h 2943922"/>
              <a:gd name="connsiteX4" fmla="*/ 408878 w 584271"/>
              <a:gd name="connsiteY4" fmla="*/ 267629 h 2943922"/>
              <a:gd name="connsiteX5" fmla="*/ 0 w 584271"/>
              <a:gd name="connsiteY5" fmla="*/ 0 h 294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271" h="2943922">
                <a:moveTo>
                  <a:pt x="379141" y="2943922"/>
                </a:moveTo>
                <a:cubicBezTo>
                  <a:pt x="493750" y="2905512"/>
                  <a:pt x="608360" y="2867103"/>
                  <a:pt x="579863" y="2676293"/>
                </a:cubicBezTo>
                <a:cubicBezTo>
                  <a:pt x="551366" y="2485483"/>
                  <a:pt x="215590" y="2116253"/>
                  <a:pt x="208156" y="1799063"/>
                </a:cubicBezTo>
                <a:cubicBezTo>
                  <a:pt x="200722" y="1481873"/>
                  <a:pt x="501804" y="1028390"/>
                  <a:pt x="535258" y="773151"/>
                </a:cubicBezTo>
                <a:cubicBezTo>
                  <a:pt x="568712" y="517912"/>
                  <a:pt x="498088" y="396487"/>
                  <a:pt x="408878" y="267629"/>
                </a:cubicBezTo>
                <a:cubicBezTo>
                  <a:pt x="319668" y="138771"/>
                  <a:pt x="159834" y="69385"/>
                  <a:pt x="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Freeform: Shape 1023">
            <a:extLst>
              <a:ext uri="{FF2B5EF4-FFF2-40B4-BE49-F238E27FC236}">
                <a16:creationId xmlns:a16="http://schemas.microsoft.com/office/drawing/2014/main" id="{B170D6BC-D023-F6A3-2E36-A3E1DDD24A69}"/>
              </a:ext>
            </a:extLst>
          </p:cNvPr>
          <p:cNvSpPr/>
          <p:nvPr/>
        </p:nvSpPr>
        <p:spPr>
          <a:xfrm>
            <a:off x="5280816" y="1546302"/>
            <a:ext cx="1660635" cy="2854713"/>
          </a:xfrm>
          <a:custGeom>
            <a:avLst/>
            <a:gdLst>
              <a:gd name="connsiteX0" fmla="*/ 138677 w 1660635"/>
              <a:gd name="connsiteY0" fmla="*/ 2854713 h 2854713"/>
              <a:gd name="connsiteX1" fmla="*/ 354267 w 1660635"/>
              <a:gd name="connsiteY1" fmla="*/ 2505308 h 2854713"/>
              <a:gd name="connsiteX2" fmla="*/ 49467 w 1660635"/>
              <a:gd name="connsiteY2" fmla="*/ 1739591 h 2854713"/>
              <a:gd name="connsiteX3" fmla="*/ 1580901 w 1660635"/>
              <a:gd name="connsiteY3" fmla="*/ 527825 h 2854713"/>
              <a:gd name="connsiteX4" fmla="*/ 1305838 w 1660635"/>
              <a:gd name="connsiteY4" fmla="*/ 0 h 2854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0635" h="2854713">
                <a:moveTo>
                  <a:pt x="138677" y="2854713"/>
                </a:moveTo>
                <a:cubicBezTo>
                  <a:pt x="253906" y="2772937"/>
                  <a:pt x="369135" y="2691162"/>
                  <a:pt x="354267" y="2505308"/>
                </a:cubicBezTo>
                <a:cubicBezTo>
                  <a:pt x="339399" y="2319454"/>
                  <a:pt x="-154972" y="2069171"/>
                  <a:pt x="49467" y="1739591"/>
                </a:cubicBezTo>
                <a:cubicBezTo>
                  <a:pt x="253906" y="1410011"/>
                  <a:pt x="1371506" y="817757"/>
                  <a:pt x="1580901" y="527825"/>
                </a:cubicBezTo>
                <a:cubicBezTo>
                  <a:pt x="1790296" y="237893"/>
                  <a:pt x="1548067" y="118946"/>
                  <a:pt x="1305838"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BB31920-4E7E-F6FB-D666-E48DFE9B46B8}"/>
              </a:ext>
            </a:extLst>
          </p:cNvPr>
          <p:cNvSpPr/>
          <p:nvPr/>
        </p:nvSpPr>
        <p:spPr bwMode="auto">
          <a:xfrm>
            <a:off x="6081375" y="2766882"/>
            <a:ext cx="1370411" cy="1200216"/>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36C9FBAB-CD12-C0FB-C722-ECD19D04054E}"/>
              </a:ext>
            </a:extLst>
          </p:cNvPr>
          <p:cNvSpPr/>
          <p:nvPr/>
        </p:nvSpPr>
        <p:spPr bwMode="auto">
          <a:xfrm>
            <a:off x="4461842" y="2766881"/>
            <a:ext cx="1368812" cy="1200217"/>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50" name="Rectangle: Rounded Corners 149">
            <a:extLst>
              <a:ext uri="{FF2B5EF4-FFF2-40B4-BE49-F238E27FC236}">
                <a16:creationId xmlns:a16="http://schemas.microsoft.com/office/drawing/2014/main" id="{8C34A213-9ADD-1D41-3630-F72F5BCC5023}"/>
              </a:ext>
            </a:extLst>
          </p:cNvPr>
          <p:cNvSpPr/>
          <p:nvPr/>
        </p:nvSpPr>
        <p:spPr>
          <a:xfrm>
            <a:off x="4461842" y="2463223"/>
            <a:ext cx="3083627" cy="38452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21BE42AB-8505-7EB5-04AB-19013D7F04C7}"/>
              </a:ext>
            </a:extLst>
          </p:cNvPr>
          <p:cNvSpPr txBox="1"/>
          <p:nvPr/>
        </p:nvSpPr>
        <p:spPr>
          <a:xfrm>
            <a:off x="9080231" y="4041927"/>
            <a:ext cx="1046825" cy="646331"/>
          </a:xfrm>
          <a:prstGeom prst="rect">
            <a:avLst/>
          </a:prstGeom>
          <a:noFill/>
        </p:spPr>
        <p:txBody>
          <a:bodyPr wrap="none" rtlCol="0">
            <a:spAutoFit/>
          </a:bodyPr>
          <a:lstStyle/>
          <a:p>
            <a:pPr algn="ctr"/>
            <a:r>
              <a:rPr lang="en-US" sz="1200" b="1" dirty="0"/>
              <a:t>Aviatrix </a:t>
            </a:r>
          </a:p>
          <a:p>
            <a:pPr algn="ctr"/>
            <a:r>
              <a:rPr lang="en-US" sz="1200" b="1" dirty="0"/>
              <a:t>Secure Egress</a:t>
            </a:r>
          </a:p>
          <a:p>
            <a:pPr algn="ctr"/>
            <a:r>
              <a:rPr lang="en-US" sz="1200" b="1" dirty="0"/>
              <a:t>Gateways</a:t>
            </a:r>
          </a:p>
        </p:txBody>
      </p:sp>
      <p:sp>
        <p:nvSpPr>
          <p:cNvPr id="84" name="TextBox 83">
            <a:extLst>
              <a:ext uri="{FF2B5EF4-FFF2-40B4-BE49-F238E27FC236}">
                <a16:creationId xmlns:a16="http://schemas.microsoft.com/office/drawing/2014/main" id="{9BBC633A-CF20-6F99-CE1C-46D7A2601638}"/>
              </a:ext>
            </a:extLst>
          </p:cNvPr>
          <p:cNvSpPr txBox="1"/>
          <p:nvPr/>
        </p:nvSpPr>
        <p:spPr>
          <a:xfrm>
            <a:off x="10873718" y="5364588"/>
            <a:ext cx="731290" cy="369332"/>
          </a:xfrm>
          <a:prstGeom prst="rect">
            <a:avLst/>
          </a:prstGeom>
          <a:noFill/>
        </p:spPr>
        <p:txBody>
          <a:bodyPr wrap="none" rtlCol="0">
            <a:spAutoFit/>
          </a:bodyPr>
          <a:lstStyle/>
          <a:p>
            <a:r>
              <a:rPr lang="en-US" dirty="0"/>
              <a:t>App 1</a:t>
            </a:r>
          </a:p>
        </p:txBody>
      </p:sp>
      <p:sp>
        <p:nvSpPr>
          <p:cNvPr id="89" name="TextBox 88">
            <a:extLst>
              <a:ext uri="{FF2B5EF4-FFF2-40B4-BE49-F238E27FC236}">
                <a16:creationId xmlns:a16="http://schemas.microsoft.com/office/drawing/2014/main" id="{C15895A7-CA9A-C690-C4D2-FD16CA9BE7F4}"/>
              </a:ext>
            </a:extLst>
          </p:cNvPr>
          <p:cNvSpPr txBox="1"/>
          <p:nvPr/>
        </p:nvSpPr>
        <p:spPr>
          <a:xfrm>
            <a:off x="9338499" y="3378609"/>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95" name="TextBox 94">
            <a:extLst>
              <a:ext uri="{FF2B5EF4-FFF2-40B4-BE49-F238E27FC236}">
                <a16:creationId xmlns:a16="http://schemas.microsoft.com/office/drawing/2014/main" id="{B94E9AA6-80F7-C483-482F-64635E2778EA}"/>
              </a:ext>
            </a:extLst>
          </p:cNvPr>
          <p:cNvSpPr txBox="1"/>
          <p:nvPr/>
        </p:nvSpPr>
        <p:spPr>
          <a:xfrm>
            <a:off x="10261856" y="5039270"/>
            <a:ext cx="731290" cy="369332"/>
          </a:xfrm>
          <a:prstGeom prst="rect">
            <a:avLst/>
          </a:prstGeom>
          <a:noFill/>
        </p:spPr>
        <p:txBody>
          <a:bodyPr wrap="none" rtlCol="0">
            <a:spAutoFit/>
          </a:bodyPr>
          <a:lstStyle/>
          <a:p>
            <a:r>
              <a:rPr lang="en-US" dirty="0"/>
              <a:t>App 2</a:t>
            </a:r>
          </a:p>
        </p:txBody>
      </p:sp>
      <p:sp>
        <p:nvSpPr>
          <p:cNvPr id="101" name="TextBox 100">
            <a:extLst>
              <a:ext uri="{FF2B5EF4-FFF2-40B4-BE49-F238E27FC236}">
                <a16:creationId xmlns:a16="http://schemas.microsoft.com/office/drawing/2014/main" id="{A8318A52-CB27-E36E-4E2E-B34EC5B1CB76}"/>
              </a:ext>
            </a:extLst>
          </p:cNvPr>
          <p:cNvSpPr txBox="1"/>
          <p:nvPr/>
        </p:nvSpPr>
        <p:spPr>
          <a:xfrm>
            <a:off x="1180584" y="5477483"/>
            <a:ext cx="425116" cy="276999"/>
          </a:xfrm>
          <a:prstGeom prst="rect">
            <a:avLst/>
          </a:prstGeom>
          <a:noFill/>
        </p:spPr>
        <p:txBody>
          <a:bodyPr wrap="none" rtlCol="0">
            <a:spAutoFit/>
          </a:bodyPr>
          <a:lstStyle/>
          <a:p>
            <a:r>
              <a:rPr lang="en-US" sz="1200" dirty="0"/>
              <a:t>AZ1</a:t>
            </a:r>
          </a:p>
        </p:txBody>
      </p:sp>
      <p:sp>
        <p:nvSpPr>
          <p:cNvPr id="102" name="TextBox 101">
            <a:extLst>
              <a:ext uri="{FF2B5EF4-FFF2-40B4-BE49-F238E27FC236}">
                <a16:creationId xmlns:a16="http://schemas.microsoft.com/office/drawing/2014/main" id="{72C33E5E-91E7-0CF9-3CD2-DC546C2BF3E3}"/>
              </a:ext>
            </a:extLst>
          </p:cNvPr>
          <p:cNvSpPr txBox="1"/>
          <p:nvPr/>
        </p:nvSpPr>
        <p:spPr>
          <a:xfrm>
            <a:off x="2832322" y="5495467"/>
            <a:ext cx="425116" cy="276999"/>
          </a:xfrm>
          <a:prstGeom prst="rect">
            <a:avLst/>
          </a:prstGeom>
          <a:noFill/>
        </p:spPr>
        <p:txBody>
          <a:bodyPr wrap="none" rtlCol="0">
            <a:spAutoFit/>
          </a:bodyPr>
          <a:lstStyle/>
          <a:p>
            <a:r>
              <a:rPr lang="en-US" sz="1200" dirty="0"/>
              <a:t>AZ2</a:t>
            </a:r>
          </a:p>
        </p:txBody>
      </p:sp>
      <p:sp>
        <p:nvSpPr>
          <p:cNvPr id="106" name="TextBox 105">
            <a:extLst>
              <a:ext uri="{FF2B5EF4-FFF2-40B4-BE49-F238E27FC236}">
                <a16:creationId xmlns:a16="http://schemas.microsoft.com/office/drawing/2014/main" id="{EAB8F7B1-2A3F-1D8B-3B48-6E239AC05F3D}"/>
              </a:ext>
            </a:extLst>
          </p:cNvPr>
          <p:cNvSpPr txBox="1"/>
          <p:nvPr/>
        </p:nvSpPr>
        <p:spPr>
          <a:xfrm>
            <a:off x="10384716" y="4721678"/>
            <a:ext cx="731290" cy="369332"/>
          </a:xfrm>
          <a:prstGeom prst="rect">
            <a:avLst/>
          </a:prstGeom>
          <a:noFill/>
        </p:spPr>
        <p:txBody>
          <a:bodyPr wrap="none" rtlCol="0">
            <a:spAutoFit/>
          </a:bodyPr>
          <a:lstStyle/>
          <a:p>
            <a:r>
              <a:rPr lang="en-US" dirty="0"/>
              <a:t>App 3</a:t>
            </a:r>
          </a:p>
        </p:txBody>
      </p:sp>
      <p:grpSp>
        <p:nvGrpSpPr>
          <p:cNvPr id="152" name="Group 151">
            <a:extLst>
              <a:ext uri="{FF2B5EF4-FFF2-40B4-BE49-F238E27FC236}">
                <a16:creationId xmlns:a16="http://schemas.microsoft.com/office/drawing/2014/main" id="{D468AFF3-F4A5-3672-107D-6CE0C2095561}"/>
              </a:ext>
            </a:extLst>
          </p:cNvPr>
          <p:cNvGrpSpPr/>
          <p:nvPr/>
        </p:nvGrpSpPr>
        <p:grpSpPr>
          <a:xfrm>
            <a:off x="5440872" y="813265"/>
            <a:ext cx="1194334" cy="724055"/>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39034" y="2944627"/>
            <a:ext cx="493429" cy="401615"/>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3"/>
          <a:stretch>
            <a:fillRect/>
          </a:stretch>
        </p:blipFill>
        <p:spPr>
          <a:xfrm>
            <a:off x="8031155" y="3855926"/>
            <a:ext cx="329568" cy="329571"/>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7916054" y="4148537"/>
            <a:ext cx="598241" cy="400110"/>
          </a:xfrm>
          <a:prstGeom prst="rect">
            <a:avLst/>
          </a:prstGeom>
          <a:noFill/>
        </p:spPr>
        <p:txBody>
          <a:bodyPr wrap="none" rtlCol="0">
            <a:spAutoFit/>
          </a:bodyPr>
          <a:lstStyle/>
          <a:p>
            <a:r>
              <a:rPr lang="en-US" sz="1000" b="1" dirty="0"/>
              <a:t>Aviatrix</a:t>
            </a:r>
          </a:p>
          <a:p>
            <a:r>
              <a:rPr lang="en-US" sz="1000" b="1" dirty="0" err="1"/>
              <a:t>CoPilot</a:t>
            </a:r>
            <a:endParaRPr lang="en-US" sz="1000" b="1" dirty="0"/>
          </a:p>
        </p:txBody>
      </p:sp>
      <p:sp>
        <p:nvSpPr>
          <p:cNvPr id="167" name="TextBox 166">
            <a:extLst>
              <a:ext uri="{FF2B5EF4-FFF2-40B4-BE49-F238E27FC236}">
                <a16:creationId xmlns:a16="http://schemas.microsoft.com/office/drawing/2014/main" id="{57A14267-8449-688A-34AF-18E20F4503E4}"/>
              </a:ext>
            </a:extLst>
          </p:cNvPr>
          <p:cNvSpPr txBox="1"/>
          <p:nvPr/>
        </p:nvSpPr>
        <p:spPr>
          <a:xfrm>
            <a:off x="7685236" y="3297593"/>
            <a:ext cx="1001026" cy="400110"/>
          </a:xfrm>
          <a:prstGeom prst="rect">
            <a:avLst/>
          </a:prstGeom>
          <a:noFill/>
        </p:spPr>
        <p:txBody>
          <a:bodyPr wrap="square" rtlCol="0">
            <a:spAutoFit/>
          </a:bodyPr>
          <a:lstStyle/>
          <a:p>
            <a:pPr algn="ctr"/>
            <a:r>
              <a:rPr lang="en-US" sz="1000" b="1" dirty="0"/>
              <a:t>Aviatrix</a:t>
            </a:r>
          </a:p>
          <a:p>
            <a:pPr algn="ctr"/>
            <a:r>
              <a:rPr lang="en-US" sz="1000" b="1" dirty="0"/>
              <a:t>Controller</a:t>
            </a:r>
          </a:p>
        </p:txBody>
      </p:sp>
      <p:pic>
        <p:nvPicPr>
          <p:cNvPr id="1026" name="Picture 2">
            <a:extLst>
              <a:ext uri="{FF2B5EF4-FFF2-40B4-BE49-F238E27FC236}">
                <a16:creationId xmlns:a16="http://schemas.microsoft.com/office/drawing/2014/main" id="{DBBD1DCE-65DD-9787-43F0-E7F28B7C7F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886" y="6206767"/>
            <a:ext cx="714886" cy="427980"/>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Transit Gateway | AWS Cloud Resource Directory">
            <a:extLst>
              <a:ext uri="{FF2B5EF4-FFF2-40B4-BE49-F238E27FC236}">
                <a16:creationId xmlns:a16="http://schemas.microsoft.com/office/drawing/2014/main" id="{EF4ABC7E-9A47-F30D-904C-5FDD01E025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82532" y="4876340"/>
            <a:ext cx="458890" cy="4588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5C998A7-F0E0-E2E5-7608-B63C985D7BEE}"/>
              </a:ext>
            </a:extLst>
          </p:cNvPr>
          <p:cNvSpPr/>
          <p:nvPr/>
        </p:nvSpPr>
        <p:spPr bwMode="auto">
          <a:xfrm>
            <a:off x="334068" y="718812"/>
            <a:ext cx="8463892" cy="539623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200" b="1" dirty="0">
                <a:solidFill>
                  <a:sysClr val="windowText" lastClr="000000"/>
                </a:solidFill>
                <a:latin typeface="Arial" panose="020B0604020202020204" pitchFamily="34" charset="0"/>
                <a:cs typeface="Arial" panose="020B0604020202020204" pitchFamily="34" charset="0"/>
              </a:rPr>
              <a:t>AWS Cloud       </a:t>
            </a:r>
          </a:p>
        </p:txBody>
      </p:sp>
      <p:pic>
        <p:nvPicPr>
          <p:cNvPr id="3" name="Graphic 2">
            <a:extLst>
              <a:ext uri="{FF2B5EF4-FFF2-40B4-BE49-F238E27FC236}">
                <a16:creationId xmlns:a16="http://schemas.microsoft.com/office/drawing/2014/main" id="{46CB8429-3275-5112-D00D-EC6870EAA14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34068" y="718812"/>
            <a:ext cx="381000" cy="381000"/>
          </a:xfrm>
          <a:prstGeom prst="rect">
            <a:avLst/>
          </a:prstGeom>
        </p:spPr>
      </p:pic>
      <p:pic>
        <p:nvPicPr>
          <p:cNvPr id="4" name="Graphic 7">
            <a:extLst>
              <a:ext uri="{FF2B5EF4-FFF2-40B4-BE49-F238E27FC236}">
                <a16:creationId xmlns:a16="http://schemas.microsoft.com/office/drawing/2014/main" id="{F62EB937-D9A2-19B2-B0AF-01401E17C19F}"/>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10805108" y="323690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19">
            <a:extLst>
              <a:ext uri="{FF2B5EF4-FFF2-40B4-BE49-F238E27FC236}">
                <a16:creationId xmlns:a16="http://schemas.microsoft.com/office/drawing/2014/main" id="{6307169C-4855-20A0-A807-C9EA866A95F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60632"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FB36C2E-A6D3-2EAB-F3A0-BDA5CA80B6BF}"/>
              </a:ext>
            </a:extLst>
          </p:cNvPr>
          <p:cNvSpPr txBox="1"/>
          <p:nvPr/>
        </p:nvSpPr>
        <p:spPr>
          <a:xfrm>
            <a:off x="993709" y="4598348"/>
            <a:ext cx="824265" cy="230832"/>
          </a:xfrm>
          <a:prstGeom prst="rect">
            <a:avLst/>
          </a:prstGeom>
          <a:noFill/>
        </p:spPr>
        <p:txBody>
          <a:bodyPr wrap="none" rtlCol="0">
            <a:spAutoFit/>
          </a:bodyPr>
          <a:lstStyle/>
          <a:p>
            <a:r>
              <a:rPr lang="en-US" sz="900" dirty="0"/>
              <a:t>EC2 Instances</a:t>
            </a:r>
          </a:p>
        </p:txBody>
      </p:sp>
      <p:pic>
        <p:nvPicPr>
          <p:cNvPr id="13" name="Graphic 12">
            <a:extLst>
              <a:ext uri="{FF2B5EF4-FFF2-40B4-BE49-F238E27FC236}">
                <a16:creationId xmlns:a16="http://schemas.microsoft.com/office/drawing/2014/main" id="{103037A9-8E90-9BA7-FD49-95477A00480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0781654" y="1366734"/>
            <a:ext cx="420131" cy="420131"/>
          </a:xfrm>
          <a:prstGeom prst="rect">
            <a:avLst/>
          </a:prstGeom>
        </p:spPr>
      </p:pic>
      <p:pic>
        <p:nvPicPr>
          <p:cNvPr id="14" name="Graphic 13">
            <a:extLst>
              <a:ext uri="{FF2B5EF4-FFF2-40B4-BE49-F238E27FC236}">
                <a16:creationId xmlns:a16="http://schemas.microsoft.com/office/drawing/2014/main" id="{9CB8CA6B-9488-E1ED-EAAA-71A5D24B98A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9115221" y="1323489"/>
            <a:ext cx="392719" cy="392719"/>
          </a:xfrm>
          <a:prstGeom prst="rect">
            <a:avLst/>
          </a:prstGeom>
        </p:spPr>
      </p:pic>
      <p:pic>
        <p:nvPicPr>
          <p:cNvPr id="8" name="Graphic 7">
            <a:extLst>
              <a:ext uri="{FF2B5EF4-FFF2-40B4-BE49-F238E27FC236}">
                <a16:creationId xmlns:a16="http://schemas.microsoft.com/office/drawing/2014/main" id="{49D2F802-8810-CBDA-2FF8-D6544C0135B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9551638" y="1745017"/>
            <a:ext cx="392719" cy="392719"/>
          </a:xfrm>
          <a:prstGeom prst="rect">
            <a:avLst/>
          </a:prstGeom>
        </p:spPr>
      </p:pic>
      <p:pic>
        <p:nvPicPr>
          <p:cNvPr id="12" name="Graphic 11">
            <a:extLst>
              <a:ext uri="{FF2B5EF4-FFF2-40B4-BE49-F238E27FC236}">
                <a16:creationId xmlns:a16="http://schemas.microsoft.com/office/drawing/2014/main" id="{C55BEB99-8C1E-6C23-B058-4BD19A0EBDEE}"/>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1179458" y="1776401"/>
            <a:ext cx="420131" cy="420131"/>
          </a:xfrm>
          <a:prstGeom prst="rect">
            <a:avLst/>
          </a:prstGeom>
        </p:spPr>
      </p:pic>
      <p:pic>
        <p:nvPicPr>
          <p:cNvPr id="15" name="Graphic 14">
            <a:extLst>
              <a:ext uri="{FF2B5EF4-FFF2-40B4-BE49-F238E27FC236}">
                <a16:creationId xmlns:a16="http://schemas.microsoft.com/office/drawing/2014/main" id="{3B6E021A-C43D-3A8F-4E8A-CC129F3E9BF4}"/>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678093" y="1974957"/>
            <a:ext cx="392719" cy="392719"/>
          </a:xfrm>
          <a:prstGeom prst="rect">
            <a:avLst/>
          </a:prstGeom>
        </p:spPr>
      </p:pic>
      <p:pic>
        <p:nvPicPr>
          <p:cNvPr id="16" name="Graphic 19">
            <a:extLst>
              <a:ext uri="{FF2B5EF4-FFF2-40B4-BE49-F238E27FC236}">
                <a16:creationId xmlns:a16="http://schemas.microsoft.com/office/drawing/2014/main" id="{146EB85B-C59F-9EAB-5901-3B489B5BEAE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989749" y="252441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0EB67378-35C4-5C1B-7E83-82FF44390C06}"/>
              </a:ext>
            </a:extLst>
          </p:cNvPr>
          <p:cNvSpPr txBox="1"/>
          <p:nvPr/>
        </p:nvSpPr>
        <p:spPr>
          <a:xfrm>
            <a:off x="10077517" y="3018814"/>
            <a:ext cx="1038489" cy="276999"/>
          </a:xfrm>
          <a:prstGeom prst="rect">
            <a:avLst/>
          </a:prstGeom>
          <a:noFill/>
        </p:spPr>
        <p:txBody>
          <a:bodyPr wrap="none" rtlCol="0">
            <a:spAutoFit/>
          </a:bodyPr>
          <a:lstStyle/>
          <a:p>
            <a:r>
              <a:rPr lang="en-US" sz="1200" dirty="0"/>
              <a:t>EC2 Instances</a:t>
            </a:r>
          </a:p>
        </p:txBody>
      </p:sp>
      <p:pic>
        <p:nvPicPr>
          <p:cNvPr id="18" name="Graphic 19">
            <a:extLst>
              <a:ext uri="{FF2B5EF4-FFF2-40B4-BE49-F238E27FC236}">
                <a16:creationId xmlns:a16="http://schemas.microsoft.com/office/drawing/2014/main" id="{6847761E-FF2E-30C0-2A5D-05EC62F59F4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847418" y="202166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a:extLst>
              <a:ext uri="{FF2B5EF4-FFF2-40B4-BE49-F238E27FC236}">
                <a16:creationId xmlns:a16="http://schemas.microsoft.com/office/drawing/2014/main" id="{ECD67AE4-539C-3FF0-16DE-4FA654532237}"/>
              </a:ext>
            </a:extLst>
          </p:cNvPr>
          <p:cNvSpPr txBox="1"/>
          <p:nvPr/>
        </p:nvSpPr>
        <p:spPr>
          <a:xfrm>
            <a:off x="8829404" y="2944471"/>
            <a:ext cx="1038489" cy="276999"/>
          </a:xfrm>
          <a:prstGeom prst="rect">
            <a:avLst/>
          </a:prstGeom>
          <a:noFill/>
        </p:spPr>
        <p:txBody>
          <a:bodyPr wrap="none" rtlCol="0">
            <a:spAutoFit/>
          </a:bodyPr>
          <a:lstStyle/>
          <a:p>
            <a:r>
              <a:rPr lang="en-US" sz="1200" dirty="0"/>
              <a:t>EC2 Instances</a:t>
            </a:r>
          </a:p>
        </p:txBody>
      </p:sp>
      <p:sp>
        <p:nvSpPr>
          <p:cNvPr id="20" name="Rectangle 19">
            <a:extLst>
              <a:ext uri="{FF2B5EF4-FFF2-40B4-BE49-F238E27FC236}">
                <a16:creationId xmlns:a16="http://schemas.microsoft.com/office/drawing/2014/main" id="{3640FF7F-70C7-E8A6-6B8B-1F68E41514D7}"/>
              </a:ext>
            </a:extLst>
          </p:cNvPr>
          <p:cNvSpPr/>
          <p:nvPr/>
        </p:nvSpPr>
        <p:spPr bwMode="auto">
          <a:xfrm>
            <a:off x="734385" y="2766926"/>
            <a:ext cx="1368812" cy="1178121"/>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F5AD13E-2C68-C3CB-A044-505A9396E905}"/>
              </a:ext>
            </a:extLst>
          </p:cNvPr>
          <p:cNvSpPr txBox="1"/>
          <p:nvPr/>
        </p:nvSpPr>
        <p:spPr>
          <a:xfrm>
            <a:off x="673679" y="3715551"/>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22" name="Rectangle 21">
            <a:extLst>
              <a:ext uri="{FF2B5EF4-FFF2-40B4-BE49-F238E27FC236}">
                <a16:creationId xmlns:a16="http://schemas.microsoft.com/office/drawing/2014/main" id="{E8757025-6CCE-CA97-4927-02A80637EEA5}"/>
              </a:ext>
            </a:extLst>
          </p:cNvPr>
          <p:cNvSpPr/>
          <p:nvPr/>
        </p:nvSpPr>
        <p:spPr bwMode="auto">
          <a:xfrm>
            <a:off x="2353918" y="2766926"/>
            <a:ext cx="1370411" cy="1194943"/>
          </a:xfrm>
          <a:prstGeom prst="rect">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5BCCD85-77DE-E927-2962-24BB13BA03E5}"/>
              </a:ext>
            </a:extLst>
          </p:cNvPr>
          <p:cNvSpPr/>
          <p:nvPr/>
        </p:nvSpPr>
        <p:spPr bwMode="auto">
          <a:xfrm>
            <a:off x="734385" y="4078274"/>
            <a:ext cx="1368812" cy="136102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FE9CF5DD-77B5-B55E-2B20-8785A5D028E2}"/>
              </a:ext>
            </a:extLst>
          </p:cNvPr>
          <p:cNvSpPr/>
          <p:nvPr/>
        </p:nvSpPr>
        <p:spPr bwMode="auto">
          <a:xfrm>
            <a:off x="2353918" y="4077113"/>
            <a:ext cx="1370411" cy="136218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146D00F-44E5-5CA2-26BC-A3877C9143BC}"/>
              </a:ext>
            </a:extLst>
          </p:cNvPr>
          <p:cNvSpPr txBox="1"/>
          <p:nvPr/>
        </p:nvSpPr>
        <p:spPr>
          <a:xfrm>
            <a:off x="693842" y="5219814"/>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27" name="Straight Connector 26">
            <a:extLst>
              <a:ext uri="{FF2B5EF4-FFF2-40B4-BE49-F238E27FC236}">
                <a16:creationId xmlns:a16="http://schemas.microsoft.com/office/drawing/2014/main" id="{F8F525CC-F7F3-BE89-3011-0B6441E38246}"/>
              </a:ext>
            </a:extLst>
          </p:cNvPr>
          <p:cNvCxnSpPr>
            <a:cxnSpLocks/>
          </p:cNvCxnSpPr>
          <p:nvPr/>
        </p:nvCxnSpPr>
        <p:spPr>
          <a:xfrm>
            <a:off x="2216848" y="3084662"/>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8" name="Graphic 19">
            <a:extLst>
              <a:ext uri="{FF2B5EF4-FFF2-40B4-BE49-F238E27FC236}">
                <a16:creationId xmlns:a16="http://schemas.microsoft.com/office/drawing/2014/main" id="{8DC7512F-73D1-ACA7-F8B3-97242F7856E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13773"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07EF47CC-B127-C9F7-6889-797890AF2C64}"/>
              </a:ext>
            </a:extLst>
          </p:cNvPr>
          <p:cNvSpPr/>
          <p:nvPr/>
        </p:nvSpPr>
        <p:spPr>
          <a:xfrm>
            <a:off x="9518991" y="5553513"/>
            <a:ext cx="1333137" cy="64972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900" dirty="0">
                <a:solidFill>
                  <a:srgbClr val="00B050"/>
                </a:solidFill>
              </a:rPr>
              <a:t>ALLOW *.</a:t>
            </a:r>
            <a:r>
              <a:rPr lang="en-US" sz="900" dirty="0" err="1">
                <a:solidFill>
                  <a:srgbClr val="00B050"/>
                </a:solidFill>
              </a:rPr>
              <a:t>github.com</a:t>
            </a:r>
            <a:r>
              <a:rPr lang="en-US" sz="900" dirty="0">
                <a:solidFill>
                  <a:srgbClr val="00B050"/>
                </a:solidFill>
              </a:rPr>
              <a:t>, </a:t>
            </a:r>
            <a:r>
              <a:rPr lang="en-US" sz="900" dirty="0" err="1">
                <a:solidFill>
                  <a:srgbClr val="00B050"/>
                </a:solidFill>
              </a:rPr>
              <a:t>updates.ubuntu.com</a:t>
            </a:r>
            <a:endParaRPr lang="en-US" sz="900" dirty="0">
              <a:solidFill>
                <a:srgbClr val="00B050"/>
              </a:solidFill>
            </a:endParaRPr>
          </a:p>
          <a:p>
            <a:r>
              <a:rPr lang="en-US" sz="900" dirty="0">
                <a:solidFill>
                  <a:srgbClr val="C00000"/>
                </a:solidFill>
              </a:rPr>
              <a:t>EXCEPT </a:t>
            </a:r>
            <a:r>
              <a:rPr lang="en-US" sz="900" dirty="0" err="1">
                <a:solidFill>
                  <a:srgbClr val="C00000"/>
                </a:solidFill>
              </a:rPr>
              <a:t>gist.github.com</a:t>
            </a:r>
            <a:endParaRPr lang="en-US" sz="900" dirty="0">
              <a:solidFill>
                <a:srgbClr val="C00000"/>
              </a:solidFill>
            </a:endParaRPr>
          </a:p>
          <a:p>
            <a:r>
              <a:rPr lang="en-US" sz="900" dirty="0">
                <a:solidFill>
                  <a:srgbClr val="C00000"/>
                </a:solidFill>
              </a:rPr>
              <a:t>deny all</a:t>
            </a:r>
          </a:p>
        </p:txBody>
      </p:sp>
      <p:sp>
        <p:nvSpPr>
          <p:cNvPr id="30" name="Rectangle 29">
            <a:extLst>
              <a:ext uri="{FF2B5EF4-FFF2-40B4-BE49-F238E27FC236}">
                <a16:creationId xmlns:a16="http://schemas.microsoft.com/office/drawing/2014/main" id="{B4CD8A21-BEE7-D70F-07D6-B207BE3224BC}"/>
              </a:ext>
            </a:extLst>
          </p:cNvPr>
          <p:cNvSpPr/>
          <p:nvPr/>
        </p:nvSpPr>
        <p:spPr>
          <a:xfrm>
            <a:off x="9408289" y="406384"/>
            <a:ext cx="1554540" cy="40366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900" dirty="0">
                <a:solidFill>
                  <a:srgbClr val="C00000"/>
                </a:solidFill>
              </a:rPr>
              <a:t>BLOCK Country1, Country 2</a:t>
            </a:r>
          </a:p>
        </p:txBody>
      </p:sp>
      <p:pic>
        <p:nvPicPr>
          <p:cNvPr id="69" name="Graphic 19">
            <a:extLst>
              <a:ext uri="{FF2B5EF4-FFF2-40B4-BE49-F238E27FC236}">
                <a16:creationId xmlns:a16="http://schemas.microsoft.com/office/drawing/2014/main" id="{5D94A68D-D8B1-A2A5-4F37-1B517CBA36C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34842" y="169012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69">
            <a:extLst>
              <a:ext uri="{FF2B5EF4-FFF2-40B4-BE49-F238E27FC236}">
                <a16:creationId xmlns:a16="http://schemas.microsoft.com/office/drawing/2014/main" id="{18727B30-C0A5-03DB-7BF7-2B3C8E98F382}"/>
              </a:ext>
            </a:extLst>
          </p:cNvPr>
          <p:cNvSpPr txBox="1"/>
          <p:nvPr/>
        </p:nvSpPr>
        <p:spPr>
          <a:xfrm>
            <a:off x="3454691" y="2071061"/>
            <a:ext cx="434734" cy="261610"/>
          </a:xfrm>
          <a:prstGeom prst="rect">
            <a:avLst/>
          </a:prstGeom>
          <a:noFill/>
        </p:spPr>
        <p:txBody>
          <a:bodyPr wrap="none" rtlCol="0">
            <a:spAutoFit/>
          </a:bodyPr>
          <a:lstStyle/>
          <a:p>
            <a:r>
              <a:rPr lang="en-US" sz="1100" dirty="0"/>
              <a:t>IGW</a:t>
            </a:r>
          </a:p>
        </p:txBody>
      </p:sp>
      <p:pic>
        <p:nvPicPr>
          <p:cNvPr id="72" name="Graphic 19">
            <a:extLst>
              <a:ext uri="{FF2B5EF4-FFF2-40B4-BE49-F238E27FC236}">
                <a16:creationId xmlns:a16="http://schemas.microsoft.com/office/drawing/2014/main" id="{92534402-851D-E174-6FA5-EAA916DBF4F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09507" y="419936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Graphic 108">
            <a:extLst>
              <a:ext uri="{FF2B5EF4-FFF2-40B4-BE49-F238E27FC236}">
                <a16:creationId xmlns:a16="http://schemas.microsoft.com/office/drawing/2014/main" id="{A0C81BF4-DDB8-5B22-CB54-1C364AF733E0}"/>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4407168" y="1999785"/>
            <a:ext cx="392719" cy="392719"/>
          </a:xfrm>
          <a:prstGeom prst="rect">
            <a:avLst/>
          </a:prstGeom>
        </p:spPr>
      </p:pic>
      <p:sp>
        <p:nvSpPr>
          <p:cNvPr id="111" name="TextBox 110">
            <a:extLst>
              <a:ext uri="{FF2B5EF4-FFF2-40B4-BE49-F238E27FC236}">
                <a16:creationId xmlns:a16="http://schemas.microsoft.com/office/drawing/2014/main" id="{22EE70F3-0E8F-3A0D-BDC9-ECCFAF62984A}"/>
              </a:ext>
            </a:extLst>
          </p:cNvPr>
          <p:cNvSpPr txBox="1"/>
          <p:nvPr/>
        </p:nvSpPr>
        <p:spPr>
          <a:xfrm>
            <a:off x="4424443" y="3740506"/>
            <a:ext cx="1232265" cy="230832"/>
          </a:xfrm>
          <a:prstGeom prst="rect">
            <a:avLst/>
          </a:prstGeom>
          <a:noFill/>
          <a:ln>
            <a:noFill/>
          </a:ln>
        </p:spPr>
        <p:txBody>
          <a:bodyPr wrap="square" rtlCol="0">
            <a:spAutoFit/>
          </a:bodyPr>
          <a:lstStyle/>
          <a:p>
            <a:r>
              <a:rPr lang="en-US" sz="900" dirty="0">
                <a:solidFill>
                  <a:srgbClr val="00B050"/>
                </a:solidFill>
              </a:rPr>
              <a:t>Public Subnets</a:t>
            </a:r>
          </a:p>
        </p:txBody>
      </p:sp>
      <p:sp>
        <p:nvSpPr>
          <p:cNvPr id="114" name="Rectangle 113">
            <a:extLst>
              <a:ext uri="{FF2B5EF4-FFF2-40B4-BE49-F238E27FC236}">
                <a16:creationId xmlns:a16="http://schemas.microsoft.com/office/drawing/2014/main" id="{1ECA84A8-D7AA-2A02-861C-D29099AA68FE}"/>
              </a:ext>
            </a:extLst>
          </p:cNvPr>
          <p:cNvSpPr/>
          <p:nvPr/>
        </p:nvSpPr>
        <p:spPr bwMode="auto">
          <a:xfrm>
            <a:off x="4461842" y="4077112"/>
            <a:ext cx="1368812" cy="137353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A07135EC-EB42-2610-0EA9-D13A1DA68F34}"/>
              </a:ext>
            </a:extLst>
          </p:cNvPr>
          <p:cNvSpPr/>
          <p:nvPr/>
        </p:nvSpPr>
        <p:spPr bwMode="auto">
          <a:xfrm>
            <a:off x="6081375" y="4077112"/>
            <a:ext cx="1370411" cy="137353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8CCB618E-32D4-A00B-5E6B-1427FF231442}"/>
              </a:ext>
            </a:extLst>
          </p:cNvPr>
          <p:cNvSpPr txBox="1"/>
          <p:nvPr/>
        </p:nvSpPr>
        <p:spPr>
          <a:xfrm>
            <a:off x="4424443" y="5219814"/>
            <a:ext cx="1232265" cy="230832"/>
          </a:xfrm>
          <a:prstGeom prst="rect">
            <a:avLst/>
          </a:prstGeom>
          <a:noFill/>
          <a:ln>
            <a:noFill/>
          </a:ln>
        </p:spPr>
        <p:txBody>
          <a:bodyPr wrap="square" rtlCol="0">
            <a:spAutoFit/>
          </a:bodyPr>
          <a:lstStyle/>
          <a:p>
            <a:r>
              <a:rPr lang="en-US" sz="900" dirty="0">
                <a:solidFill>
                  <a:srgbClr val="00B0F0"/>
                </a:solidFill>
              </a:rPr>
              <a:t>Private Subnets</a:t>
            </a:r>
          </a:p>
        </p:txBody>
      </p:sp>
      <p:cxnSp>
        <p:nvCxnSpPr>
          <p:cNvPr id="117" name="Straight Connector 116">
            <a:extLst>
              <a:ext uri="{FF2B5EF4-FFF2-40B4-BE49-F238E27FC236}">
                <a16:creationId xmlns:a16="http://schemas.microsoft.com/office/drawing/2014/main" id="{2A1C848E-F0E7-BD18-5FF5-DD3E566D4B17}"/>
              </a:ext>
            </a:extLst>
          </p:cNvPr>
          <p:cNvCxnSpPr>
            <a:cxnSpLocks/>
          </p:cNvCxnSpPr>
          <p:nvPr/>
        </p:nvCxnSpPr>
        <p:spPr>
          <a:xfrm>
            <a:off x="5969705" y="3018814"/>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20" name="Graphic 19">
            <a:extLst>
              <a:ext uri="{FF2B5EF4-FFF2-40B4-BE49-F238E27FC236}">
                <a16:creationId xmlns:a16="http://schemas.microsoft.com/office/drawing/2014/main" id="{E9A98A0C-B722-B061-DF00-588343654B1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57926" y="419799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Graphic 13">
            <a:extLst>
              <a:ext uri="{FF2B5EF4-FFF2-40B4-BE49-F238E27FC236}">
                <a16:creationId xmlns:a16="http://schemas.microsoft.com/office/drawing/2014/main" id="{F6C90C1E-7C5D-72F0-6CA0-88B2A10153F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1737" y="2857668"/>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TextBox 14">
            <a:extLst>
              <a:ext uri="{FF2B5EF4-FFF2-40B4-BE49-F238E27FC236}">
                <a16:creationId xmlns:a16="http://schemas.microsoft.com/office/drawing/2014/main" id="{69D2CA15-9758-9E0B-F44D-950456828931}"/>
              </a:ext>
            </a:extLst>
          </p:cNvPr>
          <p:cNvSpPr txBox="1">
            <a:spLocks noChangeArrowheads="1"/>
          </p:cNvSpPr>
          <p:nvPr/>
        </p:nvSpPr>
        <p:spPr bwMode="auto">
          <a:xfrm>
            <a:off x="562510" y="3275782"/>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pic>
        <p:nvPicPr>
          <p:cNvPr id="123" name="Graphic 13">
            <a:extLst>
              <a:ext uri="{FF2B5EF4-FFF2-40B4-BE49-F238E27FC236}">
                <a16:creationId xmlns:a16="http://schemas.microsoft.com/office/drawing/2014/main" id="{4F1A98FF-D6DD-B22C-97EE-9A3D4F0F65A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16896" y="2863435"/>
            <a:ext cx="418795" cy="4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TextBox 14">
            <a:extLst>
              <a:ext uri="{FF2B5EF4-FFF2-40B4-BE49-F238E27FC236}">
                <a16:creationId xmlns:a16="http://schemas.microsoft.com/office/drawing/2014/main" id="{69447B58-B7FE-4F39-6A28-047C0CE364AD}"/>
              </a:ext>
            </a:extLst>
          </p:cNvPr>
          <p:cNvSpPr txBox="1">
            <a:spLocks noChangeArrowheads="1"/>
          </p:cNvSpPr>
          <p:nvPr/>
        </p:nvSpPr>
        <p:spPr bwMode="auto">
          <a:xfrm>
            <a:off x="2167669" y="3281549"/>
            <a:ext cx="17671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232F3E"/>
                </a:solidFill>
                <a:latin typeface="Arial" panose="020B0604020202020204" pitchFamily="34" charset="0"/>
                <a:cs typeface="Arial" panose="020B0604020202020204" pitchFamily="34" charset="0"/>
              </a:rPr>
              <a:t>NAT gateway</a:t>
            </a:r>
          </a:p>
        </p:txBody>
      </p:sp>
      <p:pic>
        <p:nvPicPr>
          <p:cNvPr id="125" name="Graphic 19">
            <a:extLst>
              <a:ext uri="{FF2B5EF4-FFF2-40B4-BE49-F238E27FC236}">
                <a16:creationId xmlns:a16="http://schemas.microsoft.com/office/drawing/2014/main" id="{E8DD1BAE-321B-EE9C-67AF-26B10B9408D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22567" y="173451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Rounded Rectangle 79">
            <a:extLst>
              <a:ext uri="{FF2B5EF4-FFF2-40B4-BE49-F238E27FC236}">
                <a16:creationId xmlns:a16="http://schemas.microsoft.com/office/drawing/2014/main" id="{0800BAFD-47CA-A2E1-62C8-5CFC770A8B67}"/>
              </a:ext>
            </a:extLst>
          </p:cNvPr>
          <p:cNvSpPr/>
          <p:nvPr/>
        </p:nvSpPr>
        <p:spPr>
          <a:xfrm>
            <a:off x="4384246" y="2434042"/>
            <a:ext cx="3235752" cy="436867"/>
          </a:xfrm>
          <a:prstGeom prst="roundRect">
            <a:avLst>
              <a:gd name="adj" fmla="val 43842"/>
            </a:avLst>
          </a:prstGeom>
          <a:solidFill>
            <a:schemeClr val="accent4">
              <a:lumMod val="60000"/>
              <a:lumOff val="40000"/>
              <a:alpha val="46572"/>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DB76B6-985A-452A-A23D-32AB57783E62}"/>
              </a:ext>
            </a:extLst>
          </p:cNvPr>
          <p:cNvSpPr txBox="1"/>
          <p:nvPr/>
        </p:nvSpPr>
        <p:spPr>
          <a:xfrm>
            <a:off x="5060230" y="2444228"/>
            <a:ext cx="1192955"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FQDN Filtering</a:t>
            </a:r>
          </a:p>
        </p:txBody>
      </p:sp>
      <p:sp>
        <p:nvSpPr>
          <p:cNvPr id="64" name="TextBox 63">
            <a:extLst>
              <a:ext uri="{FF2B5EF4-FFF2-40B4-BE49-F238E27FC236}">
                <a16:creationId xmlns:a16="http://schemas.microsoft.com/office/drawing/2014/main" id="{CB627EBA-9C01-7B8E-CCE7-404F2707F957}"/>
              </a:ext>
            </a:extLst>
          </p:cNvPr>
          <p:cNvSpPr txBox="1"/>
          <p:nvPr/>
        </p:nvSpPr>
        <p:spPr>
          <a:xfrm>
            <a:off x="5081498" y="2623482"/>
            <a:ext cx="1112805"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Geo-Blocking</a:t>
            </a:r>
          </a:p>
        </p:txBody>
      </p:sp>
      <p:sp>
        <p:nvSpPr>
          <p:cNvPr id="65" name="TextBox 64">
            <a:extLst>
              <a:ext uri="{FF2B5EF4-FFF2-40B4-BE49-F238E27FC236}">
                <a16:creationId xmlns:a16="http://schemas.microsoft.com/office/drawing/2014/main" id="{1DACFE25-3F5D-125A-42CE-08C6F687E2E2}"/>
              </a:ext>
            </a:extLst>
          </p:cNvPr>
          <p:cNvSpPr txBox="1"/>
          <p:nvPr/>
        </p:nvSpPr>
        <p:spPr>
          <a:xfrm>
            <a:off x="6129615" y="2428854"/>
            <a:ext cx="1364476"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Threat Protection</a:t>
            </a:r>
          </a:p>
        </p:txBody>
      </p:sp>
      <p:sp>
        <p:nvSpPr>
          <p:cNvPr id="66" name="TextBox 65">
            <a:extLst>
              <a:ext uri="{FF2B5EF4-FFF2-40B4-BE49-F238E27FC236}">
                <a16:creationId xmlns:a16="http://schemas.microsoft.com/office/drawing/2014/main" id="{076A666B-34F4-2F2F-9B6D-8F87082108F8}"/>
              </a:ext>
            </a:extLst>
          </p:cNvPr>
          <p:cNvSpPr txBox="1"/>
          <p:nvPr/>
        </p:nvSpPr>
        <p:spPr>
          <a:xfrm>
            <a:off x="4583910" y="2443594"/>
            <a:ext cx="599844"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NAT</a:t>
            </a:r>
          </a:p>
        </p:txBody>
      </p:sp>
      <p:pic>
        <p:nvPicPr>
          <p:cNvPr id="108" name="Graphic 107">
            <a:extLst>
              <a:ext uri="{FF2B5EF4-FFF2-40B4-BE49-F238E27FC236}">
                <a16:creationId xmlns:a16="http://schemas.microsoft.com/office/drawing/2014/main" id="{6256FC8A-2EED-68DB-58FC-06BDBDD8029C}"/>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585112" y="2875149"/>
            <a:ext cx="420131" cy="420131"/>
          </a:xfrm>
          <a:prstGeom prst="rect">
            <a:avLst/>
          </a:prstGeom>
        </p:spPr>
      </p:pic>
      <p:pic>
        <p:nvPicPr>
          <p:cNvPr id="113" name="Graphic 112">
            <a:extLst>
              <a:ext uri="{FF2B5EF4-FFF2-40B4-BE49-F238E27FC236}">
                <a16:creationId xmlns:a16="http://schemas.microsoft.com/office/drawing/2014/main" id="{15A5FB5C-473C-9820-D9A9-B43CEF024BF9}"/>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960405" y="2861323"/>
            <a:ext cx="420131" cy="420131"/>
          </a:xfrm>
          <a:prstGeom prst="rect">
            <a:avLst/>
          </a:prstGeom>
        </p:spPr>
      </p:pic>
      <p:sp>
        <p:nvSpPr>
          <p:cNvPr id="71" name="Rounded Rectangle 79">
            <a:extLst>
              <a:ext uri="{FF2B5EF4-FFF2-40B4-BE49-F238E27FC236}">
                <a16:creationId xmlns:a16="http://schemas.microsoft.com/office/drawing/2014/main" id="{824EDC0D-CA6B-360F-97CD-218A2798F893}"/>
              </a:ext>
            </a:extLst>
          </p:cNvPr>
          <p:cNvSpPr/>
          <p:nvPr/>
        </p:nvSpPr>
        <p:spPr>
          <a:xfrm>
            <a:off x="1787086" y="2442884"/>
            <a:ext cx="874408" cy="407782"/>
          </a:xfrm>
          <a:prstGeom prst="roundRect">
            <a:avLst>
              <a:gd name="adj" fmla="val 43842"/>
            </a:avLst>
          </a:prstGeom>
          <a:noFill/>
          <a:ln w="50800">
            <a:solidFill>
              <a:srgbClr val="302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2B46F70-5091-BB95-4995-A58126EC8ADA}"/>
              </a:ext>
            </a:extLst>
          </p:cNvPr>
          <p:cNvSpPr txBox="1"/>
          <p:nvPr/>
        </p:nvSpPr>
        <p:spPr>
          <a:xfrm>
            <a:off x="1913605" y="2512183"/>
            <a:ext cx="599844"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NAT</a:t>
            </a:r>
          </a:p>
        </p:txBody>
      </p:sp>
      <p:sp>
        <p:nvSpPr>
          <p:cNvPr id="128" name="TextBox 127">
            <a:extLst>
              <a:ext uri="{FF2B5EF4-FFF2-40B4-BE49-F238E27FC236}">
                <a16:creationId xmlns:a16="http://schemas.microsoft.com/office/drawing/2014/main" id="{5989DE97-9E89-3899-BBB3-7347D1164A84}"/>
              </a:ext>
            </a:extLst>
          </p:cNvPr>
          <p:cNvSpPr txBox="1"/>
          <p:nvPr/>
        </p:nvSpPr>
        <p:spPr>
          <a:xfrm>
            <a:off x="6297757" y="3252308"/>
            <a:ext cx="979755" cy="230832"/>
          </a:xfrm>
          <a:prstGeom prst="rect">
            <a:avLst/>
          </a:prstGeom>
          <a:noFill/>
        </p:spPr>
        <p:txBody>
          <a:bodyPr wrap="none" rtlCol="0">
            <a:spAutoFit/>
          </a:bodyPr>
          <a:lstStyle/>
          <a:p>
            <a:r>
              <a:rPr lang="en-US" sz="900" dirty="0"/>
              <a:t>Aviatrix Gateway</a:t>
            </a:r>
          </a:p>
        </p:txBody>
      </p:sp>
      <p:sp>
        <p:nvSpPr>
          <p:cNvPr id="129" name="TextBox 128">
            <a:extLst>
              <a:ext uri="{FF2B5EF4-FFF2-40B4-BE49-F238E27FC236}">
                <a16:creationId xmlns:a16="http://schemas.microsoft.com/office/drawing/2014/main" id="{74CDC860-4C7E-9695-0E1B-23A1A9FEF17E}"/>
              </a:ext>
            </a:extLst>
          </p:cNvPr>
          <p:cNvSpPr txBox="1"/>
          <p:nvPr/>
        </p:nvSpPr>
        <p:spPr>
          <a:xfrm>
            <a:off x="6156624" y="2620801"/>
            <a:ext cx="837089" cy="261610"/>
          </a:xfrm>
          <a:prstGeom prst="rect">
            <a:avLst/>
          </a:prstGeom>
          <a:noFill/>
        </p:spPr>
        <p:txBody>
          <a:bodyPr wrap="none" rtlCol="0">
            <a:spAutoFit/>
          </a:bodyPr>
          <a:lstStyle/>
          <a:p>
            <a:pPr marL="171450" indent="-171450">
              <a:buFont typeface="Wingdings" panose="05000000000000000000" pitchFamily="2" charset="2"/>
              <a:buChar char="ü"/>
            </a:pPr>
            <a:r>
              <a:rPr lang="en-US" sz="1100" dirty="0"/>
              <a:t>Visibility</a:t>
            </a:r>
          </a:p>
        </p:txBody>
      </p:sp>
      <p:sp>
        <p:nvSpPr>
          <p:cNvPr id="132" name="TextBox 131">
            <a:extLst>
              <a:ext uri="{FF2B5EF4-FFF2-40B4-BE49-F238E27FC236}">
                <a16:creationId xmlns:a16="http://schemas.microsoft.com/office/drawing/2014/main" id="{60A298C7-402B-C922-4185-1F784ED88D95}"/>
              </a:ext>
            </a:extLst>
          </p:cNvPr>
          <p:cNvSpPr txBox="1"/>
          <p:nvPr/>
        </p:nvSpPr>
        <p:spPr>
          <a:xfrm>
            <a:off x="7246967" y="2056497"/>
            <a:ext cx="434734" cy="261610"/>
          </a:xfrm>
          <a:prstGeom prst="rect">
            <a:avLst/>
          </a:prstGeom>
          <a:noFill/>
        </p:spPr>
        <p:txBody>
          <a:bodyPr wrap="none" rtlCol="0">
            <a:spAutoFit/>
          </a:bodyPr>
          <a:lstStyle/>
          <a:p>
            <a:r>
              <a:rPr lang="en-US" sz="1100" dirty="0"/>
              <a:t>IGW</a:t>
            </a:r>
          </a:p>
        </p:txBody>
      </p:sp>
      <p:sp>
        <p:nvSpPr>
          <p:cNvPr id="133" name="TextBox 132">
            <a:extLst>
              <a:ext uri="{FF2B5EF4-FFF2-40B4-BE49-F238E27FC236}">
                <a16:creationId xmlns:a16="http://schemas.microsoft.com/office/drawing/2014/main" id="{BC984E89-D6E5-5853-00B8-5FE258F56307}"/>
              </a:ext>
            </a:extLst>
          </p:cNvPr>
          <p:cNvSpPr txBox="1"/>
          <p:nvPr/>
        </p:nvSpPr>
        <p:spPr>
          <a:xfrm>
            <a:off x="4641174" y="3252308"/>
            <a:ext cx="979755" cy="230832"/>
          </a:xfrm>
          <a:prstGeom prst="rect">
            <a:avLst/>
          </a:prstGeom>
          <a:noFill/>
        </p:spPr>
        <p:txBody>
          <a:bodyPr wrap="none" rtlCol="0">
            <a:spAutoFit/>
          </a:bodyPr>
          <a:lstStyle/>
          <a:p>
            <a:r>
              <a:rPr lang="en-US" sz="900" dirty="0"/>
              <a:t>Aviatrix Gateway</a:t>
            </a:r>
          </a:p>
        </p:txBody>
      </p:sp>
      <p:sp>
        <p:nvSpPr>
          <p:cNvPr id="134" name="Rectangle: Rounded Corners 133">
            <a:extLst>
              <a:ext uri="{FF2B5EF4-FFF2-40B4-BE49-F238E27FC236}">
                <a16:creationId xmlns:a16="http://schemas.microsoft.com/office/drawing/2014/main" id="{E6AE1FD9-D215-B57C-AFB1-A0C2FCD94165}"/>
              </a:ext>
            </a:extLst>
          </p:cNvPr>
          <p:cNvSpPr/>
          <p:nvPr/>
        </p:nvSpPr>
        <p:spPr>
          <a:xfrm>
            <a:off x="1448847" y="4810481"/>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NAT GW</a:t>
            </a:r>
            <a:endParaRPr lang="en-US" sz="1050" dirty="0"/>
          </a:p>
        </p:txBody>
      </p:sp>
      <p:sp>
        <p:nvSpPr>
          <p:cNvPr id="135" name="TextBox 26">
            <a:extLst>
              <a:ext uri="{FF2B5EF4-FFF2-40B4-BE49-F238E27FC236}">
                <a16:creationId xmlns:a16="http://schemas.microsoft.com/office/drawing/2014/main" id="{4275F8FA-8D5A-FD2A-3313-4C59BFA27BCB}"/>
              </a:ext>
            </a:extLst>
          </p:cNvPr>
          <p:cNvSpPr txBox="1">
            <a:spLocks noChangeArrowheads="1"/>
          </p:cNvSpPr>
          <p:nvPr/>
        </p:nvSpPr>
        <p:spPr bwMode="auto">
          <a:xfrm>
            <a:off x="10335008" y="4426648"/>
            <a:ext cx="127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Route table</a:t>
            </a:r>
          </a:p>
        </p:txBody>
      </p:sp>
      <p:pic>
        <p:nvPicPr>
          <p:cNvPr id="136" name="Graphic 31">
            <a:extLst>
              <a:ext uri="{FF2B5EF4-FFF2-40B4-BE49-F238E27FC236}">
                <a16:creationId xmlns:a16="http://schemas.microsoft.com/office/drawing/2014/main" id="{644401C7-3A13-AA06-AD78-576524915652}"/>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971016" y="3557614"/>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Rounded Corners 136">
            <a:extLst>
              <a:ext uri="{FF2B5EF4-FFF2-40B4-BE49-F238E27FC236}">
                <a16:creationId xmlns:a16="http://schemas.microsoft.com/office/drawing/2014/main" id="{DC8A0B33-6D71-36BA-6379-2276F7B2BF15}"/>
              </a:ext>
            </a:extLst>
          </p:cNvPr>
          <p:cNvSpPr/>
          <p:nvPr/>
        </p:nvSpPr>
        <p:spPr>
          <a:xfrm>
            <a:off x="5174802" y="4820733"/>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Aviatrix</a:t>
            </a:r>
            <a:endParaRPr lang="en-US" sz="1050" dirty="0"/>
          </a:p>
        </p:txBody>
      </p:sp>
      <p:pic>
        <p:nvPicPr>
          <p:cNvPr id="138" name="Graphic 31">
            <a:extLst>
              <a:ext uri="{FF2B5EF4-FFF2-40B4-BE49-F238E27FC236}">
                <a16:creationId xmlns:a16="http://schemas.microsoft.com/office/drawing/2014/main" id="{042450A3-73AB-75CE-092E-E89EF041A29D}"/>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6720395" y="4830985"/>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141">
            <a:extLst>
              <a:ext uri="{FF2B5EF4-FFF2-40B4-BE49-F238E27FC236}">
                <a16:creationId xmlns:a16="http://schemas.microsoft.com/office/drawing/2014/main" id="{38535950-E4B5-0EDF-C3C4-7673530DE8FB}"/>
              </a:ext>
            </a:extLst>
          </p:cNvPr>
          <p:cNvSpPr txBox="1"/>
          <p:nvPr/>
        </p:nvSpPr>
        <p:spPr>
          <a:xfrm>
            <a:off x="4983468" y="5477483"/>
            <a:ext cx="425116" cy="276999"/>
          </a:xfrm>
          <a:prstGeom prst="rect">
            <a:avLst/>
          </a:prstGeom>
          <a:noFill/>
        </p:spPr>
        <p:txBody>
          <a:bodyPr wrap="none" rtlCol="0">
            <a:spAutoFit/>
          </a:bodyPr>
          <a:lstStyle/>
          <a:p>
            <a:r>
              <a:rPr lang="en-US" sz="1200" dirty="0"/>
              <a:t>AZ1</a:t>
            </a:r>
          </a:p>
        </p:txBody>
      </p:sp>
      <p:sp>
        <p:nvSpPr>
          <p:cNvPr id="143" name="TextBox 142">
            <a:extLst>
              <a:ext uri="{FF2B5EF4-FFF2-40B4-BE49-F238E27FC236}">
                <a16:creationId xmlns:a16="http://schemas.microsoft.com/office/drawing/2014/main" id="{17A6BE27-88DB-C195-8AC5-1FD6966E20DB}"/>
              </a:ext>
            </a:extLst>
          </p:cNvPr>
          <p:cNvSpPr txBox="1"/>
          <p:nvPr/>
        </p:nvSpPr>
        <p:spPr>
          <a:xfrm>
            <a:off x="6635206" y="5495467"/>
            <a:ext cx="425116" cy="276999"/>
          </a:xfrm>
          <a:prstGeom prst="rect">
            <a:avLst/>
          </a:prstGeom>
          <a:noFill/>
        </p:spPr>
        <p:txBody>
          <a:bodyPr wrap="none" rtlCol="0">
            <a:spAutoFit/>
          </a:bodyPr>
          <a:lstStyle/>
          <a:p>
            <a:r>
              <a:rPr lang="en-US" sz="1200" dirty="0"/>
              <a:t>AZ2</a:t>
            </a:r>
          </a:p>
        </p:txBody>
      </p:sp>
      <p:sp>
        <p:nvSpPr>
          <p:cNvPr id="144" name="Rectangle: Rounded Corners 143">
            <a:extLst>
              <a:ext uri="{FF2B5EF4-FFF2-40B4-BE49-F238E27FC236}">
                <a16:creationId xmlns:a16="http://schemas.microsoft.com/office/drawing/2014/main" id="{CC8F07A5-50D9-B7E1-8587-36CC2796BB42}"/>
              </a:ext>
            </a:extLst>
          </p:cNvPr>
          <p:cNvSpPr/>
          <p:nvPr/>
        </p:nvSpPr>
        <p:spPr>
          <a:xfrm>
            <a:off x="1444514" y="3550820"/>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pic>
        <p:nvPicPr>
          <p:cNvPr id="145" name="Graphic 31">
            <a:extLst>
              <a:ext uri="{FF2B5EF4-FFF2-40B4-BE49-F238E27FC236}">
                <a16:creationId xmlns:a16="http://schemas.microsoft.com/office/drawing/2014/main" id="{4075507D-2FF1-C090-9A7A-7692182F48E4}"/>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989351" y="4820733"/>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Graphic 31">
            <a:extLst>
              <a:ext uri="{FF2B5EF4-FFF2-40B4-BE49-F238E27FC236}">
                <a16:creationId xmlns:a16="http://schemas.microsoft.com/office/drawing/2014/main" id="{1C9CE58A-277F-3E93-2CCD-0223C87F0D1A}"/>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6701304" y="3538848"/>
            <a:ext cx="260610" cy="2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Rectangle: Rounded Corners 146">
            <a:extLst>
              <a:ext uri="{FF2B5EF4-FFF2-40B4-BE49-F238E27FC236}">
                <a16:creationId xmlns:a16="http://schemas.microsoft.com/office/drawing/2014/main" id="{17AAEFC0-B457-FCC9-F485-E64E6569C7C1}"/>
              </a:ext>
            </a:extLst>
          </p:cNvPr>
          <p:cNvSpPr/>
          <p:nvPr/>
        </p:nvSpPr>
        <p:spPr>
          <a:xfrm>
            <a:off x="5174802" y="3532054"/>
            <a:ext cx="1509381" cy="28111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0.0.0.0/0 </a:t>
            </a:r>
            <a:r>
              <a:rPr lang="en-US" sz="1050" dirty="0">
                <a:sym typeface="Wingdings" panose="05000000000000000000" pitchFamily="2" charset="2"/>
              </a:rPr>
              <a:t> IGW</a:t>
            </a:r>
            <a:endParaRPr lang="en-US" sz="1050" dirty="0"/>
          </a:p>
        </p:txBody>
      </p:sp>
      <p:sp>
        <p:nvSpPr>
          <p:cNvPr id="151" name="TextBox 150">
            <a:extLst>
              <a:ext uri="{FF2B5EF4-FFF2-40B4-BE49-F238E27FC236}">
                <a16:creationId xmlns:a16="http://schemas.microsoft.com/office/drawing/2014/main" id="{62816241-D658-9012-0672-2BBEC148A059}"/>
              </a:ext>
            </a:extLst>
          </p:cNvPr>
          <p:cNvSpPr txBox="1"/>
          <p:nvPr/>
        </p:nvSpPr>
        <p:spPr>
          <a:xfrm>
            <a:off x="4789183" y="4599739"/>
            <a:ext cx="824265" cy="230832"/>
          </a:xfrm>
          <a:prstGeom prst="rect">
            <a:avLst/>
          </a:prstGeom>
          <a:noFill/>
        </p:spPr>
        <p:txBody>
          <a:bodyPr wrap="none" rtlCol="0">
            <a:spAutoFit/>
          </a:bodyPr>
          <a:lstStyle/>
          <a:p>
            <a:r>
              <a:rPr lang="en-US" sz="900" dirty="0"/>
              <a:t>EC2 Instances</a:t>
            </a:r>
          </a:p>
        </p:txBody>
      </p:sp>
      <p:sp>
        <p:nvSpPr>
          <p:cNvPr id="155" name="Freeform: Shape 154">
            <a:extLst>
              <a:ext uri="{FF2B5EF4-FFF2-40B4-BE49-F238E27FC236}">
                <a16:creationId xmlns:a16="http://schemas.microsoft.com/office/drawing/2014/main" id="{5579F9A4-F929-60E1-F704-D584F22A19BE}"/>
              </a:ext>
            </a:extLst>
          </p:cNvPr>
          <p:cNvSpPr/>
          <p:nvPr/>
        </p:nvSpPr>
        <p:spPr>
          <a:xfrm>
            <a:off x="1369555" y="1360449"/>
            <a:ext cx="3901255" cy="3062868"/>
          </a:xfrm>
          <a:custGeom>
            <a:avLst/>
            <a:gdLst>
              <a:gd name="connsiteX0" fmla="*/ 347733 w 3901255"/>
              <a:gd name="connsiteY0" fmla="*/ 3062868 h 3062868"/>
              <a:gd name="connsiteX1" fmla="*/ 451811 w 3901255"/>
              <a:gd name="connsiteY1" fmla="*/ 2847278 h 3062868"/>
              <a:gd name="connsiteX2" fmla="*/ 42933 w 3901255"/>
              <a:gd name="connsiteY2" fmla="*/ 1865971 h 3062868"/>
              <a:gd name="connsiteX3" fmla="*/ 1648708 w 3901255"/>
              <a:gd name="connsiteY3" fmla="*/ 1040780 h 3062868"/>
              <a:gd name="connsiteX4" fmla="*/ 2414425 w 3901255"/>
              <a:gd name="connsiteY4" fmla="*/ 371707 h 3062868"/>
              <a:gd name="connsiteX5" fmla="*/ 3901255 w 3901255"/>
              <a:gd name="connsiteY5" fmla="*/ 0 h 306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255" h="3062868">
                <a:moveTo>
                  <a:pt x="347733" y="3062868"/>
                </a:moveTo>
                <a:cubicBezTo>
                  <a:pt x="425172" y="3054814"/>
                  <a:pt x="502611" y="3046761"/>
                  <a:pt x="451811" y="2847278"/>
                </a:cubicBezTo>
                <a:cubicBezTo>
                  <a:pt x="401011" y="2647795"/>
                  <a:pt x="-156550" y="2167054"/>
                  <a:pt x="42933" y="1865971"/>
                </a:cubicBezTo>
                <a:cubicBezTo>
                  <a:pt x="242416" y="1564888"/>
                  <a:pt x="1253459" y="1289824"/>
                  <a:pt x="1648708" y="1040780"/>
                </a:cubicBezTo>
                <a:cubicBezTo>
                  <a:pt x="2043957" y="791736"/>
                  <a:pt x="2039000" y="545170"/>
                  <a:pt x="2414425" y="371707"/>
                </a:cubicBezTo>
                <a:cubicBezTo>
                  <a:pt x="2789850" y="198244"/>
                  <a:pt x="3345552" y="99122"/>
                  <a:pt x="3901255"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EFCC90F-6277-AE5B-461F-39893EFD28C3}"/>
              </a:ext>
            </a:extLst>
          </p:cNvPr>
          <p:cNvSpPr/>
          <p:nvPr/>
        </p:nvSpPr>
        <p:spPr>
          <a:xfrm>
            <a:off x="3024895" y="1479395"/>
            <a:ext cx="2238481" cy="2958790"/>
          </a:xfrm>
          <a:custGeom>
            <a:avLst/>
            <a:gdLst>
              <a:gd name="connsiteX0" fmla="*/ 320471 w 2238481"/>
              <a:gd name="connsiteY0" fmla="*/ 2958790 h 2958790"/>
              <a:gd name="connsiteX1" fmla="*/ 469154 w 2238481"/>
              <a:gd name="connsiteY1" fmla="*/ 2728332 h 2958790"/>
              <a:gd name="connsiteX2" fmla="*/ 8237 w 2238481"/>
              <a:gd name="connsiteY2" fmla="*/ 1821366 h 2958790"/>
              <a:gd name="connsiteX3" fmla="*/ 238695 w 2238481"/>
              <a:gd name="connsiteY3" fmla="*/ 906966 h 2958790"/>
              <a:gd name="connsiteX4" fmla="*/ 1026715 w 2238481"/>
              <a:gd name="connsiteY4" fmla="*/ 327103 h 2958790"/>
              <a:gd name="connsiteX5" fmla="*/ 2238481 w 2238481"/>
              <a:gd name="connsiteY5" fmla="*/ 0 h 295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481" h="2958790">
                <a:moveTo>
                  <a:pt x="320471" y="2958790"/>
                </a:moveTo>
                <a:cubicBezTo>
                  <a:pt x="420832" y="2938346"/>
                  <a:pt x="521193" y="2917903"/>
                  <a:pt x="469154" y="2728332"/>
                </a:cubicBezTo>
                <a:cubicBezTo>
                  <a:pt x="417115" y="2538761"/>
                  <a:pt x="46647" y="2124927"/>
                  <a:pt x="8237" y="1821366"/>
                </a:cubicBezTo>
                <a:cubicBezTo>
                  <a:pt x="-30173" y="1517805"/>
                  <a:pt x="68949" y="1156010"/>
                  <a:pt x="238695" y="906966"/>
                </a:cubicBezTo>
                <a:cubicBezTo>
                  <a:pt x="408441" y="657922"/>
                  <a:pt x="693417" y="478264"/>
                  <a:pt x="1026715" y="327103"/>
                </a:cubicBezTo>
                <a:cubicBezTo>
                  <a:pt x="1360013" y="175942"/>
                  <a:pt x="1799247" y="87971"/>
                  <a:pt x="2238481"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TextBox 1026">
            <a:extLst>
              <a:ext uri="{FF2B5EF4-FFF2-40B4-BE49-F238E27FC236}">
                <a16:creationId xmlns:a16="http://schemas.microsoft.com/office/drawing/2014/main" id="{A7220AC6-9C10-F909-C7B7-A7925772CFE4}"/>
              </a:ext>
            </a:extLst>
          </p:cNvPr>
          <p:cNvSpPr txBox="1"/>
          <p:nvPr/>
        </p:nvSpPr>
        <p:spPr>
          <a:xfrm>
            <a:off x="6930401" y="806617"/>
            <a:ext cx="954107" cy="861774"/>
          </a:xfrm>
          <a:prstGeom prst="rect">
            <a:avLst/>
          </a:prstGeom>
          <a:noFill/>
        </p:spPr>
        <p:txBody>
          <a:bodyPr wrap="none" rtlCol="0">
            <a:spAutoFit/>
          </a:bodyPr>
          <a:lstStyle/>
          <a:p>
            <a:pPr marL="171450" indent="-171450">
              <a:buFont typeface="Wingdings" panose="05000000000000000000" pitchFamily="2" charset="2"/>
              <a:buChar char="ü"/>
            </a:pPr>
            <a:r>
              <a:rPr lang="en-US" sz="1000" b="1" dirty="0"/>
              <a:t>Patches</a:t>
            </a:r>
          </a:p>
          <a:p>
            <a:pPr marL="171450" indent="-171450">
              <a:buFont typeface="Wingdings" panose="05000000000000000000" pitchFamily="2" charset="2"/>
              <a:buChar char="ü"/>
            </a:pPr>
            <a:r>
              <a:rPr lang="en-US" sz="1000" b="1" dirty="0"/>
              <a:t>Updates</a:t>
            </a:r>
          </a:p>
          <a:p>
            <a:pPr marL="171450" indent="-171450">
              <a:buFont typeface="Wingdings" panose="05000000000000000000" pitchFamily="2" charset="2"/>
              <a:buChar char="ü"/>
            </a:pPr>
            <a:r>
              <a:rPr lang="en-US" sz="1000" b="1" dirty="0"/>
              <a:t>Code repos</a:t>
            </a:r>
          </a:p>
          <a:p>
            <a:pPr marL="171450" indent="-171450">
              <a:buFont typeface="Wingdings" panose="05000000000000000000" pitchFamily="2" charset="2"/>
              <a:buChar char="ü"/>
            </a:pPr>
            <a:r>
              <a:rPr lang="en-US" sz="1000" b="1" dirty="0"/>
              <a:t>SaaS</a:t>
            </a:r>
          </a:p>
          <a:p>
            <a:pPr marL="171450" indent="-171450">
              <a:buFont typeface="Wingdings" panose="05000000000000000000" pitchFamily="2" charset="2"/>
              <a:buChar char="ü"/>
            </a:pPr>
            <a:r>
              <a:rPr lang="en-US" sz="1000" b="1" dirty="0"/>
              <a:t>Anywhere</a:t>
            </a:r>
          </a:p>
        </p:txBody>
      </p:sp>
      <p:sp>
        <p:nvSpPr>
          <p:cNvPr id="1028" name="Multiplication Sign 1027">
            <a:extLst>
              <a:ext uri="{FF2B5EF4-FFF2-40B4-BE49-F238E27FC236}">
                <a16:creationId xmlns:a16="http://schemas.microsoft.com/office/drawing/2014/main" id="{B66F8785-2D06-70A5-8956-B5B603CC8564}"/>
              </a:ext>
            </a:extLst>
          </p:cNvPr>
          <p:cNvSpPr/>
          <p:nvPr/>
        </p:nvSpPr>
        <p:spPr>
          <a:xfrm>
            <a:off x="6959165" y="1430112"/>
            <a:ext cx="235103" cy="23237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Box 1028">
            <a:extLst>
              <a:ext uri="{FF2B5EF4-FFF2-40B4-BE49-F238E27FC236}">
                <a16:creationId xmlns:a16="http://schemas.microsoft.com/office/drawing/2014/main" id="{A3A4CE91-84E6-EE07-FB4B-42E4BC0CF2F9}"/>
              </a:ext>
            </a:extLst>
          </p:cNvPr>
          <p:cNvSpPr txBox="1"/>
          <p:nvPr/>
        </p:nvSpPr>
        <p:spPr>
          <a:xfrm>
            <a:off x="3259031" y="1418702"/>
            <a:ext cx="902811" cy="246221"/>
          </a:xfrm>
          <a:prstGeom prst="rect">
            <a:avLst/>
          </a:prstGeom>
          <a:noFill/>
        </p:spPr>
        <p:txBody>
          <a:bodyPr wrap="none" rtlCol="0">
            <a:spAutoFit/>
          </a:bodyPr>
          <a:lstStyle/>
          <a:p>
            <a:pPr marL="171450" indent="-171450">
              <a:buFont typeface="Wingdings" panose="05000000000000000000" pitchFamily="2" charset="2"/>
              <a:buChar char="ü"/>
            </a:pPr>
            <a:r>
              <a:rPr lang="en-US" sz="1000" b="1" dirty="0"/>
              <a:t>Anywhere</a:t>
            </a:r>
          </a:p>
        </p:txBody>
      </p:sp>
      <p:sp>
        <p:nvSpPr>
          <p:cNvPr id="9" name="Title 8">
            <a:extLst>
              <a:ext uri="{FF2B5EF4-FFF2-40B4-BE49-F238E27FC236}">
                <a16:creationId xmlns:a16="http://schemas.microsoft.com/office/drawing/2014/main" id="{130592A1-1EAB-F8BA-B981-95C4678FF34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6474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694B6398-1C79-EC4E-89A0-8BED224ADA5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65681" y="4002916"/>
            <a:ext cx="2183219" cy="1478413"/>
          </a:xfrm>
          <a:prstGeom prst="rect">
            <a:avLst/>
          </a:prstGeom>
        </p:spPr>
      </p:pic>
      <p:pic>
        <p:nvPicPr>
          <p:cNvPr id="11" name="Graphic 10">
            <a:extLst>
              <a:ext uri="{FF2B5EF4-FFF2-40B4-BE49-F238E27FC236}">
                <a16:creationId xmlns:a16="http://schemas.microsoft.com/office/drawing/2014/main" id="{C8C69389-71D7-664D-8FD9-BBEB26360A4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86212" y="4002916"/>
            <a:ext cx="2183219" cy="1478413"/>
          </a:xfrm>
          <a:prstGeom prst="rect">
            <a:avLst/>
          </a:prstGeom>
        </p:spPr>
      </p:pic>
      <p:pic>
        <p:nvPicPr>
          <p:cNvPr id="12" name="Graphic 11">
            <a:extLst>
              <a:ext uri="{FF2B5EF4-FFF2-40B4-BE49-F238E27FC236}">
                <a16:creationId xmlns:a16="http://schemas.microsoft.com/office/drawing/2014/main" id="{572B3CC5-24DE-324E-BF47-F50703503DF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0981" y="4002916"/>
            <a:ext cx="2183219" cy="1478413"/>
          </a:xfrm>
          <a:prstGeom prst="rect">
            <a:avLst/>
          </a:prstGeom>
        </p:spPr>
      </p:pic>
      <p:sp>
        <p:nvSpPr>
          <p:cNvPr id="25" name="Rounded Rectangle 24">
            <a:extLst>
              <a:ext uri="{FF2B5EF4-FFF2-40B4-BE49-F238E27FC236}">
                <a16:creationId xmlns:a16="http://schemas.microsoft.com/office/drawing/2014/main" id="{7F3AE8D7-BB9E-E641-B4C7-EA9E2EF24425}"/>
              </a:ext>
            </a:extLst>
          </p:cNvPr>
          <p:cNvSpPr/>
          <p:nvPr/>
        </p:nvSpPr>
        <p:spPr>
          <a:xfrm>
            <a:off x="127427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 name="Rounded Rectangle 26">
            <a:extLst>
              <a:ext uri="{FF2B5EF4-FFF2-40B4-BE49-F238E27FC236}">
                <a16:creationId xmlns:a16="http://schemas.microsoft.com/office/drawing/2014/main" id="{8A600C28-9DB1-1F43-B6AB-8DBA067DDD13}"/>
              </a:ext>
            </a:extLst>
          </p:cNvPr>
          <p:cNvSpPr/>
          <p:nvPr/>
        </p:nvSpPr>
        <p:spPr>
          <a:xfrm>
            <a:off x="489975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9" name="Rounded Rectangle 28">
            <a:extLst>
              <a:ext uri="{FF2B5EF4-FFF2-40B4-BE49-F238E27FC236}">
                <a16:creationId xmlns:a16="http://schemas.microsoft.com/office/drawing/2014/main" id="{465CEB06-839B-F742-B9B6-DF23695885F0}"/>
              </a:ext>
            </a:extLst>
          </p:cNvPr>
          <p:cNvSpPr/>
          <p:nvPr/>
        </p:nvSpPr>
        <p:spPr>
          <a:xfrm>
            <a:off x="8301444" y="4703460"/>
            <a:ext cx="1405995"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054" name="Picture 6" descr="Server Icon (Graphic) by ahlangraphic · Creative Fabrica">
            <a:extLst>
              <a:ext uri="{FF2B5EF4-FFF2-40B4-BE49-F238E27FC236}">
                <a16:creationId xmlns:a16="http://schemas.microsoft.com/office/drawing/2014/main" id="{FE02662D-E421-3047-92E9-4A693F53A0B0}"/>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1442723" y="4835853"/>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63" name="Right Arrow 62">
            <a:extLst>
              <a:ext uri="{FF2B5EF4-FFF2-40B4-BE49-F238E27FC236}">
                <a16:creationId xmlns:a16="http://schemas.microsoft.com/office/drawing/2014/main" id="{5C7DE56D-7CE1-384F-9B68-A9F9D8B04706}"/>
              </a:ext>
            </a:extLst>
          </p:cNvPr>
          <p:cNvSpPr/>
          <p:nvPr/>
        </p:nvSpPr>
        <p:spPr>
          <a:xfrm>
            <a:off x="1931670" y="4835853"/>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7" name="Picture 6" descr="Server Icon (Graphic) by ahlangraphic · Creative Fabrica">
            <a:extLst>
              <a:ext uri="{FF2B5EF4-FFF2-40B4-BE49-F238E27FC236}">
                <a16:creationId xmlns:a16="http://schemas.microsoft.com/office/drawing/2014/main" id="{21B4D4A4-F081-D94A-B2F8-090D1CFC28F6}"/>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5105730" y="4841762"/>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a:extLst>
              <a:ext uri="{FF2B5EF4-FFF2-40B4-BE49-F238E27FC236}">
                <a16:creationId xmlns:a16="http://schemas.microsoft.com/office/drawing/2014/main" id="{2EDE34E0-F2C8-F242-BF48-3A8A1AAAEFCC}"/>
              </a:ext>
            </a:extLst>
          </p:cNvPr>
          <p:cNvSpPr/>
          <p:nvPr/>
        </p:nvSpPr>
        <p:spPr>
          <a:xfrm>
            <a:off x="5594678" y="4841762"/>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9" name="Picture 6" descr="Server Icon (Graphic) by ahlangraphic · Creative Fabrica">
            <a:extLst>
              <a:ext uri="{FF2B5EF4-FFF2-40B4-BE49-F238E27FC236}">
                <a16:creationId xmlns:a16="http://schemas.microsoft.com/office/drawing/2014/main" id="{AE8E37EA-E252-6C42-B414-26534780C9CA}"/>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8449314" y="4848321"/>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a:extLst>
              <a:ext uri="{FF2B5EF4-FFF2-40B4-BE49-F238E27FC236}">
                <a16:creationId xmlns:a16="http://schemas.microsoft.com/office/drawing/2014/main" id="{023A3254-7A83-644C-9F9F-13B982639BC4}"/>
              </a:ext>
            </a:extLst>
          </p:cNvPr>
          <p:cNvSpPr/>
          <p:nvPr/>
        </p:nvSpPr>
        <p:spPr>
          <a:xfrm>
            <a:off x="8938262" y="4848321"/>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9" name="TextBox 2068">
            <a:extLst>
              <a:ext uri="{FF2B5EF4-FFF2-40B4-BE49-F238E27FC236}">
                <a16:creationId xmlns:a16="http://schemas.microsoft.com/office/drawing/2014/main" id="{E8E96195-6459-1A40-9304-A4841F9C83DD}"/>
              </a:ext>
            </a:extLst>
          </p:cNvPr>
          <p:cNvSpPr txBox="1"/>
          <p:nvPr/>
        </p:nvSpPr>
        <p:spPr>
          <a:xfrm>
            <a:off x="1803214" y="5314659"/>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5" name="TextBox 94">
            <a:extLst>
              <a:ext uri="{FF2B5EF4-FFF2-40B4-BE49-F238E27FC236}">
                <a16:creationId xmlns:a16="http://schemas.microsoft.com/office/drawing/2014/main" id="{8213A522-8089-3042-AAA4-F0DED43C477F}"/>
              </a:ext>
            </a:extLst>
          </p:cNvPr>
          <p:cNvSpPr txBox="1"/>
          <p:nvPr/>
        </p:nvSpPr>
        <p:spPr>
          <a:xfrm>
            <a:off x="5452159" y="5316001"/>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6" name="TextBox 95">
            <a:extLst>
              <a:ext uri="{FF2B5EF4-FFF2-40B4-BE49-F238E27FC236}">
                <a16:creationId xmlns:a16="http://schemas.microsoft.com/office/drawing/2014/main" id="{CC73CBA2-C295-C341-BF5C-2845FE57A11C}"/>
              </a:ext>
            </a:extLst>
          </p:cNvPr>
          <p:cNvSpPr txBox="1"/>
          <p:nvPr/>
        </p:nvSpPr>
        <p:spPr>
          <a:xfrm>
            <a:off x="8770814" y="5328631"/>
            <a:ext cx="498021" cy="276999"/>
          </a:xfrm>
          <a:prstGeom prst="rect">
            <a:avLst/>
          </a:prstGeom>
          <a:noFill/>
        </p:spPr>
        <p:txBody>
          <a:bodyPr wrap="none" rtlCol="0">
            <a:spAutoFit/>
          </a:bodyPr>
          <a:lstStyle/>
          <a:p>
            <a:r>
              <a:rPr lang="en-US" sz="1200" err="1">
                <a:cs typeface="Calibri" panose="020F0502020204030204" pitchFamily="34" charset="0"/>
              </a:rPr>
              <a:t>VNet</a:t>
            </a:r>
            <a:endParaRPr lang="en-US" sz="1200">
              <a:cs typeface="Calibri" panose="020F0502020204030204" pitchFamily="34" charset="0"/>
            </a:endParaRPr>
          </a:p>
        </p:txBody>
      </p:sp>
      <p:sp>
        <p:nvSpPr>
          <p:cNvPr id="115" name="Freeform 114">
            <a:extLst>
              <a:ext uri="{FF2B5EF4-FFF2-40B4-BE49-F238E27FC236}">
                <a16:creationId xmlns:a16="http://schemas.microsoft.com/office/drawing/2014/main" id="{D326D66E-53F5-8A44-9BD0-8F33794D5C2C}"/>
              </a:ext>
            </a:extLst>
          </p:cNvPr>
          <p:cNvSpPr/>
          <p:nvPr/>
        </p:nvSpPr>
        <p:spPr>
          <a:xfrm>
            <a:off x="2766668" y="2251709"/>
            <a:ext cx="5428595" cy="2778979"/>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7810" h="2778978">
                <a:moveTo>
                  <a:pt x="0" y="2766060"/>
                </a:moveTo>
                <a:cubicBezTo>
                  <a:pt x="187642" y="2799397"/>
                  <a:pt x="419100" y="2767965"/>
                  <a:pt x="605790" y="2674620"/>
                </a:cubicBezTo>
                <a:cubicBezTo>
                  <a:pt x="792480" y="2581275"/>
                  <a:pt x="946785" y="2423160"/>
                  <a:pt x="1120140" y="2205990"/>
                </a:cubicBezTo>
                <a:cubicBezTo>
                  <a:pt x="1293495" y="1988820"/>
                  <a:pt x="1362075" y="1584960"/>
                  <a:pt x="1645920" y="1371600"/>
                </a:cubicBezTo>
                <a:cubicBezTo>
                  <a:pt x="1929765" y="1158240"/>
                  <a:pt x="2284095" y="962025"/>
                  <a:pt x="2823210" y="925830"/>
                </a:cubicBezTo>
                <a:cubicBezTo>
                  <a:pt x="3362325" y="889635"/>
                  <a:pt x="4255770" y="1102995"/>
                  <a:pt x="4674870" y="948690"/>
                </a:cubicBezTo>
                <a:cubicBezTo>
                  <a:pt x="5093970" y="794385"/>
                  <a:pt x="5215890" y="397192"/>
                  <a:pt x="5337810" y="0"/>
                </a:cubicBezTo>
              </a:path>
            </a:pathLst>
          </a:custGeom>
          <a:noFill/>
          <a:ln w="127000">
            <a:solidFill>
              <a:schemeClr val="tx2">
                <a:lumMod val="60000"/>
                <a:lumOff val="40000"/>
                <a:alpha val="5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6" name="Freeform 115">
            <a:extLst>
              <a:ext uri="{FF2B5EF4-FFF2-40B4-BE49-F238E27FC236}">
                <a16:creationId xmlns:a16="http://schemas.microsoft.com/office/drawing/2014/main" id="{290D50E5-7878-3E46-8D4C-711E74B3ABE1}"/>
              </a:ext>
            </a:extLst>
          </p:cNvPr>
          <p:cNvSpPr/>
          <p:nvPr/>
        </p:nvSpPr>
        <p:spPr>
          <a:xfrm>
            <a:off x="6403091" y="2400301"/>
            <a:ext cx="2172348" cy="2617471"/>
          </a:xfrm>
          <a:custGeom>
            <a:avLst/>
            <a:gdLst>
              <a:gd name="connsiteX0" fmla="*/ 0 w 2072734"/>
              <a:gd name="connsiteY0" fmla="*/ 2617470 h 2617470"/>
              <a:gd name="connsiteX1" fmla="*/ 457200 w 2072734"/>
              <a:gd name="connsiteY1" fmla="*/ 23545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870062 w 2072734"/>
              <a:gd name="connsiteY2" fmla="*/ 187452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870062 w 2072734"/>
              <a:gd name="connsiteY2" fmla="*/ 1874520 h 2617470"/>
              <a:gd name="connsiteX3" fmla="*/ 1200109 w 2072734"/>
              <a:gd name="connsiteY3" fmla="*/ 132588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200109 w 2072734"/>
              <a:gd name="connsiteY3" fmla="*/ 132588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418620 w 2072734"/>
              <a:gd name="connsiteY3" fmla="*/ 145161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418620 w 2072734"/>
              <a:gd name="connsiteY3" fmla="*/ 1451610 h 2617470"/>
              <a:gd name="connsiteX4" fmla="*/ 1735895 w 2072734"/>
              <a:gd name="connsiteY4" fmla="*/ 982980 h 2617470"/>
              <a:gd name="connsiteX5" fmla="*/ 2023110 w 2072734"/>
              <a:gd name="connsiteY5" fmla="*/ 491490 h 2617470"/>
              <a:gd name="connsiteX6" fmla="*/ 2057400 w 2072734"/>
              <a:gd name="connsiteY6" fmla="*/ 0 h 2617470"/>
              <a:gd name="connsiteX0" fmla="*/ 0 w 2072734"/>
              <a:gd name="connsiteY0" fmla="*/ 2617470 h 2617470"/>
              <a:gd name="connsiteX1" fmla="*/ 598590 w 2072734"/>
              <a:gd name="connsiteY1" fmla="*/ 2491740 h 2617470"/>
              <a:gd name="connsiteX2" fmla="*/ 1062866 w 2072734"/>
              <a:gd name="connsiteY2" fmla="*/ 1954530 h 2617470"/>
              <a:gd name="connsiteX3" fmla="*/ 1418620 w 2072734"/>
              <a:gd name="connsiteY3" fmla="*/ 1451610 h 2617470"/>
              <a:gd name="connsiteX4" fmla="*/ 1735895 w 2072734"/>
              <a:gd name="connsiteY4" fmla="*/ 982980 h 2617470"/>
              <a:gd name="connsiteX5" fmla="*/ 2023110 w 2072734"/>
              <a:gd name="connsiteY5" fmla="*/ 491490 h 2617470"/>
              <a:gd name="connsiteX6" fmla="*/ 2057400 w 2072734"/>
              <a:gd name="connsiteY6" fmla="*/ 0 h 261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2734" h="2617470">
                <a:moveTo>
                  <a:pt x="0" y="2617470"/>
                </a:moveTo>
                <a:cubicBezTo>
                  <a:pt x="281418" y="2601277"/>
                  <a:pt x="421446" y="2602230"/>
                  <a:pt x="598590" y="2491740"/>
                </a:cubicBezTo>
                <a:cubicBezTo>
                  <a:pt x="775734" y="2381250"/>
                  <a:pt x="926194" y="2127885"/>
                  <a:pt x="1062866" y="1954530"/>
                </a:cubicBezTo>
                <a:cubicBezTo>
                  <a:pt x="1199538" y="1781175"/>
                  <a:pt x="1306449" y="1613535"/>
                  <a:pt x="1418620" y="1451610"/>
                </a:cubicBezTo>
                <a:cubicBezTo>
                  <a:pt x="1530791" y="1289685"/>
                  <a:pt x="1635147" y="1143000"/>
                  <a:pt x="1735895" y="982980"/>
                </a:cubicBezTo>
                <a:cubicBezTo>
                  <a:pt x="1836643" y="822960"/>
                  <a:pt x="1954530" y="647700"/>
                  <a:pt x="2023110" y="491490"/>
                </a:cubicBezTo>
                <a:cubicBezTo>
                  <a:pt x="2091690" y="335280"/>
                  <a:pt x="2074545" y="167640"/>
                  <a:pt x="2057400" y="0"/>
                </a:cubicBezTo>
              </a:path>
            </a:pathLst>
          </a:custGeom>
          <a:noFill/>
          <a:ln w="127000">
            <a:solidFill>
              <a:schemeClr val="tx2">
                <a:lumMod val="60000"/>
                <a:lumOff val="40000"/>
                <a:alpha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Freeform 116">
            <a:extLst>
              <a:ext uri="{FF2B5EF4-FFF2-40B4-BE49-F238E27FC236}">
                <a16:creationId xmlns:a16="http://schemas.microsoft.com/office/drawing/2014/main" id="{49BE5ED0-327B-414E-BBC6-CFED1FA5699D}"/>
              </a:ext>
            </a:extLst>
          </p:cNvPr>
          <p:cNvSpPr/>
          <p:nvPr/>
        </p:nvSpPr>
        <p:spPr>
          <a:xfrm>
            <a:off x="8896093" y="2343150"/>
            <a:ext cx="1997852" cy="2708911"/>
          </a:xfrm>
          <a:custGeom>
            <a:avLst/>
            <a:gdLst>
              <a:gd name="connsiteX0" fmla="*/ 1131570 w 1857616"/>
              <a:gd name="connsiteY0" fmla="*/ 2537460 h 2558357"/>
              <a:gd name="connsiteX1" fmla="*/ 1611630 w 1857616"/>
              <a:gd name="connsiteY1" fmla="*/ 2537460 h 2558357"/>
              <a:gd name="connsiteX2" fmla="*/ 1817370 w 1857616"/>
              <a:gd name="connsiteY2" fmla="*/ 2320290 h 2558357"/>
              <a:gd name="connsiteX3" fmla="*/ 822960 w 1857616"/>
              <a:gd name="connsiteY3" fmla="*/ 1314450 h 2558357"/>
              <a:gd name="connsiteX4" fmla="*/ 251460 w 1857616"/>
              <a:gd name="connsiteY4" fmla="*/ 880110 h 2558357"/>
              <a:gd name="connsiteX5" fmla="*/ 0 w 1857616"/>
              <a:gd name="connsiteY5" fmla="*/ 0 h 2558357"/>
              <a:gd name="connsiteX0" fmla="*/ 1131570 w 1857616"/>
              <a:gd name="connsiteY0" fmla="*/ 2537460 h 2592525"/>
              <a:gd name="connsiteX1" fmla="*/ 1611630 w 1857616"/>
              <a:gd name="connsiteY1" fmla="*/ 2537460 h 2592525"/>
              <a:gd name="connsiteX2" fmla="*/ 1817370 w 1857616"/>
              <a:gd name="connsiteY2" fmla="*/ 1851660 h 2592525"/>
              <a:gd name="connsiteX3" fmla="*/ 822960 w 1857616"/>
              <a:gd name="connsiteY3" fmla="*/ 1314450 h 2592525"/>
              <a:gd name="connsiteX4" fmla="*/ 251460 w 1857616"/>
              <a:gd name="connsiteY4" fmla="*/ 880110 h 2592525"/>
              <a:gd name="connsiteX5" fmla="*/ 0 w 1857616"/>
              <a:gd name="connsiteY5" fmla="*/ 0 h 2592525"/>
              <a:gd name="connsiteX0" fmla="*/ 1131570 w 1862109"/>
              <a:gd name="connsiteY0" fmla="*/ 2537460 h 2545099"/>
              <a:gd name="connsiteX1" fmla="*/ 1634490 w 1862109"/>
              <a:gd name="connsiteY1" fmla="*/ 2434590 h 2545099"/>
              <a:gd name="connsiteX2" fmla="*/ 1817370 w 1862109"/>
              <a:gd name="connsiteY2" fmla="*/ 1851660 h 2545099"/>
              <a:gd name="connsiteX3" fmla="*/ 822960 w 1862109"/>
              <a:gd name="connsiteY3" fmla="*/ 1314450 h 2545099"/>
              <a:gd name="connsiteX4" fmla="*/ 251460 w 1862109"/>
              <a:gd name="connsiteY4" fmla="*/ 880110 h 2545099"/>
              <a:gd name="connsiteX5" fmla="*/ 0 w 1862109"/>
              <a:gd name="connsiteY5" fmla="*/ 0 h 2545099"/>
              <a:gd name="connsiteX0" fmla="*/ 1131570 w 1876398"/>
              <a:gd name="connsiteY0" fmla="*/ 2537460 h 2545099"/>
              <a:gd name="connsiteX1" fmla="*/ 1634490 w 1876398"/>
              <a:gd name="connsiteY1" fmla="*/ 2434590 h 2545099"/>
              <a:gd name="connsiteX2" fmla="*/ 1817370 w 1876398"/>
              <a:gd name="connsiteY2" fmla="*/ 1851660 h 2545099"/>
              <a:gd name="connsiteX3" fmla="*/ 822960 w 1876398"/>
              <a:gd name="connsiteY3" fmla="*/ 1314450 h 2545099"/>
              <a:gd name="connsiteX4" fmla="*/ 251460 w 1876398"/>
              <a:gd name="connsiteY4" fmla="*/ 880110 h 2545099"/>
              <a:gd name="connsiteX5" fmla="*/ 0 w 1876398"/>
              <a:gd name="connsiteY5" fmla="*/ 0 h 2545099"/>
              <a:gd name="connsiteX0" fmla="*/ 1131570 w 1893825"/>
              <a:gd name="connsiteY0" fmla="*/ 2537460 h 2549313"/>
              <a:gd name="connsiteX1" fmla="*/ 1634490 w 1893825"/>
              <a:gd name="connsiteY1" fmla="*/ 2434590 h 2549313"/>
              <a:gd name="connsiteX2" fmla="*/ 1817370 w 1893825"/>
              <a:gd name="connsiteY2" fmla="*/ 1851660 h 2549313"/>
              <a:gd name="connsiteX3" fmla="*/ 822960 w 1893825"/>
              <a:gd name="connsiteY3" fmla="*/ 1314450 h 2549313"/>
              <a:gd name="connsiteX4" fmla="*/ 251460 w 1893825"/>
              <a:gd name="connsiteY4" fmla="*/ 880110 h 2549313"/>
              <a:gd name="connsiteX5" fmla="*/ 0 w 1893825"/>
              <a:gd name="connsiteY5" fmla="*/ 0 h 2549313"/>
              <a:gd name="connsiteX0" fmla="*/ 1131570 w 1893825"/>
              <a:gd name="connsiteY0" fmla="*/ 2537460 h 2539153"/>
              <a:gd name="connsiteX1" fmla="*/ 1634490 w 1893825"/>
              <a:gd name="connsiteY1" fmla="*/ 2434590 h 2539153"/>
              <a:gd name="connsiteX2" fmla="*/ 1817370 w 1893825"/>
              <a:gd name="connsiteY2" fmla="*/ 1851660 h 2539153"/>
              <a:gd name="connsiteX3" fmla="*/ 822960 w 1893825"/>
              <a:gd name="connsiteY3" fmla="*/ 1314450 h 2539153"/>
              <a:gd name="connsiteX4" fmla="*/ 251460 w 1893825"/>
              <a:gd name="connsiteY4" fmla="*/ 880110 h 2539153"/>
              <a:gd name="connsiteX5" fmla="*/ 0 w 1893825"/>
              <a:gd name="connsiteY5" fmla="*/ 0 h 2539153"/>
              <a:gd name="connsiteX0" fmla="*/ 1165860 w 1928115"/>
              <a:gd name="connsiteY0" fmla="*/ 2674620 h 2676313"/>
              <a:gd name="connsiteX1" fmla="*/ 1668780 w 1928115"/>
              <a:gd name="connsiteY1" fmla="*/ 2571750 h 2676313"/>
              <a:gd name="connsiteX2" fmla="*/ 1851660 w 1928115"/>
              <a:gd name="connsiteY2" fmla="*/ 1988820 h 2676313"/>
              <a:gd name="connsiteX3" fmla="*/ 857250 w 1928115"/>
              <a:gd name="connsiteY3" fmla="*/ 1451610 h 2676313"/>
              <a:gd name="connsiteX4" fmla="*/ 285750 w 1928115"/>
              <a:gd name="connsiteY4" fmla="*/ 1017270 h 2676313"/>
              <a:gd name="connsiteX5" fmla="*/ 0 w 1928115"/>
              <a:gd name="connsiteY5" fmla="*/ 0 h 2676313"/>
              <a:gd name="connsiteX0" fmla="*/ 1165860 w 1881768"/>
              <a:gd name="connsiteY0" fmla="*/ 2674620 h 2676313"/>
              <a:gd name="connsiteX1" fmla="*/ 1668780 w 1881768"/>
              <a:gd name="connsiteY1" fmla="*/ 2571750 h 2676313"/>
              <a:gd name="connsiteX2" fmla="*/ 1851660 w 1881768"/>
              <a:gd name="connsiteY2" fmla="*/ 1988820 h 2676313"/>
              <a:gd name="connsiteX3" fmla="*/ 1280160 w 1881768"/>
              <a:gd name="connsiteY3" fmla="*/ 1097280 h 2676313"/>
              <a:gd name="connsiteX4" fmla="*/ 285750 w 1881768"/>
              <a:gd name="connsiteY4" fmla="*/ 1017270 h 2676313"/>
              <a:gd name="connsiteX5" fmla="*/ 0 w 1881768"/>
              <a:gd name="connsiteY5" fmla="*/ 0 h 2676313"/>
              <a:gd name="connsiteX0" fmla="*/ 1165860 w 1881768"/>
              <a:gd name="connsiteY0" fmla="*/ 2674620 h 2676313"/>
              <a:gd name="connsiteX1" fmla="*/ 1668780 w 1881768"/>
              <a:gd name="connsiteY1" fmla="*/ 2571750 h 2676313"/>
              <a:gd name="connsiteX2" fmla="*/ 1851660 w 1881768"/>
              <a:gd name="connsiteY2" fmla="*/ 1988820 h 2676313"/>
              <a:gd name="connsiteX3" fmla="*/ 1280160 w 1881768"/>
              <a:gd name="connsiteY3" fmla="*/ 1097280 h 2676313"/>
              <a:gd name="connsiteX4" fmla="*/ 297180 w 1881768"/>
              <a:gd name="connsiteY4" fmla="*/ 640080 h 2676313"/>
              <a:gd name="connsiteX5" fmla="*/ 0 w 1881768"/>
              <a:gd name="connsiteY5" fmla="*/ 0 h 2676313"/>
              <a:gd name="connsiteX0" fmla="*/ 1165860 w 1860113"/>
              <a:gd name="connsiteY0" fmla="*/ 2674620 h 2676313"/>
              <a:gd name="connsiteX1" fmla="*/ 1668780 w 1860113"/>
              <a:gd name="connsiteY1" fmla="*/ 2571750 h 2676313"/>
              <a:gd name="connsiteX2" fmla="*/ 1851660 w 1860113"/>
              <a:gd name="connsiteY2" fmla="*/ 1988820 h 2676313"/>
              <a:gd name="connsiteX3" fmla="*/ 1577340 w 1860113"/>
              <a:gd name="connsiteY3" fmla="*/ 1177290 h 2676313"/>
              <a:gd name="connsiteX4" fmla="*/ 297180 w 1860113"/>
              <a:gd name="connsiteY4" fmla="*/ 640080 h 2676313"/>
              <a:gd name="connsiteX5" fmla="*/ 0 w 1860113"/>
              <a:gd name="connsiteY5" fmla="*/ 0 h 2676313"/>
              <a:gd name="connsiteX0" fmla="*/ 1165860 w 1989649"/>
              <a:gd name="connsiteY0" fmla="*/ 2674620 h 2674620"/>
              <a:gd name="connsiteX1" fmla="*/ 1668780 w 1989649"/>
              <a:gd name="connsiteY1" fmla="*/ 2571750 h 2674620"/>
              <a:gd name="connsiteX2" fmla="*/ 1988820 w 1989649"/>
              <a:gd name="connsiteY2" fmla="*/ 1988820 h 2674620"/>
              <a:gd name="connsiteX3" fmla="*/ 1577340 w 1989649"/>
              <a:gd name="connsiteY3" fmla="*/ 1177290 h 2674620"/>
              <a:gd name="connsiteX4" fmla="*/ 297180 w 1989649"/>
              <a:gd name="connsiteY4" fmla="*/ 640080 h 2674620"/>
              <a:gd name="connsiteX5" fmla="*/ 0 w 1989649"/>
              <a:gd name="connsiteY5" fmla="*/ 0 h 2674620"/>
              <a:gd name="connsiteX0" fmla="*/ 801543 w 1989972"/>
              <a:gd name="connsiteY0" fmla="*/ 2708910 h 2708910"/>
              <a:gd name="connsiteX1" fmla="*/ 1668780 w 1989972"/>
              <a:gd name="connsiteY1" fmla="*/ 2571750 h 2708910"/>
              <a:gd name="connsiteX2" fmla="*/ 1988820 w 1989972"/>
              <a:gd name="connsiteY2" fmla="*/ 1988820 h 2708910"/>
              <a:gd name="connsiteX3" fmla="*/ 1577340 w 1989972"/>
              <a:gd name="connsiteY3" fmla="*/ 1177290 h 2708910"/>
              <a:gd name="connsiteX4" fmla="*/ 297180 w 1989972"/>
              <a:gd name="connsiteY4" fmla="*/ 640080 h 2708910"/>
              <a:gd name="connsiteX5" fmla="*/ 0 w 1989972"/>
              <a:gd name="connsiteY5" fmla="*/ 0 h 270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972" h="2708910">
                <a:moveTo>
                  <a:pt x="801543" y="2708910"/>
                </a:moveTo>
                <a:cubicBezTo>
                  <a:pt x="995853" y="2704147"/>
                  <a:pt x="1470901" y="2691765"/>
                  <a:pt x="1668780" y="2571750"/>
                </a:cubicBezTo>
                <a:cubicBezTo>
                  <a:pt x="1866659" y="2451735"/>
                  <a:pt x="2004060" y="2221230"/>
                  <a:pt x="1988820" y="1988820"/>
                </a:cubicBezTo>
                <a:cubicBezTo>
                  <a:pt x="1973580" y="1756410"/>
                  <a:pt x="1859280" y="1402080"/>
                  <a:pt x="1577340" y="1177290"/>
                </a:cubicBezTo>
                <a:cubicBezTo>
                  <a:pt x="1295400" y="952500"/>
                  <a:pt x="434340" y="859155"/>
                  <a:pt x="297180" y="640080"/>
                </a:cubicBezTo>
                <a:cubicBezTo>
                  <a:pt x="160020" y="421005"/>
                  <a:pt x="57150" y="330517"/>
                  <a:pt x="0" y="0"/>
                </a:cubicBezTo>
              </a:path>
            </a:pathLst>
          </a:custGeom>
          <a:noFill/>
          <a:ln w="127000">
            <a:solidFill>
              <a:schemeClr val="tx2">
                <a:lumMod val="60000"/>
                <a:lumOff val="40000"/>
                <a:alpha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8" name="Picture 27">
            <a:extLst>
              <a:ext uri="{FF2B5EF4-FFF2-40B4-BE49-F238E27FC236}">
                <a16:creationId xmlns:a16="http://schemas.microsoft.com/office/drawing/2014/main" id="{A7D1EE52-E380-409A-8458-322A422423A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9549" y="4045262"/>
            <a:ext cx="513175" cy="492303"/>
          </a:xfrm>
          <a:prstGeom prst="rect">
            <a:avLst/>
          </a:prstGeom>
        </p:spPr>
      </p:pic>
      <p:pic>
        <p:nvPicPr>
          <p:cNvPr id="30" name="Picture 2" descr="Azure has a new logo, but where do you download it? Here!">
            <a:extLst>
              <a:ext uri="{FF2B5EF4-FFF2-40B4-BE49-F238E27FC236}">
                <a16:creationId xmlns:a16="http://schemas.microsoft.com/office/drawing/2014/main" id="{B014B02C-3118-4F01-859A-E4AF00D1CA6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005627" y="4075251"/>
            <a:ext cx="432324" cy="4323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Cloud Computing Services | Google Cloud">
            <a:extLst>
              <a:ext uri="{FF2B5EF4-FFF2-40B4-BE49-F238E27FC236}">
                <a16:creationId xmlns:a16="http://schemas.microsoft.com/office/drawing/2014/main" id="{A75C6D1F-6A39-42F7-8EA7-6DE63D745806}"/>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4520689" y="4062511"/>
            <a:ext cx="558457" cy="457804"/>
          </a:xfrm>
          <a:prstGeom prst="rect">
            <a:avLst/>
          </a:prstGeom>
          <a:noFill/>
          <a:extLst>
            <a:ext uri="{909E8E84-426E-40DD-AFC4-6F175D3DCCD1}">
              <a14:hiddenFill xmlns:a14="http://schemas.microsoft.com/office/drawing/2010/main">
                <a:solidFill>
                  <a:srgbClr val="FFFFFF"/>
                </a:solidFill>
              </a14:hiddenFill>
            </a:ext>
          </a:extLst>
        </p:spPr>
      </p:pic>
      <p:pic>
        <p:nvPicPr>
          <p:cNvPr id="33" name="Graphic 32">
            <a:extLst>
              <a:ext uri="{FF2B5EF4-FFF2-40B4-BE49-F238E27FC236}">
                <a16:creationId xmlns:a16="http://schemas.microsoft.com/office/drawing/2014/main" id="{99A3021A-8E3F-4CDA-AF01-B43746F0554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444652" y="768683"/>
            <a:ext cx="2183219" cy="1478413"/>
          </a:xfrm>
          <a:prstGeom prst="rect">
            <a:avLst/>
          </a:prstGeom>
        </p:spPr>
      </p:pic>
      <p:sp>
        <p:nvSpPr>
          <p:cNvPr id="34" name="TextBox 33">
            <a:extLst>
              <a:ext uri="{FF2B5EF4-FFF2-40B4-BE49-F238E27FC236}">
                <a16:creationId xmlns:a16="http://schemas.microsoft.com/office/drawing/2014/main" id="{D5F7D69B-98F9-4011-8B7E-FD0939E3EF84}"/>
              </a:ext>
            </a:extLst>
          </p:cNvPr>
          <p:cNvSpPr txBox="1"/>
          <p:nvPr/>
        </p:nvSpPr>
        <p:spPr>
          <a:xfrm>
            <a:off x="8063728" y="1405012"/>
            <a:ext cx="778034" cy="307777"/>
          </a:xfrm>
          <a:prstGeom prst="rect">
            <a:avLst/>
          </a:prstGeom>
          <a:noFill/>
        </p:spPr>
        <p:txBody>
          <a:bodyPr wrap="none" rtlCol="0">
            <a:spAutoFit/>
          </a:bodyPr>
          <a:lstStyle/>
          <a:p>
            <a:r>
              <a:rPr lang="en-US" sz="1400">
                <a:solidFill>
                  <a:schemeClr val="tx1">
                    <a:lumMod val="50000"/>
                    <a:lumOff val="50000"/>
                  </a:schemeClr>
                </a:solidFill>
              </a:rPr>
              <a:t>Internet</a:t>
            </a:r>
          </a:p>
        </p:txBody>
      </p:sp>
      <p:sp>
        <p:nvSpPr>
          <p:cNvPr id="5" name="Title 4">
            <a:extLst>
              <a:ext uri="{FF2B5EF4-FFF2-40B4-BE49-F238E27FC236}">
                <a16:creationId xmlns:a16="http://schemas.microsoft.com/office/drawing/2014/main" id="{F2EFF428-03D7-446C-9DF6-17EA9684114F}"/>
              </a:ext>
            </a:extLst>
          </p:cNvPr>
          <p:cNvSpPr>
            <a:spLocks noGrp="1"/>
          </p:cNvSpPr>
          <p:nvPr>
            <p:ph type="title"/>
          </p:nvPr>
        </p:nvSpPr>
        <p:spPr/>
        <p:txBody>
          <a:bodyPr/>
          <a:lstStyle/>
          <a:p>
            <a:r>
              <a:rPr lang="en-NZ" dirty="0">
                <a:latin typeface="Calibri"/>
                <a:ea typeface="Calibri"/>
                <a:cs typeface="Calibri"/>
              </a:rPr>
              <a:t>Aviatrix Secure Egress Filtering</a:t>
            </a:r>
          </a:p>
        </p:txBody>
      </p:sp>
      <p:sp>
        <p:nvSpPr>
          <p:cNvPr id="2" name="Slide Number Placeholder 1">
            <a:extLst>
              <a:ext uri="{FF2B5EF4-FFF2-40B4-BE49-F238E27FC236}">
                <a16:creationId xmlns:a16="http://schemas.microsoft.com/office/drawing/2014/main" id="{4FAD3BFA-1072-84B7-F854-AB8825323DAD}"/>
              </a:ext>
            </a:extLst>
          </p:cNvPr>
          <p:cNvSpPr>
            <a:spLocks noGrp="1"/>
          </p:cNvSpPr>
          <p:nvPr>
            <p:ph type="sldNum" sz="quarter" idx="10"/>
          </p:nvPr>
        </p:nvSpPr>
        <p:spPr/>
        <p:txBody>
          <a:bodyPr/>
          <a:lstStyle/>
          <a:p>
            <a:fld id="{4A70B06D-F489-48FF-A885-ABB74CD5C952}" type="slidenum">
              <a:rPr lang="en-US" smtClean="0"/>
              <a:pPr/>
              <a:t>3</a:t>
            </a:fld>
            <a:endParaRPr lang="en-US"/>
          </a:p>
        </p:txBody>
      </p:sp>
    </p:spTree>
    <p:extLst>
      <p:ext uri="{BB962C8B-B14F-4D97-AF65-F5344CB8AC3E}">
        <p14:creationId xmlns:p14="http://schemas.microsoft.com/office/powerpoint/2010/main" val="3899951607"/>
      </p:ext>
    </p:extLst>
  </p:cSld>
  <p:clrMapOvr>
    <a:masterClrMapping/>
  </p:clrMapOvr>
  <mc:AlternateContent xmlns:mc="http://schemas.openxmlformats.org/markup-compatibility/2006" xmlns:p14="http://schemas.microsoft.com/office/powerpoint/2010/main">
    <mc:Choice Requires="p14">
      <p:transition spd="med" p14:dur="700" advTm="3965">
        <p:fade/>
      </p:transition>
    </mc:Choice>
    <mc:Fallback xmlns="">
      <p:transition spd="med" advTm="3965">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694B6398-1C79-EC4E-89A0-8BED224ADA5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65681" y="4002916"/>
            <a:ext cx="2183219" cy="1478413"/>
          </a:xfrm>
          <a:prstGeom prst="rect">
            <a:avLst/>
          </a:prstGeom>
        </p:spPr>
      </p:pic>
      <p:pic>
        <p:nvPicPr>
          <p:cNvPr id="11" name="Graphic 10">
            <a:extLst>
              <a:ext uri="{FF2B5EF4-FFF2-40B4-BE49-F238E27FC236}">
                <a16:creationId xmlns:a16="http://schemas.microsoft.com/office/drawing/2014/main" id="{C8C69389-71D7-664D-8FD9-BBEB26360A4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86212" y="4002916"/>
            <a:ext cx="2183219" cy="1478413"/>
          </a:xfrm>
          <a:prstGeom prst="rect">
            <a:avLst/>
          </a:prstGeom>
        </p:spPr>
      </p:pic>
      <p:pic>
        <p:nvPicPr>
          <p:cNvPr id="12" name="Graphic 11">
            <a:extLst>
              <a:ext uri="{FF2B5EF4-FFF2-40B4-BE49-F238E27FC236}">
                <a16:creationId xmlns:a16="http://schemas.microsoft.com/office/drawing/2014/main" id="{572B3CC5-24DE-324E-BF47-F50703503DF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0981" y="4002916"/>
            <a:ext cx="2183219" cy="1478413"/>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951905AF-1B39-CF46-92F6-8E78FE43EE3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075181" y="1429553"/>
            <a:ext cx="977900" cy="812800"/>
          </a:xfrm>
          <a:prstGeom prst="rect">
            <a:avLst/>
          </a:prstGeom>
        </p:spPr>
      </p:pic>
      <p:sp>
        <p:nvSpPr>
          <p:cNvPr id="25" name="Rounded Rectangle 24">
            <a:extLst>
              <a:ext uri="{FF2B5EF4-FFF2-40B4-BE49-F238E27FC236}">
                <a16:creationId xmlns:a16="http://schemas.microsoft.com/office/drawing/2014/main" id="{7F3AE8D7-BB9E-E641-B4C7-EA9E2EF24425}"/>
              </a:ext>
            </a:extLst>
          </p:cNvPr>
          <p:cNvSpPr/>
          <p:nvPr/>
        </p:nvSpPr>
        <p:spPr>
          <a:xfrm>
            <a:off x="127427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 name="Rounded Rectangle 26">
            <a:extLst>
              <a:ext uri="{FF2B5EF4-FFF2-40B4-BE49-F238E27FC236}">
                <a16:creationId xmlns:a16="http://schemas.microsoft.com/office/drawing/2014/main" id="{8A600C28-9DB1-1F43-B6AB-8DBA067DDD13}"/>
              </a:ext>
            </a:extLst>
          </p:cNvPr>
          <p:cNvSpPr/>
          <p:nvPr/>
        </p:nvSpPr>
        <p:spPr>
          <a:xfrm>
            <a:off x="489975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9" name="Rounded Rectangle 28">
            <a:extLst>
              <a:ext uri="{FF2B5EF4-FFF2-40B4-BE49-F238E27FC236}">
                <a16:creationId xmlns:a16="http://schemas.microsoft.com/office/drawing/2014/main" id="{465CEB06-839B-F742-B9B6-DF23695885F0}"/>
              </a:ext>
            </a:extLst>
          </p:cNvPr>
          <p:cNvSpPr/>
          <p:nvPr/>
        </p:nvSpPr>
        <p:spPr>
          <a:xfrm>
            <a:off x="8301444" y="4703460"/>
            <a:ext cx="1405995"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2" name="TextBox 31">
            <a:extLst>
              <a:ext uri="{FF2B5EF4-FFF2-40B4-BE49-F238E27FC236}">
                <a16:creationId xmlns:a16="http://schemas.microsoft.com/office/drawing/2014/main" id="{E0A54DAB-40A3-C444-A3CF-CC7B73508987}"/>
              </a:ext>
            </a:extLst>
          </p:cNvPr>
          <p:cNvSpPr txBox="1"/>
          <p:nvPr/>
        </p:nvSpPr>
        <p:spPr>
          <a:xfrm>
            <a:off x="2170393" y="1096392"/>
            <a:ext cx="829010" cy="461665"/>
          </a:xfrm>
          <a:prstGeom prst="rect">
            <a:avLst/>
          </a:prstGeom>
          <a:noFill/>
        </p:spPr>
        <p:txBody>
          <a:bodyPr wrap="none" rtlCol="0">
            <a:spAutoFit/>
          </a:bodyPr>
          <a:lstStyle/>
          <a:p>
            <a:pPr algn="ctr"/>
            <a:r>
              <a:rPr lang="en-US" sz="1200" b="1">
                <a:cs typeface="Calibri" panose="020F0502020204030204" pitchFamily="34" charset="0"/>
              </a:rPr>
              <a:t>Aviatrix </a:t>
            </a:r>
          </a:p>
          <a:p>
            <a:pPr algn="ctr"/>
            <a:r>
              <a:rPr lang="en-US" sz="1200" b="1">
                <a:cs typeface="Calibri" panose="020F0502020204030204" pitchFamily="34" charset="0"/>
              </a:rPr>
              <a:t>Controller</a:t>
            </a:r>
          </a:p>
        </p:txBody>
      </p:sp>
      <p:pic>
        <p:nvPicPr>
          <p:cNvPr id="2054" name="Picture 6" descr="Server Icon (Graphic) by ahlangraphic · Creative Fabrica">
            <a:extLst>
              <a:ext uri="{FF2B5EF4-FFF2-40B4-BE49-F238E27FC236}">
                <a16:creationId xmlns:a16="http://schemas.microsoft.com/office/drawing/2014/main" id="{FE02662D-E421-3047-92E9-4A693F53A0B0}"/>
              </a:ext>
            </a:extLst>
          </p:cNvPr>
          <p:cNvPicPr>
            <a:picLocks noChangeAspect="1" noChangeArrowheads="1"/>
          </p:cNvPicPr>
          <p:nvPr/>
        </p:nvPicPr>
        <p:blipFill rotWithShape="1">
          <a:blip r:embed="rId6" cstate="screen">
            <a:grayscl/>
            <a:extLst>
              <a:ext uri="{28A0092B-C50C-407E-A947-70E740481C1C}">
                <a14:useLocalDpi xmlns:a14="http://schemas.microsoft.com/office/drawing/2010/main"/>
              </a:ext>
            </a:extLst>
          </a:blip>
          <a:srcRect/>
          <a:stretch/>
        </p:blipFill>
        <p:spPr bwMode="auto">
          <a:xfrm>
            <a:off x="1442723" y="4835853"/>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63" name="Right Arrow 62">
            <a:extLst>
              <a:ext uri="{FF2B5EF4-FFF2-40B4-BE49-F238E27FC236}">
                <a16:creationId xmlns:a16="http://schemas.microsoft.com/office/drawing/2014/main" id="{5C7DE56D-7CE1-384F-9B68-A9F9D8B04706}"/>
              </a:ext>
            </a:extLst>
          </p:cNvPr>
          <p:cNvSpPr/>
          <p:nvPr/>
        </p:nvSpPr>
        <p:spPr>
          <a:xfrm>
            <a:off x="1931670" y="4835853"/>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7" name="Picture 6" descr="Server Icon (Graphic) by ahlangraphic · Creative Fabrica">
            <a:extLst>
              <a:ext uri="{FF2B5EF4-FFF2-40B4-BE49-F238E27FC236}">
                <a16:creationId xmlns:a16="http://schemas.microsoft.com/office/drawing/2014/main" id="{21B4D4A4-F081-D94A-B2F8-090D1CFC28F6}"/>
              </a:ext>
            </a:extLst>
          </p:cNvPr>
          <p:cNvPicPr>
            <a:picLocks noChangeAspect="1" noChangeArrowheads="1"/>
          </p:cNvPicPr>
          <p:nvPr/>
        </p:nvPicPr>
        <p:blipFill rotWithShape="1">
          <a:blip r:embed="rId6" cstate="screen">
            <a:grayscl/>
            <a:extLst>
              <a:ext uri="{28A0092B-C50C-407E-A947-70E740481C1C}">
                <a14:useLocalDpi xmlns:a14="http://schemas.microsoft.com/office/drawing/2010/main"/>
              </a:ext>
            </a:extLst>
          </a:blip>
          <a:srcRect/>
          <a:stretch/>
        </p:blipFill>
        <p:spPr bwMode="auto">
          <a:xfrm>
            <a:off x="5105730" y="4841762"/>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a:extLst>
              <a:ext uri="{FF2B5EF4-FFF2-40B4-BE49-F238E27FC236}">
                <a16:creationId xmlns:a16="http://schemas.microsoft.com/office/drawing/2014/main" id="{2EDE34E0-F2C8-F242-BF48-3A8A1AAAEFCC}"/>
              </a:ext>
            </a:extLst>
          </p:cNvPr>
          <p:cNvSpPr/>
          <p:nvPr/>
        </p:nvSpPr>
        <p:spPr>
          <a:xfrm>
            <a:off x="5594678" y="4841762"/>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9" name="Picture 6" descr="Server Icon (Graphic) by ahlangraphic · Creative Fabrica">
            <a:extLst>
              <a:ext uri="{FF2B5EF4-FFF2-40B4-BE49-F238E27FC236}">
                <a16:creationId xmlns:a16="http://schemas.microsoft.com/office/drawing/2014/main" id="{AE8E37EA-E252-6C42-B414-26534780C9CA}"/>
              </a:ext>
            </a:extLst>
          </p:cNvPr>
          <p:cNvPicPr>
            <a:picLocks noChangeAspect="1" noChangeArrowheads="1"/>
          </p:cNvPicPr>
          <p:nvPr/>
        </p:nvPicPr>
        <p:blipFill rotWithShape="1">
          <a:blip r:embed="rId6" cstate="screen">
            <a:grayscl/>
            <a:extLst>
              <a:ext uri="{28A0092B-C50C-407E-A947-70E740481C1C}">
                <a14:useLocalDpi xmlns:a14="http://schemas.microsoft.com/office/drawing/2010/main"/>
              </a:ext>
            </a:extLst>
          </a:blip>
          <a:srcRect/>
          <a:stretch/>
        </p:blipFill>
        <p:spPr bwMode="auto">
          <a:xfrm>
            <a:off x="8449314" y="4848321"/>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a:extLst>
              <a:ext uri="{FF2B5EF4-FFF2-40B4-BE49-F238E27FC236}">
                <a16:creationId xmlns:a16="http://schemas.microsoft.com/office/drawing/2014/main" id="{023A3254-7A83-644C-9F9F-13B982639BC4}"/>
              </a:ext>
            </a:extLst>
          </p:cNvPr>
          <p:cNvSpPr/>
          <p:nvPr/>
        </p:nvSpPr>
        <p:spPr>
          <a:xfrm>
            <a:off x="8938262" y="4848321"/>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9" name="TextBox 2068">
            <a:extLst>
              <a:ext uri="{FF2B5EF4-FFF2-40B4-BE49-F238E27FC236}">
                <a16:creationId xmlns:a16="http://schemas.microsoft.com/office/drawing/2014/main" id="{E8E96195-6459-1A40-9304-A4841F9C83DD}"/>
              </a:ext>
            </a:extLst>
          </p:cNvPr>
          <p:cNvSpPr txBox="1"/>
          <p:nvPr/>
        </p:nvSpPr>
        <p:spPr>
          <a:xfrm>
            <a:off x="1803214" y="5314659"/>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5" name="TextBox 94">
            <a:extLst>
              <a:ext uri="{FF2B5EF4-FFF2-40B4-BE49-F238E27FC236}">
                <a16:creationId xmlns:a16="http://schemas.microsoft.com/office/drawing/2014/main" id="{8213A522-8089-3042-AAA4-F0DED43C477F}"/>
              </a:ext>
            </a:extLst>
          </p:cNvPr>
          <p:cNvSpPr txBox="1"/>
          <p:nvPr/>
        </p:nvSpPr>
        <p:spPr>
          <a:xfrm>
            <a:off x="5452159" y="5316001"/>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6" name="TextBox 95">
            <a:extLst>
              <a:ext uri="{FF2B5EF4-FFF2-40B4-BE49-F238E27FC236}">
                <a16:creationId xmlns:a16="http://schemas.microsoft.com/office/drawing/2014/main" id="{CC73CBA2-C295-C341-BF5C-2845FE57A11C}"/>
              </a:ext>
            </a:extLst>
          </p:cNvPr>
          <p:cNvSpPr txBox="1"/>
          <p:nvPr/>
        </p:nvSpPr>
        <p:spPr>
          <a:xfrm>
            <a:off x="8770814" y="5328631"/>
            <a:ext cx="498021" cy="276999"/>
          </a:xfrm>
          <a:prstGeom prst="rect">
            <a:avLst/>
          </a:prstGeom>
          <a:noFill/>
        </p:spPr>
        <p:txBody>
          <a:bodyPr wrap="none" rtlCol="0">
            <a:spAutoFit/>
          </a:bodyPr>
          <a:lstStyle/>
          <a:p>
            <a:r>
              <a:rPr lang="en-US" sz="1200" err="1">
                <a:cs typeface="Calibri" panose="020F0502020204030204" pitchFamily="34" charset="0"/>
              </a:rPr>
              <a:t>VNet</a:t>
            </a:r>
            <a:endParaRPr lang="en-US" sz="1200">
              <a:cs typeface="Calibri" panose="020F0502020204030204" pitchFamily="34" charset="0"/>
            </a:endParaRPr>
          </a:p>
        </p:txBody>
      </p:sp>
      <p:sp>
        <p:nvSpPr>
          <p:cNvPr id="2071" name="TextBox 2070">
            <a:extLst>
              <a:ext uri="{FF2B5EF4-FFF2-40B4-BE49-F238E27FC236}">
                <a16:creationId xmlns:a16="http://schemas.microsoft.com/office/drawing/2014/main" id="{81AFDBB3-AAF9-9E43-AB21-95CADBFC9E7E}"/>
              </a:ext>
            </a:extLst>
          </p:cNvPr>
          <p:cNvSpPr txBox="1"/>
          <p:nvPr/>
        </p:nvSpPr>
        <p:spPr>
          <a:xfrm>
            <a:off x="1153951" y="1900316"/>
            <a:ext cx="1021946" cy="461665"/>
          </a:xfrm>
          <a:prstGeom prst="rect">
            <a:avLst/>
          </a:prstGeom>
          <a:noFill/>
        </p:spPr>
        <p:txBody>
          <a:bodyPr wrap="none" rtlCol="0">
            <a:spAutoFit/>
          </a:bodyPr>
          <a:lstStyle/>
          <a:p>
            <a:pPr algn="r"/>
            <a:r>
              <a:rPr lang="en-US" sz="1200"/>
              <a:t>Centralized </a:t>
            </a:r>
          </a:p>
          <a:p>
            <a:pPr algn="r"/>
            <a:r>
              <a:rPr lang="en-US" sz="1200"/>
              <a:t>Management</a:t>
            </a:r>
          </a:p>
        </p:txBody>
      </p:sp>
      <p:sp>
        <p:nvSpPr>
          <p:cNvPr id="2" name="TextBox 1">
            <a:extLst>
              <a:ext uri="{FF2B5EF4-FFF2-40B4-BE49-F238E27FC236}">
                <a16:creationId xmlns:a16="http://schemas.microsoft.com/office/drawing/2014/main" id="{B7808125-E64B-5A46-A5BC-BADBC9115151}"/>
              </a:ext>
            </a:extLst>
          </p:cNvPr>
          <p:cNvSpPr txBox="1"/>
          <p:nvPr/>
        </p:nvSpPr>
        <p:spPr>
          <a:xfrm>
            <a:off x="4052593" y="1327224"/>
            <a:ext cx="1439817" cy="738664"/>
          </a:xfrm>
          <a:prstGeom prst="rect">
            <a:avLst/>
          </a:prstGeom>
          <a:solidFill>
            <a:schemeClr val="accent1"/>
          </a:solidFill>
          <a:ln>
            <a:noFill/>
          </a:ln>
          <a:effectLst>
            <a:outerShdw blurRad="101600" dist="88900" dir="2700000" algn="tl" rotWithShape="0">
              <a:prstClr val="black">
                <a:alpha val="40000"/>
              </a:prstClr>
            </a:outerShdw>
          </a:effectLst>
        </p:spPr>
        <p:txBody>
          <a:bodyPr wrap="none" rtlCol="0">
            <a:spAutoFit/>
          </a:bodyPr>
          <a:lstStyle/>
          <a:p>
            <a:pPr algn="ctr"/>
            <a:r>
              <a:rPr lang="en-US" sz="1400" b="1">
                <a:solidFill>
                  <a:schemeClr val="bg1"/>
                </a:solidFill>
              </a:rPr>
              <a:t>Simply Launched</a:t>
            </a:r>
          </a:p>
          <a:p>
            <a:pPr algn="ctr"/>
            <a:r>
              <a:rPr lang="en-US" sz="1400" b="1">
                <a:solidFill>
                  <a:schemeClr val="bg1"/>
                </a:solidFill>
              </a:rPr>
              <a:t>From Any Cloud</a:t>
            </a:r>
          </a:p>
          <a:p>
            <a:pPr algn="ctr"/>
            <a:r>
              <a:rPr lang="en-US" sz="1400" b="1">
                <a:solidFill>
                  <a:schemeClr val="bg1"/>
                </a:solidFill>
              </a:rPr>
              <a:t>Marketplace</a:t>
            </a:r>
          </a:p>
        </p:txBody>
      </p:sp>
      <p:cxnSp>
        <p:nvCxnSpPr>
          <p:cNvPr id="4" name="Straight Arrow Connector 3">
            <a:extLst>
              <a:ext uri="{FF2B5EF4-FFF2-40B4-BE49-F238E27FC236}">
                <a16:creationId xmlns:a16="http://schemas.microsoft.com/office/drawing/2014/main" id="{3F5E544A-7A2C-824F-8AB4-DF2C39CA32F3}"/>
              </a:ext>
            </a:extLst>
          </p:cNvPr>
          <p:cNvCxnSpPr>
            <a:stCxn id="2" idx="1"/>
          </p:cNvCxnSpPr>
          <p:nvPr/>
        </p:nvCxnSpPr>
        <p:spPr>
          <a:xfrm flipH="1">
            <a:off x="3081391" y="1696556"/>
            <a:ext cx="971202" cy="923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E3B3320-151E-A648-9909-4CCDA0EACB8A}"/>
              </a:ext>
            </a:extLst>
          </p:cNvPr>
          <p:cNvGrpSpPr/>
          <p:nvPr/>
        </p:nvGrpSpPr>
        <p:grpSpPr>
          <a:xfrm>
            <a:off x="1553403" y="1999919"/>
            <a:ext cx="9094903" cy="4045376"/>
            <a:chOff x="1553402" y="1999919"/>
            <a:chExt cx="9094903" cy="4045375"/>
          </a:xfrm>
        </p:grpSpPr>
        <p:pic>
          <p:nvPicPr>
            <p:cNvPr id="26" name="Picture 25" descr="A picture containing drawing&#10;&#10;Description automatically generated">
              <a:extLst>
                <a:ext uri="{FF2B5EF4-FFF2-40B4-BE49-F238E27FC236}">
                  <a16:creationId xmlns:a16="http://schemas.microsoft.com/office/drawing/2014/main" id="{242BEAC5-E0FA-834D-8850-26C14A00D63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73391" y="4764221"/>
              <a:ext cx="508000" cy="508000"/>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3AB52196-4214-5B44-9AD0-9759286CAEB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206949" y="4764221"/>
              <a:ext cx="508000" cy="508000"/>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FDBD1C3B-AFEC-E746-9389-B7054F5D6EA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537021" y="4764221"/>
              <a:ext cx="508000" cy="508000"/>
            </a:xfrm>
            <a:prstGeom prst="rect">
              <a:avLst/>
            </a:prstGeom>
          </p:spPr>
        </p:pic>
        <p:sp>
          <p:nvSpPr>
            <p:cNvPr id="97" name="TextBox 96">
              <a:extLst>
                <a:ext uri="{FF2B5EF4-FFF2-40B4-BE49-F238E27FC236}">
                  <a16:creationId xmlns:a16="http://schemas.microsoft.com/office/drawing/2014/main" id="{79B114E4-F7B6-F94F-A951-8A6F0CFC3EA2}"/>
                </a:ext>
              </a:extLst>
            </p:cNvPr>
            <p:cNvSpPr txBox="1"/>
            <p:nvPr/>
          </p:nvSpPr>
          <p:spPr>
            <a:xfrm>
              <a:off x="2956744" y="5061429"/>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sp>
          <p:nvSpPr>
            <p:cNvPr id="101" name="TextBox 100">
              <a:extLst>
                <a:ext uri="{FF2B5EF4-FFF2-40B4-BE49-F238E27FC236}">
                  <a16:creationId xmlns:a16="http://schemas.microsoft.com/office/drawing/2014/main" id="{194052F9-9E76-F441-AE9E-E491D18ACAAF}"/>
                </a:ext>
              </a:extLst>
            </p:cNvPr>
            <p:cNvSpPr txBox="1"/>
            <p:nvPr/>
          </p:nvSpPr>
          <p:spPr>
            <a:xfrm>
              <a:off x="6597845" y="5031633"/>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sp>
          <p:nvSpPr>
            <p:cNvPr id="102" name="TextBox 101">
              <a:extLst>
                <a:ext uri="{FF2B5EF4-FFF2-40B4-BE49-F238E27FC236}">
                  <a16:creationId xmlns:a16="http://schemas.microsoft.com/office/drawing/2014/main" id="{BE9CF06C-80F6-A843-9B8F-DEDD5C835D69}"/>
                </a:ext>
              </a:extLst>
            </p:cNvPr>
            <p:cNvSpPr txBox="1"/>
            <p:nvPr/>
          </p:nvSpPr>
          <p:spPr>
            <a:xfrm>
              <a:off x="9919066" y="5050041"/>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sp>
          <p:nvSpPr>
            <p:cNvPr id="107" name="TextBox 106">
              <a:extLst>
                <a:ext uri="{FF2B5EF4-FFF2-40B4-BE49-F238E27FC236}">
                  <a16:creationId xmlns:a16="http://schemas.microsoft.com/office/drawing/2014/main" id="{C1B14927-3B92-7745-9FA2-91B61DB41060}"/>
                </a:ext>
              </a:extLst>
            </p:cNvPr>
            <p:cNvSpPr txBox="1"/>
            <p:nvPr/>
          </p:nvSpPr>
          <p:spPr>
            <a:xfrm>
              <a:off x="1553402" y="5583629"/>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8" name="TextBox 107">
              <a:extLst>
                <a:ext uri="{FF2B5EF4-FFF2-40B4-BE49-F238E27FC236}">
                  <a16:creationId xmlns:a16="http://schemas.microsoft.com/office/drawing/2014/main" id="{9A80A310-A291-4748-9990-1B0BE1043230}"/>
                </a:ext>
              </a:extLst>
            </p:cNvPr>
            <p:cNvSpPr txBox="1"/>
            <p:nvPr/>
          </p:nvSpPr>
          <p:spPr>
            <a:xfrm>
              <a:off x="5187279" y="5583629"/>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9" name="TextBox 108">
              <a:extLst>
                <a:ext uri="{FF2B5EF4-FFF2-40B4-BE49-F238E27FC236}">
                  <a16:creationId xmlns:a16="http://schemas.microsoft.com/office/drawing/2014/main" id="{DC9E1777-B97B-FF48-A79A-6180F26DD983}"/>
                </a:ext>
              </a:extLst>
            </p:cNvPr>
            <p:cNvSpPr txBox="1"/>
            <p:nvPr/>
          </p:nvSpPr>
          <p:spPr>
            <a:xfrm>
              <a:off x="8557771" y="5583629"/>
              <a:ext cx="915443" cy="461665"/>
            </a:xfrm>
            <a:prstGeom prst="rect">
              <a:avLst/>
            </a:prstGeom>
            <a:noFill/>
          </p:spPr>
          <p:txBody>
            <a:bodyPr wrap="none" rtlCol="0">
              <a:spAutoFit/>
            </a:bodyPr>
            <a:lstStyle/>
            <a:p>
              <a:pPr algn="ctr"/>
              <a:r>
                <a:rPr lang="en-US" sz="1200"/>
                <a:t>Distributed </a:t>
              </a:r>
            </a:p>
            <a:p>
              <a:pPr algn="ctr"/>
              <a:r>
                <a:rPr lang="en-US" sz="1200"/>
                <a:t>Control</a:t>
              </a:r>
            </a:p>
          </p:txBody>
        </p:sp>
        <p:cxnSp>
          <p:nvCxnSpPr>
            <p:cNvPr id="6" name="Straight Arrow Connector 5">
              <a:extLst>
                <a:ext uri="{FF2B5EF4-FFF2-40B4-BE49-F238E27FC236}">
                  <a16:creationId xmlns:a16="http://schemas.microsoft.com/office/drawing/2014/main" id="{948F0703-605A-444B-B665-D6B3992EAE36}"/>
                </a:ext>
              </a:extLst>
            </p:cNvPr>
            <p:cNvCxnSpPr>
              <a:cxnSpLocks/>
            </p:cNvCxnSpPr>
            <p:nvPr/>
          </p:nvCxnSpPr>
          <p:spPr>
            <a:xfrm>
              <a:off x="2707104" y="2242353"/>
              <a:ext cx="120287" cy="246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C55765A-0718-BF4A-8B8A-CED8E7F34EA6}"/>
                </a:ext>
              </a:extLst>
            </p:cNvPr>
            <p:cNvCxnSpPr>
              <a:cxnSpLocks/>
            </p:cNvCxnSpPr>
            <p:nvPr/>
          </p:nvCxnSpPr>
          <p:spPr>
            <a:xfrm>
              <a:off x="2824898" y="2128422"/>
              <a:ext cx="3382051" cy="2707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9B30FA-6ECE-9B43-8409-3FC5B71D5627}"/>
                </a:ext>
              </a:extLst>
            </p:cNvPr>
            <p:cNvCxnSpPr>
              <a:cxnSpLocks/>
            </p:cNvCxnSpPr>
            <p:nvPr/>
          </p:nvCxnSpPr>
          <p:spPr>
            <a:xfrm>
              <a:off x="2935120" y="1999919"/>
              <a:ext cx="6601901" cy="2856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Title 15">
            <a:extLst>
              <a:ext uri="{FF2B5EF4-FFF2-40B4-BE49-F238E27FC236}">
                <a16:creationId xmlns:a16="http://schemas.microsoft.com/office/drawing/2014/main" id="{EAD977EC-61D8-4FE9-BA0C-85AEF52695D2}"/>
              </a:ext>
            </a:extLst>
          </p:cNvPr>
          <p:cNvSpPr>
            <a:spLocks noGrp="1"/>
          </p:cNvSpPr>
          <p:nvPr>
            <p:ph type="title"/>
          </p:nvPr>
        </p:nvSpPr>
        <p:spPr/>
        <p:txBody>
          <a:bodyPr/>
          <a:lstStyle/>
          <a:p>
            <a:r>
              <a:rPr lang="en-NZ" dirty="0"/>
              <a:t>Aviatrix Secure Egress Filtering</a:t>
            </a:r>
          </a:p>
        </p:txBody>
      </p:sp>
      <p:sp>
        <p:nvSpPr>
          <p:cNvPr id="3" name="Slide Number Placeholder 2">
            <a:extLst>
              <a:ext uri="{FF2B5EF4-FFF2-40B4-BE49-F238E27FC236}">
                <a16:creationId xmlns:a16="http://schemas.microsoft.com/office/drawing/2014/main" id="{65444497-223C-2B67-32FB-46DA010ECC00}"/>
              </a:ext>
            </a:extLst>
          </p:cNvPr>
          <p:cNvSpPr>
            <a:spLocks noGrp="1"/>
          </p:cNvSpPr>
          <p:nvPr>
            <p:ph type="sldNum" sz="quarter" idx="10"/>
          </p:nvPr>
        </p:nvSpPr>
        <p:spPr/>
        <p:txBody>
          <a:bodyPr/>
          <a:lstStyle/>
          <a:p>
            <a:fld id="{4A70B06D-F489-48FF-A885-ABB74CD5C952}" type="slidenum">
              <a:rPr lang="en-US" smtClean="0"/>
              <a:pPr/>
              <a:t>4</a:t>
            </a:fld>
            <a:endParaRPr lang="en-US"/>
          </a:p>
        </p:txBody>
      </p:sp>
      <p:pic>
        <p:nvPicPr>
          <p:cNvPr id="47" name="Graphic 46">
            <a:extLst>
              <a:ext uri="{FF2B5EF4-FFF2-40B4-BE49-F238E27FC236}">
                <a16:creationId xmlns:a16="http://schemas.microsoft.com/office/drawing/2014/main" id="{25290C9A-37BD-4019-9EA1-C570EB0B925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444652" y="768683"/>
            <a:ext cx="2183219" cy="1478413"/>
          </a:xfrm>
          <a:prstGeom prst="rect">
            <a:avLst/>
          </a:prstGeom>
        </p:spPr>
      </p:pic>
      <p:sp>
        <p:nvSpPr>
          <p:cNvPr id="48" name="TextBox 47">
            <a:extLst>
              <a:ext uri="{FF2B5EF4-FFF2-40B4-BE49-F238E27FC236}">
                <a16:creationId xmlns:a16="http://schemas.microsoft.com/office/drawing/2014/main" id="{81B5AE3A-9D94-4980-8512-86012F750AC0}"/>
              </a:ext>
            </a:extLst>
          </p:cNvPr>
          <p:cNvSpPr txBox="1"/>
          <p:nvPr/>
        </p:nvSpPr>
        <p:spPr>
          <a:xfrm>
            <a:off x="8063728" y="1405012"/>
            <a:ext cx="778034" cy="307777"/>
          </a:xfrm>
          <a:prstGeom prst="rect">
            <a:avLst/>
          </a:prstGeom>
          <a:noFill/>
        </p:spPr>
        <p:txBody>
          <a:bodyPr wrap="none" rtlCol="0">
            <a:spAutoFit/>
          </a:bodyPr>
          <a:lstStyle/>
          <a:p>
            <a:r>
              <a:rPr lang="en-US" sz="1400">
                <a:solidFill>
                  <a:schemeClr val="tx1">
                    <a:lumMod val="50000"/>
                    <a:lumOff val="50000"/>
                  </a:schemeClr>
                </a:solidFill>
              </a:rPr>
              <a:t>Internet</a:t>
            </a:r>
          </a:p>
        </p:txBody>
      </p:sp>
      <p:pic>
        <p:nvPicPr>
          <p:cNvPr id="49" name="Picture 48">
            <a:extLst>
              <a:ext uri="{FF2B5EF4-FFF2-40B4-BE49-F238E27FC236}">
                <a16:creationId xmlns:a16="http://schemas.microsoft.com/office/drawing/2014/main" id="{58AC05C8-AE70-4B4D-88BA-3FDA12319E8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29549" y="4045262"/>
            <a:ext cx="513175" cy="492303"/>
          </a:xfrm>
          <a:prstGeom prst="rect">
            <a:avLst/>
          </a:prstGeom>
        </p:spPr>
      </p:pic>
      <p:pic>
        <p:nvPicPr>
          <p:cNvPr id="50" name="Picture 2" descr="Azure has a new logo, but where do you download it? Here!">
            <a:extLst>
              <a:ext uri="{FF2B5EF4-FFF2-40B4-BE49-F238E27FC236}">
                <a16:creationId xmlns:a16="http://schemas.microsoft.com/office/drawing/2014/main" id="{87167956-93E9-44EF-BD52-849D646FF79E}"/>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8005627" y="4075251"/>
            <a:ext cx="432324" cy="43232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Cloud Computing Services | Google Cloud">
            <a:extLst>
              <a:ext uri="{FF2B5EF4-FFF2-40B4-BE49-F238E27FC236}">
                <a16:creationId xmlns:a16="http://schemas.microsoft.com/office/drawing/2014/main" id="{07A0A311-63FE-4987-B2E2-9EB36E644E68}"/>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4520689" y="4062511"/>
            <a:ext cx="558457" cy="4578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86961009"/>
      </p:ext>
    </p:extLst>
  </p:cSld>
  <p:clrMapOvr>
    <a:masterClrMapping/>
  </p:clrMapOvr>
  <mc:AlternateContent xmlns:mc="http://schemas.openxmlformats.org/markup-compatibility/2006" xmlns:p14="http://schemas.microsoft.com/office/powerpoint/2010/main">
    <mc:Choice Requires="p14">
      <p:transition spd="med" p14:dur="700" advTm="7374">
        <p:fade/>
      </p:transition>
    </mc:Choice>
    <mc:Fallback xmlns="">
      <p:transition spd="med" advTm="73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8A68-46D6-9133-B482-CAEC4D11216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8E9367F9-4097-61CE-12CC-DA60EEC8D8C6}"/>
              </a:ext>
            </a:extLst>
          </p:cNvPr>
          <p:cNvSpPr>
            <a:spLocks noGrp="1"/>
          </p:cNvSpPr>
          <p:nvPr>
            <p:ph type="sldNum" sz="quarter" idx="10"/>
          </p:nvPr>
        </p:nvSpPr>
        <p:spPr/>
        <p:txBody>
          <a:bodyPr/>
          <a:lstStyle/>
          <a:p>
            <a:fld id="{4A70B06D-F489-48FF-A885-ABB74CD5C952}" type="slidenum">
              <a:rPr lang="en-US" smtClean="0"/>
              <a:pPr/>
              <a:t>5</a:t>
            </a:fld>
            <a:endParaRPr lang="en-US"/>
          </a:p>
        </p:txBody>
      </p:sp>
      <p:pic>
        <p:nvPicPr>
          <p:cNvPr id="6" name="Picture 5">
            <a:extLst>
              <a:ext uri="{FF2B5EF4-FFF2-40B4-BE49-F238E27FC236}">
                <a16:creationId xmlns:a16="http://schemas.microsoft.com/office/drawing/2014/main" id="{7AFE1736-5257-493E-1F02-83332E84C9E7}"/>
              </a:ext>
            </a:extLst>
          </p:cNvPr>
          <p:cNvPicPr>
            <a:picLocks noChangeAspect="1"/>
          </p:cNvPicPr>
          <p:nvPr/>
        </p:nvPicPr>
        <p:blipFill>
          <a:blip r:embed="rId2"/>
          <a:stretch>
            <a:fillRect/>
          </a:stretch>
        </p:blipFill>
        <p:spPr>
          <a:xfrm>
            <a:off x="1917457" y="95548"/>
            <a:ext cx="8973123" cy="4161448"/>
          </a:xfrm>
          <a:prstGeom prst="rect">
            <a:avLst/>
          </a:prstGeom>
        </p:spPr>
      </p:pic>
      <p:pic>
        <p:nvPicPr>
          <p:cNvPr id="7" name="Picture 6">
            <a:extLst>
              <a:ext uri="{FF2B5EF4-FFF2-40B4-BE49-F238E27FC236}">
                <a16:creationId xmlns:a16="http://schemas.microsoft.com/office/drawing/2014/main" id="{663ED963-C885-8F2A-5AB9-D2945D8AB9CC}"/>
              </a:ext>
            </a:extLst>
          </p:cNvPr>
          <p:cNvPicPr>
            <a:picLocks noChangeAspect="1"/>
          </p:cNvPicPr>
          <p:nvPr/>
        </p:nvPicPr>
        <p:blipFill>
          <a:blip r:embed="rId3"/>
          <a:stretch>
            <a:fillRect/>
          </a:stretch>
        </p:blipFill>
        <p:spPr>
          <a:xfrm>
            <a:off x="979560" y="4531787"/>
            <a:ext cx="10907716" cy="1832437"/>
          </a:xfrm>
          <a:prstGeom prst="rect">
            <a:avLst/>
          </a:prstGeom>
        </p:spPr>
      </p:pic>
    </p:spTree>
    <p:extLst>
      <p:ext uri="{BB962C8B-B14F-4D97-AF65-F5344CB8AC3E}">
        <p14:creationId xmlns:p14="http://schemas.microsoft.com/office/powerpoint/2010/main" val="189058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F76DF4D-8CBC-1D49-B34A-484E6CE9F21A}"/>
              </a:ext>
            </a:extLst>
          </p:cNvPr>
          <p:cNvGrpSpPr/>
          <p:nvPr/>
        </p:nvGrpSpPr>
        <p:grpSpPr>
          <a:xfrm>
            <a:off x="2040589" y="2242353"/>
            <a:ext cx="1047082" cy="934103"/>
            <a:chOff x="2040588" y="2242353"/>
            <a:chExt cx="1047081" cy="934103"/>
          </a:xfrm>
        </p:grpSpPr>
        <p:pic>
          <p:nvPicPr>
            <p:cNvPr id="2050" name="Picture 2" descr="Rules line icon concept rules linear Royalty Free Vector">
              <a:extLst>
                <a:ext uri="{FF2B5EF4-FFF2-40B4-BE49-F238E27FC236}">
                  <a16:creationId xmlns:a16="http://schemas.microsoft.com/office/drawing/2014/main" id="{0B477568-AD65-3D45-8BF2-AE0B43322DF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2214472" y="2242353"/>
              <a:ext cx="755025" cy="538531"/>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AB5032B-1C7B-FE4D-9B49-9F3643003A5C}"/>
                </a:ext>
              </a:extLst>
            </p:cNvPr>
            <p:cNvSpPr txBox="1"/>
            <p:nvPr/>
          </p:nvSpPr>
          <p:spPr>
            <a:xfrm>
              <a:off x="2040588" y="2745569"/>
              <a:ext cx="1047081" cy="430887"/>
            </a:xfrm>
            <a:prstGeom prst="rect">
              <a:avLst/>
            </a:prstGeom>
            <a:noFill/>
          </p:spPr>
          <p:txBody>
            <a:bodyPr wrap="none" rtlCol="0">
              <a:spAutoFit/>
            </a:bodyPr>
            <a:lstStyle/>
            <a:p>
              <a:pPr algn="ctr"/>
              <a:r>
                <a:rPr lang="en-US" sz="1100"/>
                <a:t>Egress Filtering</a:t>
              </a:r>
            </a:p>
            <a:p>
              <a:pPr algn="ctr"/>
              <a:r>
                <a:rPr lang="en-US" sz="1100"/>
                <a:t>Policies</a:t>
              </a:r>
            </a:p>
          </p:txBody>
        </p:sp>
      </p:grpSp>
      <p:pic>
        <p:nvPicPr>
          <p:cNvPr id="10" name="Graphic 9">
            <a:extLst>
              <a:ext uri="{FF2B5EF4-FFF2-40B4-BE49-F238E27FC236}">
                <a16:creationId xmlns:a16="http://schemas.microsoft.com/office/drawing/2014/main" id="{694B6398-1C79-EC4E-89A0-8BED224ADA5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065681" y="4002916"/>
            <a:ext cx="2183219" cy="1478413"/>
          </a:xfrm>
          <a:prstGeom prst="rect">
            <a:avLst/>
          </a:prstGeom>
        </p:spPr>
      </p:pic>
      <p:pic>
        <p:nvPicPr>
          <p:cNvPr id="11" name="Graphic 10">
            <a:extLst>
              <a:ext uri="{FF2B5EF4-FFF2-40B4-BE49-F238E27FC236}">
                <a16:creationId xmlns:a16="http://schemas.microsoft.com/office/drawing/2014/main" id="{C8C69389-71D7-664D-8FD9-BBEB26360A48}"/>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686212" y="4002916"/>
            <a:ext cx="2183219" cy="1478413"/>
          </a:xfrm>
          <a:prstGeom prst="rect">
            <a:avLst/>
          </a:prstGeom>
        </p:spPr>
      </p:pic>
      <p:pic>
        <p:nvPicPr>
          <p:cNvPr id="12" name="Graphic 11">
            <a:extLst>
              <a:ext uri="{FF2B5EF4-FFF2-40B4-BE49-F238E27FC236}">
                <a16:creationId xmlns:a16="http://schemas.microsoft.com/office/drawing/2014/main" id="{572B3CC5-24DE-324E-BF47-F50703503DF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70981" y="4002916"/>
            <a:ext cx="2183219" cy="1478413"/>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951905AF-1B39-CF46-92F6-8E78FE43EE3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75181" y="1429553"/>
            <a:ext cx="977900" cy="812800"/>
          </a:xfrm>
          <a:prstGeom prst="rect">
            <a:avLst/>
          </a:prstGeom>
        </p:spPr>
      </p:pic>
      <p:sp>
        <p:nvSpPr>
          <p:cNvPr id="25" name="Rounded Rectangle 24">
            <a:extLst>
              <a:ext uri="{FF2B5EF4-FFF2-40B4-BE49-F238E27FC236}">
                <a16:creationId xmlns:a16="http://schemas.microsoft.com/office/drawing/2014/main" id="{7F3AE8D7-BB9E-E641-B4C7-EA9E2EF24425}"/>
              </a:ext>
            </a:extLst>
          </p:cNvPr>
          <p:cNvSpPr/>
          <p:nvPr/>
        </p:nvSpPr>
        <p:spPr>
          <a:xfrm>
            <a:off x="127427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6" name="Picture 25" descr="A picture containing drawing&#10;&#10;Description automatically generated">
            <a:extLst>
              <a:ext uri="{FF2B5EF4-FFF2-40B4-BE49-F238E27FC236}">
                <a16:creationId xmlns:a16="http://schemas.microsoft.com/office/drawing/2014/main" id="{242BEAC5-E0FA-834D-8850-26C14A00D63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573391" y="4764221"/>
            <a:ext cx="508000" cy="508000"/>
          </a:xfrm>
          <a:prstGeom prst="rect">
            <a:avLst/>
          </a:prstGeom>
        </p:spPr>
      </p:pic>
      <p:sp>
        <p:nvSpPr>
          <p:cNvPr id="27" name="Rounded Rectangle 26">
            <a:extLst>
              <a:ext uri="{FF2B5EF4-FFF2-40B4-BE49-F238E27FC236}">
                <a16:creationId xmlns:a16="http://schemas.microsoft.com/office/drawing/2014/main" id="{8A600C28-9DB1-1F43-B6AB-8DBA067DDD13}"/>
              </a:ext>
            </a:extLst>
          </p:cNvPr>
          <p:cNvSpPr/>
          <p:nvPr/>
        </p:nvSpPr>
        <p:spPr>
          <a:xfrm>
            <a:off x="489975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8" name="Picture 27" descr="A picture containing drawing&#10;&#10;Description automatically generated">
            <a:extLst>
              <a:ext uri="{FF2B5EF4-FFF2-40B4-BE49-F238E27FC236}">
                <a16:creationId xmlns:a16="http://schemas.microsoft.com/office/drawing/2014/main" id="{3AB52196-4214-5B44-9AD0-9759286CAEB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206949" y="4764221"/>
            <a:ext cx="508000" cy="508000"/>
          </a:xfrm>
          <a:prstGeom prst="rect">
            <a:avLst/>
          </a:prstGeom>
        </p:spPr>
      </p:pic>
      <p:sp>
        <p:nvSpPr>
          <p:cNvPr id="29" name="Rounded Rectangle 28">
            <a:extLst>
              <a:ext uri="{FF2B5EF4-FFF2-40B4-BE49-F238E27FC236}">
                <a16:creationId xmlns:a16="http://schemas.microsoft.com/office/drawing/2014/main" id="{465CEB06-839B-F742-B9B6-DF23695885F0}"/>
              </a:ext>
            </a:extLst>
          </p:cNvPr>
          <p:cNvSpPr/>
          <p:nvPr/>
        </p:nvSpPr>
        <p:spPr>
          <a:xfrm>
            <a:off x="8301444" y="4703460"/>
            <a:ext cx="1405995"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30" name="Picture 29" descr="A picture containing drawing&#10;&#10;Description automatically generated">
            <a:extLst>
              <a:ext uri="{FF2B5EF4-FFF2-40B4-BE49-F238E27FC236}">
                <a16:creationId xmlns:a16="http://schemas.microsoft.com/office/drawing/2014/main" id="{FDBD1C3B-AFEC-E746-9389-B7054F5D6EA9}"/>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537021" y="4764221"/>
            <a:ext cx="508000" cy="508000"/>
          </a:xfrm>
          <a:prstGeom prst="rect">
            <a:avLst/>
          </a:prstGeom>
        </p:spPr>
      </p:pic>
      <p:sp>
        <p:nvSpPr>
          <p:cNvPr id="32" name="TextBox 31">
            <a:extLst>
              <a:ext uri="{FF2B5EF4-FFF2-40B4-BE49-F238E27FC236}">
                <a16:creationId xmlns:a16="http://schemas.microsoft.com/office/drawing/2014/main" id="{E0A54DAB-40A3-C444-A3CF-CC7B73508987}"/>
              </a:ext>
            </a:extLst>
          </p:cNvPr>
          <p:cNvSpPr txBox="1"/>
          <p:nvPr/>
        </p:nvSpPr>
        <p:spPr>
          <a:xfrm>
            <a:off x="2170393" y="1096392"/>
            <a:ext cx="829010" cy="461665"/>
          </a:xfrm>
          <a:prstGeom prst="rect">
            <a:avLst/>
          </a:prstGeom>
          <a:noFill/>
        </p:spPr>
        <p:txBody>
          <a:bodyPr wrap="none" rtlCol="0">
            <a:spAutoFit/>
          </a:bodyPr>
          <a:lstStyle/>
          <a:p>
            <a:pPr algn="ctr"/>
            <a:r>
              <a:rPr lang="en-US" sz="1200" b="1">
                <a:cs typeface="Calibri" panose="020F0502020204030204" pitchFamily="34" charset="0"/>
              </a:rPr>
              <a:t>Aviatrix </a:t>
            </a:r>
          </a:p>
          <a:p>
            <a:pPr algn="ctr"/>
            <a:r>
              <a:rPr lang="en-US" sz="1200" b="1">
                <a:cs typeface="Calibri" panose="020F0502020204030204" pitchFamily="34" charset="0"/>
              </a:rPr>
              <a:t>Controller</a:t>
            </a:r>
          </a:p>
        </p:txBody>
      </p:sp>
      <p:pic>
        <p:nvPicPr>
          <p:cNvPr id="2054" name="Picture 6" descr="Server Icon (Graphic) by ahlangraphic · Creative Fabrica">
            <a:extLst>
              <a:ext uri="{FF2B5EF4-FFF2-40B4-BE49-F238E27FC236}">
                <a16:creationId xmlns:a16="http://schemas.microsoft.com/office/drawing/2014/main" id="{FE02662D-E421-3047-92E9-4A693F53A0B0}"/>
              </a:ext>
            </a:extLst>
          </p:cNvPr>
          <p:cNvPicPr>
            <a:picLocks noChangeAspect="1" noChangeArrowheads="1"/>
          </p:cNvPicPr>
          <p:nvPr/>
        </p:nvPicPr>
        <p:blipFill rotWithShape="1">
          <a:blip r:embed="rId9" cstate="screen">
            <a:grayscl/>
            <a:extLst>
              <a:ext uri="{28A0092B-C50C-407E-A947-70E740481C1C}">
                <a14:useLocalDpi xmlns:a14="http://schemas.microsoft.com/office/drawing/2010/main"/>
              </a:ext>
            </a:extLst>
          </a:blip>
          <a:srcRect/>
          <a:stretch/>
        </p:blipFill>
        <p:spPr bwMode="auto">
          <a:xfrm>
            <a:off x="1442723" y="4835853"/>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63" name="Right Arrow 62">
            <a:extLst>
              <a:ext uri="{FF2B5EF4-FFF2-40B4-BE49-F238E27FC236}">
                <a16:creationId xmlns:a16="http://schemas.microsoft.com/office/drawing/2014/main" id="{5C7DE56D-7CE1-384F-9B68-A9F9D8B04706}"/>
              </a:ext>
            </a:extLst>
          </p:cNvPr>
          <p:cNvSpPr/>
          <p:nvPr/>
        </p:nvSpPr>
        <p:spPr>
          <a:xfrm>
            <a:off x="1931670" y="4835853"/>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7" name="Picture 6" descr="Server Icon (Graphic) by ahlangraphic · Creative Fabrica">
            <a:extLst>
              <a:ext uri="{FF2B5EF4-FFF2-40B4-BE49-F238E27FC236}">
                <a16:creationId xmlns:a16="http://schemas.microsoft.com/office/drawing/2014/main" id="{21B4D4A4-F081-D94A-B2F8-090D1CFC28F6}"/>
              </a:ext>
            </a:extLst>
          </p:cNvPr>
          <p:cNvPicPr>
            <a:picLocks noChangeAspect="1" noChangeArrowheads="1"/>
          </p:cNvPicPr>
          <p:nvPr/>
        </p:nvPicPr>
        <p:blipFill rotWithShape="1">
          <a:blip r:embed="rId9" cstate="screen">
            <a:grayscl/>
            <a:extLst>
              <a:ext uri="{28A0092B-C50C-407E-A947-70E740481C1C}">
                <a14:useLocalDpi xmlns:a14="http://schemas.microsoft.com/office/drawing/2010/main"/>
              </a:ext>
            </a:extLst>
          </a:blip>
          <a:srcRect/>
          <a:stretch/>
        </p:blipFill>
        <p:spPr bwMode="auto">
          <a:xfrm>
            <a:off x="5105730" y="4841762"/>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a:extLst>
              <a:ext uri="{FF2B5EF4-FFF2-40B4-BE49-F238E27FC236}">
                <a16:creationId xmlns:a16="http://schemas.microsoft.com/office/drawing/2014/main" id="{2EDE34E0-F2C8-F242-BF48-3A8A1AAAEFCC}"/>
              </a:ext>
            </a:extLst>
          </p:cNvPr>
          <p:cNvSpPr/>
          <p:nvPr/>
        </p:nvSpPr>
        <p:spPr>
          <a:xfrm>
            <a:off x="5594678" y="4841762"/>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9" name="Picture 6" descr="Server Icon (Graphic) by ahlangraphic · Creative Fabrica">
            <a:extLst>
              <a:ext uri="{FF2B5EF4-FFF2-40B4-BE49-F238E27FC236}">
                <a16:creationId xmlns:a16="http://schemas.microsoft.com/office/drawing/2014/main" id="{AE8E37EA-E252-6C42-B414-26534780C9CA}"/>
              </a:ext>
            </a:extLst>
          </p:cNvPr>
          <p:cNvPicPr>
            <a:picLocks noChangeAspect="1" noChangeArrowheads="1"/>
          </p:cNvPicPr>
          <p:nvPr/>
        </p:nvPicPr>
        <p:blipFill rotWithShape="1">
          <a:blip r:embed="rId9" cstate="screen">
            <a:grayscl/>
            <a:extLst>
              <a:ext uri="{28A0092B-C50C-407E-A947-70E740481C1C}">
                <a14:useLocalDpi xmlns:a14="http://schemas.microsoft.com/office/drawing/2010/main"/>
              </a:ext>
            </a:extLst>
          </a:blip>
          <a:srcRect/>
          <a:stretch/>
        </p:blipFill>
        <p:spPr bwMode="auto">
          <a:xfrm>
            <a:off x="8449314" y="4848321"/>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a:extLst>
              <a:ext uri="{FF2B5EF4-FFF2-40B4-BE49-F238E27FC236}">
                <a16:creationId xmlns:a16="http://schemas.microsoft.com/office/drawing/2014/main" id="{023A3254-7A83-644C-9F9F-13B982639BC4}"/>
              </a:ext>
            </a:extLst>
          </p:cNvPr>
          <p:cNvSpPr/>
          <p:nvPr/>
        </p:nvSpPr>
        <p:spPr>
          <a:xfrm>
            <a:off x="8938262" y="4848321"/>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9" name="TextBox 2068">
            <a:extLst>
              <a:ext uri="{FF2B5EF4-FFF2-40B4-BE49-F238E27FC236}">
                <a16:creationId xmlns:a16="http://schemas.microsoft.com/office/drawing/2014/main" id="{E8E96195-6459-1A40-9304-A4841F9C83DD}"/>
              </a:ext>
            </a:extLst>
          </p:cNvPr>
          <p:cNvSpPr txBox="1"/>
          <p:nvPr/>
        </p:nvSpPr>
        <p:spPr>
          <a:xfrm>
            <a:off x="1803214" y="5314659"/>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5" name="TextBox 94">
            <a:extLst>
              <a:ext uri="{FF2B5EF4-FFF2-40B4-BE49-F238E27FC236}">
                <a16:creationId xmlns:a16="http://schemas.microsoft.com/office/drawing/2014/main" id="{8213A522-8089-3042-AAA4-F0DED43C477F}"/>
              </a:ext>
            </a:extLst>
          </p:cNvPr>
          <p:cNvSpPr txBox="1"/>
          <p:nvPr/>
        </p:nvSpPr>
        <p:spPr>
          <a:xfrm>
            <a:off x="5452159" y="5316001"/>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6" name="TextBox 95">
            <a:extLst>
              <a:ext uri="{FF2B5EF4-FFF2-40B4-BE49-F238E27FC236}">
                <a16:creationId xmlns:a16="http://schemas.microsoft.com/office/drawing/2014/main" id="{CC73CBA2-C295-C341-BF5C-2845FE57A11C}"/>
              </a:ext>
            </a:extLst>
          </p:cNvPr>
          <p:cNvSpPr txBox="1"/>
          <p:nvPr/>
        </p:nvSpPr>
        <p:spPr>
          <a:xfrm>
            <a:off x="8770814" y="5328631"/>
            <a:ext cx="498021" cy="276999"/>
          </a:xfrm>
          <a:prstGeom prst="rect">
            <a:avLst/>
          </a:prstGeom>
          <a:noFill/>
        </p:spPr>
        <p:txBody>
          <a:bodyPr wrap="none" rtlCol="0">
            <a:spAutoFit/>
          </a:bodyPr>
          <a:lstStyle/>
          <a:p>
            <a:r>
              <a:rPr lang="en-US" sz="1200" err="1">
                <a:cs typeface="Calibri" panose="020F0502020204030204" pitchFamily="34" charset="0"/>
              </a:rPr>
              <a:t>VNet</a:t>
            </a:r>
            <a:endParaRPr lang="en-US" sz="1200">
              <a:cs typeface="Calibri" panose="020F0502020204030204" pitchFamily="34" charset="0"/>
            </a:endParaRPr>
          </a:p>
        </p:txBody>
      </p:sp>
      <p:sp>
        <p:nvSpPr>
          <p:cNvPr id="97" name="TextBox 96">
            <a:extLst>
              <a:ext uri="{FF2B5EF4-FFF2-40B4-BE49-F238E27FC236}">
                <a16:creationId xmlns:a16="http://schemas.microsoft.com/office/drawing/2014/main" id="{79B114E4-F7B6-F94F-A951-8A6F0CFC3EA2}"/>
              </a:ext>
            </a:extLst>
          </p:cNvPr>
          <p:cNvSpPr txBox="1"/>
          <p:nvPr/>
        </p:nvSpPr>
        <p:spPr>
          <a:xfrm>
            <a:off x="2956745" y="5061430"/>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grpSp>
        <p:nvGrpSpPr>
          <p:cNvPr id="3" name="Group 2">
            <a:extLst>
              <a:ext uri="{FF2B5EF4-FFF2-40B4-BE49-F238E27FC236}">
                <a16:creationId xmlns:a16="http://schemas.microsoft.com/office/drawing/2014/main" id="{1D802BF6-DDA9-F442-B927-B17D31492A25}"/>
              </a:ext>
            </a:extLst>
          </p:cNvPr>
          <p:cNvGrpSpPr/>
          <p:nvPr/>
        </p:nvGrpSpPr>
        <p:grpSpPr>
          <a:xfrm>
            <a:off x="2205434" y="2511619"/>
            <a:ext cx="8286835" cy="2252603"/>
            <a:chOff x="2205434" y="2511619"/>
            <a:chExt cx="8286834" cy="2252602"/>
          </a:xfrm>
        </p:grpSpPr>
        <p:cxnSp>
          <p:nvCxnSpPr>
            <p:cNvPr id="56" name="Curved Connector 55">
              <a:extLst>
                <a:ext uri="{FF2B5EF4-FFF2-40B4-BE49-F238E27FC236}">
                  <a16:creationId xmlns:a16="http://schemas.microsoft.com/office/drawing/2014/main" id="{8108F8C1-F850-6346-8CD6-298B261D9649}"/>
                </a:ext>
              </a:extLst>
            </p:cNvPr>
            <p:cNvCxnSpPr>
              <a:stCxn id="2050" idx="3"/>
              <a:endCxn id="28" idx="0"/>
            </p:cNvCxnSpPr>
            <p:nvPr/>
          </p:nvCxnSpPr>
          <p:spPr>
            <a:xfrm>
              <a:off x="2969497" y="2511619"/>
              <a:ext cx="3491452" cy="2252602"/>
            </a:xfrm>
            <a:prstGeom prst="curved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a:extLst>
                <a:ext uri="{FF2B5EF4-FFF2-40B4-BE49-F238E27FC236}">
                  <a16:creationId xmlns:a16="http://schemas.microsoft.com/office/drawing/2014/main" id="{E7AB5F07-FE3D-1442-A518-3BF29175B269}"/>
                </a:ext>
              </a:extLst>
            </p:cNvPr>
            <p:cNvCxnSpPr>
              <a:cxnSpLocks/>
              <a:stCxn id="2050" idx="3"/>
              <a:endCxn id="26" idx="0"/>
            </p:cNvCxnSpPr>
            <p:nvPr/>
          </p:nvCxnSpPr>
          <p:spPr>
            <a:xfrm flipH="1">
              <a:off x="2827391" y="2511619"/>
              <a:ext cx="142106" cy="2252602"/>
            </a:xfrm>
            <a:prstGeom prst="curvedConnector4">
              <a:avLst>
                <a:gd name="adj1" fmla="val -852588"/>
                <a:gd name="adj2" fmla="val 59529"/>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71736B35-9F73-E34B-BABC-AA5C9DB008C4}"/>
                </a:ext>
              </a:extLst>
            </p:cNvPr>
            <p:cNvCxnSpPr>
              <a:stCxn id="2050" idx="3"/>
              <a:endCxn id="30" idx="0"/>
            </p:cNvCxnSpPr>
            <p:nvPr/>
          </p:nvCxnSpPr>
          <p:spPr>
            <a:xfrm>
              <a:off x="2969497" y="2511619"/>
              <a:ext cx="6821524" cy="2252602"/>
            </a:xfrm>
            <a:prstGeom prst="curved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068" name="TextBox 2067">
              <a:extLst>
                <a:ext uri="{FF2B5EF4-FFF2-40B4-BE49-F238E27FC236}">
                  <a16:creationId xmlns:a16="http://schemas.microsoft.com/office/drawing/2014/main" id="{A96D8EE0-D9FB-0E44-BFD2-159825AE95EB}"/>
                </a:ext>
              </a:extLst>
            </p:cNvPr>
            <p:cNvSpPr txBox="1"/>
            <p:nvPr/>
          </p:nvSpPr>
          <p:spPr>
            <a:xfrm>
              <a:off x="2205434"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dirty="0">
                  <a:solidFill>
                    <a:srgbClr val="00B050"/>
                  </a:solidFill>
                  <a:latin typeface="Courier New" panose="02070309020205020404" pitchFamily="49" charset="0"/>
                  <a:cs typeface="Courier New" panose="02070309020205020404" pitchFamily="49" charset="0"/>
                </a:rPr>
                <a:t>*.</a:t>
              </a:r>
              <a:r>
                <a:rPr lang="en-US" sz="1000" b="1" dirty="0" err="1">
                  <a:solidFill>
                    <a:srgbClr val="00B050"/>
                  </a:solidFill>
                  <a:latin typeface="Courier New" panose="02070309020205020404" pitchFamily="49" charset="0"/>
                  <a:cs typeface="Courier New" panose="02070309020205020404" pitchFamily="49" charset="0"/>
                </a:rPr>
                <a:t>github.com</a:t>
              </a:r>
              <a:endParaRPr lang="en-US" sz="1000" b="1" dirty="0">
                <a:solidFill>
                  <a:srgbClr val="00B050"/>
                </a:solidFill>
                <a:latin typeface="Courier New" panose="02070309020205020404" pitchFamily="49" charset="0"/>
                <a:cs typeface="Courier New" panose="02070309020205020404" pitchFamily="49" charset="0"/>
              </a:endParaRPr>
            </a:p>
            <a:p>
              <a:r>
                <a:rPr lang="en-US" sz="1000" b="1" dirty="0" err="1">
                  <a:solidFill>
                    <a:srgbClr val="00B050"/>
                  </a:solidFill>
                  <a:latin typeface="Courier New" panose="02070309020205020404" pitchFamily="49" charset="0"/>
                  <a:cs typeface="Courier New" panose="02070309020205020404" pitchFamily="49" charset="0"/>
                </a:rPr>
                <a:t>updates.ubuntu.com</a:t>
              </a:r>
              <a:endParaRPr lang="en-US" sz="1000" b="1" dirty="0">
                <a:solidFill>
                  <a:srgbClr val="00B050"/>
                </a:solidFill>
                <a:latin typeface="Courier New" panose="02070309020205020404" pitchFamily="49" charset="0"/>
                <a:cs typeface="Courier New" panose="02070309020205020404" pitchFamily="49" charset="0"/>
              </a:endParaRPr>
            </a:p>
            <a:p>
              <a:r>
                <a:rPr lang="en-US" sz="1000" b="1" dirty="0" err="1">
                  <a:solidFill>
                    <a:srgbClr val="00B050"/>
                  </a:solidFill>
                  <a:latin typeface="Courier New" panose="02070309020205020404" pitchFamily="49" charset="0"/>
                  <a:cs typeface="Courier New" panose="02070309020205020404" pitchFamily="49" charset="0"/>
                </a:rPr>
                <a:t>api.twillio.com</a:t>
              </a:r>
              <a:endParaRPr lang="en-US" sz="1000" b="1" dirty="0">
                <a:solidFill>
                  <a:srgbClr val="00B050"/>
                </a:solidFill>
                <a:latin typeface="Courier New" panose="02070309020205020404" pitchFamily="49" charset="0"/>
                <a:cs typeface="Courier New" panose="02070309020205020404" pitchFamily="49" charset="0"/>
              </a:endParaRPr>
            </a:p>
            <a:p>
              <a:r>
                <a:rPr lang="en-US" sz="1000" b="1" dirty="0">
                  <a:solidFill>
                    <a:srgbClr val="FF0000"/>
                  </a:solidFill>
                  <a:latin typeface="Courier New" panose="02070309020205020404" pitchFamily="49" charset="0"/>
                  <a:cs typeface="Courier New" panose="02070309020205020404" pitchFamily="49" charset="0"/>
                </a:rPr>
                <a:t>deny all</a:t>
              </a:r>
            </a:p>
          </p:txBody>
        </p:sp>
        <p:sp>
          <p:nvSpPr>
            <p:cNvPr id="92" name="TextBox 91">
              <a:extLst>
                <a:ext uri="{FF2B5EF4-FFF2-40B4-BE49-F238E27FC236}">
                  <a16:creationId xmlns:a16="http://schemas.microsoft.com/office/drawing/2014/main" id="{D1C65939-5DCD-AD46-A632-D0932B3D32D8}"/>
                </a:ext>
              </a:extLst>
            </p:cNvPr>
            <p:cNvSpPr txBox="1"/>
            <p:nvPr/>
          </p:nvSpPr>
          <p:spPr>
            <a:xfrm>
              <a:off x="5729210"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api.saas.com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93" name="TextBox 92">
              <a:extLst>
                <a:ext uri="{FF2B5EF4-FFF2-40B4-BE49-F238E27FC236}">
                  <a16:creationId xmlns:a16="http://schemas.microsoft.com/office/drawing/2014/main" id="{DA7465F7-B9BA-2941-8BCE-DA86A7AEC269}"/>
                </a:ext>
              </a:extLst>
            </p:cNvPr>
            <p:cNvSpPr txBox="1"/>
            <p:nvPr/>
          </p:nvSpPr>
          <p:spPr>
            <a:xfrm>
              <a:off x="8922608"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api.google.com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2070" name="TextBox 2069">
              <a:extLst>
                <a:ext uri="{FF2B5EF4-FFF2-40B4-BE49-F238E27FC236}">
                  <a16:creationId xmlns:a16="http://schemas.microsoft.com/office/drawing/2014/main" id="{70368274-E65C-614B-8982-B7D34B940FEB}"/>
                </a:ext>
              </a:extLst>
            </p:cNvPr>
            <p:cNvSpPr txBox="1"/>
            <p:nvPr/>
          </p:nvSpPr>
          <p:spPr>
            <a:xfrm>
              <a:off x="2519409" y="3591877"/>
              <a:ext cx="1128835" cy="261610"/>
            </a:xfrm>
            <a:prstGeom prst="rect">
              <a:avLst/>
            </a:prstGeom>
            <a:noFill/>
          </p:spPr>
          <p:txBody>
            <a:bodyPr wrap="none" rtlCol="0">
              <a:spAutoFit/>
            </a:bodyPr>
            <a:lstStyle/>
            <a:p>
              <a:r>
                <a:rPr lang="en-US" sz="1100" dirty="0"/>
                <a:t>FQDN/URL Filter</a:t>
              </a:r>
            </a:p>
          </p:txBody>
        </p:sp>
        <p:sp>
          <p:nvSpPr>
            <p:cNvPr id="99" name="TextBox 98">
              <a:extLst>
                <a:ext uri="{FF2B5EF4-FFF2-40B4-BE49-F238E27FC236}">
                  <a16:creationId xmlns:a16="http://schemas.microsoft.com/office/drawing/2014/main" id="{EBB99B48-DD3D-D64B-A717-083A0AC9A507}"/>
                </a:ext>
              </a:extLst>
            </p:cNvPr>
            <p:cNvSpPr txBox="1"/>
            <p:nvPr/>
          </p:nvSpPr>
          <p:spPr>
            <a:xfrm>
              <a:off x="6021120" y="3591877"/>
              <a:ext cx="1128835" cy="261610"/>
            </a:xfrm>
            <a:prstGeom prst="rect">
              <a:avLst/>
            </a:prstGeom>
            <a:noFill/>
          </p:spPr>
          <p:txBody>
            <a:bodyPr wrap="none" rtlCol="0">
              <a:spAutoFit/>
            </a:bodyPr>
            <a:lstStyle/>
            <a:p>
              <a:r>
                <a:rPr lang="en-US" sz="1100" dirty="0"/>
                <a:t>FQDN/URL Filter</a:t>
              </a:r>
            </a:p>
          </p:txBody>
        </p:sp>
        <p:sp>
          <p:nvSpPr>
            <p:cNvPr id="100" name="TextBox 99">
              <a:extLst>
                <a:ext uri="{FF2B5EF4-FFF2-40B4-BE49-F238E27FC236}">
                  <a16:creationId xmlns:a16="http://schemas.microsoft.com/office/drawing/2014/main" id="{42E3FE81-000A-F24F-B264-4879BDF947A2}"/>
                </a:ext>
              </a:extLst>
            </p:cNvPr>
            <p:cNvSpPr txBox="1"/>
            <p:nvPr/>
          </p:nvSpPr>
          <p:spPr>
            <a:xfrm>
              <a:off x="9247380" y="3591877"/>
              <a:ext cx="1128835" cy="261610"/>
            </a:xfrm>
            <a:prstGeom prst="rect">
              <a:avLst/>
            </a:prstGeom>
            <a:noFill/>
          </p:spPr>
          <p:txBody>
            <a:bodyPr wrap="none" rtlCol="0">
              <a:spAutoFit/>
            </a:bodyPr>
            <a:lstStyle/>
            <a:p>
              <a:r>
                <a:rPr lang="en-US" sz="1100" dirty="0"/>
                <a:t>FQDN/URL Filter</a:t>
              </a:r>
            </a:p>
          </p:txBody>
        </p:sp>
      </p:grpSp>
      <p:sp>
        <p:nvSpPr>
          <p:cNvPr id="101" name="TextBox 100">
            <a:extLst>
              <a:ext uri="{FF2B5EF4-FFF2-40B4-BE49-F238E27FC236}">
                <a16:creationId xmlns:a16="http://schemas.microsoft.com/office/drawing/2014/main" id="{194052F9-9E76-F441-AE9E-E491D18ACAAF}"/>
              </a:ext>
            </a:extLst>
          </p:cNvPr>
          <p:cNvSpPr txBox="1"/>
          <p:nvPr/>
        </p:nvSpPr>
        <p:spPr>
          <a:xfrm>
            <a:off x="6597846" y="5031636"/>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sp>
        <p:nvSpPr>
          <p:cNvPr id="102" name="TextBox 101">
            <a:extLst>
              <a:ext uri="{FF2B5EF4-FFF2-40B4-BE49-F238E27FC236}">
                <a16:creationId xmlns:a16="http://schemas.microsoft.com/office/drawing/2014/main" id="{BE9CF06C-80F6-A843-9B8F-DEDD5C835D69}"/>
              </a:ext>
            </a:extLst>
          </p:cNvPr>
          <p:cNvSpPr txBox="1"/>
          <p:nvPr/>
        </p:nvSpPr>
        <p:spPr>
          <a:xfrm>
            <a:off x="9919067" y="5050044"/>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sp>
        <p:nvSpPr>
          <p:cNvPr id="2071" name="TextBox 2070">
            <a:extLst>
              <a:ext uri="{FF2B5EF4-FFF2-40B4-BE49-F238E27FC236}">
                <a16:creationId xmlns:a16="http://schemas.microsoft.com/office/drawing/2014/main" id="{81AFDBB3-AAF9-9E43-AB21-95CADBFC9E7E}"/>
              </a:ext>
            </a:extLst>
          </p:cNvPr>
          <p:cNvSpPr txBox="1"/>
          <p:nvPr/>
        </p:nvSpPr>
        <p:spPr>
          <a:xfrm>
            <a:off x="1153951" y="1900316"/>
            <a:ext cx="1021946" cy="461665"/>
          </a:xfrm>
          <a:prstGeom prst="rect">
            <a:avLst/>
          </a:prstGeom>
          <a:noFill/>
        </p:spPr>
        <p:txBody>
          <a:bodyPr wrap="none" rtlCol="0">
            <a:spAutoFit/>
          </a:bodyPr>
          <a:lstStyle/>
          <a:p>
            <a:pPr algn="r"/>
            <a:r>
              <a:rPr lang="en-US" sz="1200"/>
              <a:t>Centralized </a:t>
            </a:r>
          </a:p>
          <a:p>
            <a:pPr algn="r"/>
            <a:r>
              <a:rPr lang="en-US" sz="1200"/>
              <a:t>Management</a:t>
            </a:r>
          </a:p>
        </p:txBody>
      </p:sp>
      <p:sp>
        <p:nvSpPr>
          <p:cNvPr id="107" name="TextBox 106">
            <a:extLst>
              <a:ext uri="{FF2B5EF4-FFF2-40B4-BE49-F238E27FC236}">
                <a16:creationId xmlns:a16="http://schemas.microsoft.com/office/drawing/2014/main" id="{C1B14927-3B92-7745-9FA2-91B61DB41060}"/>
              </a:ext>
            </a:extLst>
          </p:cNvPr>
          <p:cNvSpPr txBox="1"/>
          <p:nvPr/>
        </p:nvSpPr>
        <p:spPr>
          <a:xfrm>
            <a:off x="1553404"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8" name="TextBox 107">
            <a:extLst>
              <a:ext uri="{FF2B5EF4-FFF2-40B4-BE49-F238E27FC236}">
                <a16:creationId xmlns:a16="http://schemas.microsoft.com/office/drawing/2014/main" id="{9A80A310-A291-4748-9990-1B0BE1043230}"/>
              </a:ext>
            </a:extLst>
          </p:cNvPr>
          <p:cNvSpPr txBox="1"/>
          <p:nvPr/>
        </p:nvSpPr>
        <p:spPr>
          <a:xfrm>
            <a:off x="5187281"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9" name="TextBox 108">
            <a:extLst>
              <a:ext uri="{FF2B5EF4-FFF2-40B4-BE49-F238E27FC236}">
                <a16:creationId xmlns:a16="http://schemas.microsoft.com/office/drawing/2014/main" id="{DC9E1777-B97B-FF48-A79A-6180F26DD983}"/>
              </a:ext>
            </a:extLst>
          </p:cNvPr>
          <p:cNvSpPr txBox="1"/>
          <p:nvPr/>
        </p:nvSpPr>
        <p:spPr>
          <a:xfrm>
            <a:off x="8557772"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4" name="Freeform 3">
            <a:extLst>
              <a:ext uri="{FF2B5EF4-FFF2-40B4-BE49-F238E27FC236}">
                <a16:creationId xmlns:a16="http://schemas.microsoft.com/office/drawing/2014/main" id="{E6A27D39-2F30-B646-AFC5-9DA8975189AF}"/>
              </a:ext>
            </a:extLst>
          </p:cNvPr>
          <p:cNvSpPr/>
          <p:nvPr/>
        </p:nvSpPr>
        <p:spPr>
          <a:xfrm>
            <a:off x="2912533" y="993424"/>
            <a:ext cx="3285067" cy="1535289"/>
          </a:xfrm>
          <a:custGeom>
            <a:avLst/>
            <a:gdLst>
              <a:gd name="connsiteX0" fmla="*/ 361245 w 3285067"/>
              <a:gd name="connsiteY0" fmla="*/ 0 h 1535289"/>
              <a:gd name="connsiteX1" fmla="*/ 3285067 w 3285067"/>
              <a:gd name="connsiteY1" fmla="*/ 1354667 h 1535289"/>
              <a:gd name="connsiteX2" fmla="*/ 0 w 3285067"/>
              <a:gd name="connsiteY2" fmla="*/ 1535289 h 1535289"/>
              <a:gd name="connsiteX3" fmla="*/ 361245 w 3285067"/>
              <a:gd name="connsiteY3" fmla="*/ 0 h 1535289"/>
            </a:gdLst>
            <a:ahLst/>
            <a:cxnLst>
              <a:cxn ang="0">
                <a:pos x="connsiteX0" y="connsiteY0"/>
              </a:cxn>
              <a:cxn ang="0">
                <a:pos x="connsiteX1" y="connsiteY1"/>
              </a:cxn>
              <a:cxn ang="0">
                <a:pos x="connsiteX2" y="connsiteY2"/>
              </a:cxn>
              <a:cxn ang="0">
                <a:pos x="connsiteX3" y="connsiteY3"/>
              </a:cxn>
            </a:cxnLst>
            <a:rect l="l" t="t" r="r" b="b"/>
            <a:pathLst>
              <a:path w="3285067" h="1535289">
                <a:moveTo>
                  <a:pt x="361245" y="0"/>
                </a:moveTo>
                <a:lnTo>
                  <a:pt x="3285067" y="1354667"/>
                </a:lnTo>
                <a:lnTo>
                  <a:pt x="0" y="1535289"/>
                </a:lnTo>
                <a:lnTo>
                  <a:pt x="361245" y="0"/>
                </a:lnTo>
                <a:close/>
              </a:path>
            </a:pathLst>
          </a:custGeom>
          <a:gradFill flip="none" rotWithShape="1">
            <a:gsLst>
              <a:gs pos="0">
                <a:schemeClr val="tx1">
                  <a:lumMod val="50000"/>
                  <a:lumOff val="50000"/>
                  <a:alpha val="8000"/>
                </a:schemeClr>
              </a:gs>
              <a:gs pos="100000">
                <a:schemeClr val="tx1">
                  <a:lumMod val="50000"/>
                  <a:lumOff val="50000"/>
                  <a:alpha val="6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itle 6">
            <a:extLst>
              <a:ext uri="{FF2B5EF4-FFF2-40B4-BE49-F238E27FC236}">
                <a16:creationId xmlns:a16="http://schemas.microsoft.com/office/drawing/2014/main" id="{34FB2994-15D7-4C99-9963-84B53468E023}"/>
              </a:ext>
            </a:extLst>
          </p:cNvPr>
          <p:cNvSpPr>
            <a:spLocks noGrp="1"/>
          </p:cNvSpPr>
          <p:nvPr>
            <p:ph type="title"/>
          </p:nvPr>
        </p:nvSpPr>
        <p:spPr/>
        <p:txBody>
          <a:bodyPr/>
          <a:lstStyle/>
          <a:p>
            <a:r>
              <a:rPr lang="en-NZ" dirty="0"/>
              <a:t>Aviatrix Secure Egress Filtering</a:t>
            </a:r>
          </a:p>
        </p:txBody>
      </p:sp>
      <p:sp>
        <p:nvSpPr>
          <p:cNvPr id="5" name="Slide Number Placeholder 4">
            <a:extLst>
              <a:ext uri="{FF2B5EF4-FFF2-40B4-BE49-F238E27FC236}">
                <a16:creationId xmlns:a16="http://schemas.microsoft.com/office/drawing/2014/main" id="{E708A037-EBE9-6A8A-9C78-448C7EF95DDD}"/>
              </a:ext>
            </a:extLst>
          </p:cNvPr>
          <p:cNvSpPr>
            <a:spLocks noGrp="1"/>
          </p:cNvSpPr>
          <p:nvPr>
            <p:ph type="sldNum" sz="quarter" idx="10"/>
          </p:nvPr>
        </p:nvSpPr>
        <p:spPr/>
        <p:txBody>
          <a:bodyPr/>
          <a:lstStyle/>
          <a:p>
            <a:fld id="{4A70B06D-F489-48FF-A885-ABB74CD5C952}" type="slidenum">
              <a:rPr lang="en-US" smtClean="0"/>
              <a:pPr/>
              <a:t>6</a:t>
            </a:fld>
            <a:endParaRPr lang="en-US"/>
          </a:p>
        </p:txBody>
      </p:sp>
      <p:pic>
        <p:nvPicPr>
          <p:cNvPr id="57" name="Graphic 56">
            <a:extLst>
              <a:ext uri="{FF2B5EF4-FFF2-40B4-BE49-F238E27FC236}">
                <a16:creationId xmlns:a16="http://schemas.microsoft.com/office/drawing/2014/main" id="{F24D9A20-8BDE-4E43-826F-326B19F31FF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444652" y="768683"/>
            <a:ext cx="2183219" cy="1478413"/>
          </a:xfrm>
          <a:prstGeom prst="rect">
            <a:avLst/>
          </a:prstGeom>
        </p:spPr>
      </p:pic>
      <p:sp>
        <p:nvSpPr>
          <p:cNvPr id="60" name="TextBox 59">
            <a:extLst>
              <a:ext uri="{FF2B5EF4-FFF2-40B4-BE49-F238E27FC236}">
                <a16:creationId xmlns:a16="http://schemas.microsoft.com/office/drawing/2014/main" id="{E6905E06-5326-4BEE-B010-63D5A559FF38}"/>
              </a:ext>
            </a:extLst>
          </p:cNvPr>
          <p:cNvSpPr txBox="1"/>
          <p:nvPr/>
        </p:nvSpPr>
        <p:spPr>
          <a:xfrm>
            <a:off x="8063728" y="1405012"/>
            <a:ext cx="778034" cy="307777"/>
          </a:xfrm>
          <a:prstGeom prst="rect">
            <a:avLst/>
          </a:prstGeom>
          <a:noFill/>
        </p:spPr>
        <p:txBody>
          <a:bodyPr wrap="none" rtlCol="0">
            <a:spAutoFit/>
          </a:bodyPr>
          <a:lstStyle/>
          <a:p>
            <a:r>
              <a:rPr lang="en-US" sz="1400">
                <a:solidFill>
                  <a:schemeClr val="tx1">
                    <a:lumMod val="50000"/>
                    <a:lumOff val="50000"/>
                  </a:schemeClr>
                </a:solidFill>
              </a:rPr>
              <a:t>Internet</a:t>
            </a:r>
          </a:p>
        </p:txBody>
      </p:sp>
      <p:pic>
        <p:nvPicPr>
          <p:cNvPr id="64" name="Picture 63">
            <a:extLst>
              <a:ext uri="{FF2B5EF4-FFF2-40B4-BE49-F238E27FC236}">
                <a16:creationId xmlns:a16="http://schemas.microsoft.com/office/drawing/2014/main" id="{FC601B13-852A-46F4-A8B9-2782CDB8FD9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29549" y="4045262"/>
            <a:ext cx="513175" cy="492303"/>
          </a:xfrm>
          <a:prstGeom prst="rect">
            <a:avLst/>
          </a:prstGeom>
        </p:spPr>
      </p:pic>
      <p:pic>
        <p:nvPicPr>
          <p:cNvPr id="65" name="Picture 2" descr="Azure has a new logo, but where do you download it? Here!">
            <a:extLst>
              <a:ext uri="{FF2B5EF4-FFF2-40B4-BE49-F238E27FC236}">
                <a16:creationId xmlns:a16="http://schemas.microsoft.com/office/drawing/2014/main" id="{02A66D15-0122-4A35-B273-951A00157BF1}"/>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005627" y="4075251"/>
            <a:ext cx="432324" cy="43232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Cloud Computing Services | Google Cloud">
            <a:extLst>
              <a:ext uri="{FF2B5EF4-FFF2-40B4-BE49-F238E27FC236}">
                <a16:creationId xmlns:a16="http://schemas.microsoft.com/office/drawing/2014/main" id="{B23E8C1B-7AF4-46A2-93EE-C0A9C7448B10}"/>
              </a:ext>
            </a:extLst>
          </p:cNvPr>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4520689" y="4062511"/>
            <a:ext cx="558457" cy="457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649F133-8D0F-ED07-A378-56033D2147E5}"/>
              </a:ext>
            </a:extLst>
          </p:cNvPr>
          <p:cNvPicPr/>
          <p:nvPr/>
        </p:nvPicPr>
        <p:blipFill>
          <a:blip r:embed="rId13"/>
          <a:srcRect/>
          <a:stretch/>
        </p:blipFill>
        <p:spPr>
          <a:xfrm>
            <a:off x="3161310" y="756624"/>
            <a:ext cx="3661868" cy="1764098"/>
          </a:xfrm>
          <a:prstGeom prst="rect">
            <a:avLst/>
          </a:prstGeom>
          <a:ln>
            <a:solidFill>
              <a:schemeClr val="bg2"/>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4120420968"/>
      </p:ext>
    </p:extLst>
  </p:cSld>
  <p:clrMapOvr>
    <a:masterClrMapping/>
  </p:clrMapOvr>
  <mc:AlternateContent xmlns:mc="http://schemas.openxmlformats.org/markup-compatibility/2006" xmlns:p14="http://schemas.microsoft.com/office/powerpoint/2010/main">
    <mc:Choice Requires="p14">
      <p:transition spd="med" p14:dur="700" advTm="8880">
        <p:fade/>
      </p:transition>
    </mc:Choice>
    <mc:Fallback xmlns="">
      <p:transition spd="med" advTm="888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ules line icon concept rules linear Royalty Free Vector">
            <a:extLst>
              <a:ext uri="{FF2B5EF4-FFF2-40B4-BE49-F238E27FC236}">
                <a16:creationId xmlns:a16="http://schemas.microsoft.com/office/drawing/2014/main" id="{0B477568-AD65-3D45-8BF2-AE0B43322DF1}"/>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214473" y="2242353"/>
            <a:ext cx="755025" cy="538531"/>
          </a:xfrm>
          <a:prstGeom prst="rect">
            <a:avLst/>
          </a:prstGeom>
          <a:noFill/>
          <a:extLst>
            <a:ext uri="{909E8E84-426E-40DD-AFC4-6F175D3DCCD1}">
              <a14:hiddenFill xmlns:a14="http://schemas.microsoft.com/office/drawing/2010/main">
                <a:solidFill>
                  <a:srgbClr val="FFFFFF"/>
                </a:solidFill>
              </a14:hiddenFill>
            </a:ext>
          </a:extLst>
        </p:spPr>
      </p:pic>
      <p:sp>
        <p:nvSpPr>
          <p:cNvPr id="60" name="Freeform 59">
            <a:extLst>
              <a:ext uri="{FF2B5EF4-FFF2-40B4-BE49-F238E27FC236}">
                <a16:creationId xmlns:a16="http://schemas.microsoft.com/office/drawing/2014/main" id="{BE98E4D1-CC96-5B41-9957-21FE801AFA75}"/>
              </a:ext>
            </a:extLst>
          </p:cNvPr>
          <p:cNvSpPr/>
          <p:nvPr/>
        </p:nvSpPr>
        <p:spPr>
          <a:xfrm>
            <a:off x="2912533" y="993424"/>
            <a:ext cx="3285067" cy="1535289"/>
          </a:xfrm>
          <a:custGeom>
            <a:avLst/>
            <a:gdLst>
              <a:gd name="connsiteX0" fmla="*/ 361245 w 3285067"/>
              <a:gd name="connsiteY0" fmla="*/ 0 h 1535289"/>
              <a:gd name="connsiteX1" fmla="*/ 3285067 w 3285067"/>
              <a:gd name="connsiteY1" fmla="*/ 1354667 h 1535289"/>
              <a:gd name="connsiteX2" fmla="*/ 0 w 3285067"/>
              <a:gd name="connsiteY2" fmla="*/ 1535289 h 1535289"/>
              <a:gd name="connsiteX3" fmla="*/ 361245 w 3285067"/>
              <a:gd name="connsiteY3" fmla="*/ 0 h 1535289"/>
            </a:gdLst>
            <a:ahLst/>
            <a:cxnLst>
              <a:cxn ang="0">
                <a:pos x="connsiteX0" y="connsiteY0"/>
              </a:cxn>
              <a:cxn ang="0">
                <a:pos x="connsiteX1" y="connsiteY1"/>
              </a:cxn>
              <a:cxn ang="0">
                <a:pos x="connsiteX2" y="connsiteY2"/>
              </a:cxn>
              <a:cxn ang="0">
                <a:pos x="connsiteX3" y="connsiteY3"/>
              </a:cxn>
            </a:cxnLst>
            <a:rect l="l" t="t" r="r" b="b"/>
            <a:pathLst>
              <a:path w="3285067" h="1535289">
                <a:moveTo>
                  <a:pt x="361245" y="0"/>
                </a:moveTo>
                <a:lnTo>
                  <a:pt x="3285067" y="1354667"/>
                </a:lnTo>
                <a:lnTo>
                  <a:pt x="0" y="1535289"/>
                </a:lnTo>
                <a:lnTo>
                  <a:pt x="361245" y="0"/>
                </a:lnTo>
                <a:close/>
              </a:path>
            </a:pathLst>
          </a:custGeom>
          <a:gradFill flip="none" rotWithShape="1">
            <a:gsLst>
              <a:gs pos="0">
                <a:schemeClr val="tx1">
                  <a:lumMod val="50000"/>
                  <a:lumOff val="50000"/>
                  <a:alpha val="8000"/>
                </a:schemeClr>
              </a:gs>
              <a:gs pos="100000">
                <a:schemeClr val="tx1">
                  <a:lumMod val="50000"/>
                  <a:lumOff val="50000"/>
                  <a:alpha val="6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10" name="Graphic 9">
            <a:extLst>
              <a:ext uri="{FF2B5EF4-FFF2-40B4-BE49-F238E27FC236}">
                <a16:creationId xmlns:a16="http://schemas.microsoft.com/office/drawing/2014/main" id="{694B6398-1C79-EC4E-89A0-8BED224ADA5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65681" y="4002916"/>
            <a:ext cx="2183219" cy="1478413"/>
          </a:xfrm>
          <a:prstGeom prst="rect">
            <a:avLst/>
          </a:prstGeom>
        </p:spPr>
      </p:pic>
      <p:pic>
        <p:nvPicPr>
          <p:cNvPr id="11" name="Graphic 10">
            <a:extLst>
              <a:ext uri="{FF2B5EF4-FFF2-40B4-BE49-F238E27FC236}">
                <a16:creationId xmlns:a16="http://schemas.microsoft.com/office/drawing/2014/main" id="{C8C69389-71D7-664D-8FD9-BBEB26360A4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686212" y="4002916"/>
            <a:ext cx="2183219" cy="1478413"/>
          </a:xfrm>
          <a:prstGeom prst="rect">
            <a:avLst/>
          </a:prstGeom>
        </p:spPr>
      </p:pic>
      <p:pic>
        <p:nvPicPr>
          <p:cNvPr id="12" name="Graphic 11">
            <a:extLst>
              <a:ext uri="{FF2B5EF4-FFF2-40B4-BE49-F238E27FC236}">
                <a16:creationId xmlns:a16="http://schemas.microsoft.com/office/drawing/2014/main" id="{572B3CC5-24DE-324E-BF47-F50703503DF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70981" y="4002916"/>
            <a:ext cx="2183219" cy="1478413"/>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951905AF-1B39-CF46-92F6-8E78FE43EE3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075181" y="1429553"/>
            <a:ext cx="977900" cy="812800"/>
          </a:xfrm>
          <a:prstGeom prst="rect">
            <a:avLst/>
          </a:prstGeom>
        </p:spPr>
      </p:pic>
      <p:sp>
        <p:nvSpPr>
          <p:cNvPr id="25" name="Rounded Rectangle 24">
            <a:extLst>
              <a:ext uri="{FF2B5EF4-FFF2-40B4-BE49-F238E27FC236}">
                <a16:creationId xmlns:a16="http://schemas.microsoft.com/office/drawing/2014/main" id="{7F3AE8D7-BB9E-E641-B4C7-EA9E2EF24425}"/>
              </a:ext>
            </a:extLst>
          </p:cNvPr>
          <p:cNvSpPr/>
          <p:nvPr/>
        </p:nvSpPr>
        <p:spPr>
          <a:xfrm>
            <a:off x="127427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6" name="Picture 25" descr="A picture containing drawing&#10;&#10;Description automatically generated">
            <a:extLst>
              <a:ext uri="{FF2B5EF4-FFF2-40B4-BE49-F238E27FC236}">
                <a16:creationId xmlns:a16="http://schemas.microsoft.com/office/drawing/2014/main" id="{242BEAC5-E0FA-834D-8850-26C14A00D63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73391" y="4764221"/>
            <a:ext cx="508000" cy="508000"/>
          </a:xfrm>
          <a:prstGeom prst="rect">
            <a:avLst/>
          </a:prstGeom>
        </p:spPr>
      </p:pic>
      <p:sp>
        <p:nvSpPr>
          <p:cNvPr id="27" name="Rounded Rectangle 26">
            <a:extLst>
              <a:ext uri="{FF2B5EF4-FFF2-40B4-BE49-F238E27FC236}">
                <a16:creationId xmlns:a16="http://schemas.microsoft.com/office/drawing/2014/main" id="{8A600C28-9DB1-1F43-B6AB-8DBA067DDD13}"/>
              </a:ext>
            </a:extLst>
          </p:cNvPr>
          <p:cNvSpPr/>
          <p:nvPr/>
        </p:nvSpPr>
        <p:spPr>
          <a:xfrm>
            <a:off x="489975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8" name="Picture 27" descr="A picture containing drawing&#10;&#10;Description automatically generated">
            <a:extLst>
              <a:ext uri="{FF2B5EF4-FFF2-40B4-BE49-F238E27FC236}">
                <a16:creationId xmlns:a16="http://schemas.microsoft.com/office/drawing/2014/main" id="{3AB52196-4214-5B44-9AD0-9759286CAEB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206949" y="4764221"/>
            <a:ext cx="508000" cy="508000"/>
          </a:xfrm>
          <a:prstGeom prst="rect">
            <a:avLst/>
          </a:prstGeom>
        </p:spPr>
      </p:pic>
      <p:sp>
        <p:nvSpPr>
          <p:cNvPr id="29" name="Rounded Rectangle 28">
            <a:extLst>
              <a:ext uri="{FF2B5EF4-FFF2-40B4-BE49-F238E27FC236}">
                <a16:creationId xmlns:a16="http://schemas.microsoft.com/office/drawing/2014/main" id="{465CEB06-839B-F742-B9B6-DF23695885F0}"/>
              </a:ext>
            </a:extLst>
          </p:cNvPr>
          <p:cNvSpPr/>
          <p:nvPr/>
        </p:nvSpPr>
        <p:spPr>
          <a:xfrm>
            <a:off x="8301444" y="4703460"/>
            <a:ext cx="1405995"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30" name="Picture 29" descr="A picture containing drawing&#10;&#10;Description automatically generated">
            <a:extLst>
              <a:ext uri="{FF2B5EF4-FFF2-40B4-BE49-F238E27FC236}">
                <a16:creationId xmlns:a16="http://schemas.microsoft.com/office/drawing/2014/main" id="{FDBD1C3B-AFEC-E746-9389-B7054F5D6EA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537021" y="4764221"/>
            <a:ext cx="508000" cy="508000"/>
          </a:xfrm>
          <a:prstGeom prst="rect">
            <a:avLst/>
          </a:prstGeom>
        </p:spPr>
      </p:pic>
      <p:sp>
        <p:nvSpPr>
          <p:cNvPr id="32" name="TextBox 31">
            <a:extLst>
              <a:ext uri="{FF2B5EF4-FFF2-40B4-BE49-F238E27FC236}">
                <a16:creationId xmlns:a16="http://schemas.microsoft.com/office/drawing/2014/main" id="{E0A54DAB-40A3-C444-A3CF-CC7B73508987}"/>
              </a:ext>
            </a:extLst>
          </p:cNvPr>
          <p:cNvSpPr txBox="1"/>
          <p:nvPr/>
        </p:nvSpPr>
        <p:spPr>
          <a:xfrm>
            <a:off x="2170393" y="1096392"/>
            <a:ext cx="829010" cy="461665"/>
          </a:xfrm>
          <a:prstGeom prst="rect">
            <a:avLst/>
          </a:prstGeom>
          <a:noFill/>
        </p:spPr>
        <p:txBody>
          <a:bodyPr wrap="none" rtlCol="0">
            <a:spAutoFit/>
          </a:bodyPr>
          <a:lstStyle/>
          <a:p>
            <a:pPr algn="ctr"/>
            <a:r>
              <a:rPr lang="en-US" sz="1200" b="1">
                <a:cs typeface="Calibri" panose="020F0502020204030204" pitchFamily="34" charset="0"/>
              </a:rPr>
              <a:t>Aviatrix </a:t>
            </a:r>
          </a:p>
          <a:p>
            <a:pPr algn="ctr"/>
            <a:r>
              <a:rPr lang="en-US" sz="1200" b="1">
                <a:cs typeface="Calibri" panose="020F0502020204030204" pitchFamily="34" charset="0"/>
              </a:rPr>
              <a:t>Controller</a:t>
            </a:r>
          </a:p>
        </p:txBody>
      </p:sp>
      <p:sp>
        <p:nvSpPr>
          <p:cNvPr id="33" name="TextBox 32">
            <a:extLst>
              <a:ext uri="{FF2B5EF4-FFF2-40B4-BE49-F238E27FC236}">
                <a16:creationId xmlns:a16="http://schemas.microsoft.com/office/drawing/2014/main" id="{6AB5032B-1C7B-FE4D-9B49-9F3643003A5C}"/>
              </a:ext>
            </a:extLst>
          </p:cNvPr>
          <p:cNvSpPr txBox="1"/>
          <p:nvPr/>
        </p:nvSpPr>
        <p:spPr>
          <a:xfrm>
            <a:off x="2040588" y="2745570"/>
            <a:ext cx="1047082" cy="430887"/>
          </a:xfrm>
          <a:prstGeom prst="rect">
            <a:avLst/>
          </a:prstGeom>
          <a:noFill/>
        </p:spPr>
        <p:txBody>
          <a:bodyPr wrap="none" rtlCol="0">
            <a:spAutoFit/>
          </a:bodyPr>
          <a:lstStyle/>
          <a:p>
            <a:pPr algn="ctr"/>
            <a:r>
              <a:rPr lang="en-US" sz="1100"/>
              <a:t>Egress Filtering</a:t>
            </a:r>
          </a:p>
          <a:p>
            <a:pPr algn="ctr"/>
            <a:r>
              <a:rPr lang="en-US" sz="1100"/>
              <a:t>Policies</a:t>
            </a:r>
          </a:p>
        </p:txBody>
      </p:sp>
      <p:cxnSp>
        <p:nvCxnSpPr>
          <p:cNvPr id="56" name="Curved Connector 55">
            <a:extLst>
              <a:ext uri="{FF2B5EF4-FFF2-40B4-BE49-F238E27FC236}">
                <a16:creationId xmlns:a16="http://schemas.microsoft.com/office/drawing/2014/main" id="{8108F8C1-F850-6346-8CD6-298B261D9649}"/>
              </a:ext>
            </a:extLst>
          </p:cNvPr>
          <p:cNvCxnSpPr>
            <a:stCxn id="2050" idx="3"/>
            <a:endCxn id="28" idx="0"/>
          </p:cNvCxnSpPr>
          <p:nvPr/>
        </p:nvCxnSpPr>
        <p:spPr>
          <a:xfrm>
            <a:off x="2969498" y="2511619"/>
            <a:ext cx="3491452" cy="2252603"/>
          </a:xfrm>
          <a:prstGeom prst="curved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a:extLst>
              <a:ext uri="{FF2B5EF4-FFF2-40B4-BE49-F238E27FC236}">
                <a16:creationId xmlns:a16="http://schemas.microsoft.com/office/drawing/2014/main" id="{E7AB5F07-FE3D-1442-A518-3BF29175B269}"/>
              </a:ext>
            </a:extLst>
          </p:cNvPr>
          <p:cNvCxnSpPr>
            <a:cxnSpLocks/>
            <a:stCxn id="2050" idx="3"/>
            <a:endCxn id="26" idx="0"/>
          </p:cNvCxnSpPr>
          <p:nvPr/>
        </p:nvCxnSpPr>
        <p:spPr>
          <a:xfrm flipH="1">
            <a:off x="2827391" y="2511619"/>
            <a:ext cx="142107" cy="2252603"/>
          </a:xfrm>
          <a:prstGeom prst="curvedConnector4">
            <a:avLst>
              <a:gd name="adj1" fmla="val -852588"/>
              <a:gd name="adj2" fmla="val 59529"/>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71736B35-9F73-E34B-BABC-AA5C9DB008C4}"/>
              </a:ext>
            </a:extLst>
          </p:cNvPr>
          <p:cNvCxnSpPr>
            <a:stCxn id="2050" idx="3"/>
            <a:endCxn id="30" idx="0"/>
          </p:cNvCxnSpPr>
          <p:nvPr/>
        </p:nvCxnSpPr>
        <p:spPr>
          <a:xfrm>
            <a:off x="2969498" y="2511619"/>
            <a:ext cx="6821524" cy="2252603"/>
          </a:xfrm>
          <a:prstGeom prst="curved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Server Icon (Graphic) by ahlangraphic · Creative Fabrica">
            <a:extLst>
              <a:ext uri="{FF2B5EF4-FFF2-40B4-BE49-F238E27FC236}">
                <a16:creationId xmlns:a16="http://schemas.microsoft.com/office/drawing/2014/main" id="{FE02662D-E421-3047-92E9-4A693F53A0B0}"/>
              </a:ext>
            </a:extLst>
          </p:cNvPr>
          <p:cNvPicPr>
            <a:picLocks noChangeAspect="1" noChangeArrowheads="1"/>
          </p:cNvPicPr>
          <p:nvPr/>
        </p:nvPicPr>
        <p:blipFill rotWithShape="1">
          <a:blip r:embed="rId8" cstate="screen">
            <a:grayscl/>
            <a:extLst>
              <a:ext uri="{28A0092B-C50C-407E-A947-70E740481C1C}">
                <a14:useLocalDpi xmlns:a14="http://schemas.microsoft.com/office/drawing/2010/main"/>
              </a:ext>
            </a:extLst>
          </a:blip>
          <a:srcRect/>
          <a:stretch/>
        </p:blipFill>
        <p:spPr bwMode="auto">
          <a:xfrm>
            <a:off x="1442723" y="4835853"/>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63" name="Right Arrow 62">
            <a:extLst>
              <a:ext uri="{FF2B5EF4-FFF2-40B4-BE49-F238E27FC236}">
                <a16:creationId xmlns:a16="http://schemas.microsoft.com/office/drawing/2014/main" id="{5C7DE56D-7CE1-384F-9B68-A9F9D8B04706}"/>
              </a:ext>
            </a:extLst>
          </p:cNvPr>
          <p:cNvSpPr/>
          <p:nvPr/>
        </p:nvSpPr>
        <p:spPr>
          <a:xfrm>
            <a:off x="1931670" y="4835853"/>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3" name="Group 2">
            <a:extLst>
              <a:ext uri="{FF2B5EF4-FFF2-40B4-BE49-F238E27FC236}">
                <a16:creationId xmlns:a16="http://schemas.microsoft.com/office/drawing/2014/main" id="{7D86FBA9-5E3B-7C49-AFA7-6B13511F72B1}"/>
              </a:ext>
            </a:extLst>
          </p:cNvPr>
          <p:cNvGrpSpPr/>
          <p:nvPr/>
        </p:nvGrpSpPr>
        <p:grpSpPr>
          <a:xfrm>
            <a:off x="3097532" y="2251709"/>
            <a:ext cx="7796089" cy="2778979"/>
            <a:chOff x="3097530" y="2251710"/>
            <a:chExt cx="7796089" cy="2778978"/>
          </a:xfrm>
        </p:grpSpPr>
        <p:sp>
          <p:nvSpPr>
            <p:cNvPr id="2063" name="Freeform 2062">
              <a:extLst>
                <a:ext uri="{FF2B5EF4-FFF2-40B4-BE49-F238E27FC236}">
                  <a16:creationId xmlns:a16="http://schemas.microsoft.com/office/drawing/2014/main" id="{AED49C2A-E9D7-B742-82AD-D3A90B3F30B3}"/>
                </a:ext>
              </a:extLst>
            </p:cNvPr>
            <p:cNvSpPr/>
            <p:nvPr/>
          </p:nvSpPr>
          <p:spPr>
            <a:xfrm>
              <a:off x="3097530" y="2251710"/>
              <a:ext cx="5097732" cy="2778978"/>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7810" h="2778978">
                  <a:moveTo>
                    <a:pt x="0" y="2766060"/>
                  </a:moveTo>
                  <a:cubicBezTo>
                    <a:pt x="187642" y="2799397"/>
                    <a:pt x="419100" y="2767965"/>
                    <a:pt x="605790" y="2674620"/>
                  </a:cubicBezTo>
                  <a:cubicBezTo>
                    <a:pt x="792480" y="2581275"/>
                    <a:pt x="946785" y="2423160"/>
                    <a:pt x="1120140" y="2205990"/>
                  </a:cubicBezTo>
                  <a:cubicBezTo>
                    <a:pt x="1293495" y="1988820"/>
                    <a:pt x="1362075" y="1584960"/>
                    <a:pt x="1645920" y="1371600"/>
                  </a:cubicBezTo>
                  <a:cubicBezTo>
                    <a:pt x="1929765" y="1158240"/>
                    <a:pt x="2284095" y="962025"/>
                    <a:pt x="2823210" y="925830"/>
                  </a:cubicBezTo>
                  <a:cubicBezTo>
                    <a:pt x="3362325" y="889635"/>
                    <a:pt x="4255770" y="1102995"/>
                    <a:pt x="4674870" y="948690"/>
                  </a:cubicBezTo>
                  <a:cubicBezTo>
                    <a:pt x="5093970" y="794385"/>
                    <a:pt x="5215890" y="397192"/>
                    <a:pt x="5337810" y="0"/>
                  </a:cubicBezTo>
                </a:path>
              </a:pathLst>
            </a:custGeom>
            <a:noFill/>
            <a:ln w="127000">
              <a:solidFill>
                <a:srgbClr val="00B050">
                  <a:alpha val="5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6" name="Freeform 2065">
              <a:extLst>
                <a:ext uri="{FF2B5EF4-FFF2-40B4-BE49-F238E27FC236}">
                  <a16:creationId xmlns:a16="http://schemas.microsoft.com/office/drawing/2014/main" id="{6D2DC262-589F-E64C-B6D1-B5D9608963E1}"/>
                </a:ext>
              </a:extLst>
            </p:cNvPr>
            <p:cNvSpPr/>
            <p:nvPr/>
          </p:nvSpPr>
          <p:spPr>
            <a:xfrm>
              <a:off x="6732270" y="2400300"/>
              <a:ext cx="1843167" cy="2617470"/>
            </a:xfrm>
            <a:custGeom>
              <a:avLst/>
              <a:gdLst>
                <a:gd name="connsiteX0" fmla="*/ 0 w 2072734"/>
                <a:gd name="connsiteY0" fmla="*/ 2617470 h 2617470"/>
                <a:gd name="connsiteX1" fmla="*/ 457200 w 2072734"/>
                <a:gd name="connsiteY1" fmla="*/ 23545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870062 w 2072734"/>
                <a:gd name="connsiteY2" fmla="*/ 187452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870062 w 2072734"/>
                <a:gd name="connsiteY2" fmla="*/ 1874520 h 2617470"/>
                <a:gd name="connsiteX3" fmla="*/ 1200109 w 2072734"/>
                <a:gd name="connsiteY3" fmla="*/ 132588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200109 w 2072734"/>
                <a:gd name="connsiteY3" fmla="*/ 132588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418620 w 2072734"/>
                <a:gd name="connsiteY3" fmla="*/ 145161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418620 w 2072734"/>
                <a:gd name="connsiteY3" fmla="*/ 1451610 h 2617470"/>
                <a:gd name="connsiteX4" fmla="*/ 1735895 w 2072734"/>
                <a:gd name="connsiteY4" fmla="*/ 982980 h 2617470"/>
                <a:gd name="connsiteX5" fmla="*/ 2023110 w 2072734"/>
                <a:gd name="connsiteY5" fmla="*/ 491490 h 2617470"/>
                <a:gd name="connsiteX6" fmla="*/ 2057400 w 2072734"/>
                <a:gd name="connsiteY6" fmla="*/ 0 h 2617470"/>
                <a:gd name="connsiteX0" fmla="*/ 0 w 2072734"/>
                <a:gd name="connsiteY0" fmla="*/ 2617470 h 2617470"/>
                <a:gd name="connsiteX1" fmla="*/ 598590 w 2072734"/>
                <a:gd name="connsiteY1" fmla="*/ 2491740 h 2617470"/>
                <a:gd name="connsiteX2" fmla="*/ 1062866 w 2072734"/>
                <a:gd name="connsiteY2" fmla="*/ 1954530 h 2617470"/>
                <a:gd name="connsiteX3" fmla="*/ 1418620 w 2072734"/>
                <a:gd name="connsiteY3" fmla="*/ 1451610 h 2617470"/>
                <a:gd name="connsiteX4" fmla="*/ 1735895 w 2072734"/>
                <a:gd name="connsiteY4" fmla="*/ 982980 h 2617470"/>
                <a:gd name="connsiteX5" fmla="*/ 2023110 w 2072734"/>
                <a:gd name="connsiteY5" fmla="*/ 491490 h 2617470"/>
                <a:gd name="connsiteX6" fmla="*/ 2057400 w 2072734"/>
                <a:gd name="connsiteY6" fmla="*/ 0 h 261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2734" h="2617470">
                  <a:moveTo>
                    <a:pt x="0" y="2617470"/>
                  </a:moveTo>
                  <a:cubicBezTo>
                    <a:pt x="281418" y="2601277"/>
                    <a:pt x="421446" y="2602230"/>
                    <a:pt x="598590" y="2491740"/>
                  </a:cubicBezTo>
                  <a:cubicBezTo>
                    <a:pt x="775734" y="2381250"/>
                    <a:pt x="926194" y="2127885"/>
                    <a:pt x="1062866" y="1954530"/>
                  </a:cubicBezTo>
                  <a:cubicBezTo>
                    <a:pt x="1199538" y="1781175"/>
                    <a:pt x="1306449" y="1613535"/>
                    <a:pt x="1418620" y="1451610"/>
                  </a:cubicBezTo>
                  <a:cubicBezTo>
                    <a:pt x="1530791" y="1289685"/>
                    <a:pt x="1635147" y="1143000"/>
                    <a:pt x="1735895" y="982980"/>
                  </a:cubicBezTo>
                  <a:cubicBezTo>
                    <a:pt x="1836643" y="822960"/>
                    <a:pt x="1954530" y="647700"/>
                    <a:pt x="2023110" y="491490"/>
                  </a:cubicBezTo>
                  <a:cubicBezTo>
                    <a:pt x="2091690" y="335280"/>
                    <a:pt x="2074545" y="167640"/>
                    <a:pt x="2057400" y="0"/>
                  </a:cubicBezTo>
                </a:path>
              </a:pathLst>
            </a:custGeom>
            <a:noFill/>
            <a:ln w="127000">
              <a:solidFill>
                <a:srgbClr val="00B050">
                  <a:alpha val="50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7" name="Freeform 2066">
              <a:extLst>
                <a:ext uri="{FF2B5EF4-FFF2-40B4-BE49-F238E27FC236}">
                  <a16:creationId xmlns:a16="http://schemas.microsoft.com/office/drawing/2014/main" id="{7A681D0C-A3D0-A746-A7BC-53722E98226D}"/>
                </a:ext>
              </a:extLst>
            </p:cNvPr>
            <p:cNvSpPr/>
            <p:nvPr/>
          </p:nvSpPr>
          <p:spPr>
            <a:xfrm>
              <a:off x="8903970" y="2343150"/>
              <a:ext cx="1989649" cy="2674620"/>
            </a:xfrm>
            <a:custGeom>
              <a:avLst/>
              <a:gdLst>
                <a:gd name="connsiteX0" fmla="*/ 1131570 w 1857616"/>
                <a:gd name="connsiteY0" fmla="*/ 2537460 h 2558357"/>
                <a:gd name="connsiteX1" fmla="*/ 1611630 w 1857616"/>
                <a:gd name="connsiteY1" fmla="*/ 2537460 h 2558357"/>
                <a:gd name="connsiteX2" fmla="*/ 1817370 w 1857616"/>
                <a:gd name="connsiteY2" fmla="*/ 2320290 h 2558357"/>
                <a:gd name="connsiteX3" fmla="*/ 822960 w 1857616"/>
                <a:gd name="connsiteY3" fmla="*/ 1314450 h 2558357"/>
                <a:gd name="connsiteX4" fmla="*/ 251460 w 1857616"/>
                <a:gd name="connsiteY4" fmla="*/ 880110 h 2558357"/>
                <a:gd name="connsiteX5" fmla="*/ 0 w 1857616"/>
                <a:gd name="connsiteY5" fmla="*/ 0 h 2558357"/>
                <a:gd name="connsiteX0" fmla="*/ 1131570 w 1857616"/>
                <a:gd name="connsiteY0" fmla="*/ 2537460 h 2592525"/>
                <a:gd name="connsiteX1" fmla="*/ 1611630 w 1857616"/>
                <a:gd name="connsiteY1" fmla="*/ 2537460 h 2592525"/>
                <a:gd name="connsiteX2" fmla="*/ 1817370 w 1857616"/>
                <a:gd name="connsiteY2" fmla="*/ 1851660 h 2592525"/>
                <a:gd name="connsiteX3" fmla="*/ 822960 w 1857616"/>
                <a:gd name="connsiteY3" fmla="*/ 1314450 h 2592525"/>
                <a:gd name="connsiteX4" fmla="*/ 251460 w 1857616"/>
                <a:gd name="connsiteY4" fmla="*/ 880110 h 2592525"/>
                <a:gd name="connsiteX5" fmla="*/ 0 w 1857616"/>
                <a:gd name="connsiteY5" fmla="*/ 0 h 2592525"/>
                <a:gd name="connsiteX0" fmla="*/ 1131570 w 1862109"/>
                <a:gd name="connsiteY0" fmla="*/ 2537460 h 2545099"/>
                <a:gd name="connsiteX1" fmla="*/ 1634490 w 1862109"/>
                <a:gd name="connsiteY1" fmla="*/ 2434590 h 2545099"/>
                <a:gd name="connsiteX2" fmla="*/ 1817370 w 1862109"/>
                <a:gd name="connsiteY2" fmla="*/ 1851660 h 2545099"/>
                <a:gd name="connsiteX3" fmla="*/ 822960 w 1862109"/>
                <a:gd name="connsiteY3" fmla="*/ 1314450 h 2545099"/>
                <a:gd name="connsiteX4" fmla="*/ 251460 w 1862109"/>
                <a:gd name="connsiteY4" fmla="*/ 880110 h 2545099"/>
                <a:gd name="connsiteX5" fmla="*/ 0 w 1862109"/>
                <a:gd name="connsiteY5" fmla="*/ 0 h 2545099"/>
                <a:gd name="connsiteX0" fmla="*/ 1131570 w 1876398"/>
                <a:gd name="connsiteY0" fmla="*/ 2537460 h 2545099"/>
                <a:gd name="connsiteX1" fmla="*/ 1634490 w 1876398"/>
                <a:gd name="connsiteY1" fmla="*/ 2434590 h 2545099"/>
                <a:gd name="connsiteX2" fmla="*/ 1817370 w 1876398"/>
                <a:gd name="connsiteY2" fmla="*/ 1851660 h 2545099"/>
                <a:gd name="connsiteX3" fmla="*/ 822960 w 1876398"/>
                <a:gd name="connsiteY3" fmla="*/ 1314450 h 2545099"/>
                <a:gd name="connsiteX4" fmla="*/ 251460 w 1876398"/>
                <a:gd name="connsiteY4" fmla="*/ 880110 h 2545099"/>
                <a:gd name="connsiteX5" fmla="*/ 0 w 1876398"/>
                <a:gd name="connsiteY5" fmla="*/ 0 h 2545099"/>
                <a:gd name="connsiteX0" fmla="*/ 1131570 w 1893825"/>
                <a:gd name="connsiteY0" fmla="*/ 2537460 h 2549313"/>
                <a:gd name="connsiteX1" fmla="*/ 1634490 w 1893825"/>
                <a:gd name="connsiteY1" fmla="*/ 2434590 h 2549313"/>
                <a:gd name="connsiteX2" fmla="*/ 1817370 w 1893825"/>
                <a:gd name="connsiteY2" fmla="*/ 1851660 h 2549313"/>
                <a:gd name="connsiteX3" fmla="*/ 822960 w 1893825"/>
                <a:gd name="connsiteY3" fmla="*/ 1314450 h 2549313"/>
                <a:gd name="connsiteX4" fmla="*/ 251460 w 1893825"/>
                <a:gd name="connsiteY4" fmla="*/ 880110 h 2549313"/>
                <a:gd name="connsiteX5" fmla="*/ 0 w 1893825"/>
                <a:gd name="connsiteY5" fmla="*/ 0 h 2549313"/>
                <a:gd name="connsiteX0" fmla="*/ 1131570 w 1893825"/>
                <a:gd name="connsiteY0" fmla="*/ 2537460 h 2539153"/>
                <a:gd name="connsiteX1" fmla="*/ 1634490 w 1893825"/>
                <a:gd name="connsiteY1" fmla="*/ 2434590 h 2539153"/>
                <a:gd name="connsiteX2" fmla="*/ 1817370 w 1893825"/>
                <a:gd name="connsiteY2" fmla="*/ 1851660 h 2539153"/>
                <a:gd name="connsiteX3" fmla="*/ 822960 w 1893825"/>
                <a:gd name="connsiteY3" fmla="*/ 1314450 h 2539153"/>
                <a:gd name="connsiteX4" fmla="*/ 251460 w 1893825"/>
                <a:gd name="connsiteY4" fmla="*/ 880110 h 2539153"/>
                <a:gd name="connsiteX5" fmla="*/ 0 w 1893825"/>
                <a:gd name="connsiteY5" fmla="*/ 0 h 2539153"/>
                <a:gd name="connsiteX0" fmla="*/ 1165860 w 1928115"/>
                <a:gd name="connsiteY0" fmla="*/ 2674620 h 2676313"/>
                <a:gd name="connsiteX1" fmla="*/ 1668780 w 1928115"/>
                <a:gd name="connsiteY1" fmla="*/ 2571750 h 2676313"/>
                <a:gd name="connsiteX2" fmla="*/ 1851660 w 1928115"/>
                <a:gd name="connsiteY2" fmla="*/ 1988820 h 2676313"/>
                <a:gd name="connsiteX3" fmla="*/ 857250 w 1928115"/>
                <a:gd name="connsiteY3" fmla="*/ 1451610 h 2676313"/>
                <a:gd name="connsiteX4" fmla="*/ 285750 w 1928115"/>
                <a:gd name="connsiteY4" fmla="*/ 1017270 h 2676313"/>
                <a:gd name="connsiteX5" fmla="*/ 0 w 1928115"/>
                <a:gd name="connsiteY5" fmla="*/ 0 h 2676313"/>
                <a:gd name="connsiteX0" fmla="*/ 1165860 w 1881768"/>
                <a:gd name="connsiteY0" fmla="*/ 2674620 h 2676313"/>
                <a:gd name="connsiteX1" fmla="*/ 1668780 w 1881768"/>
                <a:gd name="connsiteY1" fmla="*/ 2571750 h 2676313"/>
                <a:gd name="connsiteX2" fmla="*/ 1851660 w 1881768"/>
                <a:gd name="connsiteY2" fmla="*/ 1988820 h 2676313"/>
                <a:gd name="connsiteX3" fmla="*/ 1280160 w 1881768"/>
                <a:gd name="connsiteY3" fmla="*/ 1097280 h 2676313"/>
                <a:gd name="connsiteX4" fmla="*/ 285750 w 1881768"/>
                <a:gd name="connsiteY4" fmla="*/ 1017270 h 2676313"/>
                <a:gd name="connsiteX5" fmla="*/ 0 w 1881768"/>
                <a:gd name="connsiteY5" fmla="*/ 0 h 2676313"/>
                <a:gd name="connsiteX0" fmla="*/ 1165860 w 1881768"/>
                <a:gd name="connsiteY0" fmla="*/ 2674620 h 2676313"/>
                <a:gd name="connsiteX1" fmla="*/ 1668780 w 1881768"/>
                <a:gd name="connsiteY1" fmla="*/ 2571750 h 2676313"/>
                <a:gd name="connsiteX2" fmla="*/ 1851660 w 1881768"/>
                <a:gd name="connsiteY2" fmla="*/ 1988820 h 2676313"/>
                <a:gd name="connsiteX3" fmla="*/ 1280160 w 1881768"/>
                <a:gd name="connsiteY3" fmla="*/ 1097280 h 2676313"/>
                <a:gd name="connsiteX4" fmla="*/ 297180 w 1881768"/>
                <a:gd name="connsiteY4" fmla="*/ 640080 h 2676313"/>
                <a:gd name="connsiteX5" fmla="*/ 0 w 1881768"/>
                <a:gd name="connsiteY5" fmla="*/ 0 h 2676313"/>
                <a:gd name="connsiteX0" fmla="*/ 1165860 w 1860113"/>
                <a:gd name="connsiteY0" fmla="*/ 2674620 h 2676313"/>
                <a:gd name="connsiteX1" fmla="*/ 1668780 w 1860113"/>
                <a:gd name="connsiteY1" fmla="*/ 2571750 h 2676313"/>
                <a:gd name="connsiteX2" fmla="*/ 1851660 w 1860113"/>
                <a:gd name="connsiteY2" fmla="*/ 1988820 h 2676313"/>
                <a:gd name="connsiteX3" fmla="*/ 1577340 w 1860113"/>
                <a:gd name="connsiteY3" fmla="*/ 1177290 h 2676313"/>
                <a:gd name="connsiteX4" fmla="*/ 297180 w 1860113"/>
                <a:gd name="connsiteY4" fmla="*/ 640080 h 2676313"/>
                <a:gd name="connsiteX5" fmla="*/ 0 w 1860113"/>
                <a:gd name="connsiteY5" fmla="*/ 0 h 2676313"/>
                <a:gd name="connsiteX0" fmla="*/ 1165860 w 1989649"/>
                <a:gd name="connsiteY0" fmla="*/ 2674620 h 2674620"/>
                <a:gd name="connsiteX1" fmla="*/ 1668780 w 1989649"/>
                <a:gd name="connsiteY1" fmla="*/ 2571750 h 2674620"/>
                <a:gd name="connsiteX2" fmla="*/ 1988820 w 1989649"/>
                <a:gd name="connsiteY2" fmla="*/ 1988820 h 2674620"/>
                <a:gd name="connsiteX3" fmla="*/ 1577340 w 1989649"/>
                <a:gd name="connsiteY3" fmla="*/ 1177290 h 2674620"/>
                <a:gd name="connsiteX4" fmla="*/ 297180 w 1989649"/>
                <a:gd name="connsiteY4" fmla="*/ 640080 h 2674620"/>
                <a:gd name="connsiteX5" fmla="*/ 0 w 1989649"/>
                <a:gd name="connsiteY5" fmla="*/ 0 h 267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649" h="2674620">
                  <a:moveTo>
                    <a:pt x="1165860" y="2674620"/>
                  </a:moveTo>
                  <a:cubicBezTo>
                    <a:pt x="1360170" y="2669857"/>
                    <a:pt x="1531620" y="2686050"/>
                    <a:pt x="1668780" y="2571750"/>
                  </a:cubicBezTo>
                  <a:cubicBezTo>
                    <a:pt x="1805940" y="2457450"/>
                    <a:pt x="2004060" y="2221230"/>
                    <a:pt x="1988820" y="1988820"/>
                  </a:cubicBezTo>
                  <a:cubicBezTo>
                    <a:pt x="1973580" y="1756410"/>
                    <a:pt x="1859280" y="1402080"/>
                    <a:pt x="1577340" y="1177290"/>
                  </a:cubicBezTo>
                  <a:cubicBezTo>
                    <a:pt x="1295400" y="952500"/>
                    <a:pt x="434340" y="859155"/>
                    <a:pt x="297180" y="640080"/>
                  </a:cubicBezTo>
                  <a:cubicBezTo>
                    <a:pt x="160020" y="421005"/>
                    <a:pt x="57150" y="330517"/>
                    <a:pt x="0" y="0"/>
                  </a:cubicBezTo>
                </a:path>
              </a:pathLst>
            </a:custGeom>
            <a:noFill/>
            <a:ln w="127000">
              <a:solidFill>
                <a:srgbClr val="00B050">
                  <a:alpha val="50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87" name="Picture 6" descr="Server Icon (Graphic) by ahlangraphic · Creative Fabrica">
            <a:extLst>
              <a:ext uri="{FF2B5EF4-FFF2-40B4-BE49-F238E27FC236}">
                <a16:creationId xmlns:a16="http://schemas.microsoft.com/office/drawing/2014/main" id="{21B4D4A4-F081-D94A-B2F8-090D1CFC28F6}"/>
              </a:ext>
            </a:extLst>
          </p:cNvPr>
          <p:cNvPicPr>
            <a:picLocks noChangeAspect="1" noChangeArrowheads="1"/>
          </p:cNvPicPr>
          <p:nvPr/>
        </p:nvPicPr>
        <p:blipFill rotWithShape="1">
          <a:blip r:embed="rId8" cstate="screen">
            <a:grayscl/>
            <a:extLst>
              <a:ext uri="{28A0092B-C50C-407E-A947-70E740481C1C}">
                <a14:useLocalDpi xmlns:a14="http://schemas.microsoft.com/office/drawing/2010/main"/>
              </a:ext>
            </a:extLst>
          </a:blip>
          <a:srcRect/>
          <a:stretch/>
        </p:blipFill>
        <p:spPr bwMode="auto">
          <a:xfrm>
            <a:off x="5105730" y="4841762"/>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a:extLst>
              <a:ext uri="{FF2B5EF4-FFF2-40B4-BE49-F238E27FC236}">
                <a16:creationId xmlns:a16="http://schemas.microsoft.com/office/drawing/2014/main" id="{2EDE34E0-F2C8-F242-BF48-3A8A1AAAEFCC}"/>
              </a:ext>
            </a:extLst>
          </p:cNvPr>
          <p:cNvSpPr/>
          <p:nvPr/>
        </p:nvSpPr>
        <p:spPr>
          <a:xfrm>
            <a:off x="5594678" y="4841762"/>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9" name="Picture 6" descr="Server Icon (Graphic) by ahlangraphic · Creative Fabrica">
            <a:extLst>
              <a:ext uri="{FF2B5EF4-FFF2-40B4-BE49-F238E27FC236}">
                <a16:creationId xmlns:a16="http://schemas.microsoft.com/office/drawing/2014/main" id="{AE8E37EA-E252-6C42-B414-26534780C9CA}"/>
              </a:ext>
            </a:extLst>
          </p:cNvPr>
          <p:cNvPicPr>
            <a:picLocks noChangeAspect="1" noChangeArrowheads="1"/>
          </p:cNvPicPr>
          <p:nvPr/>
        </p:nvPicPr>
        <p:blipFill rotWithShape="1">
          <a:blip r:embed="rId8" cstate="screen">
            <a:grayscl/>
            <a:extLst>
              <a:ext uri="{28A0092B-C50C-407E-A947-70E740481C1C}">
                <a14:useLocalDpi xmlns:a14="http://schemas.microsoft.com/office/drawing/2010/main"/>
              </a:ext>
            </a:extLst>
          </a:blip>
          <a:srcRect/>
          <a:stretch/>
        </p:blipFill>
        <p:spPr bwMode="auto">
          <a:xfrm>
            <a:off x="8449314" y="4848321"/>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a:extLst>
              <a:ext uri="{FF2B5EF4-FFF2-40B4-BE49-F238E27FC236}">
                <a16:creationId xmlns:a16="http://schemas.microsoft.com/office/drawing/2014/main" id="{023A3254-7A83-644C-9F9F-13B982639BC4}"/>
              </a:ext>
            </a:extLst>
          </p:cNvPr>
          <p:cNvSpPr/>
          <p:nvPr/>
        </p:nvSpPr>
        <p:spPr>
          <a:xfrm>
            <a:off x="8938262" y="4848321"/>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8" name="TextBox 2067">
            <a:extLst>
              <a:ext uri="{FF2B5EF4-FFF2-40B4-BE49-F238E27FC236}">
                <a16:creationId xmlns:a16="http://schemas.microsoft.com/office/drawing/2014/main" id="{A96D8EE0-D9FB-0E44-BFD2-159825AE95EB}"/>
              </a:ext>
            </a:extLst>
          </p:cNvPr>
          <p:cNvSpPr txBox="1"/>
          <p:nvPr/>
        </p:nvSpPr>
        <p:spPr>
          <a:xfrm>
            <a:off x="2205435"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dirty="0">
                <a:solidFill>
                  <a:srgbClr val="00B050"/>
                </a:solidFill>
                <a:latin typeface="Courier New" panose="02070309020205020404" pitchFamily="49" charset="0"/>
                <a:cs typeface="Courier New" panose="02070309020205020404" pitchFamily="49" charset="0"/>
              </a:rPr>
              <a:t>*.</a:t>
            </a:r>
            <a:r>
              <a:rPr lang="en-US" sz="1000" b="1" dirty="0" err="1">
                <a:solidFill>
                  <a:srgbClr val="00B050"/>
                </a:solidFill>
                <a:latin typeface="Courier New" panose="02070309020205020404" pitchFamily="49" charset="0"/>
                <a:cs typeface="Courier New" panose="02070309020205020404" pitchFamily="49" charset="0"/>
              </a:rPr>
              <a:t>github.com</a:t>
            </a:r>
            <a:endParaRPr lang="en-US" sz="1000" b="1" dirty="0">
              <a:solidFill>
                <a:srgbClr val="00B050"/>
              </a:solidFill>
              <a:latin typeface="Courier New" panose="02070309020205020404" pitchFamily="49" charset="0"/>
              <a:cs typeface="Courier New" panose="02070309020205020404" pitchFamily="49" charset="0"/>
            </a:endParaRPr>
          </a:p>
          <a:p>
            <a:r>
              <a:rPr lang="en-US" sz="1000" b="1" dirty="0" err="1">
                <a:solidFill>
                  <a:srgbClr val="00B050"/>
                </a:solidFill>
                <a:latin typeface="Courier New" panose="02070309020205020404" pitchFamily="49" charset="0"/>
                <a:cs typeface="Courier New" panose="02070309020205020404" pitchFamily="49" charset="0"/>
              </a:rPr>
              <a:t>updates.ubuntu.com</a:t>
            </a:r>
            <a:endParaRPr lang="en-US" sz="1000" b="1" dirty="0">
              <a:solidFill>
                <a:srgbClr val="00B050"/>
              </a:solidFill>
              <a:latin typeface="Courier New" panose="02070309020205020404" pitchFamily="49" charset="0"/>
              <a:cs typeface="Courier New" panose="02070309020205020404" pitchFamily="49" charset="0"/>
            </a:endParaRPr>
          </a:p>
          <a:p>
            <a:r>
              <a:rPr lang="en-US" sz="1000" b="1" dirty="0" err="1">
                <a:solidFill>
                  <a:srgbClr val="00B050"/>
                </a:solidFill>
                <a:latin typeface="Courier New" panose="02070309020205020404" pitchFamily="49" charset="0"/>
                <a:cs typeface="Courier New" panose="02070309020205020404" pitchFamily="49" charset="0"/>
              </a:rPr>
              <a:t>api.twillio.com</a:t>
            </a:r>
            <a:endParaRPr lang="en-US" sz="1000" b="1" dirty="0">
              <a:solidFill>
                <a:srgbClr val="00B050"/>
              </a:solidFill>
              <a:latin typeface="Courier New" panose="02070309020205020404" pitchFamily="49" charset="0"/>
              <a:cs typeface="Courier New" panose="02070309020205020404" pitchFamily="49" charset="0"/>
            </a:endParaRPr>
          </a:p>
          <a:p>
            <a:r>
              <a:rPr lang="en-US" sz="1000" b="1" dirty="0">
                <a:solidFill>
                  <a:srgbClr val="FF0000"/>
                </a:solidFill>
                <a:latin typeface="Courier New" panose="02070309020205020404" pitchFamily="49" charset="0"/>
                <a:cs typeface="Courier New" panose="02070309020205020404" pitchFamily="49" charset="0"/>
              </a:rPr>
              <a:t>deny all</a:t>
            </a:r>
          </a:p>
        </p:txBody>
      </p:sp>
      <p:sp>
        <p:nvSpPr>
          <p:cNvPr id="92" name="TextBox 91">
            <a:extLst>
              <a:ext uri="{FF2B5EF4-FFF2-40B4-BE49-F238E27FC236}">
                <a16:creationId xmlns:a16="http://schemas.microsoft.com/office/drawing/2014/main" id="{D1C65939-5DCD-AD46-A632-D0932B3D32D8}"/>
              </a:ext>
            </a:extLst>
          </p:cNvPr>
          <p:cNvSpPr txBox="1"/>
          <p:nvPr/>
        </p:nvSpPr>
        <p:spPr>
          <a:xfrm>
            <a:off x="5729211"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api.saas.com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93" name="TextBox 92">
            <a:extLst>
              <a:ext uri="{FF2B5EF4-FFF2-40B4-BE49-F238E27FC236}">
                <a16:creationId xmlns:a16="http://schemas.microsoft.com/office/drawing/2014/main" id="{DA7465F7-B9BA-2941-8BCE-DA86A7AEC269}"/>
              </a:ext>
            </a:extLst>
          </p:cNvPr>
          <p:cNvSpPr txBox="1"/>
          <p:nvPr/>
        </p:nvSpPr>
        <p:spPr>
          <a:xfrm>
            <a:off x="8922608"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api.google.com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2069" name="TextBox 2068">
            <a:extLst>
              <a:ext uri="{FF2B5EF4-FFF2-40B4-BE49-F238E27FC236}">
                <a16:creationId xmlns:a16="http://schemas.microsoft.com/office/drawing/2014/main" id="{E8E96195-6459-1A40-9304-A4841F9C83DD}"/>
              </a:ext>
            </a:extLst>
          </p:cNvPr>
          <p:cNvSpPr txBox="1"/>
          <p:nvPr/>
        </p:nvSpPr>
        <p:spPr>
          <a:xfrm>
            <a:off x="1803214" y="5314659"/>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5" name="TextBox 94">
            <a:extLst>
              <a:ext uri="{FF2B5EF4-FFF2-40B4-BE49-F238E27FC236}">
                <a16:creationId xmlns:a16="http://schemas.microsoft.com/office/drawing/2014/main" id="{8213A522-8089-3042-AAA4-F0DED43C477F}"/>
              </a:ext>
            </a:extLst>
          </p:cNvPr>
          <p:cNvSpPr txBox="1"/>
          <p:nvPr/>
        </p:nvSpPr>
        <p:spPr>
          <a:xfrm>
            <a:off x="5452159" y="5316001"/>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6" name="TextBox 95">
            <a:extLst>
              <a:ext uri="{FF2B5EF4-FFF2-40B4-BE49-F238E27FC236}">
                <a16:creationId xmlns:a16="http://schemas.microsoft.com/office/drawing/2014/main" id="{CC73CBA2-C295-C341-BF5C-2845FE57A11C}"/>
              </a:ext>
            </a:extLst>
          </p:cNvPr>
          <p:cNvSpPr txBox="1"/>
          <p:nvPr/>
        </p:nvSpPr>
        <p:spPr>
          <a:xfrm>
            <a:off x="8770814" y="5328631"/>
            <a:ext cx="498021" cy="276999"/>
          </a:xfrm>
          <a:prstGeom prst="rect">
            <a:avLst/>
          </a:prstGeom>
          <a:noFill/>
        </p:spPr>
        <p:txBody>
          <a:bodyPr wrap="none" rtlCol="0">
            <a:spAutoFit/>
          </a:bodyPr>
          <a:lstStyle/>
          <a:p>
            <a:r>
              <a:rPr lang="en-US" sz="1200" err="1">
                <a:cs typeface="Calibri" panose="020F0502020204030204" pitchFamily="34" charset="0"/>
              </a:rPr>
              <a:t>VNet</a:t>
            </a:r>
            <a:endParaRPr lang="en-US" sz="1200">
              <a:cs typeface="Calibri" panose="020F0502020204030204" pitchFamily="34" charset="0"/>
            </a:endParaRPr>
          </a:p>
        </p:txBody>
      </p:sp>
      <p:sp>
        <p:nvSpPr>
          <p:cNvPr id="97" name="TextBox 96">
            <a:extLst>
              <a:ext uri="{FF2B5EF4-FFF2-40B4-BE49-F238E27FC236}">
                <a16:creationId xmlns:a16="http://schemas.microsoft.com/office/drawing/2014/main" id="{79B114E4-F7B6-F94F-A951-8A6F0CFC3EA2}"/>
              </a:ext>
            </a:extLst>
          </p:cNvPr>
          <p:cNvSpPr txBox="1"/>
          <p:nvPr/>
        </p:nvSpPr>
        <p:spPr>
          <a:xfrm>
            <a:off x="2956745" y="5061430"/>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sp>
        <p:nvSpPr>
          <p:cNvPr id="2070" name="TextBox 2069">
            <a:extLst>
              <a:ext uri="{FF2B5EF4-FFF2-40B4-BE49-F238E27FC236}">
                <a16:creationId xmlns:a16="http://schemas.microsoft.com/office/drawing/2014/main" id="{70368274-E65C-614B-8982-B7D34B940FEB}"/>
              </a:ext>
            </a:extLst>
          </p:cNvPr>
          <p:cNvSpPr txBox="1"/>
          <p:nvPr/>
        </p:nvSpPr>
        <p:spPr>
          <a:xfrm>
            <a:off x="2519410" y="3591879"/>
            <a:ext cx="1128835" cy="261610"/>
          </a:xfrm>
          <a:prstGeom prst="rect">
            <a:avLst/>
          </a:prstGeom>
          <a:noFill/>
        </p:spPr>
        <p:txBody>
          <a:bodyPr wrap="none" rtlCol="0">
            <a:spAutoFit/>
          </a:bodyPr>
          <a:lstStyle/>
          <a:p>
            <a:r>
              <a:rPr lang="en-US" sz="1100" dirty="0"/>
              <a:t>FQDN/URL Filter</a:t>
            </a:r>
          </a:p>
        </p:txBody>
      </p:sp>
      <p:sp>
        <p:nvSpPr>
          <p:cNvPr id="99" name="TextBox 98">
            <a:extLst>
              <a:ext uri="{FF2B5EF4-FFF2-40B4-BE49-F238E27FC236}">
                <a16:creationId xmlns:a16="http://schemas.microsoft.com/office/drawing/2014/main" id="{EBB99B48-DD3D-D64B-A717-083A0AC9A507}"/>
              </a:ext>
            </a:extLst>
          </p:cNvPr>
          <p:cNvSpPr txBox="1"/>
          <p:nvPr/>
        </p:nvSpPr>
        <p:spPr>
          <a:xfrm>
            <a:off x="6021122" y="3591879"/>
            <a:ext cx="1128835" cy="261610"/>
          </a:xfrm>
          <a:prstGeom prst="rect">
            <a:avLst/>
          </a:prstGeom>
          <a:noFill/>
        </p:spPr>
        <p:txBody>
          <a:bodyPr wrap="none" rtlCol="0">
            <a:spAutoFit/>
          </a:bodyPr>
          <a:lstStyle/>
          <a:p>
            <a:r>
              <a:rPr lang="en-US" sz="1100" dirty="0"/>
              <a:t>FQDN/URL Filter</a:t>
            </a:r>
          </a:p>
        </p:txBody>
      </p:sp>
      <p:sp>
        <p:nvSpPr>
          <p:cNvPr id="100" name="TextBox 99">
            <a:extLst>
              <a:ext uri="{FF2B5EF4-FFF2-40B4-BE49-F238E27FC236}">
                <a16:creationId xmlns:a16="http://schemas.microsoft.com/office/drawing/2014/main" id="{42E3FE81-000A-F24F-B264-4879BDF947A2}"/>
              </a:ext>
            </a:extLst>
          </p:cNvPr>
          <p:cNvSpPr txBox="1"/>
          <p:nvPr/>
        </p:nvSpPr>
        <p:spPr>
          <a:xfrm>
            <a:off x="9247381" y="3591879"/>
            <a:ext cx="1128835" cy="261610"/>
          </a:xfrm>
          <a:prstGeom prst="rect">
            <a:avLst/>
          </a:prstGeom>
          <a:noFill/>
        </p:spPr>
        <p:txBody>
          <a:bodyPr wrap="none" rtlCol="0">
            <a:spAutoFit/>
          </a:bodyPr>
          <a:lstStyle/>
          <a:p>
            <a:r>
              <a:rPr lang="en-US" sz="1100" dirty="0"/>
              <a:t>FQDN/URL Filter</a:t>
            </a:r>
          </a:p>
        </p:txBody>
      </p:sp>
      <p:sp>
        <p:nvSpPr>
          <p:cNvPr id="101" name="TextBox 100">
            <a:extLst>
              <a:ext uri="{FF2B5EF4-FFF2-40B4-BE49-F238E27FC236}">
                <a16:creationId xmlns:a16="http://schemas.microsoft.com/office/drawing/2014/main" id="{194052F9-9E76-F441-AE9E-E491D18ACAAF}"/>
              </a:ext>
            </a:extLst>
          </p:cNvPr>
          <p:cNvSpPr txBox="1"/>
          <p:nvPr/>
        </p:nvSpPr>
        <p:spPr>
          <a:xfrm>
            <a:off x="6597846" y="5031636"/>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sp>
        <p:nvSpPr>
          <p:cNvPr id="102" name="TextBox 101">
            <a:extLst>
              <a:ext uri="{FF2B5EF4-FFF2-40B4-BE49-F238E27FC236}">
                <a16:creationId xmlns:a16="http://schemas.microsoft.com/office/drawing/2014/main" id="{BE9CF06C-80F6-A843-9B8F-DEDD5C835D69}"/>
              </a:ext>
            </a:extLst>
          </p:cNvPr>
          <p:cNvSpPr txBox="1"/>
          <p:nvPr/>
        </p:nvSpPr>
        <p:spPr>
          <a:xfrm>
            <a:off x="9919067" y="5050044"/>
            <a:ext cx="729239" cy="461665"/>
          </a:xfrm>
          <a:prstGeom prst="rect">
            <a:avLst/>
          </a:prstGeom>
          <a:noFill/>
        </p:spPr>
        <p:txBody>
          <a:bodyPr wrap="none" rtlCol="0">
            <a:spAutoFit/>
          </a:bodyPr>
          <a:lstStyle/>
          <a:p>
            <a:pPr algn="ctr"/>
            <a:r>
              <a:rPr lang="en-US" sz="1200">
                <a:cs typeface="Calibri" panose="020F0502020204030204" pitchFamily="34" charset="0"/>
              </a:rPr>
              <a:t>Aviatrix </a:t>
            </a:r>
          </a:p>
          <a:p>
            <a:pPr algn="ctr"/>
            <a:r>
              <a:rPr lang="en-US" sz="1200">
                <a:cs typeface="Calibri" panose="020F0502020204030204" pitchFamily="34" charset="0"/>
              </a:rPr>
              <a:t>Gateway</a:t>
            </a:r>
          </a:p>
        </p:txBody>
      </p:sp>
      <p:grpSp>
        <p:nvGrpSpPr>
          <p:cNvPr id="2" name="Group 1">
            <a:extLst>
              <a:ext uri="{FF2B5EF4-FFF2-40B4-BE49-F238E27FC236}">
                <a16:creationId xmlns:a16="http://schemas.microsoft.com/office/drawing/2014/main" id="{9B8EB87B-BAA8-294D-BC2D-09AE176D30CF}"/>
              </a:ext>
            </a:extLst>
          </p:cNvPr>
          <p:cNvGrpSpPr/>
          <p:nvPr/>
        </p:nvGrpSpPr>
        <p:grpSpPr>
          <a:xfrm>
            <a:off x="2491742" y="5254224"/>
            <a:ext cx="7603950" cy="702698"/>
            <a:chOff x="2491741" y="5254223"/>
            <a:chExt cx="7603949" cy="702697"/>
          </a:xfrm>
        </p:grpSpPr>
        <p:sp>
          <p:nvSpPr>
            <p:cNvPr id="2060" name="Down Arrow 2059">
              <a:extLst>
                <a:ext uri="{FF2B5EF4-FFF2-40B4-BE49-F238E27FC236}">
                  <a16:creationId xmlns:a16="http://schemas.microsoft.com/office/drawing/2014/main" id="{9B6B566A-5F47-0D40-B6C5-B5CF97D8CC75}"/>
                </a:ext>
              </a:extLst>
            </p:cNvPr>
            <p:cNvSpPr/>
            <p:nvPr/>
          </p:nvSpPr>
          <p:spPr>
            <a:xfrm>
              <a:off x="2665482" y="5254223"/>
              <a:ext cx="314723" cy="454209"/>
            </a:xfrm>
            <a:prstGeom prst="down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4" name="Down Arrow 83">
              <a:extLst>
                <a:ext uri="{FF2B5EF4-FFF2-40B4-BE49-F238E27FC236}">
                  <a16:creationId xmlns:a16="http://schemas.microsoft.com/office/drawing/2014/main" id="{98828E62-EF7F-BE4E-B9D9-028D850D47AC}"/>
                </a:ext>
              </a:extLst>
            </p:cNvPr>
            <p:cNvSpPr/>
            <p:nvPr/>
          </p:nvSpPr>
          <p:spPr>
            <a:xfrm>
              <a:off x="6293783" y="5261014"/>
              <a:ext cx="314723" cy="454209"/>
            </a:xfrm>
            <a:prstGeom prst="down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5" name="Down Arrow 84">
              <a:extLst>
                <a:ext uri="{FF2B5EF4-FFF2-40B4-BE49-F238E27FC236}">
                  <a16:creationId xmlns:a16="http://schemas.microsoft.com/office/drawing/2014/main" id="{E0770413-8D2B-6146-99CF-7DA2D46B5138}"/>
                </a:ext>
              </a:extLst>
            </p:cNvPr>
            <p:cNvSpPr/>
            <p:nvPr/>
          </p:nvSpPr>
          <p:spPr>
            <a:xfrm>
              <a:off x="9607361" y="5272221"/>
              <a:ext cx="314723" cy="454209"/>
            </a:xfrm>
            <a:prstGeom prst="down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3" name="TextBox 102">
              <a:extLst>
                <a:ext uri="{FF2B5EF4-FFF2-40B4-BE49-F238E27FC236}">
                  <a16:creationId xmlns:a16="http://schemas.microsoft.com/office/drawing/2014/main" id="{5622413F-9445-5D4C-8091-B95E5E5CC268}"/>
                </a:ext>
              </a:extLst>
            </p:cNvPr>
            <p:cNvSpPr txBox="1"/>
            <p:nvPr/>
          </p:nvSpPr>
          <p:spPr>
            <a:xfrm>
              <a:off x="2491741" y="5674913"/>
              <a:ext cx="660244" cy="276999"/>
            </a:xfrm>
            <a:prstGeom prst="rect">
              <a:avLst/>
            </a:prstGeom>
            <a:noFill/>
          </p:spPr>
          <p:txBody>
            <a:bodyPr wrap="none" rtlCol="0">
              <a:spAutoFit/>
            </a:bodyPr>
            <a:lstStyle/>
            <a:p>
              <a:pPr algn="ctr"/>
              <a:r>
                <a:rPr lang="en-US" sz="1200">
                  <a:solidFill>
                    <a:srgbClr val="C00000"/>
                  </a:solidFill>
                  <a:cs typeface="Calibri" panose="020F0502020204030204" pitchFamily="34" charset="0"/>
                </a:rPr>
                <a:t>Filtered</a:t>
              </a:r>
            </a:p>
          </p:txBody>
        </p:sp>
        <p:sp>
          <p:nvSpPr>
            <p:cNvPr id="104" name="TextBox 103">
              <a:extLst>
                <a:ext uri="{FF2B5EF4-FFF2-40B4-BE49-F238E27FC236}">
                  <a16:creationId xmlns:a16="http://schemas.microsoft.com/office/drawing/2014/main" id="{7776BC7D-A567-6046-B358-D8B3F2FF49BF}"/>
                </a:ext>
              </a:extLst>
            </p:cNvPr>
            <p:cNvSpPr txBox="1"/>
            <p:nvPr/>
          </p:nvSpPr>
          <p:spPr>
            <a:xfrm>
              <a:off x="6102722" y="5675024"/>
              <a:ext cx="660244" cy="276999"/>
            </a:xfrm>
            <a:prstGeom prst="rect">
              <a:avLst/>
            </a:prstGeom>
            <a:noFill/>
          </p:spPr>
          <p:txBody>
            <a:bodyPr wrap="none" rtlCol="0">
              <a:spAutoFit/>
            </a:bodyPr>
            <a:lstStyle/>
            <a:p>
              <a:pPr algn="ctr"/>
              <a:r>
                <a:rPr lang="en-US" sz="1200">
                  <a:solidFill>
                    <a:srgbClr val="C00000"/>
                  </a:solidFill>
                  <a:cs typeface="Calibri" panose="020F0502020204030204" pitchFamily="34" charset="0"/>
                </a:rPr>
                <a:t>Filtered</a:t>
              </a:r>
            </a:p>
          </p:txBody>
        </p:sp>
        <p:sp>
          <p:nvSpPr>
            <p:cNvPr id="105" name="TextBox 104">
              <a:extLst>
                <a:ext uri="{FF2B5EF4-FFF2-40B4-BE49-F238E27FC236}">
                  <a16:creationId xmlns:a16="http://schemas.microsoft.com/office/drawing/2014/main" id="{F5E8D244-5862-554A-9A67-12420B931034}"/>
                </a:ext>
              </a:extLst>
            </p:cNvPr>
            <p:cNvSpPr txBox="1"/>
            <p:nvPr/>
          </p:nvSpPr>
          <p:spPr>
            <a:xfrm>
              <a:off x="9435446" y="5679921"/>
              <a:ext cx="660244" cy="276999"/>
            </a:xfrm>
            <a:prstGeom prst="rect">
              <a:avLst/>
            </a:prstGeom>
            <a:noFill/>
          </p:spPr>
          <p:txBody>
            <a:bodyPr wrap="none" rtlCol="0">
              <a:spAutoFit/>
            </a:bodyPr>
            <a:lstStyle/>
            <a:p>
              <a:pPr algn="ctr"/>
              <a:r>
                <a:rPr lang="en-US" sz="1200">
                  <a:solidFill>
                    <a:srgbClr val="C00000"/>
                  </a:solidFill>
                  <a:cs typeface="Calibri" panose="020F0502020204030204" pitchFamily="34" charset="0"/>
                </a:rPr>
                <a:t>Filtered</a:t>
              </a:r>
            </a:p>
          </p:txBody>
        </p:sp>
      </p:grpSp>
      <p:sp>
        <p:nvSpPr>
          <p:cNvPr id="2071" name="TextBox 2070">
            <a:extLst>
              <a:ext uri="{FF2B5EF4-FFF2-40B4-BE49-F238E27FC236}">
                <a16:creationId xmlns:a16="http://schemas.microsoft.com/office/drawing/2014/main" id="{81AFDBB3-AAF9-9E43-AB21-95CADBFC9E7E}"/>
              </a:ext>
            </a:extLst>
          </p:cNvPr>
          <p:cNvSpPr txBox="1"/>
          <p:nvPr/>
        </p:nvSpPr>
        <p:spPr>
          <a:xfrm>
            <a:off x="1153951" y="1900316"/>
            <a:ext cx="1021946" cy="461665"/>
          </a:xfrm>
          <a:prstGeom prst="rect">
            <a:avLst/>
          </a:prstGeom>
          <a:noFill/>
        </p:spPr>
        <p:txBody>
          <a:bodyPr wrap="none" rtlCol="0">
            <a:spAutoFit/>
          </a:bodyPr>
          <a:lstStyle/>
          <a:p>
            <a:pPr algn="r"/>
            <a:r>
              <a:rPr lang="en-US" sz="1200"/>
              <a:t>Centralized </a:t>
            </a:r>
          </a:p>
          <a:p>
            <a:pPr algn="r"/>
            <a:r>
              <a:rPr lang="en-US" sz="1200"/>
              <a:t>Management</a:t>
            </a:r>
          </a:p>
        </p:txBody>
      </p:sp>
      <p:sp>
        <p:nvSpPr>
          <p:cNvPr id="107" name="TextBox 106">
            <a:extLst>
              <a:ext uri="{FF2B5EF4-FFF2-40B4-BE49-F238E27FC236}">
                <a16:creationId xmlns:a16="http://schemas.microsoft.com/office/drawing/2014/main" id="{C1B14927-3B92-7745-9FA2-91B61DB41060}"/>
              </a:ext>
            </a:extLst>
          </p:cNvPr>
          <p:cNvSpPr txBox="1"/>
          <p:nvPr/>
        </p:nvSpPr>
        <p:spPr>
          <a:xfrm>
            <a:off x="1553404"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8" name="TextBox 107">
            <a:extLst>
              <a:ext uri="{FF2B5EF4-FFF2-40B4-BE49-F238E27FC236}">
                <a16:creationId xmlns:a16="http://schemas.microsoft.com/office/drawing/2014/main" id="{9A80A310-A291-4748-9990-1B0BE1043230}"/>
              </a:ext>
            </a:extLst>
          </p:cNvPr>
          <p:cNvSpPr txBox="1"/>
          <p:nvPr/>
        </p:nvSpPr>
        <p:spPr>
          <a:xfrm>
            <a:off x="5187281"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9" name="TextBox 108">
            <a:extLst>
              <a:ext uri="{FF2B5EF4-FFF2-40B4-BE49-F238E27FC236}">
                <a16:creationId xmlns:a16="http://schemas.microsoft.com/office/drawing/2014/main" id="{DC9E1777-B97B-FF48-A79A-6180F26DD983}"/>
              </a:ext>
            </a:extLst>
          </p:cNvPr>
          <p:cNvSpPr txBox="1"/>
          <p:nvPr/>
        </p:nvSpPr>
        <p:spPr>
          <a:xfrm>
            <a:off x="8557772"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pic>
        <p:nvPicPr>
          <p:cNvPr id="59" name="Picture 58">
            <a:extLst>
              <a:ext uri="{FF2B5EF4-FFF2-40B4-BE49-F238E27FC236}">
                <a16:creationId xmlns:a16="http://schemas.microsoft.com/office/drawing/2014/main" id="{ED959D6D-9E3D-3843-8B72-0B911722471B}"/>
              </a:ext>
            </a:extLst>
          </p:cNvPr>
          <p:cNvPicPr/>
          <p:nvPr/>
        </p:nvPicPr>
        <p:blipFill>
          <a:blip r:embed="rId9"/>
          <a:srcRect/>
          <a:stretch/>
        </p:blipFill>
        <p:spPr>
          <a:xfrm>
            <a:off x="3161310" y="756624"/>
            <a:ext cx="3661868" cy="1764098"/>
          </a:xfrm>
          <a:prstGeom prst="rect">
            <a:avLst/>
          </a:prstGeom>
          <a:ln>
            <a:solidFill>
              <a:schemeClr val="bg2"/>
            </a:solidFill>
          </a:ln>
          <a:effectLst>
            <a:outerShdw blurRad="50800" dist="38100" dir="2700000" algn="tl" rotWithShape="0">
              <a:prstClr val="black">
                <a:alpha val="40000"/>
              </a:prstClr>
            </a:outerShdw>
          </a:effectLst>
        </p:spPr>
      </p:pic>
      <p:sp>
        <p:nvSpPr>
          <p:cNvPr id="7" name="Title 6">
            <a:extLst>
              <a:ext uri="{FF2B5EF4-FFF2-40B4-BE49-F238E27FC236}">
                <a16:creationId xmlns:a16="http://schemas.microsoft.com/office/drawing/2014/main" id="{9DF722F9-9C16-4544-8CFE-C9D3A32342DC}"/>
              </a:ext>
            </a:extLst>
          </p:cNvPr>
          <p:cNvSpPr>
            <a:spLocks noGrp="1"/>
          </p:cNvSpPr>
          <p:nvPr>
            <p:ph type="title"/>
          </p:nvPr>
        </p:nvSpPr>
        <p:spPr/>
        <p:txBody>
          <a:bodyPr/>
          <a:lstStyle/>
          <a:p>
            <a:r>
              <a:rPr lang="en-NZ" dirty="0"/>
              <a:t>Aviatrix Secure Egress Filtering</a:t>
            </a:r>
          </a:p>
        </p:txBody>
      </p:sp>
      <p:sp>
        <p:nvSpPr>
          <p:cNvPr id="4" name="Slide Number Placeholder 3">
            <a:extLst>
              <a:ext uri="{FF2B5EF4-FFF2-40B4-BE49-F238E27FC236}">
                <a16:creationId xmlns:a16="http://schemas.microsoft.com/office/drawing/2014/main" id="{48E4D112-1E5F-0FED-3172-BD7C78A00DAB}"/>
              </a:ext>
            </a:extLst>
          </p:cNvPr>
          <p:cNvSpPr>
            <a:spLocks noGrp="1"/>
          </p:cNvSpPr>
          <p:nvPr>
            <p:ph type="sldNum" sz="quarter" idx="10"/>
          </p:nvPr>
        </p:nvSpPr>
        <p:spPr/>
        <p:txBody>
          <a:bodyPr/>
          <a:lstStyle/>
          <a:p>
            <a:fld id="{4A70B06D-F489-48FF-A885-ABB74CD5C952}" type="slidenum">
              <a:rPr lang="en-US" smtClean="0"/>
              <a:pPr/>
              <a:t>7</a:t>
            </a:fld>
            <a:endParaRPr lang="en-US"/>
          </a:p>
        </p:txBody>
      </p:sp>
      <p:pic>
        <p:nvPicPr>
          <p:cNvPr id="64" name="Graphic 63">
            <a:extLst>
              <a:ext uri="{FF2B5EF4-FFF2-40B4-BE49-F238E27FC236}">
                <a16:creationId xmlns:a16="http://schemas.microsoft.com/office/drawing/2014/main" id="{1B4DFAFE-B84F-431D-A55B-13F3A481FFB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444652" y="768683"/>
            <a:ext cx="2183219" cy="1478413"/>
          </a:xfrm>
          <a:prstGeom prst="rect">
            <a:avLst/>
          </a:prstGeom>
        </p:spPr>
      </p:pic>
      <p:sp>
        <p:nvSpPr>
          <p:cNvPr id="65" name="TextBox 64">
            <a:extLst>
              <a:ext uri="{FF2B5EF4-FFF2-40B4-BE49-F238E27FC236}">
                <a16:creationId xmlns:a16="http://schemas.microsoft.com/office/drawing/2014/main" id="{46B719B4-7173-45A6-B308-35D0E31203EC}"/>
              </a:ext>
            </a:extLst>
          </p:cNvPr>
          <p:cNvSpPr txBox="1"/>
          <p:nvPr/>
        </p:nvSpPr>
        <p:spPr>
          <a:xfrm>
            <a:off x="8063728" y="1405012"/>
            <a:ext cx="778034" cy="307777"/>
          </a:xfrm>
          <a:prstGeom prst="rect">
            <a:avLst/>
          </a:prstGeom>
          <a:noFill/>
        </p:spPr>
        <p:txBody>
          <a:bodyPr wrap="none" rtlCol="0">
            <a:spAutoFit/>
          </a:bodyPr>
          <a:lstStyle/>
          <a:p>
            <a:r>
              <a:rPr lang="en-US" sz="1400">
                <a:solidFill>
                  <a:schemeClr val="tx1">
                    <a:lumMod val="50000"/>
                    <a:lumOff val="50000"/>
                  </a:schemeClr>
                </a:solidFill>
              </a:rPr>
              <a:t>Internet</a:t>
            </a:r>
          </a:p>
        </p:txBody>
      </p:sp>
      <p:pic>
        <p:nvPicPr>
          <p:cNvPr id="66" name="Picture 65">
            <a:extLst>
              <a:ext uri="{FF2B5EF4-FFF2-40B4-BE49-F238E27FC236}">
                <a16:creationId xmlns:a16="http://schemas.microsoft.com/office/drawing/2014/main" id="{990B9AB9-FBFF-45AA-A0BC-3147DDA56A0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29549" y="4045262"/>
            <a:ext cx="513175" cy="492303"/>
          </a:xfrm>
          <a:prstGeom prst="rect">
            <a:avLst/>
          </a:prstGeom>
        </p:spPr>
      </p:pic>
      <p:pic>
        <p:nvPicPr>
          <p:cNvPr id="67" name="Picture 2" descr="Azure has a new logo, but where do you download it? Here!">
            <a:extLst>
              <a:ext uri="{FF2B5EF4-FFF2-40B4-BE49-F238E27FC236}">
                <a16:creationId xmlns:a16="http://schemas.microsoft.com/office/drawing/2014/main" id="{87FF6FDE-5D4F-4568-A9F2-C7DA4D473798}"/>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005627" y="4075251"/>
            <a:ext cx="432324" cy="4323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loud Computing Services | Google Cloud">
            <a:extLst>
              <a:ext uri="{FF2B5EF4-FFF2-40B4-BE49-F238E27FC236}">
                <a16:creationId xmlns:a16="http://schemas.microsoft.com/office/drawing/2014/main" id="{BD62AA9E-868A-48A1-9654-7286A492003A}"/>
              </a:ext>
            </a:extLst>
          </p:cNvPr>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4520689" y="4062511"/>
            <a:ext cx="558457" cy="45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4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a:extLst>
              <a:ext uri="{FF2B5EF4-FFF2-40B4-BE49-F238E27FC236}">
                <a16:creationId xmlns:a16="http://schemas.microsoft.com/office/drawing/2014/main" id="{8D13D99B-877F-568A-DE7A-5F5FF8D595E0}"/>
              </a:ext>
            </a:extLst>
          </p:cNvPr>
          <p:cNvSpPr/>
          <p:nvPr/>
        </p:nvSpPr>
        <p:spPr>
          <a:xfrm>
            <a:off x="412281" y="2598017"/>
            <a:ext cx="2515164" cy="2597169"/>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Processor outline">
            <a:extLst>
              <a:ext uri="{FF2B5EF4-FFF2-40B4-BE49-F238E27FC236}">
                <a16:creationId xmlns:a16="http://schemas.microsoft.com/office/drawing/2014/main" id="{E0BA23CF-9E16-EE28-555C-7A09D7536C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973" y="4355695"/>
            <a:ext cx="699207" cy="699207"/>
          </a:xfrm>
          <a:prstGeom prst="rect">
            <a:avLst/>
          </a:prstGeom>
        </p:spPr>
      </p:pic>
      <p:cxnSp>
        <p:nvCxnSpPr>
          <p:cNvPr id="75" name="Straight Connector 74">
            <a:extLst>
              <a:ext uri="{FF2B5EF4-FFF2-40B4-BE49-F238E27FC236}">
                <a16:creationId xmlns:a16="http://schemas.microsoft.com/office/drawing/2014/main" id="{0D0F67DE-E8E8-F753-0A74-902068DE53D7}"/>
              </a:ext>
            </a:extLst>
          </p:cNvPr>
          <p:cNvCxnSpPr>
            <a:cxnSpLocks/>
            <a:stCxn id="73" idx="0"/>
            <a:endCxn id="73" idx="2"/>
          </p:cNvCxnSpPr>
          <p:nvPr/>
        </p:nvCxnSpPr>
        <p:spPr>
          <a:xfrm>
            <a:off x="1669863" y="2598017"/>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6" name="Graphic 75" descr="Processor outline">
            <a:extLst>
              <a:ext uri="{FF2B5EF4-FFF2-40B4-BE49-F238E27FC236}">
                <a16:creationId xmlns:a16="http://schemas.microsoft.com/office/drawing/2014/main" id="{31FCF6FC-4E6D-A788-A6F9-6A2654BF19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0798" y="4348834"/>
            <a:ext cx="699207" cy="699207"/>
          </a:xfrm>
          <a:prstGeom prst="rect">
            <a:avLst/>
          </a:prstGeom>
        </p:spPr>
      </p:pic>
      <p:sp>
        <p:nvSpPr>
          <p:cNvPr id="77" name="TextBox 76">
            <a:extLst>
              <a:ext uri="{FF2B5EF4-FFF2-40B4-BE49-F238E27FC236}">
                <a16:creationId xmlns:a16="http://schemas.microsoft.com/office/drawing/2014/main" id="{A620BA3A-C23C-60FF-E8A5-00252419B552}"/>
              </a:ext>
            </a:extLst>
          </p:cNvPr>
          <p:cNvSpPr txBox="1"/>
          <p:nvPr/>
        </p:nvSpPr>
        <p:spPr>
          <a:xfrm>
            <a:off x="1166243" y="4690867"/>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78" name="TextBox 77">
            <a:extLst>
              <a:ext uri="{FF2B5EF4-FFF2-40B4-BE49-F238E27FC236}">
                <a16:creationId xmlns:a16="http://schemas.microsoft.com/office/drawing/2014/main" id="{50EBB4D4-AC53-6BC3-B978-FA9A172AD5C7}"/>
              </a:ext>
            </a:extLst>
          </p:cNvPr>
          <p:cNvSpPr txBox="1"/>
          <p:nvPr/>
        </p:nvSpPr>
        <p:spPr>
          <a:xfrm>
            <a:off x="442700" y="2654443"/>
            <a:ext cx="425116" cy="276999"/>
          </a:xfrm>
          <a:prstGeom prst="rect">
            <a:avLst/>
          </a:prstGeom>
          <a:noFill/>
        </p:spPr>
        <p:txBody>
          <a:bodyPr wrap="none" rtlCol="0">
            <a:spAutoFit/>
          </a:bodyPr>
          <a:lstStyle/>
          <a:p>
            <a:r>
              <a:rPr lang="en-US" sz="1200" dirty="0"/>
              <a:t>AZ1</a:t>
            </a:r>
          </a:p>
        </p:txBody>
      </p:sp>
      <p:sp>
        <p:nvSpPr>
          <p:cNvPr id="79" name="TextBox 78">
            <a:extLst>
              <a:ext uri="{FF2B5EF4-FFF2-40B4-BE49-F238E27FC236}">
                <a16:creationId xmlns:a16="http://schemas.microsoft.com/office/drawing/2014/main" id="{72889960-F0BC-2F05-BA9E-CEE996C7C6D3}"/>
              </a:ext>
            </a:extLst>
          </p:cNvPr>
          <p:cNvSpPr txBox="1"/>
          <p:nvPr/>
        </p:nvSpPr>
        <p:spPr>
          <a:xfrm>
            <a:off x="2433152" y="2654443"/>
            <a:ext cx="425116" cy="276999"/>
          </a:xfrm>
          <a:prstGeom prst="rect">
            <a:avLst/>
          </a:prstGeom>
          <a:noFill/>
        </p:spPr>
        <p:txBody>
          <a:bodyPr wrap="none" rtlCol="0">
            <a:spAutoFit/>
          </a:bodyPr>
          <a:lstStyle/>
          <a:p>
            <a:r>
              <a:rPr lang="en-US" sz="1200" dirty="0"/>
              <a:t>AZ2</a:t>
            </a:r>
          </a:p>
        </p:txBody>
      </p:sp>
      <p:sp>
        <p:nvSpPr>
          <p:cNvPr id="80" name="Rounded Rectangle 79">
            <a:extLst>
              <a:ext uri="{FF2B5EF4-FFF2-40B4-BE49-F238E27FC236}">
                <a16:creationId xmlns:a16="http://schemas.microsoft.com/office/drawing/2014/main" id="{C5A2319E-A24B-12CD-D729-9471FBC06C3F}"/>
              </a:ext>
            </a:extLst>
          </p:cNvPr>
          <p:cNvSpPr/>
          <p:nvPr/>
        </p:nvSpPr>
        <p:spPr>
          <a:xfrm>
            <a:off x="541143" y="2946682"/>
            <a:ext cx="10980598" cy="616900"/>
          </a:xfrm>
          <a:prstGeom prst="roundRect">
            <a:avLst>
              <a:gd name="adj" fmla="val 43842"/>
            </a:avLst>
          </a:prstGeom>
          <a:solidFill>
            <a:schemeClr val="accent4">
              <a:lumMod val="60000"/>
              <a:lumOff val="40000"/>
              <a:alpha val="46572"/>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Graphic 80">
            <a:extLst>
              <a:ext uri="{FF2B5EF4-FFF2-40B4-BE49-F238E27FC236}">
                <a16:creationId xmlns:a16="http://schemas.microsoft.com/office/drawing/2014/main" id="{BF4D1F68-108D-3D2C-FB43-2F5F0CDE5E9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9898" y="3041786"/>
            <a:ext cx="420131" cy="420131"/>
          </a:xfrm>
          <a:prstGeom prst="rect">
            <a:avLst/>
          </a:prstGeom>
        </p:spPr>
      </p:pic>
      <p:pic>
        <p:nvPicPr>
          <p:cNvPr id="82" name="Graphic 81">
            <a:extLst>
              <a:ext uri="{FF2B5EF4-FFF2-40B4-BE49-F238E27FC236}">
                <a16:creationId xmlns:a16="http://schemas.microsoft.com/office/drawing/2014/main" id="{C1A75DF9-6433-584A-9A5D-535F7DBB308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73009" y="3044354"/>
            <a:ext cx="420131" cy="420131"/>
          </a:xfrm>
          <a:prstGeom prst="rect">
            <a:avLst/>
          </a:prstGeom>
        </p:spPr>
      </p:pic>
      <p:sp>
        <p:nvSpPr>
          <p:cNvPr id="84" name="TextBox 83">
            <a:extLst>
              <a:ext uri="{FF2B5EF4-FFF2-40B4-BE49-F238E27FC236}">
                <a16:creationId xmlns:a16="http://schemas.microsoft.com/office/drawing/2014/main" id="{9BBC633A-CF20-6F99-CE1C-46D7A2601638}"/>
              </a:ext>
            </a:extLst>
          </p:cNvPr>
          <p:cNvSpPr txBox="1"/>
          <p:nvPr/>
        </p:nvSpPr>
        <p:spPr>
          <a:xfrm>
            <a:off x="1277393" y="5274365"/>
            <a:ext cx="731290" cy="369332"/>
          </a:xfrm>
          <a:prstGeom prst="rect">
            <a:avLst/>
          </a:prstGeom>
          <a:noFill/>
        </p:spPr>
        <p:txBody>
          <a:bodyPr wrap="none" rtlCol="0">
            <a:spAutoFit/>
          </a:bodyPr>
          <a:lstStyle/>
          <a:p>
            <a:r>
              <a:rPr lang="en-US" dirty="0"/>
              <a:t>App 1</a:t>
            </a:r>
          </a:p>
        </p:txBody>
      </p:sp>
      <p:sp>
        <p:nvSpPr>
          <p:cNvPr id="85" name="Rounded Rectangle 84">
            <a:extLst>
              <a:ext uri="{FF2B5EF4-FFF2-40B4-BE49-F238E27FC236}">
                <a16:creationId xmlns:a16="http://schemas.microsoft.com/office/drawing/2014/main" id="{DDBEE6CD-6AE9-C8E2-B5F8-CE6E8ACD9DA0}"/>
              </a:ext>
            </a:extLst>
          </p:cNvPr>
          <p:cNvSpPr/>
          <p:nvPr/>
        </p:nvSpPr>
        <p:spPr>
          <a:xfrm>
            <a:off x="3340441" y="2598017"/>
            <a:ext cx="2515164" cy="2597169"/>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Processor outline">
            <a:extLst>
              <a:ext uri="{FF2B5EF4-FFF2-40B4-BE49-F238E27FC236}">
                <a16:creationId xmlns:a16="http://schemas.microsoft.com/office/drawing/2014/main" id="{74CC6E02-E233-9AB7-E814-7DA8E73426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7133" y="4355695"/>
            <a:ext cx="699207" cy="699207"/>
          </a:xfrm>
          <a:prstGeom prst="rect">
            <a:avLst/>
          </a:prstGeom>
        </p:spPr>
      </p:pic>
      <p:cxnSp>
        <p:nvCxnSpPr>
          <p:cNvPr id="87" name="Straight Connector 86">
            <a:extLst>
              <a:ext uri="{FF2B5EF4-FFF2-40B4-BE49-F238E27FC236}">
                <a16:creationId xmlns:a16="http://schemas.microsoft.com/office/drawing/2014/main" id="{595D860D-83C5-A237-B53B-2B989656C53B}"/>
              </a:ext>
            </a:extLst>
          </p:cNvPr>
          <p:cNvCxnSpPr>
            <a:cxnSpLocks/>
            <a:stCxn id="85" idx="0"/>
            <a:endCxn id="85" idx="2"/>
          </p:cNvCxnSpPr>
          <p:nvPr/>
        </p:nvCxnSpPr>
        <p:spPr>
          <a:xfrm>
            <a:off x="4598023" y="2598017"/>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8" name="Graphic 87" descr="Processor outline">
            <a:extLst>
              <a:ext uri="{FF2B5EF4-FFF2-40B4-BE49-F238E27FC236}">
                <a16:creationId xmlns:a16="http://schemas.microsoft.com/office/drawing/2014/main" id="{9115B008-179A-DB7F-5750-B73002EEAE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958" y="4348834"/>
            <a:ext cx="699207" cy="699207"/>
          </a:xfrm>
          <a:prstGeom prst="rect">
            <a:avLst/>
          </a:prstGeom>
        </p:spPr>
      </p:pic>
      <p:sp>
        <p:nvSpPr>
          <p:cNvPr id="89" name="TextBox 88">
            <a:extLst>
              <a:ext uri="{FF2B5EF4-FFF2-40B4-BE49-F238E27FC236}">
                <a16:creationId xmlns:a16="http://schemas.microsoft.com/office/drawing/2014/main" id="{C15895A7-CA9A-C690-C4D2-FD16CA9BE7F4}"/>
              </a:ext>
            </a:extLst>
          </p:cNvPr>
          <p:cNvSpPr txBox="1"/>
          <p:nvPr/>
        </p:nvSpPr>
        <p:spPr>
          <a:xfrm>
            <a:off x="4094403" y="4690867"/>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90" name="TextBox 89">
            <a:extLst>
              <a:ext uri="{FF2B5EF4-FFF2-40B4-BE49-F238E27FC236}">
                <a16:creationId xmlns:a16="http://schemas.microsoft.com/office/drawing/2014/main" id="{E137CD6E-ED19-B0A2-A661-04AA4A9C3CE9}"/>
              </a:ext>
            </a:extLst>
          </p:cNvPr>
          <p:cNvSpPr txBox="1"/>
          <p:nvPr/>
        </p:nvSpPr>
        <p:spPr>
          <a:xfrm>
            <a:off x="3384349" y="2654443"/>
            <a:ext cx="425116" cy="276999"/>
          </a:xfrm>
          <a:prstGeom prst="rect">
            <a:avLst/>
          </a:prstGeom>
          <a:noFill/>
        </p:spPr>
        <p:txBody>
          <a:bodyPr wrap="none" rtlCol="0">
            <a:spAutoFit/>
          </a:bodyPr>
          <a:lstStyle/>
          <a:p>
            <a:r>
              <a:rPr lang="en-US" sz="1200" dirty="0"/>
              <a:t>AZ1</a:t>
            </a:r>
          </a:p>
        </p:txBody>
      </p:sp>
      <p:sp>
        <p:nvSpPr>
          <p:cNvPr id="91" name="TextBox 90">
            <a:extLst>
              <a:ext uri="{FF2B5EF4-FFF2-40B4-BE49-F238E27FC236}">
                <a16:creationId xmlns:a16="http://schemas.microsoft.com/office/drawing/2014/main" id="{FEBFE0F8-55E5-8EC3-CB8C-F57658FBE5C4}"/>
              </a:ext>
            </a:extLst>
          </p:cNvPr>
          <p:cNvSpPr txBox="1"/>
          <p:nvPr/>
        </p:nvSpPr>
        <p:spPr>
          <a:xfrm>
            <a:off x="5452862" y="2654443"/>
            <a:ext cx="425116" cy="276999"/>
          </a:xfrm>
          <a:prstGeom prst="rect">
            <a:avLst/>
          </a:prstGeom>
          <a:noFill/>
        </p:spPr>
        <p:txBody>
          <a:bodyPr wrap="none" rtlCol="0">
            <a:spAutoFit/>
          </a:bodyPr>
          <a:lstStyle/>
          <a:p>
            <a:r>
              <a:rPr lang="en-US" sz="1200" dirty="0"/>
              <a:t>AZ2</a:t>
            </a:r>
          </a:p>
        </p:txBody>
      </p:sp>
      <p:pic>
        <p:nvPicPr>
          <p:cNvPr id="92" name="Graphic 91">
            <a:extLst>
              <a:ext uri="{FF2B5EF4-FFF2-40B4-BE49-F238E27FC236}">
                <a16:creationId xmlns:a16="http://schemas.microsoft.com/office/drawing/2014/main" id="{949F2495-96D0-2D8F-B4EA-F193FA1FA05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738058" y="3041786"/>
            <a:ext cx="420131" cy="420131"/>
          </a:xfrm>
          <a:prstGeom prst="rect">
            <a:avLst/>
          </a:prstGeom>
        </p:spPr>
      </p:pic>
      <p:pic>
        <p:nvPicPr>
          <p:cNvPr id="93" name="Graphic 92">
            <a:extLst>
              <a:ext uri="{FF2B5EF4-FFF2-40B4-BE49-F238E27FC236}">
                <a16:creationId xmlns:a16="http://schemas.microsoft.com/office/drawing/2014/main" id="{16E6BB6C-671D-32AC-3B9A-505C74C6B74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001169" y="3044354"/>
            <a:ext cx="420131" cy="420131"/>
          </a:xfrm>
          <a:prstGeom prst="rect">
            <a:avLst/>
          </a:prstGeom>
        </p:spPr>
      </p:pic>
      <p:sp>
        <p:nvSpPr>
          <p:cNvPr id="95" name="TextBox 94">
            <a:extLst>
              <a:ext uri="{FF2B5EF4-FFF2-40B4-BE49-F238E27FC236}">
                <a16:creationId xmlns:a16="http://schemas.microsoft.com/office/drawing/2014/main" id="{B94E9AA6-80F7-C483-482F-64635E2778EA}"/>
              </a:ext>
            </a:extLst>
          </p:cNvPr>
          <p:cNvSpPr txBox="1"/>
          <p:nvPr/>
        </p:nvSpPr>
        <p:spPr>
          <a:xfrm>
            <a:off x="4205553" y="5274365"/>
            <a:ext cx="731290" cy="369332"/>
          </a:xfrm>
          <a:prstGeom prst="rect">
            <a:avLst/>
          </a:prstGeom>
          <a:noFill/>
        </p:spPr>
        <p:txBody>
          <a:bodyPr wrap="none" rtlCol="0">
            <a:spAutoFit/>
          </a:bodyPr>
          <a:lstStyle/>
          <a:p>
            <a:r>
              <a:rPr lang="en-US" dirty="0"/>
              <a:t>App 2</a:t>
            </a:r>
          </a:p>
        </p:txBody>
      </p:sp>
      <p:sp>
        <p:nvSpPr>
          <p:cNvPr id="96" name="Rounded Rectangle 95">
            <a:extLst>
              <a:ext uri="{FF2B5EF4-FFF2-40B4-BE49-F238E27FC236}">
                <a16:creationId xmlns:a16="http://schemas.microsoft.com/office/drawing/2014/main" id="{7917D8E9-64D7-78DD-49D5-27A6803254FF}"/>
              </a:ext>
            </a:extLst>
          </p:cNvPr>
          <p:cNvSpPr/>
          <p:nvPr/>
        </p:nvSpPr>
        <p:spPr>
          <a:xfrm>
            <a:off x="6268601" y="2598017"/>
            <a:ext cx="2515164" cy="2597169"/>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Graphic 96" descr="Processor outline">
            <a:extLst>
              <a:ext uri="{FF2B5EF4-FFF2-40B4-BE49-F238E27FC236}">
                <a16:creationId xmlns:a16="http://schemas.microsoft.com/office/drawing/2014/main" id="{C2339554-DEE4-8A0D-F6C0-C5EFCA8E2F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5293" y="4355695"/>
            <a:ext cx="699207" cy="699207"/>
          </a:xfrm>
          <a:prstGeom prst="rect">
            <a:avLst/>
          </a:prstGeom>
        </p:spPr>
      </p:pic>
      <p:cxnSp>
        <p:nvCxnSpPr>
          <p:cNvPr id="98" name="Straight Connector 97">
            <a:extLst>
              <a:ext uri="{FF2B5EF4-FFF2-40B4-BE49-F238E27FC236}">
                <a16:creationId xmlns:a16="http://schemas.microsoft.com/office/drawing/2014/main" id="{7E07722C-1984-F5F9-CE70-BCD686D071E3}"/>
              </a:ext>
            </a:extLst>
          </p:cNvPr>
          <p:cNvCxnSpPr>
            <a:cxnSpLocks/>
            <a:stCxn id="96" idx="0"/>
            <a:endCxn id="96" idx="2"/>
          </p:cNvCxnSpPr>
          <p:nvPr/>
        </p:nvCxnSpPr>
        <p:spPr>
          <a:xfrm>
            <a:off x="7526183" y="2598017"/>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99" name="Graphic 98" descr="Processor outline">
            <a:extLst>
              <a:ext uri="{FF2B5EF4-FFF2-40B4-BE49-F238E27FC236}">
                <a16:creationId xmlns:a16="http://schemas.microsoft.com/office/drawing/2014/main" id="{3BBA6D99-BE15-54B7-CB38-7E726EECFA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7118" y="4348834"/>
            <a:ext cx="699207" cy="699207"/>
          </a:xfrm>
          <a:prstGeom prst="rect">
            <a:avLst/>
          </a:prstGeom>
        </p:spPr>
      </p:pic>
      <p:sp>
        <p:nvSpPr>
          <p:cNvPr id="100" name="TextBox 99">
            <a:extLst>
              <a:ext uri="{FF2B5EF4-FFF2-40B4-BE49-F238E27FC236}">
                <a16:creationId xmlns:a16="http://schemas.microsoft.com/office/drawing/2014/main" id="{DCEADB25-A0A0-7D96-F3D7-618F3ADA0A57}"/>
              </a:ext>
            </a:extLst>
          </p:cNvPr>
          <p:cNvSpPr txBox="1"/>
          <p:nvPr/>
        </p:nvSpPr>
        <p:spPr>
          <a:xfrm>
            <a:off x="7022563" y="4690867"/>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101" name="TextBox 100">
            <a:extLst>
              <a:ext uri="{FF2B5EF4-FFF2-40B4-BE49-F238E27FC236}">
                <a16:creationId xmlns:a16="http://schemas.microsoft.com/office/drawing/2014/main" id="{A8318A52-CB27-E36E-4E2E-B34EC5B1CB76}"/>
              </a:ext>
            </a:extLst>
          </p:cNvPr>
          <p:cNvSpPr txBox="1"/>
          <p:nvPr/>
        </p:nvSpPr>
        <p:spPr>
          <a:xfrm>
            <a:off x="6312509" y="2654443"/>
            <a:ext cx="425116" cy="276999"/>
          </a:xfrm>
          <a:prstGeom prst="rect">
            <a:avLst/>
          </a:prstGeom>
          <a:noFill/>
        </p:spPr>
        <p:txBody>
          <a:bodyPr wrap="none" rtlCol="0">
            <a:spAutoFit/>
          </a:bodyPr>
          <a:lstStyle/>
          <a:p>
            <a:r>
              <a:rPr lang="en-US" sz="1200" dirty="0"/>
              <a:t>AZ1</a:t>
            </a:r>
          </a:p>
        </p:txBody>
      </p:sp>
      <p:sp>
        <p:nvSpPr>
          <p:cNvPr id="102" name="TextBox 101">
            <a:extLst>
              <a:ext uri="{FF2B5EF4-FFF2-40B4-BE49-F238E27FC236}">
                <a16:creationId xmlns:a16="http://schemas.microsoft.com/office/drawing/2014/main" id="{72C33E5E-91E7-0CF9-3CD2-DC546C2BF3E3}"/>
              </a:ext>
            </a:extLst>
          </p:cNvPr>
          <p:cNvSpPr txBox="1"/>
          <p:nvPr/>
        </p:nvSpPr>
        <p:spPr>
          <a:xfrm>
            <a:off x="8381022" y="2654443"/>
            <a:ext cx="425116" cy="276999"/>
          </a:xfrm>
          <a:prstGeom prst="rect">
            <a:avLst/>
          </a:prstGeom>
          <a:noFill/>
        </p:spPr>
        <p:txBody>
          <a:bodyPr wrap="none" rtlCol="0">
            <a:spAutoFit/>
          </a:bodyPr>
          <a:lstStyle/>
          <a:p>
            <a:r>
              <a:rPr lang="en-US" sz="1200" dirty="0"/>
              <a:t>AZ2</a:t>
            </a:r>
          </a:p>
        </p:txBody>
      </p:sp>
      <p:pic>
        <p:nvPicPr>
          <p:cNvPr id="103" name="Graphic 102">
            <a:extLst>
              <a:ext uri="{FF2B5EF4-FFF2-40B4-BE49-F238E27FC236}">
                <a16:creationId xmlns:a16="http://schemas.microsoft.com/office/drawing/2014/main" id="{37B33E37-8B69-E0C7-18AC-B4A8A14057B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66218" y="3041786"/>
            <a:ext cx="420131" cy="420131"/>
          </a:xfrm>
          <a:prstGeom prst="rect">
            <a:avLst/>
          </a:prstGeom>
        </p:spPr>
      </p:pic>
      <p:pic>
        <p:nvPicPr>
          <p:cNvPr id="104" name="Graphic 103">
            <a:extLst>
              <a:ext uri="{FF2B5EF4-FFF2-40B4-BE49-F238E27FC236}">
                <a16:creationId xmlns:a16="http://schemas.microsoft.com/office/drawing/2014/main" id="{704A06CF-7F11-C68A-8C43-C8C4F89B127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929329" y="3044354"/>
            <a:ext cx="420131" cy="420131"/>
          </a:xfrm>
          <a:prstGeom prst="rect">
            <a:avLst/>
          </a:prstGeom>
        </p:spPr>
      </p:pic>
      <p:sp>
        <p:nvSpPr>
          <p:cNvPr id="105" name="TextBox 104">
            <a:extLst>
              <a:ext uri="{FF2B5EF4-FFF2-40B4-BE49-F238E27FC236}">
                <a16:creationId xmlns:a16="http://schemas.microsoft.com/office/drawing/2014/main" id="{145AB577-FF11-A0A1-7F95-73B91F161C05}"/>
              </a:ext>
            </a:extLst>
          </p:cNvPr>
          <p:cNvSpPr txBox="1"/>
          <p:nvPr/>
        </p:nvSpPr>
        <p:spPr>
          <a:xfrm>
            <a:off x="7001218" y="3548342"/>
            <a:ext cx="1046825" cy="646331"/>
          </a:xfrm>
          <a:prstGeom prst="rect">
            <a:avLst/>
          </a:prstGeom>
          <a:noFill/>
        </p:spPr>
        <p:txBody>
          <a:bodyPr wrap="none" rtlCol="0">
            <a:spAutoFit/>
          </a:bodyPr>
          <a:lstStyle/>
          <a:p>
            <a:pPr algn="ctr"/>
            <a:r>
              <a:rPr lang="en-US" sz="1200" b="1" dirty="0"/>
              <a:t>Aviatrix </a:t>
            </a:r>
          </a:p>
          <a:p>
            <a:pPr algn="ctr"/>
            <a:r>
              <a:rPr lang="en-US" sz="1200" b="1" dirty="0"/>
              <a:t>Secure Egress</a:t>
            </a:r>
          </a:p>
          <a:p>
            <a:pPr algn="ctr"/>
            <a:r>
              <a:rPr lang="en-US" sz="1200" b="1" dirty="0"/>
              <a:t>Gateways</a:t>
            </a:r>
          </a:p>
        </p:txBody>
      </p:sp>
      <p:sp>
        <p:nvSpPr>
          <p:cNvPr id="106" name="TextBox 105">
            <a:extLst>
              <a:ext uri="{FF2B5EF4-FFF2-40B4-BE49-F238E27FC236}">
                <a16:creationId xmlns:a16="http://schemas.microsoft.com/office/drawing/2014/main" id="{EAB8F7B1-2A3F-1D8B-3B48-6E239AC05F3D}"/>
              </a:ext>
            </a:extLst>
          </p:cNvPr>
          <p:cNvSpPr txBox="1"/>
          <p:nvPr/>
        </p:nvSpPr>
        <p:spPr>
          <a:xfrm>
            <a:off x="6333554" y="5281622"/>
            <a:ext cx="731290" cy="369332"/>
          </a:xfrm>
          <a:prstGeom prst="rect">
            <a:avLst/>
          </a:prstGeom>
          <a:noFill/>
        </p:spPr>
        <p:txBody>
          <a:bodyPr wrap="none" rtlCol="0">
            <a:spAutoFit/>
          </a:bodyPr>
          <a:lstStyle/>
          <a:p>
            <a:r>
              <a:rPr lang="en-US" dirty="0"/>
              <a:t>App 3</a:t>
            </a:r>
          </a:p>
        </p:txBody>
      </p:sp>
      <p:sp>
        <p:nvSpPr>
          <p:cNvPr id="107" name="Rounded Rectangle 106">
            <a:extLst>
              <a:ext uri="{FF2B5EF4-FFF2-40B4-BE49-F238E27FC236}">
                <a16:creationId xmlns:a16="http://schemas.microsoft.com/office/drawing/2014/main" id="{FE61F41C-2C9C-9D8E-140D-579DF2D2D77E}"/>
              </a:ext>
            </a:extLst>
          </p:cNvPr>
          <p:cNvSpPr/>
          <p:nvPr/>
        </p:nvSpPr>
        <p:spPr>
          <a:xfrm>
            <a:off x="9196761" y="2598017"/>
            <a:ext cx="2515164" cy="2597169"/>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Graphic 107" descr="Processor outline">
            <a:extLst>
              <a:ext uri="{FF2B5EF4-FFF2-40B4-BE49-F238E27FC236}">
                <a16:creationId xmlns:a16="http://schemas.microsoft.com/office/drawing/2014/main" id="{DB86D224-0EDD-3AD6-A908-167216BC2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33453" y="4355695"/>
            <a:ext cx="699207" cy="699207"/>
          </a:xfrm>
          <a:prstGeom prst="rect">
            <a:avLst/>
          </a:prstGeom>
        </p:spPr>
      </p:pic>
      <p:cxnSp>
        <p:nvCxnSpPr>
          <p:cNvPr id="109" name="Straight Connector 108">
            <a:extLst>
              <a:ext uri="{FF2B5EF4-FFF2-40B4-BE49-F238E27FC236}">
                <a16:creationId xmlns:a16="http://schemas.microsoft.com/office/drawing/2014/main" id="{9E16C88B-2773-D616-C602-54EEAB6BDA3E}"/>
              </a:ext>
            </a:extLst>
          </p:cNvPr>
          <p:cNvCxnSpPr>
            <a:cxnSpLocks/>
            <a:stCxn id="107" idx="0"/>
            <a:endCxn id="107" idx="2"/>
          </p:cNvCxnSpPr>
          <p:nvPr/>
        </p:nvCxnSpPr>
        <p:spPr>
          <a:xfrm>
            <a:off x="10454343" y="2598017"/>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0" name="Graphic 109" descr="Processor outline">
            <a:extLst>
              <a:ext uri="{FF2B5EF4-FFF2-40B4-BE49-F238E27FC236}">
                <a16:creationId xmlns:a16="http://schemas.microsoft.com/office/drawing/2014/main" id="{DDD3D99B-E28C-26E2-51A6-1CBB872D11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35278" y="4348834"/>
            <a:ext cx="699207" cy="699207"/>
          </a:xfrm>
          <a:prstGeom prst="rect">
            <a:avLst/>
          </a:prstGeom>
        </p:spPr>
      </p:pic>
      <p:sp>
        <p:nvSpPr>
          <p:cNvPr id="111" name="TextBox 110">
            <a:extLst>
              <a:ext uri="{FF2B5EF4-FFF2-40B4-BE49-F238E27FC236}">
                <a16:creationId xmlns:a16="http://schemas.microsoft.com/office/drawing/2014/main" id="{0F09B748-CDC9-D05A-A83F-BDABD744606B}"/>
              </a:ext>
            </a:extLst>
          </p:cNvPr>
          <p:cNvSpPr txBox="1"/>
          <p:nvPr/>
        </p:nvSpPr>
        <p:spPr>
          <a:xfrm>
            <a:off x="9950723" y="4690867"/>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112" name="TextBox 111">
            <a:extLst>
              <a:ext uri="{FF2B5EF4-FFF2-40B4-BE49-F238E27FC236}">
                <a16:creationId xmlns:a16="http://schemas.microsoft.com/office/drawing/2014/main" id="{31503C56-3533-2DFF-CC21-8D3126CF11AD}"/>
              </a:ext>
            </a:extLst>
          </p:cNvPr>
          <p:cNvSpPr txBox="1"/>
          <p:nvPr/>
        </p:nvSpPr>
        <p:spPr>
          <a:xfrm>
            <a:off x="9240669" y="2654443"/>
            <a:ext cx="425116" cy="276999"/>
          </a:xfrm>
          <a:prstGeom prst="rect">
            <a:avLst/>
          </a:prstGeom>
          <a:noFill/>
        </p:spPr>
        <p:txBody>
          <a:bodyPr wrap="none" rtlCol="0">
            <a:spAutoFit/>
          </a:bodyPr>
          <a:lstStyle/>
          <a:p>
            <a:r>
              <a:rPr lang="en-US" sz="1200" dirty="0"/>
              <a:t>AZ1</a:t>
            </a:r>
          </a:p>
        </p:txBody>
      </p:sp>
      <p:sp>
        <p:nvSpPr>
          <p:cNvPr id="113" name="TextBox 112">
            <a:extLst>
              <a:ext uri="{FF2B5EF4-FFF2-40B4-BE49-F238E27FC236}">
                <a16:creationId xmlns:a16="http://schemas.microsoft.com/office/drawing/2014/main" id="{5581FECA-93C7-B31D-FE2D-71A9B4C988CD}"/>
              </a:ext>
            </a:extLst>
          </p:cNvPr>
          <p:cNvSpPr txBox="1"/>
          <p:nvPr/>
        </p:nvSpPr>
        <p:spPr>
          <a:xfrm>
            <a:off x="11309182" y="2654443"/>
            <a:ext cx="425116" cy="276999"/>
          </a:xfrm>
          <a:prstGeom prst="rect">
            <a:avLst/>
          </a:prstGeom>
          <a:noFill/>
        </p:spPr>
        <p:txBody>
          <a:bodyPr wrap="none" rtlCol="0">
            <a:spAutoFit/>
          </a:bodyPr>
          <a:lstStyle/>
          <a:p>
            <a:r>
              <a:rPr lang="en-US" sz="1200" dirty="0"/>
              <a:t>AZ2</a:t>
            </a:r>
          </a:p>
        </p:txBody>
      </p:sp>
      <p:pic>
        <p:nvPicPr>
          <p:cNvPr id="114" name="Graphic 113">
            <a:extLst>
              <a:ext uri="{FF2B5EF4-FFF2-40B4-BE49-F238E27FC236}">
                <a16:creationId xmlns:a16="http://schemas.microsoft.com/office/drawing/2014/main" id="{A0220B13-EDCB-34E3-B315-170E34A041A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94378" y="3041786"/>
            <a:ext cx="420131" cy="420131"/>
          </a:xfrm>
          <a:prstGeom prst="rect">
            <a:avLst/>
          </a:prstGeom>
        </p:spPr>
      </p:pic>
      <p:pic>
        <p:nvPicPr>
          <p:cNvPr id="115" name="Graphic 114">
            <a:extLst>
              <a:ext uri="{FF2B5EF4-FFF2-40B4-BE49-F238E27FC236}">
                <a16:creationId xmlns:a16="http://schemas.microsoft.com/office/drawing/2014/main" id="{B5E0B6A9-0937-3B0F-6AD0-15A88451163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57489" y="3044354"/>
            <a:ext cx="420131" cy="420131"/>
          </a:xfrm>
          <a:prstGeom prst="rect">
            <a:avLst/>
          </a:prstGeom>
        </p:spPr>
      </p:pic>
      <p:sp>
        <p:nvSpPr>
          <p:cNvPr id="116" name="TextBox 115">
            <a:extLst>
              <a:ext uri="{FF2B5EF4-FFF2-40B4-BE49-F238E27FC236}">
                <a16:creationId xmlns:a16="http://schemas.microsoft.com/office/drawing/2014/main" id="{2215D74B-16E5-3F09-FCDB-24B33437B0C0}"/>
              </a:ext>
            </a:extLst>
          </p:cNvPr>
          <p:cNvSpPr txBox="1"/>
          <p:nvPr/>
        </p:nvSpPr>
        <p:spPr>
          <a:xfrm>
            <a:off x="9929378" y="3548342"/>
            <a:ext cx="1046825" cy="646331"/>
          </a:xfrm>
          <a:prstGeom prst="rect">
            <a:avLst/>
          </a:prstGeom>
          <a:noFill/>
        </p:spPr>
        <p:txBody>
          <a:bodyPr wrap="none" rtlCol="0">
            <a:spAutoFit/>
          </a:bodyPr>
          <a:lstStyle/>
          <a:p>
            <a:pPr algn="ctr"/>
            <a:r>
              <a:rPr lang="en-US" sz="1200" b="1" dirty="0"/>
              <a:t>Aviatrix </a:t>
            </a:r>
          </a:p>
          <a:p>
            <a:pPr algn="ctr"/>
            <a:r>
              <a:rPr lang="en-US" sz="1200" b="1" dirty="0"/>
              <a:t>Secure Egress</a:t>
            </a:r>
          </a:p>
          <a:p>
            <a:pPr algn="ctr"/>
            <a:r>
              <a:rPr lang="en-US" sz="1200" b="1" dirty="0"/>
              <a:t>Gateways</a:t>
            </a:r>
          </a:p>
        </p:txBody>
      </p:sp>
      <p:sp>
        <p:nvSpPr>
          <p:cNvPr id="117" name="TextBox 116">
            <a:extLst>
              <a:ext uri="{FF2B5EF4-FFF2-40B4-BE49-F238E27FC236}">
                <a16:creationId xmlns:a16="http://schemas.microsoft.com/office/drawing/2014/main" id="{AC5A1BE1-1B70-5ECC-1083-7059F180C252}"/>
              </a:ext>
            </a:extLst>
          </p:cNvPr>
          <p:cNvSpPr txBox="1"/>
          <p:nvPr/>
        </p:nvSpPr>
        <p:spPr>
          <a:xfrm>
            <a:off x="9315472" y="5291292"/>
            <a:ext cx="731290" cy="369332"/>
          </a:xfrm>
          <a:prstGeom prst="rect">
            <a:avLst/>
          </a:prstGeom>
          <a:noFill/>
        </p:spPr>
        <p:txBody>
          <a:bodyPr wrap="none" rtlCol="0">
            <a:spAutoFit/>
          </a:bodyPr>
          <a:lstStyle/>
          <a:p>
            <a:r>
              <a:rPr lang="en-US" dirty="0"/>
              <a:t>App 4</a:t>
            </a:r>
          </a:p>
        </p:txBody>
      </p:sp>
      <p:sp>
        <p:nvSpPr>
          <p:cNvPr id="118" name="Rounded Rectangle 117">
            <a:extLst>
              <a:ext uri="{FF2B5EF4-FFF2-40B4-BE49-F238E27FC236}">
                <a16:creationId xmlns:a16="http://schemas.microsoft.com/office/drawing/2014/main" id="{5C65E7FF-5022-AD3A-2120-580B3FEE1528}"/>
              </a:ext>
            </a:extLst>
          </p:cNvPr>
          <p:cNvSpPr/>
          <p:nvPr/>
        </p:nvSpPr>
        <p:spPr>
          <a:xfrm>
            <a:off x="306030" y="1742329"/>
            <a:ext cx="5725010" cy="4102515"/>
          </a:xfrm>
          <a:prstGeom prst="roundRect">
            <a:avLst>
              <a:gd name="adj" fmla="val 7573"/>
            </a:avLst>
          </a:prstGeom>
          <a:noFill/>
          <a:ln w="25400"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a:extLst>
              <a:ext uri="{FF2B5EF4-FFF2-40B4-BE49-F238E27FC236}">
                <a16:creationId xmlns:a16="http://schemas.microsoft.com/office/drawing/2014/main" id="{0B866420-962A-B84E-4B86-D2CB347B8470}"/>
              </a:ext>
            </a:extLst>
          </p:cNvPr>
          <p:cNvSpPr/>
          <p:nvPr/>
        </p:nvSpPr>
        <p:spPr>
          <a:xfrm>
            <a:off x="6151767" y="1742330"/>
            <a:ext cx="2767218" cy="4134876"/>
          </a:xfrm>
          <a:prstGeom prst="roundRect">
            <a:avLst>
              <a:gd name="adj" fmla="val 7573"/>
            </a:avLst>
          </a:prstGeom>
          <a:noFill/>
          <a:ln w="25400" cap="rnd">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a:extLst>
              <a:ext uri="{FF2B5EF4-FFF2-40B4-BE49-F238E27FC236}">
                <a16:creationId xmlns:a16="http://schemas.microsoft.com/office/drawing/2014/main" id="{BB9AA7BE-6EC3-95F9-6924-FD84FD9D2CF8}"/>
              </a:ext>
            </a:extLst>
          </p:cNvPr>
          <p:cNvSpPr/>
          <p:nvPr/>
        </p:nvSpPr>
        <p:spPr>
          <a:xfrm>
            <a:off x="9069182" y="1742329"/>
            <a:ext cx="2767218" cy="4134876"/>
          </a:xfrm>
          <a:prstGeom prst="roundRect">
            <a:avLst>
              <a:gd name="adj" fmla="val 7573"/>
            </a:avLst>
          </a:prstGeom>
          <a:noFill/>
          <a:ln w="25400" cap="rnd">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4" descr="Pricing - Virtual WAN | Microsoft Azure">
            <a:extLst>
              <a:ext uri="{FF2B5EF4-FFF2-40B4-BE49-F238E27FC236}">
                <a16:creationId xmlns:a16="http://schemas.microsoft.com/office/drawing/2014/main" id="{3B01370B-6CAC-B426-791C-54048CC3C1A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9083" y="5327087"/>
            <a:ext cx="1012585" cy="531607"/>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up 131">
            <a:extLst>
              <a:ext uri="{FF2B5EF4-FFF2-40B4-BE49-F238E27FC236}">
                <a16:creationId xmlns:a16="http://schemas.microsoft.com/office/drawing/2014/main" id="{76EC05FE-F514-0E16-F32F-9BC219CC32A6}"/>
              </a:ext>
            </a:extLst>
          </p:cNvPr>
          <p:cNvGrpSpPr/>
          <p:nvPr/>
        </p:nvGrpSpPr>
        <p:grpSpPr>
          <a:xfrm>
            <a:off x="10159633" y="5289684"/>
            <a:ext cx="641859" cy="641859"/>
            <a:chOff x="8513465" y="5805036"/>
            <a:chExt cx="914400" cy="914400"/>
          </a:xfrm>
        </p:grpSpPr>
        <p:pic>
          <p:nvPicPr>
            <p:cNvPr id="133" name="Graphic 132" descr="Network outline">
              <a:extLst>
                <a:ext uri="{FF2B5EF4-FFF2-40B4-BE49-F238E27FC236}">
                  <a16:creationId xmlns:a16="http://schemas.microsoft.com/office/drawing/2014/main" id="{1666851B-F6F9-97A9-18DB-9B96D3EFCD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13465" y="5805036"/>
              <a:ext cx="914400" cy="914400"/>
            </a:xfrm>
            <a:prstGeom prst="rect">
              <a:avLst/>
            </a:prstGeom>
          </p:spPr>
        </p:pic>
        <p:sp>
          <p:nvSpPr>
            <p:cNvPr id="134" name="Oval 133">
              <a:extLst>
                <a:ext uri="{FF2B5EF4-FFF2-40B4-BE49-F238E27FC236}">
                  <a16:creationId xmlns:a16="http://schemas.microsoft.com/office/drawing/2014/main" id="{4DC8B0E4-6D0F-909E-4A6F-C9D38AB025AB}"/>
                </a:ext>
              </a:extLst>
            </p:cNvPr>
            <p:cNvSpPr>
              <a:spLocks noChangeAspect="1"/>
            </p:cNvSpPr>
            <p:nvPr/>
          </p:nvSpPr>
          <p:spPr>
            <a:xfrm>
              <a:off x="8783012" y="6124751"/>
              <a:ext cx="375307" cy="365760"/>
            </a:xfrm>
            <a:prstGeom prst="ellips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CD2F3FFE-4267-A024-A54E-C72F250CF608}"/>
                </a:ext>
              </a:extLst>
            </p:cNvPr>
            <p:cNvSpPr>
              <a:spLocks noChangeAspect="1"/>
            </p:cNvSpPr>
            <p:nvPr/>
          </p:nvSpPr>
          <p:spPr>
            <a:xfrm>
              <a:off x="8824350" y="6165038"/>
              <a:ext cx="292630" cy="285186"/>
            </a:xfrm>
            <a:prstGeom prst="ellipse">
              <a:avLst/>
            </a:prstGeom>
            <a:solidFill>
              <a:srgbClr val="0070C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a:extLst>
                <a:ext uri="{FF2B5EF4-FFF2-40B4-BE49-F238E27FC236}">
                  <a16:creationId xmlns:a16="http://schemas.microsoft.com/office/drawing/2014/main" id="{D5462DE9-AA53-51F9-9210-6DF275F50C7B}"/>
                </a:ext>
              </a:extLst>
            </p:cNvPr>
            <p:cNvCxnSpPr>
              <a:cxnSpLocks/>
            </p:cNvCxnSpPr>
            <p:nvPr/>
          </p:nvCxnSpPr>
          <p:spPr>
            <a:xfrm>
              <a:off x="8867205" y="6242870"/>
              <a:ext cx="206920" cy="0"/>
            </a:xfrm>
            <a:prstGeom prst="line">
              <a:avLst/>
            </a:prstGeom>
            <a:ln w="25400" cap="rnd">
              <a:solidFill>
                <a:schemeClr val="tx1">
                  <a:alpha val="65501"/>
                </a:schemeClr>
              </a:solidFill>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AA05D22-5CF7-AC46-7ECB-9DEA4811D898}"/>
                </a:ext>
              </a:extLst>
            </p:cNvPr>
            <p:cNvCxnSpPr>
              <a:cxnSpLocks/>
            </p:cNvCxnSpPr>
            <p:nvPr/>
          </p:nvCxnSpPr>
          <p:spPr>
            <a:xfrm>
              <a:off x="8867205" y="6295616"/>
              <a:ext cx="206920" cy="0"/>
            </a:xfrm>
            <a:prstGeom prst="line">
              <a:avLst/>
            </a:prstGeom>
            <a:ln w="25400" cap="rnd">
              <a:solidFill>
                <a:schemeClr val="tx1">
                  <a:alpha val="65501"/>
                </a:schemeClr>
              </a:solidFill>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DCF5424-BEBA-2CF7-B8FB-1F1ADDCE8339}"/>
                </a:ext>
              </a:extLst>
            </p:cNvPr>
            <p:cNvCxnSpPr>
              <a:cxnSpLocks/>
            </p:cNvCxnSpPr>
            <p:nvPr/>
          </p:nvCxnSpPr>
          <p:spPr>
            <a:xfrm>
              <a:off x="8867205" y="6348362"/>
              <a:ext cx="206920" cy="0"/>
            </a:xfrm>
            <a:prstGeom prst="line">
              <a:avLst/>
            </a:prstGeom>
            <a:ln w="25400" cap="rnd">
              <a:solidFill>
                <a:schemeClr val="tx1">
                  <a:alpha val="65501"/>
                </a:schemeClr>
              </a:solidFill>
              <a:round/>
            </a:ln>
          </p:spPr>
          <p:style>
            <a:lnRef idx="1">
              <a:schemeClr val="accent1"/>
            </a:lnRef>
            <a:fillRef idx="0">
              <a:schemeClr val="accent1"/>
            </a:fillRef>
            <a:effectRef idx="0">
              <a:schemeClr val="accent1"/>
            </a:effectRef>
            <a:fontRef idx="minor">
              <a:schemeClr val="tx1"/>
            </a:fontRef>
          </p:style>
        </p:cxnSp>
      </p:grpSp>
      <p:cxnSp>
        <p:nvCxnSpPr>
          <p:cNvPr id="139" name="Straight Connector 138">
            <a:extLst>
              <a:ext uri="{FF2B5EF4-FFF2-40B4-BE49-F238E27FC236}">
                <a16:creationId xmlns:a16="http://schemas.microsoft.com/office/drawing/2014/main" id="{EA6BAA48-0CB2-F79D-6B4D-31F59AFF542C}"/>
              </a:ext>
            </a:extLst>
          </p:cNvPr>
          <p:cNvCxnSpPr>
            <a:cxnSpLocks/>
            <a:stCxn id="73" idx="2"/>
            <a:endCxn id="130" idx="1"/>
          </p:cNvCxnSpPr>
          <p:nvPr/>
        </p:nvCxnSpPr>
        <p:spPr>
          <a:xfrm>
            <a:off x="1669863" y="5195186"/>
            <a:ext cx="1207810" cy="32251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E8BBCC5-9163-E63D-EA7F-4006FA306F16}"/>
              </a:ext>
            </a:extLst>
          </p:cNvPr>
          <p:cNvCxnSpPr>
            <a:cxnSpLocks/>
            <a:stCxn id="130" idx="3"/>
            <a:endCxn id="85" idx="2"/>
          </p:cNvCxnSpPr>
          <p:nvPr/>
        </p:nvCxnSpPr>
        <p:spPr>
          <a:xfrm flipV="1">
            <a:off x="3336563" y="5195186"/>
            <a:ext cx="1261460" cy="32251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AA83878-B6E1-8B7E-EBB2-9D13C4D0DD30}"/>
              </a:ext>
            </a:extLst>
          </p:cNvPr>
          <p:cNvCxnSpPr>
            <a:cxnSpLocks/>
            <a:stCxn id="131" idx="0"/>
            <a:endCxn id="96" idx="2"/>
          </p:cNvCxnSpPr>
          <p:nvPr/>
        </p:nvCxnSpPr>
        <p:spPr>
          <a:xfrm flipH="1" flipV="1">
            <a:off x="7526183" y="5195186"/>
            <a:ext cx="9193" cy="13190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B69F29C-3146-A907-DFAD-261624C03026}"/>
              </a:ext>
            </a:extLst>
          </p:cNvPr>
          <p:cNvCxnSpPr>
            <a:cxnSpLocks/>
            <a:stCxn id="107" idx="2"/>
          </p:cNvCxnSpPr>
          <p:nvPr/>
        </p:nvCxnSpPr>
        <p:spPr>
          <a:xfrm>
            <a:off x="10454343" y="5195186"/>
            <a:ext cx="0" cy="29064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Curved Connector 148">
            <a:extLst>
              <a:ext uri="{FF2B5EF4-FFF2-40B4-BE49-F238E27FC236}">
                <a16:creationId xmlns:a16="http://schemas.microsoft.com/office/drawing/2014/main" id="{E588646B-F8CA-705B-2AFB-6191A5B3DCD2}"/>
              </a:ext>
            </a:extLst>
          </p:cNvPr>
          <p:cNvCxnSpPr>
            <a:cxnSpLocks/>
          </p:cNvCxnSpPr>
          <p:nvPr/>
        </p:nvCxnSpPr>
        <p:spPr>
          <a:xfrm rot="16200000" flipV="1">
            <a:off x="-224439" y="3173331"/>
            <a:ext cx="2459463" cy="2"/>
          </a:xfrm>
          <a:prstGeom prst="curved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2" name="Group 151">
            <a:extLst>
              <a:ext uri="{FF2B5EF4-FFF2-40B4-BE49-F238E27FC236}">
                <a16:creationId xmlns:a16="http://schemas.microsoft.com/office/drawing/2014/main" id="{D468AFF3-F4A5-3672-107D-6CE0C2095561}"/>
              </a:ext>
            </a:extLst>
          </p:cNvPr>
          <p:cNvGrpSpPr/>
          <p:nvPr/>
        </p:nvGrpSpPr>
        <p:grpSpPr>
          <a:xfrm>
            <a:off x="398386" y="1097105"/>
            <a:ext cx="1194334" cy="724055"/>
            <a:chOff x="6150286" y="3955723"/>
            <a:chExt cx="1194334" cy="724055"/>
          </a:xfrm>
        </p:grpSpPr>
        <p:sp>
          <p:nvSpPr>
            <p:cNvPr id="153" name="Freeform 50">
              <a:extLst>
                <a:ext uri="{FF2B5EF4-FFF2-40B4-BE49-F238E27FC236}">
                  <a16:creationId xmlns:a16="http://schemas.microsoft.com/office/drawing/2014/main" id="{939EF1A5-2B3E-5F3D-0488-9A3E918DAE5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4" name="TextBox 153">
              <a:extLst>
                <a:ext uri="{FF2B5EF4-FFF2-40B4-BE49-F238E27FC236}">
                  <a16:creationId xmlns:a16="http://schemas.microsoft.com/office/drawing/2014/main" id="{F2B02EE7-F0CD-79E4-52A5-46F11156F34D}"/>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cxnSp>
        <p:nvCxnSpPr>
          <p:cNvPr id="156" name="Curved Connector 155">
            <a:extLst>
              <a:ext uri="{FF2B5EF4-FFF2-40B4-BE49-F238E27FC236}">
                <a16:creationId xmlns:a16="http://schemas.microsoft.com/office/drawing/2014/main" id="{13EC18F6-0FEA-32F9-3FFE-9A33C6B18579}"/>
              </a:ext>
            </a:extLst>
          </p:cNvPr>
          <p:cNvCxnSpPr>
            <a:cxnSpLocks/>
          </p:cNvCxnSpPr>
          <p:nvPr/>
        </p:nvCxnSpPr>
        <p:spPr>
          <a:xfrm rot="16200000" flipV="1">
            <a:off x="5632200" y="3264410"/>
            <a:ext cx="2459463" cy="2"/>
          </a:xfrm>
          <a:prstGeom prst="curved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AC11D488-442C-0078-08D5-F058E5AD5F47}"/>
              </a:ext>
            </a:extLst>
          </p:cNvPr>
          <p:cNvCxnSpPr>
            <a:cxnSpLocks/>
          </p:cNvCxnSpPr>
          <p:nvPr/>
        </p:nvCxnSpPr>
        <p:spPr>
          <a:xfrm rot="16200000" flipV="1">
            <a:off x="8564915" y="3236832"/>
            <a:ext cx="2459463" cy="2"/>
          </a:xfrm>
          <a:prstGeom prst="curved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A4AA0173-D309-D19B-0AD3-1C525EFFB223}"/>
              </a:ext>
            </a:extLst>
          </p:cNvPr>
          <p:cNvGrpSpPr/>
          <p:nvPr/>
        </p:nvGrpSpPr>
        <p:grpSpPr>
          <a:xfrm>
            <a:off x="6257729" y="1086173"/>
            <a:ext cx="1194334" cy="724055"/>
            <a:chOff x="6150286" y="3955723"/>
            <a:chExt cx="1194334" cy="724055"/>
          </a:xfrm>
        </p:grpSpPr>
        <p:sp>
          <p:nvSpPr>
            <p:cNvPr id="159" name="Freeform 50">
              <a:extLst>
                <a:ext uri="{FF2B5EF4-FFF2-40B4-BE49-F238E27FC236}">
                  <a16:creationId xmlns:a16="http://schemas.microsoft.com/office/drawing/2014/main" id="{0B324386-2BC7-3E02-913A-D66FC1EAD16A}"/>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0" name="TextBox 159">
              <a:extLst>
                <a:ext uri="{FF2B5EF4-FFF2-40B4-BE49-F238E27FC236}">
                  <a16:creationId xmlns:a16="http://schemas.microsoft.com/office/drawing/2014/main" id="{E45B821C-B147-78DA-9897-1BDB72DFC178}"/>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grpSp>
        <p:nvGrpSpPr>
          <p:cNvPr id="161" name="Group 160">
            <a:extLst>
              <a:ext uri="{FF2B5EF4-FFF2-40B4-BE49-F238E27FC236}">
                <a16:creationId xmlns:a16="http://schemas.microsoft.com/office/drawing/2014/main" id="{A2CA26ED-1C41-15D4-6625-ECC895773029}"/>
              </a:ext>
            </a:extLst>
          </p:cNvPr>
          <p:cNvGrpSpPr/>
          <p:nvPr/>
        </p:nvGrpSpPr>
        <p:grpSpPr>
          <a:xfrm>
            <a:off x="9163594" y="1083962"/>
            <a:ext cx="1194334" cy="724055"/>
            <a:chOff x="6150286" y="3955723"/>
            <a:chExt cx="1194334" cy="724055"/>
          </a:xfrm>
        </p:grpSpPr>
        <p:sp>
          <p:nvSpPr>
            <p:cNvPr id="162" name="Freeform 50">
              <a:extLst>
                <a:ext uri="{FF2B5EF4-FFF2-40B4-BE49-F238E27FC236}">
                  <a16:creationId xmlns:a16="http://schemas.microsoft.com/office/drawing/2014/main" id="{FB794840-97E8-3B1C-17EB-A380F945C581}"/>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3" name="TextBox 162">
              <a:extLst>
                <a:ext uri="{FF2B5EF4-FFF2-40B4-BE49-F238E27FC236}">
                  <a16:creationId xmlns:a16="http://schemas.microsoft.com/office/drawing/2014/main" id="{B874DBA8-F851-B119-7435-0EEAFE4438D7}"/>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164" name="Picture 163">
            <a:extLst>
              <a:ext uri="{FF2B5EF4-FFF2-40B4-BE49-F238E27FC236}">
                <a16:creationId xmlns:a16="http://schemas.microsoft.com/office/drawing/2014/main" id="{889A6A39-76E9-2360-9E4C-FC7C159A053E}"/>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072054" y="435745"/>
            <a:ext cx="761616" cy="619900"/>
          </a:xfrm>
          <a:prstGeom prst="rect">
            <a:avLst/>
          </a:prstGeom>
        </p:spPr>
      </p:pic>
      <p:pic>
        <p:nvPicPr>
          <p:cNvPr id="165" name="Picture 164">
            <a:extLst>
              <a:ext uri="{FF2B5EF4-FFF2-40B4-BE49-F238E27FC236}">
                <a16:creationId xmlns:a16="http://schemas.microsoft.com/office/drawing/2014/main" id="{4827D6D2-6497-75B2-F595-F54E7D46959F}"/>
              </a:ext>
            </a:extLst>
          </p:cNvPr>
          <p:cNvPicPr>
            <a:picLocks noChangeAspect="1"/>
          </p:cNvPicPr>
          <p:nvPr/>
        </p:nvPicPr>
        <p:blipFill>
          <a:blip r:embed="rId10"/>
          <a:stretch>
            <a:fillRect/>
          </a:stretch>
        </p:blipFill>
        <p:spPr>
          <a:xfrm>
            <a:off x="6375491" y="468791"/>
            <a:ext cx="523281" cy="523285"/>
          </a:xfrm>
          <a:prstGeom prst="rect">
            <a:avLst/>
          </a:prstGeom>
        </p:spPr>
      </p:pic>
      <p:sp>
        <p:nvSpPr>
          <p:cNvPr id="166" name="TextBox 165">
            <a:extLst>
              <a:ext uri="{FF2B5EF4-FFF2-40B4-BE49-F238E27FC236}">
                <a16:creationId xmlns:a16="http://schemas.microsoft.com/office/drawing/2014/main" id="{C983F539-7561-E427-F7FB-AF21D2DF2017}"/>
              </a:ext>
            </a:extLst>
          </p:cNvPr>
          <p:cNvSpPr txBox="1"/>
          <p:nvPr/>
        </p:nvSpPr>
        <p:spPr>
          <a:xfrm>
            <a:off x="6950362" y="419925"/>
            <a:ext cx="758926" cy="523220"/>
          </a:xfrm>
          <a:prstGeom prst="rect">
            <a:avLst/>
          </a:prstGeom>
          <a:noFill/>
        </p:spPr>
        <p:txBody>
          <a:bodyPr wrap="none" rtlCol="0">
            <a:spAutoFit/>
          </a:bodyPr>
          <a:lstStyle/>
          <a:p>
            <a:r>
              <a:rPr lang="en-US" sz="1400" b="1" dirty="0"/>
              <a:t>Aviatrix</a:t>
            </a:r>
          </a:p>
          <a:p>
            <a:r>
              <a:rPr lang="en-US" sz="1400" b="1" dirty="0" err="1"/>
              <a:t>CoPilot</a:t>
            </a:r>
            <a:endParaRPr lang="en-US" sz="1400" b="1" dirty="0"/>
          </a:p>
        </p:txBody>
      </p:sp>
      <p:sp>
        <p:nvSpPr>
          <p:cNvPr id="167" name="TextBox 166">
            <a:extLst>
              <a:ext uri="{FF2B5EF4-FFF2-40B4-BE49-F238E27FC236}">
                <a16:creationId xmlns:a16="http://schemas.microsoft.com/office/drawing/2014/main" id="{57A14267-8449-688A-34AF-18E20F4503E4}"/>
              </a:ext>
            </a:extLst>
          </p:cNvPr>
          <p:cNvSpPr txBox="1"/>
          <p:nvPr/>
        </p:nvSpPr>
        <p:spPr>
          <a:xfrm>
            <a:off x="4200607" y="464057"/>
            <a:ext cx="934230" cy="523220"/>
          </a:xfrm>
          <a:prstGeom prst="rect">
            <a:avLst/>
          </a:prstGeom>
          <a:noFill/>
        </p:spPr>
        <p:txBody>
          <a:bodyPr wrap="none" rtlCol="0">
            <a:spAutoFit/>
          </a:bodyPr>
          <a:lstStyle/>
          <a:p>
            <a:pPr algn="r"/>
            <a:r>
              <a:rPr lang="en-US" sz="1400" b="1" dirty="0"/>
              <a:t>Aviatrix</a:t>
            </a:r>
          </a:p>
          <a:p>
            <a:pPr algn="r"/>
            <a:r>
              <a:rPr lang="en-US" sz="1400" b="1" dirty="0"/>
              <a:t>Controller</a:t>
            </a:r>
          </a:p>
        </p:txBody>
      </p:sp>
      <p:pic>
        <p:nvPicPr>
          <p:cNvPr id="1026" name="Picture 2">
            <a:extLst>
              <a:ext uri="{FF2B5EF4-FFF2-40B4-BE49-F238E27FC236}">
                <a16:creationId xmlns:a16="http://schemas.microsoft.com/office/drawing/2014/main" id="{DBBD1DCE-65DD-9787-43F0-E7F28B7C7F7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99447" y="5937910"/>
            <a:ext cx="714886" cy="4279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C5275F5-C000-9AD8-EE8A-95AE6D8F4A1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37306" y="5933978"/>
            <a:ext cx="1153028" cy="3332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oogle Cloud Logo and symbol, meaning, history, PNG, brand">
            <a:extLst>
              <a:ext uri="{FF2B5EF4-FFF2-40B4-BE49-F238E27FC236}">
                <a16:creationId xmlns:a16="http://schemas.microsoft.com/office/drawing/2014/main" id="{8D432CA9-9BEB-4C85-2DEE-2D96294A164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74121" y="5518612"/>
            <a:ext cx="1905835" cy="1191147"/>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167" descr="Icon&#10;&#10;Description automatically generated">
            <a:extLst>
              <a:ext uri="{FF2B5EF4-FFF2-40B4-BE49-F238E27FC236}">
                <a16:creationId xmlns:a16="http://schemas.microsoft.com/office/drawing/2014/main" id="{8ACC55E6-504A-8CBC-8A98-2B9D86631018}"/>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32151" y="3292847"/>
            <a:ext cx="304764" cy="304764"/>
          </a:xfrm>
          <a:prstGeom prst="rect">
            <a:avLst/>
          </a:prstGeom>
        </p:spPr>
      </p:pic>
      <p:pic>
        <p:nvPicPr>
          <p:cNvPr id="169" name="Picture 168" descr="Icon&#10;&#10;Description automatically generated">
            <a:extLst>
              <a:ext uri="{FF2B5EF4-FFF2-40B4-BE49-F238E27FC236}">
                <a16:creationId xmlns:a16="http://schemas.microsoft.com/office/drawing/2014/main" id="{E524FFA0-8706-C008-FD3B-65E1BECA1A5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280770" y="3280107"/>
            <a:ext cx="304764" cy="304764"/>
          </a:xfrm>
          <a:prstGeom prst="rect">
            <a:avLst/>
          </a:prstGeom>
        </p:spPr>
      </p:pic>
      <p:pic>
        <p:nvPicPr>
          <p:cNvPr id="170" name="Picture 169" descr="Icon&#10;&#10;Description automatically generated">
            <a:extLst>
              <a:ext uri="{FF2B5EF4-FFF2-40B4-BE49-F238E27FC236}">
                <a16:creationId xmlns:a16="http://schemas.microsoft.com/office/drawing/2014/main" id="{756A65FD-3B21-0DF2-2109-25D3F7A9D43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66190" y="3267366"/>
            <a:ext cx="304764" cy="304764"/>
          </a:xfrm>
          <a:prstGeom prst="rect">
            <a:avLst/>
          </a:prstGeom>
        </p:spPr>
      </p:pic>
      <p:pic>
        <p:nvPicPr>
          <p:cNvPr id="171" name="Picture 170" descr="Icon&#10;&#10;Description automatically generated">
            <a:extLst>
              <a:ext uri="{FF2B5EF4-FFF2-40B4-BE49-F238E27FC236}">
                <a16:creationId xmlns:a16="http://schemas.microsoft.com/office/drawing/2014/main" id="{2D21D147-D6B2-8BA5-52C6-99B537D15BE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32311" y="3292847"/>
            <a:ext cx="304764" cy="304764"/>
          </a:xfrm>
          <a:prstGeom prst="rect">
            <a:avLst/>
          </a:prstGeom>
        </p:spPr>
      </p:pic>
      <p:pic>
        <p:nvPicPr>
          <p:cNvPr id="172" name="Picture 171" descr="Icon&#10;&#10;Description automatically generated">
            <a:extLst>
              <a:ext uri="{FF2B5EF4-FFF2-40B4-BE49-F238E27FC236}">
                <a16:creationId xmlns:a16="http://schemas.microsoft.com/office/drawing/2014/main" id="{F6CB814A-E260-87F5-C4AC-F6970DE584A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96544" y="3288693"/>
            <a:ext cx="304764" cy="304764"/>
          </a:xfrm>
          <a:prstGeom prst="rect">
            <a:avLst/>
          </a:prstGeom>
        </p:spPr>
      </p:pic>
      <p:pic>
        <p:nvPicPr>
          <p:cNvPr id="173" name="Picture 172" descr="Icon&#10;&#10;Description automatically generated">
            <a:extLst>
              <a:ext uri="{FF2B5EF4-FFF2-40B4-BE49-F238E27FC236}">
                <a16:creationId xmlns:a16="http://schemas.microsoft.com/office/drawing/2014/main" id="{8A4D7FA9-8B39-C9FF-D4F5-0F8D1488F8B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74617" y="3280107"/>
            <a:ext cx="304764" cy="304764"/>
          </a:xfrm>
          <a:prstGeom prst="rect">
            <a:avLst/>
          </a:prstGeom>
        </p:spPr>
      </p:pic>
      <p:pic>
        <p:nvPicPr>
          <p:cNvPr id="174" name="Picture 173" descr="Icon&#10;&#10;Description automatically generated">
            <a:extLst>
              <a:ext uri="{FF2B5EF4-FFF2-40B4-BE49-F238E27FC236}">
                <a16:creationId xmlns:a16="http://schemas.microsoft.com/office/drawing/2014/main" id="{60AE2250-0C1E-3B00-A09B-8195CDA3680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32169" y="3288632"/>
            <a:ext cx="304764" cy="304764"/>
          </a:xfrm>
          <a:prstGeom prst="rect">
            <a:avLst/>
          </a:prstGeom>
        </p:spPr>
      </p:pic>
      <p:pic>
        <p:nvPicPr>
          <p:cNvPr id="175" name="Picture 174" descr="Icon&#10;&#10;Description automatically generated">
            <a:extLst>
              <a:ext uri="{FF2B5EF4-FFF2-40B4-BE49-F238E27FC236}">
                <a16:creationId xmlns:a16="http://schemas.microsoft.com/office/drawing/2014/main" id="{9559ED8E-BC32-D03B-C349-22C76407A62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090350" y="3311833"/>
            <a:ext cx="304764" cy="304764"/>
          </a:xfrm>
          <a:prstGeom prst="rect">
            <a:avLst/>
          </a:prstGeom>
        </p:spPr>
      </p:pic>
      <p:pic>
        <p:nvPicPr>
          <p:cNvPr id="130" name="Picture 2" descr="Transit Gateway | AWS Cloud Resource Directory">
            <a:extLst>
              <a:ext uri="{FF2B5EF4-FFF2-40B4-BE49-F238E27FC236}">
                <a16:creationId xmlns:a16="http://schemas.microsoft.com/office/drawing/2014/main" id="{EF4ABC7E-9A47-F30D-904C-5FDD01E0250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77673" y="5288252"/>
            <a:ext cx="458890" cy="458890"/>
          </a:xfrm>
          <a:prstGeom prst="rect">
            <a:avLst/>
          </a:prstGeom>
          <a:noFill/>
          <a:extLst>
            <a:ext uri="{909E8E84-426E-40DD-AFC4-6F175D3DCCD1}">
              <a14:hiddenFill xmlns:a14="http://schemas.microsoft.com/office/drawing/2010/main">
                <a:solidFill>
                  <a:srgbClr val="FFFFFF"/>
                </a:solidFill>
              </a14:hiddenFill>
            </a:ext>
          </a:extLst>
        </p:spPr>
      </p:pic>
      <p:sp>
        <p:nvSpPr>
          <p:cNvPr id="148" name="Arc 54">
            <a:extLst>
              <a:ext uri="{FF2B5EF4-FFF2-40B4-BE49-F238E27FC236}">
                <a16:creationId xmlns:a16="http://schemas.microsoft.com/office/drawing/2014/main" id="{0CC7C4CD-F8B7-1285-7386-502DC0373050}"/>
              </a:ext>
            </a:extLst>
          </p:cNvPr>
          <p:cNvSpPr/>
          <p:nvPr/>
        </p:nvSpPr>
        <p:spPr>
          <a:xfrm>
            <a:off x="1129761" y="2026513"/>
            <a:ext cx="3187994" cy="2503007"/>
          </a:xfrm>
          <a:custGeom>
            <a:avLst/>
            <a:gdLst>
              <a:gd name="connsiteX0" fmla="*/ 132 w 1821581"/>
              <a:gd name="connsiteY0" fmla="*/ 996743 h 2028066"/>
              <a:gd name="connsiteX1" fmla="*/ 920416 w 1821581"/>
              <a:gd name="connsiteY1" fmla="*/ 57 h 2028066"/>
              <a:gd name="connsiteX2" fmla="*/ 1821582 w 1821581"/>
              <a:gd name="connsiteY2" fmla="*/ 1014034 h 2028066"/>
              <a:gd name="connsiteX3" fmla="*/ 910791 w 1821581"/>
              <a:gd name="connsiteY3" fmla="*/ 1014033 h 2028066"/>
              <a:gd name="connsiteX4" fmla="*/ 132 w 1821581"/>
              <a:gd name="connsiteY4" fmla="*/ 996743 h 2028066"/>
              <a:gd name="connsiteX0" fmla="*/ 132 w 1821581"/>
              <a:gd name="connsiteY0" fmla="*/ 996743 h 2028066"/>
              <a:gd name="connsiteX1" fmla="*/ 920416 w 1821581"/>
              <a:gd name="connsiteY1" fmla="*/ 57 h 2028066"/>
              <a:gd name="connsiteX2" fmla="*/ 1821582 w 1821581"/>
              <a:gd name="connsiteY2" fmla="*/ 1014034 h 2028066"/>
              <a:gd name="connsiteX0" fmla="*/ 0 w 1831026"/>
              <a:gd name="connsiteY0" fmla="*/ 996743 h 1014034"/>
              <a:gd name="connsiteX1" fmla="*/ 920284 w 1831026"/>
              <a:gd name="connsiteY1" fmla="*/ 57 h 1014034"/>
              <a:gd name="connsiteX2" fmla="*/ 1821450 w 1831026"/>
              <a:gd name="connsiteY2" fmla="*/ 1014034 h 1014034"/>
              <a:gd name="connsiteX3" fmla="*/ 910659 w 1831026"/>
              <a:gd name="connsiteY3" fmla="*/ 1014033 h 1014034"/>
              <a:gd name="connsiteX4" fmla="*/ 0 w 1831026"/>
              <a:gd name="connsiteY4" fmla="*/ 996743 h 1014034"/>
              <a:gd name="connsiteX0" fmla="*/ 0 w 1831026"/>
              <a:gd name="connsiteY0" fmla="*/ 996743 h 1014034"/>
              <a:gd name="connsiteX1" fmla="*/ 1428957 w 1831026"/>
              <a:gd name="connsiteY1" fmla="*/ 18224 h 1014034"/>
              <a:gd name="connsiteX2" fmla="*/ 1821450 w 1831026"/>
              <a:gd name="connsiteY2" fmla="*/ 1014034 h 1014034"/>
              <a:gd name="connsiteX0" fmla="*/ 0 w 2130287"/>
              <a:gd name="connsiteY0" fmla="*/ 996743 h 1020090"/>
              <a:gd name="connsiteX1" fmla="*/ 920284 w 2130287"/>
              <a:gd name="connsiteY1" fmla="*/ 57 h 1020090"/>
              <a:gd name="connsiteX2" fmla="*/ 1821450 w 2130287"/>
              <a:gd name="connsiteY2" fmla="*/ 1014034 h 1020090"/>
              <a:gd name="connsiteX3" fmla="*/ 910659 w 2130287"/>
              <a:gd name="connsiteY3" fmla="*/ 1014033 h 1020090"/>
              <a:gd name="connsiteX4" fmla="*/ 0 w 2130287"/>
              <a:gd name="connsiteY4" fmla="*/ 996743 h 1020090"/>
              <a:gd name="connsiteX0" fmla="*/ 0 w 2130287"/>
              <a:gd name="connsiteY0" fmla="*/ 996743 h 1020090"/>
              <a:gd name="connsiteX1" fmla="*/ 1428957 w 2130287"/>
              <a:gd name="connsiteY1" fmla="*/ 18224 h 1020090"/>
              <a:gd name="connsiteX2" fmla="*/ 2130287 w 2130287"/>
              <a:gd name="connsiteY2" fmla="*/ 1020090 h 1020090"/>
              <a:gd name="connsiteX0" fmla="*/ 0 w 1861190"/>
              <a:gd name="connsiteY0" fmla="*/ 996743 h 1625653"/>
              <a:gd name="connsiteX1" fmla="*/ 920284 w 1861190"/>
              <a:gd name="connsiteY1" fmla="*/ 57 h 1625653"/>
              <a:gd name="connsiteX2" fmla="*/ 1821450 w 1861190"/>
              <a:gd name="connsiteY2" fmla="*/ 1014034 h 1625653"/>
              <a:gd name="connsiteX3" fmla="*/ 910659 w 1861190"/>
              <a:gd name="connsiteY3" fmla="*/ 1014033 h 1625653"/>
              <a:gd name="connsiteX4" fmla="*/ 0 w 1861190"/>
              <a:gd name="connsiteY4" fmla="*/ 996743 h 1625653"/>
              <a:gd name="connsiteX0" fmla="*/ 0 w 1861190"/>
              <a:gd name="connsiteY0" fmla="*/ 996743 h 1625653"/>
              <a:gd name="connsiteX1" fmla="*/ 1428957 w 1861190"/>
              <a:gd name="connsiteY1" fmla="*/ 18224 h 1625653"/>
              <a:gd name="connsiteX2" fmla="*/ 1857783 w 1861190"/>
              <a:gd name="connsiteY2" fmla="*/ 1625653 h 1625653"/>
              <a:gd name="connsiteX0" fmla="*/ 0 w 2240157"/>
              <a:gd name="connsiteY0" fmla="*/ 996743 h 1625653"/>
              <a:gd name="connsiteX1" fmla="*/ 920284 w 2240157"/>
              <a:gd name="connsiteY1" fmla="*/ 57 h 1625653"/>
              <a:gd name="connsiteX2" fmla="*/ 1821450 w 2240157"/>
              <a:gd name="connsiteY2" fmla="*/ 1014034 h 1625653"/>
              <a:gd name="connsiteX3" fmla="*/ 910659 w 2240157"/>
              <a:gd name="connsiteY3" fmla="*/ 1014033 h 1625653"/>
              <a:gd name="connsiteX4" fmla="*/ 0 w 2240157"/>
              <a:gd name="connsiteY4" fmla="*/ 996743 h 1625653"/>
              <a:gd name="connsiteX0" fmla="*/ 0 w 2240157"/>
              <a:gd name="connsiteY0" fmla="*/ 996743 h 1625653"/>
              <a:gd name="connsiteX1" fmla="*/ 1428957 w 2240157"/>
              <a:gd name="connsiteY1" fmla="*/ 18224 h 1625653"/>
              <a:gd name="connsiteX2" fmla="*/ 1857783 w 2240157"/>
              <a:gd name="connsiteY2" fmla="*/ 1625653 h 1625653"/>
              <a:gd name="connsiteX0" fmla="*/ 24223 w 2264380"/>
              <a:gd name="connsiteY0" fmla="*/ 996743 h 1625653"/>
              <a:gd name="connsiteX1" fmla="*/ 944507 w 2264380"/>
              <a:gd name="connsiteY1" fmla="*/ 57 h 1625653"/>
              <a:gd name="connsiteX2" fmla="*/ 1845673 w 2264380"/>
              <a:gd name="connsiteY2" fmla="*/ 1014034 h 1625653"/>
              <a:gd name="connsiteX3" fmla="*/ 934882 w 2264380"/>
              <a:gd name="connsiteY3" fmla="*/ 1014033 h 1625653"/>
              <a:gd name="connsiteX4" fmla="*/ 24223 w 2264380"/>
              <a:gd name="connsiteY4" fmla="*/ 996743 h 1625653"/>
              <a:gd name="connsiteX0" fmla="*/ 0 w 2264380"/>
              <a:gd name="connsiteY0" fmla="*/ 1565972 h 1625653"/>
              <a:gd name="connsiteX1" fmla="*/ 1453180 w 2264380"/>
              <a:gd name="connsiteY1" fmla="*/ 18224 h 1625653"/>
              <a:gd name="connsiteX2" fmla="*/ 1882006 w 2264380"/>
              <a:gd name="connsiteY2" fmla="*/ 1625653 h 1625653"/>
              <a:gd name="connsiteX0" fmla="*/ 24223 w 2225330"/>
              <a:gd name="connsiteY0" fmla="*/ 996743 h 1625653"/>
              <a:gd name="connsiteX1" fmla="*/ 944507 w 2225330"/>
              <a:gd name="connsiteY1" fmla="*/ 57 h 1625653"/>
              <a:gd name="connsiteX2" fmla="*/ 1845673 w 2225330"/>
              <a:gd name="connsiteY2" fmla="*/ 1014034 h 1625653"/>
              <a:gd name="connsiteX3" fmla="*/ 934882 w 2225330"/>
              <a:gd name="connsiteY3" fmla="*/ 1014033 h 1625653"/>
              <a:gd name="connsiteX4" fmla="*/ 24223 w 2225330"/>
              <a:gd name="connsiteY4" fmla="*/ 996743 h 1625653"/>
              <a:gd name="connsiteX0" fmla="*/ 0 w 2225330"/>
              <a:gd name="connsiteY0" fmla="*/ 1565972 h 1625653"/>
              <a:gd name="connsiteX1" fmla="*/ 1276398 w 2225330"/>
              <a:gd name="connsiteY1" fmla="*/ 12168 h 1625653"/>
              <a:gd name="connsiteX2" fmla="*/ 1882006 w 2225330"/>
              <a:gd name="connsiteY2" fmla="*/ 1625653 h 1625653"/>
              <a:gd name="connsiteX0" fmla="*/ 24223 w 2115295"/>
              <a:gd name="connsiteY0" fmla="*/ 996743 h 1625653"/>
              <a:gd name="connsiteX1" fmla="*/ 944507 w 2115295"/>
              <a:gd name="connsiteY1" fmla="*/ 57 h 1625653"/>
              <a:gd name="connsiteX2" fmla="*/ 1845673 w 2115295"/>
              <a:gd name="connsiteY2" fmla="*/ 1014034 h 1625653"/>
              <a:gd name="connsiteX3" fmla="*/ 934882 w 2115295"/>
              <a:gd name="connsiteY3" fmla="*/ 1014033 h 1625653"/>
              <a:gd name="connsiteX4" fmla="*/ 24223 w 2115295"/>
              <a:gd name="connsiteY4" fmla="*/ 996743 h 1625653"/>
              <a:gd name="connsiteX0" fmla="*/ 0 w 2115295"/>
              <a:gd name="connsiteY0" fmla="*/ 1565972 h 1625653"/>
              <a:gd name="connsiteX1" fmla="*/ 1276398 w 2115295"/>
              <a:gd name="connsiteY1" fmla="*/ 12168 h 1625653"/>
              <a:gd name="connsiteX2" fmla="*/ 1882006 w 2115295"/>
              <a:gd name="connsiteY2" fmla="*/ 1625653 h 1625653"/>
            </a:gdLst>
            <a:ahLst/>
            <a:cxnLst>
              <a:cxn ang="0">
                <a:pos x="connsiteX0" y="connsiteY0"/>
              </a:cxn>
              <a:cxn ang="0">
                <a:pos x="connsiteX1" y="connsiteY1"/>
              </a:cxn>
              <a:cxn ang="0">
                <a:pos x="connsiteX2" y="connsiteY2"/>
              </a:cxn>
            </a:cxnLst>
            <a:rect l="l" t="t" r="r" b="b"/>
            <a:pathLst>
              <a:path w="2115295" h="1625653" stroke="0" extrusionOk="0">
                <a:moveTo>
                  <a:pt x="24223" y="996743"/>
                </a:moveTo>
                <a:cubicBezTo>
                  <a:pt x="32761" y="439355"/>
                  <a:pt x="443823" y="-5834"/>
                  <a:pt x="944507" y="57"/>
                </a:cubicBezTo>
                <a:cubicBezTo>
                  <a:pt x="1443740" y="5931"/>
                  <a:pt x="1845673" y="458179"/>
                  <a:pt x="1845673" y="1014034"/>
                </a:cubicBezTo>
                <a:lnTo>
                  <a:pt x="934882" y="1014033"/>
                </a:lnTo>
                <a:lnTo>
                  <a:pt x="24223" y="996743"/>
                </a:lnTo>
                <a:close/>
              </a:path>
              <a:path w="2115295" h="1625653" fill="none">
                <a:moveTo>
                  <a:pt x="0" y="1565972"/>
                </a:moveTo>
                <a:cubicBezTo>
                  <a:pt x="8538" y="1008584"/>
                  <a:pt x="775714" y="6277"/>
                  <a:pt x="1276398" y="12168"/>
                </a:cubicBezTo>
                <a:cubicBezTo>
                  <a:pt x="1775631" y="18042"/>
                  <a:pt x="2489360" y="791239"/>
                  <a:pt x="1882006" y="1625653"/>
                </a:cubicBezTo>
              </a:path>
            </a:pathLst>
          </a:custGeom>
          <a:ln w="38100">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a:extLst>
              <a:ext uri="{FF2B5EF4-FFF2-40B4-BE49-F238E27FC236}">
                <a16:creationId xmlns:a16="http://schemas.microsoft.com/office/drawing/2014/main" id="{21BE42AB-8505-7EB5-04AB-19013D7F04C7}"/>
              </a:ext>
            </a:extLst>
          </p:cNvPr>
          <p:cNvSpPr txBox="1"/>
          <p:nvPr/>
        </p:nvSpPr>
        <p:spPr>
          <a:xfrm>
            <a:off x="1144898" y="3548342"/>
            <a:ext cx="1046825" cy="646331"/>
          </a:xfrm>
          <a:prstGeom prst="rect">
            <a:avLst/>
          </a:prstGeom>
          <a:noFill/>
        </p:spPr>
        <p:txBody>
          <a:bodyPr wrap="none" rtlCol="0">
            <a:spAutoFit/>
          </a:bodyPr>
          <a:lstStyle/>
          <a:p>
            <a:pPr algn="ctr"/>
            <a:r>
              <a:rPr lang="en-US" sz="1200" b="1" dirty="0"/>
              <a:t>Aviatrix </a:t>
            </a:r>
          </a:p>
          <a:p>
            <a:pPr algn="ctr"/>
            <a:r>
              <a:rPr lang="en-US" sz="1200" b="1" dirty="0"/>
              <a:t>Secure Egress</a:t>
            </a:r>
          </a:p>
          <a:p>
            <a:pPr algn="ctr"/>
            <a:r>
              <a:rPr lang="en-US" sz="1200" b="1" dirty="0"/>
              <a:t>Gateways</a:t>
            </a:r>
          </a:p>
        </p:txBody>
      </p:sp>
      <p:sp>
        <p:nvSpPr>
          <p:cNvPr id="94" name="TextBox 93">
            <a:extLst>
              <a:ext uri="{FF2B5EF4-FFF2-40B4-BE49-F238E27FC236}">
                <a16:creationId xmlns:a16="http://schemas.microsoft.com/office/drawing/2014/main" id="{205F2F1A-D458-9779-1944-9D475D3F0F63}"/>
              </a:ext>
            </a:extLst>
          </p:cNvPr>
          <p:cNvSpPr txBox="1"/>
          <p:nvPr/>
        </p:nvSpPr>
        <p:spPr>
          <a:xfrm>
            <a:off x="4073058" y="3548342"/>
            <a:ext cx="1046825" cy="646331"/>
          </a:xfrm>
          <a:prstGeom prst="rect">
            <a:avLst/>
          </a:prstGeom>
          <a:noFill/>
        </p:spPr>
        <p:txBody>
          <a:bodyPr wrap="none" rtlCol="0">
            <a:spAutoFit/>
          </a:bodyPr>
          <a:lstStyle/>
          <a:p>
            <a:pPr algn="ctr"/>
            <a:r>
              <a:rPr lang="en-US" sz="1200" b="1" dirty="0"/>
              <a:t>Aviatrix </a:t>
            </a:r>
          </a:p>
          <a:p>
            <a:pPr algn="ctr"/>
            <a:r>
              <a:rPr lang="en-US" sz="1200" b="1" dirty="0"/>
              <a:t>Secure Egress</a:t>
            </a:r>
          </a:p>
          <a:p>
            <a:pPr algn="ctr"/>
            <a:r>
              <a:rPr lang="en-US" sz="1200" b="1" dirty="0"/>
              <a:t>Gateways</a:t>
            </a:r>
          </a:p>
        </p:txBody>
      </p:sp>
      <p:sp>
        <p:nvSpPr>
          <p:cNvPr id="2" name="Title 1">
            <a:extLst>
              <a:ext uri="{FF2B5EF4-FFF2-40B4-BE49-F238E27FC236}">
                <a16:creationId xmlns:a16="http://schemas.microsoft.com/office/drawing/2014/main" id="{75ABED63-645A-AA61-FB35-B0204167642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1370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6E9EDA06-E975-C283-6802-C16B526A3DF0}"/>
              </a:ext>
            </a:extLst>
          </p:cNvPr>
          <p:cNvSpPr/>
          <p:nvPr/>
        </p:nvSpPr>
        <p:spPr>
          <a:xfrm>
            <a:off x="370561" y="2584561"/>
            <a:ext cx="2515164" cy="2597169"/>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Processor outline">
            <a:extLst>
              <a:ext uri="{FF2B5EF4-FFF2-40B4-BE49-F238E27FC236}">
                <a16:creationId xmlns:a16="http://schemas.microsoft.com/office/drawing/2014/main" id="{24CFAB4F-87E1-B36E-9635-D4FD64700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53" y="4342239"/>
            <a:ext cx="699207" cy="699207"/>
          </a:xfrm>
          <a:prstGeom prst="rect">
            <a:avLst/>
          </a:prstGeom>
        </p:spPr>
      </p:pic>
      <p:cxnSp>
        <p:nvCxnSpPr>
          <p:cNvPr id="54" name="Straight Connector 53">
            <a:extLst>
              <a:ext uri="{FF2B5EF4-FFF2-40B4-BE49-F238E27FC236}">
                <a16:creationId xmlns:a16="http://schemas.microsoft.com/office/drawing/2014/main" id="{63253758-65AA-4F37-0B55-5E6C069C4876}"/>
              </a:ext>
            </a:extLst>
          </p:cNvPr>
          <p:cNvCxnSpPr>
            <a:cxnSpLocks/>
            <a:stCxn id="32" idx="0"/>
            <a:endCxn id="32" idx="2"/>
          </p:cNvCxnSpPr>
          <p:nvPr/>
        </p:nvCxnSpPr>
        <p:spPr>
          <a:xfrm>
            <a:off x="1628143" y="2584561"/>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7" name="Graphic 56" descr="Processor outline">
            <a:extLst>
              <a:ext uri="{FF2B5EF4-FFF2-40B4-BE49-F238E27FC236}">
                <a16:creationId xmlns:a16="http://schemas.microsoft.com/office/drawing/2014/main" id="{292D8403-2840-03FD-0109-8F27453909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9078" y="4335378"/>
            <a:ext cx="699207" cy="699207"/>
          </a:xfrm>
          <a:prstGeom prst="rect">
            <a:avLst/>
          </a:prstGeom>
        </p:spPr>
      </p:pic>
      <p:sp>
        <p:nvSpPr>
          <p:cNvPr id="58" name="TextBox 57">
            <a:extLst>
              <a:ext uri="{FF2B5EF4-FFF2-40B4-BE49-F238E27FC236}">
                <a16:creationId xmlns:a16="http://schemas.microsoft.com/office/drawing/2014/main" id="{8DB465F1-E62B-565A-B2E8-72F8A15EFE93}"/>
              </a:ext>
            </a:extLst>
          </p:cNvPr>
          <p:cNvSpPr txBox="1"/>
          <p:nvPr/>
        </p:nvSpPr>
        <p:spPr>
          <a:xfrm>
            <a:off x="1124523" y="4677411"/>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60" name="TextBox 59">
            <a:extLst>
              <a:ext uri="{FF2B5EF4-FFF2-40B4-BE49-F238E27FC236}">
                <a16:creationId xmlns:a16="http://schemas.microsoft.com/office/drawing/2014/main" id="{2B339157-E4D0-B908-AD8C-63638C26EA97}"/>
              </a:ext>
            </a:extLst>
          </p:cNvPr>
          <p:cNvSpPr txBox="1"/>
          <p:nvPr/>
        </p:nvSpPr>
        <p:spPr>
          <a:xfrm>
            <a:off x="400980" y="2640987"/>
            <a:ext cx="425116" cy="276999"/>
          </a:xfrm>
          <a:prstGeom prst="rect">
            <a:avLst/>
          </a:prstGeom>
          <a:noFill/>
        </p:spPr>
        <p:txBody>
          <a:bodyPr wrap="none" rtlCol="0">
            <a:spAutoFit/>
          </a:bodyPr>
          <a:lstStyle/>
          <a:p>
            <a:r>
              <a:rPr lang="en-US" sz="1200" dirty="0"/>
              <a:t>AZ1</a:t>
            </a:r>
          </a:p>
        </p:txBody>
      </p:sp>
      <p:sp>
        <p:nvSpPr>
          <p:cNvPr id="61" name="TextBox 60">
            <a:extLst>
              <a:ext uri="{FF2B5EF4-FFF2-40B4-BE49-F238E27FC236}">
                <a16:creationId xmlns:a16="http://schemas.microsoft.com/office/drawing/2014/main" id="{E4E079ED-CCEE-A457-684D-9F18FBEC4E9C}"/>
              </a:ext>
            </a:extLst>
          </p:cNvPr>
          <p:cNvSpPr txBox="1"/>
          <p:nvPr/>
        </p:nvSpPr>
        <p:spPr>
          <a:xfrm>
            <a:off x="2391432" y="2640987"/>
            <a:ext cx="425116" cy="276999"/>
          </a:xfrm>
          <a:prstGeom prst="rect">
            <a:avLst/>
          </a:prstGeom>
          <a:noFill/>
        </p:spPr>
        <p:txBody>
          <a:bodyPr wrap="none" rtlCol="0">
            <a:spAutoFit/>
          </a:bodyPr>
          <a:lstStyle/>
          <a:p>
            <a:r>
              <a:rPr lang="en-US" sz="1200" dirty="0"/>
              <a:t>AZ2</a:t>
            </a:r>
          </a:p>
        </p:txBody>
      </p:sp>
      <p:sp>
        <p:nvSpPr>
          <p:cNvPr id="131" name="Rounded Rectangle 130">
            <a:extLst>
              <a:ext uri="{FF2B5EF4-FFF2-40B4-BE49-F238E27FC236}">
                <a16:creationId xmlns:a16="http://schemas.microsoft.com/office/drawing/2014/main" id="{DAB38841-8EEA-0B97-9812-0B02381A1D04}"/>
              </a:ext>
            </a:extLst>
          </p:cNvPr>
          <p:cNvSpPr/>
          <p:nvPr/>
        </p:nvSpPr>
        <p:spPr>
          <a:xfrm>
            <a:off x="499423" y="2933226"/>
            <a:ext cx="10980598" cy="616900"/>
          </a:xfrm>
          <a:prstGeom prst="roundRect">
            <a:avLst>
              <a:gd name="adj" fmla="val 43842"/>
            </a:avLst>
          </a:prstGeom>
          <a:solidFill>
            <a:schemeClr val="accent4">
              <a:lumMod val="60000"/>
              <a:lumOff val="40000"/>
              <a:alpha val="46572"/>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2242AD4C-7D3E-C60B-D055-39398021CCD4}"/>
              </a:ext>
            </a:extLst>
          </p:cNvPr>
          <p:cNvSpPr txBox="1"/>
          <p:nvPr/>
        </p:nvSpPr>
        <p:spPr>
          <a:xfrm>
            <a:off x="877669" y="3534886"/>
            <a:ext cx="1497847" cy="646331"/>
          </a:xfrm>
          <a:prstGeom prst="rect">
            <a:avLst/>
          </a:prstGeom>
          <a:noFill/>
        </p:spPr>
        <p:txBody>
          <a:bodyPr wrap="none" rtlCol="0">
            <a:spAutoFit/>
          </a:bodyPr>
          <a:lstStyle/>
          <a:p>
            <a:pPr algn="ctr"/>
            <a:r>
              <a:rPr lang="en-US" sz="1200" b="1" dirty="0"/>
              <a:t>Aviatrix </a:t>
            </a:r>
          </a:p>
          <a:p>
            <a:pPr algn="ctr"/>
            <a:r>
              <a:rPr lang="en-US" sz="1200" b="1" dirty="0"/>
              <a:t>Secure Egress/Spoke</a:t>
            </a:r>
          </a:p>
          <a:p>
            <a:pPr algn="ctr"/>
            <a:r>
              <a:rPr lang="en-US" sz="1200" b="1" dirty="0"/>
              <a:t>Gateways</a:t>
            </a:r>
          </a:p>
        </p:txBody>
      </p:sp>
      <p:sp>
        <p:nvSpPr>
          <p:cNvPr id="50" name="TextBox 49">
            <a:extLst>
              <a:ext uri="{FF2B5EF4-FFF2-40B4-BE49-F238E27FC236}">
                <a16:creationId xmlns:a16="http://schemas.microsoft.com/office/drawing/2014/main" id="{AFFA3523-7866-A7D4-50A6-8695F74729D5}"/>
              </a:ext>
            </a:extLst>
          </p:cNvPr>
          <p:cNvSpPr txBox="1"/>
          <p:nvPr/>
        </p:nvSpPr>
        <p:spPr>
          <a:xfrm>
            <a:off x="1235673" y="5260909"/>
            <a:ext cx="731290" cy="369332"/>
          </a:xfrm>
          <a:prstGeom prst="rect">
            <a:avLst/>
          </a:prstGeom>
          <a:noFill/>
        </p:spPr>
        <p:txBody>
          <a:bodyPr wrap="none" rtlCol="0">
            <a:spAutoFit/>
          </a:bodyPr>
          <a:lstStyle/>
          <a:p>
            <a:r>
              <a:rPr lang="en-US" dirty="0"/>
              <a:t>App 1</a:t>
            </a:r>
          </a:p>
        </p:txBody>
      </p:sp>
      <p:sp>
        <p:nvSpPr>
          <p:cNvPr id="51" name="Rounded Rectangle 50">
            <a:extLst>
              <a:ext uri="{FF2B5EF4-FFF2-40B4-BE49-F238E27FC236}">
                <a16:creationId xmlns:a16="http://schemas.microsoft.com/office/drawing/2014/main" id="{68AE241A-4277-65CF-C906-076099855F81}"/>
              </a:ext>
            </a:extLst>
          </p:cNvPr>
          <p:cNvSpPr/>
          <p:nvPr/>
        </p:nvSpPr>
        <p:spPr>
          <a:xfrm>
            <a:off x="3298721" y="2584561"/>
            <a:ext cx="2515164" cy="2597169"/>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Processor outline">
            <a:extLst>
              <a:ext uri="{FF2B5EF4-FFF2-40B4-BE49-F238E27FC236}">
                <a16:creationId xmlns:a16="http://schemas.microsoft.com/office/drawing/2014/main" id="{4EA25541-F57A-FC6F-07B5-E4DEF4AC3F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5413" y="4342239"/>
            <a:ext cx="699207" cy="699207"/>
          </a:xfrm>
          <a:prstGeom prst="rect">
            <a:avLst/>
          </a:prstGeom>
        </p:spPr>
      </p:pic>
      <p:cxnSp>
        <p:nvCxnSpPr>
          <p:cNvPr id="55" name="Straight Connector 54">
            <a:extLst>
              <a:ext uri="{FF2B5EF4-FFF2-40B4-BE49-F238E27FC236}">
                <a16:creationId xmlns:a16="http://schemas.microsoft.com/office/drawing/2014/main" id="{BE9AED2A-6B95-D7A9-D3B0-90F92C6C2CFE}"/>
              </a:ext>
            </a:extLst>
          </p:cNvPr>
          <p:cNvCxnSpPr>
            <a:cxnSpLocks/>
            <a:stCxn id="51" idx="0"/>
            <a:endCxn id="51" idx="2"/>
          </p:cNvCxnSpPr>
          <p:nvPr/>
        </p:nvCxnSpPr>
        <p:spPr>
          <a:xfrm>
            <a:off x="4556303" y="2584561"/>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6" name="Graphic 55" descr="Processor outline">
            <a:extLst>
              <a:ext uri="{FF2B5EF4-FFF2-40B4-BE49-F238E27FC236}">
                <a16:creationId xmlns:a16="http://schemas.microsoft.com/office/drawing/2014/main" id="{BC61B516-5CF0-E516-FF3F-D04FA6C9A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37238" y="4335378"/>
            <a:ext cx="699207" cy="699207"/>
          </a:xfrm>
          <a:prstGeom prst="rect">
            <a:avLst/>
          </a:prstGeom>
        </p:spPr>
      </p:pic>
      <p:sp>
        <p:nvSpPr>
          <p:cNvPr id="59" name="TextBox 58">
            <a:extLst>
              <a:ext uri="{FF2B5EF4-FFF2-40B4-BE49-F238E27FC236}">
                <a16:creationId xmlns:a16="http://schemas.microsoft.com/office/drawing/2014/main" id="{412B7ADB-8505-38A1-AE3A-70908666DF39}"/>
              </a:ext>
            </a:extLst>
          </p:cNvPr>
          <p:cNvSpPr txBox="1"/>
          <p:nvPr/>
        </p:nvSpPr>
        <p:spPr>
          <a:xfrm>
            <a:off x="4052683" y="4677411"/>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62" name="TextBox 61">
            <a:extLst>
              <a:ext uri="{FF2B5EF4-FFF2-40B4-BE49-F238E27FC236}">
                <a16:creationId xmlns:a16="http://schemas.microsoft.com/office/drawing/2014/main" id="{47F93F82-EC97-491B-C22E-6C8AC757A6B9}"/>
              </a:ext>
            </a:extLst>
          </p:cNvPr>
          <p:cNvSpPr txBox="1"/>
          <p:nvPr/>
        </p:nvSpPr>
        <p:spPr>
          <a:xfrm>
            <a:off x="3342629" y="2640987"/>
            <a:ext cx="425116" cy="276999"/>
          </a:xfrm>
          <a:prstGeom prst="rect">
            <a:avLst/>
          </a:prstGeom>
          <a:noFill/>
        </p:spPr>
        <p:txBody>
          <a:bodyPr wrap="none" rtlCol="0">
            <a:spAutoFit/>
          </a:bodyPr>
          <a:lstStyle/>
          <a:p>
            <a:r>
              <a:rPr lang="en-US" sz="1200" dirty="0"/>
              <a:t>AZ1</a:t>
            </a:r>
          </a:p>
        </p:txBody>
      </p:sp>
      <p:sp>
        <p:nvSpPr>
          <p:cNvPr id="63" name="TextBox 62">
            <a:extLst>
              <a:ext uri="{FF2B5EF4-FFF2-40B4-BE49-F238E27FC236}">
                <a16:creationId xmlns:a16="http://schemas.microsoft.com/office/drawing/2014/main" id="{C9A80C90-6E86-883C-9263-50653E1486F3}"/>
              </a:ext>
            </a:extLst>
          </p:cNvPr>
          <p:cNvSpPr txBox="1"/>
          <p:nvPr/>
        </p:nvSpPr>
        <p:spPr>
          <a:xfrm>
            <a:off x="5411142" y="2640987"/>
            <a:ext cx="425116" cy="276999"/>
          </a:xfrm>
          <a:prstGeom prst="rect">
            <a:avLst/>
          </a:prstGeom>
          <a:noFill/>
        </p:spPr>
        <p:txBody>
          <a:bodyPr wrap="none" rtlCol="0">
            <a:spAutoFit/>
          </a:bodyPr>
          <a:lstStyle/>
          <a:p>
            <a:r>
              <a:rPr lang="en-US" sz="1200" dirty="0"/>
              <a:t>AZ2</a:t>
            </a:r>
          </a:p>
        </p:txBody>
      </p:sp>
      <p:sp>
        <p:nvSpPr>
          <p:cNvPr id="66" name="TextBox 65">
            <a:extLst>
              <a:ext uri="{FF2B5EF4-FFF2-40B4-BE49-F238E27FC236}">
                <a16:creationId xmlns:a16="http://schemas.microsoft.com/office/drawing/2014/main" id="{5AA552B3-64F3-61BC-AE08-09B88CB61090}"/>
              </a:ext>
            </a:extLst>
          </p:cNvPr>
          <p:cNvSpPr txBox="1"/>
          <p:nvPr/>
        </p:nvSpPr>
        <p:spPr>
          <a:xfrm>
            <a:off x="3805829" y="3534886"/>
            <a:ext cx="1497847" cy="646331"/>
          </a:xfrm>
          <a:prstGeom prst="rect">
            <a:avLst/>
          </a:prstGeom>
          <a:noFill/>
        </p:spPr>
        <p:txBody>
          <a:bodyPr wrap="none" rtlCol="0">
            <a:spAutoFit/>
          </a:bodyPr>
          <a:lstStyle/>
          <a:p>
            <a:pPr algn="ctr"/>
            <a:r>
              <a:rPr lang="en-US" sz="1200" b="1" dirty="0"/>
              <a:t>Aviatrix </a:t>
            </a:r>
          </a:p>
          <a:p>
            <a:pPr algn="ctr"/>
            <a:r>
              <a:rPr lang="en-US" sz="1200" b="1" dirty="0"/>
              <a:t>Secure Egress/Spoke</a:t>
            </a:r>
          </a:p>
          <a:p>
            <a:pPr algn="ctr"/>
            <a:r>
              <a:rPr lang="en-US" sz="1200" b="1" dirty="0"/>
              <a:t>Gateways</a:t>
            </a:r>
          </a:p>
        </p:txBody>
      </p:sp>
      <p:sp>
        <p:nvSpPr>
          <p:cNvPr id="70" name="TextBox 69">
            <a:extLst>
              <a:ext uri="{FF2B5EF4-FFF2-40B4-BE49-F238E27FC236}">
                <a16:creationId xmlns:a16="http://schemas.microsoft.com/office/drawing/2014/main" id="{983F1CA6-B3A2-E456-7837-4B5AC3389505}"/>
              </a:ext>
            </a:extLst>
          </p:cNvPr>
          <p:cNvSpPr txBox="1"/>
          <p:nvPr/>
        </p:nvSpPr>
        <p:spPr>
          <a:xfrm>
            <a:off x="4163833" y="5260909"/>
            <a:ext cx="731290" cy="369332"/>
          </a:xfrm>
          <a:prstGeom prst="rect">
            <a:avLst/>
          </a:prstGeom>
          <a:noFill/>
        </p:spPr>
        <p:txBody>
          <a:bodyPr wrap="none" rtlCol="0">
            <a:spAutoFit/>
          </a:bodyPr>
          <a:lstStyle/>
          <a:p>
            <a:r>
              <a:rPr lang="en-US" dirty="0"/>
              <a:t>App 2</a:t>
            </a:r>
          </a:p>
        </p:txBody>
      </p:sp>
      <p:sp>
        <p:nvSpPr>
          <p:cNvPr id="71" name="Rounded Rectangle 70">
            <a:extLst>
              <a:ext uri="{FF2B5EF4-FFF2-40B4-BE49-F238E27FC236}">
                <a16:creationId xmlns:a16="http://schemas.microsoft.com/office/drawing/2014/main" id="{2ACE5ACC-FDC0-558C-5B2C-BDDC1634D72F}"/>
              </a:ext>
            </a:extLst>
          </p:cNvPr>
          <p:cNvSpPr/>
          <p:nvPr/>
        </p:nvSpPr>
        <p:spPr>
          <a:xfrm>
            <a:off x="6226881" y="2584561"/>
            <a:ext cx="2515164" cy="2597169"/>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Processor outline">
            <a:extLst>
              <a:ext uri="{FF2B5EF4-FFF2-40B4-BE49-F238E27FC236}">
                <a16:creationId xmlns:a16="http://schemas.microsoft.com/office/drawing/2014/main" id="{D4DD6EC9-33F6-2160-3D29-1191EA186D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63573" y="4342239"/>
            <a:ext cx="699207" cy="699207"/>
          </a:xfrm>
          <a:prstGeom prst="rect">
            <a:avLst/>
          </a:prstGeom>
        </p:spPr>
      </p:pic>
      <p:cxnSp>
        <p:nvCxnSpPr>
          <p:cNvPr id="73" name="Straight Connector 72">
            <a:extLst>
              <a:ext uri="{FF2B5EF4-FFF2-40B4-BE49-F238E27FC236}">
                <a16:creationId xmlns:a16="http://schemas.microsoft.com/office/drawing/2014/main" id="{2D4036A0-50FC-C35B-85A2-F6B10217FAC5}"/>
              </a:ext>
            </a:extLst>
          </p:cNvPr>
          <p:cNvCxnSpPr>
            <a:cxnSpLocks/>
            <a:stCxn id="71" idx="0"/>
            <a:endCxn id="71" idx="2"/>
          </p:cNvCxnSpPr>
          <p:nvPr/>
        </p:nvCxnSpPr>
        <p:spPr>
          <a:xfrm>
            <a:off x="7484463" y="2584561"/>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Graphic 73" descr="Processor outline">
            <a:extLst>
              <a:ext uri="{FF2B5EF4-FFF2-40B4-BE49-F238E27FC236}">
                <a16:creationId xmlns:a16="http://schemas.microsoft.com/office/drawing/2014/main" id="{9C24AF2A-7540-9D0A-1A74-012103379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5398" y="4335378"/>
            <a:ext cx="699207" cy="699207"/>
          </a:xfrm>
          <a:prstGeom prst="rect">
            <a:avLst/>
          </a:prstGeom>
        </p:spPr>
      </p:pic>
      <p:sp>
        <p:nvSpPr>
          <p:cNvPr id="75" name="TextBox 74">
            <a:extLst>
              <a:ext uri="{FF2B5EF4-FFF2-40B4-BE49-F238E27FC236}">
                <a16:creationId xmlns:a16="http://schemas.microsoft.com/office/drawing/2014/main" id="{6F8F4E80-8826-AA92-AA2A-B5B954390EE4}"/>
              </a:ext>
            </a:extLst>
          </p:cNvPr>
          <p:cNvSpPr txBox="1"/>
          <p:nvPr/>
        </p:nvSpPr>
        <p:spPr>
          <a:xfrm>
            <a:off x="6980843" y="4677411"/>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76" name="TextBox 75">
            <a:extLst>
              <a:ext uri="{FF2B5EF4-FFF2-40B4-BE49-F238E27FC236}">
                <a16:creationId xmlns:a16="http://schemas.microsoft.com/office/drawing/2014/main" id="{E3B9B817-E62E-BF5E-5E22-8B278BDE91B4}"/>
              </a:ext>
            </a:extLst>
          </p:cNvPr>
          <p:cNvSpPr txBox="1"/>
          <p:nvPr/>
        </p:nvSpPr>
        <p:spPr>
          <a:xfrm>
            <a:off x="6270789" y="2640987"/>
            <a:ext cx="425116" cy="276999"/>
          </a:xfrm>
          <a:prstGeom prst="rect">
            <a:avLst/>
          </a:prstGeom>
          <a:noFill/>
        </p:spPr>
        <p:txBody>
          <a:bodyPr wrap="none" rtlCol="0">
            <a:spAutoFit/>
          </a:bodyPr>
          <a:lstStyle/>
          <a:p>
            <a:r>
              <a:rPr lang="en-US" sz="1200" dirty="0"/>
              <a:t>AZ1</a:t>
            </a:r>
          </a:p>
        </p:txBody>
      </p:sp>
      <p:sp>
        <p:nvSpPr>
          <p:cNvPr id="77" name="TextBox 76">
            <a:extLst>
              <a:ext uri="{FF2B5EF4-FFF2-40B4-BE49-F238E27FC236}">
                <a16:creationId xmlns:a16="http://schemas.microsoft.com/office/drawing/2014/main" id="{9B46C505-9C4F-5CC1-B980-10AFA6D55708}"/>
              </a:ext>
            </a:extLst>
          </p:cNvPr>
          <p:cNvSpPr txBox="1"/>
          <p:nvPr/>
        </p:nvSpPr>
        <p:spPr>
          <a:xfrm>
            <a:off x="8339302" y="2640987"/>
            <a:ext cx="425116" cy="276999"/>
          </a:xfrm>
          <a:prstGeom prst="rect">
            <a:avLst/>
          </a:prstGeom>
          <a:noFill/>
        </p:spPr>
        <p:txBody>
          <a:bodyPr wrap="none" rtlCol="0">
            <a:spAutoFit/>
          </a:bodyPr>
          <a:lstStyle/>
          <a:p>
            <a:r>
              <a:rPr lang="en-US" sz="1200" dirty="0"/>
              <a:t>AZ2</a:t>
            </a:r>
          </a:p>
        </p:txBody>
      </p:sp>
      <p:sp>
        <p:nvSpPr>
          <p:cNvPr id="81" name="TextBox 80">
            <a:extLst>
              <a:ext uri="{FF2B5EF4-FFF2-40B4-BE49-F238E27FC236}">
                <a16:creationId xmlns:a16="http://schemas.microsoft.com/office/drawing/2014/main" id="{6101A884-F62E-3678-3D22-55E6ABEB988D}"/>
              </a:ext>
            </a:extLst>
          </p:cNvPr>
          <p:cNvSpPr txBox="1"/>
          <p:nvPr/>
        </p:nvSpPr>
        <p:spPr>
          <a:xfrm>
            <a:off x="6733989" y="3534886"/>
            <a:ext cx="1497847" cy="646331"/>
          </a:xfrm>
          <a:prstGeom prst="rect">
            <a:avLst/>
          </a:prstGeom>
          <a:noFill/>
        </p:spPr>
        <p:txBody>
          <a:bodyPr wrap="none" rtlCol="0">
            <a:spAutoFit/>
          </a:bodyPr>
          <a:lstStyle/>
          <a:p>
            <a:pPr algn="ctr"/>
            <a:r>
              <a:rPr lang="en-US" sz="1200" b="1" dirty="0"/>
              <a:t>Aviatrix </a:t>
            </a:r>
          </a:p>
          <a:p>
            <a:pPr algn="ctr"/>
            <a:r>
              <a:rPr lang="en-US" sz="1200" b="1" dirty="0"/>
              <a:t>Secure Egress/Spoke</a:t>
            </a:r>
          </a:p>
          <a:p>
            <a:pPr algn="ctr"/>
            <a:r>
              <a:rPr lang="en-US" sz="1200" b="1" dirty="0"/>
              <a:t>Gateways</a:t>
            </a:r>
          </a:p>
        </p:txBody>
      </p:sp>
      <p:sp>
        <p:nvSpPr>
          <p:cNvPr id="96" name="Rounded Rectangle 95">
            <a:extLst>
              <a:ext uri="{FF2B5EF4-FFF2-40B4-BE49-F238E27FC236}">
                <a16:creationId xmlns:a16="http://schemas.microsoft.com/office/drawing/2014/main" id="{E3D5AF30-CB56-CF5C-2FEE-2994F9D789AE}"/>
              </a:ext>
            </a:extLst>
          </p:cNvPr>
          <p:cNvSpPr/>
          <p:nvPr/>
        </p:nvSpPr>
        <p:spPr>
          <a:xfrm>
            <a:off x="9155041" y="2584561"/>
            <a:ext cx="2515164" cy="2597169"/>
          </a:xfrm>
          <a:prstGeom prst="roundRect">
            <a:avLst>
              <a:gd name="adj" fmla="val 8166"/>
            </a:avLst>
          </a:prstGeom>
          <a:noFill/>
          <a:ln w="381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Graphic 96" descr="Processor outline">
            <a:extLst>
              <a:ext uri="{FF2B5EF4-FFF2-40B4-BE49-F238E27FC236}">
                <a16:creationId xmlns:a16="http://schemas.microsoft.com/office/drawing/2014/main" id="{443E7955-AE72-7C44-8E9F-0899265833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733" y="4342239"/>
            <a:ext cx="699207" cy="699207"/>
          </a:xfrm>
          <a:prstGeom prst="rect">
            <a:avLst/>
          </a:prstGeom>
        </p:spPr>
      </p:pic>
      <p:cxnSp>
        <p:nvCxnSpPr>
          <p:cNvPr id="98" name="Straight Connector 97">
            <a:extLst>
              <a:ext uri="{FF2B5EF4-FFF2-40B4-BE49-F238E27FC236}">
                <a16:creationId xmlns:a16="http://schemas.microsoft.com/office/drawing/2014/main" id="{6A2DBC68-9D51-3BE2-3D76-4D93EA6CB60E}"/>
              </a:ext>
            </a:extLst>
          </p:cNvPr>
          <p:cNvCxnSpPr>
            <a:cxnSpLocks/>
            <a:stCxn id="96" idx="0"/>
            <a:endCxn id="96" idx="2"/>
          </p:cNvCxnSpPr>
          <p:nvPr/>
        </p:nvCxnSpPr>
        <p:spPr>
          <a:xfrm>
            <a:off x="10412623" y="2584561"/>
            <a:ext cx="0" cy="2597169"/>
          </a:xfrm>
          <a:prstGeom prst="line">
            <a:avLst/>
          </a:prstGeom>
          <a:ln w="12700" cap="rnd">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99" name="Graphic 98" descr="Processor outline">
            <a:extLst>
              <a:ext uri="{FF2B5EF4-FFF2-40B4-BE49-F238E27FC236}">
                <a16:creationId xmlns:a16="http://schemas.microsoft.com/office/drawing/2014/main" id="{E53CAFBE-6D82-057D-6C55-9FC6284941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558" y="4335378"/>
            <a:ext cx="699207" cy="699207"/>
          </a:xfrm>
          <a:prstGeom prst="rect">
            <a:avLst/>
          </a:prstGeom>
        </p:spPr>
      </p:pic>
      <p:sp>
        <p:nvSpPr>
          <p:cNvPr id="100" name="TextBox 99">
            <a:extLst>
              <a:ext uri="{FF2B5EF4-FFF2-40B4-BE49-F238E27FC236}">
                <a16:creationId xmlns:a16="http://schemas.microsoft.com/office/drawing/2014/main" id="{FB6DFEBC-2ED5-FC34-D30E-D760874E382C}"/>
              </a:ext>
            </a:extLst>
          </p:cNvPr>
          <p:cNvSpPr txBox="1"/>
          <p:nvPr/>
        </p:nvSpPr>
        <p:spPr>
          <a:xfrm>
            <a:off x="9909003" y="4677411"/>
            <a:ext cx="871137" cy="461665"/>
          </a:xfrm>
          <a:prstGeom prst="rect">
            <a:avLst/>
          </a:prstGeom>
          <a:noFill/>
        </p:spPr>
        <p:txBody>
          <a:bodyPr wrap="none" rtlCol="0">
            <a:spAutoFit/>
          </a:bodyPr>
          <a:lstStyle/>
          <a:p>
            <a:pPr algn="ctr"/>
            <a:r>
              <a:rPr lang="en-US" sz="1200" b="1" dirty="0"/>
              <a:t>Cloud</a:t>
            </a:r>
          </a:p>
          <a:p>
            <a:pPr algn="ctr"/>
            <a:r>
              <a:rPr lang="en-US" sz="1200" b="1" dirty="0"/>
              <a:t>Workloads</a:t>
            </a:r>
          </a:p>
        </p:txBody>
      </p:sp>
      <p:sp>
        <p:nvSpPr>
          <p:cNvPr id="101" name="TextBox 100">
            <a:extLst>
              <a:ext uri="{FF2B5EF4-FFF2-40B4-BE49-F238E27FC236}">
                <a16:creationId xmlns:a16="http://schemas.microsoft.com/office/drawing/2014/main" id="{3B1D148D-24BD-49DF-B01C-792A5B6555DE}"/>
              </a:ext>
            </a:extLst>
          </p:cNvPr>
          <p:cNvSpPr txBox="1"/>
          <p:nvPr/>
        </p:nvSpPr>
        <p:spPr>
          <a:xfrm>
            <a:off x="9198949" y="2640987"/>
            <a:ext cx="425116" cy="276999"/>
          </a:xfrm>
          <a:prstGeom prst="rect">
            <a:avLst/>
          </a:prstGeom>
          <a:noFill/>
        </p:spPr>
        <p:txBody>
          <a:bodyPr wrap="none" rtlCol="0">
            <a:spAutoFit/>
          </a:bodyPr>
          <a:lstStyle/>
          <a:p>
            <a:r>
              <a:rPr lang="en-US" sz="1200" dirty="0"/>
              <a:t>AZ1</a:t>
            </a:r>
          </a:p>
        </p:txBody>
      </p:sp>
      <p:sp>
        <p:nvSpPr>
          <p:cNvPr id="102" name="TextBox 101">
            <a:extLst>
              <a:ext uri="{FF2B5EF4-FFF2-40B4-BE49-F238E27FC236}">
                <a16:creationId xmlns:a16="http://schemas.microsoft.com/office/drawing/2014/main" id="{FADC7FBB-1AC8-6991-BDDC-FE792EAA03E7}"/>
              </a:ext>
            </a:extLst>
          </p:cNvPr>
          <p:cNvSpPr txBox="1"/>
          <p:nvPr/>
        </p:nvSpPr>
        <p:spPr>
          <a:xfrm>
            <a:off x="11267462" y="2640987"/>
            <a:ext cx="425116" cy="276999"/>
          </a:xfrm>
          <a:prstGeom prst="rect">
            <a:avLst/>
          </a:prstGeom>
          <a:noFill/>
        </p:spPr>
        <p:txBody>
          <a:bodyPr wrap="none" rtlCol="0">
            <a:spAutoFit/>
          </a:bodyPr>
          <a:lstStyle/>
          <a:p>
            <a:r>
              <a:rPr lang="en-US" sz="1200" dirty="0"/>
              <a:t>AZ2</a:t>
            </a:r>
          </a:p>
        </p:txBody>
      </p:sp>
      <p:sp>
        <p:nvSpPr>
          <p:cNvPr id="108" name="TextBox 107">
            <a:extLst>
              <a:ext uri="{FF2B5EF4-FFF2-40B4-BE49-F238E27FC236}">
                <a16:creationId xmlns:a16="http://schemas.microsoft.com/office/drawing/2014/main" id="{20EADF20-97C2-2A08-C933-35C7B8A768F7}"/>
              </a:ext>
            </a:extLst>
          </p:cNvPr>
          <p:cNvSpPr txBox="1"/>
          <p:nvPr/>
        </p:nvSpPr>
        <p:spPr>
          <a:xfrm>
            <a:off x="9662149" y="3534886"/>
            <a:ext cx="1497847" cy="646331"/>
          </a:xfrm>
          <a:prstGeom prst="rect">
            <a:avLst/>
          </a:prstGeom>
          <a:noFill/>
        </p:spPr>
        <p:txBody>
          <a:bodyPr wrap="none" rtlCol="0">
            <a:spAutoFit/>
          </a:bodyPr>
          <a:lstStyle/>
          <a:p>
            <a:pPr algn="ctr"/>
            <a:r>
              <a:rPr lang="en-US" sz="1200" b="1" dirty="0"/>
              <a:t>Aviatrix </a:t>
            </a:r>
          </a:p>
          <a:p>
            <a:pPr algn="ctr"/>
            <a:r>
              <a:rPr lang="en-US" sz="1200" b="1" dirty="0"/>
              <a:t>Secure Egress/Spoke</a:t>
            </a:r>
          </a:p>
          <a:p>
            <a:pPr algn="ctr"/>
            <a:r>
              <a:rPr lang="en-US" sz="1200" b="1" dirty="0"/>
              <a:t>Gateways</a:t>
            </a:r>
          </a:p>
        </p:txBody>
      </p:sp>
      <p:sp>
        <p:nvSpPr>
          <p:cNvPr id="110" name="Rounded Rectangle 109">
            <a:extLst>
              <a:ext uri="{FF2B5EF4-FFF2-40B4-BE49-F238E27FC236}">
                <a16:creationId xmlns:a16="http://schemas.microsoft.com/office/drawing/2014/main" id="{9E08E2DA-C7AE-23F6-3515-8D5CB17DDEDA}"/>
              </a:ext>
            </a:extLst>
          </p:cNvPr>
          <p:cNvSpPr/>
          <p:nvPr/>
        </p:nvSpPr>
        <p:spPr>
          <a:xfrm>
            <a:off x="264310" y="1716778"/>
            <a:ext cx="5725010" cy="4138800"/>
          </a:xfrm>
          <a:prstGeom prst="roundRect">
            <a:avLst>
              <a:gd name="adj" fmla="val 7573"/>
            </a:avLst>
          </a:prstGeom>
          <a:noFill/>
          <a:ln w="25400"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a:extLst>
              <a:ext uri="{FF2B5EF4-FFF2-40B4-BE49-F238E27FC236}">
                <a16:creationId xmlns:a16="http://schemas.microsoft.com/office/drawing/2014/main" id="{7D58C98F-67F7-2A4B-3830-8D6BEF354F14}"/>
              </a:ext>
            </a:extLst>
          </p:cNvPr>
          <p:cNvSpPr/>
          <p:nvPr/>
        </p:nvSpPr>
        <p:spPr>
          <a:xfrm>
            <a:off x="6110047" y="1728874"/>
            <a:ext cx="2767218" cy="4134876"/>
          </a:xfrm>
          <a:prstGeom prst="roundRect">
            <a:avLst>
              <a:gd name="adj" fmla="val 7573"/>
            </a:avLst>
          </a:prstGeom>
          <a:noFill/>
          <a:ln w="25400" cap="rnd">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a:extLst>
              <a:ext uri="{FF2B5EF4-FFF2-40B4-BE49-F238E27FC236}">
                <a16:creationId xmlns:a16="http://schemas.microsoft.com/office/drawing/2014/main" id="{4F7957CE-59C1-BB3B-B0C5-DE0B9E1332EA}"/>
              </a:ext>
            </a:extLst>
          </p:cNvPr>
          <p:cNvSpPr/>
          <p:nvPr/>
        </p:nvSpPr>
        <p:spPr>
          <a:xfrm>
            <a:off x="9027462" y="1728873"/>
            <a:ext cx="2767218" cy="4134876"/>
          </a:xfrm>
          <a:prstGeom prst="roundRect">
            <a:avLst>
              <a:gd name="adj" fmla="val 7573"/>
            </a:avLst>
          </a:prstGeom>
          <a:noFill/>
          <a:ln w="25400" cap="rnd">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a:extLst>
              <a:ext uri="{FF2B5EF4-FFF2-40B4-BE49-F238E27FC236}">
                <a16:creationId xmlns:a16="http://schemas.microsoft.com/office/drawing/2014/main" id="{7AF46E5A-BD96-A310-7800-61341D1238A0}"/>
              </a:ext>
            </a:extLst>
          </p:cNvPr>
          <p:cNvCxnSpPr>
            <a:cxnSpLocks/>
            <a:stCxn id="3" idx="1"/>
            <a:endCxn id="32" idx="2"/>
          </p:cNvCxnSpPr>
          <p:nvPr/>
        </p:nvCxnSpPr>
        <p:spPr>
          <a:xfrm flipH="1" flipV="1">
            <a:off x="1628143" y="5181730"/>
            <a:ext cx="1282387" cy="41879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BCEA0F5-8A34-B3EF-7D87-56BA04C5D0DA}"/>
              </a:ext>
            </a:extLst>
          </p:cNvPr>
          <p:cNvCxnSpPr>
            <a:cxnSpLocks/>
            <a:stCxn id="3" idx="3"/>
            <a:endCxn id="51" idx="2"/>
          </p:cNvCxnSpPr>
          <p:nvPr/>
        </p:nvCxnSpPr>
        <p:spPr>
          <a:xfrm flipV="1">
            <a:off x="3330661" y="5181730"/>
            <a:ext cx="1225642" cy="41879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B0A1B7C5-452C-EE5F-83D4-118DCB94E12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8178" y="3028330"/>
            <a:ext cx="420131" cy="420131"/>
          </a:xfrm>
          <a:prstGeom prst="rect">
            <a:avLst/>
          </a:prstGeom>
        </p:spPr>
      </p:pic>
      <p:pic>
        <p:nvPicPr>
          <p:cNvPr id="42" name="Graphic 41">
            <a:extLst>
              <a:ext uri="{FF2B5EF4-FFF2-40B4-BE49-F238E27FC236}">
                <a16:creationId xmlns:a16="http://schemas.microsoft.com/office/drawing/2014/main" id="{33BC9528-A573-1B7C-7896-A7288D9E81A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031289" y="3030898"/>
            <a:ext cx="420131" cy="420131"/>
          </a:xfrm>
          <a:prstGeom prst="rect">
            <a:avLst/>
          </a:prstGeom>
        </p:spPr>
      </p:pic>
      <p:pic>
        <p:nvPicPr>
          <p:cNvPr id="64" name="Graphic 63">
            <a:extLst>
              <a:ext uri="{FF2B5EF4-FFF2-40B4-BE49-F238E27FC236}">
                <a16:creationId xmlns:a16="http://schemas.microsoft.com/office/drawing/2014/main" id="{0647EBDB-D730-3E76-3EC6-DC6C7CFACAF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696338" y="3028330"/>
            <a:ext cx="420131" cy="420131"/>
          </a:xfrm>
          <a:prstGeom prst="rect">
            <a:avLst/>
          </a:prstGeom>
        </p:spPr>
      </p:pic>
      <p:pic>
        <p:nvPicPr>
          <p:cNvPr id="65" name="Graphic 64">
            <a:extLst>
              <a:ext uri="{FF2B5EF4-FFF2-40B4-BE49-F238E27FC236}">
                <a16:creationId xmlns:a16="http://schemas.microsoft.com/office/drawing/2014/main" id="{BEDC4EC8-F081-E65B-38BA-7428692DE1BA}"/>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959449" y="3030898"/>
            <a:ext cx="420131" cy="420131"/>
          </a:xfrm>
          <a:prstGeom prst="rect">
            <a:avLst/>
          </a:prstGeom>
        </p:spPr>
      </p:pic>
      <p:cxnSp>
        <p:nvCxnSpPr>
          <p:cNvPr id="19" name="Straight Connector 18">
            <a:extLst>
              <a:ext uri="{FF2B5EF4-FFF2-40B4-BE49-F238E27FC236}">
                <a16:creationId xmlns:a16="http://schemas.microsoft.com/office/drawing/2014/main" id="{438DB534-F627-5177-A201-AF07AE33CAB9}"/>
              </a:ext>
            </a:extLst>
          </p:cNvPr>
          <p:cNvCxnSpPr>
            <a:cxnSpLocks/>
            <a:stCxn id="15" idx="0"/>
            <a:endCxn id="71" idx="2"/>
          </p:cNvCxnSpPr>
          <p:nvPr/>
        </p:nvCxnSpPr>
        <p:spPr>
          <a:xfrm flipV="1">
            <a:off x="7482410" y="5181730"/>
            <a:ext cx="2053" cy="1950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F79744-CB72-9B10-7B82-308BDEDD7988}"/>
              </a:ext>
            </a:extLst>
          </p:cNvPr>
          <p:cNvCxnSpPr/>
          <p:nvPr/>
        </p:nvCxnSpPr>
        <p:spPr>
          <a:xfrm>
            <a:off x="3139921" y="5630241"/>
            <a:ext cx="7314115"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78" name="Graphic 77">
            <a:extLst>
              <a:ext uri="{FF2B5EF4-FFF2-40B4-BE49-F238E27FC236}">
                <a16:creationId xmlns:a16="http://schemas.microsoft.com/office/drawing/2014/main" id="{126A623B-068A-86C0-0BC6-47E4DCE0763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624498" y="3028330"/>
            <a:ext cx="420131" cy="420131"/>
          </a:xfrm>
          <a:prstGeom prst="rect">
            <a:avLst/>
          </a:prstGeom>
        </p:spPr>
      </p:pic>
      <p:pic>
        <p:nvPicPr>
          <p:cNvPr id="80" name="Graphic 79">
            <a:extLst>
              <a:ext uri="{FF2B5EF4-FFF2-40B4-BE49-F238E27FC236}">
                <a16:creationId xmlns:a16="http://schemas.microsoft.com/office/drawing/2014/main" id="{95C6E7B5-ACDE-C020-47F6-9F6F7FA1047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887609" y="3030898"/>
            <a:ext cx="420131" cy="420131"/>
          </a:xfrm>
          <a:prstGeom prst="rect">
            <a:avLst/>
          </a:prstGeom>
        </p:spPr>
      </p:pic>
      <p:pic>
        <p:nvPicPr>
          <p:cNvPr id="103" name="Graphic 102">
            <a:extLst>
              <a:ext uri="{FF2B5EF4-FFF2-40B4-BE49-F238E27FC236}">
                <a16:creationId xmlns:a16="http://schemas.microsoft.com/office/drawing/2014/main" id="{964E44CE-8886-4EDF-E642-5B81357B0A7F}"/>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52658" y="3028330"/>
            <a:ext cx="420131" cy="420131"/>
          </a:xfrm>
          <a:prstGeom prst="rect">
            <a:avLst/>
          </a:prstGeom>
        </p:spPr>
      </p:pic>
      <p:pic>
        <p:nvPicPr>
          <p:cNvPr id="104" name="Graphic 103">
            <a:extLst>
              <a:ext uri="{FF2B5EF4-FFF2-40B4-BE49-F238E27FC236}">
                <a16:creationId xmlns:a16="http://schemas.microsoft.com/office/drawing/2014/main" id="{A644F39B-1203-6369-AA31-E4B3782557A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815769" y="3030898"/>
            <a:ext cx="420131" cy="420131"/>
          </a:xfrm>
          <a:prstGeom prst="rect">
            <a:avLst/>
          </a:prstGeom>
        </p:spPr>
      </p:pic>
      <p:pic>
        <p:nvPicPr>
          <p:cNvPr id="3" name="Graphic 2">
            <a:extLst>
              <a:ext uri="{FF2B5EF4-FFF2-40B4-BE49-F238E27FC236}">
                <a16:creationId xmlns:a16="http://schemas.microsoft.com/office/drawing/2014/main" id="{D0B41011-AF1F-A6EA-9046-447A042C5E4A}"/>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910530" y="5390462"/>
            <a:ext cx="420131" cy="420131"/>
          </a:xfrm>
          <a:prstGeom prst="rect">
            <a:avLst/>
          </a:prstGeom>
        </p:spPr>
      </p:pic>
      <p:pic>
        <p:nvPicPr>
          <p:cNvPr id="15" name="Graphic 14">
            <a:extLst>
              <a:ext uri="{FF2B5EF4-FFF2-40B4-BE49-F238E27FC236}">
                <a16:creationId xmlns:a16="http://schemas.microsoft.com/office/drawing/2014/main" id="{C30066AB-D62F-C50B-4CA9-E63D0701A6C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72344" y="5376782"/>
            <a:ext cx="420131" cy="420131"/>
          </a:xfrm>
          <a:prstGeom prst="rect">
            <a:avLst/>
          </a:prstGeom>
        </p:spPr>
      </p:pic>
      <p:pic>
        <p:nvPicPr>
          <p:cNvPr id="16" name="Graphic 15">
            <a:extLst>
              <a:ext uri="{FF2B5EF4-FFF2-40B4-BE49-F238E27FC236}">
                <a16:creationId xmlns:a16="http://schemas.microsoft.com/office/drawing/2014/main" id="{71B1C047-F5F7-117D-C242-BEB6A8E98FD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185025" y="5385434"/>
            <a:ext cx="420131" cy="420131"/>
          </a:xfrm>
          <a:prstGeom prst="rect">
            <a:avLst/>
          </a:prstGeom>
        </p:spPr>
      </p:pic>
      <p:pic>
        <p:nvPicPr>
          <p:cNvPr id="4" name="Picture 2">
            <a:extLst>
              <a:ext uri="{FF2B5EF4-FFF2-40B4-BE49-F238E27FC236}">
                <a16:creationId xmlns:a16="http://schemas.microsoft.com/office/drawing/2014/main" id="{F96BED30-02CF-6CBF-BE27-5D1F7ECCF79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6757" y="5970914"/>
            <a:ext cx="714886" cy="4279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F12F183-1804-2CD2-60B6-CF55960B0EE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616" y="5966982"/>
            <a:ext cx="1153028" cy="3332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Google Cloud Logo and symbol, meaning, history, PNG, brand">
            <a:extLst>
              <a:ext uri="{FF2B5EF4-FFF2-40B4-BE49-F238E27FC236}">
                <a16:creationId xmlns:a16="http://schemas.microsoft.com/office/drawing/2014/main" id="{4C5E9FB3-822C-1821-3E5C-3AAAA68B732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71431" y="5551616"/>
            <a:ext cx="1905835" cy="1191147"/>
          </a:xfrm>
          <a:prstGeom prst="rect">
            <a:avLst/>
          </a:prstGeom>
          <a:noFill/>
          <a:extLst>
            <a:ext uri="{909E8E84-426E-40DD-AFC4-6F175D3DCCD1}">
              <a14:hiddenFill xmlns:a14="http://schemas.microsoft.com/office/drawing/2010/main">
                <a:solidFill>
                  <a:srgbClr val="FFFFFF"/>
                </a:solidFill>
              </a14:hiddenFill>
            </a:ext>
          </a:extLst>
        </p:spPr>
      </p:pic>
      <p:sp>
        <p:nvSpPr>
          <p:cNvPr id="8" name="Arc 54">
            <a:extLst>
              <a:ext uri="{FF2B5EF4-FFF2-40B4-BE49-F238E27FC236}">
                <a16:creationId xmlns:a16="http://schemas.microsoft.com/office/drawing/2014/main" id="{83AAA288-6B78-60A4-8EE1-AF425E390D48}"/>
              </a:ext>
            </a:extLst>
          </p:cNvPr>
          <p:cNvSpPr/>
          <p:nvPr/>
        </p:nvSpPr>
        <p:spPr>
          <a:xfrm>
            <a:off x="1129761" y="2009136"/>
            <a:ext cx="3187994" cy="2503007"/>
          </a:xfrm>
          <a:custGeom>
            <a:avLst/>
            <a:gdLst>
              <a:gd name="connsiteX0" fmla="*/ 132 w 1821581"/>
              <a:gd name="connsiteY0" fmla="*/ 996743 h 2028066"/>
              <a:gd name="connsiteX1" fmla="*/ 920416 w 1821581"/>
              <a:gd name="connsiteY1" fmla="*/ 57 h 2028066"/>
              <a:gd name="connsiteX2" fmla="*/ 1821582 w 1821581"/>
              <a:gd name="connsiteY2" fmla="*/ 1014034 h 2028066"/>
              <a:gd name="connsiteX3" fmla="*/ 910791 w 1821581"/>
              <a:gd name="connsiteY3" fmla="*/ 1014033 h 2028066"/>
              <a:gd name="connsiteX4" fmla="*/ 132 w 1821581"/>
              <a:gd name="connsiteY4" fmla="*/ 996743 h 2028066"/>
              <a:gd name="connsiteX0" fmla="*/ 132 w 1821581"/>
              <a:gd name="connsiteY0" fmla="*/ 996743 h 2028066"/>
              <a:gd name="connsiteX1" fmla="*/ 920416 w 1821581"/>
              <a:gd name="connsiteY1" fmla="*/ 57 h 2028066"/>
              <a:gd name="connsiteX2" fmla="*/ 1821582 w 1821581"/>
              <a:gd name="connsiteY2" fmla="*/ 1014034 h 2028066"/>
              <a:gd name="connsiteX0" fmla="*/ 0 w 1831026"/>
              <a:gd name="connsiteY0" fmla="*/ 996743 h 1014034"/>
              <a:gd name="connsiteX1" fmla="*/ 920284 w 1831026"/>
              <a:gd name="connsiteY1" fmla="*/ 57 h 1014034"/>
              <a:gd name="connsiteX2" fmla="*/ 1821450 w 1831026"/>
              <a:gd name="connsiteY2" fmla="*/ 1014034 h 1014034"/>
              <a:gd name="connsiteX3" fmla="*/ 910659 w 1831026"/>
              <a:gd name="connsiteY3" fmla="*/ 1014033 h 1014034"/>
              <a:gd name="connsiteX4" fmla="*/ 0 w 1831026"/>
              <a:gd name="connsiteY4" fmla="*/ 996743 h 1014034"/>
              <a:gd name="connsiteX0" fmla="*/ 0 w 1831026"/>
              <a:gd name="connsiteY0" fmla="*/ 996743 h 1014034"/>
              <a:gd name="connsiteX1" fmla="*/ 1428957 w 1831026"/>
              <a:gd name="connsiteY1" fmla="*/ 18224 h 1014034"/>
              <a:gd name="connsiteX2" fmla="*/ 1821450 w 1831026"/>
              <a:gd name="connsiteY2" fmla="*/ 1014034 h 1014034"/>
              <a:gd name="connsiteX0" fmla="*/ 0 w 2130287"/>
              <a:gd name="connsiteY0" fmla="*/ 996743 h 1020090"/>
              <a:gd name="connsiteX1" fmla="*/ 920284 w 2130287"/>
              <a:gd name="connsiteY1" fmla="*/ 57 h 1020090"/>
              <a:gd name="connsiteX2" fmla="*/ 1821450 w 2130287"/>
              <a:gd name="connsiteY2" fmla="*/ 1014034 h 1020090"/>
              <a:gd name="connsiteX3" fmla="*/ 910659 w 2130287"/>
              <a:gd name="connsiteY3" fmla="*/ 1014033 h 1020090"/>
              <a:gd name="connsiteX4" fmla="*/ 0 w 2130287"/>
              <a:gd name="connsiteY4" fmla="*/ 996743 h 1020090"/>
              <a:gd name="connsiteX0" fmla="*/ 0 w 2130287"/>
              <a:gd name="connsiteY0" fmla="*/ 996743 h 1020090"/>
              <a:gd name="connsiteX1" fmla="*/ 1428957 w 2130287"/>
              <a:gd name="connsiteY1" fmla="*/ 18224 h 1020090"/>
              <a:gd name="connsiteX2" fmla="*/ 2130287 w 2130287"/>
              <a:gd name="connsiteY2" fmla="*/ 1020090 h 1020090"/>
              <a:gd name="connsiteX0" fmla="*/ 0 w 1861190"/>
              <a:gd name="connsiteY0" fmla="*/ 996743 h 1625653"/>
              <a:gd name="connsiteX1" fmla="*/ 920284 w 1861190"/>
              <a:gd name="connsiteY1" fmla="*/ 57 h 1625653"/>
              <a:gd name="connsiteX2" fmla="*/ 1821450 w 1861190"/>
              <a:gd name="connsiteY2" fmla="*/ 1014034 h 1625653"/>
              <a:gd name="connsiteX3" fmla="*/ 910659 w 1861190"/>
              <a:gd name="connsiteY3" fmla="*/ 1014033 h 1625653"/>
              <a:gd name="connsiteX4" fmla="*/ 0 w 1861190"/>
              <a:gd name="connsiteY4" fmla="*/ 996743 h 1625653"/>
              <a:gd name="connsiteX0" fmla="*/ 0 w 1861190"/>
              <a:gd name="connsiteY0" fmla="*/ 996743 h 1625653"/>
              <a:gd name="connsiteX1" fmla="*/ 1428957 w 1861190"/>
              <a:gd name="connsiteY1" fmla="*/ 18224 h 1625653"/>
              <a:gd name="connsiteX2" fmla="*/ 1857783 w 1861190"/>
              <a:gd name="connsiteY2" fmla="*/ 1625653 h 1625653"/>
              <a:gd name="connsiteX0" fmla="*/ 0 w 2240157"/>
              <a:gd name="connsiteY0" fmla="*/ 996743 h 1625653"/>
              <a:gd name="connsiteX1" fmla="*/ 920284 w 2240157"/>
              <a:gd name="connsiteY1" fmla="*/ 57 h 1625653"/>
              <a:gd name="connsiteX2" fmla="*/ 1821450 w 2240157"/>
              <a:gd name="connsiteY2" fmla="*/ 1014034 h 1625653"/>
              <a:gd name="connsiteX3" fmla="*/ 910659 w 2240157"/>
              <a:gd name="connsiteY3" fmla="*/ 1014033 h 1625653"/>
              <a:gd name="connsiteX4" fmla="*/ 0 w 2240157"/>
              <a:gd name="connsiteY4" fmla="*/ 996743 h 1625653"/>
              <a:gd name="connsiteX0" fmla="*/ 0 w 2240157"/>
              <a:gd name="connsiteY0" fmla="*/ 996743 h 1625653"/>
              <a:gd name="connsiteX1" fmla="*/ 1428957 w 2240157"/>
              <a:gd name="connsiteY1" fmla="*/ 18224 h 1625653"/>
              <a:gd name="connsiteX2" fmla="*/ 1857783 w 2240157"/>
              <a:gd name="connsiteY2" fmla="*/ 1625653 h 1625653"/>
              <a:gd name="connsiteX0" fmla="*/ 24223 w 2264380"/>
              <a:gd name="connsiteY0" fmla="*/ 996743 h 1625653"/>
              <a:gd name="connsiteX1" fmla="*/ 944507 w 2264380"/>
              <a:gd name="connsiteY1" fmla="*/ 57 h 1625653"/>
              <a:gd name="connsiteX2" fmla="*/ 1845673 w 2264380"/>
              <a:gd name="connsiteY2" fmla="*/ 1014034 h 1625653"/>
              <a:gd name="connsiteX3" fmla="*/ 934882 w 2264380"/>
              <a:gd name="connsiteY3" fmla="*/ 1014033 h 1625653"/>
              <a:gd name="connsiteX4" fmla="*/ 24223 w 2264380"/>
              <a:gd name="connsiteY4" fmla="*/ 996743 h 1625653"/>
              <a:gd name="connsiteX0" fmla="*/ 0 w 2264380"/>
              <a:gd name="connsiteY0" fmla="*/ 1565972 h 1625653"/>
              <a:gd name="connsiteX1" fmla="*/ 1453180 w 2264380"/>
              <a:gd name="connsiteY1" fmla="*/ 18224 h 1625653"/>
              <a:gd name="connsiteX2" fmla="*/ 1882006 w 2264380"/>
              <a:gd name="connsiteY2" fmla="*/ 1625653 h 1625653"/>
              <a:gd name="connsiteX0" fmla="*/ 24223 w 2225330"/>
              <a:gd name="connsiteY0" fmla="*/ 996743 h 1625653"/>
              <a:gd name="connsiteX1" fmla="*/ 944507 w 2225330"/>
              <a:gd name="connsiteY1" fmla="*/ 57 h 1625653"/>
              <a:gd name="connsiteX2" fmla="*/ 1845673 w 2225330"/>
              <a:gd name="connsiteY2" fmla="*/ 1014034 h 1625653"/>
              <a:gd name="connsiteX3" fmla="*/ 934882 w 2225330"/>
              <a:gd name="connsiteY3" fmla="*/ 1014033 h 1625653"/>
              <a:gd name="connsiteX4" fmla="*/ 24223 w 2225330"/>
              <a:gd name="connsiteY4" fmla="*/ 996743 h 1625653"/>
              <a:gd name="connsiteX0" fmla="*/ 0 w 2225330"/>
              <a:gd name="connsiteY0" fmla="*/ 1565972 h 1625653"/>
              <a:gd name="connsiteX1" fmla="*/ 1276398 w 2225330"/>
              <a:gd name="connsiteY1" fmla="*/ 12168 h 1625653"/>
              <a:gd name="connsiteX2" fmla="*/ 1882006 w 2225330"/>
              <a:gd name="connsiteY2" fmla="*/ 1625653 h 1625653"/>
              <a:gd name="connsiteX0" fmla="*/ 24223 w 2115295"/>
              <a:gd name="connsiteY0" fmla="*/ 996743 h 1625653"/>
              <a:gd name="connsiteX1" fmla="*/ 944507 w 2115295"/>
              <a:gd name="connsiteY1" fmla="*/ 57 h 1625653"/>
              <a:gd name="connsiteX2" fmla="*/ 1845673 w 2115295"/>
              <a:gd name="connsiteY2" fmla="*/ 1014034 h 1625653"/>
              <a:gd name="connsiteX3" fmla="*/ 934882 w 2115295"/>
              <a:gd name="connsiteY3" fmla="*/ 1014033 h 1625653"/>
              <a:gd name="connsiteX4" fmla="*/ 24223 w 2115295"/>
              <a:gd name="connsiteY4" fmla="*/ 996743 h 1625653"/>
              <a:gd name="connsiteX0" fmla="*/ 0 w 2115295"/>
              <a:gd name="connsiteY0" fmla="*/ 1565972 h 1625653"/>
              <a:gd name="connsiteX1" fmla="*/ 1276398 w 2115295"/>
              <a:gd name="connsiteY1" fmla="*/ 12168 h 1625653"/>
              <a:gd name="connsiteX2" fmla="*/ 1882006 w 2115295"/>
              <a:gd name="connsiteY2" fmla="*/ 1625653 h 1625653"/>
            </a:gdLst>
            <a:ahLst/>
            <a:cxnLst>
              <a:cxn ang="0">
                <a:pos x="connsiteX0" y="connsiteY0"/>
              </a:cxn>
              <a:cxn ang="0">
                <a:pos x="connsiteX1" y="connsiteY1"/>
              </a:cxn>
              <a:cxn ang="0">
                <a:pos x="connsiteX2" y="connsiteY2"/>
              </a:cxn>
            </a:cxnLst>
            <a:rect l="l" t="t" r="r" b="b"/>
            <a:pathLst>
              <a:path w="2115295" h="1625653" stroke="0" extrusionOk="0">
                <a:moveTo>
                  <a:pt x="24223" y="996743"/>
                </a:moveTo>
                <a:cubicBezTo>
                  <a:pt x="32761" y="439355"/>
                  <a:pt x="443823" y="-5834"/>
                  <a:pt x="944507" y="57"/>
                </a:cubicBezTo>
                <a:cubicBezTo>
                  <a:pt x="1443740" y="5931"/>
                  <a:pt x="1845673" y="458179"/>
                  <a:pt x="1845673" y="1014034"/>
                </a:cubicBezTo>
                <a:lnTo>
                  <a:pt x="934882" y="1014033"/>
                </a:lnTo>
                <a:lnTo>
                  <a:pt x="24223" y="996743"/>
                </a:lnTo>
                <a:close/>
              </a:path>
              <a:path w="2115295" h="1625653" fill="none">
                <a:moveTo>
                  <a:pt x="0" y="1565972"/>
                </a:moveTo>
                <a:cubicBezTo>
                  <a:pt x="8538" y="1008584"/>
                  <a:pt x="775714" y="6277"/>
                  <a:pt x="1276398" y="12168"/>
                </a:cubicBezTo>
                <a:cubicBezTo>
                  <a:pt x="1775631" y="18042"/>
                  <a:pt x="2489360" y="791239"/>
                  <a:pt x="1882006" y="1625653"/>
                </a:cubicBezTo>
              </a:path>
            </a:pathLst>
          </a:custGeom>
          <a:ln w="38100">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Curved Connector 8">
            <a:extLst>
              <a:ext uri="{FF2B5EF4-FFF2-40B4-BE49-F238E27FC236}">
                <a16:creationId xmlns:a16="http://schemas.microsoft.com/office/drawing/2014/main" id="{0BB28271-F1C7-747E-C65B-FB9A3AABB8B3}"/>
              </a:ext>
            </a:extLst>
          </p:cNvPr>
          <p:cNvCxnSpPr>
            <a:cxnSpLocks/>
          </p:cNvCxnSpPr>
          <p:nvPr/>
        </p:nvCxnSpPr>
        <p:spPr>
          <a:xfrm rot="16200000" flipV="1">
            <a:off x="-224439" y="3155954"/>
            <a:ext cx="2459463" cy="2"/>
          </a:xfrm>
          <a:prstGeom prst="curved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11CFF5FF-5F78-2CF5-8C47-F8DA36EC6087}"/>
              </a:ext>
            </a:extLst>
          </p:cNvPr>
          <p:cNvCxnSpPr>
            <a:cxnSpLocks/>
          </p:cNvCxnSpPr>
          <p:nvPr/>
        </p:nvCxnSpPr>
        <p:spPr>
          <a:xfrm rot="16200000" flipV="1">
            <a:off x="5594100" y="3170833"/>
            <a:ext cx="2459463" cy="2"/>
          </a:xfrm>
          <a:prstGeom prst="curved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49959AE5-FDDD-04F0-A672-DC244A440CFE}"/>
              </a:ext>
            </a:extLst>
          </p:cNvPr>
          <p:cNvCxnSpPr>
            <a:cxnSpLocks/>
          </p:cNvCxnSpPr>
          <p:nvPr/>
        </p:nvCxnSpPr>
        <p:spPr>
          <a:xfrm rot="16200000" flipV="1">
            <a:off x="8526815" y="3143255"/>
            <a:ext cx="2459463" cy="2"/>
          </a:xfrm>
          <a:prstGeom prst="curved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A0AAEFC4-4C81-C615-22E7-507B111AE4E4}"/>
              </a:ext>
            </a:extLst>
          </p:cNvPr>
          <p:cNvGrpSpPr/>
          <p:nvPr/>
        </p:nvGrpSpPr>
        <p:grpSpPr>
          <a:xfrm>
            <a:off x="398386" y="1092428"/>
            <a:ext cx="1194334" cy="724055"/>
            <a:chOff x="6150286" y="3955723"/>
            <a:chExt cx="1194334" cy="724055"/>
          </a:xfrm>
        </p:grpSpPr>
        <p:sp>
          <p:nvSpPr>
            <p:cNvPr id="14" name="Freeform 50">
              <a:extLst>
                <a:ext uri="{FF2B5EF4-FFF2-40B4-BE49-F238E27FC236}">
                  <a16:creationId xmlns:a16="http://schemas.microsoft.com/office/drawing/2014/main" id="{18C96AA0-4595-83BB-2ABD-ED86AC64BC6A}"/>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0F6E0167-4997-D0D7-DA40-AB95C70F0A58}"/>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grpSp>
        <p:nvGrpSpPr>
          <p:cNvPr id="20" name="Group 19">
            <a:extLst>
              <a:ext uri="{FF2B5EF4-FFF2-40B4-BE49-F238E27FC236}">
                <a16:creationId xmlns:a16="http://schemas.microsoft.com/office/drawing/2014/main" id="{17B6CA55-0DEA-A136-8A24-16AEB66E133F}"/>
              </a:ext>
            </a:extLst>
          </p:cNvPr>
          <p:cNvGrpSpPr/>
          <p:nvPr/>
        </p:nvGrpSpPr>
        <p:grpSpPr>
          <a:xfrm>
            <a:off x="6257729" y="1081496"/>
            <a:ext cx="1194334" cy="724055"/>
            <a:chOff x="6150286" y="3955723"/>
            <a:chExt cx="1194334" cy="724055"/>
          </a:xfrm>
        </p:grpSpPr>
        <p:sp>
          <p:nvSpPr>
            <p:cNvPr id="23" name="Freeform 50">
              <a:extLst>
                <a:ext uri="{FF2B5EF4-FFF2-40B4-BE49-F238E27FC236}">
                  <a16:creationId xmlns:a16="http://schemas.microsoft.com/office/drawing/2014/main" id="{5F28545D-0875-CC36-2E7F-EB6E28E81A4E}"/>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 name="TextBox 34">
              <a:extLst>
                <a:ext uri="{FF2B5EF4-FFF2-40B4-BE49-F238E27FC236}">
                  <a16:creationId xmlns:a16="http://schemas.microsoft.com/office/drawing/2014/main" id="{DF9E0AAA-EC1E-C405-EF44-086B7BC2F200}"/>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grpSp>
        <p:nvGrpSpPr>
          <p:cNvPr id="36" name="Group 35">
            <a:extLst>
              <a:ext uri="{FF2B5EF4-FFF2-40B4-BE49-F238E27FC236}">
                <a16:creationId xmlns:a16="http://schemas.microsoft.com/office/drawing/2014/main" id="{A3011BA8-BE99-7263-08EA-D87E367438A7}"/>
              </a:ext>
            </a:extLst>
          </p:cNvPr>
          <p:cNvGrpSpPr/>
          <p:nvPr/>
        </p:nvGrpSpPr>
        <p:grpSpPr>
          <a:xfrm>
            <a:off x="9163594" y="1079285"/>
            <a:ext cx="1194334" cy="724055"/>
            <a:chOff x="6150286" y="3955723"/>
            <a:chExt cx="1194334" cy="724055"/>
          </a:xfrm>
        </p:grpSpPr>
        <p:sp>
          <p:nvSpPr>
            <p:cNvPr id="37" name="Freeform 50">
              <a:extLst>
                <a:ext uri="{FF2B5EF4-FFF2-40B4-BE49-F238E27FC236}">
                  <a16:creationId xmlns:a16="http://schemas.microsoft.com/office/drawing/2014/main" id="{F4C06947-9FB3-ED44-FB32-122CE79849AF}"/>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8" name="TextBox 37">
              <a:extLst>
                <a:ext uri="{FF2B5EF4-FFF2-40B4-BE49-F238E27FC236}">
                  <a16:creationId xmlns:a16="http://schemas.microsoft.com/office/drawing/2014/main" id="{6A3A84D3-6DCF-BC6D-FD95-82F5B7E75920}"/>
                </a:ext>
              </a:extLst>
            </p:cNvPr>
            <p:cNvSpPr txBox="1"/>
            <p:nvPr/>
          </p:nvSpPr>
          <p:spPr>
            <a:xfrm>
              <a:off x="6401147" y="4244775"/>
              <a:ext cx="788742" cy="307777"/>
            </a:xfrm>
            <a:prstGeom prst="rect">
              <a:avLst/>
            </a:prstGeom>
            <a:noFill/>
          </p:spPr>
          <p:txBody>
            <a:bodyPr wrap="none" rtlCol="0">
              <a:spAutoFit/>
            </a:bodyPr>
            <a:lstStyle/>
            <a:p>
              <a:r>
                <a:rPr lang="en-US" sz="1400" b="1" dirty="0"/>
                <a:t>Internet</a:t>
              </a:r>
            </a:p>
          </p:txBody>
        </p:sp>
      </p:grpSp>
      <p:pic>
        <p:nvPicPr>
          <p:cNvPr id="39" name="Picture 38">
            <a:extLst>
              <a:ext uri="{FF2B5EF4-FFF2-40B4-BE49-F238E27FC236}">
                <a16:creationId xmlns:a16="http://schemas.microsoft.com/office/drawing/2014/main" id="{C53716DB-E382-A96B-5A8E-237A30BB668A}"/>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072054" y="431068"/>
            <a:ext cx="761616" cy="619900"/>
          </a:xfrm>
          <a:prstGeom prst="rect">
            <a:avLst/>
          </a:prstGeom>
        </p:spPr>
      </p:pic>
      <p:pic>
        <p:nvPicPr>
          <p:cNvPr id="40" name="Picture 39">
            <a:extLst>
              <a:ext uri="{FF2B5EF4-FFF2-40B4-BE49-F238E27FC236}">
                <a16:creationId xmlns:a16="http://schemas.microsoft.com/office/drawing/2014/main" id="{932C1A8B-5ED8-93A9-3399-0F494867AD5C}"/>
              </a:ext>
            </a:extLst>
          </p:cNvPr>
          <p:cNvPicPr>
            <a:picLocks noChangeAspect="1"/>
          </p:cNvPicPr>
          <p:nvPr/>
        </p:nvPicPr>
        <p:blipFill>
          <a:blip r:embed="rId11"/>
          <a:stretch>
            <a:fillRect/>
          </a:stretch>
        </p:blipFill>
        <p:spPr>
          <a:xfrm>
            <a:off x="6375491" y="464114"/>
            <a:ext cx="523281" cy="523285"/>
          </a:xfrm>
          <a:prstGeom prst="rect">
            <a:avLst/>
          </a:prstGeom>
        </p:spPr>
      </p:pic>
      <p:sp>
        <p:nvSpPr>
          <p:cNvPr id="44" name="TextBox 43">
            <a:extLst>
              <a:ext uri="{FF2B5EF4-FFF2-40B4-BE49-F238E27FC236}">
                <a16:creationId xmlns:a16="http://schemas.microsoft.com/office/drawing/2014/main" id="{AAFCD6E0-3D21-161C-DE87-743392A5DA87}"/>
              </a:ext>
            </a:extLst>
          </p:cNvPr>
          <p:cNvSpPr txBox="1"/>
          <p:nvPr/>
        </p:nvSpPr>
        <p:spPr>
          <a:xfrm>
            <a:off x="6950362" y="415248"/>
            <a:ext cx="758926" cy="523220"/>
          </a:xfrm>
          <a:prstGeom prst="rect">
            <a:avLst/>
          </a:prstGeom>
          <a:noFill/>
        </p:spPr>
        <p:txBody>
          <a:bodyPr wrap="none" rtlCol="0">
            <a:spAutoFit/>
          </a:bodyPr>
          <a:lstStyle/>
          <a:p>
            <a:r>
              <a:rPr lang="en-US" sz="1400" b="1" dirty="0"/>
              <a:t>Aviatrix</a:t>
            </a:r>
          </a:p>
          <a:p>
            <a:r>
              <a:rPr lang="en-US" sz="1400" b="1" dirty="0" err="1"/>
              <a:t>CoPilot</a:t>
            </a:r>
            <a:endParaRPr lang="en-US" sz="1400" b="1" dirty="0"/>
          </a:p>
        </p:txBody>
      </p:sp>
      <p:sp>
        <p:nvSpPr>
          <p:cNvPr id="45" name="TextBox 44">
            <a:extLst>
              <a:ext uri="{FF2B5EF4-FFF2-40B4-BE49-F238E27FC236}">
                <a16:creationId xmlns:a16="http://schemas.microsoft.com/office/drawing/2014/main" id="{A399E261-5263-FD47-8005-B2A5824D7D18}"/>
              </a:ext>
            </a:extLst>
          </p:cNvPr>
          <p:cNvSpPr txBox="1"/>
          <p:nvPr/>
        </p:nvSpPr>
        <p:spPr>
          <a:xfrm>
            <a:off x="4200607" y="459380"/>
            <a:ext cx="934230" cy="523220"/>
          </a:xfrm>
          <a:prstGeom prst="rect">
            <a:avLst/>
          </a:prstGeom>
          <a:noFill/>
        </p:spPr>
        <p:txBody>
          <a:bodyPr wrap="none" rtlCol="0">
            <a:spAutoFit/>
          </a:bodyPr>
          <a:lstStyle/>
          <a:p>
            <a:pPr algn="r"/>
            <a:r>
              <a:rPr lang="en-US" sz="1400" b="1" dirty="0"/>
              <a:t>Aviatrix</a:t>
            </a:r>
          </a:p>
          <a:p>
            <a:pPr algn="r"/>
            <a:r>
              <a:rPr lang="en-US" sz="1400" b="1" dirty="0"/>
              <a:t>Controller</a:t>
            </a:r>
          </a:p>
        </p:txBody>
      </p:sp>
      <p:pic>
        <p:nvPicPr>
          <p:cNvPr id="47" name="Picture 46" descr="Icon&#10;&#10;Description automatically generated">
            <a:extLst>
              <a:ext uri="{FF2B5EF4-FFF2-40B4-BE49-F238E27FC236}">
                <a16:creationId xmlns:a16="http://schemas.microsoft.com/office/drawing/2014/main" id="{DBE6F380-89AA-A954-0444-D22B358DDAB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6128" y="3270843"/>
            <a:ext cx="304764" cy="304764"/>
          </a:xfrm>
          <a:prstGeom prst="rect">
            <a:avLst/>
          </a:prstGeom>
        </p:spPr>
      </p:pic>
      <p:pic>
        <p:nvPicPr>
          <p:cNvPr id="48" name="Picture 47" descr="Icon&#10;&#10;Description automatically generated">
            <a:extLst>
              <a:ext uri="{FF2B5EF4-FFF2-40B4-BE49-F238E27FC236}">
                <a16:creationId xmlns:a16="http://schemas.microsoft.com/office/drawing/2014/main" id="{B7D09D64-B4F4-0813-00BA-8EE4877ABB8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24747" y="3258103"/>
            <a:ext cx="304764" cy="304764"/>
          </a:xfrm>
          <a:prstGeom prst="rect">
            <a:avLst/>
          </a:prstGeom>
        </p:spPr>
      </p:pic>
      <p:pic>
        <p:nvPicPr>
          <p:cNvPr id="49" name="Picture 48" descr="Icon&#10;&#10;Description automatically generated">
            <a:extLst>
              <a:ext uri="{FF2B5EF4-FFF2-40B4-BE49-F238E27FC236}">
                <a16:creationId xmlns:a16="http://schemas.microsoft.com/office/drawing/2014/main" id="{EE07449D-7AF2-C76A-B9AC-FA5879BCCD1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10167" y="3245362"/>
            <a:ext cx="304764" cy="304764"/>
          </a:xfrm>
          <a:prstGeom prst="rect">
            <a:avLst/>
          </a:prstGeom>
        </p:spPr>
      </p:pic>
      <p:pic>
        <p:nvPicPr>
          <p:cNvPr id="67" name="Picture 66" descr="Icon&#10;&#10;Description automatically generated">
            <a:extLst>
              <a:ext uri="{FF2B5EF4-FFF2-40B4-BE49-F238E27FC236}">
                <a16:creationId xmlns:a16="http://schemas.microsoft.com/office/drawing/2014/main" id="{6D7FE364-47FA-C526-68DC-3E68CD83B6D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76288" y="3270843"/>
            <a:ext cx="304764" cy="304764"/>
          </a:xfrm>
          <a:prstGeom prst="rect">
            <a:avLst/>
          </a:prstGeom>
        </p:spPr>
      </p:pic>
      <p:pic>
        <p:nvPicPr>
          <p:cNvPr id="68" name="Picture 67" descr="Icon&#10;&#10;Description automatically generated">
            <a:extLst>
              <a:ext uri="{FF2B5EF4-FFF2-40B4-BE49-F238E27FC236}">
                <a16:creationId xmlns:a16="http://schemas.microsoft.com/office/drawing/2014/main" id="{E9064061-3455-D041-06A3-EE27CD83052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40521" y="3266689"/>
            <a:ext cx="304764" cy="304764"/>
          </a:xfrm>
          <a:prstGeom prst="rect">
            <a:avLst/>
          </a:prstGeom>
        </p:spPr>
      </p:pic>
      <p:pic>
        <p:nvPicPr>
          <p:cNvPr id="69" name="Picture 68" descr="Icon&#10;&#10;Description automatically generated">
            <a:extLst>
              <a:ext uri="{FF2B5EF4-FFF2-40B4-BE49-F238E27FC236}">
                <a16:creationId xmlns:a16="http://schemas.microsoft.com/office/drawing/2014/main" id="{7C2C87B7-37FF-8FE3-ECE3-7A399B30047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18594" y="3258103"/>
            <a:ext cx="304764" cy="304764"/>
          </a:xfrm>
          <a:prstGeom prst="rect">
            <a:avLst/>
          </a:prstGeom>
        </p:spPr>
      </p:pic>
      <p:pic>
        <p:nvPicPr>
          <p:cNvPr id="79" name="Picture 78" descr="Icon&#10;&#10;Description automatically generated">
            <a:extLst>
              <a:ext uri="{FF2B5EF4-FFF2-40B4-BE49-F238E27FC236}">
                <a16:creationId xmlns:a16="http://schemas.microsoft.com/office/drawing/2014/main" id="{F58DE994-F9ED-94F6-6548-FF07156239D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76146" y="3266628"/>
            <a:ext cx="304764" cy="304764"/>
          </a:xfrm>
          <a:prstGeom prst="rect">
            <a:avLst/>
          </a:prstGeom>
        </p:spPr>
      </p:pic>
      <p:pic>
        <p:nvPicPr>
          <p:cNvPr id="82" name="Picture 81" descr="Icon&#10;&#10;Description automatically generated">
            <a:extLst>
              <a:ext uri="{FF2B5EF4-FFF2-40B4-BE49-F238E27FC236}">
                <a16:creationId xmlns:a16="http://schemas.microsoft.com/office/drawing/2014/main" id="{77CDE8D8-4D44-80A8-D6A9-ACDD1F47389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034327" y="3289829"/>
            <a:ext cx="304764" cy="304764"/>
          </a:xfrm>
          <a:prstGeom prst="rect">
            <a:avLst/>
          </a:prstGeom>
        </p:spPr>
      </p:pic>
      <p:sp>
        <p:nvSpPr>
          <p:cNvPr id="26" name="TextBox 25">
            <a:extLst>
              <a:ext uri="{FF2B5EF4-FFF2-40B4-BE49-F238E27FC236}">
                <a16:creationId xmlns:a16="http://schemas.microsoft.com/office/drawing/2014/main" id="{8E1A3C42-16D4-3ACC-8FD1-D0BAA0DA3353}"/>
              </a:ext>
            </a:extLst>
          </p:cNvPr>
          <p:cNvSpPr txBox="1"/>
          <p:nvPr/>
        </p:nvSpPr>
        <p:spPr>
          <a:xfrm>
            <a:off x="6333554" y="5281622"/>
            <a:ext cx="731290" cy="369332"/>
          </a:xfrm>
          <a:prstGeom prst="rect">
            <a:avLst/>
          </a:prstGeom>
          <a:noFill/>
        </p:spPr>
        <p:txBody>
          <a:bodyPr wrap="none" rtlCol="0">
            <a:spAutoFit/>
          </a:bodyPr>
          <a:lstStyle/>
          <a:p>
            <a:r>
              <a:rPr lang="en-US" dirty="0"/>
              <a:t>App 3</a:t>
            </a:r>
          </a:p>
        </p:txBody>
      </p:sp>
      <p:sp>
        <p:nvSpPr>
          <p:cNvPr id="27" name="TextBox 26">
            <a:extLst>
              <a:ext uri="{FF2B5EF4-FFF2-40B4-BE49-F238E27FC236}">
                <a16:creationId xmlns:a16="http://schemas.microsoft.com/office/drawing/2014/main" id="{710FD652-EAA1-70F2-E339-373655A7A95B}"/>
              </a:ext>
            </a:extLst>
          </p:cNvPr>
          <p:cNvSpPr txBox="1"/>
          <p:nvPr/>
        </p:nvSpPr>
        <p:spPr>
          <a:xfrm>
            <a:off x="9315472" y="5291292"/>
            <a:ext cx="731290" cy="369332"/>
          </a:xfrm>
          <a:prstGeom prst="rect">
            <a:avLst/>
          </a:prstGeom>
          <a:noFill/>
        </p:spPr>
        <p:txBody>
          <a:bodyPr wrap="none" rtlCol="0">
            <a:spAutoFit/>
          </a:bodyPr>
          <a:lstStyle/>
          <a:p>
            <a:r>
              <a:rPr lang="en-US" dirty="0"/>
              <a:t>App 4</a:t>
            </a:r>
          </a:p>
        </p:txBody>
      </p:sp>
      <p:cxnSp>
        <p:nvCxnSpPr>
          <p:cNvPr id="85" name="Straight Connector 84">
            <a:extLst>
              <a:ext uri="{FF2B5EF4-FFF2-40B4-BE49-F238E27FC236}">
                <a16:creationId xmlns:a16="http://schemas.microsoft.com/office/drawing/2014/main" id="{ACBDE96C-F138-1AA0-9A26-46283A0C5A52}"/>
              </a:ext>
            </a:extLst>
          </p:cNvPr>
          <p:cNvCxnSpPr>
            <a:cxnSpLocks/>
          </p:cNvCxnSpPr>
          <p:nvPr/>
        </p:nvCxnSpPr>
        <p:spPr>
          <a:xfrm flipV="1">
            <a:off x="10399810" y="5181730"/>
            <a:ext cx="2053" cy="1950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8BE9EA-643C-264A-F941-CE4C5FDEC0E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4043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9"/>
</p:tagLst>
</file>

<file path=ppt/tags/tag2.xml><?xml version="1.0" encoding="utf-8"?>
<p:tagLst xmlns:a="http://schemas.openxmlformats.org/drawingml/2006/main" xmlns:r="http://schemas.openxmlformats.org/officeDocument/2006/relationships" xmlns:p="http://schemas.openxmlformats.org/presentationml/2006/main">
  <p:tag name="TIMING" val="|3.8"/>
</p:tagLst>
</file>

<file path=ppt/theme/theme1.xml><?xml version="1.0" encoding="utf-8"?>
<a:theme xmlns:a="http://schemas.openxmlformats.org/drawingml/2006/main" name="1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4" ma:contentTypeDescription="Create a new document." ma:contentTypeScope="" ma:versionID="430d1f542ce570a06ab36dd3304d019d">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f55d18327d5e6bebccb59ce712d1bc85"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Props1.xml><?xml version="1.0" encoding="utf-8"?>
<ds:datastoreItem xmlns:ds="http://schemas.openxmlformats.org/officeDocument/2006/customXml" ds:itemID="{8EE9F5DE-C304-4FCB-A49B-77448954F053}">
  <ds:schemaRefs>
    <ds:schemaRef ds:uri="http://schemas.microsoft.com/sharepoint/v3/contenttype/forms"/>
  </ds:schemaRefs>
</ds:datastoreItem>
</file>

<file path=customXml/itemProps2.xml><?xml version="1.0" encoding="utf-8"?>
<ds:datastoreItem xmlns:ds="http://schemas.openxmlformats.org/officeDocument/2006/customXml" ds:itemID="{08550809-1152-4515-A87E-F5DFC7AAC7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B9FF71-FEEE-44B8-A6CF-D155580552DE}">
  <ds:schemaRefs>
    <ds:schemaRef ds:uri="d86145dc-5422-4d95-9035-99d1eb0aad04"/>
    <ds:schemaRef ds:uri="http://purl.org/dc/term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schemas.microsoft.com/office/infopath/2007/PartnerControls"/>
    <ds:schemaRef ds:uri="441d0141-fee1-4d79-859b-40b8ef8f47c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4202</TotalTime>
  <Words>2130</Words>
  <Application>Microsoft Macintosh PowerPoint</Application>
  <PresentationFormat>Widescreen</PresentationFormat>
  <Paragraphs>841</Paragraphs>
  <Slides>29</Slides>
  <Notes>10</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Courier New</vt:lpstr>
      <vt:lpstr>Gotham Light</vt:lpstr>
      <vt:lpstr>Helvetica 55 Roman</vt:lpstr>
      <vt:lpstr>Open Sans</vt:lpstr>
      <vt:lpstr>Wingdings</vt:lpstr>
      <vt:lpstr>1_Aviatrix_lite</vt:lpstr>
      <vt:lpstr>Internet Egress close to the Applications</vt:lpstr>
      <vt:lpstr>Problem Statement</vt:lpstr>
      <vt:lpstr>Aviatrix Secure Egress Filtering</vt:lpstr>
      <vt:lpstr>Aviatrix Secure Egress Filtering</vt:lpstr>
      <vt:lpstr>PowerPoint Presentation</vt:lpstr>
      <vt:lpstr>Aviatrix Secure Egress Filtering</vt:lpstr>
      <vt:lpstr>Aviatrix Secure Egress Filtering</vt:lpstr>
      <vt:lpstr>PowerPoint Presentation</vt:lpstr>
      <vt:lpstr>PowerPoint Presentation</vt:lpstr>
      <vt:lpstr>Aviatrix Secure Egress Filtering Design Pattern</vt:lpstr>
      <vt:lpstr>Enable Egress</vt:lpstr>
      <vt:lpstr>PowerPoint Presentation</vt:lpstr>
      <vt:lpstr>Aviatrix Advance NAT</vt:lpstr>
      <vt:lpstr>PowerPoint Presentation</vt:lpstr>
      <vt:lpstr>PowerPoint Presentation</vt:lpstr>
      <vt:lpstr>Brown Field Scenario</vt:lpstr>
      <vt:lpstr>Deploy Aviatrix Gateways – no disruption</vt:lpstr>
      <vt:lpstr>Update the Default Route Table towards Aviatrix NAT GW</vt:lpstr>
      <vt:lpstr>Reduce Cloud Costs, Improve Security, Non-Disruptive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Reduce Cloud Costs, Improve Security, Non-Disruptive Deployment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 Enterprise Brands Choose Aviatrix for Cloud Networking</dc:title>
  <dc:creator>Rod Stuhlmuller</dc:creator>
  <cp:lastModifiedBy>Shahzad Ali</cp:lastModifiedBy>
  <cp:revision>22</cp:revision>
  <dcterms:created xsi:type="dcterms:W3CDTF">2022-08-22T16:42:25Z</dcterms:created>
  <dcterms:modified xsi:type="dcterms:W3CDTF">2024-03-18T17:05:35Z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ies>
</file>