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6" r:id="rId4"/>
  </p:sldMasterIdLst>
  <p:notesMasterIdLst>
    <p:notesMasterId r:id="rId19"/>
  </p:notesMasterIdLst>
  <p:sldIdLst>
    <p:sldId id="2132736271" r:id="rId5"/>
    <p:sldId id="2142532993" r:id="rId6"/>
    <p:sldId id="2142532947" r:id="rId7"/>
    <p:sldId id="2142532936" r:id="rId8"/>
    <p:sldId id="2142532995" r:id="rId9"/>
    <p:sldId id="2142532994" r:id="rId10"/>
    <p:sldId id="2076137258" r:id="rId11"/>
    <p:sldId id="2132736414" r:id="rId12"/>
    <p:sldId id="2132736413" r:id="rId13"/>
    <p:sldId id="2142532970" r:id="rId14"/>
    <p:sldId id="2132736419" r:id="rId15"/>
    <p:sldId id="2132736416" r:id="rId16"/>
    <p:sldId id="2142532941" r:id="rId17"/>
    <p:sldId id="21425329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3"/>
    <p:restoredTop sz="96255"/>
  </p:normalViewPr>
  <p:slideViewPr>
    <p:cSldViewPr snapToGrid="0">
      <p:cViewPr varScale="1">
        <p:scale>
          <a:sx n="127" d="100"/>
          <a:sy n="127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zad Ali" userId="ecba8e45-00b4-4f6b-a2f0-4dc2d773ca2c" providerId="ADAL" clId="{8B4FC5D8-650F-374E-8BE6-ADD2E3CB2828}"/>
    <pc:docChg chg="custSel modSld delMainMaster">
      <pc:chgData name="Shahzad Ali" userId="ecba8e45-00b4-4f6b-a2f0-4dc2d773ca2c" providerId="ADAL" clId="{8B4FC5D8-650F-374E-8BE6-ADD2E3CB2828}" dt="2024-02-12T06:03:05.653" v="27" actId="2696"/>
      <pc:docMkLst>
        <pc:docMk/>
      </pc:docMkLst>
      <pc:sldChg chg="modSp mod modClrScheme chgLayout">
        <pc:chgData name="Shahzad Ali" userId="ecba8e45-00b4-4f6b-a2f0-4dc2d773ca2c" providerId="ADAL" clId="{8B4FC5D8-650F-374E-8BE6-ADD2E3CB2828}" dt="2024-02-12T06:02:31.538" v="7" actId="208"/>
        <pc:sldMkLst>
          <pc:docMk/>
          <pc:sldMk cId="1503351216" sldId="2076137258"/>
        </pc:sldMkLst>
        <pc:spChg chg="mod">
          <ac:chgData name="Shahzad Ali" userId="ecba8e45-00b4-4f6b-a2f0-4dc2d773ca2c" providerId="ADAL" clId="{8B4FC5D8-650F-374E-8BE6-ADD2E3CB2828}" dt="2024-02-12T06:02:27.731" v="6" actId="207"/>
          <ac:spMkLst>
            <pc:docMk/>
            <pc:sldMk cId="1503351216" sldId="2076137258"/>
            <ac:spMk id="4" creationId="{61604055-B5D3-4020-A513-BFF620665122}"/>
          </ac:spMkLst>
        </pc:spChg>
        <pc:spChg chg="mod">
          <ac:chgData name="Shahzad Ali" userId="ecba8e45-00b4-4f6b-a2f0-4dc2d773ca2c" providerId="ADAL" clId="{8B4FC5D8-650F-374E-8BE6-ADD2E3CB2828}" dt="2024-02-12T06:02:27.731" v="6" actId="207"/>
          <ac:spMkLst>
            <pc:docMk/>
            <pc:sldMk cId="1503351216" sldId="2076137258"/>
            <ac:spMk id="5" creationId="{B1686017-C0CB-42B9-BE27-7FC7476AADFA}"/>
          </ac:spMkLst>
        </pc:spChg>
        <pc:spChg chg="mod">
          <ac:chgData name="Shahzad Ali" userId="ecba8e45-00b4-4f6b-a2f0-4dc2d773ca2c" providerId="ADAL" clId="{8B4FC5D8-650F-374E-8BE6-ADD2E3CB2828}" dt="2024-02-12T06:02:31.538" v="7" actId="208"/>
          <ac:spMkLst>
            <pc:docMk/>
            <pc:sldMk cId="1503351216" sldId="2076137258"/>
            <ac:spMk id="7" creationId="{37E49E2E-ACD5-4180-BD9D-BD1D2CC054E4}"/>
          </ac:spMkLst>
        </pc:spChg>
        <pc:spChg chg="mod">
          <ac:chgData name="Shahzad Ali" userId="ecba8e45-00b4-4f6b-a2f0-4dc2d773ca2c" providerId="ADAL" clId="{8B4FC5D8-650F-374E-8BE6-ADD2E3CB2828}" dt="2024-02-12T06:02:27.731" v="6" actId="207"/>
          <ac:spMkLst>
            <pc:docMk/>
            <pc:sldMk cId="1503351216" sldId="2076137258"/>
            <ac:spMk id="13" creationId="{241590E5-D634-4AC1-85E6-852A6C049F64}"/>
          </ac:spMkLst>
        </pc:spChg>
        <pc:spChg chg="mod">
          <ac:chgData name="Shahzad Ali" userId="ecba8e45-00b4-4f6b-a2f0-4dc2d773ca2c" providerId="ADAL" clId="{8B4FC5D8-650F-374E-8BE6-ADD2E3CB2828}" dt="2024-02-12T06:02:27.731" v="6" actId="207"/>
          <ac:spMkLst>
            <pc:docMk/>
            <pc:sldMk cId="1503351216" sldId="2076137258"/>
            <ac:spMk id="14" creationId="{9FB8CC60-7CBD-4974-B185-AB4F3E01F3F7}"/>
          </ac:spMkLst>
        </pc:spChg>
        <pc:picChg chg="mod">
          <ac:chgData name="Shahzad Ali" userId="ecba8e45-00b4-4f6b-a2f0-4dc2d773ca2c" providerId="ADAL" clId="{8B4FC5D8-650F-374E-8BE6-ADD2E3CB2828}" dt="2024-02-12T06:02:31.538" v="7" actId="208"/>
          <ac:picMkLst>
            <pc:docMk/>
            <pc:sldMk cId="1503351216" sldId="2076137258"/>
            <ac:picMk id="17" creationId="{1FA6DBC4-4051-4639-B21C-B33F4FDB343E}"/>
          </ac:picMkLst>
        </pc:picChg>
      </pc:sldChg>
      <pc:sldChg chg="addSp delSp modSp mod modClrScheme chgLayout">
        <pc:chgData name="Shahzad Ali" userId="ecba8e45-00b4-4f6b-a2f0-4dc2d773ca2c" providerId="ADAL" clId="{8B4FC5D8-650F-374E-8BE6-ADD2E3CB2828}" dt="2024-02-12T06:01:52.528" v="1" actId="478"/>
        <pc:sldMkLst>
          <pc:docMk/>
          <pc:sldMk cId="879343633" sldId="2132736271"/>
        </pc:sldMkLst>
        <pc:spChg chg="add mod ord">
          <ac:chgData name="Shahzad Ali" userId="ecba8e45-00b4-4f6b-a2f0-4dc2d773ca2c" providerId="ADAL" clId="{8B4FC5D8-650F-374E-8BE6-ADD2E3CB2828}" dt="2024-02-12T06:01:50.753" v="0" actId="700"/>
          <ac:spMkLst>
            <pc:docMk/>
            <pc:sldMk cId="879343633" sldId="2132736271"/>
            <ac:spMk id="3" creationId="{B6B44BDB-FC51-9EDD-3B63-6DCBEA4475B8}"/>
          </ac:spMkLst>
        </pc:spChg>
        <pc:spChg chg="mod ord">
          <ac:chgData name="Shahzad Ali" userId="ecba8e45-00b4-4f6b-a2f0-4dc2d773ca2c" providerId="ADAL" clId="{8B4FC5D8-650F-374E-8BE6-ADD2E3CB2828}" dt="2024-02-12T06:01:50.753" v="0" actId="700"/>
          <ac:spMkLst>
            <pc:docMk/>
            <pc:sldMk cId="879343633" sldId="2132736271"/>
            <ac:spMk id="5" creationId="{6E8A3686-A96F-1425-DA60-6FCB8AE4D267}"/>
          </ac:spMkLst>
        </pc:spChg>
        <pc:spChg chg="mod ord">
          <ac:chgData name="Shahzad Ali" userId="ecba8e45-00b4-4f6b-a2f0-4dc2d773ca2c" providerId="ADAL" clId="{8B4FC5D8-650F-374E-8BE6-ADD2E3CB2828}" dt="2024-02-12T06:01:50.753" v="0" actId="700"/>
          <ac:spMkLst>
            <pc:docMk/>
            <pc:sldMk cId="879343633" sldId="2132736271"/>
            <ac:spMk id="6" creationId="{326FADD3-8A0B-2420-7C66-7519B9D565F4}"/>
          </ac:spMkLst>
        </pc:spChg>
        <pc:picChg chg="del">
          <ac:chgData name="Shahzad Ali" userId="ecba8e45-00b4-4f6b-a2f0-4dc2d773ca2c" providerId="ADAL" clId="{8B4FC5D8-650F-374E-8BE6-ADD2E3CB2828}" dt="2024-02-12T06:01:52.528" v="1" actId="478"/>
          <ac:picMkLst>
            <pc:docMk/>
            <pc:sldMk cId="879343633" sldId="2132736271"/>
            <ac:picMk id="2" creationId="{F1E52372-AF2C-157C-AD46-1FE7D5457A36}"/>
          </ac:picMkLst>
        </pc:picChg>
      </pc:sldChg>
      <pc:sldChg chg="mod modClrScheme chgLayout">
        <pc:chgData name="Shahzad Ali" userId="ecba8e45-00b4-4f6b-a2f0-4dc2d773ca2c" providerId="ADAL" clId="{8B4FC5D8-650F-374E-8BE6-ADD2E3CB2828}" dt="2024-02-12T06:02:39.216" v="8" actId="700"/>
        <pc:sldMkLst>
          <pc:docMk/>
          <pc:sldMk cId="465406803" sldId="2132736413"/>
        </pc:sldMkLst>
      </pc:sldChg>
      <pc:sldChg chg="modSp mod modClrScheme chgLayout">
        <pc:chgData name="Shahzad Ali" userId="ecba8e45-00b4-4f6b-a2f0-4dc2d773ca2c" providerId="ADAL" clId="{8B4FC5D8-650F-374E-8BE6-ADD2E3CB2828}" dt="2024-02-12T06:02:39.216" v="8" actId="700"/>
        <pc:sldMkLst>
          <pc:docMk/>
          <pc:sldMk cId="4256639195" sldId="2132736414"/>
        </pc:sldMkLst>
        <pc:spChg chg="mod ord">
          <ac:chgData name="Shahzad Ali" userId="ecba8e45-00b4-4f6b-a2f0-4dc2d773ca2c" providerId="ADAL" clId="{8B4FC5D8-650F-374E-8BE6-ADD2E3CB2828}" dt="2024-02-12T06:02:39.216" v="8" actId="700"/>
          <ac:spMkLst>
            <pc:docMk/>
            <pc:sldMk cId="4256639195" sldId="2132736414"/>
            <ac:spMk id="3" creationId="{A8BF5073-FDB3-DC4E-169F-1CA0D165FD7F}"/>
          </ac:spMkLst>
        </pc:spChg>
      </pc:sldChg>
      <pc:sldChg chg="mod modClrScheme chgLayout">
        <pc:chgData name="Shahzad Ali" userId="ecba8e45-00b4-4f6b-a2f0-4dc2d773ca2c" providerId="ADAL" clId="{8B4FC5D8-650F-374E-8BE6-ADD2E3CB2828}" dt="2024-02-12T06:02:39.216" v="8" actId="700"/>
        <pc:sldMkLst>
          <pc:docMk/>
          <pc:sldMk cId="2064744852" sldId="2132736416"/>
        </pc:sldMkLst>
      </pc:sldChg>
      <pc:sldChg chg="mod modClrScheme chgLayout">
        <pc:chgData name="Shahzad Ali" userId="ecba8e45-00b4-4f6b-a2f0-4dc2d773ca2c" providerId="ADAL" clId="{8B4FC5D8-650F-374E-8BE6-ADD2E3CB2828}" dt="2024-02-12T06:02:39.216" v="8" actId="700"/>
        <pc:sldMkLst>
          <pc:docMk/>
          <pc:sldMk cId="1322028062" sldId="2132736419"/>
        </pc:sldMkLst>
      </pc:sldChg>
      <pc:sldChg chg="modSp mod modClrScheme chgLayout">
        <pc:chgData name="Shahzad Ali" userId="ecba8e45-00b4-4f6b-a2f0-4dc2d773ca2c" providerId="ADAL" clId="{8B4FC5D8-650F-374E-8BE6-ADD2E3CB2828}" dt="2024-02-12T06:02:18.969" v="4" actId="700"/>
        <pc:sldMkLst>
          <pc:docMk/>
          <pc:sldMk cId="2286006611" sldId="2142532936"/>
        </pc:sldMkLst>
        <pc:spChg chg="mod ord">
          <ac:chgData name="Shahzad Ali" userId="ecba8e45-00b4-4f6b-a2f0-4dc2d773ca2c" providerId="ADAL" clId="{8B4FC5D8-650F-374E-8BE6-ADD2E3CB2828}" dt="2024-02-12T06:02:18.969" v="4" actId="700"/>
          <ac:spMkLst>
            <pc:docMk/>
            <pc:sldMk cId="2286006611" sldId="2142532936"/>
            <ac:spMk id="172" creationId="{48228C35-C6A4-53E5-A485-6DCE1F5B351A}"/>
          </ac:spMkLst>
        </pc:spChg>
      </pc:sldChg>
      <pc:sldChg chg="modSp mod modClrScheme chgLayout">
        <pc:chgData name="Shahzad Ali" userId="ecba8e45-00b4-4f6b-a2f0-4dc2d773ca2c" providerId="ADAL" clId="{8B4FC5D8-650F-374E-8BE6-ADD2E3CB2828}" dt="2024-02-12T06:02:39.216" v="8" actId="700"/>
        <pc:sldMkLst>
          <pc:docMk/>
          <pc:sldMk cId="3045820853" sldId="2142532941"/>
        </pc:sldMkLst>
        <pc:spChg chg="mod ord">
          <ac:chgData name="Shahzad Ali" userId="ecba8e45-00b4-4f6b-a2f0-4dc2d773ca2c" providerId="ADAL" clId="{8B4FC5D8-650F-374E-8BE6-ADD2E3CB2828}" dt="2024-02-12T06:02:39.216" v="8" actId="700"/>
          <ac:spMkLst>
            <pc:docMk/>
            <pc:sldMk cId="3045820853" sldId="2142532941"/>
            <ac:spMk id="2" creationId="{80EDB735-2C3C-6C58-00F8-8506F21F665C}"/>
          </ac:spMkLst>
        </pc:spChg>
        <pc:spChg chg="mod ord">
          <ac:chgData name="Shahzad Ali" userId="ecba8e45-00b4-4f6b-a2f0-4dc2d773ca2c" providerId="ADAL" clId="{8B4FC5D8-650F-374E-8BE6-ADD2E3CB2828}" dt="2024-02-12T06:02:39.216" v="8" actId="700"/>
          <ac:spMkLst>
            <pc:docMk/>
            <pc:sldMk cId="3045820853" sldId="2142532941"/>
            <ac:spMk id="4" creationId="{02AD0896-0F9D-2096-F430-41F9810753F7}"/>
          </ac:spMkLst>
        </pc:spChg>
      </pc:sldChg>
      <pc:sldChg chg="modSp mod modClrScheme chgLayout">
        <pc:chgData name="Shahzad Ali" userId="ecba8e45-00b4-4f6b-a2f0-4dc2d773ca2c" providerId="ADAL" clId="{8B4FC5D8-650F-374E-8BE6-ADD2E3CB2828}" dt="2024-02-12T06:02:18.969" v="4" actId="700"/>
        <pc:sldMkLst>
          <pc:docMk/>
          <pc:sldMk cId="3458613989" sldId="2142532947"/>
        </pc:sldMkLst>
        <pc:spChg chg="mod ord">
          <ac:chgData name="Shahzad Ali" userId="ecba8e45-00b4-4f6b-a2f0-4dc2d773ca2c" providerId="ADAL" clId="{8B4FC5D8-650F-374E-8BE6-ADD2E3CB2828}" dt="2024-02-12T06:02:18.969" v="4" actId="700"/>
          <ac:spMkLst>
            <pc:docMk/>
            <pc:sldMk cId="3458613989" sldId="2142532947"/>
            <ac:spMk id="3" creationId="{BD601784-4895-EB49-8866-31C588F58ACD}"/>
          </ac:spMkLst>
        </pc:spChg>
        <pc:spChg chg="mod ord">
          <ac:chgData name="Shahzad Ali" userId="ecba8e45-00b4-4f6b-a2f0-4dc2d773ca2c" providerId="ADAL" clId="{8B4FC5D8-650F-374E-8BE6-ADD2E3CB2828}" dt="2024-02-12T06:02:18.969" v="4" actId="700"/>
          <ac:spMkLst>
            <pc:docMk/>
            <pc:sldMk cId="3458613989" sldId="2142532947"/>
            <ac:spMk id="172" creationId="{48228C35-C6A4-53E5-A485-6DCE1F5B351A}"/>
          </ac:spMkLst>
        </pc:spChg>
      </pc:sldChg>
      <pc:sldChg chg="modSp mod modClrScheme chgLayout">
        <pc:chgData name="Shahzad Ali" userId="ecba8e45-00b4-4f6b-a2f0-4dc2d773ca2c" providerId="ADAL" clId="{8B4FC5D8-650F-374E-8BE6-ADD2E3CB2828}" dt="2024-02-12T06:02:39.216" v="8" actId="700"/>
        <pc:sldMkLst>
          <pc:docMk/>
          <pc:sldMk cId="800384405" sldId="2142532970"/>
        </pc:sldMkLst>
        <pc:spChg chg="mod ord">
          <ac:chgData name="Shahzad Ali" userId="ecba8e45-00b4-4f6b-a2f0-4dc2d773ca2c" providerId="ADAL" clId="{8B4FC5D8-650F-374E-8BE6-ADD2E3CB2828}" dt="2024-02-12T06:02:39.216" v="8" actId="700"/>
          <ac:spMkLst>
            <pc:docMk/>
            <pc:sldMk cId="800384405" sldId="2142532970"/>
            <ac:spMk id="2" creationId="{AF852272-9C30-A2EC-A38C-D6D7987D2487}"/>
          </ac:spMkLst>
        </pc:spChg>
        <pc:spChg chg="mod ord">
          <ac:chgData name="Shahzad Ali" userId="ecba8e45-00b4-4f6b-a2f0-4dc2d773ca2c" providerId="ADAL" clId="{8B4FC5D8-650F-374E-8BE6-ADD2E3CB2828}" dt="2024-02-12T06:02:39.216" v="8" actId="700"/>
          <ac:spMkLst>
            <pc:docMk/>
            <pc:sldMk cId="800384405" sldId="2142532970"/>
            <ac:spMk id="3" creationId="{26E62833-F75C-506E-8380-19380B1D4CF8}"/>
          </ac:spMkLst>
        </pc:spChg>
      </pc:sldChg>
      <pc:sldChg chg="modSp mod modClrScheme chgLayout">
        <pc:chgData name="Shahzad Ali" userId="ecba8e45-00b4-4f6b-a2f0-4dc2d773ca2c" providerId="ADAL" clId="{8B4FC5D8-650F-374E-8BE6-ADD2E3CB2828}" dt="2024-02-12T06:02:39.216" v="8" actId="700"/>
        <pc:sldMkLst>
          <pc:docMk/>
          <pc:sldMk cId="630862657" sldId="2142532972"/>
        </pc:sldMkLst>
        <pc:spChg chg="mod ord">
          <ac:chgData name="Shahzad Ali" userId="ecba8e45-00b4-4f6b-a2f0-4dc2d773ca2c" providerId="ADAL" clId="{8B4FC5D8-650F-374E-8BE6-ADD2E3CB2828}" dt="2024-02-12T06:02:39.216" v="8" actId="700"/>
          <ac:spMkLst>
            <pc:docMk/>
            <pc:sldMk cId="630862657" sldId="2142532972"/>
            <ac:spMk id="2" creationId="{80EDB735-2C3C-6C58-00F8-8506F21F665C}"/>
          </ac:spMkLst>
        </pc:spChg>
        <pc:spChg chg="mod ord">
          <ac:chgData name="Shahzad Ali" userId="ecba8e45-00b4-4f6b-a2f0-4dc2d773ca2c" providerId="ADAL" clId="{8B4FC5D8-650F-374E-8BE6-ADD2E3CB2828}" dt="2024-02-12T06:02:39.216" v="8" actId="700"/>
          <ac:spMkLst>
            <pc:docMk/>
            <pc:sldMk cId="630862657" sldId="2142532972"/>
            <ac:spMk id="4" creationId="{02AD0896-0F9D-2096-F430-41F9810753F7}"/>
          </ac:spMkLst>
        </pc:spChg>
      </pc:sldChg>
      <pc:sldChg chg="modSp mod modClrScheme chgLayout">
        <pc:chgData name="Shahzad Ali" userId="ecba8e45-00b4-4f6b-a2f0-4dc2d773ca2c" providerId="ADAL" clId="{8B4FC5D8-650F-374E-8BE6-ADD2E3CB2828}" dt="2024-02-12T06:02:07.936" v="3" actId="14100"/>
        <pc:sldMkLst>
          <pc:docMk/>
          <pc:sldMk cId="2344777848" sldId="2142532993"/>
        </pc:sldMkLst>
        <pc:spChg chg="mod ord">
          <ac:chgData name="Shahzad Ali" userId="ecba8e45-00b4-4f6b-a2f0-4dc2d773ca2c" providerId="ADAL" clId="{8B4FC5D8-650F-374E-8BE6-ADD2E3CB2828}" dt="2024-02-12T06:02:03.516" v="2" actId="700"/>
          <ac:spMkLst>
            <pc:docMk/>
            <pc:sldMk cId="2344777848" sldId="2142532993"/>
            <ac:spMk id="4" creationId="{1A554EDD-335E-B92A-D48B-7CF2332EF0C9}"/>
          </ac:spMkLst>
        </pc:spChg>
        <pc:spChg chg="mod ord">
          <ac:chgData name="Shahzad Ali" userId="ecba8e45-00b4-4f6b-a2f0-4dc2d773ca2c" providerId="ADAL" clId="{8B4FC5D8-650F-374E-8BE6-ADD2E3CB2828}" dt="2024-02-12T06:02:07.936" v="3" actId="14100"/>
          <ac:spMkLst>
            <pc:docMk/>
            <pc:sldMk cId="2344777848" sldId="2142532993"/>
            <ac:spMk id="5" creationId="{7639C7CB-F862-4DC1-7132-778C3363BA9B}"/>
          </ac:spMkLst>
        </pc:spChg>
      </pc:sldChg>
      <pc:sldChg chg="modSp mod modClrScheme chgLayout">
        <pc:chgData name="Shahzad Ali" userId="ecba8e45-00b4-4f6b-a2f0-4dc2d773ca2c" providerId="ADAL" clId="{8B4FC5D8-650F-374E-8BE6-ADD2E3CB2828}" dt="2024-02-12T06:02:18.969" v="4" actId="700"/>
        <pc:sldMkLst>
          <pc:docMk/>
          <pc:sldMk cId="77262247" sldId="2142532994"/>
        </pc:sldMkLst>
        <pc:spChg chg="mod ord">
          <ac:chgData name="Shahzad Ali" userId="ecba8e45-00b4-4f6b-a2f0-4dc2d773ca2c" providerId="ADAL" clId="{8B4FC5D8-650F-374E-8BE6-ADD2E3CB2828}" dt="2024-02-12T06:02:18.969" v="4" actId="700"/>
          <ac:spMkLst>
            <pc:docMk/>
            <pc:sldMk cId="77262247" sldId="2142532994"/>
            <ac:spMk id="3" creationId="{BD601784-4895-EB49-8866-31C588F58ACD}"/>
          </ac:spMkLst>
        </pc:spChg>
        <pc:spChg chg="mod ord">
          <ac:chgData name="Shahzad Ali" userId="ecba8e45-00b4-4f6b-a2f0-4dc2d773ca2c" providerId="ADAL" clId="{8B4FC5D8-650F-374E-8BE6-ADD2E3CB2828}" dt="2024-02-12T06:02:18.969" v="4" actId="700"/>
          <ac:spMkLst>
            <pc:docMk/>
            <pc:sldMk cId="77262247" sldId="2142532994"/>
            <ac:spMk id="172" creationId="{48228C35-C6A4-53E5-A485-6DCE1F5B351A}"/>
          </ac:spMkLst>
        </pc:spChg>
      </pc:sldChg>
      <pc:sldChg chg="modSp mod modClrScheme chgLayout">
        <pc:chgData name="Shahzad Ali" userId="ecba8e45-00b4-4f6b-a2f0-4dc2d773ca2c" providerId="ADAL" clId="{8B4FC5D8-650F-374E-8BE6-ADD2E3CB2828}" dt="2024-02-12T06:02:18.969" v="4" actId="700"/>
        <pc:sldMkLst>
          <pc:docMk/>
          <pc:sldMk cId="898807779" sldId="2142532995"/>
        </pc:sldMkLst>
        <pc:spChg chg="mod ord">
          <ac:chgData name="Shahzad Ali" userId="ecba8e45-00b4-4f6b-a2f0-4dc2d773ca2c" providerId="ADAL" clId="{8B4FC5D8-650F-374E-8BE6-ADD2E3CB2828}" dt="2024-02-12T06:02:18.969" v="4" actId="700"/>
          <ac:spMkLst>
            <pc:docMk/>
            <pc:sldMk cId="898807779" sldId="2142532995"/>
            <ac:spMk id="3" creationId="{BD601784-4895-EB49-8866-31C588F58ACD}"/>
          </ac:spMkLst>
        </pc:spChg>
        <pc:spChg chg="mod ord">
          <ac:chgData name="Shahzad Ali" userId="ecba8e45-00b4-4f6b-a2f0-4dc2d773ca2c" providerId="ADAL" clId="{8B4FC5D8-650F-374E-8BE6-ADD2E3CB2828}" dt="2024-02-12T06:02:18.969" v="4" actId="700"/>
          <ac:spMkLst>
            <pc:docMk/>
            <pc:sldMk cId="898807779" sldId="2142532995"/>
            <ac:spMk id="172" creationId="{48228C35-C6A4-53E5-A485-6DCE1F5B351A}"/>
          </ac:spMkLst>
        </pc:spChg>
      </pc:sldChg>
      <pc:sldMasterChg chg="del delSldLayout">
        <pc:chgData name="Shahzad Ali" userId="ecba8e45-00b4-4f6b-a2f0-4dc2d773ca2c" providerId="ADAL" clId="{8B4FC5D8-650F-374E-8BE6-ADD2E3CB2828}" dt="2024-02-12T06:02:39.216" v="8" actId="700"/>
        <pc:sldMasterMkLst>
          <pc:docMk/>
          <pc:sldMasterMk cId="562111447" sldId="2147483702"/>
        </pc:sldMasterMkLst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2642248959" sldId="2147483662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1117048964" sldId="2147483663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1550833374" sldId="2147483664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4059580616" sldId="2147483665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348521094" sldId="2147483666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4070873728" sldId="2147483667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564382067" sldId="2147483668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3107078352" sldId="2147483669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531351279" sldId="2147483672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3086089942" sldId="2147483674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3124923673" sldId="2147483675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968099609" sldId="2147483676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393319279" sldId="2147483677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3321838397" sldId="2147483678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2178569506" sldId="2147483679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2964806774" sldId="2147483680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3381721630" sldId="2147483681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1288468482" sldId="2147483682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288855756" sldId="2147483683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2518373124" sldId="2147483684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2369115458" sldId="2147483685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2234624328" sldId="2147483687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599105191" sldId="2147483688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624811085" sldId="2147483689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2614049163" sldId="2147483696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4121938860" sldId="2147483697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4268603610" sldId="2147483698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471149735" sldId="2147483699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49068613" sldId="2147483700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291591263" sldId="2147483703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110447815" sldId="2147483704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1910036489" sldId="2147483705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2929335903" sldId="2147483706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2910957998" sldId="2147483707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2574179860" sldId="2147483708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367656786" sldId="2147483709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2575155348" sldId="2147483711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2599148967" sldId="2147483712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3338850181" sldId="2147483713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2632559271" sldId="2147483714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1157182659" sldId="2147483715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4094517887" sldId="2147483716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1935353020" sldId="2147483717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2447078189" sldId="2147483718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74037633" sldId="2147483719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1816745274" sldId="2147483720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4151336321" sldId="2147483721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2048958444" sldId="2147483722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4013708937" sldId="2147483723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3264403532" sldId="2147483724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1228690577" sldId="2147483725"/>
          </pc:sldLayoutMkLst>
        </pc:sldLayoutChg>
        <pc:sldLayoutChg chg="del">
          <pc:chgData name="Shahzad Ali" userId="ecba8e45-00b4-4f6b-a2f0-4dc2d773ca2c" providerId="ADAL" clId="{8B4FC5D8-650F-374E-8BE6-ADD2E3CB2828}" dt="2024-02-12T06:02:39.216" v="8" actId="700"/>
          <pc:sldLayoutMkLst>
            <pc:docMk/>
            <pc:sldMasterMk cId="562111447" sldId="2147483702"/>
            <pc:sldLayoutMk cId="1228690577" sldId="2147483726"/>
          </pc:sldLayoutMkLst>
        </pc:sldLayoutChg>
      </pc:sldMasterChg>
      <pc:sldMasterChg chg="del delSldLayout">
        <pc:chgData name="Shahzad Ali" userId="ecba8e45-00b4-4f6b-a2f0-4dc2d773ca2c" providerId="ADAL" clId="{8B4FC5D8-650F-374E-8BE6-ADD2E3CB2828}" dt="2024-02-12T06:03:05.653" v="27" actId="2696"/>
        <pc:sldMasterMkLst>
          <pc:docMk/>
          <pc:sldMasterMk cId="269878859" sldId="2147483727"/>
        </pc:sldMasterMkLst>
        <pc:sldLayoutChg chg="del">
          <pc:chgData name="Shahzad Ali" userId="ecba8e45-00b4-4f6b-a2f0-4dc2d773ca2c" providerId="ADAL" clId="{8B4FC5D8-650F-374E-8BE6-ADD2E3CB2828}" dt="2024-02-12T06:02:59.925" v="9" actId="2696"/>
          <pc:sldLayoutMkLst>
            <pc:docMk/>
            <pc:sldMasterMk cId="269878859" sldId="2147483727"/>
            <pc:sldLayoutMk cId="2731413477" sldId="2147483728"/>
          </pc:sldLayoutMkLst>
        </pc:sldLayoutChg>
        <pc:sldLayoutChg chg="del">
          <pc:chgData name="Shahzad Ali" userId="ecba8e45-00b4-4f6b-a2f0-4dc2d773ca2c" providerId="ADAL" clId="{8B4FC5D8-650F-374E-8BE6-ADD2E3CB2828}" dt="2024-02-12T06:03:00.273" v="10" actId="2696"/>
          <pc:sldLayoutMkLst>
            <pc:docMk/>
            <pc:sldMasterMk cId="269878859" sldId="2147483727"/>
            <pc:sldLayoutMk cId="978193987" sldId="2147483729"/>
          </pc:sldLayoutMkLst>
        </pc:sldLayoutChg>
        <pc:sldLayoutChg chg="del">
          <pc:chgData name="Shahzad Ali" userId="ecba8e45-00b4-4f6b-a2f0-4dc2d773ca2c" providerId="ADAL" clId="{8B4FC5D8-650F-374E-8BE6-ADD2E3CB2828}" dt="2024-02-12T06:03:00.458" v="11" actId="2696"/>
          <pc:sldLayoutMkLst>
            <pc:docMk/>
            <pc:sldMasterMk cId="269878859" sldId="2147483727"/>
            <pc:sldLayoutMk cId="130465252" sldId="2147483730"/>
          </pc:sldLayoutMkLst>
        </pc:sldLayoutChg>
        <pc:sldLayoutChg chg="del">
          <pc:chgData name="Shahzad Ali" userId="ecba8e45-00b4-4f6b-a2f0-4dc2d773ca2c" providerId="ADAL" clId="{8B4FC5D8-650F-374E-8BE6-ADD2E3CB2828}" dt="2024-02-12T06:03:00.634" v="12" actId="2696"/>
          <pc:sldLayoutMkLst>
            <pc:docMk/>
            <pc:sldMasterMk cId="269878859" sldId="2147483727"/>
            <pc:sldLayoutMk cId="2655287181" sldId="2147483731"/>
          </pc:sldLayoutMkLst>
        </pc:sldLayoutChg>
        <pc:sldLayoutChg chg="del">
          <pc:chgData name="Shahzad Ali" userId="ecba8e45-00b4-4f6b-a2f0-4dc2d773ca2c" providerId="ADAL" clId="{8B4FC5D8-650F-374E-8BE6-ADD2E3CB2828}" dt="2024-02-12T06:03:00.808" v="13" actId="2696"/>
          <pc:sldLayoutMkLst>
            <pc:docMk/>
            <pc:sldMasterMk cId="269878859" sldId="2147483727"/>
            <pc:sldLayoutMk cId="2485338963" sldId="2147483732"/>
          </pc:sldLayoutMkLst>
        </pc:sldLayoutChg>
        <pc:sldLayoutChg chg="del">
          <pc:chgData name="Shahzad Ali" userId="ecba8e45-00b4-4f6b-a2f0-4dc2d773ca2c" providerId="ADAL" clId="{8B4FC5D8-650F-374E-8BE6-ADD2E3CB2828}" dt="2024-02-12T06:03:00.975" v="14" actId="2696"/>
          <pc:sldLayoutMkLst>
            <pc:docMk/>
            <pc:sldMasterMk cId="269878859" sldId="2147483727"/>
            <pc:sldLayoutMk cId="1397974368" sldId="2147483733"/>
          </pc:sldLayoutMkLst>
        </pc:sldLayoutChg>
        <pc:sldLayoutChg chg="del">
          <pc:chgData name="Shahzad Ali" userId="ecba8e45-00b4-4f6b-a2f0-4dc2d773ca2c" providerId="ADAL" clId="{8B4FC5D8-650F-374E-8BE6-ADD2E3CB2828}" dt="2024-02-12T06:03:01.153" v="15" actId="2696"/>
          <pc:sldLayoutMkLst>
            <pc:docMk/>
            <pc:sldMasterMk cId="269878859" sldId="2147483727"/>
            <pc:sldLayoutMk cId="3178714226" sldId="2147483734"/>
          </pc:sldLayoutMkLst>
        </pc:sldLayoutChg>
        <pc:sldLayoutChg chg="del">
          <pc:chgData name="Shahzad Ali" userId="ecba8e45-00b4-4f6b-a2f0-4dc2d773ca2c" providerId="ADAL" clId="{8B4FC5D8-650F-374E-8BE6-ADD2E3CB2828}" dt="2024-02-12T06:03:01.334" v="16" actId="2696"/>
          <pc:sldLayoutMkLst>
            <pc:docMk/>
            <pc:sldMasterMk cId="269878859" sldId="2147483727"/>
            <pc:sldLayoutMk cId="2547072728" sldId="2147483735"/>
          </pc:sldLayoutMkLst>
        </pc:sldLayoutChg>
        <pc:sldLayoutChg chg="del">
          <pc:chgData name="Shahzad Ali" userId="ecba8e45-00b4-4f6b-a2f0-4dc2d773ca2c" providerId="ADAL" clId="{8B4FC5D8-650F-374E-8BE6-ADD2E3CB2828}" dt="2024-02-12T06:03:01.687" v="17" actId="2696"/>
          <pc:sldLayoutMkLst>
            <pc:docMk/>
            <pc:sldMasterMk cId="269878859" sldId="2147483727"/>
            <pc:sldLayoutMk cId="2536357947" sldId="2147483736"/>
          </pc:sldLayoutMkLst>
        </pc:sldLayoutChg>
        <pc:sldLayoutChg chg="del">
          <pc:chgData name="Shahzad Ali" userId="ecba8e45-00b4-4f6b-a2f0-4dc2d773ca2c" providerId="ADAL" clId="{8B4FC5D8-650F-374E-8BE6-ADD2E3CB2828}" dt="2024-02-12T06:03:01.862" v="18" actId="2696"/>
          <pc:sldLayoutMkLst>
            <pc:docMk/>
            <pc:sldMasterMk cId="269878859" sldId="2147483727"/>
            <pc:sldLayoutMk cId="515582230" sldId="2147483737"/>
          </pc:sldLayoutMkLst>
        </pc:sldLayoutChg>
        <pc:sldLayoutChg chg="del">
          <pc:chgData name="Shahzad Ali" userId="ecba8e45-00b4-4f6b-a2f0-4dc2d773ca2c" providerId="ADAL" clId="{8B4FC5D8-650F-374E-8BE6-ADD2E3CB2828}" dt="2024-02-12T06:03:02.028" v="19" actId="2696"/>
          <pc:sldLayoutMkLst>
            <pc:docMk/>
            <pc:sldMasterMk cId="269878859" sldId="2147483727"/>
            <pc:sldLayoutMk cId="3278157297" sldId="2147483738"/>
          </pc:sldLayoutMkLst>
        </pc:sldLayoutChg>
        <pc:sldLayoutChg chg="del">
          <pc:chgData name="Shahzad Ali" userId="ecba8e45-00b4-4f6b-a2f0-4dc2d773ca2c" providerId="ADAL" clId="{8B4FC5D8-650F-374E-8BE6-ADD2E3CB2828}" dt="2024-02-12T06:03:02.202" v="20" actId="2696"/>
          <pc:sldLayoutMkLst>
            <pc:docMk/>
            <pc:sldMasterMk cId="269878859" sldId="2147483727"/>
            <pc:sldLayoutMk cId="1883836669" sldId="2147483739"/>
          </pc:sldLayoutMkLst>
        </pc:sldLayoutChg>
        <pc:sldLayoutChg chg="del">
          <pc:chgData name="Shahzad Ali" userId="ecba8e45-00b4-4f6b-a2f0-4dc2d773ca2c" providerId="ADAL" clId="{8B4FC5D8-650F-374E-8BE6-ADD2E3CB2828}" dt="2024-02-12T06:03:02.377" v="21" actId="2696"/>
          <pc:sldLayoutMkLst>
            <pc:docMk/>
            <pc:sldMasterMk cId="269878859" sldId="2147483727"/>
            <pc:sldLayoutMk cId="2464523702" sldId="2147483740"/>
          </pc:sldLayoutMkLst>
        </pc:sldLayoutChg>
        <pc:sldLayoutChg chg="del">
          <pc:chgData name="Shahzad Ali" userId="ecba8e45-00b4-4f6b-a2f0-4dc2d773ca2c" providerId="ADAL" clId="{8B4FC5D8-650F-374E-8BE6-ADD2E3CB2828}" dt="2024-02-12T06:03:02.862" v="22" actId="2696"/>
          <pc:sldLayoutMkLst>
            <pc:docMk/>
            <pc:sldMasterMk cId="269878859" sldId="2147483727"/>
            <pc:sldLayoutMk cId="3744274511" sldId="2147483741"/>
          </pc:sldLayoutMkLst>
        </pc:sldLayoutChg>
        <pc:sldLayoutChg chg="del">
          <pc:chgData name="Shahzad Ali" userId="ecba8e45-00b4-4f6b-a2f0-4dc2d773ca2c" providerId="ADAL" clId="{8B4FC5D8-650F-374E-8BE6-ADD2E3CB2828}" dt="2024-02-12T06:03:03.140" v="23" actId="2696"/>
          <pc:sldLayoutMkLst>
            <pc:docMk/>
            <pc:sldMasterMk cId="269878859" sldId="2147483727"/>
            <pc:sldLayoutMk cId="4197554759" sldId="2147483742"/>
          </pc:sldLayoutMkLst>
        </pc:sldLayoutChg>
        <pc:sldLayoutChg chg="del">
          <pc:chgData name="Shahzad Ali" userId="ecba8e45-00b4-4f6b-a2f0-4dc2d773ca2c" providerId="ADAL" clId="{8B4FC5D8-650F-374E-8BE6-ADD2E3CB2828}" dt="2024-02-12T06:03:03.530" v="24" actId="2696"/>
          <pc:sldLayoutMkLst>
            <pc:docMk/>
            <pc:sldMasterMk cId="269878859" sldId="2147483727"/>
            <pc:sldLayoutMk cId="2170595657" sldId="2147483743"/>
          </pc:sldLayoutMkLst>
        </pc:sldLayoutChg>
        <pc:sldLayoutChg chg="del">
          <pc:chgData name="Shahzad Ali" userId="ecba8e45-00b4-4f6b-a2f0-4dc2d773ca2c" providerId="ADAL" clId="{8B4FC5D8-650F-374E-8BE6-ADD2E3CB2828}" dt="2024-02-12T06:03:03.895" v="25" actId="2696"/>
          <pc:sldLayoutMkLst>
            <pc:docMk/>
            <pc:sldMasterMk cId="269878859" sldId="2147483727"/>
            <pc:sldLayoutMk cId="3537127470" sldId="2147483744"/>
          </pc:sldLayoutMkLst>
        </pc:sldLayoutChg>
        <pc:sldLayoutChg chg="del">
          <pc:chgData name="Shahzad Ali" userId="ecba8e45-00b4-4f6b-a2f0-4dc2d773ca2c" providerId="ADAL" clId="{8B4FC5D8-650F-374E-8BE6-ADD2E3CB2828}" dt="2024-02-12T06:03:04.919" v="26" actId="2696"/>
          <pc:sldLayoutMkLst>
            <pc:docMk/>
            <pc:sldMasterMk cId="269878859" sldId="2147483727"/>
            <pc:sldLayoutMk cId="2346497114" sldId="214748374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0C143-52DC-D74A-8F3F-28446D39C49A}" type="datetimeFigureOut">
              <a:rPr lang="en-US" smtClean="0"/>
              <a:t>2/11/24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3EC1A-CBFA-214C-ADD5-B66908B3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6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44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79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5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2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Visualization attaching an application to the Aviatrix Zero Trust Transit and adding East-West controls and micro-segmentation.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82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08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49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1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6435137" y="1323902"/>
            <a:ext cx="57568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36965" y="3172812"/>
            <a:ext cx="5755177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435317" y="4518778"/>
            <a:ext cx="5756697" cy="100647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sz="1600" dirty="0"/>
              <a:t>ACE Solutions Architecture Team</a:t>
            </a: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6455414" y="2460397"/>
            <a:ext cx="5736586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646" y="1201500"/>
            <a:ext cx="3960000" cy="445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141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51558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396112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619765"/>
            <a:ext cx="3110485" cy="58363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1"/>
            <a:ext cx="3172545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48173" y="396113"/>
            <a:ext cx="7483247" cy="57506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815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8767483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71538" y="1306286"/>
            <a:ext cx="3172545" cy="4840515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8207885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8208671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383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109776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38266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073726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03461" y="1277667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793820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110139" y="1283416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2341" y="1365058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412076" y="1371834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802435" y="136505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7118754" y="1377581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97632" y="2217287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527367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917726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7234045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10474844" y="1281701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3459" y="137586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98750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6452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539" y="1995262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2465" y="2444226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717130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28825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3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4320517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7914640" y="3149345"/>
            <a:ext cx="3434175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2077884"/>
            <a:ext cx="12192000" cy="249806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7493" y="1016831"/>
            <a:ext cx="10651321" cy="81714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74427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69651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44253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881896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47804" y="131534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413712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179621" y="134329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424932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409514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42493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437455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373518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40146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19755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20479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281442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59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4" y="1130372"/>
            <a:ext cx="5788483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57360" y="1130371"/>
            <a:ext cx="5734639" cy="4713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3712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15061" y="1098863"/>
            <a:ext cx="3161878" cy="3557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649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302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819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453662"/>
            <a:ext cx="11406680" cy="48181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E00E58-6F0B-9B92-104B-6C76F433A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3525" y="914400"/>
            <a:ext cx="10869613" cy="374650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46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6552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2495413" y="0"/>
            <a:ext cx="8940800" cy="68580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0039546" y="0"/>
            <a:ext cx="215245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31" y="496495"/>
            <a:ext cx="3523647" cy="1033944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>
            <a:spLocks/>
          </p:cNvSpPr>
          <p:nvPr userDrawn="1"/>
        </p:nvSpPr>
        <p:spPr bwMode="auto">
          <a:xfrm>
            <a:off x="2956988" y="555625"/>
            <a:ext cx="6167437" cy="6296024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29815" y="1931437"/>
            <a:ext cx="7239607" cy="4310743"/>
          </a:xfrm>
        </p:spPr>
        <p:txBody>
          <a:bodyPr/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  <a:lvl2pPr marL="233363" indent="-233363">
              <a:spcBef>
                <a:spcPts val="0"/>
              </a:spcBef>
              <a:defRPr>
                <a:solidFill>
                  <a:schemeClr val="accent2"/>
                </a:solidFill>
              </a:defRPr>
            </a:lvl2pPr>
            <a:lvl3pPr marL="457200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3pPr>
            <a:lvl4pPr marL="69056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4pPr>
            <a:lvl5pPr marL="102711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8" y="6515693"/>
            <a:ext cx="1573142" cy="1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3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7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1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7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5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7110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1" y="1004970"/>
            <a:ext cx="11405893" cy="527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2582" y="645626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5567" y="6474827"/>
            <a:ext cx="5240866" cy="348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© Aviatrix Certified Engineer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1406676" y="93134"/>
            <a:ext cx="655456" cy="737388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svg"/><Relationship Id="rId11" Type="http://schemas.openxmlformats.org/officeDocument/2006/relationships/image" Target="../media/image42.svg"/><Relationship Id="rId5" Type="http://schemas.openxmlformats.org/officeDocument/2006/relationships/image" Target="../media/image36.png"/><Relationship Id="rId15" Type="http://schemas.openxmlformats.org/officeDocument/2006/relationships/image" Target="../media/image46.svg"/><Relationship Id="rId10" Type="http://schemas.openxmlformats.org/officeDocument/2006/relationships/image" Target="../media/image41.pn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27.emf"/><Relationship Id="rId7" Type="http://schemas.openxmlformats.org/officeDocument/2006/relationships/image" Target="../media/image50.sv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26.tiff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9.png"/><Relationship Id="rId11" Type="http://schemas.openxmlformats.org/officeDocument/2006/relationships/image" Target="../media/image8.svg"/><Relationship Id="rId5" Type="http://schemas.openxmlformats.org/officeDocument/2006/relationships/image" Target="../media/image48.svg"/><Relationship Id="rId15" Type="http://schemas.openxmlformats.org/officeDocument/2006/relationships/image" Target="../media/image56.png"/><Relationship Id="rId10" Type="http://schemas.openxmlformats.org/officeDocument/2006/relationships/image" Target="../media/image7.png"/><Relationship Id="rId19" Type="http://schemas.openxmlformats.org/officeDocument/2006/relationships/image" Target="../media/image60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49.png"/><Relationship Id="rId18" Type="http://schemas.openxmlformats.org/officeDocument/2006/relationships/image" Target="../media/image66.svg"/><Relationship Id="rId3" Type="http://schemas.openxmlformats.org/officeDocument/2006/relationships/image" Target="../media/image27.emf"/><Relationship Id="rId7" Type="http://schemas.openxmlformats.org/officeDocument/2006/relationships/image" Target="../media/image48.svg"/><Relationship Id="rId12" Type="http://schemas.openxmlformats.org/officeDocument/2006/relationships/image" Target="../media/image8.svg"/><Relationship Id="rId17" Type="http://schemas.openxmlformats.org/officeDocument/2006/relationships/image" Target="../media/image65.png"/><Relationship Id="rId2" Type="http://schemas.openxmlformats.org/officeDocument/2006/relationships/image" Target="../media/image26.tiff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7.png"/><Relationship Id="rId11" Type="http://schemas.openxmlformats.org/officeDocument/2006/relationships/image" Target="../media/image7.png"/><Relationship Id="rId5" Type="http://schemas.openxmlformats.org/officeDocument/2006/relationships/image" Target="../media/image33.png"/><Relationship Id="rId15" Type="http://schemas.openxmlformats.org/officeDocument/2006/relationships/image" Target="../media/image51.png"/><Relationship Id="rId10" Type="http://schemas.openxmlformats.org/officeDocument/2006/relationships/image" Target="../media/image52.png"/><Relationship Id="rId4" Type="http://schemas.openxmlformats.org/officeDocument/2006/relationships/image" Target="../media/image62.png"/><Relationship Id="rId9" Type="http://schemas.openxmlformats.org/officeDocument/2006/relationships/image" Target="../media/image64.svg"/><Relationship Id="rId14" Type="http://schemas.openxmlformats.org/officeDocument/2006/relationships/image" Target="../media/image5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.emf"/><Relationship Id="rId3" Type="http://schemas.openxmlformats.org/officeDocument/2006/relationships/image" Target="../media/image5.png"/><Relationship Id="rId7" Type="http://schemas.openxmlformats.org/officeDocument/2006/relationships/image" Target="../media/image16.sv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8.svg"/><Relationship Id="rId5" Type="http://schemas.openxmlformats.org/officeDocument/2006/relationships/image" Target="../media/image14.tiff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18.sv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.emf"/><Relationship Id="rId3" Type="http://schemas.openxmlformats.org/officeDocument/2006/relationships/image" Target="../media/image5.png"/><Relationship Id="rId7" Type="http://schemas.openxmlformats.org/officeDocument/2006/relationships/image" Target="../media/image16.sv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8.svg"/><Relationship Id="rId5" Type="http://schemas.openxmlformats.org/officeDocument/2006/relationships/image" Target="../media/image14.tiff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18.sv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.emf"/><Relationship Id="rId3" Type="http://schemas.openxmlformats.org/officeDocument/2006/relationships/image" Target="../media/image5.png"/><Relationship Id="rId7" Type="http://schemas.openxmlformats.org/officeDocument/2006/relationships/image" Target="../media/image16.sv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8.svg"/><Relationship Id="rId5" Type="http://schemas.openxmlformats.org/officeDocument/2006/relationships/image" Target="../media/image14.tiff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18.sv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viatrix.com/events" TargetMode="External"/><Relationship Id="rId7" Type="http://schemas.openxmlformats.org/officeDocument/2006/relationships/image" Target="../media/image22.svg"/><Relationship Id="rId2" Type="http://schemas.openxmlformats.org/officeDocument/2006/relationships/hyperlink" Target="https://community.aviatrix.com/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4.svg"/><Relationship Id="rId7" Type="http://schemas.openxmlformats.org/officeDocument/2006/relationships/image" Target="../media/image26.tiff"/><Relationship Id="rId12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8.svg"/><Relationship Id="rId10" Type="http://schemas.openxmlformats.org/officeDocument/2006/relationships/image" Target="../media/image29.png"/><Relationship Id="rId4" Type="http://schemas.openxmlformats.org/officeDocument/2006/relationships/image" Target="../media/image7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3.png"/><Relationship Id="rId7" Type="http://schemas.openxmlformats.org/officeDocument/2006/relationships/image" Target="../media/image2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svg"/><Relationship Id="rId11" Type="http://schemas.openxmlformats.org/officeDocument/2006/relationships/image" Target="../media/image30.png"/><Relationship Id="rId5" Type="http://schemas.openxmlformats.org/officeDocument/2006/relationships/image" Target="../media/image7.png"/><Relationship Id="rId10" Type="http://schemas.openxmlformats.org/officeDocument/2006/relationships/image" Target="../media/image33.png"/><Relationship Id="rId4" Type="http://schemas.openxmlformats.org/officeDocument/2006/relationships/image" Target="../media/image32.svg"/><Relationship Id="rId9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8A3686-A96F-1425-DA60-6FCB8AE4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Micro-Segmentation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6FADD3-8A0B-2420-7C66-7519B9D565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Aviatrix DCF for Intra VPC/VNET Micro-Segmentation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44BDB-FC51-9EDD-3B63-6DCBEA4475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4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E62833-F75C-506E-8380-19380B1D4C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52272-9C30-A2EC-A38C-D6D7987D24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47650"/>
            <a:ext cx="11406188" cy="582613"/>
          </a:xfrm>
        </p:spPr>
        <p:txBody>
          <a:bodyPr/>
          <a:lstStyle/>
          <a:p>
            <a:r>
              <a:rPr lang="en-US" sz="2800" b="1"/>
              <a:t>Reduce Cloud Costs, Improve Security, Non-Disruptive Deployment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B9E014F-F9BE-DF97-CFE1-E9B780C14D0A}"/>
              </a:ext>
            </a:extLst>
          </p:cNvPr>
          <p:cNvSpPr/>
          <p:nvPr/>
        </p:nvSpPr>
        <p:spPr>
          <a:xfrm>
            <a:off x="264310" y="1471301"/>
            <a:ext cx="2469759" cy="2050473"/>
          </a:xfrm>
          <a:prstGeom prst="roundRect">
            <a:avLst>
              <a:gd name="adj" fmla="val 8816"/>
            </a:avLst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adge 1 with solid fill">
            <a:extLst>
              <a:ext uri="{FF2B5EF4-FFF2-40B4-BE49-F238E27FC236}">
                <a16:creationId xmlns:a16="http://schemas.microsoft.com/office/drawing/2014/main" id="{5B3662EC-FA39-C266-333F-016F62A93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716" y="1481582"/>
            <a:ext cx="457200" cy="4572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D216F79-D625-4978-C2B2-F9670DEA42FF}"/>
              </a:ext>
            </a:extLst>
          </p:cNvPr>
          <p:cNvSpPr/>
          <p:nvPr/>
        </p:nvSpPr>
        <p:spPr>
          <a:xfrm>
            <a:off x="786051" y="2048255"/>
            <a:ext cx="562071" cy="562071"/>
          </a:xfrm>
          <a:prstGeom prst="roundRect">
            <a:avLst>
              <a:gd name="adj" fmla="val 21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/>
              <a:t>NAT</a:t>
            </a:r>
          </a:p>
        </p:txBody>
      </p:sp>
      <p:pic>
        <p:nvPicPr>
          <p:cNvPr id="10" name="Graphic 9" descr="No sign outline">
            <a:extLst>
              <a:ext uri="{FF2B5EF4-FFF2-40B4-BE49-F238E27FC236}">
                <a16:creationId xmlns:a16="http://schemas.microsoft.com/office/drawing/2014/main" id="{843B304C-F551-B8D4-ED54-844AB1767B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6157" y="1757790"/>
            <a:ext cx="1143000" cy="1143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7BA493-B0E1-B19A-1F86-71ABC5ACB7BF}"/>
              </a:ext>
            </a:extLst>
          </p:cNvPr>
          <p:cNvSpPr txBox="1"/>
          <p:nvPr/>
        </p:nvSpPr>
        <p:spPr>
          <a:xfrm>
            <a:off x="530655" y="2873721"/>
            <a:ext cx="1937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Replace CSP NAT Gateways 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Reduce Cost Immediately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9ED0ED34-593C-4924-1048-648360CC8FFA}"/>
              </a:ext>
            </a:extLst>
          </p:cNvPr>
          <p:cNvSpPr/>
          <p:nvPr/>
        </p:nvSpPr>
        <p:spPr>
          <a:xfrm>
            <a:off x="1616890" y="1939503"/>
            <a:ext cx="866871" cy="90714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/>
              <a:t>$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AD3C810-3E85-2F43-2F3E-AAB9EDC494AA}"/>
              </a:ext>
            </a:extLst>
          </p:cNvPr>
          <p:cNvSpPr/>
          <p:nvPr/>
        </p:nvSpPr>
        <p:spPr>
          <a:xfrm>
            <a:off x="3174081" y="1471301"/>
            <a:ext cx="2469759" cy="2050473"/>
          </a:xfrm>
          <a:prstGeom prst="roundRect">
            <a:avLst>
              <a:gd name="adj" fmla="val 8816"/>
            </a:avLst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5736FFE-5B86-43B5-DFD8-D515DD6AC4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219487" y="1481582"/>
            <a:ext cx="457200" cy="457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DB1031-7C32-8BD2-05BB-32CD7D2E562B}"/>
              </a:ext>
            </a:extLst>
          </p:cNvPr>
          <p:cNvSpPr txBox="1"/>
          <p:nvPr/>
        </p:nvSpPr>
        <p:spPr>
          <a:xfrm>
            <a:off x="3337064" y="2873721"/>
            <a:ext cx="214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Add Distributed Cloud Firewall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for Egress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09C6FB-CDD5-3797-1212-88A86B6A11A7}"/>
              </a:ext>
            </a:extLst>
          </p:cNvPr>
          <p:cNvSpPr txBox="1"/>
          <p:nvPr/>
        </p:nvSpPr>
        <p:spPr>
          <a:xfrm>
            <a:off x="264311" y="3690258"/>
            <a:ext cx="266007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/>
              <a:t>Aviatrix Secure NAT Gateway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Non-Disruptive Insertion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Advanced NAT Features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Distributed Cloud Firewall Capable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Visibility and Alerting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2B554C5-1EE9-D879-C0C3-C23BD70A02D2}"/>
              </a:ext>
            </a:extLst>
          </p:cNvPr>
          <p:cNvSpPr/>
          <p:nvPr/>
        </p:nvSpPr>
        <p:spPr>
          <a:xfrm>
            <a:off x="3831530" y="1757790"/>
            <a:ext cx="1316182" cy="974275"/>
          </a:xfrm>
          <a:prstGeom prst="round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8FDD39-8C52-C7E4-49D5-D8D4CC171356}"/>
              </a:ext>
            </a:extLst>
          </p:cNvPr>
          <p:cNvSpPr/>
          <p:nvPr/>
        </p:nvSpPr>
        <p:spPr>
          <a:xfrm>
            <a:off x="4276352" y="1673934"/>
            <a:ext cx="950629" cy="11364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2A1675A-9519-5260-7074-F4E6C247F1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8975" y="1741240"/>
            <a:ext cx="1143000" cy="987251"/>
          </a:xfrm>
          <a:prstGeom prst="rightArrow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C68F584-28A2-02E1-AF26-E7DC8BF0E8F6}"/>
              </a:ext>
            </a:extLst>
          </p:cNvPr>
          <p:cNvSpPr/>
          <p:nvPr/>
        </p:nvSpPr>
        <p:spPr>
          <a:xfrm>
            <a:off x="4108245" y="2101911"/>
            <a:ext cx="762752" cy="2659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3B9410-1919-60E5-1228-B1EECF8A2CD2}"/>
              </a:ext>
            </a:extLst>
          </p:cNvPr>
          <p:cNvSpPr txBox="1"/>
          <p:nvPr/>
        </p:nvSpPr>
        <p:spPr>
          <a:xfrm>
            <a:off x="4102757" y="2026860"/>
            <a:ext cx="7832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/>
              <a:t>Egress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04C2C9-46CB-9812-BB8E-EB72500A875F}"/>
              </a:ext>
            </a:extLst>
          </p:cNvPr>
          <p:cNvSpPr txBox="1"/>
          <p:nvPr/>
        </p:nvSpPr>
        <p:spPr>
          <a:xfrm>
            <a:off x="3183872" y="3690257"/>
            <a:ext cx="266007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/>
              <a:t>Distributed Cloud Firewall for Egress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Advanced Threat Detection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Suricata IDS/IPS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ID Known Malicious IPs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Automated Threat Blocking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Anomaly Detection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3AB3673-7A22-55CC-C813-183C444A7ABC}"/>
              </a:ext>
            </a:extLst>
          </p:cNvPr>
          <p:cNvSpPr/>
          <p:nvPr/>
        </p:nvSpPr>
        <p:spPr>
          <a:xfrm>
            <a:off x="6285174" y="1471301"/>
            <a:ext cx="2469759" cy="2050473"/>
          </a:xfrm>
          <a:prstGeom prst="roundRect">
            <a:avLst>
              <a:gd name="adj" fmla="val 8816"/>
            </a:avLst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Badge 3 with solid fill">
            <a:extLst>
              <a:ext uri="{FF2B5EF4-FFF2-40B4-BE49-F238E27FC236}">
                <a16:creationId xmlns:a16="http://schemas.microsoft.com/office/drawing/2014/main" id="{3D4EF050-94FD-B993-ABCD-15C4BD5F7A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330580" y="1481582"/>
            <a:ext cx="457200" cy="457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DE01CC5-3747-54E1-C10B-732629462EF0}"/>
              </a:ext>
            </a:extLst>
          </p:cNvPr>
          <p:cNvSpPr txBox="1"/>
          <p:nvPr/>
        </p:nvSpPr>
        <p:spPr>
          <a:xfrm>
            <a:off x="6297475" y="2873721"/>
            <a:ext cx="2445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Add  Full Distributed Cloud Firewall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with Secure Transit for E/W</a:t>
            </a:r>
          </a:p>
          <a:p>
            <a:pPr algn="ctr"/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163F34-8EFC-F222-67E2-52351E87EF0B}"/>
              </a:ext>
            </a:extLst>
          </p:cNvPr>
          <p:cNvSpPr txBox="1"/>
          <p:nvPr/>
        </p:nvSpPr>
        <p:spPr>
          <a:xfrm>
            <a:off x="6294965" y="3690257"/>
            <a:ext cx="2660074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/>
              <a:t>Distributed Cloud Firewall for Private Networks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East – West Firewalling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Multicloud Networking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Full Visibility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Micro Segmentation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Deep Packet Inspection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Vulnerability Scanning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Advanced Threat Intelligence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AEAEA43-6BB1-7C8A-B5FB-379C861CFE32}"/>
              </a:ext>
            </a:extLst>
          </p:cNvPr>
          <p:cNvSpPr/>
          <p:nvPr/>
        </p:nvSpPr>
        <p:spPr>
          <a:xfrm>
            <a:off x="9126634" y="1471301"/>
            <a:ext cx="2469759" cy="2050473"/>
          </a:xfrm>
          <a:prstGeom prst="roundRect">
            <a:avLst>
              <a:gd name="adj" fmla="val 8816"/>
            </a:avLst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B60F7E-3DB2-9A59-B5CA-F3F27DC1E5EE}"/>
              </a:ext>
            </a:extLst>
          </p:cNvPr>
          <p:cNvSpPr txBox="1"/>
          <p:nvPr/>
        </p:nvSpPr>
        <p:spPr>
          <a:xfrm>
            <a:off x="9232871" y="2900790"/>
            <a:ext cx="2257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Take a Bite Out of Firewall Costs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with Distributed Cloud Firewall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43FC22-D274-4271-468C-2A55264AAC3E}"/>
              </a:ext>
            </a:extLst>
          </p:cNvPr>
          <p:cNvSpPr txBox="1"/>
          <p:nvPr/>
        </p:nvSpPr>
        <p:spPr>
          <a:xfrm>
            <a:off x="9136424" y="3690257"/>
            <a:ext cx="283121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/>
              <a:t>Reduce Number of Existing Firewalls Required for E/W 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Reduces License Costs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Reduces Operational Costs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Reduces CSP Data Transfer Costs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Reduces Business Risk</a:t>
            </a:r>
          </a:p>
        </p:txBody>
      </p:sp>
      <p:pic>
        <p:nvPicPr>
          <p:cNvPr id="53" name="Graphic 52" descr="Badge 4 with solid fill">
            <a:extLst>
              <a:ext uri="{FF2B5EF4-FFF2-40B4-BE49-F238E27FC236}">
                <a16:creationId xmlns:a16="http://schemas.microsoft.com/office/drawing/2014/main" id="{C0B92622-0ED3-10FA-9E57-3F35278D6B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91250" y="1481582"/>
            <a:ext cx="457200" cy="4572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0920100-39CB-B6F7-2683-D596FAC5766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293" t="35820" r="41896" b="12369"/>
          <a:stretch/>
        </p:blipFill>
        <p:spPr>
          <a:xfrm>
            <a:off x="9648449" y="2025880"/>
            <a:ext cx="677540" cy="585216"/>
          </a:xfrm>
          <a:prstGeom prst="round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4D65F09F-8C06-2A37-0C30-6F45CFEDE77D}"/>
              </a:ext>
            </a:extLst>
          </p:cNvPr>
          <p:cNvSpPr/>
          <p:nvPr/>
        </p:nvSpPr>
        <p:spPr>
          <a:xfrm>
            <a:off x="9708724" y="2342061"/>
            <a:ext cx="565749" cy="2425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/>
              <a:t>NGFW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FB42E6-33E6-BA86-0829-64C163BDD4CE}"/>
              </a:ext>
            </a:extLst>
          </p:cNvPr>
          <p:cNvSpPr/>
          <p:nvPr/>
        </p:nvSpPr>
        <p:spPr>
          <a:xfrm>
            <a:off x="10011840" y="1832694"/>
            <a:ext cx="499778" cy="4997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89C74721-173B-C089-674D-C0B27C710272}"/>
              </a:ext>
            </a:extLst>
          </p:cNvPr>
          <p:cNvSpPr/>
          <p:nvPr/>
        </p:nvSpPr>
        <p:spPr>
          <a:xfrm>
            <a:off x="10485492" y="1834323"/>
            <a:ext cx="866871" cy="90714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/>
              <a:t>$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9FF6DAF-B159-2A05-60A6-7CBF03BEDC14}"/>
              </a:ext>
            </a:extLst>
          </p:cNvPr>
          <p:cNvSpPr txBox="1"/>
          <p:nvPr/>
        </p:nvSpPr>
        <p:spPr>
          <a:xfrm>
            <a:off x="538316" y="897951"/>
            <a:ext cx="187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DBFF"/>
                </a:solidFill>
              </a:rPr>
              <a:t>Reduce Costs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CED4CA-7368-DD43-7970-AA92787B1B78}"/>
              </a:ext>
            </a:extLst>
          </p:cNvPr>
          <p:cNvSpPr txBox="1"/>
          <p:nvPr/>
        </p:nvSpPr>
        <p:spPr>
          <a:xfrm>
            <a:off x="9387785" y="897951"/>
            <a:ext cx="187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DBFF"/>
                </a:solidFill>
              </a:rPr>
              <a:t>Reduce Costs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BFABD22-AF9F-0DBC-81FD-49F7B77044C7}"/>
              </a:ext>
            </a:extLst>
          </p:cNvPr>
          <p:cNvSpPr txBox="1"/>
          <p:nvPr/>
        </p:nvSpPr>
        <p:spPr>
          <a:xfrm>
            <a:off x="3166684" y="897951"/>
            <a:ext cx="2353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DBFF"/>
                </a:solidFill>
              </a:rPr>
              <a:t>Increase Security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961AEFA-FE32-834D-4E60-A21EF0C38AE5}"/>
              </a:ext>
            </a:extLst>
          </p:cNvPr>
          <p:cNvSpPr txBox="1"/>
          <p:nvPr/>
        </p:nvSpPr>
        <p:spPr>
          <a:xfrm>
            <a:off x="6277235" y="897951"/>
            <a:ext cx="2353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DBFF"/>
                </a:solidFill>
              </a:rPr>
              <a:t>Increase Security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7F05199-4BC3-3683-B9A4-A5B810036990}"/>
              </a:ext>
            </a:extLst>
          </p:cNvPr>
          <p:cNvCxnSpPr>
            <a:stCxn id="67" idx="3"/>
            <a:endCxn id="69" idx="1"/>
          </p:cNvCxnSpPr>
          <p:nvPr/>
        </p:nvCxnSpPr>
        <p:spPr>
          <a:xfrm>
            <a:off x="2409406" y="1128784"/>
            <a:ext cx="757278" cy="0"/>
          </a:xfrm>
          <a:prstGeom prst="straightConnector1">
            <a:avLst/>
          </a:prstGeom>
          <a:ln w="63500">
            <a:solidFill>
              <a:schemeClr val="tx1">
                <a:alpha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E458000-AB2C-5A61-8640-F398F50A11E6}"/>
              </a:ext>
            </a:extLst>
          </p:cNvPr>
          <p:cNvCxnSpPr/>
          <p:nvPr/>
        </p:nvCxnSpPr>
        <p:spPr>
          <a:xfrm>
            <a:off x="5537687" y="1128783"/>
            <a:ext cx="757278" cy="0"/>
          </a:xfrm>
          <a:prstGeom prst="straightConnector1">
            <a:avLst/>
          </a:prstGeom>
          <a:ln w="63500">
            <a:solidFill>
              <a:schemeClr val="tx1">
                <a:alpha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41017E5-AF81-42F6-D67F-EF665C0D9508}"/>
              </a:ext>
            </a:extLst>
          </p:cNvPr>
          <p:cNvCxnSpPr/>
          <p:nvPr/>
        </p:nvCxnSpPr>
        <p:spPr>
          <a:xfrm>
            <a:off x="8576400" y="1139965"/>
            <a:ext cx="757278" cy="0"/>
          </a:xfrm>
          <a:prstGeom prst="straightConnector1">
            <a:avLst/>
          </a:prstGeom>
          <a:ln w="63500">
            <a:solidFill>
              <a:schemeClr val="tx1">
                <a:alpha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1A18799-2286-711C-56FE-99B76DFB9283}"/>
              </a:ext>
            </a:extLst>
          </p:cNvPr>
          <p:cNvGrpSpPr/>
          <p:nvPr/>
        </p:nvGrpSpPr>
        <p:grpSpPr>
          <a:xfrm>
            <a:off x="7017133" y="1717900"/>
            <a:ext cx="1005840" cy="1005840"/>
            <a:chOff x="6945979" y="1717900"/>
            <a:chExt cx="1005840" cy="1005840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C20F3D4-03E9-0515-5F43-DB645F862134}"/>
                </a:ext>
              </a:extLst>
            </p:cNvPr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45979" y="1717900"/>
              <a:ext cx="1005840" cy="1005840"/>
            </a:xfrm>
            <a:prstGeom prst="ellipse">
              <a:avLst/>
            </a:prstGeom>
          </p:spPr>
        </p:pic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D5C5D23-FC0B-2ED2-D7D1-9748DA2A4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37420" y="1809340"/>
              <a:ext cx="822960" cy="8229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 descr="Map compass with solid fill">
              <a:extLst>
                <a:ext uri="{FF2B5EF4-FFF2-40B4-BE49-F238E27FC236}">
                  <a16:creationId xmlns:a16="http://schemas.microsoft.com/office/drawing/2014/main" id="{902C1D2A-074F-0F58-387C-FF44BE71F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54211" y="1822729"/>
              <a:ext cx="796182" cy="796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038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B1BFC5C8-F77C-6982-AAF4-D9FD245783FB}"/>
              </a:ext>
            </a:extLst>
          </p:cNvPr>
          <p:cNvSpPr/>
          <p:nvPr/>
        </p:nvSpPr>
        <p:spPr>
          <a:xfrm>
            <a:off x="6519436" y="3955018"/>
            <a:ext cx="441435" cy="107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167FA4-8409-93D2-E319-AD85A5E21D19}"/>
              </a:ext>
            </a:extLst>
          </p:cNvPr>
          <p:cNvSpPr/>
          <p:nvPr/>
        </p:nvSpPr>
        <p:spPr bwMode="auto">
          <a:xfrm>
            <a:off x="4322292" y="3607150"/>
            <a:ext cx="3360472" cy="228051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050" b="1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for Egress Testing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C998A7-F0E0-E2E5-7608-B63C985D7BEE}"/>
              </a:ext>
            </a:extLst>
          </p:cNvPr>
          <p:cNvSpPr/>
          <p:nvPr/>
        </p:nvSpPr>
        <p:spPr bwMode="auto">
          <a:xfrm>
            <a:off x="334068" y="718812"/>
            <a:ext cx="7630671" cy="53962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   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600653-FBA1-3500-DF62-8CC9E9445ECE}"/>
              </a:ext>
            </a:extLst>
          </p:cNvPr>
          <p:cNvSpPr/>
          <p:nvPr/>
        </p:nvSpPr>
        <p:spPr>
          <a:xfrm>
            <a:off x="6318756" y="4559257"/>
            <a:ext cx="619752" cy="8429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343BF290-F6B2-2B60-9225-1C95471E42FC}"/>
              </a:ext>
            </a:extLst>
          </p:cNvPr>
          <p:cNvSpPr/>
          <p:nvPr/>
        </p:nvSpPr>
        <p:spPr>
          <a:xfrm>
            <a:off x="6954472" y="3407058"/>
            <a:ext cx="472029" cy="41657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0754EB-B05F-8069-2BFB-8287E59A27AE}"/>
              </a:ext>
            </a:extLst>
          </p:cNvPr>
          <p:cNvSpPr/>
          <p:nvPr/>
        </p:nvSpPr>
        <p:spPr bwMode="auto">
          <a:xfrm>
            <a:off x="691883" y="3607150"/>
            <a:ext cx="3360472" cy="228051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000" b="1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for Aviatrix Platform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024A850A-35D9-1B0F-B331-BF925CA3D75D}"/>
              </a:ext>
            </a:extLst>
          </p:cNvPr>
          <p:cNvSpPr/>
          <p:nvPr/>
        </p:nvSpPr>
        <p:spPr>
          <a:xfrm>
            <a:off x="3448439" y="3339106"/>
            <a:ext cx="457317" cy="4163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889A6A39-76E9-2360-9E4C-FC7C159A053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455" y="4111052"/>
            <a:ext cx="830837" cy="676240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4827D6D2-6497-75B2-F595-F54E7D46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052" y="4102604"/>
            <a:ext cx="676234" cy="676240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C983F539-7561-E427-F7FB-AF21D2DF2017}"/>
              </a:ext>
            </a:extLst>
          </p:cNvPr>
          <p:cNvSpPr txBox="1"/>
          <p:nvPr/>
        </p:nvSpPr>
        <p:spPr>
          <a:xfrm>
            <a:off x="2698577" y="4771240"/>
            <a:ext cx="674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Aviatrix</a:t>
            </a:r>
          </a:p>
          <a:p>
            <a:r>
              <a:rPr lang="en-US" sz="1200" b="1"/>
              <a:t>CoPilot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7A14267-8449-688A-34AF-18E20F4503E4}"/>
              </a:ext>
            </a:extLst>
          </p:cNvPr>
          <p:cNvSpPr txBox="1"/>
          <p:nvPr/>
        </p:nvSpPr>
        <p:spPr>
          <a:xfrm>
            <a:off x="1254360" y="4771240"/>
            <a:ext cx="1001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Aviatrix</a:t>
            </a:r>
          </a:p>
          <a:p>
            <a:pPr algn="ctr"/>
            <a:r>
              <a:rPr lang="en-US" sz="1200" b="1"/>
              <a:t>Controller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6CB8429-3275-5112-D00D-EC6870EAA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34068" y="704187"/>
            <a:ext cx="381000" cy="381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B6E021A-C43D-3A8F-4E8A-CC129F3E9B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68835" y="3625447"/>
            <a:ext cx="392719" cy="392719"/>
          </a:xfrm>
          <a:prstGeom prst="rect">
            <a:avLst/>
          </a:prstGeom>
        </p:spPr>
      </p:pic>
      <p:pic>
        <p:nvPicPr>
          <p:cNvPr id="69" name="Graphic 19">
            <a:extLst>
              <a:ext uri="{FF2B5EF4-FFF2-40B4-BE49-F238E27FC236}">
                <a16:creationId xmlns:a16="http://schemas.microsoft.com/office/drawing/2014/main" id="{5D94A68D-D8B1-A2A5-4F37-1B517CBA3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27" y="333426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8727B30-C0A5-03DB-7BF7-2B3C8E98F382}"/>
              </a:ext>
            </a:extLst>
          </p:cNvPr>
          <p:cNvSpPr txBox="1"/>
          <p:nvPr/>
        </p:nvSpPr>
        <p:spPr>
          <a:xfrm>
            <a:off x="3653576" y="3715199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IGW</a:t>
            </a:r>
          </a:p>
        </p:txBody>
      </p:sp>
      <p:pic>
        <p:nvPicPr>
          <p:cNvPr id="72" name="Graphic 19">
            <a:extLst>
              <a:ext uri="{FF2B5EF4-FFF2-40B4-BE49-F238E27FC236}">
                <a16:creationId xmlns:a16="http://schemas.microsoft.com/office/drawing/2014/main" id="{92534402-851D-E174-6FA5-EAA916DBF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620" y="496161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A0C81BF4-DDB8-5B22-CB54-1C364AF733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344918" y="3645160"/>
            <a:ext cx="392719" cy="392719"/>
          </a:xfrm>
          <a:prstGeom prst="rect">
            <a:avLst/>
          </a:prstGeom>
        </p:spPr>
      </p:pic>
      <p:pic>
        <p:nvPicPr>
          <p:cNvPr id="125" name="Graphic 19">
            <a:extLst>
              <a:ext uri="{FF2B5EF4-FFF2-40B4-BE49-F238E27FC236}">
                <a16:creationId xmlns:a16="http://schemas.microsoft.com/office/drawing/2014/main" id="{E8DD1BAE-321B-EE9C-67AF-26B10B94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601" y="333910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112">
            <a:extLst>
              <a:ext uri="{FF2B5EF4-FFF2-40B4-BE49-F238E27FC236}">
                <a16:creationId xmlns:a16="http://schemas.microsoft.com/office/drawing/2014/main" id="{15A5FB5C-473C-9820-D9A9-B43CEF024BF9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09370" y="4087250"/>
            <a:ext cx="420131" cy="420131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60A298C7-402B-C922-4185-1F784ED88D95}"/>
              </a:ext>
            </a:extLst>
          </p:cNvPr>
          <p:cNvSpPr txBox="1"/>
          <p:nvPr/>
        </p:nvSpPr>
        <p:spPr>
          <a:xfrm>
            <a:off x="7281001" y="3661089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IGW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C984E89-D6E5-5853-00B8-5FE258F56307}"/>
              </a:ext>
            </a:extLst>
          </p:cNvPr>
          <p:cNvSpPr txBox="1"/>
          <p:nvPr/>
        </p:nvSpPr>
        <p:spPr>
          <a:xfrm>
            <a:off x="5990026" y="4470540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Aviatrix Gateway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2816241-D658-9012-0672-2BBEC148A059}"/>
              </a:ext>
            </a:extLst>
          </p:cNvPr>
          <p:cNvSpPr txBox="1"/>
          <p:nvPr/>
        </p:nvSpPr>
        <p:spPr>
          <a:xfrm>
            <a:off x="4969408" y="5438199"/>
            <a:ext cx="10021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Test EC2 Instance</a:t>
            </a:r>
          </a:p>
        </p:txBody>
      </p:sp>
      <p:pic>
        <p:nvPicPr>
          <p:cNvPr id="13" name="Graphic 13">
            <a:extLst>
              <a:ext uri="{FF2B5EF4-FFF2-40B4-BE49-F238E27FC236}">
                <a16:creationId xmlns:a16="http://schemas.microsoft.com/office/drawing/2014/main" id="{0FFB53B6-CBA5-F6A1-A8D6-5E85A201E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417" y="4105833"/>
            <a:ext cx="418795" cy="4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4">
            <a:extLst>
              <a:ext uri="{FF2B5EF4-FFF2-40B4-BE49-F238E27FC236}">
                <a16:creationId xmlns:a16="http://schemas.microsoft.com/office/drawing/2014/main" id="{BDD20E77-6FAB-31C8-115F-4B06DC61A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097" y="4474864"/>
            <a:ext cx="17671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8" name="TextBox 29">
            <a:extLst>
              <a:ext uri="{FF2B5EF4-FFF2-40B4-BE49-F238E27FC236}">
                <a16:creationId xmlns:a16="http://schemas.microsoft.com/office/drawing/2014/main" id="{99A6297C-4896-E778-8C92-43204B2C8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137" y="2998460"/>
            <a:ext cx="12601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Roles</a:t>
            </a:r>
          </a:p>
        </p:txBody>
      </p:sp>
      <p:pic>
        <p:nvPicPr>
          <p:cNvPr id="19" name="Graphic 49">
            <a:extLst>
              <a:ext uri="{FF2B5EF4-FFF2-40B4-BE49-F238E27FC236}">
                <a16:creationId xmlns:a16="http://schemas.microsoft.com/office/drawing/2014/main" id="{204FC851-ED70-7DEC-A02A-1B281C31C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73" y="25462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21">
            <a:extLst>
              <a:ext uri="{FF2B5EF4-FFF2-40B4-BE49-F238E27FC236}">
                <a16:creationId xmlns:a16="http://schemas.microsoft.com/office/drawing/2014/main" id="{12355B48-536E-8C71-20BE-36C79D9E2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613" y="134450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2">
            <a:extLst>
              <a:ext uri="{FF2B5EF4-FFF2-40B4-BE49-F238E27FC236}">
                <a16:creationId xmlns:a16="http://schemas.microsoft.com/office/drawing/2014/main" id="{0EABDECE-470D-FBC3-B9AB-ED9506E44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901" y="2106504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624517C3-D4DC-BB32-0238-98635F765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93" y="134162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9">
            <a:extLst>
              <a:ext uri="{FF2B5EF4-FFF2-40B4-BE49-F238E27FC236}">
                <a16:creationId xmlns:a16="http://schemas.microsoft.com/office/drawing/2014/main" id="{F17C82F0-788A-D1E7-1F11-C31B49F01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56" y="2106802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</a:t>
            </a:r>
          </a:p>
        </p:txBody>
      </p:sp>
      <p:pic>
        <p:nvPicPr>
          <p:cNvPr id="81" name="Graphic 10">
            <a:extLst>
              <a:ext uri="{FF2B5EF4-FFF2-40B4-BE49-F238E27FC236}">
                <a16:creationId xmlns:a16="http://schemas.microsoft.com/office/drawing/2014/main" id="{2883C009-E3D6-3CD5-4C52-6A5672710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278" y="134162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20">
            <a:extLst>
              <a:ext uri="{FF2B5EF4-FFF2-40B4-BE49-F238E27FC236}">
                <a16:creationId xmlns:a16="http://schemas.microsoft.com/office/drawing/2014/main" id="{AD99BAF7-5FA5-6FAA-45E1-2AF009D20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5453" y="210283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83" name="Graphic 19">
            <a:extLst>
              <a:ext uri="{FF2B5EF4-FFF2-40B4-BE49-F238E27FC236}">
                <a16:creationId xmlns:a16="http://schemas.microsoft.com/office/drawing/2014/main" id="{12689B6F-F269-AB6F-B03F-AE59A56B9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665" y="13425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12">
            <a:extLst>
              <a:ext uri="{FF2B5EF4-FFF2-40B4-BE49-F238E27FC236}">
                <a16:creationId xmlns:a16="http://schemas.microsoft.com/office/drawing/2014/main" id="{3AFBC035-453D-AFF9-B5D5-9AADC0386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365" y="2104577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Identity and Access Management (IAM)</a:t>
            </a:r>
          </a:p>
        </p:txBody>
      </p:sp>
      <p:pic>
        <p:nvPicPr>
          <p:cNvPr id="85" name="Graphic 42">
            <a:extLst>
              <a:ext uri="{FF2B5EF4-FFF2-40B4-BE49-F238E27FC236}">
                <a16:creationId xmlns:a16="http://schemas.microsoft.com/office/drawing/2014/main" id="{5CC8AD13-5EB7-6F14-C884-B2A7D733F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822" y="47372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6">
            <a:extLst>
              <a:ext uri="{FF2B5EF4-FFF2-40B4-BE49-F238E27FC236}">
                <a16:creationId xmlns:a16="http://schemas.microsoft.com/office/drawing/2014/main" id="{4A879A7D-0CFA-350D-FA95-5AD8D20AD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73" y="5032828"/>
            <a:ext cx="98740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pic>
        <p:nvPicPr>
          <p:cNvPr id="88" name="Graphic 42">
            <a:extLst>
              <a:ext uri="{FF2B5EF4-FFF2-40B4-BE49-F238E27FC236}">
                <a16:creationId xmlns:a16="http://schemas.microsoft.com/office/drawing/2014/main" id="{FA7F7CD6-5744-5838-8F0E-94A6ED743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933" y="52579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6">
            <a:extLst>
              <a:ext uri="{FF2B5EF4-FFF2-40B4-BE49-F238E27FC236}">
                <a16:creationId xmlns:a16="http://schemas.microsoft.com/office/drawing/2014/main" id="{79CE03AB-096D-3263-0924-3DDC19190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1184" y="5553548"/>
            <a:ext cx="98740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sp>
        <p:nvSpPr>
          <p:cNvPr id="90" name="TextBox 28">
            <a:extLst>
              <a:ext uri="{FF2B5EF4-FFF2-40B4-BE49-F238E27FC236}">
                <a16:creationId xmlns:a16="http://schemas.microsoft.com/office/drawing/2014/main" id="{30E02551-A284-F91B-7E70-5A656D827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8195" y="2994798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Template</a:t>
            </a:r>
          </a:p>
        </p:txBody>
      </p:sp>
      <p:pic>
        <p:nvPicPr>
          <p:cNvPr id="91" name="Graphic 36">
            <a:extLst>
              <a:ext uri="{FF2B5EF4-FFF2-40B4-BE49-F238E27FC236}">
                <a16:creationId xmlns:a16="http://schemas.microsoft.com/office/drawing/2014/main" id="{4343826B-3184-F2D4-789F-5DD2FC911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145" y="25423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17">
            <a:extLst>
              <a:ext uri="{FF2B5EF4-FFF2-40B4-BE49-F238E27FC236}">
                <a16:creationId xmlns:a16="http://schemas.microsoft.com/office/drawing/2014/main" id="{DE490C56-0073-BC81-5996-58283CC57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927" y="2995713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93" name="Graphic 13">
            <a:extLst>
              <a:ext uri="{FF2B5EF4-FFF2-40B4-BE49-F238E27FC236}">
                <a16:creationId xmlns:a16="http://schemas.microsoft.com/office/drawing/2014/main" id="{8DE1A084-CB17-8FA7-6F02-181FADD75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53" y="25162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02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90167FA4-8409-93D2-E319-AD85A5E21D19}"/>
              </a:ext>
            </a:extLst>
          </p:cNvPr>
          <p:cNvSpPr/>
          <p:nvPr/>
        </p:nvSpPr>
        <p:spPr bwMode="auto">
          <a:xfrm>
            <a:off x="4322292" y="1946062"/>
            <a:ext cx="3360472" cy="394160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05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Standalone VPC with Aviatrix</a:t>
            </a:r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343BF290-F6B2-2B60-9225-1C95471E42FC}"/>
              </a:ext>
            </a:extLst>
          </p:cNvPr>
          <p:cNvSpPr/>
          <p:nvPr/>
        </p:nvSpPr>
        <p:spPr>
          <a:xfrm>
            <a:off x="6918546" y="1764175"/>
            <a:ext cx="472029" cy="41657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0754EB-B05F-8069-2BFB-8287E59A27AE}"/>
              </a:ext>
            </a:extLst>
          </p:cNvPr>
          <p:cNvSpPr/>
          <p:nvPr/>
        </p:nvSpPr>
        <p:spPr bwMode="auto">
          <a:xfrm>
            <a:off x="594835" y="1946063"/>
            <a:ext cx="3360472" cy="394164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Standalone VPC with NAT Gateway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024A850A-35D9-1B0F-B331-BF925CA3D75D}"/>
              </a:ext>
            </a:extLst>
          </p:cNvPr>
          <p:cNvSpPr/>
          <p:nvPr/>
        </p:nvSpPr>
        <p:spPr>
          <a:xfrm>
            <a:off x="3241133" y="1718957"/>
            <a:ext cx="457317" cy="4163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id="{1308569A-2B39-107F-BBEA-6C93BD43CC81}"/>
              </a:ext>
            </a:extLst>
          </p:cNvPr>
          <p:cNvSpPr/>
          <p:nvPr/>
        </p:nvSpPr>
        <p:spPr>
          <a:xfrm>
            <a:off x="6683298" y="1464527"/>
            <a:ext cx="584271" cy="2943922"/>
          </a:xfrm>
          <a:custGeom>
            <a:avLst/>
            <a:gdLst>
              <a:gd name="connsiteX0" fmla="*/ 379141 w 584271"/>
              <a:gd name="connsiteY0" fmla="*/ 2943922 h 2943922"/>
              <a:gd name="connsiteX1" fmla="*/ 579863 w 584271"/>
              <a:gd name="connsiteY1" fmla="*/ 2676293 h 2943922"/>
              <a:gd name="connsiteX2" fmla="*/ 208156 w 584271"/>
              <a:gd name="connsiteY2" fmla="*/ 1799063 h 2943922"/>
              <a:gd name="connsiteX3" fmla="*/ 535258 w 584271"/>
              <a:gd name="connsiteY3" fmla="*/ 773151 h 2943922"/>
              <a:gd name="connsiteX4" fmla="*/ 408878 w 584271"/>
              <a:gd name="connsiteY4" fmla="*/ 267629 h 2943922"/>
              <a:gd name="connsiteX5" fmla="*/ 0 w 584271"/>
              <a:gd name="connsiteY5" fmla="*/ 0 h 294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271" h="2943922">
                <a:moveTo>
                  <a:pt x="379141" y="2943922"/>
                </a:moveTo>
                <a:cubicBezTo>
                  <a:pt x="493750" y="2905512"/>
                  <a:pt x="608360" y="2867103"/>
                  <a:pt x="579863" y="2676293"/>
                </a:cubicBezTo>
                <a:cubicBezTo>
                  <a:pt x="551366" y="2485483"/>
                  <a:pt x="215590" y="2116253"/>
                  <a:pt x="208156" y="1799063"/>
                </a:cubicBezTo>
                <a:cubicBezTo>
                  <a:pt x="200722" y="1481873"/>
                  <a:pt x="501804" y="1028390"/>
                  <a:pt x="535258" y="773151"/>
                </a:cubicBezTo>
                <a:cubicBezTo>
                  <a:pt x="568712" y="517912"/>
                  <a:pt x="498088" y="396487"/>
                  <a:pt x="408878" y="267629"/>
                </a:cubicBezTo>
                <a:cubicBezTo>
                  <a:pt x="319668" y="138771"/>
                  <a:pt x="159834" y="69385"/>
                  <a:pt x="0" y="0"/>
                </a:cubicBezTo>
              </a:path>
            </a:pathLst>
          </a:custGeom>
          <a:noFill/>
          <a:ln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Freeform: Shape 1023">
            <a:extLst>
              <a:ext uri="{FF2B5EF4-FFF2-40B4-BE49-F238E27FC236}">
                <a16:creationId xmlns:a16="http://schemas.microsoft.com/office/drawing/2014/main" id="{B170D6BC-D023-F6A3-2E36-A3E1DDD24A69}"/>
              </a:ext>
            </a:extLst>
          </p:cNvPr>
          <p:cNvSpPr/>
          <p:nvPr/>
        </p:nvSpPr>
        <p:spPr>
          <a:xfrm>
            <a:off x="5280816" y="1546302"/>
            <a:ext cx="1660635" cy="2854713"/>
          </a:xfrm>
          <a:custGeom>
            <a:avLst/>
            <a:gdLst>
              <a:gd name="connsiteX0" fmla="*/ 138677 w 1660635"/>
              <a:gd name="connsiteY0" fmla="*/ 2854713 h 2854713"/>
              <a:gd name="connsiteX1" fmla="*/ 354267 w 1660635"/>
              <a:gd name="connsiteY1" fmla="*/ 2505308 h 2854713"/>
              <a:gd name="connsiteX2" fmla="*/ 49467 w 1660635"/>
              <a:gd name="connsiteY2" fmla="*/ 1739591 h 2854713"/>
              <a:gd name="connsiteX3" fmla="*/ 1580901 w 1660635"/>
              <a:gd name="connsiteY3" fmla="*/ 527825 h 2854713"/>
              <a:gd name="connsiteX4" fmla="*/ 1305838 w 1660635"/>
              <a:gd name="connsiteY4" fmla="*/ 0 h 2854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0635" h="2854713">
                <a:moveTo>
                  <a:pt x="138677" y="2854713"/>
                </a:moveTo>
                <a:cubicBezTo>
                  <a:pt x="253906" y="2772937"/>
                  <a:pt x="369135" y="2691162"/>
                  <a:pt x="354267" y="2505308"/>
                </a:cubicBezTo>
                <a:cubicBezTo>
                  <a:pt x="339399" y="2319454"/>
                  <a:pt x="-154972" y="2069171"/>
                  <a:pt x="49467" y="1739591"/>
                </a:cubicBezTo>
                <a:cubicBezTo>
                  <a:pt x="253906" y="1410011"/>
                  <a:pt x="1371506" y="817757"/>
                  <a:pt x="1580901" y="527825"/>
                </a:cubicBezTo>
                <a:cubicBezTo>
                  <a:pt x="1790296" y="237893"/>
                  <a:pt x="1548067" y="118946"/>
                  <a:pt x="1305838" y="0"/>
                </a:cubicBezTo>
              </a:path>
            </a:pathLst>
          </a:custGeom>
          <a:noFill/>
          <a:ln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BB31920-4E7E-F6FB-D666-E48DFE9B46B8}"/>
              </a:ext>
            </a:extLst>
          </p:cNvPr>
          <p:cNvSpPr/>
          <p:nvPr/>
        </p:nvSpPr>
        <p:spPr bwMode="auto">
          <a:xfrm>
            <a:off x="6081375" y="2766882"/>
            <a:ext cx="1370411" cy="1200216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6C9FBAB-CD12-C0FB-C722-ECD19D04054E}"/>
              </a:ext>
            </a:extLst>
          </p:cNvPr>
          <p:cNvSpPr/>
          <p:nvPr/>
        </p:nvSpPr>
        <p:spPr bwMode="auto">
          <a:xfrm>
            <a:off x="4461842" y="2766881"/>
            <a:ext cx="1368812" cy="1200217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8C34A213-9ADD-1D41-3630-F72F5BCC5023}"/>
              </a:ext>
            </a:extLst>
          </p:cNvPr>
          <p:cNvSpPr/>
          <p:nvPr/>
        </p:nvSpPr>
        <p:spPr>
          <a:xfrm>
            <a:off x="4461842" y="2463223"/>
            <a:ext cx="3083627" cy="384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1BE42AB-8505-7EB5-04AB-19013D7F04C7}"/>
              </a:ext>
            </a:extLst>
          </p:cNvPr>
          <p:cNvSpPr txBox="1"/>
          <p:nvPr/>
        </p:nvSpPr>
        <p:spPr>
          <a:xfrm>
            <a:off x="9080231" y="4041927"/>
            <a:ext cx="1046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/>
              <a:t>Aviatrix </a:t>
            </a:r>
          </a:p>
          <a:p>
            <a:pPr algn="ctr"/>
            <a:r>
              <a:rPr lang="en-US" sz="1200" b="1"/>
              <a:t>Secure Egress</a:t>
            </a:r>
          </a:p>
          <a:p>
            <a:pPr algn="ctr"/>
            <a:r>
              <a:rPr lang="en-US" sz="1200" b="1"/>
              <a:t>Gateways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BBC633A-CF20-6F99-CE1C-46D7A2601638}"/>
              </a:ext>
            </a:extLst>
          </p:cNvPr>
          <p:cNvSpPr txBox="1"/>
          <p:nvPr/>
        </p:nvSpPr>
        <p:spPr>
          <a:xfrm>
            <a:off x="10873718" y="536458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15895A7-CA9A-C690-C4D2-FD16CA9BE7F4}"/>
              </a:ext>
            </a:extLst>
          </p:cNvPr>
          <p:cNvSpPr txBox="1"/>
          <p:nvPr/>
        </p:nvSpPr>
        <p:spPr>
          <a:xfrm>
            <a:off x="9338499" y="3378609"/>
            <a:ext cx="871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/>
              <a:t>Cloud</a:t>
            </a:r>
          </a:p>
          <a:p>
            <a:pPr algn="ctr"/>
            <a:r>
              <a:rPr lang="en-US" sz="1200" b="1"/>
              <a:t>Workloads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94E9AA6-80F7-C483-482F-64635E2778EA}"/>
              </a:ext>
            </a:extLst>
          </p:cNvPr>
          <p:cNvSpPr txBox="1"/>
          <p:nvPr/>
        </p:nvSpPr>
        <p:spPr>
          <a:xfrm>
            <a:off x="10261856" y="503927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 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8318A52-CB27-E36E-4E2E-B34EC5B1CB76}"/>
              </a:ext>
            </a:extLst>
          </p:cNvPr>
          <p:cNvSpPr txBox="1"/>
          <p:nvPr/>
        </p:nvSpPr>
        <p:spPr>
          <a:xfrm>
            <a:off x="1180584" y="547748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AZ1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C33E5E-91E7-0CF9-3CD2-DC546C2BF3E3}"/>
              </a:ext>
            </a:extLst>
          </p:cNvPr>
          <p:cNvSpPr txBox="1"/>
          <p:nvPr/>
        </p:nvSpPr>
        <p:spPr>
          <a:xfrm>
            <a:off x="2832322" y="5495467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AZ2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B8F7B1-2A3F-1D8B-3B48-6E239AC05F3D}"/>
              </a:ext>
            </a:extLst>
          </p:cNvPr>
          <p:cNvSpPr txBox="1"/>
          <p:nvPr/>
        </p:nvSpPr>
        <p:spPr>
          <a:xfrm>
            <a:off x="10384716" y="472167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 3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468AFF3-F4A5-3672-107D-6CE0C2095561}"/>
              </a:ext>
            </a:extLst>
          </p:cNvPr>
          <p:cNvGrpSpPr/>
          <p:nvPr/>
        </p:nvGrpSpPr>
        <p:grpSpPr>
          <a:xfrm>
            <a:off x="5440872" y="813265"/>
            <a:ext cx="1194334" cy="724055"/>
            <a:chOff x="6150286" y="3955723"/>
            <a:chExt cx="1194334" cy="724055"/>
          </a:xfrm>
        </p:grpSpPr>
        <p:sp>
          <p:nvSpPr>
            <p:cNvPr id="153" name="Freeform 50">
              <a:extLst>
                <a:ext uri="{FF2B5EF4-FFF2-40B4-BE49-F238E27FC236}">
                  <a16:creationId xmlns:a16="http://schemas.microsoft.com/office/drawing/2014/main" id="{939EF1A5-2B3E-5F3D-0488-9A3E918DAE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2B02EE7-F0CD-79E4-52A5-46F11156F34D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pic>
        <p:nvPicPr>
          <p:cNvPr id="164" name="Picture 163">
            <a:extLst>
              <a:ext uri="{FF2B5EF4-FFF2-40B4-BE49-F238E27FC236}">
                <a16:creationId xmlns:a16="http://schemas.microsoft.com/office/drawing/2014/main" id="{889A6A39-76E9-2360-9E4C-FC7C159A053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9034" y="2944627"/>
            <a:ext cx="493429" cy="401615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4827D6D2-6497-75B2-F595-F54E7D46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155" y="3855926"/>
            <a:ext cx="329568" cy="329571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C983F539-7561-E427-F7FB-AF21D2DF2017}"/>
              </a:ext>
            </a:extLst>
          </p:cNvPr>
          <p:cNvSpPr txBox="1"/>
          <p:nvPr/>
        </p:nvSpPr>
        <p:spPr>
          <a:xfrm>
            <a:off x="7916054" y="4148537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Aviatrix</a:t>
            </a:r>
          </a:p>
          <a:p>
            <a:r>
              <a:rPr lang="en-US" sz="1000" b="1" err="1"/>
              <a:t>CoPilot</a:t>
            </a:r>
            <a:endParaRPr lang="en-US" sz="1000" b="1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7A14267-8449-688A-34AF-18E20F4503E4}"/>
              </a:ext>
            </a:extLst>
          </p:cNvPr>
          <p:cNvSpPr txBox="1"/>
          <p:nvPr/>
        </p:nvSpPr>
        <p:spPr>
          <a:xfrm>
            <a:off x="7685236" y="3297593"/>
            <a:ext cx="1001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Aviatrix</a:t>
            </a:r>
          </a:p>
          <a:p>
            <a:pPr algn="ctr"/>
            <a:r>
              <a:rPr lang="en-US" sz="1000" b="1"/>
              <a:t>Controller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BD1DCE-65DD-9787-43F0-E7F28B7C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886" y="6206767"/>
            <a:ext cx="714886" cy="42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 descr="Transit Gateway | AWS Cloud Resource Directory">
            <a:extLst>
              <a:ext uri="{FF2B5EF4-FFF2-40B4-BE49-F238E27FC236}">
                <a16:creationId xmlns:a16="http://schemas.microsoft.com/office/drawing/2014/main" id="{EF4ABC7E-9A47-F30D-904C-5FDD01E02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32" y="4876340"/>
            <a:ext cx="458890" cy="4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5C998A7-F0E0-E2E5-7608-B63C985D7BEE}"/>
              </a:ext>
            </a:extLst>
          </p:cNvPr>
          <p:cNvSpPr/>
          <p:nvPr/>
        </p:nvSpPr>
        <p:spPr bwMode="auto">
          <a:xfrm>
            <a:off x="334068" y="718812"/>
            <a:ext cx="8463892" cy="5396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      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6CB8429-3275-5112-D00D-EC6870EAA1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34068" y="718812"/>
            <a:ext cx="381000" cy="381000"/>
          </a:xfrm>
          <a:prstGeom prst="rect">
            <a:avLst/>
          </a:prstGeom>
        </p:spPr>
      </p:pic>
      <p:pic>
        <p:nvPicPr>
          <p:cNvPr id="4" name="Graphic 7">
            <a:extLst>
              <a:ext uri="{FF2B5EF4-FFF2-40B4-BE49-F238E27FC236}">
                <a16:creationId xmlns:a16="http://schemas.microsoft.com/office/drawing/2014/main" id="{F62EB937-D9A2-19B2-B0AF-01401E17C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10805108" y="32369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19">
            <a:extLst>
              <a:ext uri="{FF2B5EF4-FFF2-40B4-BE49-F238E27FC236}">
                <a16:creationId xmlns:a16="http://schemas.microsoft.com/office/drawing/2014/main" id="{6307169C-4855-20A0-A807-C9EA866A9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632" y="41993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B36C2E-A6D3-2EAB-F3A0-BDA5CA80B6BF}"/>
              </a:ext>
            </a:extLst>
          </p:cNvPr>
          <p:cNvSpPr txBox="1"/>
          <p:nvPr/>
        </p:nvSpPr>
        <p:spPr>
          <a:xfrm>
            <a:off x="993709" y="4598348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EC2 Instances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03037A9-8E90-9BA7-FD49-95477A004803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81654" y="1366734"/>
            <a:ext cx="420131" cy="42013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CB8CA6B-9488-E1ED-EAAA-71A5D24B98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115221" y="1323489"/>
            <a:ext cx="392719" cy="39271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9D2F802-8810-CBDA-2FF8-D6544C0135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551638" y="1745017"/>
            <a:ext cx="392719" cy="39271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55BEB99-8C1E-6C23-B058-4BD19A0EBDEE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79458" y="1776401"/>
            <a:ext cx="420131" cy="42013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B6E021A-C43D-3A8F-4E8A-CC129F3E9B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678093" y="1974957"/>
            <a:ext cx="392719" cy="392719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146EB85B-C59F-9EAB-5901-3B489B5B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749" y="252441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B67378-35C4-5C1B-7E83-82FF44390C06}"/>
              </a:ext>
            </a:extLst>
          </p:cNvPr>
          <p:cNvSpPr txBox="1"/>
          <p:nvPr/>
        </p:nvSpPr>
        <p:spPr>
          <a:xfrm>
            <a:off x="10077517" y="3018814"/>
            <a:ext cx="1038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EC2 Instances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6847761E-FF2E-30C0-2A5D-05EC62F59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418" y="202166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CD67AE4-539C-3FF0-16DE-4FA654532237}"/>
              </a:ext>
            </a:extLst>
          </p:cNvPr>
          <p:cNvSpPr txBox="1"/>
          <p:nvPr/>
        </p:nvSpPr>
        <p:spPr>
          <a:xfrm>
            <a:off x="8829404" y="2944471"/>
            <a:ext cx="1038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EC2 Instances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40FF7F-70C7-E8A6-6B8B-1F68E41514D7}"/>
              </a:ext>
            </a:extLst>
          </p:cNvPr>
          <p:cNvSpPr/>
          <p:nvPr/>
        </p:nvSpPr>
        <p:spPr bwMode="auto">
          <a:xfrm>
            <a:off x="734385" y="2766926"/>
            <a:ext cx="1368812" cy="1178121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5AD13E-2C68-C3CB-A044-505A9396E905}"/>
              </a:ext>
            </a:extLst>
          </p:cNvPr>
          <p:cNvSpPr txBox="1"/>
          <p:nvPr/>
        </p:nvSpPr>
        <p:spPr>
          <a:xfrm>
            <a:off x="673679" y="3715551"/>
            <a:ext cx="123226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00B050"/>
                </a:solidFill>
              </a:rPr>
              <a:t>Public Subnets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757025-6CCE-CA97-4927-02A80637EEA5}"/>
              </a:ext>
            </a:extLst>
          </p:cNvPr>
          <p:cNvSpPr/>
          <p:nvPr/>
        </p:nvSpPr>
        <p:spPr bwMode="auto">
          <a:xfrm>
            <a:off x="2353918" y="2766926"/>
            <a:ext cx="1370411" cy="1194943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BCCD85-77DE-E927-2962-24BB13BA03E5}"/>
              </a:ext>
            </a:extLst>
          </p:cNvPr>
          <p:cNvSpPr/>
          <p:nvPr/>
        </p:nvSpPr>
        <p:spPr bwMode="auto">
          <a:xfrm>
            <a:off x="734385" y="4078274"/>
            <a:ext cx="1368812" cy="136102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9CF5DD-77B5-B55E-2B20-8785A5D028E2}"/>
              </a:ext>
            </a:extLst>
          </p:cNvPr>
          <p:cNvSpPr/>
          <p:nvPr/>
        </p:nvSpPr>
        <p:spPr bwMode="auto">
          <a:xfrm>
            <a:off x="2353918" y="4077113"/>
            <a:ext cx="1370411" cy="136218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46D00F-44E5-5CA2-26BC-A3877C9143BC}"/>
              </a:ext>
            </a:extLst>
          </p:cNvPr>
          <p:cNvSpPr txBox="1"/>
          <p:nvPr/>
        </p:nvSpPr>
        <p:spPr>
          <a:xfrm>
            <a:off x="693842" y="5219814"/>
            <a:ext cx="123226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00B0F0"/>
                </a:solidFill>
              </a:rPr>
              <a:t>Private Subnets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F525CC-F7F3-BE89-3011-0B6441E38246}"/>
              </a:ext>
            </a:extLst>
          </p:cNvPr>
          <p:cNvCxnSpPr>
            <a:cxnSpLocks/>
          </p:cNvCxnSpPr>
          <p:nvPr/>
        </p:nvCxnSpPr>
        <p:spPr>
          <a:xfrm>
            <a:off x="2216848" y="3084662"/>
            <a:ext cx="0" cy="2597169"/>
          </a:xfrm>
          <a:prstGeom prst="line">
            <a:avLst/>
          </a:prstGeom>
          <a:ln w="12700" cap="rnd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19">
            <a:extLst>
              <a:ext uri="{FF2B5EF4-FFF2-40B4-BE49-F238E27FC236}">
                <a16:creationId xmlns:a16="http://schemas.microsoft.com/office/drawing/2014/main" id="{8DC7512F-73D1-ACA7-F8B3-97242F785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773" y="41993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7EF47CC-B127-C9F7-6889-797890AF2C64}"/>
              </a:ext>
            </a:extLst>
          </p:cNvPr>
          <p:cNvSpPr/>
          <p:nvPr/>
        </p:nvSpPr>
        <p:spPr>
          <a:xfrm>
            <a:off x="9518991" y="5553513"/>
            <a:ext cx="1333137" cy="649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>
                <a:solidFill>
                  <a:srgbClr val="00B050"/>
                </a:solidFill>
              </a:rPr>
              <a:t>ALLOW *.</a:t>
            </a:r>
            <a:r>
              <a:rPr lang="en-US" sz="900" err="1">
                <a:solidFill>
                  <a:srgbClr val="00B050"/>
                </a:solidFill>
              </a:rPr>
              <a:t>github.com</a:t>
            </a:r>
            <a:r>
              <a:rPr lang="en-US" sz="900">
                <a:solidFill>
                  <a:srgbClr val="00B050"/>
                </a:solidFill>
              </a:rPr>
              <a:t>, </a:t>
            </a:r>
            <a:r>
              <a:rPr lang="en-US" sz="900" err="1">
                <a:solidFill>
                  <a:srgbClr val="00B050"/>
                </a:solidFill>
              </a:rPr>
              <a:t>updates.ubuntu.com</a:t>
            </a:r>
            <a:endParaRPr lang="en-US" sz="900">
              <a:solidFill>
                <a:srgbClr val="00B050"/>
              </a:solidFill>
            </a:endParaRPr>
          </a:p>
          <a:p>
            <a:r>
              <a:rPr lang="en-US" sz="900">
                <a:solidFill>
                  <a:srgbClr val="C00000"/>
                </a:solidFill>
              </a:rPr>
              <a:t>EXCEPT </a:t>
            </a:r>
            <a:r>
              <a:rPr lang="en-US" sz="900" err="1">
                <a:solidFill>
                  <a:srgbClr val="C00000"/>
                </a:solidFill>
              </a:rPr>
              <a:t>gist.github.com</a:t>
            </a:r>
            <a:endParaRPr lang="en-US" sz="900">
              <a:solidFill>
                <a:srgbClr val="C00000"/>
              </a:solidFill>
            </a:endParaRPr>
          </a:p>
          <a:p>
            <a:r>
              <a:rPr lang="en-US" sz="900">
                <a:solidFill>
                  <a:srgbClr val="C00000"/>
                </a:solidFill>
              </a:rPr>
              <a:t>deny all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CD8A21-BEE7-D70F-07D6-B207BE3224BC}"/>
              </a:ext>
            </a:extLst>
          </p:cNvPr>
          <p:cNvSpPr/>
          <p:nvPr/>
        </p:nvSpPr>
        <p:spPr>
          <a:xfrm>
            <a:off x="9408289" y="406384"/>
            <a:ext cx="1554540" cy="4036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>
                <a:solidFill>
                  <a:srgbClr val="C00000"/>
                </a:solidFill>
              </a:rPr>
              <a:t>BLOCK Country1, Country 2</a:t>
            </a:r>
          </a:p>
        </p:txBody>
      </p:sp>
      <p:pic>
        <p:nvPicPr>
          <p:cNvPr id="69" name="Graphic 19">
            <a:extLst>
              <a:ext uri="{FF2B5EF4-FFF2-40B4-BE49-F238E27FC236}">
                <a16:creationId xmlns:a16="http://schemas.microsoft.com/office/drawing/2014/main" id="{5D94A68D-D8B1-A2A5-4F37-1B517CBA3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842" y="16901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8727B30-C0A5-03DB-7BF7-2B3C8E98F382}"/>
              </a:ext>
            </a:extLst>
          </p:cNvPr>
          <p:cNvSpPr txBox="1"/>
          <p:nvPr/>
        </p:nvSpPr>
        <p:spPr>
          <a:xfrm>
            <a:off x="3454691" y="2071061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IGW</a:t>
            </a:r>
          </a:p>
        </p:txBody>
      </p:sp>
      <p:pic>
        <p:nvPicPr>
          <p:cNvPr id="72" name="Graphic 19">
            <a:extLst>
              <a:ext uri="{FF2B5EF4-FFF2-40B4-BE49-F238E27FC236}">
                <a16:creationId xmlns:a16="http://schemas.microsoft.com/office/drawing/2014/main" id="{92534402-851D-E174-6FA5-EAA916DBF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507" y="41993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A0C81BF4-DDB8-5B22-CB54-1C364AF733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407168" y="1999785"/>
            <a:ext cx="392719" cy="392719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22EE70F3-0E8F-3A0D-BDC9-ECCFAF62984A}"/>
              </a:ext>
            </a:extLst>
          </p:cNvPr>
          <p:cNvSpPr txBox="1"/>
          <p:nvPr/>
        </p:nvSpPr>
        <p:spPr>
          <a:xfrm>
            <a:off x="4424443" y="3740506"/>
            <a:ext cx="123226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00B050"/>
                </a:solidFill>
              </a:rPr>
              <a:t>Public Subnets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ECA84A8-D7AA-2A02-861C-D29099AA68FE}"/>
              </a:ext>
            </a:extLst>
          </p:cNvPr>
          <p:cNvSpPr/>
          <p:nvPr/>
        </p:nvSpPr>
        <p:spPr bwMode="auto">
          <a:xfrm>
            <a:off x="4461842" y="4077112"/>
            <a:ext cx="1368812" cy="137353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07135EC-EB42-2610-0EA9-D13A1DA68F34}"/>
              </a:ext>
            </a:extLst>
          </p:cNvPr>
          <p:cNvSpPr/>
          <p:nvPr/>
        </p:nvSpPr>
        <p:spPr bwMode="auto">
          <a:xfrm>
            <a:off x="6081375" y="4077112"/>
            <a:ext cx="1370411" cy="137353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CCB618E-32D4-A00B-5E6B-1427FF231442}"/>
              </a:ext>
            </a:extLst>
          </p:cNvPr>
          <p:cNvSpPr txBox="1"/>
          <p:nvPr/>
        </p:nvSpPr>
        <p:spPr>
          <a:xfrm>
            <a:off x="4424443" y="5219814"/>
            <a:ext cx="123226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00B0F0"/>
                </a:solidFill>
              </a:rPr>
              <a:t>Private Subnets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A1C848E-F0E7-BD18-5FF5-DD3E566D4B17}"/>
              </a:ext>
            </a:extLst>
          </p:cNvPr>
          <p:cNvCxnSpPr>
            <a:cxnSpLocks/>
          </p:cNvCxnSpPr>
          <p:nvPr/>
        </p:nvCxnSpPr>
        <p:spPr>
          <a:xfrm>
            <a:off x="5969705" y="3018814"/>
            <a:ext cx="0" cy="2597169"/>
          </a:xfrm>
          <a:prstGeom prst="line">
            <a:avLst/>
          </a:prstGeom>
          <a:ln w="12700" cap="rnd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Graphic 19">
            <a:extLst>
              <a:ext uri="{FF2B5EF4-FFF2-40B4-BE49-F238E27FC236}">
                <a16:creationId xmlns:a16="http://schemas.microsoft.com/office/drawing/2014/main" id="{E9A98A0C-B722-B061-DF00-588343654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26" y="41979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Graphic 13">
            <a:extLst>
              <a:ext uri="{FF2B5EF4-FFF2-40B4-BE49-F238E27FC236}">
                <a16:creationId xmlns:a16="http://schemas.microsoft.com/office/drawing/2014/main" id="{F6C90C1E-7C5D-72F0-6CA0-88B2A1015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737" y="2857668"/>
            <a:ext cx="418795" cy="4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14">
            <a:extLst>
              <a:ext uri="{FF2B5EF4-FFF2-40B4-BE49-F238E27FC236}">
                <a16:creationId xmlns:a16="http://schemas.microsoft.com/office/drawing/2014/main" id="{69D2CA15-9758-9E0B-F44D-950456828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510" y="3275782"/>
            <a:ext cx="17671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23" name="Graphic 13">
            <a:extLst>
              <a:ext uri="{FF2B5EF4-FFF2-40B4-BE49-F238E27FC236}">
                <a16:creationId xmlns:a16="http://schemas.microsoft.com/office/drawing/2014/main" id="{4F1A98FF-D6DD-B22C-97EE-9A3D4F0F6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96" y="2863435"/>
            <a:ext cx="418795" cy="4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extBox 14">
            <a:extLst>
              <a:ext uri="{FF2B5EF4-FFF2-40B4-BE49-F238E27FC236}">
                <a16:creationId xmlns:a16="http://schemas.microsoft.com/office/drawing/2014/main" id="{69447B58-B7FE-4F39-6A28-047C0CE36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7669" y="3281549"/>
            <a:ext cx="17671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25" name="Graphic 19">
            <a:extLst>
              <a:ext uri="{FF2B5EF4-FFF2-40B4-BE49-F238E27FC236}">
                <a16:creationId xmlns:a16="http://schemas.microsoft.com/office/drawing/2014/main" id="{E8DD1BAE-321B-EE9C-67AF-26B10B94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567" y="173451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Rounded Rectangle 79">
            <a:extLst>
              <a:ext uri="{FF2B5EF4-FFF2-40B4-BE49-F238E27FC236}">
                <a16:creationId xmlns:a16="http://schemas.microsoft.com/office/drawing/2014/main" id="{0800BAFD-47CA-A2E1-62C8-5CFC770A8B67}"/>
              </a:ext>
            </a:extLst>
          </p:cNvPr>
          <p:cNvSpPr/>
          <p:nvPr/>
        </p:nvSpPr>
        <p:spPr>
          <a:xfrm>
            <a:off x="4384246" y="2434042"/>
            <a:ext cx="3235752" cy="436867"/>
          </a:xfrm>
          <a:prstGeom prst="roundRect">
            <a:avLst>
              <a:gd name="adj" fmla="val 43842"/>
            </a:avLst>
          </a:prstGeom>
          <a:solidFill>
            <a:schemeClr val="accent4">
              <a:lumMod val="60000"/>
              <a:lumOff val="40000"/>
              <a:alpha val="46572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B76B6-985A-452A-A23D-32AB57783E62}"/>
              </a:ext>
            </a:extLst>
          </p:cNvPr>
          <p:cNvSpPr txBox="1"/>
          <p:nvPr/>
        </p:nvSpPr>
        <p:spPr>
          <a:xfrm>
            <a:off x="5060230" y="2444228"/>
            <a:ext cx="1192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FQDN Filtering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627EBA-9C01-7B8E-CCE7-404F2707F957}"/>
              </a:ext>
            </a:extLst>
          </p:cNvPr>
          <p:cNvSpPr txBox="1"/>
          <p:nvPr/>
        </p:nvSpPr>
        <p:spPr>
          <a:xfrm>
            <a:off x="5081498" y="2623482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Geo-Blocking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DACFE25-3F5D-125A-42CE-08C6F687E2E2}"/>
              </a:ext>
            </a:extLst>
          </p:cNvPr>
          <p:cNvSpPr txBox="1"/>
          <p:nvPr/>
        </p:nvSpPr>
        <p:spPr>
          <a:xfrm>
            <a:off x="6129615" y="2428854"/>
            <a:ext cx="13644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Threat Protection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6A666B-34F4-2F2F-9B6D-8F87082108F8}"/>
              </a:ext>
            </a:extLst>
          </p:cNvPr>
          <p:cNvSpPr txBox="1"/>
          <p:nvPr/>
        </p:nvSpPr>
        <p:spPr>
          <a:xfrm>
            <a:off x="4583910" y="2443594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NAT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6256FC8A-2EED-68DB-58FC-06BDBDD8029C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85112" y="2875149"/>
            <a:ext cx="420131" cy="420131"/>
          </a:xfrm>
          <a:prstGeom prst="rect">
            <a:avLst/>
          </a:prstGeom>
        </p:spPr>
      </p:pic>
      <p:pic>
        <p:nvPicPr>
          <p:cNvPr id="113" name="Graphic 112">
            <a:extLst>
              <a:ext uri="{FF2B5EF4-FFF2-40B4-BE49-F238E27FC236}">
                <a16:creationId xmlns:a16="http://schemas.microsoft.com/office/drawing/2014/main" id="{15A5FB5C-473C-9820-D9A9-B43CEF024BF9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60405" y="2861323"/>
            <a:ext cx="420131" cy="420131"/>
          </a:xfrm>
          <a:prstGeom prst="rect">
            <a:avLst/>
          </a:prstGeom>
        </p:spPr>
      </p:pic>
      <p:sp>
        <p:nvSpPr>
          <p:cNvPr id="71" name="Rounded Rectangle 79">
            <a:extLst>
              <a:ext uri="{FF2B5EF4-FFF2-40B4-BE49-F238E27FC236}">
                <a16:creationId xmlns:a16="http://schemas.microsoft.com/office/drawing/2014/main" id="{824EDC0D-CA6B-360F-97CD-218A2798F893}"/>
              </a:ext>
            </a:extLst>
          </p:cNvPr>
          <p:cNvSpPr/>
          <p:nvPr/>
        </p:nvSpPr>
        <p:spPr>
          <a:xfrm>
            <a:off x="1787086" y="2442884"/>
            <a:ext cx="874408" cy="407782"/>
          </a:xfrm>
          <a:prstGeom prst="roundRect">
            <a:avLst>
              <a:gd name="adj" fmla="val 43842"/>
            </a:avLst>
          </a:prstGeom>
          <a:noFill/>
          <a:ln w="50800">
            <a:solidFill>
              <a:srgbClr val="302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2B46F70-5091-BB95-4995-A58126EC8ADA}"/>
              </a:ext>
            </a:extLst>
          </p:cNvPr>
          <p:cNvSpPr txBox="1"/>
          <p:nvPr/>
        </p:nvSpPr>
        <p:spPr>
          <a:xfrm>
            <a:off x="1913605" y="2512183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NAT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989DE97-9E89-3899-BBB3-7347D1164A84}"/>
              </a:ext>
            </a:extLst>
          </p:cNvPr>
          <p:cNvSpPr txBox="1"/>
          <p:nvPr/>
        </p:nvSpPr>
        <p:spPr>
          <a:xfrm>
            <a:off x="6297757" y="3252308"/>
            <a:ext cx="9797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Aviatrix Gateway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4CDC860-4C7E-9695-0E1B-23A1A9FEF17E}"/>
              </a:ext>
            </a:extLst>
          </p:cNvPr>
          <p:cNvSpPr txBox="1"/>
          <p:nvPr/>
        </p:nvSpPr>
        <p:spPr>
          <a:xfrm>
            <a:off x="6156624" y="2620801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Visibility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A298C7-402B-C922-4185-1F784ED88D95}"/>
              </a:ext>
            </a:extLst>
          </p:cNvPr>
          <p:cNvSpPr txBox="1"/>
          <p:nvPr/>
        </p:nvSpPr>
        <p:spPr>
          <a:xfrm>
            <a:off x="7246967" y="2056497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IGW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C984E89-D6E5-5853-00B8-5FE258F56307}"/>
              </a:ext>
            </a:extLst>
          </p:cNvPr>
          <p:cNvSpPr txBox="1"/>
          <p:nvPr/>
        </p:nvSpPr>
        <p:spPr>
          <a:xfrm>
            <a:off x="4641174" y="3252308"/>
            <a:ext cx="9797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Aviatrix Gateway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E6AE1FD9-D215-B57C-AFB1-A0C2FCD94165}"/>
              </a:ext>
            </a:extLst>
          </p:cNvPr>
          <p:cNvSpPr/>
          <p:nvPr/>
        </p:nvSpPr>
        <p:spPr>
          <a:xfrm>
            <a:off x="1448847" y="4810481"/>
            <a:ext cx="1509381" cy="281115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0.0.0.0/0 </a:t>
            </a:r>
            <a:r>
              <a:rPr lang="en-US" sz="1050">
                <a:sym typeface="Wingdings" panose="05000000000000000000" pitchFamily="2" charset="2"/>
              </a:rPr>
              <a:t> NAT GW</a:t>
            </a:r>
            <a:endParaRPr lang="en-US" sz="1050"/>
          </a:p>
        </p:txBody>
      </p:sp>
      <p:sp>
        <p:nvSpPr>
          <p:cNvPr id="135" name="TextBox 26">
            <a:extLst>
              <a:ext uri="{FF2B5EF4-FFF2-40B4-BE49-F238E27FC236}">
                <a16:creationId xmlns:a16="http://schemas.microsoft.com/office/drawing/2014/main" id="{4275F8FA-8D5A-FD2A-3313-4C59BFA27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5008" y="4426648"/>
            <a:ext cx="1270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table</a:t>
            </a:r>
          </a:p>
        </p:txBody>
      </p:sp>
      <p:pic>
        <p:nvPicPr>
          <p:cNvPr id="136" name="Graphic 31">
            <a:extLst>
              <a:ext uri="{FF2B5EF4-FFF2-40B4-BE49-F238E27FC236}">
                <a16:creationId xmlns:a16="http://schemas.microsoft.com/office/drawing/2014/main" id="{644401C7-3A13-AA06-AD78-576524915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2971016" y="3557614"/>
            <a:ext cx="260610" cy="26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DC8A0B33-6D71-36BA-6379-2276F7B2BF15}"/>
              </a:ext>
            </a:extLst>
          </p:cNvPr>
          <p:cNvSpPr/>
          <p:nvPr/>
        </p:nvSpPr>
        <p:spPr>
          <a:xfrm>
            <a:off x="5174802" y="4820733"/>
            <a:ext cx="1509381" cy="281115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0.0.0.0/0 </a:t>
            </a:r>
            <a:r>
              <a:rPr lang="en-US" sz="1050">
                <a:sym typeface="Wingdings" panose="05000000000000000000" pitchFamily="2" charset="2"/>
              </a:rPr>
              <a:t> Aviatrix</a:t>
            </a:r>
            <a:endParaRPr lang="en-US" sz="1050"/>
          </a:p>
        </p:txBody>
      </p:sp>
      <p:pic>
        <p:nvPicPr>
          <p:cNvPr id="138" name="Graphic 31">
            <a:extLst>
              <a:ext uri="{FF2B5EF4-FFF2-40B4-BE49-F238E27FC236}">
                <a16:creationId xmlns:a16="http://schemas.microsoft.com/office/drawing/2014/main" id="{042450A3-73AB-75CE-092E-E89EF041A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6720395" y="4830985"/>
            <a:ext cx="260610" cy="26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38535950-E4B5-0EDF-C3C4-7673530DE8FB}"/>
              </a:ext>
            </a:extLst>
          </p:cNvPr>
          <p:cNvSpPr txBox="1"/>
          <p:nvPr/>
        </p:nvSpPr>
        <p:spPr>
          <a:xfrm>
            <a:off x="4983468" y="547748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AZ1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7A6BE27-88DB-C195-8AC5-1FD6966E20DB}"/>
              </a:ext>
            </a:extLst>
          </p:cNvPr>
          <p:cNvSpPr txBox="1"/>
          <p:nvPr/>
        </p:nvSpPr>
        <p:spPr>
          <a:xfrm>
            <a:off x="6635206" y="5495467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AZ2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CC8F07A5-50D9-B7E1-8587-36CC2796BB42}"/>
              </a:ext>
            </a:extLst>
          </p:cNvPr>
          <p:cNvSpPr/>
          <p:nvPr/>
        </p:nvSpPr>
        <p:spPr>
          <a:xfrm>
            <a:off x="1444514" y="3550820"/>
            <a:ext cx="1509381" cy="281115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0.0.0.0/0 </a:t>
            </a:r>
            <a:r>
              <a:rPr lang="en-US" sz="1050">
                <a:sym typeface="Wingdings" panose="05000000000000000000" pitchFamily="2" charset="2"/>
              </a:rPr>
              <a:t> IGW</a:t>
            </a:r>
            <a:endParaRPr lang="en-US" sz="1050"/>
          </a:p>
        </p:txBody>
      </p:sp>
      <p:pic>
        <p:nvPicPr>
          <p:cNvPr id="145" name="Graphic 31">
            <a:extLst>
              <a:ext uri="{FF2B5EF4-FFF2-40B4-BE49-F238E27FC236}">
                <a16:creationId xmlns:a16="http://schemas.microsoft.com/office/drawing/2014/main" id="{4075507D-2FF1-C090-9A7A-7692182F4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2989351" y="4820733"/>
            <a:ext cx="260610" cy="26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Graphic 31">
            <a:extLst>
              <a:ext uri="{FF2B5EF4-FFF2-40B4-BE49-F238E27FC236}">
                <a16:creationId xmlns:a16="http://schemas.microsoft.com/office/drawing/2014/main" id="{1C9CE58A-277F-3E93-2CCD-0223C87F0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6701304" y="3538848"/>
            <a:ext cx="260610" cy="26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7AAEFC0-B457-FCC9-F485-E64E6569C7C1}"/>
              </a:ext>
            </a:extLst>
          </p:cNvPr>
          <p:cNvSpPr/>
          <p:nvPr/>
        </p:nvSpPr>
        <p:spPr>
          <a:xfrm>
            <a:off x="5174802" y="3532054"/>
            <a:ext cx="1509381" cy="281115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0.0.0.0/0 </a:t>
            </a:r>
            <a:r>
              <a:rPr lang="en-US" sz="1050">
                <a:sym typeface="Wingdings" panose="05000000000000000000" pitchFamily="2" charset="2"/>
              </a:rPr>
              <a:t> IGW</a:t>
            </a:r>
            <a:endParaRPr lang="en-US" sz="105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2816241-D658-9012-0672-2BBEC148A059}"/>
              </a:ext>
            </a:extLst>
          </p:cNvPr>
          <p:cNvSpPr txBox="1"/>
          <p:nvPr/>
        </p:nvSpPr>
        <p:spPr>
          <a:xfrm>
            <a:off x="4789183" y="4599739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EC2 Instances</a:t>
            </a:r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5579F9A4-F929-60E1-F704-D584F22A19BE}"/>
              </a:ext>
            </a:extLst>
          </p:cNvPr>
          <p:cNvSpPr/>
          <p:nvPr/>
        </p:nvSpPr>
        <p:spPr>
          <a:xfrm>
            <a:off x="1369555" y="1360449"/>
            <a:ext cx="3901255" cy="3062868"/>
          </a:xfrm>
          <a:custGeom>
            <a:avLst/>
            <a:gdLst>
              <a:gd name="connsiteX0" fmla="*/ 347733 w 3901255"/>
              <a:gd name="connsiteY0" fmla="*/ 3062868 h 3062868"/>
              <a:gd name="connsiteX1" fmla="*/ 451811 w 3901255"/>
              <a:gd name="connsiteY1" fmla="*/ 2847278 h 3062868"/>
              <a:gd name="connsiteX2" fmla="*/ 42933 w 3901255"/>
              <a:gd name="connsiteY2" fmla="*/ 1865971 h 3062868"/>
              <a:gd name="connsiteX3" fmla="*/ 1648708 w 3901255"/>
              <a:gd name="connsiteY3" fmla="*/ 1040780 h 3062868"/>
              <a:gd name="connsiteX4" fmla="*/ 2414425 w 3901255"/>
              <a:gd name="connsiteY4" fmla="*/ 371707 h 3062868"/>
              <a:gd name="connsiteX5" fmla="*/ 3901255 w 3901255"/>
              <a:gd name="connsiteY5" fmla="*/ 0 h 306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1255" h="3062868">
                <a:moveTo>
                  <a:pt x="347733" y="3062868"/>
                </a:moveTo>
                <a:cubicBezTo>
                  <a:pt x="425172" y="3054814"/>
                  <a:pt x="502611" y="3046761"/>
                  <a:pt x="451811" y="2847278"/>
                </a:cubicBezTo>
                <a:cubicBezTo>
                  <a:pt x="401011" y="2647795"/>
                  <a:pt x="-156550" y="2167054"/>
                  <a:pt x="42933" y="1865971"/>
                </a:cubicBezTo>
                <a:cubicBezTo>
                  <a:pt x="242416" y="1564888"/>
                  <a:pt x="1253459" y="1289824"/>
                  <a:pt x="1648708" y="1040780"/>
                </a:cubicBezTo>
                <a:cubicBezTo>
                  <a:pt x="2043957" y="791736"/>
                  <a:pt x="2039000" y="545170"/>
                  <a:pt x="2414425" y="371707"/>
                </a:cubicBezTo>
                <a:cubicBezTo>
                  <a:pt x="2789850" y="198244"/>
                  <a:pt x="3345552" y="99122"/>
                  <a:pt x="3901255" y="0"/>
                </a:cubicBezTo>
              </a:path>
            </a:pathLst>
          </a:custGeom>
          <a:noFill/>
          <a:ln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4EFCC90F-6277-AE5B-461F-39893EFD28C3}"/>
              </a:ext>
            </a:extLst>
          </p:cNvPr>
          <p:cNvSpPr/>
          <p:nvPr/>
        </p:nvSpPr>
        <p:spPr>
          <a:xfrm>
            <a:off x="3024895" y="1479395"/>
            <a:ext cx="2238481" cy="2958790"/>
          </a:xfrm>
          <a:custGeom>
            <a:avLst/>
            <a:gdLst>
              <a:gd name="connsiteX0" fmla="*/ 320471 w 2238481"/>
              <a:gd name="connsiteY0" fmla="*/ 2958790 h 2958790"/>
              <a:gd name="connsiteX1" fmla="*/ 469154 w 2238481"/>
              <a:gd name="connsiteY1" fmla="*/ 2728332 h 2958790"/>
              <a:gd name="connsiteX2" fmla="*/ 8237 w 2238481"/>
              <a:gd name="connsiteY2" fmla="*/ 1821366 h 2958790"/>
              <a:gd name="connsiteX3" fmla="*/ 238695 w 2238481"/>
              <a:gd name="connsiteY3" fmla="*/ 906966 h 2958790"/>
              <a:gd name="connsiteX4" fmla="*/ 1026715 w 2238481"/>
              <a:gd name="connsiteY4" fmla="*/ 327103 h 2958790"/>
              <a:gd name="connsiteX5" fmla="*/ 2238481 w 2238481"/>
              <a:gd name="connsiteY5" fmla="*/ 0 h 29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8481" h="2958790">
                <a:moveTo>
                  <a:pt x="320471" y="2958790"/>
                </a:moveTo>
                <a:cubicBezTo>
                  <a:pt x="420832" y="2938346"/>
                  <a:pt x="521193" y="2917903"/>
                  <a:pt x="469154" y="2728332"/>
                </a:cubicBezTo>
                <a:cubicBezTo>
                  <a:pt x="417115" y="2538761"/>
                  <a:pt x="46647" y="2124927"/>
                  <a:pt x="8237" y="1821366"/>
                </a:cubicBezTo>
                <a:cubicBezTo>
                  <a:pt x="-30173" y="1517805"/>
                  <a:pt x="68949" y="1156010"/>
                  <a:pt x="238695" y="906966"/>
                </a:cubicBezTo>
                <a:cubicBezTo>
                  <a:pt x="408441" y="657922"/>
                  <a:pt x="693417" y="478264"/>
                  <a:pt x="1026715" y="327103"/>
                </a:cubicBezTo>
                <a:cubicBezTo>
                  <a:pt x="1360013" y="175942"/>
                  <a:pt x="1799247" y="87971"/>
                  <a:pt x="2238481" y="0"/>
                </a:cubicBezTo>
              </a:path>
            </a:pathLst>
          </a:custGeom>
          <a:noFill/>
          <a:ln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7220AC6-9C10-F909-C7B7-A7925772CFE4}"/>
              </a:ext>
            </a:extLst>
          </p:cNvPr>
          <p:cNvSpPr txBox="1"/>
          <p:nvPr/>
        </p:nvSpPr>
        <p:spPr>
          <a:xfrm>
            <a:off x="6930401" y="806617"/>
            <a:ext cx="9541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b="1"/>
              <a:t>Patches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b="1"/>
              <a:t>Updates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b="1"/>
              <a:t>Code repos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b="1"/>
              <a:t>SaaS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b="1"/>
              <a:t>Anywhere</a:t>
            </a:r>
          </a:p>
        </p:txBody>
      </p:sp>
      <p:sp>
        <p:nvSpPr>
          <p:cNvPr id="1028" name="Multiplication Sign 1027">
            <a:extLst>
              <a:ext uri="{FF2B5EF4-FFF2-40B4-BE49-F238E27FC236}">
                <a16:creationId xmlns:a16="http://schemas.microsoft.com/office/drawing/2014/main" id="{B66F8785-2D06-70A5-8956-B5B603CC8564}"/>
              </a:ext>
            </a:extLst>
          </p:cNvPr>
          <p:cNvSpPr/>
          <p:nvPr/>
        </p:nvSpPr>
        <p:spPr>
          <a:xfrm>
            <a:off x="6959165" y="1430112"/>
            <a:ext cx="235103" cy="2323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A3A4CE91-84E6-EE07-FB4B-42E4BC0CF2F9}"/>
              </a:ext>
            </a:extLst>
          </p:cNvPr>
          <p:cNvSpPr txBox="1"/>
          <p:nvPr/>
        </p:nvSpPr>
        <p:spPr>
          <a:xfrm>
            <a:off x="3259031" y="1418702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b="1"/>
              <a:t>Anywhere</a:t>
            </a:r>
          </a:p>
        </p:txBody>
      </p:sp>
    </p:spTree>
    <p:extLst>
      <p:ext uri="{BB962C8B-B14F-4D97-AF65-F5344CB8AC3E}">
        <p14:creationId xmlns:p14="http://schemas.microsoft.com/office/powerpoint/2010/main" val="206474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200101A-C90A-D872-52F0-BE4F6AE2B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78" y="787845"/>
            <a:ext cx="11729844" cy="4464114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D0896-0F9D-2096-F430-41F981075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DB735-2C3C-6C58-00F8-8506F21F665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46063"/>
            <a:ext cx="10621963" cy="582612"/>
          </a:xfrm>
        </p:spPr>
        <p:txBody>
          <a:bodyPr/>
          <a:lstStyle/>
          <a:p>
            <a:r>
              <a:rPr lang="en-US"/>
              <a:t>Smart Groups Creation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08A26B-076C-F851-FFC2-DC05D88F2393}"/>
              </a:ext>
            </a:extLst>
          </p:cNvPr>
          <p:cNvSpPr/>
          <p:nvPr/>
        </p:nvSpPr>
        <p:spPr>
          <a:xfrm>
            <a:off x="7233684" y="3096623"/>
            <a:ext cx="1059711" cy="308610"/>
          </a:xfrm>
          <a:prstGeom prst="rect">
            <a:avLst/>
          </a:prstGeom>
          <a:noFill/>
          <a:ln w="38100">
            <a:solidFill>
              <a:srgbClr val="ED01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E36113-533D-55FC-98F2-F70CC6CD4169}"/>
              </a:ext>
            </a:extLst>
          </p:cNvPr>
          <p:cNvCxnSpPr>
            <a:cxnSpLocks/>
          </p:cNvCxnSpPr>
          <p:nvPr/>
        </p:nvCxnSpPr>
        <p:spPr>
          <a:xfrm>
            <a:off x="8425743" y="3331209"/>
            <a:ext cx="557013" cy="671339"/>
          </a:xfrm>
          <a:prstGeom prst="straightConnector1">
            <a:avLst/>
          </a:prstGeom>
          <a:ln w="57150">
            <a:solidFill>
              <a:srgbClr val="ED01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B58A81-6F3D-A692-B2A3-17AA302E4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890" y="1007294"/>
            <a:ext cx="2595372" cy="74866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97D575F-468B-F387-836F-B62625D7390B}"/>
              </a:ext>
            </a:extLst>
          </p:cNvPr>
          <p:cNvSpPr/>
          <p:nvPr/>
        </p:nvSpPr>
        <p:spPr>
          <a:xfrm>
            <a:off x="2727984" y="1414156"/>
            <a:ext cx="1097782" cy="308610"/>
          </a:xfrm>
          <a:prstGeom prst="rect">
            <a:avLst/>
          </a:prstGeom>
          <a:noFill/>
          <a:ln w="38100">
            <a:solidFill>
              <a:srgbClr val="ED01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725282-3F62-021C-241B-2C5BCB355C80}"/>
              </a:ext>
            </a:extLst>
          </p:cNvPr>
          <p:cNvCxnSpPr>
            <a:cxnSpLocks/>
          </p:cNvCxnSpPr>
          <p:nvPr/>
        </p:nvCxnSpPr>
        <p:spPr>
          <a:xfrm flipV="1">
            <a:off x="3909632" y="1505074"/>
            <a:ext cx="1866391" cy="45720"/>
          </a:xfrm>
          <a:prstGeom prst="straightConnector1">
            <a:avLst/>
          </a:prstGeom>
          <a:ln w="57150">
            <a:solidFill>
              <a:srgbClr val="ED01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230A1D32-247F-27FB-E3E9-DFB485E458F2}"/>
              </a:ext>
            </a:extLst>
          </p:cNvPr>
          <p:cNvSpPr txBox="1">
            <a:spLocks/>
          </p:cNvSpPr>
          <p:nvPr/>
        </p:nvSpPr>
        <p:spPr>
          <a:xfrm>
            <a:off x="264310" y="5339744"/>
            <a:ext cx="7051262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400">
                <a:ea typeface="Open Sans" panose="020B0606030504020204" pitchFamily="34" charset="0"/>
                <a:cs typeface="Open Sans" panose="020B0606030504020204" pitchFamily="34" charset="0"/>
              </a:rPr>
              <a:t>Controller polls the CSPs to retrieve inventory (about VPCs, instances etc.) every </a:t>
            </a:r>
            <a:r>
              <a:rPr lang="en-US" sz="1400" b="1">
                <a:ea typeface="Open Sans" panose="020B0606030504020204" pitchFamily="34" charset="0"/>
                <a:cs typeface="Open Sans" panose="020B0606030504020204" pitchFamily="34" charset="0"/>
              </a:rPr>
              <a:t>15 minutes</a:t>
            </a:r>
            <a:r>
              <a:rPr lang="en-US" sz="1400">
                <a:ea typeface="Open Sans" panose="020B0606030504020204" pitchFamily="34" charset="0"/>
                <a:cs typeface="Open Sans" panose="020B0606030504020204" pitchFamily="34" charset="0"/>
              </a:rPr>
              <a:t> (can be modified)</a:t>
            </a:r>
          </a:p>
          <a:p>
            <a:pPr>
              <a:buClr>
                <a:schemeClr val="accent1"/>
              </a:buClr>
            </a:pPr>
            <a:r>
              <a:rPr lang="en-US" sz="1400" err="1">
                <a:ea typeface="Open Sans" panose="020B0606030504020204" pitchFamily="34" charset="0"/>
                <a:cs typeface="Open Sans" panose="020B0606030504020204" pitchFamily="34" charset="0"/>
              </a:rPr>
              <a:t>CoPilot</a:t>
            </a:r>
            <a:r>
              <a:rPr lang="en-US" sz="1400">
                <a:ea typeface="Open Sans" panose="020B0606030504020204" pitchFamily="34" charset="0"/>
                <a:cs typeface="Open Sans" panose="020B0606030504020204" pitchFamily="34" charset="0"/>
              </a:rPr>
              <a:t> queries Controller every </a:t>
            </a:r>
            <a:r>
              <a:rPr lang="en-US" sz="1400" b="1">
                <a:ea typeface="Open Sans" panose="020B0606030504020204" pitchFamily="34" charset="0"/>
                <a:cs typeface="Open Sans" panose="020B0606030504020204" pitchFamily="34" charset="0"/>
              </a:rPr>
              <a:t>1 hour</a:t>
            </a:r>
            <a:r>
              <a:rPr lang="en-US" sz="1400">
                <a:ea typeface="Open Sans" panose="020B0606030504020204" pitchFamily="34" charset="0"/>
                <a:cs typeface="Open Sans" panose="020B0606030504020204" pitchFamily="34" charset="0"/>
              </a:rPr>
              <a:t> (can be modified)</a:t>
            </a:r>
          </a:p>
          <a:p>
            <a:pPr>
              <a:buClr>
                <a:schemeClr val="accent1"/>
              </a:buClr>
            </a:pPr>
            <a:r>
              <a:rPr lang="en-US" sz="1400">
                <a:ea typeface="Open Sans" panose="020B0606030504020204" pitchFamily="34" charset="0"/>
                <a:cs typeface="Open Sans" panose="020B0606030504020204" pitchFamily="34" charset="0"/>
              </a:rPr>
              <a:t>On-demand refresh of tags is available</a:t>
            </a:r>
          </a:p>
          <a:p>
            <a:endParaRPr lang="en-US"/>
          </a:p>
        </p:txBody>
      </p: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24942ADE-3063-6C5C-BEBF-5661E41AC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945" y="4047656"/>
            <a:ext cx="4750676" cy="24086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582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D0896-0F9D-2096-F430-41F981075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DB735-2C3C-6C58-00F8-8506F21F665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813" y="246063"/>
            <a:ext cx="11406187" cy="582612"/>
          </a:xfrm>
        </p:spPr>
        <p:txBody>
          <a:bodyPr/>
          <a:lstStyle/>
          <a:p>
            <a:r>
              <a:rPr lang="en-US"/>
              <a:t>Pre-defined Smart Groups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230A1D32-247F-27FB-E3E9-DFB485E458F2}"/>
              </a:ext>
            </a:extLst>
          </p:cNvPr>
          <p:cNvSpPr txBox="1">
            <a:spLocks/>
          </p:cNvSpPr>
          <p:nvPr/>
        </p:nvSpPr>
        <p:spPr>
          <a:xfrm>
            <a:off x="732142" y="5155556"/>
            <a:ext cx="7051262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800" b="1">
                <a:ea typeface="Open Sans" panose="020B0606030504020204" pitchFamily="34" charset="0"/>
                <a:cs typeface="Open Sans" panose="020B0606030504020204" pitchFamily="34" charset="0"/>
              </a:rPr>
              <a:t>Anywhere (0.0.0.0/0) </a:t>
            </a:r>
            <a:r>
              <a:rPr lang="en-US" sz="1800">
                <a:ea typeface="Open Sans" panose="020B0606030504020204" pitchFamily="34" charset="0"/>
                <a:cs typeface="Open Sans" panose="020B0606030504020204" pitchFamily="34" charset="0"/>
                <a:sym typeface="Wingdings" pitchFamily="2" charset="2"/>
              </a:rPr>
              <a:t> RFC1918 routes + Default Route (IGW)</a:t>
            </a:r>
            <a:endParaRPr lang="en-US" sz="180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en-US" sz="1800" b="1">
                <a:ea typeface="Open Sans" panose="020B0606030504020204" pitchFamily="34" charset="0"/>
                <a:cs typeface="Open Sans" panose="020B0606030504020204" pitchFamily="34" charset="0"/>
              </a:rPr>
              <a:t>Public Internet </a:t>
            </a:r>
            <a:r>
              <a:rPr lang="en-US" sz="1800">
                <a:ea typeface="Open Sans" panose="020B0606030504020204" pitchFamily="34" charset="0"/>
                <a:cs typeface="Open Sans" panose="020B0606030504020204" pitchFamily="34" charset="0"/>
                <a:sym typeface="Wingdings" pitchFamily="2" charset="2"/>
              </a:rPr>
              <a:t> Default Route (IGW)</a:t>
            </a:r>
            <a:endParaRPr lang="en-US" sz="180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225D078-F15A-F0C3-1B3C-003D1DC16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8" y="1107275"/>
            <a:ext cx="7761395" cy="362378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508A26B-076C-F851-FFC2-DC05D88F2393}"/>
              </a:ext>
            </a:extLst>
          </p:cNvPr>
          <p:cNvSpPr/>
          <p:nvPr/>
        </p:nvSpPr>
        <p:spPr>
          <a:xfrm>
            <a:off x="957302" y="3763926"/>
            <a:ext cx="1318065" cy="393257"/>
          </a:xfrm>
          <a:prstGeom prst="rect">
            <a:avLst/>
          </a:prstGeom>
          <a:noFill/>
          <a:ln w="38100">
            <a:solidFill>
              <a:srgbClr val="ED01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D575F-468B-F387-836F-B62625D7390B}"/>
              </a:ext>
            </a:extLst>
          </p:cNvPr>
          <p:cNvSpPr/>
          <p:nvPr/>
        </p:nvSpPr>
        <p:spPr>
          <a:xfrm>
            <a:off x="957302" y="3274695"/>
            <a:ext cx="1743368" cy="308610"/>
          </a:xfrm>
          <a:prstGeom prst="rect">
            <a:avLst/>
          </a:prstGeom>
          <a:noFill/>
          <a:ln w="38100">
            <a:solidFill>
              <a:srgbClr val="ED01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086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554EDD-335E-B92A-D48B-7CF2332E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Micro-Segmentation Basics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9C7CB-F862-4DC1-7132-778C3363BA9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4310" y="981075"/>
            <a:ext cx="11141877" cy="5165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alibri"/>
                <a:ea typeface="Calibri"/>
                <a:cs typeface="Calibri"/>
              </a:rPr>
              <a:t>Aviatrix Distributed Cloud Firewall </a:t>
            </a:r>
            <a:r>
              <a:rPr lang="en-US" b="1" dirty="0">
                <a:latin typeface="Calibri"/>
                <a:cs typeface="Calibri"/>
              </a:rPr>
              <a:t>enforces policy exactly where needed across the entire network.</a:t>
            </a:r>
          </a:p>
          <a:p>
            <a:pPr marL="0" indent="0">
              <a:buNone/>
            </a:pPr>
            <a:r>
              <a:rPr lang="en-US" b="1" dirty="0">
                <a:latin typeface="Calibri"/>
                <a:cs typeface="Calibri"/>
              </a:rPr>
              <a:t>Aviatrix DCF for Micro-Segmentation is for Intra and Inter VPC/VNET Segmentation</a:t>
            </a:r>
          </a:p>
          <a:p>
            <a:pPr marL="0" indent="0">
              <a:buNone/>
            </a:pPr>
            <a:endParaRPr lang="en-US" b="1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latin typeface="Calibri"/>
                <a:ea typeface="Calibri"/>
                <a:cs typeface="Calibri"/>
              </a:rPr>
              <a:t>Characteristics:</a:t>
            </a:r>
          </a:p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Two components: Smart Groups &amp; Policy (Rule)</a:t>
            </a:r>
          </a:p>
          <a:p>
            <a:r>
              <a:rPr lang="en-US" sz="2400" dirty="0">
                <a:ea typeface="Open Sans" panose="020B0606030504020204" pitchFamily="34" charset="0"/>
                <a:cs typeface="Open Sans" panose="020B0606030504020204" pitchFamily="34" charset="0"/>
              </a:rPr>
              <a:t>Available for AWS and Azure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Fine-grained control, even for workloads in the same VPC/VNET</a:t>
            </a:r>
          </a:p>
          <a:p>
            <a:pPr lvl="1"/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Orchestrating</a:t>
            </a: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Security Groups and Azure Network Security</a:t>
            </a: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 Group (NSG)</a:t>
            </a: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</a:t>
            </a: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Intra-VPC or Intra-VNET </a:t>
            </a: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segmentation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7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69BCB9-9EDF-511C-AEF6-88B607E0E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2" y="851789"/>
            <a:ext cx="9054062" cy="2310596"/>
          </a:xfrm>
          <a:prstGeom prst="rect">
            <a:avLst/>
          </a:prstGeom>
        </p:spPr>
      </p:pic>
      <p:sp>
        <p:nvSpPr>
          <p:cNvPr id="172" name="Title 7">
            <a:extLst>
              <a:ext uri="{FF2B5EF4-FFF2-40B4-BE49-F238E27FC236}">
                <a16:creationId xmlns:a16="http://schemas.microsoft.com/office/drawing/2014/main" id="{48228C35-C6A4-53E5-A485-6DCE1F5B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Intra VPC/VNET Distributed Firewalling (Micro-Segmentation)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601784-4895-EB49-8866-31C588F58A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3488215-31B3-E6F6-38E2-6FB552CA0C4D}"/>
              </a:ext>
            </a:extLst>
          </p:cNvPr>
          <p:cNvSpPr txBox="1"/>
          <p:nvPr/>
        </p:nvSpPr>
        <p:spPr>
          <a:xfrm>
            <a:off x="10493829" y="49116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/>
          </a:p>
        </p:txBody>
      </p:sp>
      <p:sp>
        <p:nvSpPr>
          <p:cNvPr id="181" name="Content Placeholder 10">
            <a:extLst>
              <a:ext uri="{FF2B5EF4-FFF2-40B4-BE49-F238E27FC236}">
                <a16:creationId xmlns:a16="http://schemas.microsoft.com/office/drawing/2014/main" id="{E04D2008-B82C-410E-8D4C-865292EDC54D}"/>
              </a:ext>
            </a:extLst>
          </p:cNvPr>
          <p:cNvSpPr txBox="1">
            <a:spLocks/>
          </p:cNvSpPr>
          <p:nvPr/>
        </p:nvSpPr>
        <p:spPr>
          <a:xfrm>
            <a:off x="5370957" y="5165060"/>
            <a:ext cx="3893700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endParaRPr lang="en-US" sz="180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id="{E5BE6C46-A4EA-62EB-F482-FB95DA0D2DA6}"/>
              </a:ext>
            </a:extLst>
          </p:cNvPr>
          <p:cNvSpPr/>
          <p:nvPr/>
        </p:nvSpPr>
        <p:spPr>
          <a:xfrm>
            <a:off x="3518883" y="4165350"/>
            <a:ext cx="1003839" cy="554825"/>
          </a:xfrm>
          <a:prstGeom prst="roundRect">
            <a:avLst/>
          </a:prstGeom>
          <a:solidFill>
            <a:srgbClr val="F3B1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err="1">
                <a:solidFill>
                  <a:schemeClr val="tx1">
                    <a:lumMod val="95000"/>
                    <a:lumOff val="5000"/>
                  </a:schemeClr>
                </a:solidFill>
              </a:rPr>
              <a:t>SmartGroup</a:t>
            </a:r>
            <a:r>
              <a:rPr lang="en-US" sz="1100">
                <a:solidFill>
                  <a:schemeClr val="tx1">
                    <a:lumMod val="95000"/>
                    <a:lumOff val="5000"/>
                  </a:schemeClr>
                </a:solidFill>
              </a:rPr>
              <a:t> #1</a:t>
            </a:r>
          </a:p>
        </p:txBody>
      </p:sp>
      <p:sp>
        <p:nvSpPr>
          <p:cNvPr id="54" name="Rectangle: Rounded Corners 144">
            <a:extLst>
              <a:ext uri="{FF2B5EF4-FFF2-40B4-BE49-F238E27FC236}">
                <a16:creationId xmlns:a16="http://schemas.microsoft.com/office/drawing/2014/main" id="{4569C882-7903-869B-BF19-9AC2F9FA4557}"/>
              </a:ext>
            </a:extLst>
          </p:cNvPr>
          <p:cNvSpPr/>
          <p:nvPr/>
        </p:nvSpPr>
        <p:spPr>
          <a:xfrm>
            <a:off x="4640431" y="4165398"/>
            <a:ext cx="1003838" cy="5548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err="1">
                <a:solidFill>
                  <a:schemeClr val="tx1"/>
                </a:solidFill>
              </a:rPr>
              <a:t>SmartGroup</a:t>
            </a:r>
            <a:r>
              <a:rPr lang="en-US" sz="1100">
                <a:solidFill>
                  <a:schemeClr val="tx1"/>
                </a:solidFill>
              </a:rPr>
              <a:t> #2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63BA1406-E4BE-58CC-F37C-7D20E7C2010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93906" y="4334850"/>
            <a:ext cx="3311100" cy="224218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2CEC8B-4603-9886-450A-B79F72025C9A}"/>
              </a:ext>
            </a:extLst>
          </p:cNvPr>
          <p:cNvCxnSpPr>
            <a:cxnSpLocks/>
          </p:cNvCxnSpPr>
          <p:nvPr/>
        </p:nvCxnSpPr>
        <p:spPr>
          <a:xfrm flipV="1">
            <a:off x="987240" y="6083623"/>
            <a:ext cx="515157" cy="303572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5479CC-39CD-E3BB-E0F5-FF1A465A19D2}"/>
              </a:ext>
            </a:extLst>
          </p:cNvPr>
          <p:cNvGrpSpPr/>
          <p:nvPr/>
        </p:nvGrpSpPr>
        <p:grpSpPr>
          <a:xfrm>
            <a:off x="1197075" y="3241224"/>
            <a:ext cx="1035554" cy="2692114"/>
            <a:chOff x="3254450" y="1377220"/>
            <a:chExt cx="607012" cy="1783141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45DB9A7-6AA8-FF2A-C8CB-3D54517C3248}"/>
                </a:ext>
              </a:extLst>
            </p:cNvPr>
            <p:cNvSpPr/>
            <p:nvPr/>
          </p:nvSpPr>
          <p:spPr>
            <a:xfrm>
              <a:off x="3254450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/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37DC7-F880-9788-3AC1-99A8066CBF61}"/>
                </a:ext>
              </a:extLst>
            </p:cNvPr>
            <p:cNvSpPr txBox="1"/>
            <p:nvPr/>
          </p:nvSpPr>
          <p:spPr>
            <a:xfrm>
              <a:off x="3325474" y="1386749"/>
              <a:ext cx="354731" cy="251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43E8EA-2AEA-986B-DC95-259198132503}"/>
              </a:ext>
            </a:extLst>
          </p:cNvPr>
          <p:cNvCxnSpPr>
            <a:cxnSpLocks/>
          </p:cNvCxnSpPr>
          <p:nvPr/>
        </p:nvCxnSpPr>
        <p:spPr>
          <a:xfrm flipH="1">
            <a:off x="1070691" y="6083623"/>
            <a:ext cx="431706" cy="248583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E4F70F07-F6C0-68CA-CD75-7DA1DC6B1E3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04535" y="5667105"/>
            <a:ext cx="532466" cy="53246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4ADF8842-ED97-4F2F-6396-C0F51E58D67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441" y="6175148"/>
            <a:ext cx="532466" cy="532466"/>
          </a:xfrm>
          <a:prstGeom prst="rect">
            <a:avLst/>
          </a:prstGeom>
        </p:spPr>
      </p:pic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9C3226DA-3A49-E270-96D9-732388C05CF1}"/>
              </a:ext>
            </a:extLst>
          </p:cNvPr>
          <p:cNvSpPr/>
          <p:nvPr/>
        </p:nvSpPr>
        <p:spPr>
          <a:xfrm>
            <a:off x="1344225" y="3558201"/>
            <a:ext cx="709523" cy="968015"/>
          </a:xfrm>
          <a:prstGeom prst="roundRect">
            <a:avLst/>
          </a:prstGeom>
          <a:solidFill>
            <a:srgbClr val="F3B1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1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9" name="Graphic 60">
            <a:extLst>
              <a:ext uri="{FF2B5EF4-FFF2-40B4-BE49-F238E27FC236}">
                <a16:creationId xmlns:a16="http://schemas.microsoft.com/office/drawing/2014/main" id="{0E53289D-4A72-723B-3D44-104EFC4E3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095" y="4042209"/>
            <a:ext cx="472557" cy="47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9A24FC1-9CC9-0999-BD74-1822130F5B2B}"/>
              </a:ext>
            </a:extLst>
          </p:cNvPr>
          <p:cNvSpPr/>
          <p:nvPr/>
        </p:nvSpPr>
        <p:spPr>
          <a:xfrm>
            <a:off x="1339624" y="4577210"/>
            <a:ext cx="709523" cy="105615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41" name="Graphic 60">
            <a:extLst>
              <a:ext uri="{FF2B5EF4-FFF2-40B4-BE49-F238E27FC236}">
                <a16:creationId xmlns:a16="http://schemas.microsoft.com/office/drawing/2014/main" id="{2DBB8B72-5F9F-F0A8-37A4-C3A9A6148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349" y="4626322"/>
            <a:ext cx="472557" cy="47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60">
            <a:extLst>
              <a:ext uri="{FF2B5EF4-FFF2-40B4-BE49-F238E27FC236}">
                <a16:creationId xmlns:a16="http://schemas.microsoft.com/office/drawing/2014/main" id="{53AB8CC5-E6A3-1886-71A7-5C6C43A92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015" y="5129842"/>
            <a:ext cx="472557" cy="47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60">
            <a:extLst>
              <a:ext uri="{FF2B5EF4-FFF2-40B4-BE49-F238E27FC236}">
                <a16:creationId xmlns:a16="http://schemas.microsoft.com/office/drawing/2014/main" id="{929FCD8D-BF07-D040-2C72-82DFADF78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108" y="3557272"/>
            <a:ext cx="472557" cy="47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D6CC8D7-748C-F2DC-C20C-43A0E3743C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7468" y="5400872"/>
            <a:ext cx="382167" cy="296119"/>
          </a:xfrm>
          <a:prstGeom prst="rect">
            <a:avLst/>
          </a:prstGeom>
        </p:spPr>
      </p:pic>
      <p:pic>
        <p:nvPicPr>
          <p:cNvPr id="51" name="Graphic 50" descr="Network with solid fill">
            <a:extLst>
              <a:ext uri="{FF2B5EF4-FFF2-40B4-BE49-F238E27FC236}">
                <a16:creationId xmlns:a16="http://schemas.microsoft.com/office/drawing/2014/main" id="{EACA1F24-EB18-63E6-7E1D-83B414D7A4C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4612" y="4803630"/>
            <a:ext cx="532467" cy="532467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AC22DDBF-11E4-7F3B-FC74-7747161E62D1}"/>
              </a:ext>
            </a:extLst>
          </p:cNvPr>
          <p:cNvSpPr txBox="1"/>
          <p:nvPr/>
        </p:nvSpPr>
        <p:spPr>
          <a:xfrm>
            <a:off x="1875448" y="6028734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Spoke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EC03DCE-470F-62CD-E1B9-9D40B23F32C1}"/>
              </a:ext>
            </a:extLst>
          </p:cNvPr>
          <p:cNvSpPr txBox="1"/>
          <p:nvPr/>
        </p:nvSpPr>
        <p:spPr>
          <a:xfrm>
            <a:off x="87146" y="6034941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Transit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D46CC-D268-4E2A-80FF-717E1FFCFE5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53927"/>
          <a:stretch/>
        </p:blipFill>
        <p:spPr>
          <a:xfrm>
            <a:off x="6059870" y="3438701"/>
            <a:ext cx="5787771" cy="2733371"/>
          </a:xfrm>
          <a:prstGeom prst="rect">
            <a:avLst/>
          </a:prstGeom>
        </p:spPr>
      </p:pic>
      <p:sp>
        <p:nvSpPr>
          <p:cNvPr id="8" name="Pentagon 7">
            <a:extLst>
              <a:ext uri="{FF2B5EF4-FFF2-40B4-BE49-F238E27FC236}">
                <a16:creationId xmlns:a16="http://schemas.microsoft.com/office/drawing/2014/main" id="{BB02AE2F-8FAC-BD0A-6A05-B9FEF9F97DE9}"/>
              </a:ext>
            </a:extLst>
          </p:cNvPr>
          <p:cNvSpPr/>
          <p:nvPr/>
        </p:nvSpPr>
        <p:spPr>
          <a:xfrm>
            <a:off x="4201876" y="5069863"/>
            <a:ext cx="1894124" cy="958871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Enable the feature on the concerned VPC/VNETS</a:t>
            </a:r>
            <a:endParaRPr lang="en-US" sz="1200" dirty="0"/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58613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C90826CB-A950-4B7B-564F-55440CACFE6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0575" y="3463028"/>
            <a:ext cx="1940871" cy="1314302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1CDC63A8-FC98-D4EF-6D5C-AF4CB3589271}"/>
              </a:ext>
            </a:extLst>
          </p:cNvPr>
          <p:cNvSpPr txBox="1"/>
          <p:nvPr/>
        </p:nvSpPr>
        <p:spPr>
          <a:xfrm>
            <a:off x="3029109" y="894331"/>
            <a:ext cx="1329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Smart Groups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B6D110-1E02-418D-8FD3-9DF01407034D}"/>
              </a:ext>
            </a:extLst>
          </p:cNvPr>
          <p:cNvSpPr/>
          <p:nvPr/>
        </p:nvSpPr>
        <p:spPr>
          <a:xfrm>
            <a:off x="3012230" y="1290315"/>
            <a:ext cx="678054" cy="554825"/>
          </a:xfrm>
          <a:prstGeom prst="roundRect">
            <a:avLst/>
          </a:prstGeom>
          <a:solidFill>
            <a:srgbClr val="F3B1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95000"/>
                    <a:lumOff val="5000"/>
                  </a:schemeClr>
                </a:solidFill>
              </a:rPr>
              <a:t>Apache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987F393B-53F3-FCBD-6AEB-FA35B8D03606}"/>
              </a:ext>
            </a:extLst>
          </p:cNvPr>
          <p:cNvSpPr/>
          <p:nvPr/>
        </p:nvSpPr>
        <p:spPr>
          <a:xfrm>
            <a:off x="3793140" y="1291391"/>
            <a:ext cx="678054" cy="5548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Nginx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76C4144-9C19-AE2F-9DFC-01E4FF1476A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221" y="3541393"/>
            <a:ext cx="1940871" cy="13143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D749A83-8F13-EFCD-651E-6AFD210483B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412" y="4440941"/>
            <a:ext cx="424111" cy="406861"/>
          </a:xfrm>
          <a:prstGeom prst="rect">
            <a:avLst/>
          </a:prstGeom>
        </p:spPr>
      </p:pic>
      <p:pic>
        <p:nvPicPr>
          <p:cNvPr id="29" name="Graphic 28" descr="Network diagram outline">
            <a:extLst>
              <a:ext uri="{FF2B5EF4-FFF2-40B4-BE49-F238E27FC236}">
                <a16:creationId xmlns:a16="http://schemas.microsoft.com/office/drawing/2014/main" id="{A695896B-8A02-7334-555F-ED1BED352DD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713881" y="3969251"/>
            <a:ext cx="469209" cy="46920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79015B9-D833-8B6E-0F9A-9443F5590526}"/>
              </a:ext>
            </a:extLst>
          </p:cNvPr>
          <p:cNvCxnSpPr>
            <a:cxnSpLocks/>
          </p:cNvCxnSpPr>
          <p:nvPr/>
        </p:nvCxnSpPr>
        <p:spPr>
          <a:xfrm flipV="1">
            <a:off x="1424578" y="4438838"/>
            <a:ext cx="0" cy="89720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A6B0FE-7592-02F1-1878-4C54FFA05767}"/>
              </a:ext>
            </a:extLst>
          </p:cNvPr>
          <p:cNvCxnSpPr>
            <a:cxnSpLocks/>
          </p:cNvCxnSpPr>
          <p:nvPr/>
        </p:nvCxnSpPr>
        <p:spPr>
          <a:xfrm flipH="1" flipV="1">
            <a:off x="1101946" y="3829143"/>
            <a:ext cx="322632" cy="533982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2979B5-C2FF-C7D4-2E12-0DAD4E6C062F}"/>
              </a:ext>
            </a:extLst>
          </p:cNvPr>
          <p:cNvCxnSpPr>
            <a:cxnSpLocks/>
          </p:cNvCxnSpPr>
          <p:nvPr/>
        </p:nvCxnSpPr>
        <p:spPr>
          <a:xfrm>
            <a:off x="1510888" y="4354643"/>
            <a:ext cx="2184480" cy="0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0A8115-46DB-7148-8A36-AA5E4078195E}"/>
              </a:ext>
            </a:extLst>
          </p:cNvPr>
          <p:cNvCxnSpPr>
            <a:cxnSpLocks/>
          </p:cNvCxnSpPr>
          <p:nvPr/>
        </p:nvCxnSpPr>
        <p:spPr>
          <a:xfrm flipH="1" flipV="1">
            <a:off x="3516282" y="3829143"/>
            <a:ext cx="335100" cy="55162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B82C98-6463-3B59-D4C8-675085F76052}"/>
              </a:ext>
            </a:extLst>
          </p:cNvPr>
          <p:cNvCxnSpPr>
            <a:cxnSpLocks/>
          </p:cNvCxnSpPr>
          <p:nvPr/>
        </p:nvCxnSpPr>
        <p:spPr>
          <a:xfrm flipV="1">
            <a:off x="1419604" y="4438837"/>
            <a:ext cx="0" cy="89720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53DE1F17-7F5E-ABB4-F424-074E5F48C815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5496" y="5147713"/>
            <a:ext cx="398633" cy="38242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9CF2F1-9E04-DC06-81ED-A8C856C3248F}"/>
              </a:ext>
            </a:extLst>
          </p:cNvPr>
          <p:cNvCxnSpPr>
            <a:cxnSpLocks/>
          </p:cNvCxnSpPr>
          <p:nvPr/>
        </p:nvCxnSpPr>
        <p:spPr>
          <a:xfrm flipH="1" flipV="1">
            <a:off x="1096972" y="3829142"/>
            <a:ext cx="337711" cy="544103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1CF35C4-7A65-14CE-2A25-7974D771DA08}"/>
              </a:ext>
            </a:extLst>
          </p:cNvPr>
          <p:cNvCxnSpPr>
            <a:cxnSpLocks/>
          </p:cNvCxnSpPr>
          <p:nvPr/>
        </p:nvCxnSpPr>
        <p:spPr>
          <a:xfrm flipV="1">
            <a:off x="1398452" y="3772605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05816E2-58B3-9A67-7D6F-F9DC25E50754}"/>
              </a:ext>
            </a:extLst>
          </p:cNvPr>
          <p:cNvGrpSpPr/>
          <p:nvPr/>
        </p:nvGrpSpPr>
        <p:grpSpPr>
          <a:xfrm>
            <a:off x="760155" y="2044235"/>
            <a:ext cx="3780237" cy="1784906"/>
            <a:chOff x="840114" y="1375455"/>
            <a:chExt cx="3780237" cy="1784906"/>
          </a:xfrm>
        </p:grpSpPr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EF192AC0-68E3-1EE2-C3D6-283B23D3E886}"/>
                </a:ext>
              </a:extLst>
            </p:cNvPr>
            <p:cNvSpPr/>
            <p:nvPr/>
          </p:nvSpPr>
          <p:spPr>
            <a:xfrm>
              <a:off x="840114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47D6AC95-7A32-C174-AD55-F3E7F18E27E4}"/>
                </a:ext>
              </a:extLst>
            </p:cNvPr>
            <p:cNvSpPr/>
            <p:nvPr/>
          </p:nvSpPr>
          <p:spPr>
            <a:xfrm>
              <a:off x="1599003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07EB8BA-1825-0796-DD10-3233316F169A}"/>
                </a:ext>
              </a:extLst>
            </p:cNvPr>
            <p:cNvSpPr txBox="1"/>
            <p:nvPr/>
          </p:nvSpPr>
          <p:spPr>
            <a:xfrm>
              <a:off x="904979" y="1436523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A7A5B94-B4D8-05A2-3F2B-836CCF20F82A}"/>
                </a:ext>
              </a:extLst>
            </p:cNvPr>
            <p:cNvSpPr txBox="1"/>
            <p:nvPr/>
          </p:nvSpPr>
          <p:spPr>
            <a:xfrm>
              <a:off x="1656608" y="1438372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5A6C1FB6-ABAF-82C7-6841-27963D6329D4}"/>
                </a:ext>
              </a:extLst>
            </p:cNvPr>
            <p:cNvSpPr/>
            <p:nvPr/>
          </p:nvSpPr>
          <p:spPr>
            <a:xfrm>
              <a:off x="3254450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/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0FF7D1EE-38F7-4FF0-7F90-EE82610F4A1C}"/>
                </a:ext>
              </a:extLst>
            </p:cNvPr>
            <p:cNvSpPr/>
            <p:nvPr/>
          </p:nvSpPr>
          <p:spPr>
            <a:xfrm>
              <a:off x="4013339" y="1386749"/>
              <a:ext cx="607012" cy="1773612"/>
            </a:xfrm>
            <a:prstGeom prst="roundRect">
              <a:avLst>
                <a:gd name="adj" fmla="val 7452"/>
              </a:avLst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A5EFBD7-B95E-E38B-EB7A-F88AF88F5414}"/>
                </a:ext>
              </a:extLst>
            </p:cNvPr>
            <p:cNvSpPr txBox="1"/>
            <p:nvPr/>
          </p:nvSpPr>
          <p:spPr>
            <a:xfrm>
              <a:off x="3325474" y="1386749"/>
              <a:ext cx="498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2F11A30-5E6F-230C-5FE0-06F099B307CC}"/>
                </a:ext>
              </a:extLst>
            </p:cNvPr>
            <p:cNvSpPr txBox="1"/>
            <p:nvPr/>
          </p:nvSpPr>
          <p:spPr>
            <a:xfrm>
              <a:off x="3994008" y="1375455"/>
              <a:ext cx="498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44" name="Graphic 143">
            <a:extLst>
              <a:ext uri="{FF2B5EF4-FFF2-40B4-BE49-F238E27FC236}">
                <a16:creationId xmlns:a16="http://schemas.microsoft.com/office/drawing/2014/main" id="{68E29C54-0556-CD63-2650-9E9359B1180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603" y="3639975"/>
            <a:ext cx="312116" cy="312116"/>
          </a:xfrm>
          <a:prstGeom prst="rect">
            <a:avLst/>
          </a:prstGeom>
        </p:spPr>
      </p:pic>
      <p:pic>
        <p:nvPicPr>
          <p:cNvPr id="147" name="Graphic 146">
            <a:extLst>
              <a:ext uri="{FF2B5EF4-FFF2-40B4-BE49-F238E27FC236}">
                <a16:creationId xmlns:a16="http://schemas.microsoft.com/office/drawing/2014/main" id="{9D9A18D3-3E60-62BF-15EB-23B202D8078C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73594" y="4191621"/>
            <a:ext cx="295262" cy="295262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06CE5742-DB84-7558-0BD4-15B2A2A2627A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31884" y="3645675"/>
            <a:ext cx="312116" cy="312116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B1D99188-BD61-920B-1C42-16AA83B14C1C}"/>
              </a:ext>
            </a:extLst>
          </p:cNvPr>
          <p:cNvSpPr txBox="1"/>
          <p:nvPr/>
        </p:nvSpPr>
        <p:spPr>
          <a:xfrm>
            <a:off x="3024704" y="4438095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Region 2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491A515-87FA-2F23-6958-2FDF1B26C7F9}"/>
              </a:ext>
            </a:extLst>
          </p:cNvPr>
          <p:cNvCxnSpPr>
            <a:cxnSpLocks/>
          </p:cNvCxnSpPr>
          <p:nvPr/>
        </p:nvCxnSpPr>
        <p:spPr>
          <a:xfrm>
            <a:off x="1505914" y="4354642"/>
            <a:ext cx="2184480" cy="0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52C7458-957D-4332-6CBB-B3ABED3DB0C7}"/>
              </a:ext>
            </a:extLst>
          </p:cNvPr>
          <p:cNvCxnSpPr>
            <a:cxnSpLocks/>
          </p:cNvCxnSpPr>
          <p:nvPr/>
        </p:nvCxnSpPr>
        <p:spPr>
          <a:xfrm flipH="1" flipV="1">
            <a:off x="3511308" y="3829142"/>
            <a:ext cx="334678" cy="55162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Graphic 153">
            <a:extLst>
              <a:ext uri="{FF2B5EF4-FFF2-40B4-BE49-F238E27FC236}">
                <a16:creationId xmlns:a16="http://schemas.microsoft.com/office/drawing/2014/main" id="{32466480-3B2A-6B3E-3D7B-EF08D3F53722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14227" y="3645675"/>
            <a:ext cx="312116" cy="312116"/>
          </a:xfrm>
          <a:prstGeom prst="rect">
            <a:avLst/>
          </a:prstGeom>
        </p:spPr>
      </p:pic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5F3FC2D-DFF5-2552-5525-E72CB1AB174C}"/>
              </a:ext>
            </a:extLst>
          </p:cNvPr>
          <p:cNvCxnSpPr>
            <a:cxnSpLocks/>
          </p:cNvCxnSpPr>
          <p:nvPr/>
        </p:nvCxnSpPr>
        <p:spPr>
          <a:xfrm flipV="1">
            <a:off x="3846408" y="3772605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Graphic 155">
            <a:extLst>
              <a:ext uri="{FF2B5EF4-FFF2-40B4-BE49-F238E27FC236}">
                <a16:creationId xmlns:a16="http://schemas.microsoft.com/office/drawing/2014/main" id="{4B975A60-1FA3-D4D7-5B85-FAABDF8D17D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73116" y="3645675"/>
            <a:ext cx="312116" cy="312116"/>
          </a:xfrm>
          <a:prstGeom prst="rect">
            <a:avLst/>
          </a:prstGeom>
        </p:spPr>
      </p:pic>
      <p:pic>
        <p:nvPicPr>
          <p:cNvPr id="157" name="Graphic 156">
            <a:extLst>
              <a:ext uri="{FF2B5EF4-FFF2-40B4-BE49-F238E27FC236}">
                <a16:creationId xmlns:a16="http://schemas.microsoft.com/office/drawing/2014/main" id="{DDB879FF-E39D-5289-DABC-E2A7BDCE492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81637" y="4184361"/>
            <a:ext cx="312116" cy="312116"/>
          </a:xfrm>
          <a:prstGeom prst="rect">
            <a:avLst/>
          </a:prstGeom>
        </p:spPr>
      </p:pic>
      <p:pic>
        <p:nvPicPr>
          <p:cNvPr id="163" name="Graphic 60">
            <a:extLst>
              <a:ext uri="{FF2B5EF4-FFF2-40B4-BE49-F238E27FC236}">
                <a16:creationId xmlns:a16="http://schemas.microsoft.com/office/drawing/2014/main" id="{6794FD11-ECA8-5457-EAC5-A8C82CA49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85" y="3319411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Graphic 60">
            <a:extLst>
              <a:ext uri="{FF2B5EF4-FFF2-40B4-BE49-F238E27FC236}">
                <a16:creationId xmlns:a16="http://schemas.microsoft.com/office/drawing/2014/main" id="{232B4E6E-8B61-0285-E782-E6F991755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498" y="3027137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" name="Content Placeholder 10">
            <a:extLst>
              <a:ext uri="{FF2B5EF4-FFF2-40B4-BE49-F238E27FC236}">
                <a16:creationId xmlns:a16="http://schemas.microsoft.com/office/drawing/2014/main" id="{3273E888-C3B0-B720-635B-062C44862315}"/>
              </a:ext>
            </a:extLst>
          </p:cNvPr>
          <p:cNvSpPr txBox="1">
            <a:spLocks/>
          </p:cNvSpPr>
          <p:nvPr/>
        </p:nvSpPr>
        <p:spPr>
          <a:xfrm>
            <a:off x="5457153" y="1820866"/>
            <a:ext cx="6101116" cy="33268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600" b="1" dirty="0">
                <a:ea typeface="Open Sans" panose="020B0606030504020204" pitchFamily="34" charset="0"/>
                <a:cs typeface="Open Sans" panose="020B0606030504020204" pitchFamily="34" charset="0"/>
              </a:rPr>
              <a:t>Scenario #1</a:t>
            </a:r>
            <a:r>
              <a:rPr lang="en-US" sz="1600" dirty="0">
                <a:ea typeface="Open Sans" panose="020B0606030504020204" pitchFamily="34" charset="0"/>
                <a:cs typeface="Open Sans" panose="020B0606030504020204" pitchFamily="34" charset="0"/>
              </a:rPr>
              <a:t>: Smart Group defined within a Network Segment</a:t>
            </a:r>
          </a:p>
          <a:p>
            <a:pPr>
              <a:buClr>
                <a:schemeClr val="accent1"/>
              </a:buClr>
            </a:pPr>
            <a:r>
              <a:rPr lang="en-US" sz="1600" dirty="0">
                <a:ea typeface="Open Sans" panose="020B0606030504020204" pitchFamily="34" charset="0"/>
                <a:cs typeface="Open Sans" panose="020B0606030504020204" pitchFamily="34" charset="0"/>
              </a:rPr>
              <a:t>No connection policy between LOB1 and LOB2</a:t>
            </a:r>
          </a:p>
          <a:p>
            <a:pPr>
              <a:buClr>
                <a:schemeClr val="accent1"/>
              </a:buClr>
            </a:pPr>
            <a:r>
              <a:rPr lang="en-US" sz="1600" dirty="0">
                <a:ea typeface="Open Sans" panose="020B0606030504020204" pitchFamily="34" charset="0"/>
                <a:cs typeface="Open Sans" panose="020B0606030504020204" pitchFamily="34" charset="0"/>
              </a:rPr>
              <a:t>Apache and </a:t>
            </a:r>
            <a:r>
              <a:rPr lang="en-US" sz="1600" dirty="0" err="1">
                <a:ea typeface="Open Sans" panose="020B0606030504020204" pitchFamily="34" charset="0"/>
                <a:cs typeface="Open Sans" panose="020B0606030504020204" pitchFamily="34" charset="0"/>
              </a:rPr>
              <a:t>Ngnix</a:t>
            </a:r>
            <a:r>
              <a:rPr lang="en-US" sz="1600" dirty="0">
                <a:ea typeface="Open Sans" panose="020B0606030504020204" pitchFamily="34" charset="0"/>
                <a:cs typeface="Open Sans" panose="020B0606030504020204" pitchFamily="34" charset="0"/>
              </a:rPr>
              <a:t> are part of two different Smart Groups and can communicate.</a:t>
            </a:r>
          </a:p>
          <a:p>
            <a:pPr>
              <a:buClr>
                <a:schemeClr val="accent1"/>
              </a:buClr>
            </a:pPr>
            <a:r>
              <a:rPr lang="en-US" sz="1600" dirty="0">
                <a:ea typeface="Open Sans" panose="020B0606030504020204" pitchFamily="34" charset="0"/>
                <a:cs typeface="Open Sans" panose="020B0606030504020204" pitchFamily="34" charset="0"/>
              </a:rPr>
              <a:t>INTRA rule between Apache to Apache and only allow ICMP</a:t>
            </a:r>
          </a:p>
          <a:p>
            <a:pPr>
              <a:buClr>
                <a:schemeClr val="accent1"/>
              </a:buClr>
            </a:pPr>
            <a:r>
              <a:rPr lang="en-US" sz="1600" dirty="0">
                <a:ea typeface="Open Sans" panose="020B0606030504020204" pitchFamily="34" charset="0"/>
                <a:cs typeface="Open Sans" panose="020B0606030504020204" pitchFamily="34" charset="0"/>
              </a:rPr>
              <a:t>Only Apache VMs can ping each other</a:t>
            </a:r>
          </a:p>
          <a:p>
            <a:pPr>
              <a:buClr>
                <a:schemeClr val="accent1"/>
              </a:buClr>
            </a:pPr>
            <a:r>
              <a:rPr lang="en-US" sz="1600" dirty="0">
                <a:ea typeface="Open Sans" panose="020B0606030504020204" pitchFamily="34" charset="0"/>
                <a:cs typeface="Open Sans" panose="020B0606030504020204" pitchFamily="34" charset="0"/>
              </a:rPr>
              <a:t>Now, only Apache to </a:t>
            </a:r>
            <a:r>
              <a:rPr lang="en-US" sz="1600" dirty="0" err="1">
                <a:ea typeface="Open Sans" panose="020B0606030504020204" pitchFamily="34" charset="0"/>
                <a:cs typeface="Open Sans" panose="020B0606030504020204" pitchFamily="34" charset="0"/>
              </a:rPr>
              <a:t>Ngnix</a:t>
            </a:r>
            <a:r>
              <a:rPr lang="en-US" sz="1600" dirty="0">
                <a:ea typeface="Open Sans" panose="020B0606030504020204" pitchFamily="34" charset="0"/>
                <a:cs typeface="Open Sans" panose="020B0606030504020204" pitchFamily="34" charset="0"/>
              </a:rPr>
              <a:t>, only 443, is permitted.</a:t>
            </a:r>
          </a:p>
          <a:p>
            <a:pPr>
              <a:buClr>
                <a:schemeClr val="accent1"/>
              </a:buClr>
            </a:pPr>
            <a:r>
              <a:rPr lang="en-US" sz="1600" dirty="0">
                <a:ea typeface="Open Sans" panose="020B0606030504020204" pitchFamily="34" charset="0"/>
                <a:cs typeface="Open Sans" panose="020B0606030504020204" pitchFamily="34" charset="0"/>
              </a:rPr>
              <a:t>Since implicit deny is there, only 443 is allowed.</a:t>
            </a:r>
          </a:p>
          <a:p>
            <a:pPr>
              <a:buClr>
                <a:schemeClr val="accent1"/>
              </a:buClr>
            </a:pPr>
            <a:r>
              <a:rPr lang="en-US" sz="1600" dirty="0">
                <a:ea typeface="Open Sans" panose="020B0606030504020204" pitchFamily="34" charset="0"/>
                <a:cs typeface="Open Sans" panose="020B0606030504020204" pitchFamily="34" charset="0"/>
              </a:rPr>
              <a:t>Network Segmentation and Distributed Firewalling are NOT mutually exclusive.</a:t>
            </a:r>
          </a:p>
          <a:p>
            <a:endParaRPr lang="en-US" sz="2000" dirty="0"/>
          </a:p>
        </p:txBody>
      </p:sp>
      <p:sp>
        <p:nvSpPr>
          <p:cNvPr id="172" name="Title 7">
            <a:extLst>
              <a:ext uri="{FF2B5EF4-FFF2-40B4-BE49-F238E27FC236}">
                <a16:creationId xmlns:a16="http://schemas.microsoft.com/office/drawing/2014/main" id="{48228C35-C6A4-53E5-A485-6DCE1F5B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Network Segmentation &amp; Micro-Segmentation Together</a:t>
            </a:r>
          </a:p>
        </p:txBody>
      </p:sp>
      <p:sp>
        <p:nvSpPr>
          <p:cNvPr id="174" name="Rounded Rectangle 173">
            <a:extLst>
              <a:ext uri="{FF2B5EF4-FFF2-40B4-BE49-F238E27FC236}">
                <a16:creationId xmlns:a16="http://schemas.microsoft.com/office/drawing/2014/main" id="{52B71537-60C7-7070-6A66-CFFC84149242}"/>
              </a:ext>
            </a:extLst>
          </p:cNvPr>
          <p:cNvSpPr/>
          <p:nvPr/>
        </p:nvSpPr>
        <p:spPr>
          <a:xfrm>
            <a:off x="3264917" y="3051561"/>
            <a:ext cx="415902" cy="58205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68" name="Graphic 60">
            <a:extLst>
              <a:ext uri="{FF2B5EF4-FFF2-40B4-BE49-F238E27FC236}">
                <a16:creationId xmlns:a16="http://schemas.microsoft.com/office/drawing/2014/main" id="{836B4CAA-E040-2E8A-EF17-DCBD96A2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620" y="3059079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Graphic 60">
            <a:extLst>
              <a:ext uri="{FF2B5EF4-FFF2-40B4-BE49-F238E27FC236}">
                <a16:creationId xmlns:a16="http://schemas.microsoft.com/office/drawing/2014/main" id="{5B40A087-C635-7DE9-A573-705848785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978" y="3344555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80867357-0564-1F01-2EC4-BF95E48A72A4}"/>
              </a:ext>
            </a:extLst>
          </p:cNvPr>
          <p:cNvSpPr txBox="1"/>
          <p:nvPr/>
        </p:nvSpPr>
        <p:spPr>
          <a:xfrm>
            <a:off x="726221" y="885189"/>
            <a:ext cx="1685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Network Domains</a:t>
            </a:r>
          </a:p>
        </p:txBody>
      </p:sp>
      <p:sp>
        <p:nvSpPr>
          <p:cNvPr id="178" name="Rectangle: Rounded Corners 1">
            <a:extLst>
              <a:ext uri="{FF2B5EF4-FFF2-40B4-BE49-F238E27FC236}">
                <a16:creationId xmlns:a16="http://schemas.microsoft.com/office/drawing/2014/main" id="{627AF52F-C695-9EC4-6EA0-043C27DECBD9}"/>
              </a:ext>
            </a:extLst>
          </p:cNvPr>
          <p:cNvSpPr/>
          <p:nvPr/>
        </p:nvSpPr>
        <p:spPr>
          <a:xfrm>
            <a:off x="887150" y="1281173"/>
            <a:ext cx="614701" cy="554825"/>
          </a:xfrm>
          <a:prstGeom prst="roundRect">
            <a:avLst/>
          </a:prstGeom>
          <a:solidFill>
            <a:srgbClr val="FF93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LOB1</a:t>
            </a:r>
          </a:p>
        </p:txBody>
      </p:sp>
      <p:sp>
        <p:nvSpPr>
          <p:cNvPr id="179" name="Rectangle: Rounded Corners 144">
            <a:extLst>
              <a:ext uri="{FF2B5EF4-FFF2-40B4-BE49-F238E27FC236}">
                <a16:creationId xmlns:a16="http://schemas.microsoft.com/office/drawing/2014/main" id="{ED2DB5B9-4910-57D3-CECB-01E9ED6D25D7}"/>
              </a:ext>
            </a:extLst>
          </p:cNvPr>
          <p:cNvSpPr/>
          <p:nvPr/>
        </p:nvSpPr>
        <p:spPr>
          <a:xfrm>
            <a:off x="1668060" y="1282249"/>
            <a:ext cx="614701" cy="5548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LOB2</a:t>
            </a:r>
          </a:p>
        </p:txBody>
      </p:sp>
      <p:sp>
        <p:nvSpPr>
          <p:cNvPr id="181" name="Content Placeholder 10">
            <a:extLst>
              <a:ext uri="{FF2B5EF4-FFF2-40B4-BE49-F238E27FC236}">
                <a16:creationId xmlns:a16="http://schemas.microsoft.com/office/drawing/2014/main" id="{E04D2008-B82C-410E-8D4C-865292EDC54D}"/>
              </a:ext>
            </a:extLst>
          </p:cNvPr>
          <p:cNvSpPr txBox="1">
            <a:spLocks/>
          </p:cNvSpPr>
          <p:nvPr/>
        </p:nvSpPr>
        <p:spPr>
          <a:xfrm>
            <a:off x="7358846" y="6129824"/>
            <a:ext cx="3893700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endParaRPr lang="en-US" sz="180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16F8B6-D85E-2804-BFC7-85E11DDBC432}"/>
              </a:ext>
            </a:extLst>
          </p:cNvPr>
          <p:cNvSpPr txBox="1"/>
          <p:nvPr/>
        </p:nvSpPr>
        <p:spPr>
          <a:xfrm>
            <a:off x="2051736" y="4463487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Region 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630B77-704E-86D7-71F9-A52B750CAD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06418" y="4387686"/>
            <a:ext cx="351053" cy="272011"/>
          </a:xfrm>
          <a:prstGeom prst="rect">
            <a:avLst/>
          </a:prstGeom>
        </p:spPr>
      </p:pic>
      <p:pic>
        <p:nvPicPr>
          <p:cNvPr id="15" name="Graphic 14" descr="Network with solid fill">
            <a:extLst>
              <a:ext uri="{FF2B5EF4-FFF2-40B4-BE49-F238E27FC236}">
                <a16:creationId xmlns:a16="http://schemas.microsoft.com/office/drawing/2014/main" id="{DA549629-8BC9-5300-8405-F274AF594B08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77514" y="3919042"/>
            <a:ext cx="457200" cy="457200"/>
          </a:xfrm>
          <a:prstGeom prst="rect">
            <a:avLst/>
          </a:prstGeom>
        </p:spPr>
      </p:pic>
      <p:pic>
        <p:nvPicPr>
          <p:cNvPr id="6" name="Graphic 60">
            <a:extLst>
              <a:ext uri="{FF2B5EF4-FFF2-40B4-BE49-F238E27FC236}">
                <a16:creationId xmlns:a16="http://schemas.microsoft.com/office/drawing/2014/main" id="{DE3E27D5-483C-023C-625B-0642E17C9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076" y="2391960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60">
            <a:extLst>
              <a:ext uri="{FF2B5EF4-FFF2-40B4-BE49-F238E27FC236}">
                <a16:creationId xmlns:a16="http://schemas.microsoft.com/office/drawing/2014/main" id="{888DA3F8-C75D-77F3-3586-6FF6437A7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650" y="2719921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60">
            <a:extLst>
              <a:ext uri="{FF2B5EF4-FFF2-40B4-BE49-F238E27FC236}">
                <a16:creationId xmlns:a16="http://schemas.microsoft.com/office/drawing/2014/main" id="{1459BFD4-919E-6E2B-B887-6B50DA4F0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695" y="3013456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" name="Graphic 60">
            <a:extLst>
              <a:ext uri="{FF2B5EF4-FFF2-40B4-BE49-F238E27FC236}">
                <a16:creationId xmlns:a16="http://schemas.microsoft.com/office/drawing/2014/main" id="{00C3ACBF-187E-5D96-5958-7065B097E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11" y="2692964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077EA2C4-7E83-74F4-93C7-347F6F28EB96}"/>
              </a:ext>
            </a:extLst>
          </p:cNvPr>
          <p:cNvSpPr/>
          <p:nvPr/>
        </p:nvSpPr>
        <p:spPr>
          <a:xfrm>
            <a:off x="678258" y="2318182"/>
            <a:ext cx="3211636" cy="1006480"/>
          </a:xfrm>
          <a:custGeom>
            <a:avLst/>
            <a:gdLst>
              <a:gd name="connsiteX0" fmla="*/ 224994 w 3211636"/>
              <a:gd name="connsiteY0" fmla="*/ 71607 h 1006480"/>
              <a:gd name="connsiteX1" fmla="*/ 224994 w 3211636"/>
              <a:gd name="connsiteY1" fmla="*/ 955115 h 1006480"/>
              <a:gd name="connsiteX2" fmla="*/ 750157 w 3211636"/>
              <a:gd name="connsiteY2" fmla="*/ 880974 h 1006480"/>
              <a:gd name="connsiteX3" fmla="*/ 1065254 w 3211636"/>
              <a:gd name="connsiteY3" fmla="*/ 714158 h 1006480"/>
              <a:gd name="connsiteX4" fmla="*/ 2430676 w 3211636"/>
              <a:gd name="connsiteY4" fmla="*/ 627661 h 1006480"/>
              <a:gd name="connsiteX5" fmla="*/ 2646919 w 3211636"/>
              <a:gd name="connsiteY5" fmla="*/ 423774 h 1006480"/>
              <a:gd name="connsiteX6" fmla="*/ 3023800 w 3211636"/>
              <a:gd name="connsiteY6" fmla="*/ 361991 h 1006480"/>
              <a:gd name="connsiteX7" fmla="*/ 2980551 w 3211636"/>
              <a:gd name="connsiteY7" fmla="*/ 83964 h 1006480"/>
              <a:gd name="connsiteX8" fmla="*/ 224994 w 3211636"/>
              <a:gd name="connsiteY8" fmla="*/ 71607 h 100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11636" h="1006480">
                <a:moveTo>
                  <a:pt x="224994" y="71607"/>
                </a:moveTo>
                <a:cubicBezTo>
                  <a:pt x="-234266" y="216799"/>
                  <a:pt x="137467" y="820221"/>
                  <a:pt x="224994" y="955115"/>
                </a:cubicBezTo>
                <a:cubicBezTo>
                  <a:pt x="312521" y="1090009"/>
                  <a:pt x="610114" y="921133"/>
                  <a:pt x="750157" y="880974"/>
                </a:cubicBezTo>
                <a:cubicBezTo>
                  <a:pt x="890200" y="840815"/>
                  <a:pt x="785168" y="756377"/>
                  <a:pt x="1065254" y="714158"/>
                </a:cubicBezTo>
                <a:cubicBezTo>
                  <a:pt x="1345340" y="671939"/>
                  <a:pt x="2167065" y="676058"/>
                  <a:pt x="2430676" y="627661"/>
                </a:cubicBezTo>
                <a:cubicBezTo>
                  <a:pt x="2694287" y="579264"/>
                  <a:pt x="2548065" y="468052"/>
                  <a:pt x="2646919" y="423774"/>
                </a:cubicBezTo>
                <a:cubicBezTo>
                  <a:pt x="2745773" y="379496"/>
                  <a:pt x="2968195" y="418626"/>
                  <a:pt x="3023800" y="361991"/>
                </a:cubicBezTo>
                <a:cubicBezTo>
                  <a:pt x="3079405" y="305356"/>
                  <a:pt x="3441870" y="128242"/>
                  <a:pt x="2980551" y="83964"/>
                </a:cubicBezTo>
                <a:cubicBezTo>
                  <a:pt x="2519232" y="39686"/>
                  <a:pt x="684254" y="-73585"/>
                  <a:pt x="224994" y="71607"/>
                </a:cubicBezTo>
                <a:close/>
              </a:path>
            </a:pathLst>
          </a:custGeom>
          <a:gradFill flip="none" rotWithShape="1">
            <a:gsLst>
              <a:gs pos="0">
                <a:srgbClr val="F3B1FF">
                  <a:shade val="30000"/>
                  <a:satMod val="115000"/>
                </a:srgbClr>
              </a:gs>
              <a:gs pos="50000">
                <a:srgbClr val="F3B1FF">
                  <a:shade val="67500"/>
                  <a:satMod val="115000"/>
                </a:srgbClr>
              </a:gs>
              <a:gs pos="100000">
                <a:srgbClr val="F3B1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3B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59" name="Graphic 60">
            <a:extLst>
              <a:ext uri="{FF2B5EF4-FFF2-40B4-BE49-F238E27FC236}">
                <a16:creationId xmlns:a16="http://schemas.microsoft.com/office/drawing/2014/main" id="{14DA09C5-26BB-CC5C-BBA2-DDD4D2D37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86" y="2449319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" name="Graphic 60">
            <a:extLst>
              <a:ext uri="{FF2B5EF4-FFF2-40B4-BE49-F238E27FC236}">
                <a16:creationId xmlns:a16="http://schemas.microsoft.com/office/drawing/2014/main" id="{31EA0DD2-460E-3999-ECCC-D5DE02C5A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86" y="2743815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Graphic 60">
            <a:extLst>
              <a:ext uri="{FF2B5EF4-FFF2-40B4-BE49-F238E27FC236}">
                <a16:creationId xmlns:a16="http://schemas.microsoft.com/office/drawing/2014/main" id="{605EC371-71BC-F2F0-7CC3-AAEB7303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86" y="3031613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" name="Graphic 60">
            <a:extLst>
              <a:ext uri="{FF2B5EF4-FFF2-40B4-BE49-F238E27FC236}">
                <a16:creationId xmlns:a16="http://schemas.microsoft.com/office/drawing/2014/main" id="{6E046DFC-3DB6-8845-AF33-3186DB340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498" y="2457227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" name="Graphic 60">
            <a:extLst>
              <a:ext uri="{FF2B5EF4-FFF2-40B4-BE49-F238E27FC236}">
                <a16:creationId xmlns:a16="http://schemas.microsoft.com/office/drawing/2014/main" id="{0756B755-E268-F514-1D53-AC70468E7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795" y="2743815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Graphic 60">
            <a:extLst>
              <a:ext uri="{FF2B5EF4-FFF2-40B4-BE49-F238E27FC236}">
                <a16:creationId xmlns:a16="http://schemas.microsoft.com/office/drawing/2014/main" id="{31AD6FF7-1296-4915-B708-FCA74F5DF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11" y="2415979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006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7">
            <a:extLst>
              <a:ext uri="{FF2B5EF4-FFF2-40B4-BE49-F238E27FC236}">
                <a16:creationId xmlns:a16="http://schemas.microsoft.com/office/drawing/2014/main" id="{48228C35-C6A4-53E5-A485-6DCE1F5B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Network Segmentation &amp; Micro-Segmentation Together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601784-4895-EB49-8866-31C588F58A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1" name="Content Placeholder 10">
            <a:extLst>
              <a:ext uri="{FF2B5EF4-FFF2-40B4-BE49-F238E27FC236}">
                <a16:creationId xmlns:a16="http://schemas.microsoft.com/office/drawing/2014/main" id="{E04D2008-B82C-410E-8D4C-865292EDC54D}"/>
              </a:ext>
            </a:extLst>
          </p:cNvPr>
          <p:cNvSpPr txBox="1">
            <a:spLocks/>
          </p:cNvSpPr>
          <p:nvPr/>
        </p:nvSpPr>
        <p:spPr>
          <a:xfrm>
            <a:off x="7358846" y="6129824"/>
            <a:ext cx="3893700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endParaRPr lang="en-US" sz="180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8817273-749A-16AE-893D-0BA7346CFFD3}"/>
              </a:ext>
            </a:extLst>
          </p:cNvPr>
          <p:cNvSpPr txBox="1"/>
          <p:nvPr/>
        </p:nvSpPr>
        <p:spPr>
          <a:xfrm>
            <a:off x="3676253" y="2841860"/>
            <a:ext cx="18789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1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 rule between SGs can be </a:t>
            </a:r>
            <a:r>
              <a:rPr lang="en-US" sz="110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defined</a:t>
            </a:r>
            <a:r>
              <a:rPr lang="en-US" sz="11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for achieving the </a:t>
            </a:r>
            <a:r>
              <a:rPr lang="en-US" sz="1100" i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INTER-SMARTGROUP </a:t>
            </a:r>
            <a:r>
              <a:rPr lang="en-US" sz="11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communication</a:t>
            </a:r>
          </a:p>
        </p:txBody>
      </p:sp>
      <p:sp>
        <p:nvSpPr>
          <p:cNvPr id="121" name="Content Placeholder 10">
            <a:extLst>
              <a:ext uri="{FF2B5EF4-FFF2-40B4-BE49-F238E27FC236}">
                <a16:creationId xmlns:a16="http://schemas.microsoft.com/office/drawing/2014/main" id="{3560B3AA-3B5B-9A6E-956F-71CF2E466C23}"/>
              </a:ext>
            </a:extLst>
          </p:cNvPr>
          <p:cNvSpPr txBox="1">
            <a:spLocks/>
          </p:cNvSpPr>
          <p:nvPr/>
        </p:nvSpPr>
        <p:spPr>
          <a:xfrm>
            <a:off x="5665444" y="2156062"/>
            <a:ext cx="6212520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600" b="1" dirty="0">
                <a:ea typeface="Open Sans" panose="020B0606030504020204" pitchFamily="34" charset="0"/>
                <a:cs typeface="Open Sans" panose="020B0606030504020204" pitchFamily="34" charset="0"/>
              </a:rPr>
              <a:t>Scenario #2</a:t>
            </a:r>
            <a:r>
              <a:rPr lang="en-US" sz="1600" dirty="0">
                <a:ea typeface="Open Sans" panose="020B0606030504020204" pitchFamily="34" charset="0"/>
                <a:cs typeface="Open Sans" panose="020B0606030504020204" pitchFamily="34" charset="0"/>
              </a:rPr>
              <a:t>: Smart Group stretched between two Network Domains</a:t>
            </a:r>
          </a:p>
          <a:p>
            <a:pPr>
              <a:buClr>
                <a:schemeClr val="accent1"/>
              </a:buClr>
            </a:pPr>
            <a:r>
              <a:rPr lang="en-US" sz="1600" dirty="0">
                <a:ea typeface="Open Sans" panose="020B0606030504020204" pitchFamily="34" charset="0"/>
                <a:cs typeface="Open Sans" panose="020B0606030504020204" pitchFamily="34" charset="0"/>
              </a:rPr>
              <a:t>Network Segmentation takes precedence over the extent of a Smart Group</a:t>
            </a:r>
          </a:p>
          <a:p>
            <a:endParaRPr lang="en-US" sz="2000" dirty="0"/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7369990F-F274-C461-24ED-75C7B1B53C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5664" y="3559638"/>
            <a:ext cx="1940871" cy="1314302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F0EE6A78-09B2-0519-B06E-D5E529001CFA}"/>
              </a:ext>
            </a:extLst>
          </p:cNvPr>
          <p:cNvSpPr txBox="1"/>
          <p:nvPr/>
        </p:nvSpPr>
        <p:spPr>
          <a:xfrm>
            <a:off x="2864198" y="990941"/>
            <a:ext cx="1329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Smart Groups</a:t>
            </a:r>
          </a:p>
        </p:txBody>
      </p:sp>
      <p:sp>
        <p:nvSpPr>
          <p:cNvPr id="131" name="Rectangle: Rounded Corners 1">
            <a:extLst>
              <a:ext uri="{FF2B5EF4-FFF2-40B4-BE49-F238E27FC236}">
                <a16:creationId xmlns:a16="http://schemas.microsoft.com/office/drawing/2014/main" id="{4A4DFF0C-DB54-2C59-5432-38158F9AE692}"/>
              </a:ext>
            </a:extLst>
          </p:cNvPr>
          <p:cNvSpPr/>
          <p:nvPr/>
        </p:nvSpPr>
        <p:spPr>
          <a:xfrm>
            <a:off x="2847319" y="1386925"/>
            <a:ext cx="678054" cy="554825"/>
          </a:xfrm>
          <a:prstGeom prst="roundRect">
            <a:avLst/>
          </a:prstGeom>
          <a:solidFill>
            <a:srgbClr val="F3B1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95000"/>
                    <a:lumOff val="5000"/>
                  </a:schemeClr>
                </a:solidFill>
              </a:rPr>
              <a:t>Apache</a:t>
            </a:r>
          </a:p>
        </p:txBody>
      </p:sp>
      <p:sp>
        <p:nvSpPr>
          <p:cNvPr id="132" name="Rectangle: Rounded Corners 144">
            <a:extLst>
              <a:ext uri="{FF2B5EF4-FFF2-40B4-BE49-F238E27FC236}">
                <a16:creationId xmlns:a16="http://schemas.microsoft.com/office/drawing/2014/main" id="{7B63AC97-D482-C500-AE45-B18B6BD9E8DD}"/>
              </a:ext>
            </a:extLst>
          </p:cNvPr>
          <p:cNvSpPr/>
          <p:nvPr/>
        </p:nvSpPr>
        <p:spPr>
          <a:xfrm>
            <a:off x="3628229" y="1388001"/>
            <a:ext cx="678054" cy="5548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Nginx</a:t>
            </a:r>
          </a:p>
        </p:txBody>
      </p:sp>
      <p:pic>
        <p:nvPicPr>
          <p:cNvPr id="133" name="Graphic 132">
            <a:extLst>
              <a:ext uri="{FF2B5EF4-FFF2-40B4-BE49-F238E27FC236}">
                <a16:creationId xmlns:a16="http://schemas.microsoft.com/office/drawing/2014/main" id="{8BBDE09E-13B5-969D-8AB6-2796FF471B6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310" y="3638003"/>
            <a:ext cx="1940871" cy="1314302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6E0C2471-D2D5-7275-EE16-FAFB13B1837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501" y="4537551"/>
            <a:ext cx="424111" cy="406861"/>
          </a:xfrm>
          <a:prstGeom prst="rect">
            <a:avLst/>
          </a:prstGeom>
        </p:spPr>
      </p:pic>
      <p:pic>
        <p:nvPicPr>
          <p:cNvPr id="135" name="Graphic 134" descr="Network diagram outline">
            <a:extLst>
              <a:ext uri="{FF2B5EF4-FFF2-40B4-BE49-F238E27FC236}">
                <a16:creationId xmlns:a16="http://schemas.microsoft.com/office/drawing/2014/main" id="{5AB0BCAC-32F2-F5BE-2C75-4491CBF7D3D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548970" y="4065861"/>
            <a:ext cx="469209" cy="469209"/>
          </a:xfrm>
          <a:prstGeom prst="rect">
            <a:avLst/>
          </a:prstGeom>
        </p:spPr>
      </p:pic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D95D801-4AB9-26F9-19E0-019AA24164B8}"/>
              </a:ext>
            </a:extLst>
          </p:cNvPr>
          <p:cNvCxnSpPr>
            <a:cxnSpLocks/>
          </p:cNvCxnSpPr>
          <p:nvPr/>
        </p:nvCxnSpPr>
        <p:spPr>
          <a:xfrm flipV="1">
            <a:off x="1259667" y="4535448"/>
            <a:ext cx="0" cy="89720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E195BF4-7206-C3F3-C266-7D8CB36A1FF4}"/>
              </a:ext>
            </a:extLst>
          </p:cNvPr>
          <p:cNvCxnSpPr>
            <a:cxnSpLocks/>
          </p:cNvCxnSpPr>
          <p:nvPr/>
        </p:nvCxnSpPr>
        <p:spPr>
          <a:xfrm flipH="1" flipV="1">
            <a:off x="937035" y="3925753"/>
            <a:ext cx="322632" cy="533982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82EC3C3-CE5A-24B0-B60A-B9216C9A346A}"/>
              </a:ext>
            </a:extLst>
          </p:cNvPr>
          <p:cNvCxnSpPr>
            <a:cxnSpLocks/>
          </p:cNvCxnSpPr>
          <p:nvPr/>
        </p:nvCxnSpPr>
        <p:spPr>
          <a:xfrm>
            <a:off x="1345977" y="4451253"/>
            <a:ext cx="2184480" cy="0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DC94412-5211-C665-8183-5EA02E31EF69}"/>
              </a:ext>
            </a:extLst>
          </p:cNvPr>
          <p:cNvCxnSpPr>
            <a:cxnSpLocks/>
          </p:cNvCxnSpPr>
          <p:nvPr/>
        </p:nvCxnSpPr>
        <p:spPr>
          <a:xfrm flipH="1" flipV="1">
            <a:off x="3351371" y="3925753"/>
            <a:ext cx="335100" cy="55162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A6D3314-1E95-1C63-215F-9F8E3836D8FA}"/>
              </a:ext>
            </a:extLst>
          </p:cNvPr>
          <p:cNvCxnSpPr>
            <a:cxnSpLocks/>
          </p:cNvCxnSpPr>
          <p:nvPr/>
        </p:nvCxnSpPr>
        <p:spPr>
          <a:xfrm flipV="1">
            <a:off x="1254693" y="4535447"/>
            <a:ext cx="0" cy="89720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Graphic 157">
            <a:extLst>
              <a:ext uri="{FF2B5EF4-FFF2-40B4-BE49-F238E27FC236}">
                <a16:creationId xmlns:a16="http://schemas.microsoft.com/office/drawing/2014/main" id="{7651DFE3-DE4E-3E2A-2B51-E93ED144EDC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0585" y="5244323"/>
            <a:ext cx="398633" cy="382420"/>
          </a:xfrm>
          <a:prstGeom prst="rect">
            <a:avLst/>
          </a:prstGeom>
        </p:spPr>
      </p:pic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DC9A546-BF76-2AE3-5A88-370482D2EB83}"/>
              </a:ext>
            </a:extLst>
          </p:cNvPr>
          <p:cNvCxnSpPr>
            <a:cxnSpLocks/>
          </p:cNvCxnSpPr>
          <p:nvPr/>
        </p:nvCxnSpPr>
        <p:spPr>
          <a:xfrm flipH="1" flipV="1">
            <a:off x="932061" y="3925752"/>
            <a:ext cx="337711" cy="544103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DB6B525-544E-1FC8-D7F7-82FF51302459}"/>
              </a:ext>
            </a:extLst>
          </p:cNvPr>
          <p:cNvCxnSpPr>
            <a:cxnSpLocks/>
          </p:cNvCxnSpPr>
          <p:nvPr/>
        </p:nvCxnSpPr>
        <p:spPr>
          <a:xfrm flipV="1">
            <a:off x="1233541" y="3869215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7FA4557-3184-AC6E-F6AA-27713834A38E}"/>
              </a:ext>
            </a:extLst>
          </p:cNvPr>
          <p:cNvGrpSpPr/>
          <p:nvPr/>
        </p:nvGrpSpPr>
        <p:grpSpPr>
          <a:xfrm>
            <a:off x="595244" y="2140845"/>
            <a:ext cx="3780237" cy="1784906"/>
            <a:chOff x="840114" y="1375455"/>
            <a:chExt cx="3780237" cy="1784906"/>
          </a:xfrm>
        </p:grpSpPr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58F9ED5C-11E9-D559-CFB4-FC7D3EF82528}"/>
                </a:ext>
              </a:extLst>
            </p:cNvPr>
            <p:cNvSpPr/>
            <p:nvPr/>
          </p:nvSpPr>
          <p:spPr>
            <a:xfrm>
              <a:off x="840114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2" name="Rounded Rectangle 191">
              <a:extLst>
                <a:ext uri="{FF2B5EF4-FFF2-40B4-BE49-F238E27FC236}">
                  <a16:creationId xmlns:a16="http://schemas.microsoft.com/office/drawing/2014/main" id="{3A2BF29D-900B-17B5-6959-0A55ED1748B9}"/>
                </a:ext>
              </a:extLst>
            </p:cNvPr>
            <p:cNvSpPr/>
            <p:nvPr/>
          </p:nvSpPr>
          <p:spPr>
            <a:xfrm>
              <a:off x="1599003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2D87C89-E208-41BE-2E95-9978C83C23B1}"/>
                </a:ext>
              </a:extLst>
            </p:cNvPr>
            <p:cNvSpPr txBox="1"/>
            <p:nvPr/>
          </p:nvSpPr>
          <p:spPr>
            <a:xfrm>
              <a:off x="904979" y="1436523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F4BD0C5-FDBF-459B-F580-BB2A96DA5976}"/>
                </a:ext>
              </a:extLst>
            </p:cNvPr>
            <p:cNvSpPr txBox="1"/>
            <p:nvPr/>
          </p:nvSpPr>
          <p:spPr>
            <a:xfrm>
              <a:off x="1656608" y="1438372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95" name="Rounded Rectangle 194">
              <a:extLst>
                <a:ext uri="{FF2B5EF4-FFF2-40B4-BE49-F238E27FC236}">
                  <a16:creationId xmlns:a16="http://schemas.microsoft.com/office/drawing/2014/main" id="{17587963-770A-84DB-120E-041AD3830D2C}"/>
                </a:ext>
              </a:extLst>
            </p:cNvPr>
            <p:cNvSpPr/>
            <p:nvPr/>
          </p:nvSpPr>
          <p:spPr>
            <a:xfrm>
              <a:off x="3254450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/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6" name="Rounded Rectangle 195">
              <a:extLst>
                <a:ext uri="{FF2B5EF4-FFF2-40B4-BE49-F238E27FC236}">
                  <a16:creationId xmlns:a16="http://schemas.microsoft.com/office/drawing/2014/main" id="{52612D31-BD27-8119-8A1D-3236008732B8}"/>
                </a:ext>
              </a:extLst>
            </p:cNvPr>
            <p:cNvSpPr/>
            <p:nvPr/>
          </p:nvSpPr>
          <p:spPr>
            <a:xfrm>
              <a:off x="4013339" y="1386749"/>
              <a:ext cx="607012" cy="1773612"/>
            </a:xfrm>
            <a:prstGeom prst="roundRect">
              <a:avLst>
                <a:gd name="adj" fmla="val 7452"/>
              </a:avLst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D90B5609-D884-7DEE-DDED-EFA1C8EC5734}"/>
                </a:ext>
              </a:extLst>
            </p:cNvPr>
            <p:cNvSpPr txBox="1"/>
            <p:nvPr/>
          </p:nvSpPr>
          <p:spPr>
            <a:xfrm>
              <a:off x="3325474" y="1386749"/>
              <a:ext cx="498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A45D19F-D4E0-41DF-46AF-DDF7EF93800B}"/>
                </a:ext>
              </a:extLst>
            </p:cNvPr>
            <p:cNvSpPr txBox="1"/>
            <p:nvPr/>
          </p:nvSpPr>
          <p:spPr>
            <a:xfrm>
              <a:off x="3994008" y="1375455"/>
              <a:ext cx="498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99" name="Graphic 198">
            <a:extLst>
              <a:ext uri="{FF2B5EF4-FFF2-40B4-BE49-F238E27FC236}">
                <a16:creationId xmlns:a16="http://schemas.microsoft.com/office/drawing/2014/main" id="{1CE93AE9-D9B4-4D09-0CC8-98340313E9D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692" y="3736585"/>
            <a:ext cx="312116" cy="312116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1DEBEF1E-7363-E692-C186-9D9A1BA98D5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8683" y="4288231"/>
            <a:ext cx="295262" cy="295262"/>
          </a:xfrm>
          <a:prstGeom prst="rect">
            <a:avLst/>
          </a:prstGeom>
        </p:spPr>
      </p:pic>
      <p:pic>
        <p:nvPicPr>
          <p:cNvPr id="201" name="Graphic 200">
            <a:extLst>
              <a:ext uri="{FF2B5EF4-FFF2-40B4-BE49-F238E27FC236}">
                <a16:creationId xmlns:a16="http://schemas.microsoft.com/office/drawing/2014/main" id="{9BC0426C-BBF2-7738-C8DB-676DD2E89C65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6973" y="3742285"/>
            <a:ext cx="312116" cy="312116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02E702C4-2D8A-92EB-911B-F693BE0A560C}"/>
              </a:ext>
            </a:extLst>
          </p:cNvPr>
          <p:cNvSpPr txBox="1"/>
          <p:nvPr/>
        </p:nvSpPr>
        <p:spPr>
          <a:xfrm>
            <a:off x="2859793" y="4534705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Region 2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4A5EB3ED-2107-7CEC-BD7A-481528C1C3BC}"/>
              </a:ext>
            </a:extLst>
          </p:cNvPr>
          <p:cNvCxnSpPr>
            <a:cxnSpLocks/>
          </p:cNvCxnSpPr>
          <p:nvPr/>
        </p:nvCxnSpPr>
        <p:spPr>
          <a:xfrm>
            <a:off x="1341003" y="4451252"/>
            <a:ext cx="2184480" cy="0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6AC75CD-B927-A65A-F9F1-A7E21036C876}"/>
              </a:ext>
            </a:extLst>
          </p:cNvPr>
          <p:cNvCxnSpPr>
            <a:cxnSpLocks/>
          </p:cNvCxnSpPr>
          <p:nvPr/>
        </p:nvCxnSpPr>
        <p:spPr>
          <a:xfrm flipH="1" flipV="1">
            <a:off x="3346397" y="3925752"/>
            <a:ext cx="334678" cy="55162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Graphic 204">
            <a:extLst>
              <a:ext uri="{FF2B5EF4-FFF2-40B4-BE49-F238E27FC236}">
                <a16:creationId xmlns:a16="http://schemas.microsoft.com/office/drawing/2014/main" id="{73C8DE86-4E9F-3E30-DC61-38119A9DCC0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9316" y="3742285"/>
            <a:ext cx="312116" cy="312116"/>
          </a:xfrm>
          <a:prstGeom prst="rect">
            <a:avLst/>
          </a:prstGeom>
        </p:spPr>
      </p:pic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07427B9-6BF8-0DA2-8958-C6258FDED10E}"/>
              </a:ext>
            </a:extLst>
          </p:cNvPr>
          <p:cNvCxnSpPr>
            <a:cxnSpLocks/>
          </p:cNvCxnSpPr>
          <p:nvPr/>
        </p:nvCxnSpPr>
        <p:spPr>
          <a:xfrm flipV="1">
            <a:off x="3681497" y="3869215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" name="Graphic 206">
            <a:extLst>
              <a:ext uri="{FF2B5EF4-FFF2-40B4-BE49-F238E27FC236}">
                <a16:creationId xmlns:a16="http://schemas.microsoft.com/office/drawing/2014/main" id="{A023CCE0-9972-ECE7-AB96-9CB6B1F8213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08205" y="3742285"/>
            <a:ext cx="312116" cy="312116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5C1DD9DA-4152-7246-7B20-2914802B5003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16726" y="4280971"/>
            <a:ext cx="312116" cy="312116"/>
          </a:xfrm>
          <a:prstGeom prst="rect">
            <a:avLst/>
          </a:prstGeom>
        </p:spPr>
      </p:pic>
      <p:pic>
        <p:nvPicPr>
          <p:cNvPr id="209" name="Graphic 60">
            <a:extLst>
              <a:ext uri="{FF2B5EF4-FFF2-40B4-BE49-F238E27FC236}">
                <a16:creationId xmlns:a16="http://schemas.microsoft.com/office/drawing/2014/main" id="{812FA4FC-0897-709E-9DE3-C6CF01B3E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74" y="3416021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" name="Graphic 60">
            <a:extLst>
              <a:ext uri="{FF2B5EF4-FFF2-40B4-BE49-F238E27FC236}">
                <a16:creationId xmlns:a16="http://schemas.microsoft.com/office/drawing/2014/main" id="{5A9CD340-687A-6619-FA1C-D64FFC4F6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587" y="3123747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427BFB67-91F7-6BED-7017-ECD0C10BE20D}"/>
              </a:ext>
            </a:extLst>
          </p:cNvPr>
          <p:cNvSpPr/>
          <p:nvPr/>
        </p:nvSpPr>
        <p:spPr>
          <a:xfrm>
            <a:off x="3100006" y="3148171"/>
            <a:ext cx="415902" cy="58205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12" name="Graphic 60">
            <a:extLst>
              <a:ext uri="{FF2B5EF4-FFF2-40B4-BE49-F238E27FC236}">
                <a16:creationId xmlns:a16="http://schemas.microsoft.com/office/drawing/2014/main" id="{A6B892B5-FC2F-C17A-EC7D-578C0F95C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709" y="3155689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Graphic 60">
            <a:extLst>
              <a:ext uri="{FF2B5EF4-FFF2-40B4-BE49-F238E27FC236}">
                <a16:creationId xmlns:a16="http://schemas.microsoft.com/office/drawing/2014/main" id="{0C0B6B31-5331-36ED-3B0F-116763547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067" y="3441165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" name="TextBox 213">
            <a:extLst>
              <a:ext uri="{FF2B5EF4-FFF2-40B4-BE49-F238E27FC236}">
                <a16:creationId xmlns:a16="http://schemas.microsoft.com/office/drawing/2014/main" id="{5BB332C3-8F7C-827C-AAA2-5C73977DC051}"/>
              </a:ext>
            </a:extLst>
          </p:cNvPr>
          <p:cNvSpPr txBox="1"/>
          <p:nvPr/>
        </p:nvSpPr>
        <p:spPr>
          <a:xfrm>
            <a:off x="561310" y="981799"/>
            <a:ext cx="1685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Network Domains</a:t>
            </a:r>
          </a:p>
        </p:txBody>
      </p:sp>
      <p:sp>
        <p:nvSpPr>
          <p:cNvPr id="215" name="Rectangle: Rounded Corners 1">
            <a:extLst>
              <a:ext uri="{FF2B5EF4-FFF2-40B4-BE49-F238E27FC236}">
                <a16:creationId xmlns:a16="http://schemas.microsoft.com/office/drawing/2014/main" id="{D5EF7EEB-E8EF-1ECC-B55C-375EFE632AE3}"/>
              </a:ext>
            </a:extLst>
          </p:cNvPr>
          <p:cNvSpPr/>
          <p:nvPr/>
        </p:nvSpPr>
        <p:spPr>
          <a:xfrm>
            <a:off x="722239" y="1377783"/>
            <a:ext cx="614701" cy="554825"/>
          </a:xfrm>
          <a:prstGeom prst="roundRect">
            <a:avLst/>
          </a:prstGeom>
          <a:solidFill>
            <a:srgbClr val="FF93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LOB1</a:t>
            </a:r>
          </a:p>
        </p:txBody>
      </p:sp>
      <p:sp>
        <p:nvSpPr>
          <p:cNvPr id="216" name="Rectangle: Rounded Corners 144">
            <a:extLst>
              <a:ext uri="{FF2B5EF4-FFF2-40B4-BE49-F238E27FC236}">
                <a16:creationId xmlns:a16="http://schemas.microsoft.com/office/drawing/2014/main" id="{A03C5727-C36C-D45A-4683-D97540CD7398}"/>
              </a:ext>
            </a:extLst>
          </p:cNvPr>
          <p:cNvSpPr/>
          <p:nvPr/>
        </p:nvSpPr>
        <p:spPr>
          <a:xfrm>
            <a:off x="1503149" y="1378859"/>
            <a:ext cx="614701" cy="5548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LOB2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FAADD99-E5AD-F5F7-4D07-A48F321ED51F}"/>
              </a:ext>
            </a:extLst>
          </p:cNvPr>
          <p:cNvSpPr txBox="1"/>
          <p:nvPr/>
        </p:nvSpPr>
        <p:spPr>
          <a:xfrm>
            <a:off x="1886825" y="4560097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Region 1</a:t>
            </a:r>
          </a:p>
        </p:txBody>
      </p:sp>
      <p:pic>
        <p:nvPicPr>
          <p:cNvPr id="218" name="Picture 217">
            <a:extLst>
              <a:ext uri="{FF2B5EF4-FFF2-40B4-BE49-F238E27FC236}">
                <a16:creationId xmlns:a16="http://schemas.microsoft.com/office/drawing/2014/main" id="{7D3A9224-BA32-FA84-3162-02E1A5762D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41507" y="4484296"/>
            <a:ext cx="351053" cy="272011"/>
          </a:xfrm>
          <a:prstGeom prst="rect">
            <a:avLst/>
          </a:prstGeom>
        </p:spPr>
      </p:pic>
      <p:pic>
        <p:nvPicPr>
          <p:cNvPr id="219" name="Graphic 218" descr="Network with solid fill">
            <a:extLst>
              <a:ext uri="{FF2B5EF4-FFF2-40B4-BE49-F238E27FC236}">
                <a16:creationId xmlns:a16="http://schemas.microsoft.com/office/drawing/2014/main" id="{5EC86E0A-427A-34AF-8D84-A5C7935DA56F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12603" y="4015652"/>
            <a:ext cx="457200" cy="457200"/>
          </a:xfrm>
          <a:prstGeom prst="rect">
            <a:avLst/>
          </a:prstGeom>
        </p:spPr>
      </p:pic>
      <p:pic>
        <p:nvPicPr>
          <p:cNvPr id="220" name="Graphic 60">
            <a:extLst>
              <a:ext uri="{FF2B5EF4-FFF2-40B4-BE49-F238E27FC236}">
                <a16:creationId xmlns:a16="http://schemas.microsoft.com/office/drawing/2014/main" id="{F6FF4F16-5668-0E90-57A5-EFB0E6DBD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165" y="2488570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Graphic 60">
            <a:extLst>
              <a:ext uri="{FF2B5EF4-FFF2-40B4-BE49-F238E27FC236}">
                <a16:creationId xmlns:a16="http://schemas.microsoft.com/office/drawing/2014/main" id="{4AC4F1B3-FB7A-3DD4-86D6-EB72C955B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739" y="2816531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" name="Graphic 60">
            <a:extLst>
              <a:ext uri="{FF2B5EF4-FFF2-40B4-BE49-F238E27FC236}">
                <a16:creationId xmlns:a16="http://schemas.microsoft.com/office/drawing/2014/main" id="{826C4B3A-1566-AB42-6E51-ABDB1B656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784" y="3110066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" name="Graphic 60">
            <a:extLst>
              <a:ext uri="{FF2B5EF4-FFF2-40B4-BE49-F238E27FC236}">
                <a16:creationId xmlns:a16="http://schemas.microsoft.com/office/drawing/2014/main" id="{ADD45D7D-2E90-E941-0D39-7B3B469C2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700" y="2789574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" name="Freeform 223">
            <a:extLst>
              <a:ext uri="{FF2B5EF4-FFF2-40B4-BE49-F238E27FC236}">
                <a16:creationId xmlns:a16="http://schemas.microsoft.com/office/drawing/2014/main" id="{EFE86D65-A976-E34F-8496-6AD4F5D1C9E5}"/>
              </a:ext>
            </a:extLst>
          </p:cNvPr>
          <p:cNvSpPr/>
          <p:nvPr/>
        </p:nvSpPr>
        <p:spPr>
          <a:xfrm>
            <a:off x="513347" y="2414792"/>
            <a:ext cx="3211636" cy="1006480"/>
          </a:xfrm>
          <a:custGeom>
            <a:avLst/>
            <a:gdLst>
              <a:gd name="connsiteX0" fmla="*/ 224994 w 3211636"/>
              <a:gd name="connsiteY0" fmla="*/ 71607 h 1006480"/>
              <a:gd name="connsiteX1" fmla="*/ 224994 w 3211636"/>
              <a:gd name="connsiteY1" fmla="*/ 955115 h 1006480"/>
              <a:gd name="connsiteX2" fmla="*/ 750157 w 3211636"/>
              <a:gd name="connsiteY2" fmla="*/ 880974 h 1006480"/>
              <a:gd name="connsiteX3" fmla="*/ 1065254 w 3211636"/>
              <a:gd name="connsiteY3" fmla="*/ 714158 h 1006480"/>
              <a:gd name="connsiteX4" fmla="*/ 2430676 w 3211636"/>
              <a:gd name="connsiteY4" fmla="*/ 627661 h 1006480"/>
              <a:gd name="connsiteX5" fmla="*/ 2646919 w 3211636"/>
              <a:gd name="connsiteY5" fmla="*/ 423774 h 1006480"/>
              <a:gd name="connsiteX6" fmla="*/ 3023800 w 3211636"/>
              <a:gd name="connsiteY6" fmla="*/ 361991 h 1006480"/>
              <a:gd name="connsiteX7" fmla="*/ 2980551 w 3211636"/>
              <a:gd name="connsiteY7" fmla="*/ 83964 h 1006480"/>
              <a:gd name="connsiteX8" fmla="*/ 224994 w 3211636"/>
              <a:gd name="connsiteY8" fmla="*/ 71607 h 100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11636" h="1006480">
                <a:moveTo>
                  <a:pt x="224994" y="71607"/>
                </a:moveTo>
                <a:cubicBezTo>
                  <a:pt x="-234266" y="216799"/>
                  <a:pt x="137467" y="820221"/>
                  <a:pt x="224994" y="955115"/>
                </a:cubicBezTo>
                <a:cubicBezTo>
                  <a:pt x="312521" y="1090009"/>
                  <a:pt x="610114" y="921133"/>
                  <a:pt x="750157" y="880974"/>
                </a:cubicBezTo>
                <a:cubicBezTo>
                  <a:pt x="890200" y="840815"/>
                  <a:pt x="785168" y="756377"/>
                  <a:pt x="1065254" y="714158"/>
                </a:cubicBezTo>
                <a:cubicBezTo>
                  <a:pt x="1345340" y="671939"/>
                  <a:pt x="2167065" y="676058"/>
                  <a:pt x="2430676" y="627661"/>
                </a:cubicBezTo>
                <a:cubicBezTo>
                  <a:pt x="2694287" y="579264"/>
                  <a:pt x="2548065" y="468052"/>
                  <a:pt x="2646919" y="423774"/>
                </a:cubicBezTo>
                <a:cubicBezTo>
                  <a:pt x="2745773" y="379496"/>
                  <a:pt x="2968195" y="418626"/>
                  <a:pt x="3023800" y="361991"/>
                </a:cubicBezTo>
                <a:cubicBezTo>
                  <a:pt x="3079405" y="305356"/>
                  <a:pt x="3441870" y="128242"/>
                  <a:pt x="2980551" y="83964"/>
                </a:cubicBezTo>
                <a:cubicBezTo>
                  <a:pt x="2519232" y="39686"/>
                  <a:pt x="684254" y="-73585"/>
                  <a:pt x="224994" y="71607"/>
                </a:cubicBezTo>
                <a:close/>
              </a:path>
            </a:pathLst>
          </a:custGeom>
          <a:gradFill flip="none" rotWithShape="1">
            <a:gsLst>
              <a:gs pos="0">
                <a:srgbClr val="F3B1FF">
                  <a:shade val="30000"/>
                  <a:satMod val="115000"/>
                </a:srgbClr>
              </a:gs>
              <a:gs pos="50000">
                <a:srgbClr val="F3B1FF">
                  <a:shade val="67500"/>
                  <a:satMod val="115000"/>
                </a:srgbClr>
              </a:gs>
              <a:gs pos="100000">
                <a:srgbClr val="F3B1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3B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25" name="Graphic 60">
            <a:extLst>
              <a:ext uri="{FF2B5EF4-FFF2-40B4-BE49-F238E27FC236}">
                <a16:creationId xmlns:a16="http://schemas.microsoft.com/office/drawing/2014/main" id="{099D74C9-66E3-C8D6-4725-EF2BE4FAB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75" y="2545929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6" name="Graphic 60">
            <a:extLst>
              <a:ext uri="{FF2B5EF4-FFF2-40B4-BE49-F238E27FC236}">
                <a16:creationId xmlns:a16="http://schemas.microsoft.com/office/drawing/2014/main" id="{2C17CC38-8E66-7BFA-6656-A652F263D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75" y="2840425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Graphic 60">
            <a:extLst>
              <a:ext uri="{FF2B5EF4-FFF2-40B4-BE49-F238E27FC236}">
                <a16:creationId xmlns:a16="http://schemas.microsoft.com/office/drawing/2014/main" id="{4B98E3A1-71D3-0B76-6608-291744E84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75" y="3128223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8" name="Graphic 60">
            <a:extLst>
              <a:ext uri="{FF2B5EF4-FFF2-40B4-BE49-F238E27FC236}">
                <a16:creationId xmlns:a16="http://schemas.microsoft.com/office/drawing/2014/main" id="{CE368B3E-D6E1-6BC7-E7EB-C1C50F5D6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587" y="2553837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" name="Graphic 60">
            <a:extLst>
              <a:ext uri="{FF2B5EF4-FFF2-40B4-BE49-F238E27FC236}">
                <a16:creationId xmlns:a16="http://schemas.microsoft.com/office/drawing/2014/main" id="{9C810381-7771-2E13-8575-BB6394C9C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884" y="2840425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0" name="Graphic 60">
            <a:extLst>
              <a:ext uri="{FF2B5EF4-FFF2-40B4-BE49-F238E27FC236}">
                <a16:creationId xmlns:a16="http://schemas.microsoft.com/office/drawing/2014/main" id="{77FB129F-A72C-96AE-6277-AFBA4481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700" y="2512589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807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C90826CB-A950-4B7B-564F-55440CACFE6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5229" y="3372843"/>
            <a:ext cx="1940871" cy="1314302"/>
          </a:xfrm>
          <a:prstGeom prst="rect">
            <a:avLst/>
          </a:prstGeom>
        </p:spPr>
      </p:pic>
      <p:sp>
        <p:nvSpPr>
          <p:cNvPr id="172" name="Title 7">
            <a:extLst>
              <a:ext uri="{FF2B5EF4-FFF2-40B4-BE49-F238E27FC236}">
                <a16:creationId xmlns:a16="http://schemas.microsoft.com/office/drawing/2014/main" id="{48228C35-C6A4-53E5-A485-6DCE1F5B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Network Segmentation &amp; Micro-Segmentation Together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601784-4895-EB49-8866-31C588F58A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CDC63A8-FC98-D4EF-6D5C-AF4CB3589271}"/>
              </a:ext>
            </a:extLst>
          </p:cNvPr>
          <p:cNvSpPr txBox="1"/>
          <p:nvPr/>
        </p:nvSpPr>
        <p:spPr>
          <a:xfrm>
            <a:off x="3093763" y="804146"/>
            <a:ext cx="1329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Smart Groups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B6D110-1E02-418D-8FD3-9DF01407034D}"/>
              </a:ext>
            </a:extLst>
          </p:cNvPr>
          <p:cNvSpPr/>
          <p:nvPr/>
        </p:nvSpPr>
        <p:spPr>
          <a:xfrm>
            <a:off x="3076884" y="1200130"/>
            <a:ext cx="678054" cy="554825"/>
          </a:xfrm>
          <a:prstGeom prst="roundRect">
            <a:avLst/>
          </a:prstGeom>
          <a:solidFill>
            <a:srgbClr val="F3B1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95000"/>
                    <a:lumOff val="5000"/>
                  </a:schemeClr>
                </a:solidFill>
              </a:rPr>
              <a:t>Apache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987F393B-53F3-FCBD-6AEB-FA35B8D03606}"/>
              </a:ext>
            </a:extLst>
          </p:cNvPr>
          <p:cNvSpPr/>
          <p:nvPr/>
        </p:nvSpPr>
        <p:spPr>
          <a:xfrm>
            <a:off x="3857794" y="1201206"/>
            <a:ext cx="678054" cy="5548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Nginx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76C4144-9C19-AE2F-9DFC-01E4FF1476A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875" y="3451208"/>
            <a:ext cx="1940871" cy="13143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D749A83-8F13-EFCD-651E-6AFD210483B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066" y="4350756"/>
            <a:ext cx="424111" cy="406861"/>
          </a:xfrm>
          <a:prstGeom prst="rect">
            <a:avLst/>
          </a:prstGeom>
        </p:spPr>
      </p:pic>
      <p:pic>
        <p:nvPicPr>
          <p:cNvPr id="29" name="Graphic 28" descr="Network diagram outline">
            <a:extLst>
              <a:ext uri="{FF2B5EF4-FFF2-40B4-BE49-F238E27FC236}">
                <a16:creationId xmlns:a16="http://schemas.microsoft.com/office/drawing/2014/main" id="{A695896B-8A02-7334-555F-ED1BED352DD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778535" y="3879066"/>
            <a:ext cx="469209" cy="46920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79015B9-D833-8B6E-0F9A-9443F5590526}"/>
              </a:ext>
            </a:extLst>
          </p:cNvPr>
          <p:cNvCxnSpPr>
            <a:cxnSpLocks/>
          </p:cNvCxnSpPr>
          <p:nvPr/>
        </p:nvCxnSpPr>
        <p:spPr>
          <a:xfrm flipV="1">
            <a:off x="1489232" y="4348653"/>
            <a:ext cx="0" cy="89720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A6B0FE-7592-02F1-1878-4C54FFA05767}"/>
              </a:ext>
            </a:extLst>
          </p:cNvPr>
          <p:cNvCxnSpPr>
            <a:cxnSpLocks/>
          </p:cNvCxnSpPr>
          <p:nvPr/>
        </p:nvCxnSpPr>
        <p:spPr>
          <a:xfrm flipH="1" flipV="1">
            <a:off x="1166600" y="3738958"/>
            <a:ext cx="322632" cy="533982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2979B5-C2FF-C7D4-2E12-0DAD4E6C062F}"/>
              </a:ext>
            </a:extLst>
          </p:cNvPr>
          <p:cNvCxnSpPr>
            <a:cxnSpLocks/>
          </p:cNvCxnSpPr>
          <p:nvPr/>
        </p:nvCxnSpPr>
        <p:spPr>
          <a:xfrm>
            <a:off x="1575542" y="4264458"/>
            <a:ext cx="2184480" cy="0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0A8115-46DB-7148-8A36-AA5E4078195E}"/>
              </a:ext>
            </a:extLst>
          </p:cNvPr>
          <p:cNvCxnSpPr>
            <a:cxnSpLocks/>
          </p:cNvCxnSpPr>
          <p:nvPr/>
        </p:nvCxnSpPr>
        <p:spPr>
          <a:xfrm flipH="1" flipV="1">
            <a:off x="3580936" y="3738958"/>
            <a:ext cx="335100" cy="55162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B82C98-6463-3B59-D4C8-675085F76052}"/>
              </a:ext>
            </a:extLst>
          </p:cNvPr>
          <p:cNvCxnSpPr>
            <a:cxnSpLocks/>
          </p:cNvCxnSpPr>
          <p:nvPr/>
        </p:nvCxnSpPr>
        <p:spPr>
          <a:xfrm flipV="1">
            <a:off x="1484258" y="4348652"/>
            <a:ext cx="0" cy="89720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53DE1F17-7F5E-ABB4-F424-074E5F48C815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10150" y="5057528"/>
            <a:ext cx="398633" cy="38242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9CF2F1-9E04-DC06-81ED-A8C856C3248F}"/>
              </a:ext>
            </a:extLst>
          </p:cNvPr>
          <p:cNvCxnSpPr>
            <a:cxnSpLocks/>
          </p:cNvCxnSpPr>
          <p:nvPr/>
        </p:nvCxnSpPr>
        <p:spPr>
          <a:xfrm flipH="1" flipV="1">
            <a:off x="1161626" y="3738957"/>
            <a:ext cx="337711" cy="544103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1CF35C4-7A65-14CE-2A25-7974D771DA08}"/>
              </a:ext>
            </a:extLst>
          </p:cNvPr>
          <p:cNvCxnSpPr>
            <a:cxnSpLocks/>
          </p:cNvCxnSpPr>
          <p:nvPr/>
        </p:nvCxnSpPr>
        <p:spPr>
          <a:xfrm flipV="1">
            <a:off x="1463106" y="3682420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05816E2-58B3-9A67-7D6F-F9DC25E50754}"/>
              </a:ext>
            </a:extLst>
          </p:cNvPr>
          <p:cNvGrpSpPr/>
          <p:nvPr/>
        </p:nvGrpSpPr>
        <p:grpSpPr>
          <a:xfrm>
            <a:off x="824809" y="1954050"/>
            <a:ext cx="3780237" cy="1784906"/>
            <a:chOff x="840114" y="1375455"/>
            <a:chExt cx="3780237" cy="1784906"/>
          </a:xfrm>
        </p:grpSpPr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EF192AC0-68E3-1EE2-C3D6-283B23D3E886}"/>
                </a:ext>
              </a:extLst>
            </p:cNvPr>
            <p:cNvSpPr/>
            <p:nvPr/>
          </p:nvSpPr>
          <p:spPr>
            <a:xfrm>
              <a:off x="840114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47D6AC95-7A32-C174-AD55-F3E7F18E27E4}"/>
                </a:ext>
              </a:extLst>
            </p:cNvPr>
            <p:cNvSpPr/>
            <p:nvPr/>
          </p:nvSpPr>
          <p:spPr>
            <a:xfrm>
              <a:off x="1599003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07EB8BA-1825-0796-DD10-3233316F169A}"/>
                </a:ext>
              </a:extLst>
            </p:cNvPr>
            <p:cNvSpPr txBox="1"/>
            <p:nvPr/>
          </p:nvSpPr>
          <p:spPr>
            <a:xfrm>
              <a:off x="904979" y="1436523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A7A5B94-B4D8-05A2-3F2B-836CCF20F82A}"/>
                </a:ext>
              </a:extLst>
            </p:cNvPr>
            <p:cNvSpPr txBox="1"/>
            <p:nvPr/>
          </p:nvSpPr>
          <p:spPr>
            <a:xfrm>
              <a:off x="1656608" y="1438372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5A6C1FB6-ABAF-82C7-6841-27963D6329D4}"/>
                </a:ext>
              </a:extLst>
            </p:cNvPr>
            <p:cNvSpPr/>
            <p:nvPr/>
          </p:nvSpPr>
          <p:spPr>
            <a:xfrm>
              <a:off x="3254450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/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0FF7D1EE-38F7-4FF0-7F90-EE82610F4A1C}"/>
                </a:ext>
              </a:extLst>
            </p:cNvPr>
            <p:cNvSpPr/>
            <p:nvPr/>
          </p:nvSpPr>
          <p:spPr>
            <a:xfrm>
              <a:off x="4013339" y="1386749"/>
              <a:ext cx="607012" cy="1773612"/>
            </a:xfrm>
            <a:prstGeom prst="roundRect">
              <a:avLst>
                <a:gd name="adj" fmla="val 7452"/>
              </a:avLst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A5EFBD7-B95E-E38B-EB7A-F88AF88F5414}"/>
                </a:ext>
              </a:extLst>
            </p:cNvPr>
            <p:cNvSpPr txBox="1"/>
            <p:nvPr/>
          </p:nvSpPr>
          <p:spPr>
            <a:xfrm>
              <a:off x="3325474" y="1386749"/>
              <a:ext cx="498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2F11A30-5E6F-230C-5FE0-06F099B307CC}"/>
                </a:ext>
              </a:extLst>
            </p:cNvPr>
            <p:cNvSpPr txBox="1"/>
            <p:nvPr/>
          </p:nvSpPr>
          <p:spPr>
            <a:xfrm>
              <a:off x="3994008" y="1375455"/>
              <a:ext cx="498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44" name="Graphic 143">
            <a:extLst>
              <a:ext uri="{FF2B5EF4-FFF2-40B4-BE49-F238E27FC236}">
                <a16:creationId xmlns:a16="http://schemas.microsoft.com/office/drawing/2014/main" id="{68E29C54-0556-CD63-2650-9E9359B1180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2257" y="3549790"/>
            <a:ext cx="312116" cy="312116"/>
          </a:xfrm>
          <a:prstGeom prst="rect">
            <a:avLst/>
          </a:prstGeom>
        </p:spPr>
      </p:pic>
      <p:pic>
        <p:nvPicPr>
          <p:cNvPr id="147" name="Graphic 146">
            <a:extLst>
              <a:ext uri="{FF2B5EF4-FFF2-40B4-BE49-F238E27FC236}">
                <a16:creationId xmlns:a16="http://schemas.microsoft.com/office/drawing/2014/main" id="{9D9A18D3-3E60-62BF-15EB-23B202D8078C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8248" y="4101436"/>
            <a:ext cx="295262" cy="295262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06CE5742-DB84-7558-0BD4-15B2A2A2627A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6538" y="3555490"/>
            <a:ext cx="312116" cy="312116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B1D99188-BD61-920B-1C42-16AA83B14C1C}"/>
              </a:ext>
            </a:extLst>
          </p:cNvPr>
          <p:cNvSpPr txBox="1"/>
          <p:nvPr/>
        </p:nvSpPr>
        <p:spPr>
          <a:xfrm>
            <a:off x="3089358" y="434791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Region 2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491A515-87FA-2F23-6958-2FDF1B26C7F9}"/>
              </a:ext>
            </a:extLst>
          </p:cNvPr>
          <p:cNvCxnSpPr>
            <a:cxnSpLocks/>
          </p:cNvCxnSpPr>
          <p:nvPr/>
        </p:nvCxnSpPr>
        <p:spPr>
          <a:xfrm>
            <a:off x="1570568" y="4264457"/>
            <a:ext cx="2184480" cy="0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52C7458-957D-4332-6CBB-B3ABED3DB0C7}"/>
              </a:ext>
            </a:extLst>
          </p:cNvPr>
          <p:cNvCxnSpPr>
            <a:cxnSpLocks/>
          </p:cNvCxnSpPr>
          <p:nvPr/>
        </p:nvCxnSpPr>
        <p:spPr>
          <a:xfrm flipH="1" flipV="1">
            <a:off x="3575962" y="3738957"/>
            <a:ext cx="334678" cy="55162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Graphic 153">
            <a:extLst>
              <a:ext uri="{FF2B5EF4-FFF2-40B4-BE49-F238E27FC236}">
                <a16:creationId xmlns:a16="http://schemas.microsoft.com/office/drawing/2014/main" id="{32466480-3B2A-6B3E-3D7B-EF08D3F53722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78881" y="3555490"/>
            <a:ext cx="312116" cy="312116"/>
          </a:xfrm>
          <a:prstGeom prst="rect">
            <a:avLst/>
          </a:prstGeom>
        </p:spPr>
      </p:pic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5F3FC2D-DFF5-2552-5525-E72CB1AB174C}"/>
              </a:ext>
            </a:extLst>
          </p:cNvPr>
          <p:cNvCxnSpPr>
            <a:cxnSpLocks/>
          </p:cNvCxnSpPr>
          <p:nvPr/>
        </p:nvCxnSpPr>
        <p:spPr>
          <a:xfrm flipV="1">
            <a:off x="3911062" y="3682420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Graphic 155">
            <a:extLst>
              <a:ext uri="{FF2B5EF4-FFF2-40B4-BE49-F238E27FC236}">
                <a16:creationId xmlns:a16="http://schemas.microsoft.com/office/drawing/2014/main" id="{4B975A60-1FA3-D4D7-5B85-FAABDF8D17D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37770" y="3555490"/>
            <a:ext cx="312116" cy="312116"/>
          </a:xfrm>
          <a:prstGeom prst="rect">
            <a:avLst/>
          </a:prstGeom>
        </p:spPr>
      </p:pic>
      <p:pic>
        <p:nvPicPr>
          <p:cNvPr id="157" name="Graphic 156">
            <a:extLst>
              <a:ext uri="{FF2B5EF4-FFF2-40B4-BE49-F238E27FC236}">
                <a16:creationId xmlns:a16="http://schemas.microsoft.com/office/drawing/2014/main" id="{DDB879FF-E39D-5289-DABC-E2A7BDCE492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46291" y="4094176"/>
            <a:ext cx="312116" cy="312116"/>
          </a:xfrm>
          <a:prstGeom prst="rect">
            <a:avLst/>
          </a:prstGeom>
        </p:spPr>
      </p:pic>
      <p:pic>
        <p:nvPicPr>
          <p:cNvPr id="163" name="Graphic 60">
            <a:extLst>
              <a:ext uri="{FF2B5EF4-FFF2-40B4-BE49-F238E27FC236}">
                <a16:creationId xmlns:a16="http://schemas.microsoft.com/office/drawing/2014/main" id="{6794FD11-ECA8-5457-EAC5-A8C82CA49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39" y="3229226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Graphic 60">
            <a:extLst>
              <a:ext uri="{FF2B5EF4-FFF2-40B4-BE49-F238E27FC236}">
                <a16:creationId xmlns:a16="http://schemas.microsoft.com/office/drawing/2014/main" id="{232B4E6E-8B61-0285-E782-E6F991755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152" y="2936952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" name="Content Placeholder 10">
            <a:extLst>
              <a:ext uri="{FF2B5EF4-FFF2-40B4-BE49-F238E27FC236}">
                <a16:creationId xmlns:a16="http://schemas.microsoft.com/office/drawing/2014/main" id="{3273E888-C3B0-B720-635B-062C44862315}"/>
              </a:ext>
            </a:extLst>
          </p:cNvPr>
          <p:cNvSpPr txBox="1">
            <a:spLocks/>
          </p:cNvSpPr>
          <p:nvPr/>
        </p:nvSpPr>
        <p:spPr>
          <a:xfrm>
            <a:off x="493875" y="5487738"/>
            <a:ext cx="4652589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600" b="1" dirty="0">
                <a:ea typeface="Open Sans" panose="020B0606030504020204" pitchFamily="34" charset="0"/>
                <a:cs typeface="Open Sans" panose="020B0606030504020204" pitchFamily="34" charset="0"/>
              </a:rPr>
              <a:t>Scenario #1</a:t>
            </a:r>
            <a:r>
              <a:rPr lang="en-US" sz="1600" dirty="0">
                <a:ea typeface="Open Sans" panose="020B0606030504020204" pitchFamily="34" charset="0"/>
                <a:cs typeface="Open Sans" panose="020B0606030504020204" pitchFamily="34" charset="0"/>
              </a:rPr>
              <a:t>: Smart Group defined within a Network Segment</a:t>
            </a:r>
          </a:p>
          <a:p>
            <a:pPr>
              <a:buClr>
                <a:schemeClr val="accent1"/>
              </a:buClr>
            </a:pPr>
            <a:r>
              <a:rPr lang="en-US" sz="1600" dirty="0">
                <a:ea typeface="Open Sans" panose="020B0606030504020204" pitchFamily="34" charset="0"/>
                <a:cs typeface="Open Sans" panose="020B0606030504020204" pitchFamily="34" charset="0"/>
              </a:rPr>
              <a:t>Network Segmentation and Distributed Firewalling are NOT mutually exclusive</a:t>
            </a:r>
          </a:p>
          <a:p>
            <a:endParaRPr lang="en-US" sz="2000" dirty="0"/>
          </a:p>
        </p:txBody>
      </p:sp>
      <p:sp>
        <p:nvSpPr>
          <p:cNvPr id="174" name="Rounded Rectangle 173">
            <a:extLst>
              <a:ext uri="{FF2B5EF4-FFF2-40B4-BE49-F238E27FC236}">
                <a16:creationId xmlns:a16="http://schemas.microsoft.com/office/drawing/2014/main" id="{52B71537-60C7-7070-6A66-CFFC84149242}"/>
              </a:ext>
            </a:extLst>
          </p:cNvPr>
          <p:cNvSpPr/>
          <p:nvPr/>
        </p:nvSpPr>
        <p:spPr>
          <a:xfrm>
            <a:off x="3329571" y="2961376"/>
            <a:ext cx="415902" cy="58205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68" name="Graphic 60">
            <a:extLst>
              <a:ext uri="{FF2B5EF4-FFF2-40B4-BE49-F238E27FC236}">
                <a16:creationId xmlns:a16="http://schemas.microsoft.com/office/drawing/2014/main" id="{836B4CAA-E040-2E8A-EF17-DCBD96A2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274" y="2968894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Graphic 60">
            <a:extLst>
              <a:ext uri="{FF2B5EF4-FFF2-40B4-BE49-F238E27FC236}">
                <a16:creationId xmlns:a16="http://schemas.microsoft.com/office/drawing/2014/main" id="{5B40A087-C635-7DE9-A573-705848785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32" y="3254370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80867357-0564-1F01-2EC4-BF95E48A72A4}"/>
              </a:ext>
            </a:extLst>
          </p:cNvPr>
          <p:cNvSpPr txBox="1"/>
          <p:nvPr/>
        </p:nvSpPr>
        <p:spPr>
          <a:xfrm>
            <a:off x="790875" y="795004"/>
            <a:ext cx="1685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Network Domains</a:t>
            </a:r>
          </a:p>
        </p:txBody>
      </p:sp>
      <p:sp>
        <p:nvSpPr>
          <p:cNvPr id="178" name="Rectangle: Rounded Corners 1">
            <a:extLst>
              <a:ext uri="{FF2B5EF4-FFF2-40B4-BE49-F238E27FC236}">
                <a16:creationId xmlns:a16="http://schemas.microsoft.com/office/drawing/2014/main" id="{627AF52F-C695-9EC4-6EA0-043C27DECBD9}"/>
              </a:ext>
            </a:extLst>
          </p:cNvPr>
          <p:cNvSpPr/>
          <p:nvPr/>
        </p:nvSpPr>
        <p:spPr>
          <a:xfrm>
            <a:off x="951804" y="1190988"/>
            <a:ext cx="614701" cy="554825"/>
          </a:xfrm>
          <a:prstGeom prst="roundRect">
            <a:avLst/>
          </a:prstGeom>
          <a:solidFill>
            <a:srgbClr val="FF93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LOB1</a:t>
            </a:r>
          </a:p>
        </p:txBody>
      </p:sp>
      <p:sp>
        <p:nvSpPr>
          <p:cNvPr id="179" name="Rectangle: Rounded Corners 144">
            <a:extLst>
              <a:ext uri="{FF2B5EF4-FFF2-40B4-BE49-F238E27FC236}">
                <a16:creationId xmlns:a16="http://schemas.microsoft.com/office/drawing/2014/main" id="{ED2DB5B9-4910-57D3-CECB-01E9ED6D25D7}"/>
              </a:ext>
            </a:extLst>
          </p:cNvPr>
          <p:cNvSpPr/>
          <p:nvPr/>
        </p:nvSpPr>
        <p:spPr>
          <a:xfrm>
            <a:off x="1732714" y="1192064"/>
            <a:ext cx="614701" cy="5548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LOB2</a:t>
            </a:r>
          </a:p>
        </p:txBody>
      </p:sp>
      <p:sp>
        <p:nvSpPr>
          <p:cNvPr id="181" name="Content Placeholder 10">
            <a:extLst>
              <a:ext uri="{FF2B5EF4-FFF2-40B4-BE49-F238E27FC236}">
                <a16:creationId xmlns:a16="http://schemas.microsoft.com/office/drawing/2014/main" id="{E04D2008-B82C-410E-8D4C-865292EDC54D}"/>
              </a:ext>
            </a:extLst>
          </p:cNvPr>
          <p:cNvSpPr txBox="1">
            <a:spLocks/>
          </p:cNvSpPr>
          <p:nvPr/>
        </p:nvSpPr>
        <p:spPr>
          <a:xfrm>
            <a:off x="7358846" y="6129824"/>
            <a:ext cx="3893700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endParaRPr lang="en-US" sz="180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8817273-749A-16AE-893D-0BA7346CFFD3}"/>
              </a:ext>
            </a:extLst>
          </p:cNvPr>
          <p:cNvSpPr txBox="1"/>
          <p:nvPr/>
        </p:nvSpPr>
        <p:spPr>
          <a:xfrm>
            <a:off x="10313092" y="2666481"/>
            <a:ext cx="18789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1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 rule between SGs can be </a:t>
            </a:r>
            <a:r>
              <a:rPr lang="en-US" sz="110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defined</a:t>
            </a:r>
            <a:r>
              <a:rPr lang="en-US" sz="11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for achieving the </a:t>
            </a:r>
            <a:r>
              <a:rPr lang="en-US" sz="1100" i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INTER-SMARTGROUP </a:t>
            </a:r>
            <a:r>
              <a:rPr lang="en-US" sz="11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communication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16F8B6-D85E-2804-BFC7-85E11DDBC432}"/>
              </a:ext>
            </a:extLst>
          </p:cNvPr>
          <p:cNvSpPr txBox="1"/>
          <p:nvPr/>
        </p:nvSpPr>
        <p:spPr>
          <a:xfrm>
            <a:off x="2116390" y="4373302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Region 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630B77-704E-86D7-71F9-A52B750CAD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71072" y="4297501"/>
            <a:ext cx="351053" cy="272011"/>
          </a:xfrm>
          <a:prstGeom prst="rect">
            <a:avLst/>
          </a:prstGeom>
        </p:spPr>
      </p:pic>
      <p:pic>
        <p:nvPicPr>
          <p:cNvPr id="15" name="Graphic 14" descr="Network with solid fill">
            <a:extLst>
              <a:ext uri="{FF2B5EF4-FFF2-40B4-BE49-F238E27FC236}">
                <a16:creationId xmlns:a16="http://schemas.microsoft.com/office/drawing/2014/main" id="{DA549629-8BC9-5300-8405-F274AF594B08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42168" y="3828857"/>
            <a:ext cx="457200" cy="457200"/>
          </a:xfrm>
          <a:prstGeom prst="rect">
            <a:avLst/>
          </a:prstGeom>
        </p:spPr>
      </p:pic>
      <p:pic>
        <p:nvPicPr>
          <p:cNvPr id="6" name="Graphic 60">
            <a:extLst>
              <a:ext uri="{FF2B5EF4-FFF2-40B4-BE49-F238E27FC236}">
                <a16:creationId xmlns:a16="http://schemas.microsoft.com/office/drawing/2014/main" id="{DE3E27D5-483C-023C-625B-0642E17C9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730" y="2301775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60">
            <a:extLst>
              <a:ext uri="{FF2B5EF4-FFF2-40B4-BE49-F238E27FC236}">
                <a16:creationId xmlns:a16="http://schemas.microsoft.com/office/drawing/2014/main" id="{888DA3F8-C75D-77F3-3586-6FF6437A7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304" y="2629736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60">
            <a:extLst>
              <a:ext uri="{FF2B5EF4-FFF2-40B4-BE49-F238E27FC236}">
                <a16:creationId xmlns:a16="http://schemas.microsoft.com/office/drawing/2014/main" id="{1459BFD4-919E-6E2B-B887-6B50DA4F0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49" y="2923271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" name="Graphic 60">
            <a:extLst>
              <a:ext uri="{FF2B5EF4-FFF2-40B4-BE49-F238E27FC236}">
                <a16:creationId xmlns:a16="http://schemas.microsoft.com/office/drawing/2014/main" id="{00C3ACBF-187E-5D96-5958-7065B097E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265" y="2602779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077EA2C4-7E83-74F4-93C7-347F6F28EB96}"/>
              </a:ext>
            </a:extLst>
          </p:cNvPr>
          <p:cNvSpPr/>
          <p:nvPr/>
        </p:nvSpPr>
        <p:spPr>
          <a:xfrm>
            <a:off x="742912" y="2227997"/>
            <a:ext cx="3211636" cy="1006480"/>
          </a:xfrm>
          <a:custGeom>
            <a:avLst/>
            <a:gdLst>
              <a:gd name="connsiteX0" fmla="*/ 224994 w 3211636"/>
              <a:gd name="connsiteY0" fmla="*/ 71607 h 1006480"/>
              <a:gd name="connsiteX1" fmla="*/ 224994 w 3211636"/>
              <a:gd name="connsiteY1" fmla="*/ 955115 h 1006480"/>
              <a:gd name="connsiteX2" fmla="*/ 750157 w 3211636"/>
              <a:gd name="connsiteY2" fmla="*/ 880974 h 1006480"/>
              <a:gd name="connsiteX3" fmla="*/ 1065254 w 3211636"/>
              <a:gd name="connsiteY3" fmla="*/ 714158 h 1006480"/>
              <a:gd name="connsiteX4" fmla="*/ 2430676 w 3211636"/>
              <a:gd name="connsiteY4" fmla="*/ 627661 h 1006480"/>
              <a:gd name="connsiteX5" fmla="*/ 2646919 w 3211636"/>
              <a:gd name="connsiteY5" fmla="*/ 423774 h 1006480"/>
              <a:gd name="connsiteX6" fmla="*/ 3023800 w 3211636"/>
              <a:gd name="connsiteY6" fmla="*/ 361991 h 1006480"/>
              <a:gd name="connsiteX7" fmla="*/ 2980551 w 3211636"/>
              <a:gd name="connsiteY7" fmla="*/ 83964 h 1006480"/>
              <a:gd name="connsiteX8" fmla="*/ 224994 w 3211636"/>
              <a:gd name="connsiteY8" fmla="*/ 71607 h 100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11636" h="1006480">
                <a:moveTo>
                  <a:pt x="224994" y="71607"/>
                </a:moveTo>
                <a:cubicBezTo>
                  <a:pt x="-234266" y="216799"/>
                  <a:pt x="137467" y="820221"/>
                  <a:pt x="224994" y="955115"/>
                </a:cubicBezTo>
                <a:cubicBezTo>
                  <a:pt x="312521" y="1090009"/>
                  <a:pt x="610114" y="921133"/>
                  <a:pt x="750157" y="880974"/>
                </a:cubicBezTo>
                <a:cubicBezTo>
                  <a:pt x="890200" y="840815"/>
                  <a:pt x="785168" y="756377"/>
                  <a:pt x="1065254" y="714158"/>
                </a:cubicBezTo>
                <a:cubicBezTo>
                  <a:pt x="1345340" y="671939"/>
                  <a:pt x="2167065" y="676058"/>
                  <a:pt x="2430676" y="627661"/>
                </a:cubicBezTo>
                <a:cubicBezTo>
                  <a:pt x="2694287" y="579264"/>
                  <a:pt x="2548065" y="468052"/>
                  <a:pt x="2646919" y="423774"/>
                </a:cubicBezTo>
                <a:cubicBezTo>
                  <a:pt x="2745773" y="379496"/>
                  <a:pt x="2968195" y="418626"/>
                  <a:pt x="3023800" y="361991"/>
                </a:cubicBezTo>
                <a:cubicBezTo>
                  <a:pt x="3079405" y="305356"/>
                  <a:pt x="3441870" y="128242"/>
                  <a:pt x="2980551" y="83964"/>
                </a:cubicBezTo>
                <a:cubicBezTo>
                  <a:pt x="2519232" y="39686"/>
                  <a:pt x="684254" y="-73585"/>
                  <a:pt x="224994" y="71607"/>
                </a:cubicBezTo>
                <a:close/>
              </a:path>
            </a:pathLst>
          </a:custGeom>
          <a:gradFill flip="none" rotWithShape="1">
            <a:gsLst>
              <a:gs pos="0">
                <a:srgbClr val="F3B1FF">
                  <a:shade val="30000"/>
                  <a:satMod val="115000"/>
                </a:srgbClr>
              </a:gs>
              <a:gs pos="50000">
                <a:srgbClr val="F3B1FF">
                  <a:shade val="67500"/>
                  <a:satMod val="115000"/>
                </a:srgbClr>
              </a:gs>
              <a:gs pos="100000">
                <a:srgbClr val="F3B1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3B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59" name="Graphic 60">
            <a:extLst>
              <a:ext uri="{FF2B5EF4-FFF2-40B4-BE49-F238E27FC236}">
                <a16:creationId xmlns:a16="http://schemas.microsoft.com/office/drawing/2014/main" id="{14DA09C5-26BB-CC5C-BBA2-DDD4D2D37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" y="2359134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" name="Graphic 60">
            <a:extLst>
              <a:ext uri="{FF2B5EF4-FFF2-40B4-BE49-F238E27FC236}">
                <a16:creationId xmlns:a16="http://schemas.microsoft.com/office/drawing/2014/main" id="{31EA0DD2-460E-3999-ECCC-D5DE02C5A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" y="2653630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Graphic 60">
            <a:extLst>
              <a:ext uri="{FF2B5EF4-FFF2-40B4-BE49-F238E27FC236}">
                <a16:creationId xmlns:a16="http://schemas.microsoft.com/office/drawing/2014/main" id="{605EC371-71BC-F2F0-7CC3-AAEB7303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" y="2941428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" name="Graphic 60">
            <a:extLst>
              <a:ext uri="{FF2B5EF4-FFF2-40B4-BE49-F238E27FC236}">
                <a16:creationId xmlns:a16="http://schemas.microsoft.com/office/drawing/2014/main" id="{6E046DFC-3DB6-8845-AF33-3186DB340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152" y="2367042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" name="Graphic 60">
            <a:extLst>
              <a:ext uri="{FF2B5EF4-FFF2-40B4-BE49-F238E27FC236}">
                <a16:creationId xmlns:a16="http://schemas.microsoft.com/office/drawing/2014/main" id="{0756B755-E268-F514-1D53-AC70468E7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449" y="2653630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Graphic 60">
            <a:extLst>
              <a:ext uri="{FF2B5EF4-FFF2-40B4-BE49-F238E27FC236}">
                <a16:creationId xmlns:a16="http://schemas.microsoft.com/office/drawing/2014/main" id="{31AD6FF7-1296-4915-B708-FCA74F5DF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265" y="2325794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Content Placeholder 10">
            <a:extLst>
              <a:ext uri="{FF2B5EF4-FFF2-40B4-BE49-F238E27FC236}">
                <a16:creationId xmlns:a16="http://schemas.microsoft.com/office/drawing/2014/main" id="{3560B3AA-3B5B-9A6E-956F-71CF2E466C23}"/>
              </a:ext>
            </a:extLst>
          </p:cNvPr>
          <p:cNvSpPr txBox="1">
            <a:spLocks/>
          </p:cNvSpPr>
          <p:nvPr/>
        </p:nvSpPr>
        <p:spPr>
          <a:xfrm>
            <a:off x="6979401" y="5492943"/>
            <a:ext cx="4652589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600" b="1" dirty="0">
                <a:ea typeface="Open Sans" panose="020B0606030504020204" pitchFamily="34" charset="0"/>
                <a:cs typeface="Open Sans" panose="020B0606030504020204" pitchFamily="34" charset="0"/>
              </a:rPr>
              <a:t>Scenario #2</a:t>
            </a:r>
            <a:r>
              <a:rPr lang="en-US" sz="1600" dirty="0">
                <a:ea typeface="Open Sans" panose="020B0606030504020204" pitchFamily="34" charset="0"/>
                <a:cs typeface="Open Sans" panose="020B0606030504020204" pitchFamily="34" charset="0"/>
              </a:rPr>
              <a:t>: Smart Group stretched between two Network Domains</a:t>
            </a:r>
          </a:p>
          <a:p>
            <a:pPr>
              <a:buClr>
                <a:schemeClr val="accent1"/>
              </a:buClr>
            </a:pPr>
            <a:r>
              <a:rPr lang="en-US" sz="1600" dirty="0">
                <a:ea typeface="Open Sans" panose="020B0606030504020204" pitchFamily="34" charset="0"/>
                <a:cs typeface="Open Sans" panose="020B0606030504020204" pitchFamily="34" charset="0"/>
              </a:rPr>
              <a:t>Network Segmentation takes precedence over the extent of a Smart Group</a:t>
            </a:r>
          </a:p>
          <a:p>
            <a:endParaRPr lang="en-US" sz="2000" dirty="0"/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7369990F-F274-C461-24ED-75C7B1B53C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2503" y="3384259"/>
            <a:ext cx="1940871" cy="1314302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F0EE6A78-09B2-0519-B06E-D5E529001CFA}"/>
              </a:ext>
            </a:extLst>
          </p:cNvPr>
          <p:cNvSpPr txBox="1"/>
          <p:nvPr/>
        </p:nvSpPr>
        <p:spPr>
          <a:xfrm>
            <a:off x="9501037" y="815562"/>
            <a:ext cx="1329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Smart Groups</a:t>
            </a:r>
          </a:p>
        </p:txBody>
      </p:sp>
      <p:sp>
        <p:nvSpPr>
          <p:cNvPr id="131" name="Rectangle: Rounded Corners 1">
            <a:extLst>
              <a:ext uri="{FF2B5EF4-FFF2-40B4-BE49-F238E27FC236}">
                <a16:creationId xmlns:a16="http://schemas.microsoft.com/office/drawing/2014/main" id="{4A4DFF0C-DB54-2C59-5432-38158F9AE692}"/>
              </a:ext>
            </a:extLst>
          </p:cNvPr>
          <p:cNvSpPr/>
          <p:nvPr/>
        </p:nvSpPr>
        <p:spPr>
          <a:xfrm>
            <a:off x="9484158" y="1211546"/>
            <a:ext cx="678054" cy="554825"/>
          </a:xfrm>
          <a:prstGeom prst="roundRect">
            <a:avLst/>
          </a:prstGeom>
          <a:solidFill>
            <a:srgbClr val="F3B1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95000"/>
                    <a:lumOff val="5000"/>
                  </a:schemeClr>
                </a:solidFill>
              </a:rPr>
              <a:t>Apache</a:t>
            </a:r>
          </a:p>
        </p:txBody>
      </p:sp>
      <p:sp>
        <p:nvSpPr>
          <p:cNvPr id="132" name="Rectangle: Rounded Corners 144">
            <a:extLst>
              <a:ext uri="{FF2B5EF4-FFF2-40B4-BE49-F238E27FC236}">
                <a16:creationId xmlns:a16="http://schemas.microsoft.com/office/drawing/2014/main" id="{7B63AC97-D482-C500-AE45-B18B6BD9E8DD}"/>
              </a:ext>
            </a:extLst>
          </p:cNvPr>
          <p:cNvSpPr/>
          <p:nvPr/>
        </p:nvSpPr>
        <p:spPr>
          <a:xfrm>
            <a:off x="10265068" y="1212622"/>
            <a:ext cx="678054" cy="5548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Nginx</a:t>
            </a:r>
          </a:p>
        </p:txBody>
      </p:sp>
      <p:pic>
        <p:nvPicPr>
          <p:cNvPr id="133" name="Graphic 132">
            <a:extLst>
              <a:ext uri="{FF2B5EF4-FFF2-40B4-BE49-F238E27FC236}">
                <a16:creationId xmlns:a16="http://schemas.microsoft.com/office/drawing/2014/main" id="{8BBDE09E-13B5-969D-8AB6-2796FF471B6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1149" y="3462624"/>
            <a:ext cx="1940871" cy="1314302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6E0C2471-D2D5-7275-EE16-FAFB13B1837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1340" y="4362172"/>
            <a:ext cx="424111" cy="406861"/>
          </a:xfrm>
          <a:prstGeom prst="rect">
            <a:avLst/>
          </a:prstGeom>
        </p:spPr>
      </p:pic>
      <p:pic>
        <p:nvPicPr>
          <p:cNvPr id="135" name="Graphic 134" descr="Network diagram outline">
            <a:extLst>
              <a:ext uri="{FF2B5EF4-FFF2-40B4-BE49-F238E27FC236}">
                <a16:creationId xmlns:a16="http://schemas.microsoft.com/office/drawing/2014/main" id="{5AB0BCAC-32F2-F5BE-2C75-4491CBF7D3D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7185809" y="3890482"/>
            <a:ext cx="469209" cy="469209"/>
          </a:xfrm>
          <a:prstGeom prst="rect">
            <a:avLst/>
          </a:prstGeom>
        </p:spPr>
      </p:pic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D95D801-4AB9-26F9-19E0-019AA24164B8}"/>
              </a:ext>
            </a:extLst>
          </p:cNvPr>
          <p:cNvCxnSpPr>
            <a:cxnSpLocks/>
          </p:cNvCxnSpPr>
          <p:nvPr/>
        </p:nvCxnSpPr>
        <p:spPr>
          <a:xfrm flipV="1">
            <a:off x="7896506" y="4360069"/>
            <a:ext cx="0" cy="89720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E195BF4-7206-C3F3-C266-7D8CB36A1FF4}"/>
              </a:ext>
            </a:extLst>
          </p:cNvPr>
          <p:cNvCxnSpPr>
            <a:cxnSpLocks/>
          </p:cNvCxnSpPr>
          <p:nvPr/>
        </p:nvCxnSpPr>
        <p:spPr>
          <a:xfrm flipH="1" flipV="1">
            <a:off x="7573874" y="3750374"/>
            <a:ext cx="322632" cy="533982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82EC3C3-CE5A-24B0-B60A-B9216C9A346A}"/>
              </a:ext>
            </a:extLst>
          </p:cNvPr>
          <p:cNvCxnSpPr>
            <a:cxnSpLocks/>
          </p:cNvCxnSpPr>
          <p:nvPr/>
        </p:nvCxnSpPr>
        <p:spPr>
          <a:xfrm>
            <a:off x="7982816" y="4275874"/>
            <a:ext cx="2184480" cy="0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DC94412-5211-C665-8183-5EA02E31EF69}"/>
              </a:ext>
            </a:extLst>
          </p:cNvPr>
          <p:cNvCxnSpPr>
            <a:cxnSpLocks/>
          </p:cNvCxnSpPr>
          <p:nvPr/>
        </p:nvCxnSpPr>
        <p:spPr>
          <a:xfrm flipH="1" flipV="1">
            <a:off x="9988210" y="3750374"/>
            <a:ext cx="335100" cy="55162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A6D3314-1E95-1C63-215F-9F8E3836D8FA}"/>
              </a:ext>
            </a:extLst>
          </p:cNvPr>
          <p:cNvCxnSpPr>
            <a:cxnSpLocks/>
          </p:cNvCxnSpPr>
          <p:nvPr/>
        </p:nvCxnSpPr>
        <p:spPr>
          <a:xfrm flipV="1">
            <a:off x="7891532" y="4360068"/>
            <a:ext cx="0" cy="89720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Graphic 157">
            <a:extLst>
              <a:ext uri="{FF2B5EF4-FFF2-40B4-BE49-F238E27FC236}">
                <a16:creationId xmlns:a16="http://schemas.microsoft.com/office/drawing/2014/main" id="{7651DFE3-DE4E-3E2A-2B51-E93ED144EDC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17424" y="5068944"/>
            <a:ext cx="398633" cy="382420"/>
          </a:xfrm>
          <a:prstGeom prst="rect">
            <a:avLst/>
          </a:prstGeom>
        </p:spPr>
      </p:pic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DC9A546-BF76-2AE3-5A88-370482D2EB83}"/>
              </a:ext>
            </a:extLst>
          </p:cNvPr>
          <p:cNvCxnSpPr>
            <a:cxnSpLocks/>
          </p:cNvCxnSpPr>
          <p:nvPr/>
        </p:nvCxnSpPr>
        <p:spPr>
          <a:xfrm flipH="1" flipV="1">
            <a:off x="7568900" y="3750373"/>
            <a:ext cx="337711" cy="544103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DB6B525-544E-1FC8-D7F7-82FF51302459}"/>
              </a:ext>
            </a:extLst>
          </p:cNvPr>
          <p:cNvCxnSpPr>
            <a:cxnSpLocks/>
          </p:cNvCxnSpPr>
          <p:nvPr/>
        </p:nvCxnSpPr>
        <p:spPr>
          <a:xfrm flipV="1">
            <a:off x="7870380" y="3693836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7FA4557-3184-AC6E-F6AA-27713834A38E}"/>
              </a:ext>
            </a:extLst>
          </p:cNvPr>
          <p:cNvGrpSpPr/>
          <p:nvPr/>
        </p:nvGrpSpPr>
        <p:grpSpPr>
          <a:xfrm>
            <a:off x="7232083" y="1965466"/>
            <a:ext cx="3780237" cy="1784906"/>
            <a:chOff x="840114" y="1375455"/>
            <a:chExt cx="3780237" cy="1784906"/>
          </a:xfrm>
        </p:grpSpPr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58F9ED5C-11E9-D559-CFB4-FC7D3EF82528}"/>
                </a:ext>
              </a:extLst>
            </p:cNvPr>
            <p:cNvSpPr/>
            <p:nvPr/>
          </p:nvSpPr>
          <p:spPr>
            <a:xfrm>
              <a:off x="840114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2" name="Rounded Rectangle 191">
              <a:extLst>
                <a:ext uri="{FF2B5EF4-FFF2-40B4-BE49-F238E27FC236}">
                  <a16:creationId xmlns:a16="http://schemas.microsoft.com/office/drawing/2014/main" id="{3A2BF29D-900B-17B5-6959-0A55ED1748B9}"/>
                </a:ext>
              </a:extLst>
            </p:cNvPr>
            <p:cNvSpPr/>
            <p:nvPr/>
          </p:nvSpPr>
          <p:spPr>
            <a:xfrm>
              <a:off x="1599003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2D87C89-E208-41BE-2E95-9978C83C23B1}"/>
                </a:ext>
              </a:extLst>
            </p:cNvPr>
            <p:cNvSpPr txBox="1"/>
            <p:nvPr/>
          </p:nvSpPr>
          <p:spPr>
            <a:xfrm>
              <a:off x="904979" y="1436523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F4BD0C5-FDBF-459B-F580-BB2A96DA5976}"/>
                </a:ext>
              </a:extLst>
            </p:cNvPr>
            <p:cNvSpPr txBox="1"/>
            <p:nvPr/>
          </p:nvSpPr>
          <p:spPr>
            <a:xfrm>
              <a:off x="1656608" y="1438372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95" name="Rounded Rectangle 194">
              <a:extLst>
                <a:ext uri="{FF2B5EF4-FFF2-40B4-BE49-F238E27FC236}">
                  <a16:creationId xmlns:a16="http://schemas.microsoft.com/office/drawing/2014/main" id="{17587963-770A-84DB-120E-041AD3830D2C}"/>
                </a:ext>
              </a:extLst>
            </p:cNvPr>
            <p:cNvSpPr/>
            <p:nvPr/>
          </p:nvSpPr>
          <p:spPr>
            <a:xfrm>
              <a:off x="3254450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/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6" name="Rounded Rectangle 195">
              <a:extLst>
                <a:ext uri="{FF2B5EF4-FFF2-40B4-BE49-F238E27FC236}">
                  <a16:creationId xmlns:a16="http://schemas.microsoft.com/office/drawing/2014/main" id="{52612D31-BD27-8119-8A1D-3236008732B8}"/>
                </a:ext>
              </a:extLst>
            </p:cNvPr>
            <p:cNvSpPr/>
            <p:nvPr/>
          </p:nvSpPr>
          <p:spPr>
            <a:xfrm>
              <a:off x="4013339" y="1386749"/>
              <a:ext cx="607012" cy="1773612"/>
            </a:xfrm>
            <a:prstGeom prst="roundRect">
              <a:avLst>
                <a:gd name="adj" fmla="val 7452"/>
              </a:avLst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D90B5609-D884-7DEE-DDED-EFA1C8EC5734}"/>
                </a:ext>
              </a:extLst>
            </p:cNvPr>
            <p:cNvSpPr txBox="1"/>
            <p:nvPr/>
          </p:nvSpPr>
          <p:spPr>
            <a:xfrm>
              <a:off x="3325474" y="1386749"/>
              <a:ext cx="498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A45D19F-D4E0-41DF-46AF-DDF7EF93800B}"/>
                </a:ext>
              </a:extLst>
            </p:cNvPr>
            <p:cNvSpPr txBox="1"/>
            <p:nvPr/>
          </p:nvSpPr>
          <p:spPr>
            <a:xfrm>
              <a:off x="3994008" y="1375455"/>
              <a:ext cx="498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99" name="Graphic 198">
            <a:extLst>
              <a:ext uri="{FF2B5EF4-FFF2-40B4-BE49-F238E27FC236}">
                <a16:creationId xmlns:a16="http://schemas.microsoft.com/office/drawing/2014/main" id="{1CE93AE9-D9B4-4D09-0CC8-98340313E9D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79531" y="3561206"/>
            <a:ext cx="312116" cy="312116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1DEBEF1E-7363-E692-C186-9D9A1BA98D5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45522" y="4112852"/>
            <a:ext cx="295262" cy="295262"/>
          </a:xfrm>
          <a:prstGeom prst="rect">
            <a:avLst/>
          </a:prstGeom>
        </p:spPr>
      </p:pic>
      <p:pic>
        <p:nvPicPr>
          <p:cNvPr id="201" name="Graphic 200">
            <a:extLst>
              <a:ext uri="{FF2B5EF4-FFF2-40B4-BE49-F238E27FC236}">
                <a16:creationId xmlns:a16="http://schemas.microsoft.com/office/drawing/2014/main" id="{9BC0426C-BBF2-7738-C8DB-676DD2E89C65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03812" y="3566906"/>
            <a:ext cx="312116" cy="312116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02E702C4-2D8A-92EB-911B-F693BE0A560C}"/>
              </a:ext>
            </a:extLst>
          </p:cNvPr>
          <p:cNvSpPr txBox="1"/>
          <p:nvPr/>
        </p:nvSpPr>
        <p:spPr>
          <a:xfrm>
            <a:off x="9496632" y="4359326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Region 2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4A5EB3ED-2107-7CEC-BD7A-481528C1C3BC}"/>
              </a:ext>
            </a:extLst>
          </p:cNvPr>
          <p:cNvCxnSpPr>
            <a:cxnSpLocks/>
          </p:cNvCxnSpPr>
          <p:nvPr/>
        </p:nvCxnSpPr>
        <p:spPr>
          <a:xfrm>
            <a:off x="7977842" y="4275873"/>
            <a:ext cx="2184480" cy="0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6AC75CD-B927-A65A-F9F1-A7E21036C876}"/>
              </a:ext>
            </a:extLst>
          </p:cNvPr>
          <p:cNvCxnSpPr>
            <a:cxnSpLocks/>
          </p:cNvCxnSpPr>
          <p:nvPr/>
        </p:nvCxnSpPr>
        <p:spPr>
          <a:xfrm flipH="1" flipV="1">
            <a:off x="9983236" y="3750373"/>
            <a:ext cx="334678" cy="55162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Graphic 204">
            <a:extLst>
              <a:ext uri="{FF2B5EF4-FFF2-40B4-BE49-F238E27FC236}">
                <a16:creationId xmlns:a16="http://schemas.microsoft.com/office/drawing/2014/main" id="{73C8DE86-4E9F-3E30-DC61-38119A9DCC0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86155" y="3566906"/>
            <a:ext cx="312116" cy="312116"/>
          </a:xfrm>
          <a:prstGeom prst="rect">
            <a:avLst/>
          </a:prstGeom>
        </p:spPr>
      </p:pic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07427B9-6BF8-0DA2-8958-C6258FDED10E}"/>
              </a:ext>
            </a:extLst>
          </p:cNvPr>
          <p:cNvCxnSpPr>
            <a:cxnSpLocks/>
          </p:cNvCxnSpPr>
          <p:nvPr/>
        </p:nvCxnSpPr>
        <p:spPr>
          <a:xfrm flipV="1">
            <a:off x="10318336" y="3693836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" name="Graphic 206">
            <a:extLst>
              <a:ext uri="{FF2B5EF4-FFF2-40B4-BE49-F238E27FC236}">
                <a16:creationId xmlns:a16="http://schemas.microsoft.com/office/drawing/2014/main" id="{A023CCE0-9972-ECE7-AB96-9CB6B1F8213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45044" y="3566906"/>
            <a:ext cx="312116" cy="312116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5C1DD9DA-4152-7246-7B20-2914802B5003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53565" y="4105592"/>
            <a:ext cx="312116" cy="312116"/>
          </a:xfrm>
          <a:prstGeom prst="rect">
            <a:avLst/>
          </a:prstGeom>
        </p:spPr>
      </p:pic>
      <p:pic>
        <p:nvPicPr>
          <p:cNvPr id="209" name="Graphic 60">
            <a:extLst>
              <a:ext uri="{FF2B5EF4-FFF2-40B4-BE49-F238E27FC236}">
                <a16:creationId xmlns:a16="http://schemas.microsoft.com/office/drawing/2014/main" id="{812FA4FC-0897-709E-9DE3-C6CF01B3E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013" y="3240642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" name="Graphic 60">
            <a:extLst>
              <a:ext uri="{FF2B5EF4-FFF2-40B4-BE49-F238E27FC236}">
                <a16:creationId xmlns:a16="http://schemas.microsoft.com/office/drawing/2014/main" id="{5A9CD340-687A-6619-FA1C-D64FFC4F6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426" y="2948368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427BFB67-91F7-6BED-7017-ECD0C10BE20D}"/>
              </a:ext>
            </a:extLst>
          </p:cNvPr>
          <p:cNvSpPr/>
          <p:nvPr/>
        </p:nvSpPr>
        <p:spPr>
          <a:xfrm>
            <a:off x="9736845" y="2972792"/>
            <a:ext cx="415902" cy="58205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12" name="Graphic 60">
            <a:extLst>
              <a:ext uri="{FF2B5EF4-FFF2-40B4-BE49-F238E27FC236}">
                <a16:creationId xmlns:a16="http://schemas.microsoft.com/office/drawing/2014/main" id="{A6B892B5-FC2F-C17A-EC7D-578C0F95C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548" y="2980310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Graphic 60">
            <a:extLst>
              <a:ext uri="{FF2B5EF4-FFF2-40B4-BE49-F238E27FC236}">
                <a16:creationId xmlns:a16="http://schemas.microsoft.com/office/drawing/2014/main" id="{0C0B6B31-5331-36ED-3B0F-116763547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906" y="3265786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" name="TextBox 213">
            <a:extLst>
              <a:ext uri="{FF2B5EF4-FFF2-40B4-BE49-F238E27FC236}">
                <a16:creationId xmlns:a16="http://schemas.microsoft.com/office/drawing/2014/main" id="{5BB332C3-8F7C-827C-AAA2-5C73977DC051}"/>
              </a:ext>
            </a:extLst>
          </p:cNvPr>
          <p:cNvSpPr txBox="1"/>
          <p:nvPr/>
        </p:nvSpPr>
        <p:spPr>
          <a:xfrm>
            <a:off x="7198149" y="806420"/>
            <a:ext cx="1685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Network Domains</a:t>
            </a:r>
          </a:p>
        </p:txBody>
      </p:sp>
      <p:sp>
        <p:nvSpPr>
          <p:cNvPr id="215" name="Rectangle: Rounded Corners 1">
            <a:extLst>
              <a:ext uri="{FF2B5EF4-FFF2-40B4-BE49-F238E27FC236}">
                <a16:creationId xmlns:a16="http://schemas.microsoft.com/office/drawing/2014/main" id="{D5EF7EEB-E8EF-1ECC-B55C-375EFE632AE3}"/>
              </a:ext>
            </a:extLst>
          </p:cNvPr>
          <p:cNvSpPr/>
          <p:nvPr/>
        </p:nvSpPr>
        <p:spPr>
          <a:xfrm>
            <a:off x="7359078" y="1202404"/>
            <a:ext cx="614701" cy="554825"/>
          </a:xfrm>
          <a:prstGeom prst="roundRect">
            <a:avLst/>
          </a:prstGeom>
          <a:solidFill>
            <a:srgbClr val="FF93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LOB1</a:t>
            </a:r>
          </a:p>
        </p:txBody>
      </p:sp>
      <p:sp>
        <p:nvSpPr>
          <p:cNvPr id="216" name="Rectangle: Rounded Corners 144">
            <a:extLst>
              <a:ext uri="{FF2B5EF4-FFF2-40B4-BE49-F238E27FC236}">
                <a16:creationId xmlns:a16="http://schemas.microsoft.com/office/drawing/2014/main" id="{A03C5727-C36C-D45A-4683-D97540CD7398}"/>
              </a:ext>
            </a:extLst>
          </p:cNvPr>
          <p:cNvSpPr/>
          <p:nvPr/>
        </p:nvSpPr>
        <p:spPr>
          <a:xfrm>
            <a:off x="8139988" y="1203480"/>
            <a:ext cx="614701" cy="5548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LOB2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FAADD99-E5AD-F5F7-4D07-A48F321ED51F}"/>
              </a:ext>
            </a:extLst>
          </p:cNvPr>
          <p:cNvSpPr txBox="1"/>
          <p:nvPr/>
        </p:nvSpPr>
        <p:spPr>
          <a:xfrm>
            <a:off x="8523664" y="4384718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Region 1</a:t>
            </a:r>
          </a:p>
        </p:txBody>
      </p:sp>
      <p:pic>
        <p:nvPicPr>
          <p:cNvPr id="218" name="Picture 217">
            <a:extLst>
              <a:ext uri="{FF2B5EF4-FFF2-40B4-BE49-F238E27FC236}">
                <a16:creationId xmlns:a16="http://schemas.microsoft.com/office/drawing/2014/main" id="{7D3A9224-BA32-FA84-3162-02E1A5762D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78346" y="4308917"/>
            <a:ext cx="351053" cy="272011"/>
          </a:xfrm>
          <a:prstGeom prst="rect">
            <a:avLst/>
          </a:prstGeom>
        </p:spPr>
      </p:pic>
      <p:pic>
        <p:nvPicPr>
          <p:cNvPr id="219" name="Graphic 218" descr="Network with solid fill">
            <a:extLst>
              <a:ext uri="{FF2B5EF4-FFF2-40B4-BE49-F238E27FC236}">
                <a16:creationId xmlns:a16="http://schemas.microsoft.com/office/drawing/2014/main" id="{5EC86E0A-427A-34AF-8D84-A5C7935DA56F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49442" y="3840273"/>
            <a:ext cx="457200" cy="457200"/>
          </a:xfrm>
          <a:prstGeom prst="rect">
            <a:avLst/>
          </a:prstGeom>
        </p:spPr>
      </p:pic>
      <p:pic>
        <p:nvPicPr>
          <p:cNvPr id="220" name="Graphic 60">
            <a:extLst>
              <a:ext uri="{FF2B5EF4-FFF2-40B4-BE49-F238E27FC236}">
                <a16:creationId xmlns:a16="http://schemas.microsoft.com/office/drawing/2014/main" id="{F6FF4F16-5668-0E90-57A5-EFB0E6DBD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004" y="2313191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Graphic 60">
            <a:extLst>
              <a:ext uri="{FF2B5EF4-FFF2-40B4-BE49-F238E27FC236}">
                <a16:creationId xmlns:a16="http://schemas.microsoft.com/office/drawing/2014/main" id="{4AC4F1B3-FB7A-3DD4-86D6-EB72C955B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578" y="2641152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" name="Graphic 60">
            <a:extLst>
              <a:ext uri="{FF2B5EF4-FFF2-40B4-BE49-F238E27FC236}">
                <a16:creationId xmlns:a16="http://schemas.microsoft.com/office/drawing/2014/main" id="{826C4B3A-1566-AB42-6E51-ABDB1B656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623" y="2934687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" name="Graphic 60">
            <a:extLst>
              <a:ext uri="{FF2B5EF4-FFF2-40B4-BE49-F238E27FC236}">
                <a16:creationId xmlns:a16="http://schemas.microsoft.com/office/drawing/2014/main" id="{ADD45D7D-2E90-E941-0D39-7B3B469C2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539" y="2614195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" name="Freeform 223">
            <a:extLst>
              <a:ext uri="{FF2B5EF4-FFF2-40B4-BE49-F238E27FC236}">
                <a16:creationId xmlns:a16="http://schemas.microsoft.com/office/drawing/2014/main" id="{EFE86D65-A976-E34F-8496-6AD4F5D1C9E5}"/>
              </a:ext>
            </a:extLst>
          </p:cNvPr>
          <p:cNvSpPr/>
          <p:nvPr/>
        </p:nvSpPr>
        <p:spPr>
          <a:xfrm>
            <a:off x="7150186" y="2239413"/>
            <a:ext cx="3211636" cy="1006480"/>
          </a:xfrm>
          <a:custGeom>
            <a:avLst/>
            <a:gdLst>
              <a:gd name="connsiteX0" fmla="*/ 224994 w 3211636"/>
              <a:gd name="connsiteY0" fmla="*/ 71607 h 1006480"/>
              <a:gd name="connsiteX1" fmla="*/ 224994 w 3211636"/>
              <a:gd name="connsiteY1" fmla="*/ 955115 h 1006480"/>
              <a:gd name="connsiteX2" fmla="*/ 750157 w 3211636"/>
              <a:gd name="connsiteY2" fmla="*/ 880974 h 1006480"/>
              <a:gd name="connsiteX3" fmla="*/ 1065254 w 3211636"/>
              <a:gd name="connsiteY3" fmla="*/ 714158 h 1006480"/>
              <a:gd name="connsiteX4" fmla="*/ 2430676 w 3211636"/>
              <a:gd name="connsiteY4" fmla="*/ 627661 h 1006480"/>
              <a:gd name="connsiteX5" fmla="*/ 2646919 w 3211636"/>
              <a:gd name="connsiteY5" fmla="*/ 423774 h 1006480"/>
              <a:gd name="connsiteX6" fmla="*/ 3023800 w 3211636"/>
              <a:gd name="connsiteY6" fmla="*/ 361991 h 1006480"/>
              <a:gd name="connsiteX7" fmla="*/ 2980551 w 3211636"/>
              <a:gd name="connsiteY7" fmla="*/ 83964 h 1006480"/>
              <a:gd name="connsiteX8" fmla="*/ 224994 w 3211636"/>
              <a:gd name="connsiteY8" fmla="*/ 71607 h 100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11636" h="1006480">
                <a:moveTo>
                  <a:pt x="224994" y="71607"/>
                </a:moveTo>
                <a:cubicBezTo>
                  <a:pt x="-234266" y="216799"/>
                  <a:pt x="137467" y="820221"/>
                  <a:pt x="224994" y="955115"/>
                </a:cubicBezTo>
                <a:cubicBezTo>
                  <a:pt x="312521" y="1090009"/>
                  <a:pt x="610114" y="921133"/>
                  <a:pt x="750157" y="880974"/>
                </a:cubicBezTo>
                <a:cubicBezTo>
                  <a:pt x="890200" y="840815"/>
                  <a:pt x="785168" y="756377"/>
                  <a:pt x="1065254" y="714158"/>
                </a:cubicBezTo>
                <a:cubicBezTo>
                  <a:pt x="1345340" y="671939"/>
                  <a:pt x="2167065" y="676058"/>
                  <a:pt x="2430676" y="627661"/>
                </a:cubicBezTo>
                <a:cubicBezTo>
                  <a:pt x="2694287" y="579264"/>
                  <a:pt x="2548065" y="468052"/>
                  <a:pt x="2646919" y="423774"/>
                </a:cubicBezTo>
                <a:cubicBezTo>
                  <a:pt x="2745773" y="379496"/>
                  <a:pt x="2968195" y="418626"/>
                  <a:pt x="3023800" y="361991"/>
                </a:cubicBezTo>
                <a:cubicBezTo>
                  <a:pt x="3079405" y="305356"/>
                  <a:pt x="3441870" y="128242"/>
                  <a:pt x="2980551" y="83964"/>
                </a:cubicBezTo>
                <a:cubicBezTo>
                  <a:pt x="2519232" y="39686"/>
                  <a:pt x="684254" y="-73585"/>
                  <a:pt x="224994" y="71607"/>
                </a:cubicBezTo>
                <a:close/>
              </a:path>
            </a:pathLst>
          </a:custGeom>
          <a:gradFill flip="none" rotWithShape="1">
            <a:gsLst>
              <a:gs pos="0">
                <a:srgbClr val="F3B1FF">
                  <a:shade val="30000"/>
                  <a:satMod val="115000"/>
                </a:srgbClr>
              </a:gs>
              <a:gs pos="50000">
                <a:srgbClr val="F3B1FF">
                  <a:shade val="67500"/>
                  <a:satMod val="115000"/>
                </a:srgbClr>
              </a:gs>
              <a:gs pos="100000">
                <a:srgbClr val="F3B1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3B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25" name="Graphic 60">
            <a:extLst>
              <a:ext uri="{FF2B5EF4-FFF2-40B4-BE49-F238E27FC236}">
                <a16:creationId xmlns:a16="http://schemas.microsoft.com/office/drawing/2014/main" id="{099D74C9-66E3-C8D6-4725-EF2BE4FAB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014" y="2370550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6" name="Graphic 60">
            <a:extLst>
              <a:ext uri="{FF2B5EF4-FFF2-40B4-BE49-F238E27FC236}">
                <a16:creationId xmlns:a16="http://schemas.microsoft.com/office/drawing/2014/main" id="{2C17CC38-8E66-7BFA-6656-A652F263D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014" y="2665046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Graphic 60">
            <a:extLst>
              <a:ext uri="{FF2B5EF4-FFF2-40B4-BE49-F238E27FC236}">
                <a16:creationId xmlns:a16="http://schemas.microsoft.com/office/drawing/2014/main" id="{4B98E3A1-71D3-0B76-6608-291744E84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014" y="2952844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8" name="Graphic 60">
            <a:extLst>
              <a:ext uri="{FF2B5EF4-FFF2-40B4-BE49-F238E27FC236}">
                <a16:creationId xmlns:a16="http://schemas.microsoft.com/office/drawing/2014/main" id="{CE368B3E-D6E1-6BC7-E7EB-C1C50F5D6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426" y="2378458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" name="Graphic 60">
            <a:extLst>
              <a:ext uri="{FF2B5EF4-FFF2-40B4-BE49-F238E27FC236}">
                <a16:creationId xmlns:a16="http://schemas.microsoft.com/office/drawing/2014/main" id="{9C810381-7771-2E13-8575-BB6394C9C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723" y="2665046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0" name="Graphic 60">
            <a:extLst>
              <a:ext uri="{FF2B5EF4-FFF2-40B4-BE49-F238E27FC236}">
                <a16:creationId xmlns:a16="http://schemas.microsoft.com/office/drawing/2014/main" id="{77FB129F-A72C-96AE-6277-AFBA4481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539" y="2337210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6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0A5452-3269-4EDD-8F5E-08289C9ED30E}"/>
              </a:ext>
            </a:extLst>
          </p:cNvPr>
          <p:cNvGrpSpPr/>
          <p:nvPr/>
        </p:nvGrpSpPr>
        <p:grpSpPr>
          <a:xfrm>
            <a:off x="7301837" y="4984562"/>
            <a:ext cx="3693655" cy="629949"/>
            <a:chOff x="5653136" y="5203372"/>
            <a:chExt cx="2949882" cy="629949"/>
          </a:xfrm>
        </p:grpSpPr>
        <p:sp>
          <p:nvSpPr>
            <p:cNvPr id="4" name="Text Placeholder 33">
              <a:extLst>
                <a:ext uri="{FF2B5EF4-FFF2-40B4-BE49-F238E27FC236}">
                  <a16:creationId xmlns:a16="http://schemas.microsoft.com/office/drawing/2014/main" id="{61604055-B5D3-4020-A513-BFF620665122}"/>
                </a:ext>
              </a:extLst>
            </p:cNvPr>
            <p:cNvSpPr txBox="1">
              <a:spLocks/>
            </p:cNvSpPr>
            <p:nvPr/>
          </p:nvSpPr>
          <p:spPr>
            <a:xfrm>
              <a:off x="5758092" y="5203372"/>
              <a:ext cx="2844926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83">
                <a:lnSpc>
                  <a:spcPct val="125000"/>
                </a:lnSpc>
                <a:spcBef>
                  <a:spcPts val="0"/>
                </a:spcBef>
                <a:buNone/>
                <a:defRPr/>
              </a:pPr>
              <a:r>
                <a:rPr lang="en-AU" sz="1800">
                  <a:solidFill>
                    <a:srgbClr val="FF0000"/>
                  </a:solidFill>
                  <a:latin typeface="Calibri" panose="020F0502020204030204" pitchFamily="34" charset="0"/>
                  <a:cs typeface="Lato Bold"/>
                </a:rPr>
                <a:t>COMMUNITY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686017-C0CB-42B9-BE27-7FC7476AADFA}"/>
                </a:ext>
              </a:extLst>
            </p:cNvPr>
            <p:cNvSpPr/>
            <p:nvPr/>
          </p:nvSpPr>
          <p:spPr>
            <a:xfrm>
              <a:off x="5653136" y="5456309"/>
              <a:ext cx="2870378" cy="377012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rgbClr val="FF0000"/>
                  </a:solidFill>
                  <a:latin typeface="Calibri" panose="020F050202020403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https://community.aviatrix.com</a:t>
              </a:r>
              <a:endParaRPr lang="en-US" sz="200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1C6949-FC16-4AA2-8ADA-987AA94714B7}"/>
              </a:ext>
            </a:extLst>
          </p:cNvPr>
          <p:cNvGrpSpPr/>
          <p:nvPr/>
        </p:nvGrpSpPr>
        <p:grpSpPr>
          <a:xfrm>
            <a:off x="1887888" y="4970053"/>
            <a:ext cx="3377041" cy="683041"/>
            <a:chOff x="5569321" y="5203372"/>
            <a:chExt cx="3578907" cy="683041"/>
          </a:xfrm>
        </p:grpSpPr>
        <p:sp>
          <p:nvSpPr>
            <p:cNvPr id="13" name="Text Placeholder 33">
              <a:extLst>
                <a:ext uri="{FF2B5EF4-FFF2-40B4-BE49-F238E27FC236}">
                  <a16:creationId xmlns:a16="http://schemas.microsoft.com/office/drawing/2014/main" id="{241590E5-D634-4AC1-85E6-852A6C049F64}"/>
                </a:ext>
              </a:extLst>
            </p:cNvPr>
            <p:cNvSpPr txBox="1">
              <a:spLocks/>
            </p:cNvSpPr>
            <p:nvPr/>
          </p:nvSpPr>
          <p:spPr>
            <a:xfrm>
              <a:off x="5653134" y="5203372"/>
              <a:ext cx="3181574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83">
                <a:lnSpc>
                  <a:spcPct val="125000"/>
                </a:lnSpc>
                <a:spcBef>
                  <a:spcPts val="0"/>
                </a:spcBef>
                <a:buNone/>
                <a:defRPr/>
              </a:pPr>
              <a:r>
                <a:rPr lang="en-AU" sz="1800">
                  <a:solidFill>
                    <a:srgbClr val="FF0000"/>
                  </a:solidFill>
                  <a:latin typeface="Calibri" panose="020F0502020204030204" pitchFamily="34" charset="0"/>
                  <a:cs typeface="Lato Bold"/>
                </a:rPr>
                <a:t>Aviatrix Certified Engineer (ACE)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B8CC60-7CBD-4974-B185-AB4F3E01F3F7}"/>
                </a:ext>
              </a:extLst>
            </p:cNvPr>
            <p:cNvSpPr/>
            <p:nvPr/>
          </p:nvSpPr>
          <p:spPr>
            <a:xfrm>
              <a:off x="5569321" y="5403218"/>
              <a:ext cx="3578907" cy="483195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000">
                  <a:solidFill>
                    <a:srgbClr val="FF0000"/>
                  </a:solidFill>
                  <a:latin typeface="Calibri" panose="020F0502020204030204" pitchFamily="34" charset="0"/>
                  <a:cs typeface="Lato Light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https://aviatrix.com/ACE</a:t>
              </a:r>
              <a:endParaRPr lang="en-US" sz="2000">
                <a:solidFill>
                  <a:srgbClr val="FF0000"/>
                </a:solidFill>
                <a:latin typeface="Calibri" panose="020F0502020204030204" pitchFamily="34" charset="0"/>
                <a:cs typeface="Lato Ligh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CC2C9D-050E-2583-804E-8F02EEBDC50C}"/>
              </a:ext>
            </a:extLst>
          </p:cNvPr>
          <p:cNvGrpSpPr/>
          <p:nvPr/>
        </p:nvGrpSpPr>
        <p:grpSpPr>
          <a:xfrm>
            <a:off x="6753608" y="4970325"/>
            <a:ext cx="483149" cy="483275"/>
            <a:chOff x="6382574" y="5394248"/>
            <a:chExt cx="483149" cy="48327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7E49E2E-ACD5-4180-BD9D-BD1D2CC054E4}"/>
                </a:ext>
              </a:extLst>
            </p:cNvPr>
            <p:cNvSpPr/>
            <p:nvPr/>
          </p:nvSpPr>
          <p:spPr>
            <a:xfrm flipH="1">
              <a:off x="6382574" y="5394248"/>
              <a:ext cx="483149" cy="48327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>
                <a:defRPr/>
              </a:pPr>
              <a:endParaRPr lang="en-AU" sz="1600">
                <a:solidFill>
                  <a:srgbClr val="FF0000"/>
                </a:solidFill>
                <a:latin typeface="Calibri" panose="020F0502020204030204" pitchFamily="34" charset="0"/>
                <a:cs typeface="Lato Light"/>
              </a:endParaRPr>
            </a:p>
          </p:txBody>
        </p:sp>
        <p:pic>
          <p:nvPicPr>
            <p:cNvPr id="17" name="Graphic 16" descr="Chat bubble">
              <a:extLst>
                <a:ext uri="{FF2B5EF4-FFF2-40B4-BE49-F238E27FC236}">
                  <a16:creationId xmlns:a16="http://schemas.microsoft.com/office/drawing/2014/main" id="{1FA6DBC4-4051-4639-B21C-B33F4FDB3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7654" y="5474075"/>
              <a:ext cx="352263" cy="352263"/>
            </a:xfrm>
            <a:prstGeom prst="rect">
              <a:avLst/>
            </a:prstGeom>
          </p:spPr>
        </p:pic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BBFEA8A6-9A2F-631D-436F-EC70F972C0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3427" y="4970814"/>
            <a:ext cx="417232" cy="47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5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0">
            <a:extLst>
              <a:ext uri="{FF2B5EF4-FFF2-40B4-BE49-F238E27FC236}">
                <a16:creationId xmlns:a16="http://schemas.microsoft.com/office/drawing/2014/main" id="{15FAEE72-8106-E8B9-DDD0-C336034F5CF3}"/>
              </a:ext>
            </a:extLst>
          </p:cNvPr>
          <p:cNvSpPr>
            <a:spLocks noEditPoints="1"/>
          </p:cNvSpPr>
          <p:nvPr/>
        </p:nvSpPr>
        <p:spPr bwMode="auto">
          <a:xfrm>
            <a:off x="2301344" y="3429000"/>
            <a:ext cx="1672515" cy="984245"/>
          </a:xfrm>
          <a:custGeom>
            <a:avLst/>
            <a:gdLst>
              <a:gd name="T0" fmla="*/ 263 w 337"/>
              <a:gd name="T1" fmla="*/ 204 h 204"/>
              <a:gd name="T2" fmla="*/ 262 w 337"/>
              <a:gd name="T3" fmla="*/ 204 h 204"/>
              <a:gd name="T4" fmla="*/ 263 w 337"/>
              <a:gd name="T5" fmla="*/ 204 h 204"/>
              <a:gd name="T6" fmla="*/ 196 w 337"/>
              <a:gd name="T7" fmla="*/ 0 h 204"/>
              <a:gd name="T8" fmla="*/ 128 w 337"/>
              <a:gd name="T9" fmla="*/ 44 h 204"/>
              <a:gd name="T10" fmla="*/ 97 w 337"/>
              <a:gd name="T11" fmla="*/ 32 h 204"/>
              <a:gd name="T12" fmla="*/ 52 w 337"/>
              <a:gd name="T13" fmla="*/ 78 h 204"/>
              <a:gd name="T14" fmla="*/ 54 w 337"/>
              <a:gd name="T15" fmla="*/ 93 h 204"/>
              <a:gd name="T16" fmla="*/ 0 w 337"/>
              <a:gd name="T17" fmla="*/ 148 h 204"/>
              <a:gd name="T18" fmla="*/ 56 w 337"/>
              <a:gd name="T19" fmla="*/ 204 h 204"/>
              <a:gd name="T20" fmla="*/ 263 w 337"/>
              <a:gd name="T21" fmla="*/ 204 h 204"/>
              <a:gd name="T22" fmla="*/ 263 w 337"/>
              <a:gd name="T23" fmla="*/ 204 h 204"/>
              <a:gd name="T24" fmla="*/ 263 w 337"/>
              <a:gd name="T25" fmla="*/ 204 h 204"/>
              <a:gd name="T26" fmla="*/ 337 w 337"/>
              <a:gd name="T27" fmla="*/ 130 h 204"/>
              <a:gd name="T28" fmla="*/ 266 w 337"/>
              <a:gd name="T29" fmla="*/ 57 h 204"/>
              <a:gd name="T30" fmla="*/ 196 w 337"/>
              <a:gd name="T31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7" h="204">
                <a:moveTo>
                  <a:pt x="263" y="204"/>
                </a:moveTo>
                <a:cubicBezTo>
                  <a:pt x="263" y="204"/>
                  <a:pt x="262" y="204"/>
                  <a:pt x="262" y="204"/>
                </a:cubicBezTo>
                <a:cubicBezTo>
                  <a:pt x="262" y="204"/>
                  <a:pt x="263" y="204"/>
                  <a:pt x="263" y="204"/>
                </a:cubicBezTo>
                <a:moveTo>
                  <a:pt x="196" y="0"/>
                </a:moveTo>
                <a:cubicBezTo>
                  <a:pt x="165" y="0"/>
                  <a:pt x="139" y="18"/>
                  <a:pt x="128" y="44"/>
                </a:cubicBezTo>
                <a:cubicBezTo>
                  <a:pt x="120" y="37"/>
                  <a:pt x="109" y="32"/>
                  <a:pt x="97" y="32"/>
                </a:cubicBezTo>
                <a:cubicBezTo>
                  <a:pt x="72" y="32"/>
                  <a:pt x="52" y="52"/>
                  <a:pt x="52" y="78"/>
                </a:cubicBezTo>
                <a:cubicBezTo>
                  <a:pt x="52" y="83"/>
                  <a:pt x="52" y="88"/>
                  <a:pt x="54" y="93"/>
                </a:cubicBezTo>
                <a:cubicBezTo>
                  <a:pt x="24" y="94"/>
                  <a:pt x="0" y="118"/>
                  <a:pt x="0" y="148"/>
                </a:cubicBezTo>
                <a:cubicBezTo>
                  <a:pt x="0" y="179"/>
                  <a:pt x="25" y="204"/>
                  <a:pt x="56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304" y="204"/>
                  <a:pt x="337" y="171"/>
                  <a:pt x="337" y="130"/>
                </a:cubicBezTo>
                <a:cubicBezTo>
                  <a:pt x="337" y="91"/>
                  <a:pt x="306" y="58"/>
                  <a:pt x="266" y="57"/>
                </a:cubicBezTo>
                <a:cubicBezTo>
                  <a:pt x="260" y="24"/>
                  <a:pt x="230" y="0"/>
                  <a:pt x="196" y="0"/>
                </a:cubicBezTo>
              </a:path>
            </a:pathLst>
          </a:custGeom>
          <a:solidFill>
            <a:schemeClr val="bg2">
              <a:alpha val="65098"/>
            </a:schemeClr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BF5073-FDB3-DC4E-169F-1CA0D165FD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D06907-429D-7895-21CD-6602A2EB1ED6}"/>
              </a:ext>
            </a:extLst>
          </p:cNvPr>
          <p:cNvGrpSpPr/>
          <p:nvPr/>
        </p:nvGrpSpPr>
        <p:grpSpPr>
          <a:xfrm>
            <a:off x="6969595" y="1614576"/>
            <a:ext cx="1672515" cy="984245"/>
            <a:chOff x="6761827" y="4010288"/>
            <a:chExt cx="1194334" cy="724055"/>
          </a:xfrm>
        </p:grpSpPr>
        <p:sp>
          <p:nvSpPr>
            <p:cNvPr id="7" name="Freeform 50">
              <a:extLst>
                <a:ext uri="{FF2B5EF4-FFF2-40B4-BE49-F238E27FC236}">
                  <a16:creationId xmlns:a16="http://schemas.microsoft.com/office/drawing/2014/main" id="{1B914AB5-F014-831F-16CF-3CE07FF29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1827" y="4010288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4BC774-D2FD-2150-0526-ADC4AC3051F2}"/>
                </a:ext>
              </a:extLst>
            </p:cNvPr>
            <p:cNvSpPr txBox="1"/>
            <p:nvPr/>
          </p:nvSpPr>
          <p:spPr>
            <a:xfrm>
              <a:off x="7012688" y="4299340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0E67232-286D-9AF4-8080-AA0B8156EC73}"/>
              </a:ext>
            </a:extLst>
          </p:cNvPr>
          <p:cNvSpPr/>
          <p:nvPr/>
        </p:nvSpPr>
        <p:spPr>
          <a:xfrm>
            <a:off x="2524099" y="3793445"/>
            <a:ext cx="1167877" cy="539073"/>
          </a:xfrm>
          <a:prstGeom prst="roundRect">
            <a:avLst>
              <a:gd name="adj" fmla="val 8166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2F6A1153-97FA-7704-ECFC-BF9E52F4F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0693" y="3865225"/>
            <a:ext cx="402903" cy="40290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45FAA90-C2A3-D95F-0EDF-DD0CDF22615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0912" y="3847997"/>
            <a:ext cx="420131" cy="420131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17F874EC-2739-3882-106B-41653B8FED36}"/>
              </a:ext>
            </a:extLst>
          </p:cNvPr>
          <p:cNvSpPr/>
          <p:nvPr/>
        </p:nvSpPr>
        <p:spPr>
          <a:xfrm>
            <a:off x="3108036" y="3975008"/>
            <a:ext cx="260059" cy="1856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585B54-8864-084A-678F-E6B1FB240F93}"/>
              </a:ext>
            </a:extLst>
          </p:cNvPr>
          <p:cNvSpPr txBox="1"/>
          <p:nvPr/>
        </p:nvSpPr>
        <p:spPr>
          <a:xfrm>
            <a:off x="2901890" y="4339908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VPC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74C497-4B0E-4AC6-557A-0F6D1F5A56D7}"/>
              </a:ext>
            </a:extLst>
          </p:cNvPr>
          <p:cNvSpPr/>
          <p:nvPr/>
        </p:nvSpPr>
        <p:spPr>
          <a:xfrm>
            <a:off x="3238065" y="3010003"/>
            <a:ext cx="1333137" cy="649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>
                <a:solidFill>
                  <a:srgbClr val="00B050"/>
                </a:solidFill>
              </a:rPr>
              <a:t>ALLOW *.</a:t>
            </a:r>
            <a:r>
              <a:rPr lang="en-US" sz="900" err="1">
                <a:solidFill>
                  <a:srgbClr val="00B050"/>
                </a:solidFill>
              </a:rPr>
              <a:t>github.com</a:t>
            </a:r>
            <a:r>
              <a:rPr lang="en-US" sz="900">
                <a:solidFill>
                  <a:srgbClr val="00B050"/>
                </a:solidFill>
              </a:rPr>
              <a:t>, </a:t>
            </a:r>
            <a:r>
              <a:rPr lang="en-US" sz="900" err="1">
                <a:solidFill>
                  <a:srgbClr val="00B050"/>
                </a:solidFill>
              </a:rPr>
              <a:t>updates.ubuntu.com</a:t>
            </a:r>
            <a:endParaRPr lang="en-US" sz="900">
              <a:solidFill>
                <a:srgbClr val="00B050"/>
              </a:solidFill>
            </a:endParaRPr>
          </a:p>
          <a:p>
            <a:r>
              <a:rPr lang="en-US" sz="900">
                <a:solidFill>
                  <a:srgbClr val="C00000"/>
                </a:solidFill>
              </a:rPr>
              <a:t>EXCEPT </a:t>
            </a:r>
            <a:r>
              <a:rPr lang="en-US" sz="900" err="1">
                <a:solidFill>
                  <a:srgbClr val="C00000"/>
                </a:solidFill>
              </a:rPr>
              <a:t>gist.github.com</a:t>
            </a:r>
            <a:endParaRPr lang="en-US" sz="900">
              <a:solidFill>
                <a:srgbClr val="C00000"/>
              </a:solidFill>
            </a:endParaRPr>
          </a:p>
          <a:p>
            <a:r>
              <a:rPr lang="en-US" sz="900">
                <a:solidFill>
                  <a:srgbClr val="C00000"/>
                </a:solidFill>
              </a:rPr>
              <a:t>deny all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9B6EE26F-EBF4-0002-D9A0-3F83F7DDE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19" y="3352924"/>
            <a:ext cx="486631" cy="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12F94E-A4D9-DB40-C6A4-45E94A8F6BF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9427" y="1748962"/>
            <a:ext cx="761616" cy="619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24CF29-9A7F-516F-2D99-B11AFBEF76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3030" y="1782007"/>
            <a:ext cx="523281" cy="5232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D14AEF5-8096-7D19-F329-A9667C5B307E}"/>
              </a:ext>
            </a:extLst>
          </p:cNvPr>
          <p:cNvSpPr txBox="1"/>
          <p:nvPr/>
        </p:nvSpPr>
        <p:spPr>
          <a:xfrm>
            <a:off x="4541801" y="1689706"/>
            <a:ext cx="18607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Aviatrix</a:t>
            </a:r>
          </a:p>
          <a:p>
            <a:r>
              <a:rPr lang="en-US" sz="1400" b="1" err="1"/>
              <a:t>CoPilot</a:t>
            </a:r>
            <a:endParaRPr lang="en-US" sz="1400" b="1"/>
          </a:p>
          <a:p>
            <a:r>
              <a:rPr lang="en-US" sz="1200"/>
              <a:t>Configuration and Visibility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394B25-2C6E-9DAA-78AC-B107BA1D59EC}"/>
              </a:ext>
            </a:extLst>
          </p:cNvPr>
          <p:cNvSpPr txBox="1"/>
          <p:nvPr/>
        </p:nvSpPr>
        <p:spPr>
          <a:xfrm>
            <a:off x="1748199" y="1689707"/>
            <a:ext cx="1441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/>
              <a:t>Aviatrix</a:t>
            </a:r>
          </a:p>
          <a:p>
            <a:pPr algn="r"/>
            <a:r>
              <a:rPr lang="en-US" sz="1400" b="1"/>
              <a:t>Controller</a:t>
            </a:r>
          </a:p>
          <a:p>
            <a:pPr algn="r"/>
            <a:r>
              <a:rPr lang="en-US" sz="1200"/>
              <a:t>Policy Orchestration</a:t>
            </a:r>
          </a:p>
        </p:txBody>
      </p:sp>
      <p:sp>
        <p:nvSpPr>
          <p:cNvPr id="24" name="Freeform 50">
            <a:extLst>
              <a:ext uri="{FF2B5EF4-FFF2-40B4-BE49-F238E27FC236}">
                <a16:creationId xmlns:a16="http://schemas.microsoft.com/office/drawing/2014/main" id="{C3E60CE5-FC20-A317-EC0F-DDEC5B2673A7}"/>
              </a:ext>
            </a:extLst>
          </p:cNvPr>
          <p:cNvSpPr>
            <a:spLocks noEditPoints="1"/>
          </p:cNvSpPr>
          <p:nvPr/>
        </p:nvSpPr>
        <p:spPr bwMode="auto">
          <a:xfrm>
            <a:off x="4883968" y="3429000"/>
            <a:ext cx="1672515" cy="984245"/>
          </a:xfrm>
          <a:custGeom>
            <a:avLst/>
            <a:gdLst>
              <a:gd name="T0" fmla="*/ 263 w 337"/>
              <a:gd name="T1" fmla="*/ 204 h 204"/>
              <a:gd name="T2" fmla="*/ 262 w 337"/>
              <a:gd name="T3" fmla="*/ 204 h 204"/>
              <a:gd name="T4" fmla="*/ 263 w 337"/>
              <a:gd name="T5" fmla="*/ 204 h 204"/>
              <a:gd name="T6" fmla="*/ 196 w 337"/>
              <a:gd name="T7" fmla="*/ 0 h 204"/>
              <a:gd name="T8" fmla="*/ 128 w 337"/>
              <a:gd name="T9" fmla="*/ 44 h 204"/>
              <a:gd name="T10" fmla="*/ 97 w 337"/>
              <a:gd name="T11" fmla="*/ 32 h 204"/>
              <a:gd name="T12" fmla="*/ 52 w 337"/>
              <a:gd name="T13" fmla="*/ 78 h 204"/>
              <a:gd name="T14" fmla="*/ 54 w 337"/>
              <a:gd name="T15" fmla="*/ 93 h 204"/>
              <a:gd name="T16" fmla="*/ 0 w 337"/>
              <a:gd name="T17" fmla="*/ 148 h 204"/>
              <a:gd name="T18" fmla="*/ 56 w 337"/>
              <a:gd name="T19" fmla="*/ 204 h 204"/>
              <a:gd name="T20" fmla="*/ 263 w 337"/>
              <a:gd name="T21" fmla="*/ 204 h 204"/>
              <a:gd name="T22" fmla="*/ 263 w 337"/>
              <a:gd name="T23" fmla="*/ 204 h 204"/>
              <a:gd name="T24" fmla="*/ 263 w 337"/>
              <a:gd name="T25" fmla="*/ 204 h 204"/>
              <a:gd name="T26" fmla="*/ 337 w 337"/>
              <a:gd name="T27" fmla="*/ 130 h 204"/>
              <a:gd name="T28" fmla="*/ 266 w 337"/>
              <a:gd name="T29" fmla="*/ 57 h 204"/>
              <a:gd name="T30" fmla="*/ 196 w 337"/>
              <a:gd name="T31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7" h="204">
                <a:moveTo>
                  <a:pt x="263" y="204"/>
                </a:moveTo>
                <a:cubicBezTo>
                  <a:pt x="263" y="204"/>
                  <a:pt x="262" y="204"/>
                  <a:pt x="262" y="204"/>
                </a:cubicBezTo>
                <a:cubicBezTo>
                  <a:pt x="262" y="204"/>
                  <a:pt x="263" y="204"/>
                  <a:pt x="263" y="204"/>
                </a:cubicBezTo>
                <a:moveTo>
                  <a:pt x="196" y="0"/>
                </a:moveTo>
                <a:cubicBezTo>
                  <a:pt x="165" y="0"/>
                  <a:pt x="139" y="18"/>
                  <a:pt x="128" y="44"/>
                </a:cubicBezTo>
                <a:cubicBezTo>
                  <a:pt x="120" y="37"/>
                  <a:pt x="109" y="32"/>
                  <a:pt x="97" y="32"/>
                </a:cubicBezTo>
                <a:cubicBezTo>
                  <a:pt x="72" y="32"/>
                  <a:pt x="52" y="52"/>
                  <a:pt x="52" y="78"/>
                </a:cubicBezTo>
                <a:cubicBezTo>
                  <a:pt x="52" y="83"/>
                  <a:pt x="52" y="88"/>
                  <a:pt x="54" y="93"/>
                </a:cubicBezTo>
                <a:cubicBezTo>
                  <a:pt x="24" y="94"/>
                  <a:pt x="0" y="118"/>
                  <a:pt x="0" y="148"/>
                </a:cubicBezTo>
                <a:cubicBezTo>
                  <a:pt x="0" y="179"/>
                  <a:pt x="25" y="204"/>
                  <a:pt x="56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304" y="204"/>
                  <a:pt x="337" y="171"/>
                  <a:pt x="337" y="130"/>
                </a:cubicBezTo>
                <a:cubicBezTo>
                  <a:pt x="337" y="91"/>
                  <a:pt x="306" y="58"/>
                  <a:pt x="266" y="57"/>
                </a:cubicBezTo>
                <a:cubicBezTo>
                  <a:pt x="260" y="24"/>
                  <a:pt x="230" y="0"/>
                  <a:pt x="196" y="0"/>
                </a:cubicBezTo>
              </a:path>
            </a:pathLst>
          </a:custGeom>
          <a:solidFill>
            <a:schemeClr val="bg2">
              <a:alpha val="65098"/>
            </a:schemeClr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34406F4-399A-2955-1581-45544445F877}"/>
              </a:ext>
            </a:extLst>
          </p:cNvPr>
          <p:cNvSpPr/>
          <p:nvPr/>
        </p:nvSpPr>
        <p:spPr>
          <a:xfrm>
            <a:off x="5106723" y="3793445"/>
            <a:ext cx="1167877" cy="539073"/>
          </a:xfrm>
          <a:prstGeom prst="roundRect">
            <a:avLst>
              <a:gd name="adj" fmla="val 8166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Processor outline">
            <a:extLst>
              <a:ext uri="{FF2B5EF4-FFF2-40B4-BE49-F238E27FC236}">
                <a16:creationId xmlns:a16="http://schemas.microsoft.com/office/drawing/2014/main" id="{7081CEE4-8E40-CE42-F9DE-9E0E5D7D0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3317" y="3865225"/>
            <a:ext cx="402903" cy="40290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3446EC1-FB70-0CC2-F8E8-07FF3A3CE9F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3536" y="3847997"/>
            <a:ext cx="420131" cy="420131"/>
          </a:xfrm>
          <a:prstGeom prst="rect">
            <a:avLst/>
          </a:prstGeom>
        </p:spPr>
      </p:pic>
      <p:sp>
        <p:nvSpPr>
          <p:cNvPr id="28" name="Right Arrow 27">
            <a:extLst>
              <a:ext uri="{FF2B5EF4-FFF2-40B4-BE49-F238E27FC236}">
                <a16:creationId xmlns:a16="http://schemas.microsoft.com/office/drawing/2014/main" id="{CE32BA1F-0901-D07F-77DF-893222E86ACA}"/>
              </a:ext>
            </a:extLst>
          </p:cNvPr>
          <p:cNvSpPr/>
          <p:nvPr/>
        </p:nvSpPr>
        <p:spPr>
          <a:xfrm>
            <a:off x="5690660" y="3975008"/>
            <a:ext cx="298436" cy="1856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29F565-611F-2747-FC8D-F53425919F58}"/>
              </a:ext>
            </a:extLst>
          </p:cNvPr>
          <p:cNvSpPr txBox="1"/>
          <p:nvPr/>
        </p:nvSpPr>
        <p:spPr>
          <a:xfrm>
            <a:off x="5484514" y="4339908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VPC</a:t>
            </a:r>
          </a:p>
        </p:txBody>
      </p:sp>
      <p:sp>
        <p:nvSpPr>
          <p:cNvPr id="32" name="Freeform 50">
            <a:extLst>
              <a:ext uri="{FF2B5EF4-FFF2-40B4-BE49-F238E27FC236}">
                <a16:creationId xmlns:a16="http://schemas.microsoft.com/office/drawing/2014/main" id="{DB1B1EF5-01E7-6C63-F34A-5DE339862943}"/>
              </a:ext>
            </a:extLst>
          </p:cNvPr>
          <p:cNvSpPr>
            <a:spLocks noEditPoints="1"/>
          </p:cNvSpPr>
          <p:nvPr/>
        </p:nvSpPr>
        <p:spPr bwMode="auto">
          <a:xfrm>
            <a:off x="7399397" y="3429000"/>
            <a:ext cx="1672515" cy="984245"/>
          </a:xfrm>
          <a:custGeom>
            <a:avLst/>
            <a:gdLst>
              <a:gd name="T0" fmla="*/ 263 w 337"/>
              <a:gd name="T1" fmla="*/ 204 h 204"/>
              <a:gd name="T2" fmla="*/ 262 w 337"/>
              <a:gd name="T3" fmla="*/ 204 h 204"/>
              <a:gd name="T4" fmla="*/ 263 w 337"/>
              <a:gd name="T5" fmla="*/ 204 h 204"/>
              <a:gd name="T6" fmla="*/ 196 w 337"/>
              <a:gd name="T7" fmla="*/ 0 h 204"/>
              <a:gd name="T8" fmla="*/ 128 w 337"/>
              <a:gd name="T9" fmla="*/ 44 h 204"/>
              <a:gd name="T10" fmla="*/ 97 w 337"/>
              <a:gd name="T11" fmla="*/ 32 h 204"/>
              <a:gd name="T12" fmla="*/ 52 w 337"/>
              <a:gd name="T13" fmla="*/ 78 h 204"/>
              <a:gd name="T14" fmla="*/ 54 w 337"/>
              <a:gd name="T15" fmla="*/ 93 h 204"/>
              <a:gd name="T16" fmla="*/ 0 w 337"/>
              <a:gd name="T17" fmla="*/ 148 h 204"/>
              <a:gd name="T18" fmla="*/ 56 w 337"/>
              <a:gd name="T19" fmla="*/ 204 h 204"/>
              <a:gd name="T20" fmla="*/ 263 w 337"/>
              <a:gd name="T21" fmla="*/ 204 h 204"/>
              <a:gd name="T22" fmla="*/ 263 w 337"/>
              <a:gd name="T23" fmla="*/ 204 h 204"/>
              <a:gd name="T24" fmla="*/ 263 w 337"/>
              <a:gd name="T25" fmla="*/ 204 h 204"/>
              <a:gd name="T26" fmla="*/ 337 w 337"/>
              <a:gd name="T27" fmla="*/ 130 h 204"/>
              <a:gd name="T28" fmla="*/ 266 w 337"/>
              <a:gd name="T29" fmla="*/ 57 h 204"/>
              <a:gd name="T30" fmla="*/ 196 w 337"/>
              <a:gd name="T31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7" h="204">
                <a:moveTo>
                  <a:pt x="263" y="204"/>
                </a:moveTo>
                <a:cubicBezTo>
                  <a:pt x="263" y="204"/>
                  <a:pt x="262" y="204"/>
                  <a:pt x="262" y="204"/>
                </a:cubicBezTo>
                <a:cubicBezTo>
                  <a:pt x="262" y="204"/>
                  <a:pt x="263" y="204"/>
                  <a:pt x="263" y="204"/>
                </a:cubicBezTo>
                <a:moveTo>
                  <a:pt x="196" y="0"/>
                </a:moveTo>
                <a:cubicBezTo>
                  <a:pt x="165" y="0"/>
                  <a:pt x="139" y="18"/>
                  <a:pt x="128" y="44"/>
                </a:cubicBezTo>
                <a:cubicBezTo>
                  <a:pt x="120" y="37"/>
                  <a:pt x="109" y="32"/>
                  <a:pt x="97" y="32"/>
                </a:cubicBezTo>
                <a:cubicBezTo>
                  <a:pt x="72" y="32"/>
                  <a:pt x="52" y="52"/>
                  <a:pt x="52" y="78"/>
                </a:cubicBezTo>
                <a:cubicBezTo>
                  <a:pt x="52" y="83"/>
                  <a:pt x="52" y="88"/>
                  <a:pt x="54" y="93"/>
                </a:cubicBezTo>
                <a:cubicBezTo>
                  <a:pt x="24" y="94"/>
                  <a:pt x="0" y="118"/>
                  <a:pt x="0" y="148"/>
                </a:cubicBezTo>
                <a:cubicBezTo>
                  <a:pt x="0" y="179"/>
                  <a:pt x="25" y="204"/>
                  <a:pt x="56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304" y="204"/>
                  <a:pt x="337" y="171"/>
                  <a:pt x="337" y="130"/>
                </a:cubicBezTo>
                <a:cubicBezTo>
                  <a:pt x="337" y="91"/>
                  <a:pt x="306" y="58"/>
                  <a:pt x="266" y="57"/>
                </a:cubicBezTo>
                <a:cubicBezTo>
                  <a:pt x="260" y="24"/>
                  <a:pt x="230" y="0"/>
                  <a:pt x="196" y="0"/>
                </a:cubicBezTo>
              </a:path>
            </a:pathLst>
          </a:custGeom>
          <a:solidFill>
            <a:schemeClr val="bg2">
              <a:alpha val="65098"/>
            </a:schemeClr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BB1C738-2586-7805-38EF-357AE510A33C}"/>
              </a:ext>
            </a:extLst>
          </p:cNvPr>
          <p:cNvSpPr/>
          <p:nvPr/>
        </p:nvSpPr>
        <p:spPr>
          <a:xfrm>
            <a:off x="7622152" y="3793445"/>
            <a:ext cx="1167877" cy="539073"/>
          </a:xfrm>
          <a:prstGeom prst="roundRect">
            <a:avLst>
              <a:gd name="adj" fmla="val 8166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Processor outline">
            <a:extLst>
              <a:ext uri="{FF2B5EF4-FFF2-40B4-BE49-F238E27FC236}">
                <a16:creationId xmlns:a16="http://schemas.microsoft.com/office/drawing/2014/main" id="{707A72BE-873B-BBDF-959B-FCA77BD92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8746" y="3865225"/>
            <a:ext cx="402903" cy="40290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7084675-E36F-49D9-5F28-2CC1FB7F47D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8965" y="3847997"/>
            <a:ext cx="420131" cy="420131"/>
          </a:xfrm>
          <a:prstGeom prst="rect">
            <a:avLst/>
          </a:prstGeom>
        </p:spPr>
      </p:pic>
      <p:sp>
        <p:nvSpPr>
          <p:cNvPr id="36" name="Right Arrow 35">
            <a:extLst>
              <a:ext uri="{FF2B5EF4-FFF2-40B4-BE49-F238E27FC236}">
                <a16:creationId xmlns:a16="http://schemas.microsoft.com/office/drawing/2014/main" id="{CCEEEB7F-1110-0A35-5227-9D908257BF4F}"/>
              </a:ext>
            </a:extLst>
          </p:cNvPr>
          <p:cNvSpPr/>
          <p:nvPr/>
        </p:nvSpPr>
        <p:spPr>
          <a:xfrm>
            <a:off x="8206089" y="3975008"/>
            <a:ext cx="260059" cy="1856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436A78-FF03-68F8-9821-E7FCC19F6D1C}"/>
              </a:ext>
            </a:extLst>
          </p:cNvPr>
          <p:cNvSpPr txBox="1"/>
          <p:nvPr/>
        </p:nvSpPr>
        <p:spPr>
          <a:xfrm>
            <a:off x="7999943" y="4339908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VPC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E029A5-388E-715B-8398-49D561F15893}"/>
              </a:ext>
            </a:extLst>
          </p:cNvPr>
          <p:cNvSpPr/>
          <p:nvPr/>
        </p:nvSpPr>
        <p:spPr>
          <a:xfrm>
            <a:off x="8336118" y="3256055"/>
            <a:ext cx="1554540" cy="4036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>
                <a:solidFill>
                  <a:srgbClr val="C00000"/>
                </a:solidFill>
              </a:rPr>
              <a:t>BLOCK Russia, North Korea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39072096-CD67-3FBA-2528-E5D18682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372" y="3352924"/>
            <a:ext cx="486631" cy="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B3DFB1B0-5EF7-BDC1-E2DD-DE63016F1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317" y="3334863"/>
            <a:ext cx="827446" cy="23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Virus - Free computer icons">
            <a:extLst>
              <a:ext uri="{FF2B5EF4-FFF2-40B4-BE49-F238E27FC236}">
                <a16:creationId xmlns:a16="http://schemas.microsoft.com/office/drawing/2014/main" id="{8B5F87D1-A4BF-AC96-08A1-663113E40B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21" t="-33329" r="-25264" b="-25656"/>
          <a:stretch/>
        </p:blipFill>
        <p:spPr bwMode="auto">
          <a:xfrm>
            <a:off x="5394748" y="4067946"/>
            <a:ext cx="228600" cy="228600"/>
          </a:xfrm>
          <a:prstGeom prst="ellipse">
            <a:avLst/>
          </a:prstGeom>
          <a:solidFill>
            <a:srgbClr val="FFC000"/>
          </a:solidFill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A72C0E6-AF95-4463-94B5-688108F44424}"/>
              </a:ext>
            </a:extLst>
          </p:cNvPr>
          <p:cNvSpPr txBox="1"/>
          <p:nvPr/>
        </p:nvSpPr>
        <p:spPr>
          <a:xfrm>
            <a:off x="4649862" y="4621608"/>
            <a:ext cx="2081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Distributed Perimeter Control</a:t>
            </a:r>
          </a:p>
        </p:txBody>
      </p:sp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F0EEB571-D147-4EAD-1163-BDD12D70EA8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979" y="4117076"/>
            <a:ext cx="304764" cy="304764"/>
          </a:xfrm>
          <a:prstGeom prst="rect">
            <a:avLst/>
          </a:prstGeom>
        </p:spPr>
      </p:pic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DA8B5CF2-2FE8-853D-55A7-C4D874B658C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160" y="4112176"/>
            <a:ext cx="304764" cy="304764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0BEBE3D0-552B-24F2-1CD5-E10DDC49578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33" y="4083585"/>
            <a:ext cx="304764" cy="30476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7B9CF3A-D24B-7D6D-DCC1-BA442CCF0C53}"/>
              </a:ext>
            </a:extLst>
          </p:cNvPr>
          <p:cNvSpPr txBox="1"/>
          <p:nvPr/>
        </p:nvSpPr>
        <p:spPr>
          <a:xfrm>
            <a:off x="3394717" y="2769051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FQDN Filtering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7EDCA1-CE7B-DF1B-1DC0-A1E27ED2C9A8}"/>
              </a:ext>
            </a:extLst>
          </p:cNvPr>
          <p:cNvSpPr txBox="1"/>
          <p:nvPr/>
        </p:nvSpPr>
        <p:spPr>
          <a:xfrm>
            <a:off x="8666791" y="299512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Geo-Blocking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E8E974-E419-0E93-6EF1-4D5178E68840}"/>
              </a:ext>
            </a:extLst>
          </p:cNvPr>
          <p:cNvSpPr txBox="1"/>
          <p:nvPr/>
        </p:nvSpPr>
        <p:spPr>
          <a:xfrm>
            <a:off x="5561841" y="3097866"/>
            <a:ext cx="1220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Threat Prevention</a:t>
            </a:r>
          </a:p>
        </p:txBody>
      </p: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9DB18398-6494-EC1C-4A0B-7F0985358320}"/>
              </a:ext>
            </a:extLst>
          </p:cNvPr>
          <p:cNvCxnSpPr>
            <a:cxnSpLocks/>
          </p:cNvCxnSpPr>
          <p:nvPr/>
        </p:nvCxnSpPr>
        <p:spPr>
          <a:xfrm flipV="1">
            <a:off x="3537879" y="2397592"/>
            <a:ext cx="3362143" cy="1666659"/>
          </a:xfrm>
          <a:prstGeom prst="curvedConnector3">
            <a:avLst>
              <a:gd name="adj1" fmla="val 39162"/>
            </a:avLst>
          </a:prstGeom>
          <a:ln w="76200">
            <a:solidFill>
              <a:srgbClr val="57BA41">
                <a:alpha val="47843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C8EF3C7B-6398-BF8F-246A-2C2C579FB84A}"/>
              </a:ext>
            </a:extLst>
          </p:cNvPr>
          <p:cNvCxnSpPr>
            <a:cxnSpLocks/>
            <a:stCxn id="35" idx="3"/>
          </p:cNvCxnSpPr>
          <p:nvPr/>
        </p:nvCxnSpPr>
        <p:spPr>
          <a:xfrm flipH="1" flipV="1">
            <a:off x="8194908" y="2644394"/>
            <a:ext cx="784188" cy="1413669"/>
          </a:xfrm>
          <a:prstGeom prst="curvedConnector4">
            <a:avLst>
              <a:gd name="adj1" fmla="val -157153"/>
              <a:gd name="adj2" fmla="val 77370"/>
            </a:avLst>
          </a:prstGeom>
          <a:ln w="76200">
            <a:solidFill>
              <a:srgbClr val="57BA41">
                <a:alpha val="47843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FD44A2CA-4AF6-42AE-C519-4561F55D65C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463667" y="3529367"/>
            <a:ext cx="579517" cy="528696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>
                <a:alpha val="47843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Multiply 69">
            <a:extLst>
              <a:ext uri="{FF2B5EF4-FFF2-40B4-BE49-F238E27FC236}">
                <a16:creationId xmlns:a16="http://schemas.microsoft.com/office/drawing/2014/main" id="{9C277E9D-7D6A-3FAA-5D6F-53DF3281F1FC}"/>
              </a:ext>
            </a:extLst>
          </p:cNvPr>
          <p:cNvSpPr/>
          <p:nvPr/>
        </p:nvSpPr>
        <p:spPr>
          <a:xfrm>
            <a:off x="6531593" y="3686796"/>
            <a:ext cx="395649" cy="3983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F03F70-3465-8166-A95B-8D78E0C9CBC9}"/>
              </a:ext>
            </a:extLst>
          </p:cNvPr>
          <p:cNvSpPr txBox="1"/>
          <p:nvPr/>
        </p:nvSpPr>
        <p:spPr>
          <a:xfrm>
            <a:off x="3066882" y="1348773"/>
            <a:ext cx="1789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Centralized Management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765DEE6E-ACD7-FB43-1572-A0C995F3AC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184" y="386494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3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7 L -0.03529 0.01805 L -0.06289 0.04143 L -0.07592 0.06597 L -0.08347 0.0993 L -0.08842 0.13032 L -0.09154 0.16921 L -0.09102 0.19699 L -0.08907 0.22592 L -0.08217 0.25023 L -0.07032 0.27708 L -0.05534 0.29375 " pathEditMode="relative" rAng="0" ptsTypes="AAAAAAAAAA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70" y="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456 0.29051 L 0.05364 0.2877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4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E9EDA06-E975-C283-6802-C16B526A3DF0}"/>
              </a:ext>
            </a:extLst>
          </p:cNvPr>
          <p:cNvSpPr/>
          <p:nvPr/>
        </p:nvSpPr>
        <p:spPr>
          <a:xfrm>
            <a:off x="3053487" y="3844883"/>
            <a:ext cx="2515164" cy="1467475"/>
          </a:xfrm>
          <a:prstGeom prst="roundRect">
            <a:avLst>
              <a:gd name="adj" fmla="val 8166"/>
            </a:avLst>
          </a:prstGeom>
          <a:noFill/>
          <a:ln w="38100"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raphic 51" descr="Processor outline">
            <a:extLst>
              <a:ext uri="{FF2B5EF4-FFF2-40B4-BE49-F238E27FC236}">
                <a16:creationId xmlns:a16="http://schemas.microsoft.com/office/drawing/2014/main" id="{24CFAB4F-87E1-B36E-9635-D4FD64700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0179" y="4472868"/>
            <a:ext cx="699207" cy="69920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3253758-65AA-4F37-0B55-5E6C069C4876}"/>
              </a:ext>
            </a:extLst>
          </p:cNvPr>
          <p:cNvCxnSpPr>
            <a:cxnSpLocks/>
            <a:stCxn id="32" idx="0"/>
            <a:endCxn id="32" idx="2"/>
          </p:cNvCxnSpPr>
          <p:nvPr/>
        </p:nvCxnSpPr>
        <p:spPr>
          <a:xfrm>
            <a:off x="4311069" y="3844883"/>
            <a:ext cx="0" cy="1467475"/>
          </a:xfrm>
          <a:prstGeom prst="line">
            <a:avLst/>
          </a:prstGeom>
          <a:ln w="12700" cap="rnd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Processor outline">
            <a:extLst>
              <a:ext uri="{FF2B5EF4-FFF2-40B4-BE49-F238E27FC236}">
                <a16:creationId xmlns:a16="http://schemas.microsoft.com/office/drawing/2014/main" id="{292D8403-2840-03FD-0109-8F2745390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2004" y="4466007"/>
            <a:ext cx="699207" cy="69920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DB465F1-E62B-565A-B2E8-72F8A15EFE93}"/>
              </a:ext>
            </a:extLst>
          </p:cNvPr>
          <p:cNvSpPr txBox="1"/>
          <p:nvPr/>
        </p:nvSpPr>
        <p:spPr>
          <a:xfrm>
            <a:off x="3807449" y="4808040"/>
            <a:ext cx="871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/>
              <a:t>Cloud</a:t>
            </a:r>
          </a:p>
          <a:p>
            <a:pPr algn="ctr"/>
            <a:r>
              <a:rPr lang="en-US" sz="1200" b="1"/>
              <a:t>Workloads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339157-E4D0-B908-AD8C-63638C26EA97}"/>
              </a:ext>
            </a:extLst>
          </p:cNvPr>
          <p:cNvSpPr txBox="1"/>
          <p:nvPr/>
        </p:nvSpPr>
        <p:spPr>
          <a:xfrm>
            <a:off x="3085791" y="3864407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AZ1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E079ED-CCEE-A457-684D-9F18FBEC4E9C}"/>
              </a:ext>
            </a:extLst>
          </p:cNvPr>
          <p:cNvSpPr txBox="1"/>
          <p:nvPr/>
        </p:nvSpPr>
        <p:spPr>
          <a:xfrm>
            <a:off x="5076243" y="3864407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AZ2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FA3523-7866-A7D4-50A6-8695F74729D5}"/>
              </a:ext>
            </a:extLst>
          </p:cNvPr>
          <p:cNvSpPr txBox="1"/>
          <p:nvPr/>
        </p:nvSpPr>
        <p:spPr>
          <a:xfrm>
            <a:off x="3918599" y="539153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 1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9E08E2DA-C7AE-23F6-3515-8D5CB17DDEDA}"/>
              </a:ext>
            </a:extLst>
          </p:cNvPr>
          <p:cNvSpPr/>
          <p:nvPr/>
        </p:nvSpPr>
        <p:spPr>
          <a:xfrm>
            <a:off x="2947236" y="1859502"/>
            <a:ext cx="5516120" cy="4102515"/>
          </a:xfrm>
          <a:prstGeom prst="roundRect">
            <a:avLst>
              <a:gd name="adj" fmla="val 7573"/>
            </a:avLst>
          </a:prstGeom>
          <a:noFill/>
          <a:ln w="25400" cap="rnd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0B41011-AF1F-A6EA-9046-447A042C5E4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25932" y="1958485"/>
            <a:ext cx="420131" cy="42013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0AAEFC4-4C81-C615-22E7-507B111AE4E4}"/>
              </a:ext>
            </a:extLst>
          </p:cNvPr>
          <p:cNvGrpSpPr/>
          <p:nvPr/>
        </p:nvGrpSpPr>
        <p:grpSpPr>
          <a:xfrm>
            <a:off x="3607629" y="1016435"/>
            <a:ext cx="1194334" cy="724055"/>
            <a:chOff x="6761827" y="4010288"/>
            <a:chExt cx="1194334" cy="724055"/>
          </a:xfrm>
        </p:grpSpPr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18C96AA0-4595-83BB-2ABD-ED86AC64BC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1827" y="4010288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6E0167-4997-D0D7-DA40-AB95C70F0A58}"/>
                </a:ext>
              </a:extLst>
            </p:cNvPr>
            <p:cNvSpPr txBox="1"/>
            <p:nvPr/>
          </p:nvSpPr>
          <p:spPr>
            <a:xfrm>
              <a:off x="7012688" y="4299340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C53716DB-E382-A96B-5A8E-237A30BB668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6243" y="188225"/>
            <a:ext cx="761616" cy="6199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32C1A8B-5ED8-93A9-3399-0F494867AD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9680" y="221271"/>
            <a:ext cx="523281" cy="52328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AFCD6E0-3D21-161C-DE87-743392A5DA87}"/>
              </a:ext>
            </a:extLst>
          </p:cNvPr>
          <p:cNvSpPr txBox="1"/>
          <p:nvPr/>
        </p:nvSpPr>
        <p:spPr>
          <a:xfrm>
            <a:off x="6954551" y="172405"/>
            <a:ext cx="758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Aviatrix</a:t>
            </a:r>
          </a:p>
          <a:p>
            <a:r>
              <a:rPr lang="en-US" sz="1400" b="1" err="1"/>
              <a:t>CoPilot</a:t>
            </a:r>
            <a:endParaRPr lang="en-US" sz="1400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99E261-5263-FD47-8005-B2A5824D7D18}"/>
              </a:ext>
            </a:extLst>
          </p:cNvPr>
          <p:cNvSpPr txBox="1"/>
          <p:nvPr/>
        </p:nvSpPr>
        <p:spPr>
          <a:xfrm>
            <a:off x="4204796" y="216537"/>
            <a:ext cx="934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/>
              <a:t>Aviatrix</a:t>
            </a:r>
          </a:p>
          <a:p>
            <a:pPr algn="r"/>
            <a:r>
              <a:rPr lang="en-US" sz="1400" b="1"/>
              <a:t>Controller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1872282E-618D-01E5-141B-F8AC2856A09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0938" y="1965904"/>
            <a:ext cx="420131" cy="42013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F95EEA3-CDA9-FEA9-7BFA-3B375292CD34}"/>
              </a:ext>
            </a:extLst>
          </p:cNvPr>
          <p:cNvSpPr txBox="1"/>
          <p:nvPr/>
        </p:nvSpPr>
        <p:spPr>
          <a:xfrm>
            <a:off x="3069842" y="2327145"/>
            <a:ext cx="1046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/>
              <a:t>Aviatrix </a:t>
            </a:r>
          </a:p>
          <a:p>
            <a:pPr algn="ctr"/>
            <a:r>
              <a:rPr lang="en-US" sz="1200" b="1"/>
              <a:t>Secure Egress</a:t>
            </a:r>
          </a:p>
          <a:p>
            <a:pPr algn="ctr"/>
            <a:r>
              <a:rPr lang="en-US" sz="1200" b="1"/>
              <a:t>Gateways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B15C0C-0BC2-1228-30AB-70D5AE72E4F8}"/>
              </a:ext>
            </a:extLst>
          </p:cNvPr>
          <p:cNvSpPr txBox="1"/>
          <p:nvPr/>
        </p:nvSpPr>
        <p:spPr>
          <a:xfrm>
            <a:off x="4487158" y="2263159"/>
            <a:ext cx="1141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/>
              <a:t>Aviatrix Transit</a:t>
            </a:r>
          </a:p>
          <a:p>
            <a:pPr algn="ctr"/>
            <a:r>
              <a:rPr lang="en-US" sz="1200" b="1"/>
              <a:t>Gateways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9E1773-D6DB-D9FE-4F35-8FB04DFD28EB}"/>
              </a:ext>
            </a:extLst>
          </p:cNvPr>
          <p:cNvCxnSpPr>
            <a:cxnSpLocks/>
            <a:stCxn id="34" idx="3"/>
            <a:endCxn id="3" idx="1"/>
          </p:cNvCxnSpPr>
          <p:nvPr/>
        </p:nvCxnSpPr>
        <p:spPr>
          <a:xfrm flipV="1">
            <a:off x="4311069" y="2168551"/>
            <a:ext cx="1214863" cy="74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2897C61B-5474-8AA1-086D-3733AFE9207E}"/>
              </a:ext>
            </a:extLst>
          </p:cNvPr>
          <p:cNvCxnSpPr>
            <a:cxnSpLocks/>
          </p:cNvCxnSpPr>
          <p:nvPr/>
        </p:nvCxnSpPr>
        <p:spPr>
          <a:xfrm rot="10800000">
            <a:off x="4204796" y="1739704"/>
            <a:ext cx="1526008" cy="428620"/>
          </a:xfrm>
          <a:prstGeom prst="curvedConnector3">
            <a:avLst>
              <a:gd name="adj1" fmla="val 102713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B44DC82E-42E8-5D1F-C871-45D126B15C53}"/>
              </a:ext>
            </a:extLst>
          </p:cNvPr>
          <p:cNvSpPr/>
          <p:nvPr/>
        </p:nvSpPr>
        <p:spPr>
          <a:xfrm>
            <a:off x="5758421" y="3844883"/>
            <a:ext cx="2515164" cy="1467475"/>
          </a:xfrm>
          <a:prstGeom prst="roundRect">
            <a:avLst>
              <a:gd name="adj" fmla="val 8166"/>
            </a:avLst>
          </a:prstGeom>
          <a:noFill/>
          <a:ln w="38100"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Graphic 142" descr="Processor outline">
            <a:extLst>
              <a:ext uri="{FF2B5EF4-FFF2-40B4-BE49-F238E27FC236}">
                <a16:creationId xmlns:a16="http://schemas.microsoft.com/office/drawing/2014/main" id="{BFC4F9AE-25CC-9B08-1A27-EB25C7552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95113" y="4472868"/>
            <a:ext cx="699207" cy="699207"/>
          </a:xfrm>
          <a:prstGeom prst="rect">
            <a:avLst/>
          </a:prstGeom>
        </p:spPr>
      </p:pic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928B2B4-2916-F285-2D79-2802858E5BA2}"/>
              </a:ext>
            </a:extLst>
          </p:cNvPr>
          <p:cNvCxnSpPr>
            <a:cxnSpLocks/>
            <a:stCxn id="142" idx="0"/>
            <a:endCxn id="142" idx="2"/>
          </p:cNvCxnSpPr>
          <p:nvPr/>
        </p:nvCxnSpPr>
        <p:spPr>
          <a:xfrm>
            <a:off x="7016003" y="3844883"/>
            <a:ext cx="0" cy="1467475"/>
          </a:xfrm>
          <a:prstGeom prst="line">
            <a:avLst/>
          </a:prstGeom>
          <a:ln w="12700" cap="rnd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Graphic 144" descr="Processor outline">
            <a:extLst>
              <a:ext uri="{FF2B5EF4-FFF2-40B4-BE49-F238E27FC236}">
                <a16:creationId xmlns:a16="http://schemas.microsoft.com/office/drawing/2014/main" id="{16D0DA67-6F2C-8896-7A00-C4414D193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96938" y="4466007"/>
            <a:ext cx="699207" cy="699207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94ED9935-222F-F086-F166-CE7E296630CE}"/>
              </a:ext>
            </a:extLst>
          </p:cNvPr>
          <p:cNvSpPr txBox="1"/>
          <p:nvPr/>
        </p:nvSpPr>
        <p:spPr>
          <a:xfrm>
            <a:off x="6512383" y="4808040"/>
            <a:ext cx="871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/>
              <a:t>Cloud</a:t>
            </a:r>
          </a:p>
          <a:p>
            <a:pPr algn="ctr"/>
            <a:r>
              <a:rPr lang="en-US" sz="1200" b="1"/>
              <a:t>Workloads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58DB6B8-704B-B747-7947-165BD836FAB5}"/>
              </a:ext>
            </a:extLst>
          </p:cNvPr>
          <p:cNvSpPr txBox="1"/>
          <p:nvPr/>
        </p:nvSpPr>
        <p:spPr>
          <a:xfrm>
            <a:off x="5790725" y="3864407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AZ1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09E5872-8701-1043-081D-01B87F9E98CF}"/>
              </a:ext>
            </a:extLst>
          </p:cNvPr>
          <p:cNvSpPr txBox="1"/>
          <p:nvPr/>
        </p:nvSpPr>
        <p:spPr>
          <a:xfrm>
            <a:off x="7781177" y="3864407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AZ2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169BDB-B86A-842A-15FC-FB77001DA7B9}"/>
              </a:ext>
            </a:extLst>
          </p:cNvPr>
          <p:cNvSpPr txBox="1"/>
          <p:nvPr/>
        </p:nvSpPr>
        <p:spPr>
          <a:xfrm>
            <a:off x="6623533" y="539153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 2</a:t>
            </a:r>
          </a:p>
        </p:txBody>
      </p:sp>
      <p:pic>
        <p:nvPicPr>
          <p:cNvPr id="2" name="Picture 2" descr="Transit Gateway | AWS Cloud Resource Directory">
            <a:extLst>
              <a:ext uri="{FF2B5EF4-FFF2-40B4-BE49-F238E27FC236}">
                <a16:creationId xmlns:a16="http://schemas.microsoft.com/office/drawing/2014/main" id="{7916EB90-19AF-6571-6DCC-657A24928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359" y="3030523"/>
            <a:ext cx="458890" cy="4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84A488-46FC-24A6-62D2-79A3A1E13F0B}"/>
              </a:ext>
            </a:extLst>
          </p:cNvPr>
          <p:cNvCxnSpPr>
            <a:endCxn id="2" idx="1"/>
          </p:cNvCxnSpPr>
          <p:nvPr/>
        </p:nvCxnSpPr>
        <p:spPr>
          <a:xfrm flipV="1">
            <a:off x="4243777" y="3259968"/>
            <a:ext cx="1257582" cy="55361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43AFCC-1937-3204-61FF-65DA8EAE50E9}"/>
              </a:ext>
            </a:extLst>
          </p:cNvPr>
          <p:cNvCxnSpPr>
            <a:cxnSpLocks/>
          </p:cNvCxnSpPr>
          <p:nvPr/>
        </p:nvCxnSpPr>
        <p:spPr>
          <a:xfrm flipH="1" flipV="1">
            <a:off x="5914355" y="3279106"/>
            <a:ext cx="1257582" cy="55361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4D44DA-BB54-82B1-573D-25C58AC04411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5730804" y="2378616"/>
            <a:ext cx="5194" cy="65190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1FA2C8-0519-77BC-44C7-9186858AA98E}"/>
              </a:ext>
            </a:extLst>
          </p:cNvPr>
          <p:cNvCxnSpPr>
            <a:cxnSpLocks/>
            <a:stCxn id="11" idx="3"/>
            <a:endCxn id="3" idx="3"/>
          </p:cNvCxnSpPr>
          <p:nvPr/>
        </p:nvCxnSpPr>
        <p:spPr>
          <a:xfrm flipH="1">
            <a:off x="5946063" y="2168323"/>
            <a:ext cx="1539922" cy="22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9FF0CC93-FA00-8676-B234-1E1FBAF4DEE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65854" y="1958257"/>
            <a:ext cx="420131" cy="4201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CE7581-B218-D205-F64D-8DCD659BE4AE}"/>
              </a:ext>
            </a:extLst>
          </p:cNvPr>
          <p:cNvSpPr txBox="1"/>
          <p:nvPr/>
        </p:nvSpPr>
        <p:spPr>
          <a:xfrm>
            <a:off x="7226760" y="2306735"/>
            <a:ext cx="1046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/>
              <a:t>Aviatrix </a:t>
            </a:r>
          </a:p>
          <a:p>
            <a:pPr algn="ctr"/>
            <a:r>
              <a:rPr lang="en-US" sz="1200" b="1"/>
              <a:t>Secure Egress</a:t>
            </a:r>
          </a:p>
          <a:p>
            <a:pPr algn="ctr"/>
            <a:r>
              <a:rPr lang="en-US" sz="1200" b="1"/>
              <a:t>Gateways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F3B72A-20EA-FD8B-BD5C-419EA8779FB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95032" y="2910479"/>
            <a:ext cx="2362911" cy="89389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35B1068-3649-FC13-99DB-9178232D2690}"/>
              </a:ext>
            </a:extLst>
          </p:cNvPr>
          <p:cNvGrpSpPr/>
          <p:nvPr/>
        </p:nvGrpSpPr>
        <p:grpSpPr>
          <a:xfrm>
            <a:off x="6694320" y="1003652"/>
            <a:ext cx="1194334" cy="724055"/>
            <a:chOff x="6761827" y="4010288"/>
            <a:chExt cx="1194334" cy="724055"/>
          </a:xfrm>
        </p:grpSpPr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04A7CF6F-6EE4-8F79-475B-F063A18BC5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1827" y="4010288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DB065A-8645-66CE-4F3B-0051541C6E44}"/>
                </a:ext>
              </a:extLst>
            </p:cNvPr>
            <p:cNvSpPr txBox="1"/>
            <p:nvPr/>
          </p:nvSpPr>
          <p:spPr>
            <a:xfrm>
              <a:off x="7012688" y="4299340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853A9A8B-A2A5-11F9-0795-9270BA4E08A8}"/>
              </a:ext>
            </a:extLst>
          </p:cNvPr>
          <p:cNvCxnSpPr>
            <a:cxnSpLocks/>
          </p:cNvCxnSpPr>
          <p:nvPr/>
        </p:nvCxnSpPr>
        <p:spPr>
          <a:xfrm flipV="1">
            <a:off x="5758421" y="1714882"/>
            <a:ext cx="1543565" cy="460058"/>
          </a:xfrm>
          <a:prstGeom prst="curvedConnector3">
            <a:avLst>
              <a:gd name="adj1" fmla="val 99886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A0BF4876-17E2-F297-C84F-A02A02BCEEE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25" y="2225780"/>
            <a:ext cx="304764" cy="304764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D2ACA4BD-63C2-B242-0995-0ABFCE177DA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443" y="2195747"/>
            <a:ext cx="304764" cy="30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8BF7ACC-9092-6D40-BA43-CB0BA8A0A3D1}" vid="{5FCFA68E-6931-DB40-86C4-4226B24EC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4" ma:contentTypeDescription="Create a new document." ma:contentTypeScope="" ma:versionID="430d1f542ce570a06ab36dd3304d019d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f55d18327d5e6bebccb59ce712d1bc85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</documentManagement>
</p:properties>
</file>

<file path=customXml/itemProps1.xml><?xml version="1.0" encoding="utf-8"?>
<ds:datastoreItem xmlns:ds="http://schemas.openxmlformats.org/officeDocument/2006/customXml" ds:itemID="{F139A3C2-B9DA-4176-A06C-B15798A83C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145dc-5422-4d95-9035-99d1eb0aad04"/>
    <ds:schemaRef ds:uri="441d0141-fee1-4d79-859b-40b8ef8f47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E9F5DE-C304-4FCB-A49B-77448954F0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B9FF71-FEEE-44B8-A6CF-D155580552DE}">
  <ds:schemaRefs>
    <ds:schemaRef ds:uri="http://schemas.microsoft.com/office/2006/documentManagement/types"/>
    <ds:schemaRef ds:uri="441d0141-fee1-4d79-859b-40b8ef8f47c8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d86145dc-5422-4d95-9035-99d1eb0aad0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</TotalTime>
  <Words>860</Words>
  <Application>Microsoft Macintosh PowerPoint</Application>
  <PresentationFormat>Widescreen</PresentationFormat>
  <Paragraphs>274</Paragraphs>
  <Slides>14</Slides>
  <Notes>8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1_Aviatrix_lite</vt:lpstr>
      <vt:lpstr>Micro-Segmentation</vt:lpstr>
      <vt:lpstr>Micro-Segmentation Basics</vt:lpstr>
      <vt:lpstr>Intra VPC/VNET Distributed Firewalling (Micro-Segmentation)</vt:lpstr>
      <vt:lpstr>Network Segmentation &amp; Micro-Segmentation Together</vt:lpstr>
      <vt:lpstr>Network Segmentation &amp; Micro-Segmentation Together</vt:lpstr>
      <vt:lpstr>Network Segmentation &amp; Micro-Segmentation Together</vt:lpstr>
      <vt:lpstr>PowerPoint Presentation</vt:lpstr>
      <vt:lpstr>PowerPoint Presentation</vt:lpstr>
      <vt:lpstr>PowerPoint Presentation</vt:lpstr>
      <vt:lpstr>Reduce Cloud Costs, Improve Security, Non-Disruptive Deployment</vt:lpstr>
      <vt:lpstr>PowerPoint Presentation</vt:lpstr>
      <vt:lpstr>PowerPoint Presentation</vt:lpstr>
      <vt:lpstr>Smart Groups Creation</vt:lpstr>
      <vt:lpstr>Pre-defined Smart Groups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 Enterprise Brands Choose Aviatrix for Cloud Networking</dc:title>
  <dc:creator>Rod Stuhlmuller</dc:creator>
  <cp:lastModifiedBy>Shahzad Ali</cp:lastModifiedBy>
  <cp:revision>2</cp:revision>
  <dcterms:created xsi:type="dcterms:W3CDTF">2022-08-22T16:42:25Z</dcterms:created>
  <dcterms:modified xsi:type="dcterms:W3CDTF">2024-02-12T06:03:10Z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0x01010025FF59F72C37B247A113CAF04F05D1A2</vt:lpwstr>
  </property>
  <property fmtid="{D5CDD505-2E9C-101B-9397-08002B2CF9AE}" pid="3" name="MediaServiceImageTags">
    <vt:lpwstr/>
  </property>
</Properties>
</file>