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4"/>
  </p:sldMasterIdLst>
  <p:notesMasterIdLst>
    <p:notesMasterId r:id="rId14"/>
  </p:notesMasterIdLst>
  <p:sldIdLst>
    <p:sldId id="2132736271" r:id="rId5"/>
    <p:sldId id="2132736272" r:id="rId6"/>
    <p:sldId id="2132736274" r:id="rId7"/>
    <p:sldId id="2132736275" r:id="rId8"/>
    <p:sldId id="2132736276" r:id="rId9"/>
    <p:sldId id="2076137258" r:id="rId10"/>
    <p:sldId id="2132736277" r:id="rId11"/>
    <p:sldId id="2132736273" r:id="rId12"/>
    <p:sldId id="2132736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3"/>
    <p:restoredTop sz="91429"/>
  </p:normalViewPr>
  <p:slideViewPr>
    <p:cSldViewPr snapToGrid="0">
      <p:cViewPr varScale="1">
        <p:scale>
          <a:sx n="117" d="100"/>
          <a:sy n="117" d="100"/>
        </p:scale>
        <p:origin x="1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0C143-52DC-D74A-8F3F-28446D39C49A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3EC1A-CBFA-214C-ADD5-B66908B3D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6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6435137" y="1323902"/>
            <a:ext cx="5756864" cy="1848910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36965" y="3172812"/>
            <a:ext cx="5755177" cy="946821"/>
          </a:xfrm>
        </p:spPr>
        <p:txBody>
          <a:bodyPr>
            <a:normAutofit/>
          </a:bodyPr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435317" y="4518778"/>
            <a:ext cx="5756697" cy="100647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sz="1600" dirty="0"/>
              <a:t>ACE Solutions Architecture Team</a:t>
            </a: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6455414" y="2460397"/>
            <a:ext cx="5736586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646" y="1201500"/>
            <a:ext cx="3960000" cy="4455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643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123523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396112"/>
            <a:ext cx="3424517" cy="10309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55" y="619765"/>
            <a:ext cx="3110485" cy="58363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55" y="1548331"/>
            <a:ext cx="3172545" cy="37613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648173" y="396113"/>
            <a:ext cx="7483247" cy="57506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771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8767483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71538" y="1306286"/>
            <a:ext cx="3172545" cy="4840515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8207885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8208671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578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109776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382663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073726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403461" y="1277667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793820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110139" y="1283416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2341" y="1365058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412076" y="1371834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802435" y="136505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7118754" y="1377581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97632" y="2217287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527367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917726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7234045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B5EB1F-15AB-2CCA-76D9-9059D24221F1}"/>
              </a:ext>
            </a:extLst>
          </p:cNvPr>
          <p:cNvSpPr/>
          <p:nvPr userDrawn="1"/>
        </p:nvSpPr>
        <p:spPr>
          <a:xfrm>
            <a:off x="10474844" y="1281701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C84775AC-7525-7CF5-5560-2B6C3361E4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83459" y="137586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2F18583E-D241-2D3A-F9F0-E1207FC3E53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98750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44407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-1539" y="1995262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062465" y="2444226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4717130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8328825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3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4320517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7914640" y="3149345"/>
            <a:ext cx="3434175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9202DC-828B-37DE-A8A9-4BFDA9D59BFD}"/>
              </a:ext>
            </a:extLst>
          </p:cNvPr>
          <p:cNvGrpSpPr/>
          <p:nvPr userDrawn="1"/>
        </p:nvGrpSpPr>
        <p:grpSpPr>
          <a:xfrm>
            <a:off x="0" y="2077884"/>
            <a:ext cx="12192000" cy="249806"/>
            <a:chOff x="-1539" y="961703"/>
            <a:chExt cx="12192000" cy="24980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44237B-C909-E4CB-FDA9-26770FA4921E}"/>
                </a:ext>
              </a:extLst>
            </p:cNvPr>
            <p:cNvCxnSpPr/>
            <p:nvPr userDrawn="1"/>
          </p:nvCxnSpPr>
          <p:spPr>
            <a:xfrm>
              <a:off x="-1539" y="1070004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A7D4A15-BE62-D88E-D4CA-840D8BD58C68}"/>
                </a:ext>
              </a:extLst>
            </p:cNvPr>
            <p:cNvSpPr/>
            <p:nvPr userDrawn="1"/>
          </p:nvSpPr>
          <p:spPr>
            <a:xfrm>
              <a:off x="2217968" y="961703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F00D77-7A4B-6BE7-0F8D-D67AD9276B7A}"/>
                </a:ext>
              </a:extLst>
            </p:cNvPr>
            <p:cNvSpPr/>
            <p:nvPr userDrawn="1"/>
          </p:nvSpPr>
          <p:spPr>
            <a:xfrm>
              <a:off x="5876953" y="975838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B0ADCA-B6CC-D870-2821-E7BF66D706B1}"/>
                </a:ext>
              </a:extLst>
            </p:cNvPr>
            <p:cNvSpPr/>
            <p:nvPr userDrawn="1"/>
          </p:nvSpPr>
          <p:spPr>
            <a:xfrm>
              <a:off x="9492968" y="975839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</p:grp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5A71EAB4-6655-3DE1-AB3A-E509A1F3B5A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7493" y="1016831"/>
            <a:ext cx="10651321" cy="81714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91718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69651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44253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881896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47804" y="131534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413712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10179621" y="1343291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26392" y="1424932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487980" y="1409514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249568" y="1424930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9011157" y="1437455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2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487736" y="2373518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249080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9010425" y="2401461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95488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20479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322860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2196448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86695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176942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9667189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41952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932199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22446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912693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149286" y="3336925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635213" y="3336924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121140" y="3336923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8607067" y="3336922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149286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634969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120652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8606335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1149286" y="1281442"/>
            <a:ext cx="9794875" cy="7831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372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0" y="246888"/>
            <a:ext cx="11405896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4" y="1130372"/>
            <a:ext cx="5788483" cy="471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57360" y="1130371"/>
            <a:ext cx="5734639" cy="47132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3995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1712537" y="252329"/>
            <a:ext cx="8766927" cy="6333816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bg1">
                  <a:alpha val="78000"/>
                </a:schemeClr>
              </a:gs>
              <a:gs pos="0">
                <a:schemeClr val="bg1">
                  <a:lumMod val="95000"/>
                  <a:alpha val="79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15061" y="1098863"/>
            <a:ext cx="3161878" cy="35571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161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11406680" cy="5302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36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1453662"/>
            <a:ext cx="11406680" cy="48181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E00E58-6F0B-9B92-104B-6C76F433AB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3525" y="914400"/>
            <a:ext cx="10869613" cy="374650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001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8364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7126664" cy="68580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lumMod val="75000"/>
                </a:schemeClr>
              </a:gs>
              <a:gs pos="37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>
            <a:off x="2495413" y="0"/>
            <a:ext cx="8940800" cy="6858000"/>
          </a:xfrm>
          <a:custGeom>
            <a:avLst/>
            <a:gdLst>
              <a:gd name="T0" fmla="*/ 108 w 2805"/>
              <a:gd name="T1" fmla="*/ 1976 h 2151"/>
              <a:gd name="T2" fmla="*/ 411 w 2805"/>
              <a:gd name="T3" fmla="*/ 2151 h 2151"/>
              <a:gd name="T4" fmla="*/ 2805 w 2805"/>
              <a:gd name="T5" fmla="*/ 2151 h 2151"/>
              <a:gd name="T6" fmla="*/ 2805 w 2805"/>
              <a:gd name="T7" fmla="*/ 0 h 2151"/>
              <a:gd name="T8" fmla="*/ 1124 w 2805"/>
              <a:gd name="T9" fmla="*/ 0 h 2151"/>
              <a:gd name="T10" fmla="*/ 1124 w 2805"/>
              <a:gd name="T11" fmla="*/ 0 h 2151"/>
              <a:gd name="T12" fmla="*/ 1018 w 2805"/>
              <a:gd name="T13" fmla="*/ 28 h 2151"/>
              <a:gd name="T14" fmla="*/ 108 w 2805"/>
              <a:gd name="T15" fmla="*/ 554 h 2151"/>
              <a:gd name="T16" fmla="*/ 0 w 2805"/>
              <a:gd name="T17" fmla="*/ 740 h 2151"/>
              <a:gd name="T18" fmla="*/ 0 w 2805"/>
              <a:gd name="T19" fmla="*/ 1790 h 2151"/>
              <a:gd name="T20" fmla="*/ 108 w 2805"/>
              <a:gd name="T21" fmla="*/ 1976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5" h="2151">
                <a:moveTo>
                  <a:pt x="108" y="1976"/>
                </a:moveTo>
                <a:cubicBezTo>
                  <a:pt x="411" y="2151"/>
                  <a:pt x="411" y="2151"/>
                  <a:pt x="411" y="2151"/>
                </a:cubicBezTo>
                <a:cubicBezTo>
                  <a:pt x="2805" y="2151"/>
                  <a:pt x="2805" y="2151"/>
                  <a:pt x="2805" y="2151"/>
                </a:cubicBezTo>
                <a:cubicBezTo>
                  <a:pt x="2805" y="0"/>
                  <a:pt x="2805" y="0"/>
                  <a:pt x="2805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087" y="0"/>
                  <a:pt x="1051" y="9"/>
                  <a:pt x="1018" y="28"/>
                </a:cubicBezTo>
                <a:cubicBezTo>
                  <a:pt x="108" y="554"/>
                  <a:pt x="108" y="554"/>
                  <a:pt x="108" y="554"/>
                </a:cubicBezTo>
                <a:cubicBezTo>
                  <a:pt x="41" y="592"/>
                  <a:pt x="0" y="663"/>
                  <a:pt x="0" y="740"/>
                </a:cubicBezTo>
                <a:cubicBezTo>
                  <a:pt x="0" y="1790"/>
                  <a:pt x="0" y="1790"/>
                  <a:pt x="0" y="1790"/>
                </a:cubicBezTo>
                <a:cubicBezTo>
                  <a:pt x="0" y="1867"/>
                  <a:pt x="41" y="1938"/>
                  <a:pt x="108" y="19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0039546" y="0"/>
            <a:ext cx="215245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31" y="496495"/>
            <a:ext cx="3523647" cy="1033944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30" name="Freeform 5"/>
          <p:cNvSpPr>
            <a:spLocks/>
          </p:cNvSpPr>
          <p:nvPr userDrawn="1"/>
        </p:nvSpPr>
        <p:spPr bwMode="auto">
          <a:xfrm>
            <a:off x="2956988" y="555625"/>
            <a:ext cx="6167437" cy="6296024"/>
          </a:xfrm>
          <a:custGeom>
            <a:avLst/>
            <a:gdLst>
              <a:gd name="T0" fmla="*/ 1002 w 1052"/>
              <a:gd name="T1" fmla="*/ 264 h 1074"/>
              <a:gd name="T2" fmla="*/ 576 w 1052"/>
              <a:gd name="T3" fmla="*/ 18 h 1074"/>
              <a:gd name="T4" fmla="*/ 476 w 1052"/>
              <a:gd name="T5" fmla="*/ 18 h 1074"/>
              <a:gd name="T6" fmla="*/ 50 w 1052"/>
              <a:gd name="T7" fmla="*/ 264 h 1074"/>
              <a:gd name="T8" fmla="*/ 0 w 1052"/>
              <a:gd name="T9" fmla="*/ 351 h 1074"/>
              <a:gd name="T10" fmla="*/ 0 w 1052"/>
              <a:gd name="T11" fmla="*/ 843 h 1074"/>
              <a:gd name="T12" fmla="*/ 50 w 1052"/>
              <a:gd name="T13" fmla="*/ 930 h 1074"/>
              <a:gd name="T14" fmla="*/ 300 w 1052"/>
              <a:gd name="T15" fmla="*/ 1074 h 1074"/>
              <a:gd name="T16" fmla="*/ 752 w 1052"/>
              <a:gd name="T17" fmla="*/ 1074 h 1074"/>
              <a:gd name="T18" fmla="*/ 1002 w 1052"/>
              <a:gd name="T19" fmla="*/ 930 h 1074"/>
              <a:gd name="T20" fmla="*/ 1052 w 1052"/>
              <a:gd name="T21" fmla="*/ 843 h 1074"/>
              <a:gd name="T22" fmla="*/ 1052 w 1052"/>
              <a:gd name="T23" fmla="*/ 351 h 1074"/>
              <a:gd name="T24" fmla="*/ 1002 w 1052"/>
              <a:gd name="T25" fmla="*/ 264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2" h="1074">
                <a:moveTo>
                  <a:pt x="1002" y="264"/>
                </a:moveTo>
                <a:cubicBezTo>
                  <a:pt x="576" y="18"/>
                  <a:pt x="576" y="18"/>
                  <a:pt x="576" y="18"/>
                </a:cubicBezTo>
                <a:cubicBezTo>
                  <a:pt x="545" y="0"/>
                  <a:pt x="507" y="0"/>
                  <a:pt x="476" y="18"/>
                </a:cubicBezTo>
                <a:cubicBezTo>
                  <a:pt x="50" y="264"/>
                  <a:pt x="50" y="264"/>
                  <a:pt x="50" y="264"/>
                </a:cubicBezTo>
                <a:cubicBezTo>
                  <a:pt x="19" y="282"/>
                  <a:pt x="0" y="315"/>
                  <a:pt x="0" y="351"/>
                </a:cubicBezTo>
                <a:cubicBezTo>
                  <a:pt x="0" y="843"/>
                  <a:pt x="0" y="843"/>
                  <a:pt x="0" y="843"/>
                </a:cubicBezTo>
                <a:cubicBezTo>
                  <a:pt x="0" y="878"/>
                  <a:pt x="19" y="912"/>
                  <a:pt x="50" y="930"/>
                </a:cubicBezTo>
                <a:cubicBezTo>
                  <a:pt x="300" y="1074"/>
                  <a:pt x="300" y="1074"/>
                  <a:pt x="300" y="1074"/>
                </a:cubicBezTo>
                <a:cubicBezTo>
                  <a:pt x="752" y="1074"/>
                  <a:pt x="752" y="1074"/>
                  <a:pt x="752" y="1074"/>
                </a:cubicBezTo>
                <a:cubicBezTo>
                  <a:pt x="1002" y="930"/>
                  <a:pt x="1002" y="930"/>
                  <a:pt x="1002" y="930"/>
                </a:cubicBezTo>
                <a:cubicBezTo>
                  <a:pt x="1033" y="912"/>
                  <a:pt x="1052" y="878"/>
                  <a:pt x="1052" y="843"/>
                </a:cubicBezTo>
                <a:cubicBezTo>
                  <a:pt x="1052" y="351"/>
                  <a:pt x="1052" y="351"/>
                  <a:pt x="1052" y="351"/>
                </a:cubicBezTo>
                <a:cubicBezTo>
                  <a:pt x="1052" y="315"/>
                  <a:pt x="1033" y="282"/>
                  <a:pt x="1002" y="264"/>
                </a:cubicBezTo>
                <a:close/>
              </a:path>
            </a:pathLst>
          </a:cu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829815" y="1931437"/>
            <a:ext cx="7239607" cy="4310743"/>
          </a:xfrm>
        </p:spPr>
        <p:txBody>
          <a:bodyPr/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  <a:lvl2pPr marL="233363" indent="-233363">
              <a:spcBef>
                <a:spcPts val="0"/>
              </a:spcBef>
              <a:defRPr>
                <a:solidFill>
                  <a:schemeClr val="accent2"/>
                </a:solidFill>
              </a:defRPr>
            </a:lvl2pPr>
            <a:lvl3pPr marL="457200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3pPr>
            <a:lvl4pPr marL="690563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4pPr>
            <a:lvl5pPr marL="1027113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48" y="6515693"/>
            <a:ext cx="1573142" cy="1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6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rgbClr val="4E436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rgbClr val="4E436E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rgbClr val="4E436E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rgbClr val="4E43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6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8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02E5D-735D-4174-82F5-3E5A79D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7110" cy="583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9971-31CA-46A7-B62B-65D5F1EC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11" y="1004970"/>
            <a:ext cx="11405893" cy="5278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FED88148-DAE4-4EDB-B6CA-525B9863B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2582" y="6456262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8D080F91-5045-49C9-9FBA-334DEA7ED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5567" y="6474827"/>
            <a:ext cx="5240866" cy="348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 strike="noStrike" spc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© Aviatrix Certified Engineer 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1406676" y="93134"/>
            <a:ext cx="655456" cy="737388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0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4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tiff"/><Relationship Id="rId21" Type="http://schemas.openxmlformats.org/officeDocument/2006/relationships/image" Target="../media/image23.tiff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tiff"/><Relationship Id="rId24" Type="http://schemas.openxmlformats.org/officeDocument/2006/relationships/image" Target="../media/image26.pn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28" Type="http://schemas.openxmlformats.org/officeDocument/2006/relationships/image" Target="../media/image30.png"/><Relationship Id="rId10" Type="http://schemas.openxmlformats.org/officeDocument/2006/relationships/image" Target="../media/image12.tiff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emf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viatrix.com/events" TargetMode="External"/><Relationship Id="rId7" Type="http://schemas.openxmlformats.org/officeDocument/2006/relationships/image" Target="../media/image42.svg"/><Relationship Id="rId2" Type="http://schemas.openxmlformats.org/officeDocument/2006/relationships/hyperlink" Target="https://community.aviatrix.com/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5.png"/><Relationship Id="rId7" Type="http://schemas.openxmlformats.org/officeDocument/2006/relationships/image" Target="../media/image48.tif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47.png"/><Relationship Id="rId10" Type="http://schemas.openxmlformats.org/officeDocument/2006/relationships/hyperlink" Target="https://aviatrix.com/blog/secure-your-connection-to-the-cloud-macsec-vs-ipsec/" TargetMode="External"/><Relationship Id="rId4" Type="http://schemas.openxmlformats.org/officeDocument/2006/relationships/image" Target="../media/image46.png"/><Relationship Id="rId9" Type="http://schemas.openxmlformats.org/officeDocument/2006/relationships/image" Target="../media/image3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8A3686-A96F-1425-DA60-6FCB8AE4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IPSec Encryption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6FADD3-8A0B-2420-7C66-7519B9D565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Aviatrix High-Performance Encryption (HPE)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9B621-14C5-586D-1AA8-437898F9F8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4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4D405AF-CC33-F580-AFA2-44EF2094D0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A70B06D-F489-48FF-A885-ABB74CD5C952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8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0E5FF5-C338-A08C-E8E6-9ED39CD0A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NIST Tenet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6803C3-4A7D-F1E9-E62C-C8EA269C5B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55" y="1925053"/>
            <a:ext cx="3172545" cy="33846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0" i="0" kern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From NIST Publication 800-207 - Zero Trust Architecture (ZTA)</a:t>
            </a:r>
            <a:br>
              <a:rPr lang="en-US" sz="2800" b="0" i="0" kern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</a:b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D00DF-96C6-FEE8-3CA6-D33FBCB44B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48173" y="1925053"/>
            <a:ext cx="7483247" cy="4221748"/>
          </a:xfrm>
        </p:spPr>
        <p:txBody>
          <a:bodyPr/>
          <a:lstStyle/>
          <a:p>
            <a:pPr marL="0" indent="0">
              <a:buNone/>
            </a:pPr>
            <a:r>
              <a:rPr lang="en-US" sz="2400" b="0" i="0" kern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“All communication is secured regardless of network location. Network location alone does not imply trust. All communication should be done in the most secure manner available.”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1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C8CC7C-8AAF-C6FD-87E2-18A1641F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 network built by Aviatrix is always Encrypted – No Other Option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7122E7-923A-4248-950C-E17A5D0EB9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628112-0245-391E-A15B-405977F72D6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3242" y="1381828"/>
            <a:ext cx="1613724" cy="92212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101600" dist="1016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EA3F3F-4607-B520-B060-F3695ECDC194}"/>
              </a:ext>
            </a:extLst>
          </p:cNvPr>
          <p:cNvSpPr txBox="1"/>
          <p:nvPr/>
        </p:nvSpPr>
        <p:spPr>
          <a:xfrm>
            <a:off x="636393" y="1462552"/>
            <a:ext cx="1140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Aviatrix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Controller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E2D2C-2437-931F-E9AE-5B4097535D1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9364" y="1428323"/>
            <a:ext cx="815068" cy="66340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E4D788D-D187-F808-6CDB-BBC9F9FC732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0325" y="3274292"/>
            <a:ext cx="1940871" cy="131430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4302878-5D2B-CCFE-3CCC-ED6CE63AAF0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6855" y="3261706"/>
            <a:ext cx="1940871" cy="1314302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49D2DEE-977E-CBB8-63D2-5F8257A9F99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98563" y="3261706"/>
            <a:ext cx="1940871" cy="1314302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8A6F847-AABB-1FF2-D285-D0BCC1358D1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92859" y="3261706"/>
            <a:ext cx="1940871" cy="1314302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C84014E-5B42-0612-5213-EEEA11F2A0D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6779" y="3261706"/>
            <a:ext cx="1940871" cy="13143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4886CF-8CF4-3A3B-8F1D-9B397A0D83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7380" y="4284554"/>
            <a:ext cx="339544" cy="2908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7BABCB-4147-A1E3-DA9F-94782495E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5301" y="4304538"/>
            <a:ext cx="351053" cy="2720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33B1EC-899D-D47A-5920-272E7E08EE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6264" y="4406807"/>
            <a:ext cx="1104998" cy="1225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90F758-C9D9-A6F6-FA35-952F132346BE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053" y="4312943"/>
            <a:ext cx="424111" cy="40686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3C6D233-CFC3-CB49-D43A-F1DD43A0C1DB}"/>
              </a:ext>
            </a:extLst>
          </p:cNvPr>
          <p:cNvGrpSpPr/>
          <p:nvPr/>
        </p:nvGrpSpPr>
        <p:grpSpPr>
          <a:xfrm>
            <a:off x="1172524" y="3587984"/>
            <a:ext cx="9656542" cy="1569132"/>
            <a:chOff x="1526855" y="4996514"/>
            <a:chExt cx="9656542" cy="156913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D53F7C1-FC6E-9941-29A7-2137982FF0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9487" y="5668445"/>
              <a:ext cx="0" cy="897201"/>
            </a:xfrm>
            <a:prstGeom prst="line">
              <a:avLst/>
            </a:prstGeom>
            <a:ln w="127000" cmpd="sng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861E1B2-E46B-1DFA-B600-1BD3EDC42E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26855" y="5058750"/>
              <a:ext cx="322632" cy="533982"/>
            </a:xfrm>
            <a:prstGeom prst="line">
              <a:avLst/>
            </a:prstGeom>
            <a:ln w="127000" cmpd="sng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843229D-1CA6-D700-CCA6-E23D74FB7BCC}"/>
                </a:ext>
              </a:extLst>
            </p:cNvPr>
            <p:cNvCxnSpPr>
              <a:cxnSpLocks/>
            </p:cNvCxnSpPr>
            <p:nvPr/>
          </p:nvCxnSpPr>
          <p:spPr>
            <a:xfrm>
              <a:off x="1935797" y="5584250"/>
              <a:ext cx="2184480" cy="0"/>
            </a:xfrm>
            <a:prstGeom prst="line">
              <a:avLst/>
            </a:prstGeom>
            <a:ln w="127000" cmpd="sng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69E15C-F8D4-BFE5-4591-2796B2DCFF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1191" y="5058750"/>
              <a:ext cx="335100" cy="551621"/>
            </a:xfrm>
            <a:prstGeom prst="line">
              <a:avLst/>
            </a:prstGeom>
            <a:ln w="127000" cmpd="sng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E431B6A-761C-2344-7394-32ADF17C53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72077" y="5053050"/>
              <a:ext cx="310799" cy="557321"/>
            </a:xfrm>
            <a:prstGeom prst="line">
              <a:avLst/>
            </a:prstGeom>
            <a:ln w="127000" cmpd="sng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01A90D-64E6-452E-B669-282EFB293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668" y="4996514"/>
              <a:ext cx="402093" cy="559984"/>
            </a:xfrm>
            <a:prstGeom prst="line">
              <a:avLst/>
            </a:prstGeom>
            <a:ln w="127000" cmpd="sng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C76D95B-D99B-C527-3D4E-B2BE74011E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9557" y="5003961"/>
              <a:ext cx="392024" cy="606409"/>
            </a:xfrm>
            <a:prstGeom prst="line">
              <a:avLst/>
            </a:prstGeom>
            <a:ln w="127000" cmpd="sng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569A34C-4D35-C66C-170C-EEE72864B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88940" y="5029085"/>
              <a:ext cx="394457" cy="555039"/>
            </a:xfrm>
            <a:prstGeom prst="line">
              <a:avLst/>
            </a:prstGeom>
            <a:ln w="127000" cmpd="sng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37AC256-4AF5-185F-8EFD-8903FA407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7864" y="5670415"/>
              <a:ext cx="28565" cy="785635"/>
            </a:xfrm>
            <a:prstGeom prst="line">
              <a:avLst/>
            </a:prstGeom>
            <a:ln w="127000" cmpd="sng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722AA7E-5263-F950-457B-5A0EA28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4271030" y="5581367"/>
              <a:ext cx="1915920" cy="12720"/>
            </a:xfrm>
            <a:prstGeom prst="line">
              <a:avLst/>
            </a:prstGeom>
            <a:ln w="127000" cmpd="sng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9649FB7-ABB8-847C-5B7B-AF1E1F7914DF}"/>
              </a:ext>
            </a:extLst>
          </p:cNvPr>
          <p:cNvGrpSpPr/>
          <p:nvPr/>
        </p:nvGrpSpPr>
        <p:grpSpPr>
          <a:xfrm>
            <a:off x="830733" y="3089290"/>
            <a:ext cx="1365901" cy="2261920"/>
            <a:chOff x="840114" y="2599433"/>
            <a:chExt cx="1365901" cy="226192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67695AC-8746-CF75-020F-E56344F27A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9563" y="3770057"/>
              <a:ext cx="0" cy="897201"/>
            </a:xfrm>
            <a:prstGeom prst="line">
              <a:avLst/>
            </a:prstGeom>
            <a:ln w="127000" cmpd="dbl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204BD45E-C570-1D24-1C9D-6C87B76D1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25455" y="4478933"/>
              <a:ext cx="398633" cy="382420"/>
            </a:xfrm>
            <a:prstGeom prst="rect">
              <a:avLst/>
            </a:prstGeom>
          </p:spPr>
        </p:pic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9DD7D31-2F62-447A-B5BB-356787AC53D6}"/>
                </a:ext>
              </a:extLst>
            </p:cNvPr>
            <p:cNvSpPr/>
            <p:nvPr/>
          </p:nvSpPr>
          <p:spPr>
            <a:xfrm>
              <a:off x="840114" y="2606113"/>
              <a:ext cx="607012" cy="554248"/>
            </a:xfrm>
            <a:prstGeom prst="roundRect">
              <a:avLst>
                <a:gd name="adj" fmla="val 745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C09EA9A-96E7-3400-81A1-27FB2CE8BD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76931" y="3160362"/>
              <a:ext cx="337711" cy="544103"/>
            </a:xfrm>
            <a:prstGeom prst="line">
              <a:avLst/>
            </a:prstGeom>
            <a:ln w="127000" cmpd="dbl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91520EDB-8448-31CF-2257-89E68E91D4B8}"/>
                </a:ext>
              </a:extLst>
            </p:cNvPr>
            <p:cNvSpPr/>
            <p:nvPr/>
          </p:nvSpPr>
          <p:spPr>
            <a:xfrm>
              <a:off x="1599003" y="2606113"/>
              <a:ext cx="607012" cy="554248"/>
            </a:xfrm>
            <a:prstGeom prst="roundRect">
              <a:avLst>
                <a:gd name="adj" fmla="val 745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303929">
                <a:defRPr/>
              </a:pPr>
              <a:endParaRPr lang="en-US" sz="1333">
                <a:solidFill>
                  <a:srgbClr val="FFFFF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5FA35AF-C652-6520-97AA-D1FA046270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8411" y="3103825"/>
              <a:ext cx="382766" cy="609045"/>
            </a:xfrm>
            <a:prstGeom prst="line">
              <a:avLst/>
            </a:prstGeom>
            <a:ln w="127000" cmpd="dbl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B31A990-458A-6819-80CF-7ACF59794721}"/>
                </a:ext>
              </a:extLst>
            </p:cNvPr>
            <p:cNvSpPr txBox="1"/>
            <p:nvPr/>
          </p:nvSpPr>
          <p:spPr>
            <a:xfrm>
              <a:off x="850762" y="2599433"/>
              <a:ext cx="607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Open Sans" panose="020B0606030504020204" pitchFamily="34" charset="0"/>
                  <a:cs typeface="Open Sans" panose="020B0606030504020204" pitchFamily="34" charset="0"/>
                </a:rPr>
                <a:t>VPC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C7492F4-169E-C269-0171-97041D66F112}"/>
              </a:ext>
            </a:extLst>
          </p:cNvPr>
          <p:cNvGrpSpPr/>
          <p:nvPr/>
        </p:nvGrpSpPr>
        <p:grpSpPr>
          <a:xfrm>
            <a:off x="1508322" y="4171406"/>
            <a:ext cx="9513787" cy="456287"/>
            <a:chOff x="1517703" y="3681549"/>
            <a:chExt cx="9513787" cy="45628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C50E8CD-1115-0B63-ED87-77CEF4D215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17703" y="3685737"/>
              <a:ext cx="377478" cy="311906"/>
            </a:xfrm>
            <a:prstGeom prst="line">
              <a:avLst/>
            </a:prstGeom>
            <a:ln w="127000" cmpd="dbl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F3699F0-E49A-CA84-5B00-7154FD893015}"/>
                </a:ext>
              </a:extLst>
            </p:cNvPr>
            <p:cNvGrpSpPr/>
            <p:nvPr/>
          </p:nvGrpSpPr>
          <p:grpSpPr>
            <a:xfrm>
              <a:off x="1795311" y="3847496"/>
              <a:ext cx="303569" cy="262100"/>
              <a:chOff x="2029661" y="5367364"/>
              <a:chExt cx="303569" cy="26210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A2B64C0-78C0-764E-5CB6-FC42FB80F7DD}"/>
                  </a:ext>
                </a:extLst>
              </p:cNvPr>
              <p:cNvSpPr/>
              <p:nvPr/>
            </p:nvSpPr>
            <p:spPr>
              <a:xfrm>
                <a:off x="2029661" y="5415608"/>
                <a:ext cx="303569" cy="2138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pic>
            <p:nvPicPr>
              <p:cNvPr id="53" name="Graphic 52">
                <a:extLst>
                  <a:ext uri="{FF2B5EF4-FFF2-40B4-BE49-F238E27FC236}">
                    <a16:creationId xmlns:a16="http://schemas.microsoft.com/office/drawing/2014/main" id="{C1DE65F1-AC2C-3A44-21A5-B2A7253D85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029661" y="5367364"/>
                <a:ext cx="303569" cy="262100"/>
              </a:xfrm>
              <a:prstGeom prst="rect">
                <a:avLst/>
              </a:prstGeom>
            </p:spPr>
          </p:pic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1B5BC83-7C96-CFAF-0A2A-A60331B79A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32952" y="3681549"/>
              <a:ext cx="377478" cy="311906"/>
            </a:xfrm>
            <a:prstGeom prst="line">
              <a:avLst/>
            </a:prstGeom>
            <a:ln w="127000" cmpd="dbl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A698851-8C55-AD07-7D0E-26BD308736B0}"/>
                </a:ext>
              </a:extLst>
            </p:cNvPr>
            <p:cNvGrpSpPr/>
            <p:nvPr/>
          </p:nvGrpSpPr>
          <p:grpSpPr>
            <a:xfrm>
              <a:off x="6110560" y="3843308"/>
              <a:ext cx="303569" cy="262100"/>
              <a:chOff x="2029661" y="5367364"/>
              <a:chExt cx="303569" cy="26210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E6A7D64-EA86-F4D0-E7AD-8D7B443030F9}"/>
                  </a:ext>
                </a:extLst>
              </p:cNvPr>
              <p:cNvSpPr/>
              <p:nvPr/>
            </p:nvSpPr>
            <p:spPr>
              <a:xfrm>
                <a:off x="2029661" y="5415608"/>
                <a:ext cx="303569" cy="2138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pic>
            <p:nvPicPr>
              <p:cNvPr id="51" name="Graphic 50">
                <a:extLst>
                  <a:ext uri="{FF2B5EF4-FFF2-40B4-BE49-F238E27FC236}">
                    <a16:creationId xmlns:a16="http://schemas.microsoft.com/office/drawing/2014/main" id="{D85991F9-499E-34DB-376B-0EF2ADF02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029661" y="5367364"/>
                <a:ext cx="303569" cy="262100"/>
              </a:xfrm>
              <a:prstGeom prst="rect">
                <a:avLst/>
              </a:prstGeom>
            </p:spPr>
          </p:pic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7421363-DBBF-0644-40D5-04CD4A3584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50313" y="3713977"/>
              <a:ext cx="377478" cy="311906"/>
            </a:xfrm>
            <a:prstGeom prst="line">
              <a:avLst/>
            </a:prstGeom>
            <a:ln w="127000" cmpd="dbl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FC56271-D949-8148-A7EF-E36C565D32BC}"/>
                </a:ext>
              </a:extLst>
            </p:cNvPr>
            <p:cNvGrpSpPr/>
            <p:nvPr/>
          </p:nvGrpSpPr>
          <p:grpSpPr>
            <a:xfrm>
              <a:off x="10727921" y="3875736"/>
              <a:ext cx="303569" cy="262100"/>
              <a:chOff x="2029661" y="5367364"/>
              <a:chExt cx="303569" cy="26210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245FA69-2E82-5D40-B86F-A5A37A41AA78}"/>
                  </a:ext>
                </a:extLst>
              </p:cNvPr>
              <p:cNvSpPr/>
              <p:nvPr/>
            </p:nvSpPr>
            <p:spPr>
              <a:xfrm>
                <a:off x="2029661" y="5415608"/>
                <a:ext cx="303569" cy="2138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2DE7807F-8A2E-C401-4C4C-DD1C48CC80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029661" y="5367364"/>
                <a:ext cx="303569" cy="262100"/>
              </a:xfrm>
              <a:prstGeom prst="rect">
                <a:avLst/>
              </a:prstGeom>
            </p:spPr>
          </p:pic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2145AE-23CE-9AB5-6A0D-A494B937A8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87420" y="3704465"/>
              <a:ext cx="377478" cy="311906"/>
            </a:xfrm>
            <a:prstGeom prst="line">
              <a:avLst/>
            </a:prstGeom>
            <a:ln w="127000" cmpd="dbl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F0305DE-FAF1-2F7C-1A2B-4B1635BCCFE8}"/>
                </a:ext>
              </a:extLst>
            </p:cNvPr>
            <p:cNvGrpSpPr/>
            <p:nvPr/>
          </p:nvGrpSpPr>
          <p:grpSpPr>
            <a:xfrm>
              <a:off x="8465028" y="3866224"/>
              <a:ext cx="303569" cy="262100"/>
              <a:chOff x="2029661" y="5367364"/>
              <a:chExt cx="303569" cy="2621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226FA9-2ECD-38E5-C6DC-6331FF526413}"/>
                  </a:ext>
                </a:extLst>
              </p:cNvPr>
              <p:cNvSpPr/>
              <p:nvPr/>
            </p:nvSpPr>
            <p:spPr>
              <a:xfrm>
                <a:off x="2029661" y="5415608"/>
                <a:ext cx="303569" cy="2138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pic>
            <p:nvPicPr>
              <p:cNvPr id="47" name="Graphic 46">
                <a:extLst>
                  <a:ext uri="{FF2B5EF4-FFF2-40B4-BE49-F238E27FC236}">
                    <a16:creationId xmlns:a16="http://schemas.microsoft.com/office/drawing/2014/main" id="{8EE92A43-A109-69F7-BCC9-2EF7691C36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029661" y="5367364"/>
                <a:ext cx="303569" cy="262100"/>
              </a:xfrm>
              <a:prstGeom prst="rect">
                <a:avLst/>
              </a:prstGeom>
            </p:spPr>
          </p:pic>
        </p:grpSp>
      </p:grpSp>
      <p:pic>
        <p:nvPicPr>
          <p:cNvPr id="54" name="Graphic 53">
            <a:extLst>
              <a:ext uri="{FF2B5EF4-FFF2-40B4-BE49-F238E27FC236}">
                <a16:creationId xmlns:a16="http://schemas.microsoft.com/office/drawing/2014/main" id="{810D82EF-F48A-DD55-A6BA-882FCDA6C012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78181" y="3461052"/>
            <a:ext cx="312116" cy="312116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65486E29-442F-1949-C2BB-15E1A5A62012}"/>
              </a:ext>
            </a:extLst>
          </p:cNvPr>
          <p:cNvGrpSpPr/>
          <p:nvPr/>
        </p:nvGrpSpPr>
        <p:grpSpPr>
          <a:xfrm>
            <a:off x="8047379" y="3079457"/>
            <a:ext cx="3110961" cy="1252320"/>
            <a:chOff x="8056760" y="2589600"/>
            <a:chExt cx="3110961" cy="125232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0A777D6-676C-9FFC-8502-411A778BB0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6760" y="3685862"/>
              <a:ext cx="2444848" cy="0"/>
            </a:xfrm>
            <a:prstGeom prst="line">
              <a:avLst/>
            </a:prstGeom>
            <a:ln w="127000" cmpd="dbl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830B776-6EF1-04D0-81B5-074DA4CF2FE5}"/>
                </a:ext>
              </a:extLst>
            </p:cNvPr>
            <p:cNvGrpSpPr/>
            <p:nvPr/>
          </p:nvGrpSpPr>
          <p:grpSpPr>
            <a:xfrm>
              <a:off x="9801820" y="2589600"/>
              <a:ext cx="1365901" cy="1252320"/>
              <a:chOff x="9801820" y="2589600"/>
              <a:chExt cx="1365901" cy="1252320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34771DA-CF4B-F901-C561-600944E2515F}"/>
                  </a:ext>
                </a:extLst>
              </p:cNvPr>
              <p:cNvGrpSpPr/>
              <p:nvPr/>
            </p:nvGrpSpPr>
            <p:grpSpPr>
              <a:xfrm>
                <a:off x="9801820" y="2600413"/>
                <a:ext cx="1365901" cy="1116925"/>
                <a:chOff x="992514" y="2758513"/>
                <a:chExt cx="1365901" cy="1116925"/>
              </a:xfrm>
            </p:grpSpPr>
            <p:sp>
              <p:nvSpPr>
                <p:cNvPr id="62" name="Rounded Rectangle 61">
                  <a:extLst>
                    <a:ext uri="{FF2B5EF4-FFF2-40B4-BE49-F238E27FC236}">
                      <a16:creationId xmlns:a16="http://schemas.microsoft.com/office/drawing/2014/main" id="{EA002E0E-A4F8-158C-8EB6-51F3A2B454EC}"/>
                    </a:ext>
                  </a:extLst>
                </p:cNvPr>
                <p:cNvSpPr/>
                <p:nvPr/>
              </p:nvSpPr>
              <p:spPr>
                <a:xfrm>
                  <a:off x="992514" y="2758513"/>
                  <a:ext cx="607012" cy="554248"/>
                </a:xfrm>
                <a:prstGeom prst="roundRect">
                  <a:avLst>
                    <a:gd name="adj" fmla="val 7452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2303929">
                    <a:defRPr/>
                  </a:pPr>
                  <a:endParaRPr lang="en-US" sz="1333">
                    <a:solidFill>
                      <a:srgbClr val="FFFFFF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2FAE4F67-7A27-123C-1436-91BD31E1FB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29331" y="3312762"/>
                  <a:ext cx="331521" cy="562676"/>
                </a:xfrm>
                <a:prstGeom prst="line">
                  <a:avLst/>
                </a:prstGeom>
                <a:ln w="127000" cmpd="dbl">
                  <a:solidFill>
                    <a:schemeClr val="accent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4" name="Graphic 63">
                  <a:extLst>
                    <a:ext uri="{FF2B5EF4-FFF2-40B4-BE49-F238E27FC236}">
                      <a16:creationId xmlns:a16="http://schemas.microsoft.com/office/drawing/2014/main" id="{B63DD4E5-BA36-9120-BBEB-EE2A07E86B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screen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32250" y="3129295"/>
                  <a:ext cx="312116" cy="312116"/>
                </a:xfrm>
                <a:prstGeom prst="rect">
                  <a:avLst/>
                </a:prstGeom>
              </p:spPr>
            </p:pic>
            <p:sp>
              <p:nvSpPr>
                <p:cNvPr id="65" name="Rounded Rectangle 64">
                  <a:extLst>
                    <a:ext uri="{FF2B5EF4-FFF2-40B4-BE49-F238E27FC236}">
                      <a16:creationId xmlns:a16="http://schemas.microsoft.com/office/drawing/2014/main" id="{122B72C3-0121-79CF-4852-6F90570F16D8}"/>
                    </a:ext>
                  </a:extLst>
                </p:cNvPr>
                <p:cNvSpPr/>
                <p:nvPr/>
              </p:nvSpPr>
              <p:spPr>
                <a:xfrm>
                  <a:off x="1751403" y="2758513"/>
                  <a:ext cx="607012" cy="554248"/>
                </a:xfrm>
                <a:prstGeom prst="roundRect">
                  <a:avLst>
                    <a:gd name="adj" fmla="val 7452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2303929">
                    <a:defRPr/>
                  </a:pPr>
                  <a:endParaRPr lang="en-US" sz="1333">
                    <a:solidFill>
                      <a:srgbClr val="FFFFFF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F3B920C3-13AA-7C74-F3D1-E12341AA4B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21259" y="3256226"/>
                  <a:ext cx="425938" cy="596218"/>
                </a:xfrm>
                <a:prstGeom prst="line">
                  <a:avLst/>
                </a:prstGeom>
                <a:ln w="127000" cmpd="dbl">
                  <a:solidFill>
                    <a:schemeClr val="accent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7" name="Graphic 66">
                  <a:extLst>
                    <a:ext uri="{FF2B5EF4-FFF2-40B4-BE49-F238E27FC236}">
                      <a16:creationId xmlns:a16="http://schemas.microsoft.com/office/drawing/2014/main" id="{156A4B3D-4C13-2FA9-FC3F-0A41F9DDF1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screen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91139" y="3129295"/>
                  <a:ext cx="312116" cy="312116"/>
                </a:xfrm>
                <a:prstGeom prst="rect">
                  <a:avLst/>
                </a:prstGeom>
              </p:spPr>
            </p:pic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C6D766B-1DEF-325A-E861-384085D47376}"/>
                  </a:ext>
                </a:extLst>
              </p:cNvPr>
              <p:cNvSpPr txBox="1"/>
              <p:nvPr/>
            </p:nvSpPr>
            <p:spPr>
              <a:xfrm>
                <a:off x="9816504" y="2589600"/>
                <a:ext cx="607012" cy="282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>
                    <a:latin typeface="Open Sans" panose="020B0606030504020204" pitchFamily="34" charset="0"/>
                    <a:cs typeface="Open Sans" panose="020B0606030504020204" pitchFamily="34" charset="0"/>
                  </a:rPr>
                  <a:t>VCN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2447F50-AF42-69B1-3FEA-9E339945E6B9}"/>
                  </a:ext>
                </a:extLst>
              </p:cNvPr>
              <p:cNvSpPr txBox="1"/>
              <p:nvPr/>
            </p:nvSpPr>
            <p:spPr>
              <a:xfrm>
                <a:off x="10567448" y="2589601"/>
                <a:ext cx="5730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>
                    <a:latin typeface="Open Sans" panose="020B0606030504020204" pitchFamily="34" charset="0"/>
                    <a:cs typeface="Open Sans" panose="020B0606030504020204" pitchFamily="34" charset="0"/>
                  </a:rPr>
                  <a:t>VCN</a:t>
                </a:r>
              </a:p>
            </p:txBody>
          </p:sp>
          <p:pic>
            <p:nvPicPr>
              <p:cNvPr id="61" name="Graphic 60">
                <a:extLst>
                  <a:ext uri="{FF2B5EF4-FFF2-40B4-BE49-F238E27FC236}">
                    <a16:creationId xmlns:a16="http://schemas.microsoft.com/office/drawing/2014/main" id="{3A62E7B5-6E86-3E49-DD0F-6BC0079889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0289945" y="3529804"/>
                <a:ext cx="312116" cy="312116"/>
              </a:xfrm>
              <a:prstGeom prst="rect">
                <a:avLst/>
              </a:prstGeom>
            </p:spPr>
          </p:pic>
        </p:grpSp>
      </p:grpSp>
      <p:pic>
        <p:nvPicPr>
          <p:cNvPr id="68" name="Graphic 67">
            <a:extLst>
              <a:ext uri="{FF2B5EF4-FFF2-40B4-BE49-F238E27FC236}">
                <a16:creationId xmlns:a16="http://schemas.microsoft.com/office/drawing/2014/main" id="{235A11C8-8914-9820-69FB-5287F9DED422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344172" y="4012698"/>
            <a:ext cx="295262" cy="295262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F7694E5E-D96A-536B-4869-0180D7675712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02462" y="3466752"/>
            <a:ext cx="312116" cy="312116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AEBF4F10-742D-D373-5893-418F9E03F434}"/>
              </a:ext>
            </a:extLst>
          </p:cNvPr>
          <p:cNvSpPr txBox="1"/>
          <p:nvPr/>
        </p:nvSpPr>
        <p:spPr>
          <a:xfrm>
            <a:off x="1861468" y="3802669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Open Sans" panose="020B0606030504020204" pitchFamily="34" charset="0"/>
                <a:cs typeface="Open Sans" panose="020B0606030504020204" pitchFamily="34" charset="0"/>
              </a:rPr>
              <a:t>Region 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F40162E-3286-2BF2-CEE1-DD6E91096FE1}"/>
              </a:ext>
            </a:extLst>
          </p:cNvPr>
          <p:cNvSpPr txBox="1"/>
          <p:nvPr/>
        </p:nvSpPr>
        <p:spPr>
          <a:xfrm>
            <a:off x="3095282" y="4259172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Open Sans" panose="020B0606030504020204" pitchFamily="34" charset="0"/>
                <a:cs typeface="Open Sans" panose="020B0606030504020204" pitchFamily="34" charset="0"/>
              </a:rPr>
              <a:t>Region 2</a:t>
            </a:r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2F4C9C7F-8B75-E7A4-8AF4-FF2D83ADB949}"/>
              </a:ext>
            </a:extLst>
          </p:cNvPr>
          <p:cNvSpPr/>
          <p:nvPr/>
        </p:nvSpPr>
        <p:spPr>
          <a:xfrm>
            <a:off x="2137093" y="3698952"/>
            <a:ext cx="853029" cy="882373"/>
          </a:xfrm>
          <a:prstGeom prst="arc">
            <a:avLst>
              <a:gd name="adj1" fmla="val 17286468"/>
              <a:gd name="adj2" fmla="val 4286919"/>
            </a:avLst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BDD39AD-994E-FFA4-A7B0-0D102BD2E268}"/>
              </a:ext>
            </a:extLst>
          </p:cNvPr>
          <p:cNvGrpSpPr/>
          <p:nvPr/>
        </p:nvGrpSpPr>
        <p:grpSpPr>
          <a:xfrm>
            <a:off x="5756884" y="3090270"/>
            <a:ext cx="3144018" cy="1238625"/>
            <a:chOff x="5766265" y="2600413"/>
            <a:chExt cx="3144018" cy="1238625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06B6CB3-8B24-6033-E30E-028CBC460487}"/>
                </a:ext>
              </a:extLst>
            </p:cNvPr>
            <p:cNvCxnSpPr>
              <a:cxnSpLocks/>
            </p:cNvCxnSpPr>
            <p:nvPr/>
          </p:nvCxnSpPr>
          <p:spPr>
            <a:xfrm>
              <a:off x="5766265" y="3676308"/>
              <a:ext cx="2444848" cy="19109"/>
            </a:xfrm>
            <a:prstGeom prst="line">
              <a:avLst/>
            </a:prstGeom>
            <a:ln w="127000" cmpd="dbl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2B6DC02-9BEB-D37D-A05B-553FA6C47877}"/>
                </a:ext>
              </a:extLst>
            </p:cNvPr>
            <p:cNvGrpSpPr/>
            <p:nvPr/>
          </p:nvGrpSpPr>
          <p:grpSpPr>
            <a:xfrm>
              <a:off x="7544382" y="2600413"/>
              <a:ext cx="1365901" cy="1238625"/>
              <a:chOff x="7544382" y="2600413"/>
              <a:chExt cx="1365901" cy="1238625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348774A-E848-B73D-522B-81637DB62A4C}"/>
                  </a:ext>
                </a:extLst>
              </p:cNvPr>
              <p:cNvGrpSpPr/>
              <p:nvPr/>
            </p:nvGrpSpPr>
            <p:grpSpPr>
              <a:xfrm>
                <a:off x="7544382" y="2600413"/>
                <a:ext cx="1365901" cy="1116772"/>
                <a:chOff x="992514" y="2758513"/>
                <a:chExt cx="1365901" cy="1116772"/>
              </a:xfrm>
            </p:grpSpPr>
            <p:sp>
              <p:nvSpPr>
                <p:cNvPr id="78" name="Rounded Rectangle 77">
                  <a:extLst>
                    <a:ext uri="{FF2B5EF4-FFF2-40B4-BE49-F238E27FC236}">
                      <a16:creationId xmlns:a16="http://schemas.microsoft.com/office/drawing/2014/main" id="{740B7263-7561-C91E-1672-94055F5F81D3}"/>
                    </a:ext>
                  </a:extLst>
                </p:cNvPr>
                <p:cNvSpPr/>
                <p:nvPr/>
              </p:nvSpPr>
              <p:spPr>
                <a:xfrm>
                  <a:off x="992514" y="2758513"/>
                  <a:ext cx="607012" cy="554248"/>
                </a:xfrm>
                <a:prstGeom prst="roundRect">
                  <a:avLst>
                    <a:gd name="adj" fmla="val 7452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2303929">
                    <a:defRPr/>
                  </a:pPr>
                  <a:endParaRPr lang="en-US" sz="1333">
                    <a:solidFill>
                      <a:srgbClr val="FFFFFF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EB78F123-2D20-2D78-B2F7-17FE73D800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29331" y="3312762"/>
                  <a:ext cx="320644" cy="562523"/>
                </a:xfrm>
                <a:prstGeom prst="line">
                  <a:avLst/>
                </a:prstGeom>
                <a:ln w="127000" cmpd="dbl">
                  <a:solidFill>
                    <a:schemeClr val="accent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0" name="Graphic 79">
                  <a:extLst>
                    <a:ext uri="{FF2B5EF4-FFF2-40B4-BE49-F238E27FC236}">
                      <a16:creationId xmlns:a16="http://schemas.microsoft.com/office/drawing/2014/main" id="{65DEAC26-E84E-58B0-1CAE-74A23DB322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screen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32250" y="3129295"/>
                  <a:ext cx="312116" cy="312116"/>
                </a:xfrm>
                <a:prstGeom prst="rect">
                  <a:avLst/>
                </a:prstGeom>
              </p:spPr>
            </p:pic>
            <p:sp>
              <p:nvSpPr>
                <p:cNvPr id="81" name="Rounded Rectangle 80">
                  <a:extLst>
                    <a:ext uri="{FF2B5EF4-FFF2-40B4-BE49-F238E27FC236}">
                      <a16:creationId xmlns:a16="http://schemas.microsoft.com/office/drawing/2014/main" id="{F301D68F-5E5D-8AE9-BA24-CDEBFCD52263}"/>
                    </a:ext>
                  </a:extLst>
                </p:cNvPr>
                <p:cNvSpPr/>
                <p:nvPr/>
              </p:nvSpPr>
              <p:spPr>
                <a:xfrm>
                  <a:off x="1751403" y="2758513"/>
                  <a:ext cx="607012" cy="554248"/>
                </a:xfrm>
                <a:prstGeom prst="roundRect">
                  <a:avLst>
                    <a:gd name="adj" fmla="val 7452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2303929">
                    <a:defRPr/>
                  </a:pPr>
                  <a:endParaRPr lang="en-US" sz="1333">
                    <a:solidFill>
                      <a:srgbClr val="FFFFFF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B697C9DD-0B05-68A2-CD5A-A8BD05B5CF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23818" y="3256226"/>
                  <a:ext cx="423379" cy="613857"/>
                </a:xfrm>
                <a:prstGeom prst="line">
                  <a:avLst/>
                </a:prstGeom>
                <a:ln w="127000" cmpd="dbl">
                  <a:solidFill>
                    <a:schemeClr val="accent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3" name="Graphic 82">
                  <a:extLst>
                    <a:ext uri="{FF2B5EF4-FFF2-40B4-BE49-F238E27FC236}">
                      <a16:creationId xmlns:a16="http://schemas.microsoft.com/office/drawing/2014/main" id="{DA3A22E5-2CF7-A263-93F5-6477EFD829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screen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91139" y="3129295"/>
                  <a:ext cx="312116" cy="312116"/>
                </a:xfrm>
                <a:prstGeom prst="rect">
                  <a:avLst/>
                </a:prstGeom>
              </p:spPr>
            </p:pic>
          </p:grpSp>
          <p:pic>
            <p:nvPicPr>
              <p:cNvPr id="77" name="Graphic 76">
                <a:extLst>
                  <a:ext uri="{FF2B5EF4-FFF2-40B4-BE49-F238E27FC236}">
                    <a16:creationId xmlns:a16="http://schemas.microsoft.com/office/drawing/2014/main" id="{886405C9-2EBA-EF88-7A86-4B0C69481C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8033415" y="3526922"/>
                <a:ext cx="312116" cy="312116"/>
              </a:xfrm>
              <a:prstGeom prst="rect">
                <a:avLst/>
              </a:prstGeom>
            </p:spPr>
          </p:pic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6C643F1-5BB8-B1AA-58A9-86498A9A1E93}"/>
              </a:ext>
            </a:extLst>
          </p:cNvPr>
          <p:cNvGrpSpPr/>
          <p:nvPr/>
        </p:nvGrpSpPr>
        <p:grpSpPr>
          <a:xfrm>
            <a:off x="3920688" y="3076576"/>
            <a:ext cx="2631526" cy="2197602"/>
            <a:chOff x="3930069" y="2586719"/>
            <a:chExt cx="2631526" cy="2197602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FF066C9-A836-E5C5-74D0-58D2B7A8AA30}"/>
                </a:ext>
              </a:extLst>
            </p:cNvPr>
            <p:cNvCxnSpPr>
              <a:cxnSpLocks/>
            </p:cNvCxnSpPr>
            <p:nvPr/>
          </p:nvCxnSpPr>
          <p:spPr>
            <a:xfrm>
              <a:off x="3930069" y="3685862"/>
              <a:ext cx="1885293" cy="0"/>
            </a:xfrm>
            <a:prstGeom prst="line">
              <a:avLst/>
            </a:prstGeom>
            <a:ln w="127000" cmpd="dbl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9AAE45A-6FB3-0403-3EE9-67E5D9D7DADF}"/>
                </a:ext>
              </a:extLst>
            </p:cNvPr>
            <p:cNvGrpSpPr/>
            <p:nvPr/>
          </p:nvGrpSpPr>
          <p:grpSpPr>
            <a:xfrm>
              <a:off x="5184811" y="2586719"/>
              <a:ext cx="1376784" cy="2197602"/>
              <a:chOff x="5184811" y="2586719"/>
              <a:chExt cx="1376784" cy="2197602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9B145823-7630-45E9-9519-7E708D75B513}"/>
                  </a:ext>
                </a:extLst>
              </p:cNvPr>
              <p:cNvGrpSpPr/>
              <p:nvPr/>
            </p:nvGrpSpPr>
            <p:grpSpPr>
              <a:xfrm>
                <a:off x="5185336" y="2600413"/>
                <a:ext cx="1365901" cy="1093931"/>
                <a:chOff x="992514" y="2758513"/>
                <a:chExt cx="1365901" cy="1093931"/>
              </a:xfrm>
            </p:grpSpPr>
            <p:sp>
              <p:nvSpPr>
                <p:cNvPr id="93" name="Rounded Rectangle 92">
                  <a:extLst>
                    <a:ext uri="{FF2B5EF4-FFF2-40B4-BE49-F238E27FC236}">
                      <a16:creationId xmlns:a16="http://schemas.microsoft.com/office/drawing/2014/main" id="{2063C8F4-3C12-FF98-5DA5-20211BD2EF61}"/>
                    </a:ext>
                  </a:extLst>
                </p:cNvPr>
                <p:cNvSpPr/>
                <p:nvPr/>
              </p:nvSpPr>
              <p:spPr>
                <a:xfrm>
                  <a:off x="992514" y="2758513"/>
                  <a:ext cx="607012" cy="554248"/>
                </a:xfrm>
                <a:prstGeom prst="roundRect">
                  <a:avLst>
                    <a:gd name="adj" fmla="val 7452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2303929">
                    <a:defRPr/>
                  </a:pPr>
                  <a:endParaRPr lang="en-US" sz="1333">
                    <a:solidFill>
                      <a:srgbClr val="FFFFFF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A64B72C6-41F4-36B0-410B-84DFC283C1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29331" y="3312762"/>
                  <a:ext cx="323422" cy="539682"/>
                </a:xfrm>
                <a:prstGeom prst="line">
                  <a:avLst/>
                </a:prstGeom>
                <a:ln w="127000" cmpd="dbl">
                  <a:solidFill>
                    <a:schemeClr val="accent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5" name="Graphic 94">
                  <a:extLst>
                    <a:ext uri="{FF2B5EF4-FFF2-40B4-BE49-F238E27FC236}">
                      <a16:creationId xmlns:a16="http://schemas.microsoft.com/office/drawing/2014/main" id="{EE6074C1-C73D-8C7E-C432-83D157381A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screen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32250" y="3129295"/>
                  <a:ext cx="312116" cy="312116"/>
                </a:xfrm>
                <a:prstGeom prst="rect">
                  <a:avLst/>
                </a:prstGeom>
              </p:spPr>
            </p:pic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B6F1FD91-A8A2-662B-B9C0-7AA2B9CE24D7}"/>
                    </a:ext>
                  </a:extLst>
                </p:cNvPr>
                <p:cNvSpPr/>
                <p:nvPr/>
              </p:nvSpPr>
              <p:spPr>
                <a:xfrm>
                  <a:off x="1751403" y="2758513"/>
                  <a:ext cx="607012" cy="554248"/>
                </a:xfrm>
                <a:prstGeom prst="roundRect">
                  <a:avLst>
                    <a:gd name="adj" fmla="val 7452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2303929">
                    <a:defRPr/>
                  </a:pPr>
                  <a:endParaRPr lang="en-US" sz="1333">
                    <a:solidFill>
                      <a:srgbClr val="FFFFFF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22017864-4222-D3FD-8CDA-26DF5D630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22117" y="3256226"/>
                  <a:ext cx="425080" cy="567405"/>
                </a:xfrm>
                <a:prstGeom prst="line">
                  <a:avLst/>
                </a:prstGeom>
                <a:ln w="127000" cmpd="dbl">
                  <a:solidFill>
                    <a:schemeClr val="accent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8" name="Graphic 97">
                  <a:extLst>
                    <a:ext uri="{FF2B5EF4-FFF2-40B4-BE49-F238E27FC236}">
                      <a16:creationId xmlns:a16="http://schemas.microsoft.com/office/drawing/2014/main" id="{A8D5B56A-A438-8E98-B3A5-9B1CAD008E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screen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91139" y="3129295"/>
                  <a:ext cx="312116" cy="312116"/>
                </a:xfrm>
                <a:prstGeom prst="rect">
                  <a:avLst/>
                </a:prstGeom>
              </p:spPr>
            </p:pic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2F3B676-594B-42D2-DB72-9015463CDF7F}"/>
                  </a:ext>
                </a:extLst>
              </p:cNvPr>
              <p:cNvSpPr txBox="1"/>
              <p:nvPr/>
            </p:nvSpPr>
            <p:spPr>
              <a:xfrm>
                <a:off x="5184811" y="2586719"/>
                <a:ext cx="607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Open Sans" panose="020B0606030504020204" pitchFamily="34" charset="0"/>
                    <a:cs typeface="Open Sans" panose="020B0606030504020204" pitchFamily="34" charset="0"/>
                  </a:rPr>
                  <a:t>VNet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DD1C9AE-44A5-E23D-F9A4-2695D6DFAB0D}"/>
                  </a:ext>
                </a:extLst>
              </p:cNvPr>
              <p:cNvSpPr txBox="1"/>
              <p:nvPr/>
            </p:nvSpPr>
            <p:spPr>
              <a:xfrm>
                <a:off x="5963213" y="2586719"/>
                <a:ext cx="5983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Open Sans" panose="020B0606030504020204" pitchFamily="34" charset="0"/>
                    <a:cs typeface="Open Sans" panose="020B0606030504020204" pitchFamily="34" charset="0"/>
                  </a:rPr>
                  <a:t>VNet</a:t>
                </a: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8D6B9DE-28E2-1C13-D5C6-AC4088E5CE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26672" y="3762194"/>
                <a:ext cx="3946" cy="867743"/>
              </a:xfrm>
              <a:prstGeom prst="line">
                <a:avLst/>
              </a:prstGeom>
              <a:ln w="127000" cmpd="dbl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1" name="Graphic 90">
                <a:extLst>
                  <a:ext uri="{FF2B5EF4-FFF2-40B4-BE49-F238E27FC236}">
                    <a16:creationId xmlns:a16="http://schemas.microsoft.com/office/drawing/2014/main" id="{E68028AA-50F1-483D-9E1C-DA55C7E1A4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553703" y="4401901"/>
                <a:ext cx="398633" cy="382420"/>
              </a:xfrm>
              <a:prstGeom prst="rect">
                <a:avLst/>
              </a:prstGeom>
            </p:spPr>
          </p:pic>
          <p:pic>
            <p:nvPicPr>
              <p:cNvPr id="92" name="Graphic 91">
                <a:extLst>
                  <a:ext uri="{FF2B5EF4-FFF2-40B4-BE49-F238E27FC236}">
                    <a16:creationId xmlns:a16="http://schemas.microsoft.com/office/drawing/2014/main" id="{019BFD7E-3AFE-08F0-79BE-7775E510C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674983" y="3514414"/>
                <a:ext cx="312116" cy="312116"/>
              </a:xfrm>
              <a:prstGeom prst="rect">
                <a:avLst/>
              </a:prstGeom>
            </p:spPr>
          </p:pic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BD03CD6-49B4-8635-AA04-BCDABF4BEC60}"/>
              </a:ext>
            </a:extLst>
          </p:cNvPr>
          <p:cNvGrpSpPr/>
          <p:nvPr/>
        </p:nvGrpSpPr>
        <p:grpSpPr>
          <a:xfrm>
            <a:off x="1576492" y="3095970"/>
            <a:ext cx="3034478" cy="1221584"/>
            <a:chOff x="1585873" y="2606113"/>
            <a:chExt cx="3034478" cy="1221584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8AA47E5-0B33-303B-9B9E-BB97F52E3D68}"/>
                </a:ext>
              </a:extLst>
            </p:cNvPr>
            <p:cNvCxnSpPr>
              <a:cxnSpLocks/>
            </p:cNvCxnSpPr>
            <p:nvPr/>
          </p:nvCxnSpPr>
          <p:spPr>
            <a:xfrm>
              <a:off x="1585873" y="3685862"/>
              <a:ext cx="2184480" cy="0"/>
            </a:xfrm>
            <a:prstGeom prst="line">
              <a:avLst/>
            </a:prstGeom>
            <a:ln w="127000" cmpd="dbl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6E967AA-D244-1F15-C512-5141AFDAFD4F}"/>
                </a:ext>
              </a:extLst>
            </p:cNvPr>
            <p:cNvGrpSpPr/>
            <p:nvPr/>
          </p:nvGrpSpPr>
          <p:grpSpPr>
            <a:xfrm>
              <a:off x="3254450" y="2606113"/>
              <a:ext cx="1365901" cy="1221584"/>
              <a:chOff x="3254450" y="2606113"/>
              <a:chExt cx="1365901" cy="1221584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FADED04F-53FD-7024-DA43-67D3353894EE}"/>
                  </a:ext>
                </a:extLst>
              </p:cNvPr>
              <p:cNvGrpSpPr/>
              <p:nvPr/>
            </p:nvGrpSpPr>
            <p:grpSpPr>
              <a:xfrm>
                <a:off x="3254450" y="2606113"/>
                <a:ext cx="1365901" cy="1106757"/>
                <a:chOff x="992514" y="2758513"/>
                <a:chExt cx="1365901" cy="1106757"/>
              </a:xfrm>
            </p:grpSpPr>
            <p:sp>
              <p:nvSpPr>
                <p:cNvPr id="104" name="Rounded Rectangle 103">
                  <a:extLst>
                    <a:ext uri="{FF2B5EF4-FFF2-40B4-BE49-F238E27FC236}">
                      <a16:creationId xmlns:a16="http://schemas.microsoft.com/office/drawing/2014/main" id="{045C3B15-C5A6-520B-AF72-0F12196176ED}"/>
                    </a:ext>
                  </a:extLst>
                </p:cNvPr>
                <p:cNvSpPr/>
                <p:nvPr/>
              </p:nvSpPr>
              <p:spPr>
                <a:xfrm>
                  <a:off x="992514" y="2758513"/>
                  <a:ext cx="607012" cy="554248"/>
                </a:xfrm>
                <a:prstGeom prst="roundRect">
                  <a:avLst>
                    <a:gd name="adj" fmla="val 7452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2303929">
                    <a:defRPr/>
                  </a:pPr>
                  <a:endParaRPr lang="en-US" sz="1333">
                    <a:solidFill>
                      <a:srgbClr val="FFFFFF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EC663D8A-A07D-CDB8-6852-C8D3643E1F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29331" y="3312762"/>
                  <a:ext cx="334678" cy="551621"/>
                </a:xfrm>
                <a:prstGeom prst="line">
                  <a:avLst/>
                </a:prstGeom>
                <a:ln w="127000" cmpd="dbl">
                  <a:solidFill>
                    <a:schemeClr val="accent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6" name="Graphic 105">
                  <a:extLst>
                    <a:ext uri="{FF2B5EF4-FFF2-40B4-BE49-F238E27FC236}">
                      <a16:creationId xmlns:a16="http://schemas.microsoft.com/office/drawing/2014/main" id="{12B6DC22-05C5-0F13-575F-1F93DFD765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screen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32250" y="3129295"/>
                  <a:ext cx="312116" cy="312116"/>
                </a:xfrm>
                <a:prstGeom prst="rect">
                  <a:avLst/>
                </a:prstGeom>
              </p:spPr>
            </p:pic>
            <p:sp>
              <p:nvSpPr>
                <p:cNvPr id="107" name="Rounded Rectangle 106">
                  <a:extLst>
                    <a:ext uri="{FF2B5EF4-FFF2-40B4-BE49-F238E27FC236}">
                      <a16:creationId xmlns:a16="http://schemas.microsoft.com/office/drawing/2014/main" id="{CBAA0A06-B0D7-A7AC-A3A4-B5C2C86E2189}"/>
                    </a:ext>
                  </a:extLst>
                </p:cNvPr>
                <p:cNvSpPr/>
                <p:nvPr/>
              </p:nvSpPr>
              <p:spPr>
                <a:xfrm>
                  <a:off x="1751403" y="2758513"/>
                  <a:ext cx="607012" cy="554248"/>
                </a:xfrm>
                <a:prstGeom prst="roundRect">
                  <a:avLst>
                    <a:gd name="adj" fmla="val 7452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2303929">
                    <a:defRPr/>
                  </a:pPr>
                  <a:endParaRPr lang="en-US" sz="1333">
                    <a:solidFill>
                      <a:srgbClr val="FFFFFF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305EEF37-13A8-B985-139C-FBF73B6D89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64431" y="3256225"/>
                  <a:ext cx="382766" cy="609045"/>
                </a:xfrm>
                <a:prstGeom prst="line">
                  <a:avLst/>
                </a:prstGeom>
                <a:ln w="127000" cmpd="dbl">
                  <a:solidFill>
                    <a:schemeClr val="accent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9" name="Graphic 108">
                  <a:extLst>
                    <a:ext uri="{FF2B5EF4-FFF2-40B4-BE49-F238E27FC236}">
                      <a16:creationId xmlns:a16="http://schemas.microsoft.com/office/drawing/2014/main" id="{06F7CAAE-5401-B84A-54BD-17E4C1FA49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screen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91139" y="3129295"/>
                  <a:ext cx="312116" cy="312116"/>
                </a:xfrm>
                <a:prstGeom prst="rect">
                  <a:avLst/>
                </a:prstGeom>
              </p:spPr>
            </p:pic>
          </p:grpSp>
          <p:pic>
            <p:nvPicPr>
              <p:cNvPr id="103" name="Graphic 102">
                <a:extLst>
                  <a:ext uri="{FF2B5EF4-FFF2-40B4-BE49-F238E27FC236}">
                    <a16:creationId xmlns:a16="http://schemas.microsoft.com/office/drawing/2014/main" id="{8A380F73-65C6-12CB-583B-177DD2F630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3761596" y="3515581"/>
                <a:ext cx="312116" cy="312116"/>
              </a:xfrm>
              <a:prstGeom prst="rect">
                <a:avLst/>
              </a:prstGeom>
            </p:spPr>
          </p:pic>
        </p:grpSp>
      </p:grpSp>
      <p:sp>
        <p:nvSpPr>
          <p:cNvPr id="112" name="Oval 111">
            <a:extLst>
              <a:ext uri="{FF2B5EF4-FFF2-40B4-BE49-F238E27FC236}">
                <a16:creationId xmlns:a16="http://schemas.microsoft.com/office/drawing/2014/main" id="{B9621972-845C-A215-3057-CB40473EB60B}"/>
              </a:ext>
            </a:extLst>
          </p:cNvPr>
          <p:cNvSpPr/>
          <p:nvPr/>
        </p:nvSpPr>
        <p:spPr>
          <a:xfrm>
            <a:off x="7128685" y="3757962"/>
            <a:ext cx="322022" cy="30892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303929">
              <a:defRPr/>
            </a:pPr>
            <a:r>
              <a:rPr lang="en-US" sz="1400">
                <a:solidFill>
                  <a:srgbClr val="FFFFFF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2735533-57AD-F5CC-828F-3D133B5D4E7E}"/>
              </a:ext>
            </a:extLst>
          </p:cNvPr>
          <p:cNvGrpSpPr/>
          <p:nvPr/>
        </p:nvGrpSpPr>
        <p:grpSpPr>
          <a:xfrm>
            <a:off x="4675337" y="1398680"/>
            <a:ext cx="5010355" cy="931812"/>
            <a:chOff x="4717509" y="932601"/>
            <a:chExt cx="5010355" cy="931812"/>
          </a:xfrm>
        </p:grpSpPr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0B1C57FB-122B-1829-764F-7D86DAB165A1}"/>
                </a:ext>
              </a:extLst>
            </p:cNvPr>
            <p:cNvPicPr/>
            <p:nvPr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81348" y="932601"/>
              <a:ext cx="1482677" cy="922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88900" dist="762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747028A0-B2DD-2097-5A17-E11035CD5E06}"/>
                </a:ext>
              </a:extLst>
            </p:cNvPr>
            <p:cNvPicPr/>
            <p:nvPr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45187" y="932601"/>
              <a:ext cx="1482677" cy="931812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88900" dist="762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29585D01-132A-08BA-362D-A9B5E24208AD}"/>
                </a:ext>
              </a:extLst>
            </p:cNvPr>
            <p:cNvPicPr/>
            <p:nvPr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17509" y="933536"/>
              <a:ext cx="1482677" cy="923981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88900" dist="762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19" name="Up Arrow 118">
            <a:extLst>
              <a:ext uri="{FF2B5EF4-FFF2-40B4-BE49-F238E27FC236}">
                <a16:creationId xmlns:a16="http://schemas.microsoft.com/office/drawing/2014/main" id="{F1495307-E50E-AC5E-4A21-E35F5E40CB9B}"/>
              </a:ext>
            </a:extLst>
          </p:cNvPr>
          <p:cNvSpPr/>
          <p:nvPr/>
        </p:nvSpPr>
        <p:spPr>
          <a:xfrm>
            <a:off x="6595771" y="2583207"/>
            <a:ext cx="881153" cy="1639166"/>
          </a:xfrm>
          <a:prstGeom prst="upArrow">
            <a:avLst/>
          </a:prstGeom>
          <a:gradFill>
            <a:gsLst>
              <a:gs pos="0">
                <a:schemeClr val="accent1">
                  <a:alpha val="49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0" name="Up Arrow 119">
            <a:extLst>
              <a:ext uri="{FF2B5EF4-FFF2-40B4-BE49-F238E27FC236}">
                <a16:creationId xmlns:a16="http://schemas.microsoft.com/office/drawing/2014/main" id="{4FB8EBB7-149D-387A-2282-5605E718D337}"/>
              </a:ext>
            </a:extLst>
          </p:cNvPr>
          <p:cNvSpPr/>
          <p:nvPr/>
        </p:nvSpPr>
        <p:spPr>
          <a:xfrm>
            <a:off x="8897265" y="2581286"/>
            <a:ext cx="881153" cy="1703267"/>
          </a:xfrm>
          <a:prstGeom prst="upArrow">
            <a:avLst/>
          </a:prstGeom>
          <a:gradFill>
            <a:gsLst>
              <a:gs pos="0">
                <a:schemeClr val="accent1">
                  <a:alpha val="49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1" name="Up Arrow 120">
            <a:extLst>
              <a:ext uri="{FF2B5EF4-FFF2-40B4-BE49-F238E27FC236}">
                <a16:creationId xmlns:a16="http://schemas.microsoft.com/office/drawing/2014/main" id="{DC9D6F53-BB6D-8271-5970-6B5113B5CFB1}"/>
              </a:ext>
            </a:extLst>
          </p:cNvPr>
          <p:cNvSpPr/>
          <p:nvPr/>
        </p:nvSpPr>
        <p:spPr>
          <a:xfrm>
            <a:off x="4457697" y="2567875"/>
            <a:ext cx="881153" cy="1684175"/>
          </a:xfrm>
          <a:prstGeom prst="upArrow">
            <a:avLst/>
          </a:prstGeom>
          <a:gradFill>
            <a:gsLst>
              <a:gs pos="0">
                <a:schemeClr val="accent1">
                  <a:alpha val="49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361AAC39-0C56-52FC-897C-BD31E8B0AD4B}"/>
              </a:ext>
            </a:extLst>
          </p:cNvPr>
          <p:cNvPicPr>
            <a:picLocks noChangeAspect="1"/>
          </p:cNvPicPr>
          <p:nvPr/>
        </p:nvPicPr>
        <p:blipFill>
          <a:blip r:embed="rId21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624" y="2181067"/>
            <a:ext cx="986863" cy="239108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35A58570-F21B-F25D-1D4B-7D2330F255CB}"/>
              </a:ext>
            </a:extLst>
          </p:cNvPr>
          <p:cNvSpPr txBox="1"/>
          <p:nvPr/>
        </p:nvSpPr>
        <p:spPr>
          <a:xfrm>
            <a:off x="538561" y="2373564"/>
            <a:ext cx="14093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Open Sans" panose="020B0606030504020204" pitchFamily="34" charset="0"/>
                <a:cs typeface="Open Sans" panose="020B0606030504020204" pitchFamily="34" charset="0"/>
              </a:rPr>
              <a:t>Single Multi-Cloud </a:t>
            </a:r>
          </a:p>
          <a:p>
            <a:r>
              <a:rPr lang="en-US" sz="1100">
                <a:latin typeface="Open Sans" panose="020B0606030504020204" pitchFamily="34" charset="0"/>
                <a:cs typeface="Open Sans" panose="020B0606030504020204" pitchFamily="34" charset="0"/>
              </a:rPr>
              <a:t>Provider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3EDF299-F191-3AE6-F2A7-B2E25D35ED61}"/>
              </a:ext>
            </a:extLst>
          </p:cNvPr>
          <p:cNvGrpSpPr/>
          <p:nvPr/>
        </p:nvGrpSpPr>
        <p:grpSpPr>
          <a:xfrm>
            <a:off x="1220074" y="3298339"/>
            <a:ext cx="9910127" cy="186760"/>
            <a:chOff x="1229455" y="2808482"/>
            <a:chExt cx="9910127" cy="186760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BDF7554E-DB08-742C-A0F5-38E667DB3756}"/>
                </a:ext>
              </a:extLst>
            </p:cNvPr>
            <p:cNvSpPr/>
            <p:nvPr/>
          </p:nvSpPr>
          <p:spPr>
            <a:xfrm>
              <a:off x="1229455" y="2808482"/>
              <a:ext cx="188076" cy="186760"/>
            </a:xfrm>
            <a:prstGeom prst="ellipse">
              <a:avLst/>
            </a:prstGeom>
            <a:solidFill>
              <a:srgbClr val="02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A65AC044-3B5B-9987-FD8E-AE44F1C26C6E}"/>
                </a:ext>
              </a:extLst>
            </p:cNvPr>
            <p:cNvSpPr/>
            <p:nvPr/>
          </p:nvSpPr>
          <p:spPr>
            <a:xfrm>
              <a:off x="3642058" y="2808482"/>
              <a:ext cx="188076" cy="186760"/>
            </a:xfrm>
            <a:prstGeom prst="ellipse">
              <a:avLst/>
            </a:prstGeom>
            <a:solidFill>
              <a:srgbClr val="02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451AFC0A-840B-B477-4706-FED1AA77A7E5}"/>
                </a:ext>
              </a:extLst>
            </p:cNvPr>
            <p:cNvSpPr/>
            <p:nvPr/>
          </p:nvSpPr>
          <p:spPr>
            <a:xfrm>
              <a:off x="7906465" y="2808482"/>
              <a:ext cx="188076" cy="186760"/>
            </a:xfrm>
            <a:prstGeom prst="ellipse">
              <a:avLst/>
            </a:prstGeom>
            <a:solidFill>
              <a:srgbClr val="02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A84D499-E883-B9F1-3E04-57BFE58EE855}"/>
                </a:ext>
              </a:extLst>
            </p:cNvPr>
            <p:cNvSpPr/>
            <p:nvPr/>
          </p:nvSpPr>
          <p:spPr>
            <a:xfrm>
              <a:off x="1960560" y="2808482"/>
              <a:ext cx="188076" cy="186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CA3D9A2D-0F8C-0D37-ACF4-2DCAE8487CF3}"/>
                </a:ext>
              </a:extLst>
            </p:cNvPr>
            <p:cNvSpPr/>
            <p:nvPr/>
          </p:nvSpPr>
          <p:spPr>
            <a:xfrm>
              <a:off x="5582384" y="2808482"/>
              <a:ext cx="188076" cy="186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F55CD6E2-8E64-7934-0F31-D3D7EB29C4E7}"/>
                </a:ext>
              </a:extLst>
            </p:cNvPr>
            <p:cNvSpPr/>
            <p:nvPr/>
          </p:nvSpPr>
          <p:spPr>
            <a:xfrm>
              <a:off x="10951506" y="2808482"/>
              <a:ext cx="188076" cy="186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3EA1A7C-A0A5-0EAD-31EF-16246A5EB5FE}"/>
              </a:ext>
            </a:extLst>
          </p:cNvPr>
          <p:cNvGrpSpPr/>
          <p:nvPr/>
        </p:nvGrpSpPr>
        <p:grpSpPr>
          <a:xfrm>
            <a:off x="3439124" y="4089351"/>
            <a:ext cx="7283704" cy="1240947"/>
            <a:chOff x="3448505" y="3599494"/>
            <a:chExt cx="7283704" cy="1240947"/>
          </a:xfrm>
        </p:grpSpPr>
        <p:pic>
          <p:nvPicPr>
            <p:cNvPr id="133" name="Graphic 132">
              <a:extLst>
                <a:ext uri="{FF2B5EF4-FFF2-40B4-BE49-F238E27FC236}">
                  <a16:creationId xmlns:a16="http://schemas.microsoft.com/office/drawing/2014/main" id="{0D3701C1-6BC7-026C-4976-4BEEF4C90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448505" y="4478420"/>
              <a:ext cx="319391" cy="346365"/>
            </a:xfrm>
            <a:prstGeom prst="rect">
              <a:avLst/>
            </a:prstGeom>
          </p:spPr>
        </p:pic>
        <p:pic>
          <p:nvPicPr>
            <p:cNvPr id="134" name="Graphic 133">
              <a:extLst>
                <a:ext uri="{FF2B5EF4-FFF2-40B4-BE49-F238E27FC236}">
                  <a16:creationId xmlns:a16="http://schemas.microsoft.com/office/drawing/2014/main" id="{8F5121BB-A729-2EEE-35ED-F0D42E977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946657" y="4522718"/>
              <a:ext cx="359391" cy="275173"/>
            </a:xfrm>
            <a:prstGeom prst="rect">
              <a:avLst/>
            </a:prstGeom>
          </p:spPr>
        </p:pic>
        <p:pic>
          <p:nvPicPr>
            <p:cNvPr id="135" name="Graphic 134">
              <a:extLst>
                <a:ext uri="{FF2B5EF4-FFF2-40B4-BE49-F238E27FC236}">
                  <a16:creationId xmlns:a16="http://schemas.microsoft.com/office/drawing/2014/main" id="{725E8EDF-F1EB-DAD2-A7D0-D9343B361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925131" y="4474066"/>
              <a:ext cx="319391" cy="346365"/>
            </a:xfrm>
            <a:prstGeom prst="rect">
              <a:avLst/>
            </a:prstGeom>
          </p:spPr>
        </p:pic>
        <p:pic>
          <p:nvPicPr>
            <p:cNvPr id="136" name="Graphic 135">
              <a:extLst>
                <a:ext uri="{FF2B5EF4-FFF2-40B4-BE49-F238E27FC236}">
                  <a16:creationId xmlns:a16="http://schemas.microsoft.com/office/drawing/2014/main" id="{26511694-53D9-6B43-532B-A533AA787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0372818" y="4511235"/>
              <a:ext cx="359391" cy="291731"/>
            </a:xfrm>
            <a:prstGeom prst="rect">
              <a:avLst/>
            </a:prstGeom>
          </p:spPr>
        </p:pic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4186B3C-F684-D6FE-3597-85AB73AF090D}"/>
                </a:ext>
              </a:extLst>
            </p:cNvPr>
            <p:cNvCxnSpPr>
              <a:cxnSpLocks/>
              <a:stCxn id="133" idx="0"/>
            </p:cNvCxnSpPr>
            <p:nvPr/>
          </p:nvCxnSpPr>
          <p:spPr>
            <a:xfrm flipV="1">
              <a:off x="3608201" y="3599494"/>
              <a:ext cx="288035" cy="8789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295E505-9AA5-3248-5D47-D9B921FB1EF8}"/>
                </a:ext>
              </a:extLst>
            </p:cNvPr>
            <p:cNvCxnSpPr>
              <a:cxnSpLocks/>
              <a:stCxn id="134" idx="0"/>
            </p:cNvCxnSpPr>
            <p:nvPr/>
          </p:nvCxnSpPr>
          <p:spPr>
            <a:xfrm flipH="1" flipV="1">
              <a:off x="3911361" y="3675104"/>
              <a:ext cx="214992" cy="847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9157A400-C5A0-B5A4-C364-15EFA14585D9}"/>
                </a:ext>
              </a:extLst>
            </p:cNvPr>
            <p:cNvCxnSpPr>
              <a:cxnSpLocks/>
              <a:stCxn id="143" idx="0"/>
            </p:cNvCxnSpPr>
            <p:nvPr/>
          </p:nvCxnSpPr>
          <p:spPr>
            <a:xfrm flipV="1">
              <a:off x="7882820" y="3663666"/>
              <a:ext cx="271886" cy="830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71E44EA-FF3D-170B-8384-DD29909D9E96}"/>
                </a:ext>
              </a:extLst>
            </p:cNvPr>
            <p:cNvCxnSpPr>
              <a:cxnSpLocks/>
              <a:stCxn id="144" idx="0"/>
            </p:cNvCxnSpPr>
            <p:nvPr/>
          </p:nvCxnSpPr>
          <p:spPr>
            <a:xfrm flipH="1" flipV="1">
              <a:off x="8172296" y="3641636"/>
              <a:ext cx="241826" cy="879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0D5DC97-6FFF-EB6A-C23A-7B1E325E098C}"/>
                </a:ext>
              </a:extLst>
            </p:cNvPr>
            <p:cNvCxnSpPr>
              <a:cxnSpLocks/>
              <a:stCxn id="135" idx="0"/>
            </p:cNvCxnSpPr>
            <p:nvPr/>
          </p:nvCxnSpPr>
          <p:spPr>
            <a:xfrm flipV="1">
              <a:off x="10084827" y="3694344"/>
              <a:ext cx="284412" cy="779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3EEC03E-8619-F852-6A5E-2724AE88936A}"/>
                </a:ext>
              </a:extLst>
            </p:cNvPr>
            <p:cNvCxnSpPr>
              <a:cxnSpLocks/>
              <a:stCxn id="136" idx="0"/>
            </p:cNvCxnSpPr>
            <p:nvPr/>
          </p:nvCxnSpPr>
          <p:spPr>
            <a:xfrm flipH="1" flipV="1">
              <a:off x="10434144" y="3711983"/>
              <a:ext cx="118370" cy="7992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3" name="Graphic 142">
              <a:extLst>
                <a:ext uri="{FF2B5EF4-FFF2-40B4-BE49-F238E27FC236}">
                  <a16:creationId xmlns:a16="http://schemas.microsoft.com/office/drawing/2014/main" id="{7983EBE1-1000-0985-A2E8-83718920F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723124" y="4494076"/>
              <a:ext cx="319391" cy="346365"/>
            </a:xfrm>
            <a:prstGeom prst="rect">
              <a:avLst/>
            </a:prstGeom>
          </p:spPr>
        </p:pic>
        <p:pic>
          <p:nvPicPr>
            <p:cNvPr id="144" name="Graphic 143">
              <a:extLst>
                <a:ext uri="{FF2B5EF4-FFF2-40B4-BE49-F238E27FC236}">
                  <a16:creationId xmlns:a16="http://schemas.microsoft.com/office/drawing/2014/main" id="{4AD1ADF6-15C5-31E3-B38E-F6441CEEE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234426" y="4521392"/>
              <a:ext cx="359391" cy="291731"/>
            </a:xfrm>
            <a:prstGeom prst="rect">
              <a:avLst/>
            </a:prstGeom>
          </p:spPr>
        </p:pic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8BF35EE-E673-395A-61D8-F1B03782AFC3}"/>
                </a:ext>
              </a:extLst>
            </p:cNvPr>
            <p:cNvCxnSpPr>
              <a:cxnSpLocks/>
              <a:stCxn id="146" idx="0"/>
            </p:cNvCxnSpPr>
            <p:nvPr/>
          </p:nvCxnSpPr>
          <p:spPr>
            <a:xfrm flipV="1">
              <a:off x="5061553" y="3641636"/>
              <a:ext cx="771737" cy="8509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6" name="Graphic 145">
              <a:extLst>
                <a:ext uri="{FF2B5EF4-FFF2-40B4-BE49-F238E27FC236}">
                  <a16:creationId xmlns:a16="http://schemas.microsoft.com/office/drawing/2014/main" id="{203FEE84-4CEE-9F2B-7D7A-6E862349C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881857" y="4492590"/>
              <a:ext cx="359391" cy="291731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BEC463CD-C3D0-14FB-2A38-5DDE8FE1377B}"/>
              </a:ext>
            </a:extLst>
          </p:cNvPr>
          <p:cNvGrpSpPr/>
          <p:nvPr/>
        </p:nvGrpSpPr>
        <p:grpSpPr>
          <a:xfrm>
            <a:off x="6266941" y="3644520"/>
            <a:ext cx="1522626" cy="1756993"/>
            <a:chOff x="6276322" y="3154663"/>
            <a:chExt cx="1522626" cy="1756993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DF0E6818-EBDC-A6D8-988F-221148762BE3}"/>
                </a:ext>
              </a:extLst>
            </p:cNvPr>
            <p:cNvGrpSpPr/>
            <p:nvPr/>
          </p:nvGrpSpPr>
          <p:grpSpPr>
            <a:xfrm>
              <a:off x="6469035" y="4343040"/>
              <a:ext cx="839693" cy="568616"/>
              <a:chOff x="6649705" y="2139210"/>
              <a:chExt cx="839693" cy="568616"/>
            </a:xfrm>
          </p:grpSpPr>
          <p:pic>
            <p:nvPicPr>
              <p:cNvPr id="163" name="Graphic 162">
                <a:extLst>
                  <a:ext uri="{FF2B5EF4-FFF2-40B4-BE49-F238E27FC236}">
                    <a16:creationId xmlns:a16="http://schemas.microsoft.com/office/drawing/2014/main" id="{3BFF4091-69B1-AECD-E6A6-37BBBC9721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6649705" y="2139210"/>
                <a:ext cx="839693" cy="568616"/>
              </a:xfrm>
              <a:prstGeom prst="rect">
                <a:avLst/>
              </a:prstGeom>
            </p:spPr>
          </p:pic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97F322A-DA50-273E-CCDA-3DF54C9913DF}"/>
                  </a:ext>
                </a:extLst>
              </p:cNvPr>
              <p:cNvSpPr txBox="1"/>
              <p:nvPr/>
            </p:nvSpPr>
            <p:spPr>
              <a:xfrm>
                <a:off x="6742265" y="2353833"/>
                <a:ext cx="7184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cs typeface="Open Sans" panose="020B0606030504020204" pitchFamily="34" charset="0"/>
                  </a:rPr>
                  <a:t>INTERNET</a:t>
                </a:r>
              </a:p>
            </p:txBody>
          </p:sp>
        </p:grp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3D0E53D-EB50-0051-20BF-5CB2E38E48B3}"/>
                </a:ext>
              </a:extLst>
            </p:cNvPr>
            <p:cNvCxnSpPr>
              <a:cxnSpLocks/>
            </p:cNvCxnSpPr>
            <p:nvPr/>
          </p:nvCxnSpPr>
          <p:spPr>
            <a:xfrm>
              <a:off x="6276322" y="3154663"/>
              <a:ext cx="436687" cy="1251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9EFC68A-A3CB-C1A6-F4CD-9FDD636755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1094" y="3154663"/>
              <a:ext cx="647854" cy="1284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48632A9-9C4E-2765-B26E-654C60FF5FEB}"/>
                </a:ext>
              </a:extLst>
            </p:cNvPr>
            <p:cNvCxnSpPr>
              <a:cxnSpLocks/>
            </p:cNvCxnSpPr>
            <p:nvPr/>
          </p:nvCxnSpPr>
          <p:spPr>
            <a:xfrm>
              <a:off x="6310397" y="4071652"/>
              <a:ext cx="294755" cy="459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Oval 165">
            <a:extLst>
              <a:ext uri="{FF2B5EF4-FFF2-40B4-BE49-F238E27FC236}">
                <a16:creationId xmlns:a16="http://schemas.microsoft.com/office/drawing/2014/main" id="{EB16FC07-DED1-26A4-1239-5A4EF3876119}"/>
              </a:ext>
            </a:extLst>
          </p:cNvPr>
          <p:cNvSpPr/>
          <p:nvPr/>
        </p:nvSpPr>
        <p:spPr>
          <a:xfrm>
            <a:off x="9753423" y="1313558"/>
            <a:ext cx="322022" cy="30892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303929">
              <a:defRPr/>
            </a:pPr>
            <a:r>
              <a:rPr lang="en-US" sz="1600">
                <a:solidFill>
                  <a:srgbClr val="FFFFFF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7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E3CBFC4-F48E-E4B6-968E-36085D711A4C}"/>
              </a:ext>
            </a:extLst>
          </p:cNvPr>
          <p:cNvSpPr txBox="1"/>
          <p:nvPr/>
        </p:nvSpPr>
        <p:spPr>
          <a:xfrm>
            <a:off x="10155443" y="1289929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Aviatrix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CoPilot</a:t>
            </a:r>
          </a:p>
        </p:txBody>
      </p:sp>
      <p:pic>
        <p:nvPicPr>
          <p:cNvPr id="168" name="Picture 167" descr="A picture containing clock&#10;&#10;Description automatically generated">
            <a:extLst>
              <a:ext uri="{FF2B5EF4-FFF2-40B4-BE49-F238E27FC236}">
                <a16:creationId xmlns:a16="http://schemas.microsoft.com/office/drawing/2014/main" id="{84BCD1F3-B75C-14C3-669E-55A4F65E18FC}"/>
              </a:ext>
            </a:extLst>
          </p:cNvPr>
          <p:cNvPicPr>
            <a:picLocks noChangeAspect="1"/>
          </p:cNvPicPr>
          <p:nvPr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3176" y="1754097"/>
            <a:ext cx="730733" cy="584991"/>
          </a:xfrm>
          <a:prstGeom prst="rect">
            <a:avLst/>
          </a:prstGeom>
        </p:spPr>
      </p:pic>
      <p:sp>
        <p:nvSpPr>
          <p:cNvPr id="169" name="Oval 168">
            <a:extLst>
              <a:ext uri="{FF2B5EF4-FFF2-40B4-BE49-F238E27FC236}">
                <a16:creationId xmlns:a16="http://schemas.microsoft.com/office/drawing/2014/main" id="{84751002-E30E-7BCD-A0BD-66BE2A0338DD}"/>
              </a:ext>
            </a:extLst>
          </p:cNvPr>
          <p:cNvSpPr/>
          <p:nvPr/>
        </p:nvSpPr>
        <p:spPr>
          <a:xfrm>
            <a:off x="3500072" y="5018275"/>
            <a:ext cx="188076" cy="186760"/>
          </a:xfrm>
          <a:prstGeom prst="ellipse">
            <a:avLst/>
          </a:prstGeom>
          <a:solidFill>
            <a:srgbClr val="02E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36E7FFDD-F83D-40E7-4836-8FD169346CFC}"/>
              </a:ext>
            </a:extLst>
          </p:cNvPr>
          <p:cNvSpPr/>
          <p:nvPr/>
        </p:nvSpPr>
        <p:spPr>
          <a:xfrm>
            <a:off x="4019333" y="5017445"/>
            <a:ext cx="188076" cy="18676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B091C5ED-B880-DF8B-D46E-CC70C87A9011}"/>
              </a:ext>
            </a:extLst>
          </p:cNvPr>
          <p:cNvSpPr/>
          <p:nvPr/>
        </p:nvSpPr>
        <p:spPr>
          <a:xfrm>
            <a:off x="6249242" y="3269643"/>
            <a:ext cx="188076" cy="18676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641DE20-24AD-5B51-F9A0-375DB041D3A8}"/>
              </a:ext>
            </a:extLst>
          </p:cNvPr>
          <p:cNvGrpSpPr/>
          <p:nvPr/>
        </p:nvGrpSpPr>
        <p:grpSpPr>
          <a:xfrm>
            <a:off x="1415391" y="5274178"/>
            <a:ext cx="4328248" cy="326024"/>
            <a:chOff x="1424772" y="4784321"/>
            <a:chExt cx="4328248" cy="326024"/>
          </a:xfrm>
        </p:grpSpPr>
        <p:cxnSp>
          <p:nvCxnSpPr>
            <p:cNvPr id="173" name="Elbow Connector 172">
              <a:extLst>
                <a:ext uri="{FF2B5EF4-FFF2-40B4-BE49-F238E27FC236}">
                  <a16:creationId xmlns:a16="http://schemas.microsoft.com/office/drawing/2014/main" id="{1CAA7AE7-D4D0-6153-B056-BD6714230CFE}"/>
                </a:ext>
              </a:extLst>
            </p:cNvPr>
            <p:cNvCxnSpPr/>
            <p:nvPr/>
          </p:nvCxnSpPr>
          <p:spPr>
            <a:xfrm rot="5400000">
              <a:off x="3550380" y="2658713"/>
              <a:ext cx="77032" cy="4328248"/>
            </a:xfrm>
            <a:prstGeom prst="bentConnector3">
              <a:avLst>
                <a:gd name="adj1" fmla="val 271073"/>
              </a:avLst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9EED2E9C-607B-1DC2-5B97-50A4B9560CDA}"/>
                </a:ext>
              </a:extLst>
            </p:cNvPr>
            <p:cNvSpPr txBox="1"/>
            <p:nvPr/>
          </p:nvSpPr>
          <p:spPr>
            <a:xfrm>
              <a:off x="2810636" y="4864124"/>
              <a:ext cx="138852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+mn-cs"/>
                </a:rPr>
                <a:t>Private Interconnect</a:t>
              </a:r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F41CC1-F586-1125-C273-4BD702FB70AA}"/>
              </a:ext>
            </a:extLst>
          </p:cNvPr>
          <p:cNvSpPr txBox="1"/>
          <p:nvPr/>
        </p:nvSpPr>
        <p:spPr>
          <a:xfrm>
            <a:off x="1574448" y="3086408"/>
            <a:ext cx="607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Open Sans" panose="020B0606030504020204" pitchFamily="34" charset="0"/>
                <a:cs typeface="Open Sans" panose="020B0606030504020204" pitchFamily="34" charset="0"/>
              </a:rPr>
              <a:t>VPC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5F116B1-3088-96A3-8764-87D1563D591E}"/>
              </a:ext>
            </a:extLst>
          </p:cNvPr>
          <p:cNvSpPr txBox="1"/>
          <p:nvPr/>
        </p:nvSpPr>
        <p:spPr>
          <a:xfrm>
            <a:off x="3235703" y="3094600"/>
            <a:ext cx="607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Open Sans" panose="020B0606030504020204" pitchFamily="34" charset="0"/>
                <a:cs typeface="Open Sans" panose="020B0606030504020204" pitchFamily="34" charset="0"/>
              </a:rPr>
              <a:t>VPC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EC63BE-A725-B15E-3208-37141FD8F1B8}"/>
              </a:ext>
            </a:extLst>
          </p:cNvPr>
          <p:cNvSpPr txBox="1"/>
          <p:nvPr/>
        </p:nvSpPr>
        <p:spPr>
          <a:xfrm>
            <a:off x="3992104" y="3094600"/>
            <a:ext cx="607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Open Sans" panose="020B0606030504020204" pitchFamily="34" charset="0"/>
                <a:cs typeface="Open Sans" panose="020B0606030504020204" pitchFamily="34" charset="0"/>
              </a:rPr>
              <a:t>VPC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A0A9962-98E7-01C5-4EB5-DF4641085239}"/>
              </a:ext>
            </a:extLst>
          </p:cNvPr>
          <p:cNvSpPr txBox="1"/>
          <p:nvPr/>
        </p:nvSpPr>
        <p:spPr>
          <a:xfrm>
            <a:off x="7552759" y="3085045"/>
            <a:ext cx="607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Open Sans" panose="020B0606030504020204" pitchFamily="34" charset="0"/>
                <a:cs typeface="Open Sans" panose="020B0606030504020204" pitchFamily="34" charset="0"/>
              </a:rPr>
              <a:t>VPC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050DD3B-B8FE-DCC7-B16E-C16653C3555C}"/>
              </a:ext>
            </a:extLst>
          </p:cNvPr>
          <p:cNvSpPr txBox="1"/>
          <p:nvPr/>
        </p:nvSpPr>
        <p:spPr>
          <a:xfrm>
            <a:off x="8296731" y="3094599"/>
            <a:ext cx="607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Open Sans" panose="020B0606030504020204" pitchFamily="34" charset="0"/>
                <a:cs typeface="Open Sans" panose="020B0606030504020204" pitchFamily="34" charset="0"/>
              </a:rPr>
              <a:t>VPC</a:t>
            </a:r>
          </a:p>
        </p:txBody>
      </p:sp>
    </p:spTree>
    <p:extLst>
      <p:ext uri="{BB962C8B-B14F-4D97-AF65-F5344CB8AC3E}">
        <p14:creationId xmlns:p14="http://schemas.microsoft.com/office/powerpoint/2010/main" val="214596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9" grpId="0" animBg="1"/>
      <p:bldP spid="120" grpId="0" animBg="1"/>
      <p:bldP spid="121" grpId="0" animBg="1"/>
      <p:bldP spid="166" grpId="0" animBg="1"/>
      <p:bldP spid="169" grpId="0" animBg="1"/>
      <p:bldP spid="170" grpId="0" animBg="1"/>
      <p:bldP spid="17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F4178-A985-6E0A-4E14-ED2D1DF8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Standard </a:t>
            </a:r>
            <a:r>
              <a:rPr lang="en-US" sz="2800" b="1" dirty="0">
                <a:solidFill>
                  <a:srgbClr val="FFC000"/>
                </a:solidFill>
              </a:rPr>
              <a:t>Network Encryption Throughput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46A1E4-ED34-F66B-6E31-D34D05ABD9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Graphic 3" descr="Processor outline">
            <a:extLst>
              <a:ext uri="{FF2B5EF4-FFF2-40B4-BE49-F238E27FC236}">
                <a16:creationId xmlns:a16="http://schemas.microsoft.com/office/drawing/2014/main" id="{C5A920D3-D5A1-9E1C-EB96-C3218F59D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3791" y="2524759"/>
            <a:ext cx="914400" cy="9144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D432E1D-7500-D5DA-1CC6-CFD65B7B273A}"/>
              </a:ext>
            </a:extLst>
          </p:cNvPr>
          <p:cNvSpPr/>
          <p:nvPr/>
        </p:nvSpPr>
        <p:spPr>
          <a:xfrm>
            <a:off x="1660791" y="2394131"/>
            <a:ext cx="3429000" cy="2106386"/>
          </a:xfrm>
          <a:prstGeom prst="roundRect">
            <a:avLst>
              <a:gd name="adj" fmla="val 847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0E7F9D28-4FF5-2E23-DF35-8569A8F01095}"/>
              </a:ext>
            </a:extLst>
          </p:cNvPr>
          <p:cNvSpPr/>
          <p:nvPr/>
        </p:nvSpPr>
        <p:spPr>
          <a:xfrm>
            <a:off x="441591" y="3043191"/>
            <a:ext cx="1921329" cy="791935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Encrypt/Decrypt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71A55ABE-EACA-ADBA-E240-C128E691F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8191" y="2524759"/>
            <a:ext cx="914400" cy="914400"/>
          </a:xfrm>
          <a:prstGeom prst="rect">
            <a:avLst/>
          </a:prstGeom>
        </p:spPr>
      </p:pic>
      <p:pic>
        <p:nvPicPr>
          <p:cNvPr id="8" name="Graphic 7" descr="Processor outline">
            <a:extLst>
              <a:ext uri="{FF2B5EF4-FFF2-40B4-BE49-F238E27FC236}">
                <a16:creationId xmlns:a16="http://schemas.microsoft.com/office/drawing/2014/main" id="{C9FDA015-4444-BE11-69A5-E3F9779F2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3791" y="3439159"/>
            <a:ext cx="914400" cy="914400"/>
          </a:xfrm>
          <a:prstGeom prst="rect">
            <a:avLst/>
          </a:prstGeom>
        </p:spPr>
      </p:pic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14F3534A-13D5-DDC7-DD98-856BF4DAC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4520" y="3439159"/>
            <a:ext cx="914400" cy="914400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DC9887C1-F146-13F9-9E7A-4A43F4FCA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9205" y="2524759"/>
            <a:ext cx="914400" cy="9144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2095E67-A1A5-2F77-56B4-C0762B5003A0}"/>
              </a:ext>
            </a:extLst>
          </p:cNvPr>
          <p:cNvSpPr/>
          <p:nvPr/>
        </p:nvSpPr>
        <p:spPr>
          <a:xfrm>
            <a:off x="7174405" y="2394131"/>
            <a:ext cx="3429000" cy="2106386"/>
          </a:xfrm>
          <a:prstGeom prst="roundRect">
            <a:avLst>
              <a:gd name="adj" fmla="val 847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B2810999-05D7-B13D-8B92-474DAA733E8A}"/>
              </a:ext>
            </a:extLst>
          </p:cNvPr>
          <p:cNvSpPr/>
          <p:nvPr/>
        </p:nvSpPr>
        <p:spPr>
          <a:xfrm>
            <a:off x="9629133" y="3043191"/>
            <a:ext cx="1921329" cy="791935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Encrypt/Decrypt</a:t>
            </a:r>
          </a:p>
        </p:txBody>
      </p:sp>
      <p:pic>
        <p:nvPicPr>
          <p:cNvPr id="13" name="Graphic 12" descr="Processor outline">
            <a:extLst>
              <a:ext uri="{FF2B5EF4-FFF2-40B4-BE49-F238E27FC236}">
                <a16:creationId xmlns:a16="http://schemas.microsoft.com/office/drawing/2014/main" id="{9404A1E0-EDA0-4CB9-E997-48243B88C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3605" y="2524759"/>
            <a:ext cx="914400" cy="914400"/>
          </a:xfrm>
          <a:prstGeom prst="rect">
            <a:avLst/>
          </a:prstGeom>
        </p:spPr>
      </p:pic>
      <p:pic>
        <p:nvPicPr>
          <p:cNvPr id="14" name="Graphic 13" descr="Processor outline">
            <a:extLst>
              <a:ext uri="{FF2B5EF4-FFF2-40B4-BE49-F238E27FC236}">
                <a16:creationId xmlns:a16="http://schemas.microsoft.com/office/drawing/2014/main" id="{508307D7-73BE-F463-C423-C2022CC31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9205" y="3439159"/>
            <a:ext cx="914400" cy="914400"/>
          </a:xfrm>
          <a:prstGeom prst="rect">
            <a:avLst/>
          </a:prstGeom>
        </p:spPr>
      </p:pic>
      <p:pic>
        <p:nvPicPr>
          <p:cNvPr id="15" name="Graphic 14" descr="Processor outline">
            <a:extLst>
              <a:ext uri="{FF2B5EF4-FFF2-40B4-BE49-F238E27FC236}">
                <a16:creationId xmlns:a16="http://schemas.microsoft.com/office/drawing/2014/main" id="{A16F63AD-D768-0326-5254-36214163C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9934" y="3439159"/>
            <a:ext cx="914400" cy="914400"/>
          </a:xfrm>
          <a:prstGeom prst="rect">
            <a:avLst/>
          </a:prstGeom>
        </p:spPr>
      </p:pic>
      <p:sp>
        <p:nvSpPr>
          <p:cNvPr id="16" name="Can 15">
            <a:extLst>
              <a:ext uri="{FF2B5EF4-FFF2-40B4-BE49-F238E27FC236}">
                <a16:creationId xmlns:a16="http://schemas.microsoft.com/office/drawing/2014/main" id="{BCC7AC97-2D04-D5DA-BF80-7AE26CD4C837}"/>
              </a:ext>
            </a:extLst>
          </p:cNvPr>
          <p:cNvSpPr/>
          <p:nvPr/>
        </p:nvSpPr>
        <p:spPr>
          <a:xfrm rot="16200000">
            <a:off x="5974255" y="2539045"/>
            <a:ext cx="278947" cy="1800226"/>
          </a:xfrm>
          <a:prstGeom prst="can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4915AA-426C-AE2F-21FD-2632CC09187F}"/>
              </a:ext>
            </a:extLst>
          </p:cNvPr>
          <p:cNvSpPr txBox="1"/>
          <p:nvPr/>
        </p:nvSpPr>
        <p:spPr>
          <a:xfrm>
            <a:off x="5213615" y="2782480"/>
            <a:ext cx="1603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~1.25 Gbps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55D5F4-3DF9-EA37-970C-91487A05FACB}"/>
              </a:ext>
            </a:extLst>
          </p:cNvPr>
          <p:cNvSpPr txBox="1"/>
          <p:nvPr/>
        </p:nvSpPr>
        <p:spPr>
          <a:xfrm>
            <a:off x="5773731" y="326265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IPSec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43D0DA3-010E-CDB4-A05D-4428A5A4DCC4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191720" y="2947067"/>
            <a:ext cx="1021896" cy="492091"/>
          </a:xfrm>
          <a:prstGeom prst="bentConnector3">
            <a:avLst>
              <a:gd name="adj1" fmla="val 62783"/>
            </a:avLst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2ABFBB7-26B4-0EEA-7B8B-7CFCE9DC30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13840" y="2981959"/>
            <a:ext cx="914402" cy="457198"/>
          </a:xfrm>
          <a:prstGeom prst="bentConnector3">
            <a:avLst>
              <a:gd name="adj1" fmla="val 50000"/>
            </a:avLst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423F66-C86E-4476-ECBE-40840486F2BB}"/>
              </a:ext>
            </a:extLst>
          </p:cNvPr>
          <p:cNvSpPr txBox="1"/>
          <p:nvPr/>
        </p:nvSpPr>
        <p:spPr>
          <a:xfrm>
            <a:off x="7696495" y="1980865"/>
            <a:ext cx="238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AWS TGW, Azure </a:t>
            </a:r>
            <a:r>
              <a:rPr lang="en-US" err="1"/>
              <a:t>vWAN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9F7512-A0EF-562C-C4DD-8BC092C585D4}"/>
              </a:ext>
            </a:extLst>
          </p:cNvPr>
          <p:cNvSpPr txBox="1"/>
          <p:nvPr/>
        </p:nvSpPr>
        <p:spPr>
          <a:xfrm>
            <a:off x="1660791" y="1973184"/>
            <a:ext cx="351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VPN, Direct Connect, ExpressRoute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EFE417-B158-92BB-A3D6-95D1CA9CD5EB}"/>
              </a:ext>
            </a:extLst>
          </p:cNvPr>
          <p:cNvSpPr txBox="1"/>
          <p:nvPr/>
        </p:nvSpPr>
        <p:spPr>
          <a:xfrm>
            <a:off x="3065728" y="4843316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solidFill>
                  <a:srgbClr val="FFC000"/>
                </a:solidFill>
              </a:rPr>
              <a:t>Impacts Applications Performance and Increases Business Risk</a:t>
            </a:r>
            <a:endParaRPr lang="en-US" sz="28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2A769-1457-FD88-81BE-13664AF3A8D4}"/>
              </a:ext>
            </a:extLst>
          </p:cNvPr>
          <p:cNvSpPr txBox="1"/>
          <p:nvPr/>
        </p:nvSpPr>
        <p:spPr>
          <a:xfrm>
            <a:off x="264310" y="864235"/>
            <a:ext cx="106214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Native Cloud IPsec VPN </a:t>
            </a:r>
            <a:r>
              <a:rPr lang="en-US" sz="1800" dirty="0">
                <a:ea typeface="Open Sans" panose="020B0606030504020204" pitchFamily="34" charset="0"/>
                <a:cs typeface="Open Sans" panose="020B0606030504020204" pitchFamily="34" charset="0"/>
              </a:rPr>
              <a:t>solutions have a maximum encryption performance of </a:t>
            </a:r>
            <a:r>
              <a:rPr lang="en-US" sz="18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1.25Gbps per tunnel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a typeface="Open Sans" panose="020B0606030504020204" pitchFamily="34" charset="0"/>
                <a:cs typeface="Open Sans" panose="020B0606030504020204" pitchFamily="34" charset="0"/>
              </a:rPr>
              <a:t>That’s because virtual routers utilize a single core, and they establish only one tunnel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94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5060C-9C9E-1ED4-329A-48FED96C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Aviatrix Secure Cloud Networking | </a:t>
            </a:r>
            <a:r>
              <a:rPr lang="en-US" sz="2800" b="1" dirty="0">
                <a:solidFill>
                  <a:srgbClr val="00DB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High-Performance IPsec Encryption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0972C-2B81-E322-79DB-909A86BEBD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Graphic 3" descr="Processor outline">
            <a:extLst>
              <a:ext uri="{FF2B5EF4-FFF2-40B4-BE49-F238E27FC236}">
                <a16:creationId xmlns:a16="http://schemas.microsoft.com/office/drawing/2014/main" id="{FF948383-5EEE-D24D-1607-CDCFB390C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3534" y="2657298"/>
            <a:ext cx="914400" cy="9144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CD35217-B905-FBD3-28CD-38A019FF0DE4}"/>
              </a:ext>
            </a:extLst>
          </p:cNvPr>
          <p:cNvSpPr/>
          <p:nvPr/>
        </p:nvSpPr>
        <p:spPr>
          <a:xfrm>
            <a:off x="1780534" y="2526670"/>
            <a:ext cx="3429000" cy="2106386"/>
          </a:xfrm>
          <a:prstGeom prst="roundRect">
            <a:avLst>
              <a:gd name="adj" fmla="val 847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00CBBD72-C3E9-1816-ED85-0656D1F869B7}"/>
              </a:ext>
            </a:extLst>
          </p:cNvPr>
          <p:cNvSpPr/>
          <p:nvPr/>
        </p:nvSpPr>
        <p:spPr>
          <a:xfrm>
            <a:off x="561334" y="3175730"/>
            <a:ext cx="1921329" cy="791935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Encrypt/Decrypt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F877C758-A242-1C0D-FA96-68C0CF214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7934" y="2657298"/>
            <a:ext cx="914400" cy="914400"/>
          </a:xfrm>
          <a:prstGeom prst="rect">
            <a:avLst/>
          </a:prstGeom>
        </p:spPr>
      </p:pic>
      <p:pic>
        <p:nvPicPr>
          <p:cNvPr id="8" name="Graphic 7" descr="Processor outline">
            <a:extLst>
              <a:ext uri="{FF2B5EF4-FFF2-40B4-BE49-F238E27FC236}">
                <a16:creationId xmlns:a16="http://schemas.microsoft.com/office/drawing/2014/main" id="{925EE8B9-3D6B-A7D7-544E-7B73D231C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3534" y="3571698"/>
            <a:ext cx="914400" cy="914400"/>
          </a:xfrm>
          <a:prstGeom prst="rect">
            <a:avLst/>
          </a:prstGeom>
        </p:spPr>
      </p:pic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5713B5D5-11B0-C987-C8B1-3571EB50B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4263" y="3571698"/>
            <a:ext cx="914400" cy="914400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A9120CD8-1DCE-A4CF-C086-50A3B8EFD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6922" y="2657298"/>
            <a:ext cx="914400" cy="9144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06E9ED1-ACBA-661A-D5F5-04B1029A6912}"/>
              </a:ext>
            </a:extLst>
          </p:cNvPr>
          <p:cNvSpPr/>
          <p:nvPr/>
        </p:nvSpPr>
        <p:spPr>
          <a:xfrm>
            <a:off x="7294148" y="2526670"/>
            <a:ext cx="3429000" cy="2106386"/>
          </a:xfrm>
          <a:prstGeom prst="roundRect">
            <a:avLst>
              <a:gd name="adj" fmla="val 847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AAA88DDB-1CC4-FD2C-F6C4-0924CEB97DC7}"/>
              </a:ext>
            </a:extLst>
          </p:cNvPr>
          <p:cNvSpPr/>
          <p:nvPr/>
        </p:nvSpPr>
        <p:spPr>
          <a:xfrm>
            <a:off x="9748876" y="3175730"/>
            <a:ext cx="1921329" cy="791935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Encrypt/Decrypt</a:t>
            </a:r>
          </a:p>
        </p:txBody>
      </p:sp>
      <p:pic>
        <p:nvPicPr>
          <p:cNvPr id="13" name="Graphic 12" descr="Processor outline">
            <a:extLst>
              <a:ext uri="{FF2B5EF4-FFF2-40B4-BE49-F238E27FC236}">
                <a16:creationId xmlns:a16="http://schemas.microsoft.com/office/drawing/2014/main" id="{1C6FB8A6-D7F6-22A6-461D-23B925D9C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1322" y="2657298"/>
            <a:ext cx="914400" cy="914400"/>
          </a:xfrm>
          <a:prstGeom prst="rect">
            <a:avLst/>
          </a:prstGeom>
        </p:spPr>
      </p:pic>
      <p:pic>
        <p:nvPicPr>
          <p:cNvPr id="14" name="Graphic 13" descr="Processor outline">
            <a:extLst>
              <a:ext uri="{FF2B5EF4-FFF2-40B4-BE49-F238E27FC236}">
                <a16:creationId xmlns:a16="http://schemas.microsoft.com/office/drawing/2014/main" id="{97B6DFEE-D34A-180B-2D7E-0C4C7871D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6922" y="3571698"/>
            <a:ext cx="914400" cy="914400"/>
          </a:xfrm>
          <a:prstGeom prst="rect">
            <a:avLst/>
          </a:prstGeom>
        </p:spPr>
      </p:pic>
      <p:pic>
        <p:nvPicPr>
          <p:cNvPr id="15" name="Graphic 14" descr="Processor outline">
            <a:extLst>
              <a:ext uri="{FF2B5EF4-FFF2-40B4-BE49-F238E27FC236}">
                <a16:creationId xmlns:a16="http://schemas.microsoft.com/office/drawing/2014/main" id="{A3BD1CDF-705B-CFDA-D8B0-74D1DAE89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27651" y="3571698"/>
            <a:ext cx="914400" cy="914400"/>
          </a:xfrm>
          <a:prstGeom prst="rect">
            <a:avLst/>
          </a:prstGeom>
        </p:spPr>
      </p:pic>
      <p:sp>
        <p:nvSpPr>
          <p:cNvPr id="16" name="Can 15">
            <a:extLst>
              <a:ext uri="{FF2B5EF4-FFF2-40B4-BE49-F238E27FC236}">
                <a16:creationId xmlns:a16="http://schemas.microsoft.com/office/drawing/2014/main" id="{58707BB8-D18E-D433-708E-F771A9BC5B66}"/>
              </a:ext>
            </a:extLst>
          </p:cNvPr>
          <p:cNvSpPr/>
          <p:nvPr/>
        </p:nvSpPr>
        <p:spPr>
          <a:xfrm rot="16200000">
            <a:off x="5901360" y="2645238"/>
            <a:ext cx="631560" cy="1800226"/>
          </a:xfrm>
          <a:prstGeom prst="can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6790A4-0B28-65D9-211F-19E70925BE90}"/>
              </a:ext>
            </a:extLst>
          </p:cNvPr>
          <p:cNvSpPr txBox="1"/>
          <p:nvPr/>
        </p:nvSpPr>
        <p:spPr>
          <a:xfrm>
            <a:off x="5485467" y="4011095"/>
            <a:ext cx="1367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Up to</a:t>
            </a:r>
          </a:p>
          <a:p>
            <a:pPr algn="ctr"/>
            <a:r>
              <a:rPr lang="en-US" sz="2400" b="1" dirty="0"/>
              <a:t>100 Gbps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ED786E-3809-30B9-35D4-BF0E6B27D2FE}"/>
              </a:ext>
            </a:extLst>
          </p:cNvPr>
          <p:cNvSpPr txBox="1"/>
          <p:nvPr/>
        </p:nvSpPr>
        <p:spPr>
          <a:xfrm>
            <a:off x="5430194" y="3205731"/>
            <a:ext cx="1699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High-Performance</a:t>
            </a:r>
          </a:p>
          <a:p>
            <a:pPr algn="ctr"/>
            <a:r>
              <a:rPr lang="en-US" sz="1600" err="1">
                <a:solidFill>
                  <a:schemeClr val="bg1"/>
                </a:solidFill>
              </a:rPr>
              <a:t>IPSec</a:t>
            </a:r>
            <a:endParaRPr lang="en-US" sz="1600">
              <a:solidFill>
                <a:schemeClr val="bg1"/>
              </a:solidFill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68650391-D9DC-5E31-B51B-4E050C7364EB}"/>
              </a:ext>
            </a:extLst>
          </p:cNvPr>
          <p:cNvCxnSpPr>
            <a:cxnSpLocks/>
          </p:cNvCxnSpPr>
          <p:nvPr/>
        </p:nvCxnSpPr>
        <p:spPr>
          <a:xfrm>
            <a:off x="4311463" y="3079606"/>
            <a:ext cx="1045278" cy="31878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00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91C348E-0C97-9AA8-B162-B6960B32A2F7}"/>
              </a:ext>
            </a:extLst>
          </p:cNvPr>
          <p:cNvCxnSpPr>
            <a:cxnSpLocks/>
          </p:cNvCxnSpPr>
          <p:nvPr/>
        </p:nvCxnSpPr>
        <p:spPr>
          <a:xfrm flipV="1">
            <a:off x="4303297" y="3716117"/>
            <a:ext cx="1030061" cy="34766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00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8923292-CAD2-EE4B-EBAF-757E932D40BF}"/>
              </a:ext>
            </a:extLst>
          </p:cNvPr>
          <p:cNvCxnSpPr>
            <a:cxnSpLocks/>
          </p:cNvCxnSpPr>
          <p:nvPr/>
        </p:nvCxnSpPr>
        <p:spPr>
          <a:xfrm>
            <a:off x="3372571" y="3057438"/>
            <a:ext cx="1943828" cy="445232"/>
          </a:xfrm>
          <a:prstGeom prst="bentConnector3">
            <a:avLst>
              <a:gd name="adj1" fmla="val 23959"/>
            </a:avLst>
          </a:prstGeom>
          <a:ln w="63500" cap="rnd">
            <a:solidFill>
              <a:srgbClr val="00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77D7696D-E53B-01B0-B44F-E0689EE148D9}"/>
              </a:ext>
            </a:extLst>
          </p:cNvPr>
          <p:cNvCxnSpPr>
            <a:cxnSpLocks/>
          </p:cNvCxnSpPr>
          <p:nvPr/>
        </p:nvCxnSpPr>
        <p:spPr>
          <a:xfrm flipV="1">
            <a:off x="3380734" y="3622186"/>
            <a:ext cx="1943828" cy="445232"/>
          </a:xfrm>
          <a:prstGeom prst="bentConnector3">
            <a:avLst>
              <a:gd name="adj1" fmla="val 23959"/>
            </a:avLst>
          </a:prstGeom>
          <a:ln w="63500" cap="rnd">
            <a:solidFill>
              <a:srgbClr val="00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B267B9-E1C7-1FAA-FDD9-91FE2FECA992}"/>
              </a:ext>
            </a:extLst>
          </p:cNvPr>
          <p:cNvGrpSpPr/>
          <p:nvPr/>
        </p:nvGrpSpPr>
        <p:grpSpPr>
          <a:xfrm flipH="1">
            <a:off x="7102271" y="3079606"/>
            <a:ext cx="1984170" cy="1009980"/>
            <a:chOff x="3546023" y="4429892"/>
            <a:chExt cx="1984170" cy="1009980"/>
          </a:xfrm>
        </p:grpSpPr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9BDD29C4-2D1E-BAC1-7DF4-97608D4DD1BC}"/>
                </a:ext>
              </a:extLst>
            </p:cNvPr>
            <p:cNvCxnSpPr>
              <a:cxnSpLocks/>
            </p:cNvCxnSpPr>
            <p:nvPr/>
          </p:nvCxnSpPr>
          <p:spPr>
            <a:xfrm>
              <a:off x="4484915" y="4452060"/>
              <a:ext cx="1045278" cy="318787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A8A8C8AE-5108-DE7B-A4A0-D3419AA025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6749" y="5088571"/>
              <a:ext cx="1030061" cy="347667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0254F137-4F04-A0C9-1A8D-47623FCF0BFC}"/>
                </a:ext>
              </a:extLst>
            </p:cNvPr>
            <p:cNvCxnSpPr>
              <a:cxnSpLocks/>
            </p:cNvCxnSpPr>
            <p:nvPr/>
          </p:nvCxnSpPr>
          <p:spPr>
            <a:xfrm>
              <a:off x="3546023" y="4429892"/>
              <a:ext cx="1943828" cy="445232"/>
            </a:xfrm>
            <a:prstGeom prst="bentConnector3">
              <a:avLst>
                <a:gd name="adj1" fmla="val 23959"/>
              </a:avLst>
            </a:prstGeom>
            <a:ln w="63500" cap="rnd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D243804-D876-79F0-401E-FE1BBB841F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4186" y="4994640"/>
              <a:ext cx="1943828" cy="445232"/>
            </a:xfrm>
            <a:prstGeom prst="bentConnector3">
              <a:avLst>
                <a:gd name="adj1" fmla="val 23959"/>
              </a:avLst>
            </a:prstGeom>
            <a:ln w="63500" cap="rnd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46D52C0-89D8-962F-2CD0-32FCFD3D7154}"/>
              </a:ext>
            </a:extLst>
          </p:cNvPr>
          <p:cNvSpPr txBox="1"/>
          <p:nvPr/>
        </p:nvSpPr>
        <p:spPr>
          <a:xfrm>
            <a:off x="1780534" y="4619900"/>
            <a:ext cx="91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Aviatrix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8E1C0824-8180-2A9A-B83C-FA46B46594C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7424" y="2577012"/>
            <a:ext cx="596799" cy="599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6AA1FAD-E293-409A-1520-9DCF369764B1}"/>
              </a:ext>
            </a:extLst>
          </p:cNvPr>
          <p:cNvSpPr txBox="1"/>
          <p:nvPr/>
        </p:nvSpPr>
        <p:spPr>
          <a:xfrm>
            <a:off x="9939633" y="4108527"/>
            <a:ext cx="1020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  <a:cs typeface="Calibri Light"/>
              </a:rPr>
              <a:t>Aviatrix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  <a:cs typeface="Calibri Light"/>
              </a:rPr>
              <a:t>Transit GW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6871F1-D31F-0FAA-47F9-EF08E66C5F2F}"/>
              </a:ext>
            </a:extLst>
          </p:cNvPr>
          <p:cNvSpPr txBox="1"/>
          <p:nvPr/>
        </p:nvSpPr>
        <p:spPr>
          <a:xfrm>
            <a:off x="9908138" y="2519035"/>
            <a:ext cx="964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  <a:cs typeface="Calibri Light"/>
              </a:rPr>
              <a:t>Aviatrix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  <a:cs typeface="Calibri Light"/>
              </a:rPr>
              <a:t>Transit or 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  <a:cs typeface="Calibri Light"/>
              </a:rPr>
              <a:t>Spoke GW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A394013E-C3C9-0DA1-B8FC-EC0BFBDA3F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8780" y="4020715"/>
            <a:ext cx="596799" cy="599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0FE6666-15ED-4701-450E-26CA6F732599}"/>
              </a:ext>
            </a:extLst>
          </p:cNvPr>
          <p:cNvSpPr txBox="1"/>
          <p:nvPr/>
        </p:nvSpPr>
        <p:spPr>
          <a:xfrm>
            <a:off x="1385856" y="2554252"/>
            <a:ext cx="964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  <a:cs typeface="Calibri Light"/>
              </a:rPr>
              <a:t>Aviatrix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  <a:cs typeface="Calibri Light"/>
              </a:rPr>
              <a:t>Transit or 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  <a:cs typeface="Calibri Light"/>
              </a:rPr>
              <a:t>Spoke GW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3AEBC4EA-4153-6665-8489-4E8FD80272B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6955" y="4008207"/>
            <a:ext cx="596799" cy="599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FC44604D-CF9C-257E-5325-E68BBF59A8E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3063" y="2579104"/>
            <a:ext cx="596799" cy="599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DDB94AA-CEBC-D6BC-88F9-C285CAC02494}"/>
              </a:ext>
            </a:extLst>
          </p:cNvPr>
          <p:cNvSpPr txBox="1"/>
          <p:nvPr/>
        </p:nvSpPr>
        <p:spPr>
          <a:xfrm>
            <a:off x="1525090" y="4045380"/>
            <a:ext cx="84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  <a:cs typeface="Calibri Light"/>
              </a:rPr>
              <a:t>Aviatrix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  <a:cs typeface="Calibri Light"/>
              </a:rPr>
              <a:t>Secure 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  <a:cs typeface="Calibri Light"/>
              </a:rPr>
              <a:t>Edge GW</a:t>
            </a:r>
          </a:p>
        </p:txBody>
      </p:sp>
      <p:sp>
        <p:nvSpPr>
          <p:cNvPr id="37" name="Content Placeholder 1">
            <a:extLst>
              <a:ext uri="{FF2B5EF4-FFF2-40B4-BE49-F238E27FC236}">
                <a16:creationId xmlns:a16="http://schemas.microsoft.com/office/drawing/2014/main" id="{2ED188AB-6EF8-9EC7-99DD-75993F454712}"/>
              </a:ext>
            </a:extLst>
          </p:cNvPr>
          <p:cNvSpPr txBox="1">
            <a:spLocks/>
          </p:cNvSpPr>
          <p:nvPr/>
        </p:nvSpPr>
        <p:spPr>
          <a:xfrm>
            <a:off x="264310" y="922593"/>
            <a:ext cx="10829595" cy="1245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2000" b="0" i="0" kern="1200">
                <a:solidFill>
                  <a:schemeClr val="tx2"/>
                </a:solidFill>
                <a:latin typeface="Metropolis Light" pitchFamily="2" charset="77"/>
                <a:ea typeface="Metropolis Light" pitchFamily="2" charset="77"/>
                <a:cs typeface="Calibri Light"/>
              </a:defRPr>
            </a:lvl1pPr>
            <a:lvl2pPr marL="628650" indent="-2857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LucidaGrande" charset="0"/>
              <a:buChar char="-"/>
              <a:defRPr sz="1800" b="0" i="0" kern="1200">
                <a:solidFill>
                  <a:schemeClr val="tx2"/>
                </a:solidFill>
                <a:latin typeface="Metropolis Light" pitchFamily="2" charset="77"/>
                <a:ea typeface="Metropolis Light" pitchFamily="2" charset="77"/>
                <a:cs typeface="Calibri Light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chemeClr val="tx2"/>
                </a:solidFill>
                <a:latin typeface="Metropolis Light" pitchFamily="2" charset="77"/>
                <a:ea typeface="Metropolis Light" pitchFamily="2" charset="77"/>
                <a:cs typeface="Calibri Light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LucidaGrande" charset="0"/>
              <a:buChar char="-"/>
              <a:defRPr sz="1400" b="0" i="0" kern="1200">
                <a:solidFill>
                  <a:schemeClr val="tx2"/>
                </a:solidFill>
                <a:latin typeface="Metropolis Light" pitchFamily="2" charset="77"/>
                <a:ea typeface="Metropolis Light" pitchFamily="2" charset="77"/>
                <a:cs typeface="Calibri Light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600"/>
              </a:spcAft>
              <a:buFont typeface="Arial"/>
              <a:buChar char="•"/>
              <a:defRPr sz="1200" b="0" i="0" kern="1200">
                <a:solidFill>
                  <a:schemeClr val="tx2"/>
                </a:solidFill>
                <a:latin typeface="Metropolis Light" pitchFamily="2" charset="77"/>
                <a:ea typeface="Metropolis Light" pitchFamily="2" charset="77"/>
                <a:cs typeface="Calibri Light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89" indent="-228589" defTabSz="914354">
              <a:defRPr/>
            </a:pPr>
            <a:r>
              <a:rPr lang="en-US" sz="1867" dirty="0">
                <a:solidFill>
                  <a:schemeClr val="tx1"/>
                </a:solidFill>
                <a:latin typeface="+mn-lt"/>
                <a:ea typeface="+mn-ea"/>
              </a:rPr>
              <a:t>Aviatrix Controller automatically builds multiple tunnels between Aviatrix devices</a:t>
            </a:r>
          </a:p>
          <a:p>
            <a:pPr marL="228589" indent="-228589" defTabSz="914354">
              <a:defRPr/>
            </a:pPr>
            <a:r>
              <a:rPr lang="en-US" sz="1867" dirty="0">
                <a:solidFill>
                  <a:schemeClr val="tx1"/>
                </a:solidFill>
                <a:latin typeface="+mn-lt"/>
                <a:ea typeface="+mn-ea"/>
              </a:rPr>
              <a:t>Uses all available CPU cores</a:t>
            </a:r>
          </a:p>
          <a:p>
            <a:pPr marL="228589" indent="-228589" defTabSz="914354">
              <a:defRPr/>
            </a:pPr>
            <a:r>
              <a:rPr lang="en-US" sz="1867" dirty="0">
                <a:solidFill>
                  <a:schemeClr val="tx1"/>
                </a:solidFill>
                <a:latin typeface="+mn-lt"/>
                <a:ea typeface="+mn-ea"/>
              </a:rPr>
              <a:t>IPsec encryption performance can be up to 90 Gbps</a:t>
            </a:r>
          </a:p>
        </p:txBody>
      </p:sp>
    </p:spTree>
    <p:extLst>
      <p:ext uri="{BB962C8B-B14F-4D97-AF65-F5344CB8AC3E}">
        <p14:creationId xmlns:p14="http://schemas.microsoft.com/office/powerpoint/2010/main" val="393962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3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40A5452-3269-4EDD-8F5E-08289C9ED30E}"/>
              </a:ext>
            </a:extLst>
          </p:cNvPr>
          <p:cNvGrpSpPr/>
          <p:nvPr/>
        </p:nvGrpSpPr>
        <p:grpSpPr>
          <a:xfrm>
            <a:off x="7301837" y="4984562"/>
            <a:ext cx="3693655" cy="629949"/>
            <a:chOff x="5653136" y="5203372"/>
            <a:chExt cx="2949882" cy="629949"/>
          </a:xfrm>
        </p:grpSpPr>
        <p:sp>
          <p:nvSpPr>
            <p:cNvPr id="4" name="Text Placeholder 33">
              <a:extLst>
                <a:ext uri="{FF2B5EF4-FFF2-40B4-BE49-F238E27FC236}">
                  <a16:creationId xmlns:a16="http://schemas.microsoft.com/office/drawing/2014/main" id="{61604055-B5D3-4020-A513-BFF620665122}"/>
                </a:ext>
              </a:extLst>
            </p:cNvPr>
            <p:cNvSpPr txBox="1">
              <a:spLocks/>
            </p:cNvSpPr>
            <p:nvPr/>
          </p:nvSpPr>
          <p:spPr>
            <a:xfrm>
              <a:off x="5758092" y="5203372"/>
              <a:ext cx="2844926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783">
                <a:lnSpc>
                  <a:spcPct val="125000"/>
                </a:lnSpc>
                <a:spcBef>
                  <a:spcPts val="0"/>
                </a:spcBef>
                <a:buNone/>
                <a:defRPr/>
              </a:pPr>
              <a:r>
                <a:rPr lang="en-AU" sz="1800">
                  <a:solidFill>
                    <a:srgbClr val="FF0000"/>
                  </a:solidFill>
                  <a:latin typeface="Calibri" panose="020F0502020204030204" pitchFamily="34" charset="0"/>
                  <a:cs typeface="Lato Bold"/>
                </a:rPr>
                <a:t>COMMUNITY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686017-C0CB-42B9-BE27-7FC7476AADFA}"/>
                </a:ext>
              </a:extLst>
            </p:cNvPr>
            <p:cNvSpPr/>
            <p:nvPr/>
          </p:nvSpPr>
          <p:spPr>
            <a:xfrm>
              <a:off x="5653136" y="5456309"/>
              <a:ext cx="2870378" cy="377012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pPr>
                <a:defRPr/>
              </a:pPr>
              <a:r>
                <a:rPr lang="en-US" sz="2000">
                  <a:solidFill>
                    <a:srgbClr val="FF0000"/>
                  </a:solidFill>
                  <a:latin typeface="Calibri" panose="020F0502020204030204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https://community.aviatrix.com</a:t>
              </a:r>
              <a:endParaRPr lang="en-US" sz="200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1C6949-FC16-4AA2-8ADA-987AA94714B7}"/>
              </a:ext>
            </a:extLst>
          </p:cNvPr>
          <p:cNvGrpSpPr/>
          <p:nvPr/>
        </p:nvGrpSpPr>
        <p:grpSpPr>
          <a:xfrm>
            <a:off x="1887888" y="4970053"/>
            <a:ext cx="3377041" cy="683041"/>
            <a:chOff x="5569321" y="5203372"/>
            <a:chExt cx="3578907" cy="683041"/>
          </a:xfrm>
        </p:grpSpPr>
        <p:sp>
          <p:nvSpPr>
            <p:cNvPr id="13" name="Text Placeholder 33">
              <a:extLst>
                <a:ext uri="{FF2B5EF4-FFF2-40B4-BE49-F238E27FC236}">
                  <a16:creationId xmlns:a16="http://schemas.microsoft.com/office/drawing/2014/main" id="{241590E5-D634-4AC1-85E6-852A6C049F64}"/>
                </a:ext>
              </a:extLst>
            </p:cNvPr>
            <p:cNvSpPr txBox="1">
              <a:spLocks/>
            </p:cNvSpPr>
            <p:nvPr/>
          </p:nvSpPr>
          <p:spPr>
            <a:xfrm>
              <a:off x="5653134" y="5203372"/>
              <a:ext cx="3181574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783">
                <a:lnSpc>
                  <a:spcPct val="125000"/>
                </a:lnSpc>
                <a:spcBef>
                  <a:spcPts val="0"/>
                </a:spcBef>
                <a:buNone/>
                <a:defRPr/>
              </a:pPr>
              <a:r>
                <a:rPr lang="en-AU" sz="1800">
                  <a:solidFill>
                    <a:srgbClr val="FF0000"/>
                  </a:solidFill>
                  <a:latin typeface="Calibri" panose="020F0502020204030204" pitchFamily="34" charset="0"/>
                  <a:cs typeface="Lato Bold"/>
                </a:rPr>
                <a:t>Aviatrix Certified Engineer (ACE)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B8CC60-7CBD-4974-B185-AB4F3E01F3F7}"/>
                </a:ext>
              </a:extLst>
            </p:cNvPr>
            <p:cNvSpPr/>
            <p:nvPr/>
          </p:nvSpPr>
          <p:spPr>
            <a:xfrm>
              <a:off x="5569321" y="5403218"/>
              <a:ext cx="3578907" cy="483195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000">
                  <a:solidFill>
                    <a:srgbClr val="FF0000"/>
                  </a:solidFill>
                  <a:latin typeface="Calibri" panose="020F0502020204030204" pitchFamily="34" charset="0"/>
                  <a:cs typeface="Lato Light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https://aviatrix.com/ACE</a:t>
              </a:r>
              <a:endParaRPr lang="en-US" sz="2000">
                <a:solidFill>
                  <a:srgbClr val="FF0000"/>
                </a:solidFill>
                <a:latin typeface="Calibri" panose="020F0502020204030204" pitchFamily="34" charset="0"/>
                <a:cs typeface="Lato Light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CC2C9D-050E-2583-804E-8F02EEBDC50C}"/>
              </a:ext>
            </a:extLst>
          </p:cNvPr>
          <p:cNvGrpSpPr/>
          <p:nvPr/>
        </p:nvGrpSpPr>
        <p:grpSpPr>
          <a:xfrm>
            <a:off x="6753608" y="4970325"/>
            <a:ext cx="483149" cy="483275"/>
            <a:chOff x="6382574" y="5394248"/>
            <a:chExt cx="483149" cy="48327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7E49E2E-ACD5-4180-BD9D-BD1D2CC054E4}"/>
                </a:ext>
              </a:extLst>
            </p:cNvPr>
            <p:cNvSpPr/>
            <p:nvPr/>
          </p:nvSpPr>
          <p:spPr>
            <a:xfrm flipH="1">
              <a:off x="6382574" y="5394248"/>
              <a:ext cx="483149" cy="48327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7" tIns="34283" rIns="68567" bIns="34283" rtlCol="0" anchor="ctr"/>
            <a:lstStyle/>
            <a:p>
              <a:pPr algn="ctr">
                <a:defRPr/>
              </a:pPr>
              <a:endParaRPr lang="en-AU" sz="1600">
                <a:solidFill>
                  <a:srgbClr val="FF0000"/>
                </a:solidFill>
                <a:latin typeface="Calibri" panose="020F0502020204030204" pitchFamily="34" charset="0"/>
                <a:cs typeface="Lato Light"/>
              </a:endParaRPr>
            </a:p>
          </p:txBody>
        </p:sp>
        <p:pic>
          <p:nvPicPr>
            <p:cNvPr id="17" name="Graphic 16" descr="Chat bubble">
              <a:extLst>
                <a:ext uri="{FF2B5EF4-FFF2-40B4-BE49-F238E27FC236}">
                  <a16:creationId xmlns:a16="http://schemas.microsoft.com/office/drawing/2014/main" id="{1FA6DBC4-4051-4639-B21C-B33F4FDB3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47654" y="5474075"/>
              <a:ext cx="352263" cy="352263"/>
            </a:xfrm>
            <a:prstGeom prst="rect">
              <a:avLst/>
            </a:prstGeom>
          </p:spPr>
        </p:pic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BBFEA8A6-9A2F-631D-436F-EC70F972C0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3427" y="4970814"/>
            <a:ext cx="417232" cy="47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5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9990-1AA0-32BA-18F6-CD48713B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HPE – Public or Private IP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F327E1-BE8F-E343-3EB9-E75EEE92EB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61461FA-D711-C92E-74E1-7460B287F1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9" r="8173"/>
          <a:stretch/>
        </p:blipFill>
        <p:spPr bwMode="auto">
          <a:xfrm>
            <a:off x="6328947" y="938889"/>
            <a:ext cx="5775402" cy="542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F697231-D818-9FD0-A183-0AEAE5EE6209}"/>
              </a:ext>
            </a:extLst>
          </p:cNvPr>
          <p:cNvSpPr txBox="1">
            <a:spLocks/>
          </p:cNvSpPr>
          <p:nvPr/>
        </p:nvSpPr>
        <p:spPr>
          <a:xfrm>
            <a:off x="264310" y="1044922"/>
            <a:ext cx="5775402" cy="3376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+mn-lt"/>
              </a:rPr>
              <a:t>HPE in the same cloud</a:t>
            </a:r>
          </a:p>
          <a:p>
            <a:pPr lvl="1"/>
            <a:r>
              <a:rPr lang="en-US" sz="1400" dirty="0">
                <a:latin typeface="+mn-lt"/>
              </a:rPr>
              <a:t>Will use </a:t>
            </a:r>
            <a:r>
              <a:rPr lang="en-US" sz="1400" i="1" dirty="0">
                <a:latin typeface="+mn-lt"/>
              </a:rPr>
              <a:t>CSP-native peering </a:t>
            </a:r>
            <a:r>
              <a:rPr lang="en-US" sz="1400" dirty="0">
                <a:latin typeface="+mn-lt"/>
              </a:rPr>
              <a:t>so the tunnels will be built over </a:t>
            </a:r>
            <a:r>
              <a:rPr lang="en-US" sz="1400" u="sng" dirty="0">
                <a:latin typeface="+mn-lt"/>
              </a:rPr>
              <a:t>private IPs.</a:t>
            </a:r>
          </a:p>
          <a:p>
            <a:pPr lvl="1"/>
            <a:endParaRPr lang="en-US" sz="1400" dirty="0">
              <a:latin typeface="+mn-lt"/>
            </a:endParaRPr>
          </a:p>
          <a:p>
            <a:r>
              <a:rPr lang="en-US" sz="1800" b="1" dirty="0">
                <a:latin typeface="+mn-lt"/>
              </a:rPr>
              <a:t>HPE across different clouds</a:t>
            </a:r>
          </a:p>
          <a:p>
            <a:pPr lvl="1"/>
            <a:r>
              <a:rPr lang="en-US" sz="1400" dirty="0">
                <a:latin typeface="+mn-lt"/>
              </a:rPr>
              <a:t>Supported over private circuits (Direct Connect, Express Route, Cloud Interconnect, Fast Connect).</a:t>
            </a:r>
          </a:p>
          <a:p>
            <a:pPr lvl="1"/>
            <a:r>
              <a:rPr lang="en-US" sz="1400" dirty="0">
                <a:latin typeface="+mn-lt"/>
              </a:rPr>
              <a:t>Supported over internet (AWS, Azure, GCP, OCI).</a:t>
            </a:r>
          </a:p>
          <a:p>
            <a:pPr lvl="1"/>
            <a:endParaRPr lang="en-US" sz="1400" dirty="0">
              <a:latin typeface="+mn-lt"/>
            </a:endParaRPr>
          </a:p>
          <a:p>
            <a:r>
              <a:rPr lang="en-US" sz="1800" b="1" dirty="0">
                <a:latin typeface="+mn-lt"/>
              </a:rPr>
              <a:t>HPE over the public internet</a:t>
            </a:r>
          </a:p>
        </p:txBody>
      </p:sp>
    </p:spTree>
    <p:extLst>
      <p:ext uri="{BB962C8B-B14F-4D97-AF65-F5344CB8AC3E}">
        <p14:creationId xmlns:p14="http://schemas.microsoft.com/office/powerpoint/2010/main" val="251516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771B9F-00B6-9F6E-0252-5E9C773A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Zero-Trust = Trust No One [Including Apps (TLS)]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CAD4C-1A8C-76FB-A34E-C6D7FE03EC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877EBC-FC3B-B0B6-3476-A2994C44753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1532" y="1295400"/>
            <a:ext cx="3643718" cy="43719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Zero-Trust = Trust no one, including</a:t>
            </a:r>
          </a:p>
          <a:p>
            <a:pPr marL="285750" indent="-285750"/>
            <a:r>
              <a:rPr lang="en-US" sz="1600" dirty="0"/>
              <a:t>Applications even with TLS</a:t>
            </a:r>
          </a:p>
          <a:p>
            <a:pPr marL="285750" indent="-285750"/>
            <a:r>
              <a:rPr lang="en-US" sz="1600" dirty="0"/>
              <a:t>Private circuits provided by CSP </a:t>
            </a:r>
          </a:p>
          <a:p>
            <a:pPr marL="285750" indent="-285750"/>
            <a:r>
              <a:rPr lang="en-US" sz="1600" dirty="0"/>
              <a:t>Peering/Attachment provided by CSPs for VPC, VNET, K8S, Serverless, etc. </a:t>
            </a:r>
          </a:p>
          <a:p>
            <a:pPr marL="285750" indent="-285750"/>
            <a:endParaRPr lang="en-US" sz="1600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18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MACSec encryption is NOT end-to-end encryption. </a:t>
            </a:r>
          </a:p>
          <a:p>
            <a:r>
              <a:rPr lang="en-US" sz="16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Only layer 2 and hop-by-hop</a:t>
            </a:r>
          </a:p>
          <a:p>
            <a:r>
              <a:rPr lang="en-US" sz="16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IPSec is the standard protocol for end-to-end encryption</a:t>
            </a:r>
          </a:p>
          <a:p>
            <a:r>
              <a:rPr lang="en-US" sz="1600" b="1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The data plane must be IPSec encrypted</a:t>
            </a:r>
          </a:p>
          <a:p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275B75-5CE1-0F25-3008-3D1BF3F30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691" y="3487977"/>
            <a:ext cx="350195" cy="420235"/>
          </a:xfrm>
          <a:prstGeom prst="rect">
            <a:avLst/>
          </a:prstGeom>
        </p:spPr>
      </p:pic>
      <p:pic>
        <p:nvPicPr>
          <p:cNvPr id="9" name="Picture 16">
            <a:extLst>
              <a:ext uri="{FF2B5EF4-FFF2-40B4-BE49-F238E27FC236}">
                <a16:creationId xmlns:a16="http://schemas.microsoft.com/office/drawing/2014/main" id="{C0193B30-A0F7-1D4A-E1F3-5B6FE476A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176" y="4485718"/>
            <a:ext cx="707307" cy="707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A0C9D35-49E2-0336-FC9F-501E4EA5E63C}"/>
              </a:ext>
            </a:extLst>
          </p:cNvPr>
          <p:cNvGrpSpPr/>
          <p:nvPr/>
        </p:nvGrpSpPr>
        <p:grpSpPr>
          <a:xfrm>
            <a:off x="4460011" y="2005511"/>
            <a:ext cx="4179786" cy="509571"/>
            <a:chOff x="2939970" y="1824011"/>
            <a:chExt cx="4789962" cy="50957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9F97411-B4AF-8B1F-FA5F-E6B991A96D29}"/>
                </a:ext>
              </a:extLst>
            </p:cNvPr>
            <p:cNvSpPr/>
            <p:nvPr/>
          </p:nvSpPr>
          <p:spPr>
            <a:xfrm>
              <a:off x="2939970" y="1824011"/>
              <a:ext cx="4683574" cy="509571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endParaRPr lang="en-US" sz="1050" b="1" dirty="0">
                <a:solidFill>
                  <a:srgbClr val="000000">
                    <a:lumMod val="50000"/>
                    <a:lumOff val="50000"/>
                  </a:srgbClr>
                </a:solidFill>
                <a:latin typeface="Calibri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74D8E6-4146-B64D-9ED7-C33FFAC7FB2B}"/>
                </a:ext>
              </a:extLst>
            </p:cNvPr>
            <p:cNvSpPr/>
            <p:nvPr/>
          </p:nvSpPr>
          <p:spPr>
            <a:xfrm>
              <a:off x="6776366" y="1885452"/>
              <a:ext cx="9535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783">
                <a:defRPr/>
              </a:pPr>
              <a:r>
                <a:rPr lang="en-US" sz="10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Metropolis" pitchFamily="2" charset="77"/>
                </a:rPr>
                <a:t>Public</a:t>
              </a:r>
            </a:p>
            <a:p>
              <a:pPr algn="ctr" defTabSz="685783">
                <a:defRPr/>
              </a:pPr>
              <a:r>
                <a:rPr lang="en-US" sz="10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Metropolis" pitchFamily="2" charset="77"/>
                </a:rPr>
                <a:t>Cloud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E83A279-82F4-C8CA-EBBA-4BFF21CA0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73" y="1884461"/>
              <a:ext cx="412792" cy="38614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DAD13A0-EFFD-EDEB-5A9B-D1854AE01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0540" y="1878255"/>
              <a:ext cx="412792" cy="38614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A23D442-44A7-AADE-723B-2B04FE7E8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0590" y="1892436"/>
              <a:ext cx="412792" cy="386143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827A407-0E10-545F-B35C-C53C53A2913E}"/>
              </a:ext>
            </a:extLst>
          </p:cNvPr>
          <p:cNvSpPr/>
          <p:nvPr/>
        </p:nvSpPr>
        <p:spPr>
          <a:xfrm>
            <a:off x="8773624" y="1951055"/>
            <a:ext cx="2290363" cy="57708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defTabSz="685783">
              <a:defRPr/>
            </a:pPr>
            <a:r>
              <a:rPr lang="en-US" sz="1050" b="1" dirty="0">
                <a:solidFill>
                  <a:srgbClr val="FFFFFF"/>
                </a:solidFill>
                <a:latin typeface="Metropolis" pitchFamily="2" charset="77"/>
              </a:rPr>
              <a:t>UNTRUSTED</a:t>
            </a:r>
            <a:r>
              <a:rPr lang="en-US" sz="1050" dirty="0">
                <a:solidFill>
                  <a:srgbClr val="FFFFFF"/>
                </a:solidFill>
                <a:latin typeface="Metropolis" pitchFamily="2" charset="77"/>
              </a:rPr>
              <a:t> </a:t>
            </a:r>
          </a:p>
          <a:p>
            <a:pPr defTabSz="685783">
              <a:defRPr/>
            </a:pPr>
            <a:r>
              <a:rPr lang="en-US" sz="1050" dirty="0">
                <a:solidFill>
                  <a:srgbClr val="FFFFFF"/>
                </a:solidFill>
                <a:latin typeface="Metropolis" pitchFamily="2" charset="77"/>
              </a:rPr>
              <a:t>Datapath Encryption = Maybe</a:t>
            </a:r>
          </a:p>
          <a:p>
            <a:pPr defTabSz="685783">
              <a:defRPr/>
            </a:pPr>
            <a:r>
              <a:rPr lang="en-US" sz="1050" dirty="0">
                <a:solidFill>
                  <a:srgbClr val="FFFFFF"/>
                </a:solidFill>
                <a:latin typeface="Metropolis" pitchFamily="2" charset="77"/>
              </a:rPr>
              <a:t>Application Encryption = Maybe</a:t>
            </a:r>
            <a:endParaRPr lang="en-US" sz="1050" dirty="0">
              <a:solidFill>
                <a:srgbClr val="FFFFFF"/>
              </a:solidFill>
              <a:latin typeface="Calibri Ligh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E1870E-BAE8-D346-A5E5-616FE7869025}"/>
              </a:ext>
            </a:extLst>
          </p:cNvPr>
          <p:cNvCxnSpPr/>
          <p:nvPr/>
        </p:nvCxnSpPr>
        <p:spPr>
          <a:xfrm flipV="1">
            <a:off x="6806194" y="2515082"/>
            <a:ext cx="0" cy="20978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53B9610-F8FA-C332-2303-7AB46A16EC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3854" y="3119351"/>
            <a:ext cx="559868" cy="4202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A2F3B8A-17A9-2EEB-8DE5-6CE60B890CF1}"/>
              </a:ext>
            </a:extLst>
          </p:cNvPr>
          <p:cNvSpPr txBox="1"/>
          <p:nvPr/>
        </p:nvSpPr>
        <p:spPr>
          <a:xfrm>
            <a:off x="8773623" y="4725506"/>
            <a:ext cx="2209800" cy="27699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pPr defTabSz="685783">
              <a:defRPr/>
            </a:pPr>
            <a:r>
              <a:rPr lang="en-US" dirty="0">
                <a:solidFill>
                  <a:srgbClr val="FFFFFF"/>
                </a:solidFill>
              </a:rPr>
              <a:t>TRUSTED LAN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EB1DE5-7AE6-F3D1-FFD4-8E80DFF98BB7}"/>
              </a:ext>
            </a:extLst>
          </p:cNvPr>
          <p:cNvSpPr txBox="1"/>
          <p:nvPr/>
        </p:nvSpPr>
        <p:spPr>
          <a:xfrm>
            <a:off x="7016085" y="4560075"/>
            <a:ext cx="994832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1000" b="1" dirty="0">
                <a:solidFill>
                  <a:srgbClr val="000000"/>
                </a:solidFill>
                <a:latin typeface="Calibri Light"/>
                <a:cs typeface="Calibri Light"/>
              </a:rPr>
              <a:t>Data Center</a:t>
            </a:r>
          </a:p>
          <a:p>
            <a:pPr algn="ctr" defTabSz="685783">
              <a:defRPr/>
            </a:pPr>
            <a:r>
              <a:rPr lang="en-US" sz="1000" b="1" dirty="0">
                <a:solidFill>
                  <a:srgbClr val="000000"/>
                </a:solidFill>
                <a:latin typeface="Calibri Light"/>
                <a:cs typeface="Calibri Light"/>
              </a:rPr>
              <a:t>OR</a:t>
            </a:r>
            <a:br>
              <a:rPr lang="en-US" sz="1000" b="1" dirty="0">
                <a:solidFill>
                  <a:srgbClr val="000000"/>
                </a:solidFill>
                <a:latin typeface="Calibri Light"/>
                <a:cs typeface="Calibri Light"/>
              </a:rPr>
            </a:br>
            <a:r>
              <a:rPr lang="en-US" sz="1000" b="1" dirty="0">
                <a:solidFill>
                  <a:srgbClr val="000000"/>
                </a:solidFill>
                <a:latin typeface="Calibri Light"/>
                <a:cs typeface="Calibri Light"/>
              </a:rPr>
              <a:t>Colocation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5B7C28-6482-F4DD-19FC-415317099E4B}"/>
              </a:ext>
            </a:extLst>
          </p:cNvPr>
          <p:cNvCxnSpPr>
            <a:cxnSpLocks/>
          </p:cNvCxnSpPr>
          <p:nvPr/>
        </p:nvCxnSpPr>
        <p:spPr>
          <a:xfrm>
            <a:off x="4460011" y="4463487"/>
            <a:ext cx="660181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62BCDB-8D6E-5EAC-01DD-283535C9933A}"/>
              </a:ext>
            </a:extLst>
          </p:cNvPr>
          <p:cNvCxnSpPr>
            <a:cxnSpLocks/>
          </p:cNvCxnSpPr>
          <p:nvPr/>
        </p:nvCxnSpPr>
        <p:spPr>
          <a:xfrm>
            <a:off x="4460011" y="2666389"/>
            <a:ext cx="65446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D6A19E2-2FEB-60DB-38D4-74D6B4688810}"/>
              </a:ext>
            </a:extLst>
          </p:cNvPr>
          <p:cNvSpPr/>
          <p:nvPr/>
        </p:nvSpPr>
        <p:spPr>
          <a:xfrm>
            <a:off x="8773624" y="3379479"/>
            <a:ext cx="2290363" cy="27699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defTabSz="685783">
              <a:defRPr/>
            </a:pPr>
            <a:r>
              <a:rPr lang="en-US" sz="1200" b="1" dirty="0">
                <a:solidFill>
                  <a:srgbClr val="FFFFFF"/>
                </a:solidFill>
                <a:latin typeface="Metropolis" pitchFamily="2" charset="77"/>
              </a:rPr>
              <a:t>UNTRUSTED</a:t>
            </a:r>
            <a:endParaRPr lang="en-US" sz="1200" dirty="0">
              <a:solidFill>
                <a:srgbClr val="FFFFFF"/>
              </a:solidFill>
              <a:latin typeface="Metropolis" pitchFamily="2" charset="77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3DE1DF-AA3B-D73A-D406-33F4C8D2BEA4}"/>
              </a:ext>
            </a:extLst>
          </p:cNvPr>
          <p:cNvGrpSpPr/>
          <p:nvPr/>
        </p:nvGrpSpPr>
        <p:grpSpPr>
          <a:xfrm>
            <a:off x="6644246" y="2030982"/>
            <a:ext cx="1515043" cy="502249"/>
            <a:chOff x="3586537" y="1215909"/>
            <a:chExt cx="1515043" cy="502249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99E121A2-0259-4618-BFC4-A787A60BB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3586537" y="1425460"/>
              <a:ext cx="314093" cy="29269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59F611E-07D2-8A26-6BA3-1CA60436097B}"/>
                </a:ext>
              </a:extLst>
            </p:cNvPr>
            <p:cNvSpPr txBox="1"/>
            <p:nvPr/>
          </p:nvSpPr>
          <p:spPr>
            <a:xfrm>
              <a:off x="3690847" y="1215909"/>
              <a:ext cx="1410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783">
                <a:defRPr/>
              </a:pPr>
              <a:r>
                <a:rPr lang="en-US" sz="1200" dirty="0">
                  <a:solidFill>
                    <a:srgbClr val="E24301"/>
                  </a:solidFill>
                  <a:latin typeface="Calibri Light"/>
                  <a:cs typeface="Calibri Light"/>
                </a:rPr>
                <a:t>Aviatrix Datapath Encryption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988272C-D0EB-4875-D757-9EA3F0636C5D}"/>
              </a:ext>
            </a:extLst>
          </p:cNvPr>
          <p:cNvGrpSpPr/>
          <p:nvPr/>
        </p:nvGrpSpPr>
        <p:grpSpPr>
          <a:xfrm>
            <a:off x="6650788" y="3267412"/>
            <a:ext cx="1630407" cy="1550319"/>
            <a:chOff x="3480724" y="2454167"/>
            <a:chExt cx="1630407" cy="1550319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A1F3AE7A-B402-66FB-30FE-58C96A589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3480724" y="3711788"/>
              <a:ext cx="314093" cy="292698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25C5B5-D214-24F3-F576-ED2C4D0BCA98}"/>
                </a:ext>
              </a:extLst>
            </p:cNvPr>
            <p:cNvSpPr txBox="1"/>
            <p:nvPr/>
          </p:nvSpPr>
          <p:spPr>
            <a:xfrm>
              <a:off x="3700398" y="2454167"/>
              <a:ext cx="1410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783">
                <a:defRPr/>
              </a:pPr>
              <a:r>
                <a:rPr lang="en-US" sz="1200" dirty="0">
                  <a:solidFill>
                    <a:srgbClr val="E24301"/>
                  </a:solidFill>
                  <a:latin typeface="Calibri Light"/>
                  <a:cs typeface="Calibri Light"/>
                </a:rPr>
                <a:t>Aviatrix Datapath Encryption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EFC1839-3F65-EBA6-73C9-DB7A1C53017D}"/>
              </a:ext>
            </a:extLst>
          </p:cNvPr>
          <p:cNvSpPr txBox="1"/>
          <p:nvPr/>
        </p:nvSpPr>
        <p:spPr>
          <a:xfrm>
            <a:off x="4931712" y="3586548"/>
            <a:ext cx="1340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1000" b="1" dirty="0">
                <a:solidFill>
                  <a:srgbClr val="000000"/>
                </a:solidFill>
                <a:latin typeface="Calibri Light"/>
                <a:cs typeface="Calibri Light"/>
              </a:rPr>
              <a:t>AWS Direct Connect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F07E23-277A-7E52-7BF9-A439AD9DBE1A}"/>
              </a:ext>
            </a:extLst>
          </p:cNvPr>
          <p:cNvSpPr txBox="1"/>
          <p:nvPr/>
        </p:nvSpPr>
        <p:spPr>
          <a:xfrm>
            <a:off x="4833095" y="3234927"/>
            <a:ext cx="15590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1000" b="1" dirty="0">
                <a:solidFill>
                  <a:srgbClr val="000000"/>
                </a:solidFill>
                <a:latin typeface="Calibri Light"/>
                <a:cs typeface="Calibri Light"/>
              </a:rPr>
              <a:t>Azure Express Route</a:t>
            </a:r>
          </a:p>
        </p:txBody>
      </p:sp>
      <p:sp>
        <p:nvSpPr>
          <p:cNvPr id="33" name="Slide Number Placeholder 2">
            <a:extLst>
              <a:ext uri="{FF2B5EF4-FFF2-40B4-BE49-F238E27FC236}">
                <a16:creationId xmlns:a16="http://schemas.microsoft.com/office/drawing/2014/main" id="{27FB0BD3-4E1D-3B91-1548-87565733E637}"/>
              </a:ext>
            </a:extLst>
          </p:cNvPr>
          <p:cNvSpPr txBox="1">
            <a:spLocks/>
          </p:cNvSpPr>
          <p:nvPr/>
        </p:nvSpPr>
        <p:spPr>
          <a:xfrm>
            <a:off x="11344595" y="4837074"/>
            <a:ext cx="325609" cy="21734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ctr" defTabSz="685800" rtl="0" eaLnBrk="1" latinLnBrk="0" hangingPunct="1">
              <a:defRPr sz="675" b="0" i="0" kern="1200">
                <a:solidFill>
                  <a:schemeClr val="bg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4FBFB5-BBB6-27BE-F8D3-50CFB9B367E7}"/>
              </a:ext>
            </a:extLst>
          </p:cNvPr>
          <p:cNvSpPr txBox="1"/>
          <p:nvPr/>
        </p:nvSpPr>
        <p:spPr>
          <a:xfrm>
            <a:off x="263275" y="5882583"/>
            <a:ext cx="9073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CA10D"/>
                </a:solidFill>
                <a:effectLst/>
                <a:latin typeface="Helvetica Neue" panose="02000503000000020004" pitchFamily="2" charset="0"/>
                <a:hlinkClick r:id="rId10"/>
              </a:rPr>
              <a:t>https://aviatrix.com/blog/secure-your-connection-to-the-cloud-macsec-vs-ipsec/</a:t>
            </a:r>
            <a:endParaRPr lang="en-US" dirty="0">
              <a:solidFill>
                <a:srgbClr val="DCA10D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68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571D-15C4-F316-3CA9-1FCB632FA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1" y="246888"/>
            <a:ext cx="3826426" cy="583634"/>
          </a:xfrm>
        </p:spPr>
        <p:txBody>
          <a:bodyPr/>
          <a:lstStyle/>
          <a:p>
            <a:r>
              <a:rPr lang="en-US" dirty="0"/>
              <a:t>Check Encryption and BGP Route Approval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70C0EC-9A5C-50A9-FC88-7AF8D70822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24C4E-AF6C-50F4-FF8F-7AA6B3BBC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810" y="94800"/>
            <a:ext cx="7421880" cy="653916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683B0FC-1453-6E08-61E1-D080EB3D817F}"/>
              </a:ext>
            </a:extLst>
          </p:cNvPr>
          <p:cNvSpPr txBox="1">
            <a:spLocks/>
          </p:cNvSpPr>
          <p:nvPr/>
        </p:nvSpPr>
        <p:spPr>
          <a:xfrm>
            <a:off x="440969" y="2780747"/>
            <a:ext cx="4064841" cy="583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Move this slide in the demo slide</a:t>
            </a:r>
          </a:p>
        </p:txBody>
      </p:sp>
    </p:spTree>
    <p:extLst>
      <p:ext uri="{BB962C8B-B14F-4D97-AF65-F5344CB8AC3E}">
        <p14:creationId xmlns:p14="http://schemas.microsoft.com/office/powerpoint/2010/main" val="400627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Aviatrix_lite">
  <a:themeElements>
    <a:clrScheme name="Aviatrix">
      <a:dk1>
        <a:sysClr val="windowText" lastClr="000000"/>
      </a:dk1>
      <a:lt1>
        <a:sysClr val="window" lastClr="FFFFFF"/>
      </a:lt1>
      <a:dk2>
        <a:srgbClr val="19647E"/>
      </a:dk2>
      <a:lt2>
        <a:srgbClr val="E7E6E6"/>
      </a:lt2>
      <a:accent1>
        <a:srgbClr val="E24307"/>
      </a:accent1>
      <a:accent2>
        <a:srgbClr val="302E42"/>
      </a:accent2>
      <a:accent3>
        <a:srgbClr val="19647E"/>
      </a:accent3>
      <a:accent4>
        <a:srgbClr val="FD6321"/>
      </a:accent4>
      <a:accent5>
        <a:srgbClr val="28AFB0"/>
      </a:accent5>
      <a:accent6>
        <a:srgbClr val="F4F4F4"/>
      </a:accent6>
      <a:hlink>
        <a:srgbClr val="E24307"/>
      </a:hlink>
      <a:folHlink>
        <a:srgbClr val="16151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8BF7ACC-9092-6D40-BA43-CB0BA8A0A3D1}" vid="{5FCFA68E-6931-DB40-86C4-4226B24EC0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FF59F72C37B247A113CAF04F05D1A2" ma:contentTypeVersion="14" ma:contentTypeDescription="Create a new document." ma:contentTypeScope="" ma:versionID="430d1f542ce570a06ab36dd3304d019d">
  <xsd:schema xmlns:xsd="http://www.w3.org/2001/XMLSchema" xmlns:xs="http://www.w3.org/2001/XMLSchema" xmlns:p="http://schemas.microsoft.com/office/2006/metadata/properties" xmlns:ns2="d86145dc-5422-4d95-9035-99d1eb0aad04" xmlns:ns3="441d0141-fee1-4d79-859b-40b8ef8f47c8" targetNamespace="http://schemas.microsoft.com/office/2006/metadata/properties" ma:root="true" ma:fieldsID="f55d18327d5e6bebccb59ce712d1bc85" ns2:_="" ns3:_="">
    <xsd:import namespace="d86145dc-5422-4d95-9035-99d1eb0aad04"/>
    <xsd:import namespace="441d0141-fee1-4d79-859b-40b8ef8f47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145dc-5422-4d95-9035-99d1eb0aa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0864387-7748-42df-b42e-9089b15e65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d0141-fee1-4d79-859b-40b8ef8f47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df4b20a-ba05-43f0-ad46-fb14c87a2641}" ma:internalName="TaxCatchAll" ma:showField="CatchAllData" ma:web="441d0141-fee1-4d79-859b-40b8ef8f4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6145dc-5422-4d95-9035-99d1eb0aad04">
      <Terms xmlns="http://schemas.microsoft.com/office/infopath/2007/PartnerControls"/>
    </lcf76f155ced4ddcb4097134ff3c332f>
    <TaxCatchAll xmlns="441d0141-fee1-4d79-859b-40b8ef8f47c8" xsi:nil="true"/>
  </documentManagement>
</p:properties>
</file>

<file path=customXml/itemProps1.xml><?xml version="1.0" encoding="utf-8"?>
<ds:datastoreItem xmlns:ds="http://schemas.openxmlformats.org/officeDocument/2006/customXml" ds:itemID="{3AE2E32B-BA80-4DA9-ADCB-EB0FEC784A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145dc-5422-4d95-9035-99d1eb0aad04"/>
    <ds:schemaRef ds:uri="441d0141-fee1-4d79-859b-40b8ef8f47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E9F5DE-C304-4FCB-A49B-77448954F0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B9FF71-FEEE-44B8-A6CF-D155580552DE}">
  <ds:schemaRefs>
    <ds:schemaRef ds:uri="http://www.w3.org/XML/1998/namespace"/>
    <ds:schemaRef ds:uri="http://schemas.microsoft.com/office/2006/documentManagement/types"/>
    <ds:schemaRef ds:uri="441d0141-fee1-4d79-859b-40b8ef8f47c8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d86145dc-5422-4d95-9035-99d1eb0aad04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4468</TotalTime>
  <Words>430</Words>
  <Application>Microsoft Macintosh PowerPoint</Application>
  <PresentationFormat>Widescreen</PresentationFormat>
  <Paragraphs>107</Paragraphs>
  <Slides>9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Metropolis</vt:lpstr>
      <vt:lpstr>Open Sans</vt:lpstr>
      <vt:lpstr>1_Aviatrix_lite</vt:lpstr>
      <vt:lpstr>End-to-End IPSec Encryption</vt:lpstr>
      <vt:lpstr>NIST Tenet</vt:lpstr>
      <vt:lpstr>The network built by Aviatrix is always Encrypted – No Other Option</vt:lpstr>
      <vt:lpstr>Standard Network Encryption Throughput</vt:lpstr>
      <vt:lpstr>Aviatrix Secure Cloud Networking | High-Performance IPsec Encryption</vt:lpstr>
      <vt:lpstr>PowerPoint Presentation</vt:lpstr>
      <vt:lpstr>HPE – Public or Private IP</vt:lpstr>
      <vt:lpstr>Zero-Trust = Trust No One [Including Apps (TLS)]</vt:lpstr>
      <vt:lpstr>Check Encryption and BGP Route Approval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Iconic Enterprise Brands Choose Aviatrix for Cloud Networking</dc:title>
  <dc:creator>Rod Stuhlmuller</dc:creator>
  <cp:lastModifiedBy>Rizwan Jamal</cp:lastModifiedBy>
  <cp:revision>9</cp:revision>
  <dcterms:created xsi:type="dcterms:W3CDTF">2022-08-22T16:42:25Z</dcterms:created>
  <dcterms:modified xsi:type="dcterms:W3CDTF">2024-02-12T19:15:04Z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0x01010025FF59F72C37B247A113CAF04F05D1A2</vt:lpwstr>
  </property>
  <property fmtid="{D5CDD505-2E9C-101B-9397-08002B2CF9AE}" pid="3" name="MediaServiceImageTags">
    <vt:lpwstr/>
  </property>
</Properties>
</file>