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4"/>
  </p:sldMasterIdLst>
  <p:notesMasterIdLst>
    <p:notesMasterId r:id="rId19"/>
  </p:notesMasterIdLst>
  <p:sldIdLst>
    <p:sldId id="2132736271" r:id="rId5"/>
    <p:sldId id="2132736286" r:id="rId6"/>
    <p:sldId id="2132736297" r:id="rId7"/>
    <p:sldId id="2387" r:id="rId8"/>
    <p:sldId id="2385" r:id="rId9"/>
    <p:sldId id="2382" r:id="rId10"/>
    <p:sldId id="2132736298" r:id="rId11"/>
    <p:sldId id="2076137311" r:id="rId12"/>
    <p:sldId id="2076137258" r:id="rId13"/>
    <p:sldId id="2225" r:id="rId14"/>
    <p:sldId id="2384" r:id="rId15"/>
    <p:sldId id="2132736299" r:id="rId16"/>
    <p:sldId id="2076137373" r:id="rId17"/>
    <p:sldId id="2132736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EF5F83-CBA0-A34A-AC00-4D9E10154407}" v="1" dt="2024-03-18T17:49:28.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47"/>
    <p:restoredTop sz="96154"/>
  </p:normalViewPr>
  <p:slideViewPr>
    <p:cSldViewPr snapToGrid="0">
      <p:cViewPr varScale="1">
        <p:scale>
          <a:sx n="140" d="100"/>
          <a:sy n="140" d="100"/>
        </p:scale>
        <p:origin x="18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zad Ali" userId="ecba8e45-00b4-4f6b-a2f0-4dc2d773ca2c" providerId="ADAL" clId="{86EF5F83-CBA0-A34A-AC00-4D9E10154407}"/>
    <pc:docChg chg="addSld modSld sldOrd">
      <pc:chgData name="Shahzad Ali" userId="ecba8e45-00b4-4f6b-a2f0-4dc2d773ca2c" providerId="ADAL" clId="{86EF5F83-CBA0-A34A-AC00-4D9E10154407}" dt="2024-03-18T17:49:50.726" v="1" actId="20578"/>
      <pc:docMkLst>
        <pc:docMk/>
      </pc:docMkLst>
      <pc:sldChg chg="add ord">
        <pc:chgData name="Shahzad Ali" userId="ecba8e45-00b4-4f6b-a2f0-4dc2d773ca2c" providerId="ADAL" clId="{86EF5F83-CBA0-A34A-AC00-4D9E10154407}" dt="2024-03-18T17:49:50.726" v="1" actId="20578"/>
        <pc:sldMkLst>
          <pc:docMk/>
          <pc:sldMk cId="3957219123" sldId="23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C143-52DC-D74A-8F3F-28446D39C49A}" type="datetimeFigureOut">
              <a:rPr lang="en-US" smtClean="0"/>
              <a:t>3/18/24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3EC1A-CBFA-214C-ADD5-B66908B3D41A}" type="slidenum">
              <a:rPr lang="en-US" smtClean="0"/>
              <a:t>‹#›</a:t>
            </a:fld>
            <a:endParaRPr lang="en-US"/>
          </a:p>
        </p:txBody>
      </p:sp>
    </p:spTree>
    <p:extLst>
      <p:ext uri="{BB962C8B-B14F-4D97-AF65-F5344CB8AC3E}">
        <p14:creationId xmlns:p14="http://schemas.microsoft.com/office/powerpoint/2010/main" val="379176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ACE-Security course is built by Shahzad Ali with the help from Joe and Rizwan from ACE Team.</a:t>
            </a:r>
          </a:p>
          <a:p>
            <a:r>
              <a:rPr lang="en-US" dirty="0"/>
              <a:t>For comments, please reach out to </a:t>
            </a:r>
            <a:r>
              <a:rPr lang="en-US" dirty="0" err="1"/>
              <a:t>shahzad@aviatrix.com</a:t>
            </a:r>
            <a:r>
              <a:rPr lang="en-US" dirty="0"/>
              <a:t> for comments or improvements. </a:t>
            </a:r>
          </a:p>
          <a:p>
            <a:endParaRPr lang="en-US" dirty="0"/>
          </a:p>
        </p:txBody>
      </p:sp>
      <p:sp>
        <p:nvSpPr>
          <p:cNvPr id="4" name="Slide Number Placeholder 3"/>
          <p:cNvSpPr>
            <a:spLocks noGrp="1"/>
          </p:cNvSpPr>
          <p:nvPr>
            <p:ph type="sldNum" sz="quarter" idx="5"/>
          </p:nvPr>
        </p:nvSpPr>
        <p:spPr/>
        <p:txBody>
          <a:bodyPr/>
          <a:lstStyle/>
          <a:p>
            <a:fld id="{0DC3EC1A-CBFA-214C-ADD5-B66908B3D41A}" type="slidenum">
              <a:rPr lang="en-US" smtClean="0"/>
              <a:t>1</a:t>
            </a:fld>
            <a:endParaRPr lang="en-US"/>
          </a:p>
        </p:txBody>
      </p:sp>
    </p:spTree>
    <p:extLst>
      <p:ext uri="{BB962C8B-B14F-4D97-AF65-F5344CB8AC3E}">
        <p14:creationId xmlns:p14="http://schemas.microsoft.com/office/powerpoint/2010/main" val="366617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4</a:t>
            </a:fld>
            <a:endParaRPr lang="en-US" dirty="0"/>
          </a:p>
        </p:txBody>
      </p:sp>
    </p:spTree>
    <p:extLst>
      <p:ext uri="{BB962C8B-B14F-4D97-AF65-F5344CB8AC3E}">
        <p14:creationId xmlns:p14="http://schemas.microsoft.com/office/powerpoint/2010/main" val="808025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6</a:t>
            </a:fld>
            <a:endParaRPr lang="en-US" dirty="0"/>
          </a:p>
        </p:txBody>
      </p:sp>
    </p:spTree>
    <p:extLst>
      <p:ext uri="{BB962C8B-B14F-4D97-AF65-F5344CB8AC3E}">
        <p14:creationId xmlns:p14="http://schemas.microsoft.com/office/powerpoint/2010/main" val="223564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a:t>Centralized management and visibility by controller</a:t>
            </a:r>
          </a:p>
          <a:p>
            <a:pPr marL="228600" indent="-228600">
              <a:buAutoNum type="arabicPeriod"/>
            </a:pPr>
            <a:r>
              <a:rPr lang="en-US" sz="1200"/>
              <a:t>Cloud-native: Aviatrix gateways, orchestration of cloud routing, NLB management</a:t>
            </a:r>
          </a:p>
          <a:p>
            <a:pPr marL="228600" indent="-228600">
              <a:buAutoNum type="arabicPeriod"/>
            </a:pPr>
            <a:r>
              <a:rPr lang="en-US" sz="1200"/>
              <a:t>Profiles</a:t>
            </a:r>
          </a:p>
          <a:p>
            <a:pPr marL="228600" indent="-228600">
              <a:buAutoNum type="arabicPeriod"/>
            </a:pPr>
            <a:r>
              <a:rPr lang="en-US" sz="1200"/>
              <a:t>OpenVPN: any OpenVPN client is supported.  We also have our own Aviatrix client to simplify SAML integration.</a:t>
            </a:r>
          </a:p>
          <a:p>
            <a:pPr marL="228600" indent="-228600">
              <a:buAutoNum type="arabicPeriod"/>
            </a:pPr>
            <a:r>
              <a:rPr lang="en-US" sz="1200"/>
              <a:t>SAML IDP integration</a:t>
            </a:r>
          </a:p>
          <a:p>
            <a:pPr marL="228600" indent="-228600">
              <a:buAutoNum type="arabicPeriod"/>
            </a:pPr>
            <a:r>
              <a:rPr lang="en-US" sz="1200"/>
              <a:t>Same architecture across any cloud type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a:effectLst/>
              </a:rPr>
              <a:t>Can be used to connect back to on-prem as well.  Called Site2Cloud connection in Aviatrix.  We can exchange routes between the two.</a:t>
            </a:r>
            <a:endParaRPr lang="en-US" sz="1200"/>
          </a:p>
          <a:p>
            <a:pPr marL="228600" indent="-228600">
              <a:buAutoNum type="arabicPeriod"/>
            </a:pPr>
            <a:r>
              <a:rPr lang="en-US" sz="1200"/>
              <a:t>Geo VPN: </a:t>
            </a:r>
            <a:r>
              <a:rPr lang="en-US" sz="1200" kern="1200">
                <a:solidFill>
                  <a:schemeClr val="tx1"/>
                </a:solidFill>
                <a:effectLst/>
                <a:latin typeface="Gotham Light"/>
                <a:ea typeface="+mn-ea"/>
                <a:cs typeface="+mn-cs"/>
              </a:rPr>
              <a:t>you deploy your GWs in different geographical location (e.g. US East, Europe Central, Asia Southeast), and your users can use the same configuration file to connect one of these setups, the one which provides the best connectivity for them.</a:t>
            </a:r>
            <a:r>
              <a:rPr lang="en-US" sz="1200">
                <a:effectLst/>
              </a:rPr>
              <a:t> W/o it, the cert is tied to a NLB in a region. With it, you have a hosted domain in Route 53 and register route targets that are the NLBs with </a:t>
            </a:r>
            <a:r>
              <a:rPr lang="en-US" sz="1200" i="1">
                <a:effectLst/>
              </a:rPr>
              <a:t>Latency Based Routing</a:t>
            </a:r>
            <a:r>
              <a:rPr lang="en-US" sz="1200" i="0">
                <a:effectLst/>
              </a:rPr>
              <a:t>. When you do a DNS query, you are returned the target with the lowest latency. The user doesn’t need to change anything on their VPN client when moving because according to cert, they land on NLB.</a:t>
            </a:r>
            <a:endParaRPr lang="en-US" sz="1200" i="1">
              <a:effectLst/>
            </a:endParaRPr>
          </a:p>
          <a:p>
            <a:pPr marL="228600" indent="-228600">
              <a:buAutoNum type="arabicPeriod"/>
            </a:pPr>
            <a:r>
              <a:rPr lang="en-US" sz="1200">
                <a:effectLst/>
              </a:rPr>
              <a:t>With Geo VPN, traffic from user to Aviatrix gateways is still going over the public Internet.  This can be optimized even more.  Because Aviatrix also integrates with AWS Global Accelerator.  Global Accelerator is using the large number of AWS edge locations around the world.  It’s routing the traffic to the closest edge location into the AWS backbone.  So you get a low latency and a predictable performance. OVPN Cert config: land on Global Accelerator entry point.</a:t>
            </a:r>
          </a:p>
        </p:txBody>
      </p:sp>
      <p:sp>
        <p:nvSpPr>
          <p:cNvPr id="4" name="Slide Number Placeholder 3"/>
          <p:cNvSpPr>
            <a:spLocks noGrp="1"/>
          </p:cNvSpPr>
          <p:nvPr>
            <p:ph type="sldNum" sz="quarter" idx="5"/>
          </p:nvPr>
        </p:nvSpPr>
        <p:spPr/>
        <p:txBody>
          <a:bodyPr/>
          <a:lstStyle/>
          <a:p>
            <a:fld id="{C1C56F05-4DDA-774E-A360-3D4519934A8C}" type="slidenum">
              <a:rPr lang="en-US" smtClean="0"/>
              <a:pPr/>
              <a:t>8</a:t>
            </a:fld>
            <a:endParaRPr lang="en-US"/>
          </a:p>
        </p:txBody>
      </p:sp>
    </p:spTree>
    <p:extLst>
      <p:ext uri="{BB962C8B-B14F-4D97-AF65-F5344CB8AC3E}">
        <p14:creationId xmlns:p14="http://schemas.microsoft.com/office/powerpoint/2010/main" val="895935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10</a:t>
            </a:fld>
            <a:endParaRPr lang="en-US" dirty="0"/>
          </a:p>
        </p:txBody>
      </p:sp>
    </p:spTree>
    <p:extLst>
      <p:ext uri="{BB962C8B-B14F-4D97-AF65-F5344CB8AC3E}">
        <p14:creationId xmlns:p14="http://schemas.microsoft.com/office/powerpoint/2010/main" val="944088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3A99FD-1C5B-40A7-BA61-D19FC7575E1D}" type="slidenum">
              <a:rPr kumimoji="0" lang="en-US" sz="1200" u="none" strike="noStrike" kern="1200" cap="none" spc="0" normalizeH="0" baseline="0" noProof="0" smtClean="0">
                <a:ln>
                  <a:noFill/>
                </a:ln>
                <a:solidFill>
                  <a:prstClr val="black"/>
                </a:solidFill>
                <a:effectLst/>
                <a:uLnTx/>
                <a:uFillTx/>
                <a:latin typeface="Open Sans" panose="020B06060305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u="none" strike="noStrike" kern="1200" cap="none" spc="0" normalizeH="0" baseline="0" noProof="0">
              <a:ln>
                <a:noFill/>
              </a:ln>
              <a:solidFill>
                <a:prstClr val="black"/>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2128783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2000">
                <a:solidFill>
                  <a:schemeClr val="accent5"/>
                </a:solidFill>
              </a:defRPr>
            </a:lvl1pPr>
          </a:lstStyle>
          <a:p>
            <a:r>
              <a:rPr lang="en-US" sz="1600" dirty="0"/>
              <a:t>ACE Solutions Architecture Team</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5741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112708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756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1" name="Picture 1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dirty="0"/>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340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13229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141289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358064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dirty="0"/>
              <a:t>Click to edit Master text styles</a:t>
            </a:r>
          </a:p>
        </p:txBody>
      </p:sp>
    </p:spTree>
    <p:extLst>
      <p:ext uri="{BB962C8B-B14F-4D97-AF65-F5344CB8AC3E}">
        <p14:creationId xmlns:p14="http://schemas.microsoft.com/office/powerpoint/2010/main" val="331558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192424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1048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5"/>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192848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981075"/>
            <a:ext cx="11406680" cy="5302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186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 Title">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1453662"/>
            <a:ext cx="11406680" cy="4818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8E00E58-6F0B-9B92-104B-6C76F433AB4F}"/>
              </a:ext>
            </a:extLst>
          </p:cNvPr>
          <p:cNvSpPr>
            <a:spLocks noGrp="1"/>
          </p:cNvSpPr>
          <p:nvPr>
            <p:ph type="body" sz="quarter" idx="13"/>
          </p:nvPr>
        </p:nvSpPr>
        <p:spPr>
          <a:xfrm>
            <a:off x="263525" y="914400"/>
            <a:ext cx="10869613" cy="374650"/>
          </a:xfrm>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49898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22505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pic>
        <p:nvPicPr>
          <p:cNvPr id="21" name="Picture 2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endParaRPr lang="en-US" dirty="0"/>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ts val="0"/>
              </a:spcBef>
              <a:defRPr>
                <a:solidFill>
                  <a:schemeClr val="accent2"/>
                </a:solidFill>
              </a:defRPr>
            </a:lvl2pPr>
            <a:lvl3pPr marL="457200" indent="-228600">
              <a:spcBef>
                <a:spcPts val="0"/>
              </a:spcBef>
              <a:defRPr>
                <a:solidFill>
                  <a:schemeClr val="accent2"/>
                </a:solidFill>
              </a:defRPr>
            </a:lvl3pPr>
            <a:lvl4pPr marL="690563" indent="-228600">
              <a:spcBef>
                <a:spcPts val="0"/>
              </a:spcBef>
              <a:defRPr>
                <a:solidFill>
                  <a:schemeClr val="accent2"/>
                </a:solidFill>
              </a:defRPr>
            </a:lvl4pPr>
            <a:lvl5pPr marL="1027113" indent="-228600">
              <a:spcBef>
                <a:spcPts val="0"/>
              </a:spcBef>
              <a:defRPr>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43063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26090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23440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71405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15531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5278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552582"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pPr/>
              <a:t>‹#›</a:t>
            </a:fld>
            <a:endParaRPr lang="en-US" dirty="0"/>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dirty="0"/>
              <a:t>© Aviatrix Certified Engineer </a:t>
            </a:r>
          </a:p>
        </p:txBody>
      </p:sp>
      <p:pic>
        <p:nvPicPr>
          <p:cNvPr id="16" name="Picture 15"/>
          <p:cNvPicPr>
            <a:picLocks noChangeAspect="1"/>
          </p:cNvPicPr>
          <p:nvPr userDrawn="1"/>
        </p:nvPicPr>
        <p:blipFill>
          <a:blip r:embed="rId21"/>
          <a:stretch>
            <a:fillRect/>
          </a:stretch>
        </p:blipFill>
        <p:spPr>
          <a:xfrm>
            <a:off x="11406676" y="93134"/>
            <a:ext cx="655456" cy="737388"/>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38166329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66.svg"/><Relationship Id="rId3" Type="http://schemas.openxmlformats.org/officeDocument/2006/relationships/image" Target="../media/image57.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9.tiff"/><Relationship Id="rId11" Type="http://schemas.openxmlformats.org/officeDocument/2006/relationships/image" Target="../media/image64.png"/><Relationship Id="rId5" Type="http://schemas.openxmlformats.org/officeDocument/2006/relationships/slide" Target="slide13.xml"/><Relationship Id="rId10" Type="http://schemas.openxmlformats.org/officeDocument/2006/relationships/image" Target="../media/image63.svg"/><Relationship Id="rId4" Type="http://schemas.openxmlformats.org/officeDocument/2006/relationships/image" Target="../media/image58.svg"/><Relationship Id="rId9" Type="http://schemas.openxmlformats.org/officeDocument/2006/relationships/image" Target="../media/image62.png"/></Relationships>
</file>

<file path=ppt/slides/_rels/slide1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tiff"/><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svg"/><Relationship Id="rId26" Type="http://schemas.openxmlformats.org/officeDocument/2006/relationships/image" Target="../media/image41.png"/><Relationship Id="rId21" Type="http://schemas.openxmlformats.org/officeDocument/2006/relationships/image" Target="../media/image36.png"/><Relationship Id="rId34" Type="http://schemas.openxmlformats.org/officeDocument/2006/relationships/image" Target="../media/image49.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5" Type="http://schemas.openxmlformats.org/officeDocument/2006/relationships/image" Target="../media/image40.svg"/><Relationship Id="rId33" Type="http://schemas.openxmlformats.org/officeDocument/2006/relationships/image" Target="../media/image48.png"/><Relationship Id="rId2" Type="http://schemas.openxmlformats.org/officeDocument/2006/relationships/notesSlide" Target="../notesSlides/notesSlide4.xml"/><Relationship Id="rId16" Type="http://schemas.openxmlformats.org/officeDocument/2006/relationships/image" Target="../media/image31.svg"/><Relationship Id="rId20" Type="http://schemas.openxmlformats.org/officeDocument/2006/relationships/image" Target="../media/image35.png"/><Relationship Id="rId29" Type="http://schemas.openxmlformats.org/officeDocument/2006/relationships/image" Target="../media/image44.svg"/><Relationship Id="rId1" Type="http://schemas.openxmlformats.org/officeDocument/2006/relationships/slideLayout" Target="../slideLayouts/slideLayout4.xml"/><Relationship Id="rId6" Type="http://schemas.openxmlformats.org/officeDocument/2006/relationships/image" Target="../media/image21.sv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svg"/><Relationship Id="rId37" Type="http://schemas.openxmlformats.org/officeDocument/2006/relationships/image" Target="../media/image52.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svg"/><Relationship Id="rId28" Type="http://schemas.openxmlformats.org/officeDocument/2006/relationships/image" Target="../media/image43.png"/><Relationship Id="rId36" Type="http://schemas.openxmlformats.org/officeDocument/2006/relationships/image" Target="../media/image51.png"/><Relationship Id="rId10" Type="http://schemas.openxmlformats.org/officeDocument/2006/relationships/image" Target="../media/image25.svg"/><Relationship Id="rId19" Type="http://schemas.openxmlformats.org/officeDocument/2006/relationships/image" Target="../media/image34.svg"/><Relationship Id="rId31" Type="http://schemas.openxmlformats.org/officeDocument/2006/relationships/image" Target="../media/image46.pn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 Id="rId22" Type="http://schemas.openxmlformats.org/officeDocument/2006/relationships/image" Target="../media/image37.png"/><Relationship Id="rId27" Type="http://schemas.openxmlformats.org/officeDocument/2006/relationships/image" Target="../media/image42.svg"/><Relationship Id="rId30" Type="http://schemas.openxmlformats.org/officeDocument/2006/relationships/image" Target="../media/image45.tiff"/><Relationship Id="rId35" Type="http://schemas.openxmlformats.org/officeDocument/2006/relationships/image" Target="../media/image50.png"/><Relationship Id="rId8" Type="http://schemas.openxmlformats.org/officeDocument/2006/relationships/image" Target="../media/image23.svg"/><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hyperlink" Target="https://aviatrix.com/events" TargetMode="External"/><Relationship Id="rId7" Type="http://schemas.openxmlformats.org/officeDocument/2006/relationships/image" Target="../media/image56.svg"/><Relationship Id="rId2" Type="http://schemas.openxmlformats.org/officeDocument/2006/relationships/hyperlink" Target="https://community.aviatrix.com/" TargetMode="External"/><Relationship Id="rId1" Type="http://schemas.openxmlformats.org/officeDocument/2006/relationships/slideLayout" Target="../slideLayouts/slideLayout18.xml"/><Relationship Id="rId6" Type="http://schemas.openxmlformats.org/officeDocument/2006/relationships/image" Target="../media/image55.png"/><Relationship Id="rId5" Type="http://schemas.openxmlformats.org/officeDocument/2006/relationships/image" Target="../media/image54.sv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8A3686-A96F-1425-DA60-6FCB8AE4D267}"/>
              </a:ext>
            </a:extLst>
          </p:cNvPr>
          <p:cNvSpPr>
            <a:spLocks noGrp="1"/>
          </p:cNvSpPr>
          <p:nvPr>
            <p:ph type="title"/>
          </p:nvPr>
        </p:nvSpPr>
        <p:spPr/>
        <p:txBody>
          <a:bodyPr/>
          <a:lstStyle/>
          <a:p>
            <a:r>
              <a:rPr lang="en-US" dirty="0"/>
              <a:t>Least Privilege Access </a:t>
            </a:r>
          </a:p>
        </p:txBody>
      </p:sp>
      <p:sp>
        <p:nvSpPr>
          <p:cNvPr id="6" name="Text Placeholder 5">
            <a:extLst>
              <a:ext uri="{FF2B5EF4-FFF2-40B4-BE49-F238E27FC236}">
                <a16:creationId xmlns:a16="http://schemas.microsoft.com/office/drawing/2014/main" id="{326FADD3-8A0B-2420-7C66-7519B9D565F4}"/>
              </a:ext>
            </a:extLst>
          </p:cNvPr>
          <p:cNvSpPr>
            <a:spLocks noGrp="1"/>
          </p:cNvSpPr>
          <p:nvPr>
            <p:ph type="body" sz="quarter" idx="10"/>
          </p:nvPr>
        </p:nvSpPr>
        <p:spPr/>
        <p:txBody>
          <a:bodyPr/>
          <a:lstStyle/>
          <a:p>
            <a:r>
              <a:rPr lang="en-US" dirty="0"/>
              <a:t>ACE-Security</a:t>
            </a:r>
          </a:p>
        </p:txBody>
      </p:sp>
      <p:sp>
        <p:nvSpPr>
          <p:cNvPr id="3" name="Text Placeholder 2">
            <a:extLst>
              <a:ext uri="{FF2B5EF4-FFF2-40B4-BE49-F238E27FC236}">
                <a16:creationId xmlns:a16="http://schemas.microsoft.com/office/drawing/2014/main" id="{883AA978-80A9-3D1A-C2B8-5F1CF3CA8A5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7934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RBAC: </a:t>
            </a:r>
            <a:r>
              <a:rPr lang="en-US" dirty="0"/>
              <a:t>Role-Based Access Control</a:t>
            </a:r>
          </a:p>
        </p:txBody>
      </p:sp>
      <p:sp>
        <p:nvSpPr>
          <p:cNvPr id="5" name="Slide Number Placeholder 4">
            <a:extLst>
              <a:ext uri="{FF2B5EF4-FFF2-40B4-BE49-F238E27FC236}">
                <a16:creationId xmlns:a16="http://schemas.microsoft.com/office/drawing/2014/main" id="{2D82CF91-AA9A-B947-AE74-9B30E5B8B44B}"/>
              </a:ext>
            </a:extLst>
          </p:cNvPr>
          <p:cNvSpPr>
            <a:spLocks noGrp="1"/>
          </p:cNvSpPr>
          <p:nvPr>
            <p:ph type="sldNum" sz="quarter" idx="10"/>
          </p:nvPr>
        </p:nvSpPr>
        <p:spPr/>
        <p:txBody>
          <a:bodyPr/>
          <a:lstStyle/>
          <a:p>
            <a:fld id="{4A70B06D-F489-48FF-A885-ABB74CD5C952}" type="slidenum">
              <a:rPr lang="en-US" smtClean="0"/>
              <a:pPr/>
              <a:t>10</a:t>
            </a:fld>
            <a:endParaRPr lang="en-US" dirty="0"/>
          </a:p>
        </p:txBody>
      </p:sp>
      <p:cxnSp>
        <p:nvCxnSpPr>
          <p:cNvPr id="65" name="Straight Connector 64">
            <a:extLst>
              <a:ext uri="{FF2B5EF4-FFF2-40B4-BE49-F238E27FC236}">
                <a16:creationId xmlns:a16="http://schemas.microsoft.com/office/drawing/2014/main" id="{6DC85EC7-F47E-9846-923F-5D81DE5CF95C}"/>
              </a:ext>
            </a:extLst>
          </p:cNvPr>
          <p:cNvCxnSpPr/>
          <p:nvPr/>
        </p:nvCxnSpPr>
        <p:spPr bwMode="gray">
          <a:xfrm>
            <a:off x="4439173" y="2822245"/>
            <a:ext cx="0" cy="298411"/>
          </a:xfrm>
          <a:prstGeom prst="line">
            <a:avLst/>
          </a:prstGeom>
          <a:ln w="25400">
            <a:solidFill>
              <a:schemeClr val="accent4"/>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4CCA56B-746F-264E-B03F-0F7DCA4C2D1E}"/>
              </a:ext>
            </a:extLst>
          </p:cNvPr>
          <p:cNvCxnSpPr>
            <a:cxnSpLocks/>
          </p:cNvCxnSpPr>
          <p:nvPr/>
        </p:nvCxnSpPr>
        <p:spPr bwMode="gray">
          <a:xfrm>
            <a:off x="985301" y="3363118"/>
            <a:ext cx="6845397" cy="0"/>
          </a:xfrm>
          <a:prstGeom prst="line">
            <a:avLst/>
          </a:prstGeom>
          <a:ln w="25400">
            <a:solidFill>
              <a:srgbClr val="820024"/>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1AC784-FFF7-1C4A-9A5A-C5B397B0DD66}"/>
              </a:ext>
            </a:extLst>
          </p:cNvPr>
          <p:cNvCxnSpPr/>
          <p:nvPr/>
        </p:nvCxnSpPr>
        <p:spPr bwMode="gray">
          <a:xfrm>
            <a:off x="985301" y="3363118"/>
            <a:ext cx="0" cy="298411"/>
          </a:xfrm>
          <a:prstGeom prst="line">
            <a:avLst/>
          </a:prstGeom>
          <a:ln w="25400">
            <a:solidFill>
              <a:srgbClr val="820024"/>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58C606F-AFC0-8F4D-9599-A5AE24930BD2}"/>
              </a:ext>
            </a:extLst>
          </p:cNvPr>
          <p:cNvCxnSpPr/>
          <p:nvPr/>
        </p:nvCxnSpPr>
        <p:spPr bwMode="gray">
          <a:xfrm>
            <a:off x="1797720" y="3363118"/>
            <a:ext cx="0" cy="298411"/>
          </a:xfrm>
          <a:prstGeom prst="line">
            <a:avLst/>
          </a:prstGeom>
          <a:ln w="25400">
            <a:solidFill>
              <a:srgbClr val="820024"/>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E58FBBA-FB66-1640-ABA0-2B2D04D93218}"/>
              </a:ext>
            </a:extLst>
          </p:cNvPr>
          <p:cNvCxnSpPr/>
          <p:nvPr/>
        </p:nvCxnSpPr>
        <p:spPr bwMode="gray">
          <a:xfrm>
            <a:off x="2670124" y="3363118"/>
            <a:ext cx="0" cy="298411"/>
          </a:xfrm>
          <a:prstGeom prst="line">
            <a:avLst/>
          </a:prstGeom>
          <a:ln w="25400">
            <a:solidFill>
              <a:srgbClr val="820024"/>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F69ECFF-088B-7A40-A7DA-5F46CF15E6A3}"/>
              </a:ext>
            </a:extLst>
          </p:cNvPr>
          <p:cNvCxnSpPr/>
          <p:nvPr/>
        </p:nvCxnSpPr>
        <p:spPr bwMode="gray">
          <a:xfrm>
            <a:off x="3567425" y="3363118"/>
            <a:ext cx="0" cy="298411"/>
          </a:xfrm>
          <a:prstGeom prst="line">
            <a:avLst/>
          </a:prstGeom>
          <a:ln w="25400">
            <a:solidFill>
              <a:srgbClr val="82002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6B8B6F4-E593-4E4A-A308-94373D8EDB31}"/>
              </a:ext>
            </a:extLst>
          </p:cNvPr>
          <p:cNvSpPr txBox="1"/>
          <p:nvPr/>
        </p:nvSpPr>
        <p:spPr>
          <a:xfrm>
            <a:off x="784381" y="4257671"/>
            <a:ext cx="693445" cy="153888"/>
          </a:xfrm>
          <a:prstGeom prst="rect">
            <a:avLst/>
          </a:prstGeom>
          <a:noFill/>
        </p:spPr>
        <p:txBody>
          <a:bodyPr wrap="square" lIns="0" tIns="0" rIns="0" bIns="0" rtlCol="0">
            <a:spAutoFit/>
          </a:bodyPr>
          <a:lstStyle/>
          <a:p>
            <a:pPr algn="l"/>
            <a:r>
              <a:rPr lang="en-US" sz="1000" dirty="0">
                <a:solidFill>
                  <a:srgbClr val="820024"/>
                </a:solidFill>
                <a:latin typeface="Metropolis Light" pitchFamily="2" charset="77"/>
              </a:rPr>
              <a:t>Security</a:t>
            </a:r>
          </a:p>
        </p:txBody>
      </p:sp>
      <p:sp>
        <p:nvSpPr>
          <p:cNvPr id="91" name="Freeform 90">
            <a:extLst>
              <a:ext uri="{FF2B5EF4-FFF2-40B4-BE49-F238E27FC236}">
                <a16:creationId xmlns:a16="http://schemas.microsoft.com/office/drawing/2014/main" id="{F128FAAD-BB95-5B40-8084-BDA3DC3275DD}"/>
              </a:ext>
            </a:extLst>
          </p:cNvPr>
          <p:cNvSpPr>
            <a:spLocks noChangeAspect="1" noEditPoints="1"/>
          </p:cNvSpPr>
          <p:nvPr/>
        </p:nvSpPr>
        <p:spPr bwMode="auto">
          <a:xfrm>
            <a:off x="1679346" y="3707530"/>
            <a:ext cx="307663" cy="547959"/>
          </a:xfrm>
          <a:custGeom>
            <a:avLst/>
            <a:gdLst>
              <a:gd name="T0" fmla="*/ 172 w 216"/>
              <a:gd name="T1" fmla="*/ 158 h 384"/>
              <a:gd name="T2" fmla="*/ 135 w 216"/>
              <a:gd name="T3" fmla="*/ 158 h 384"/>
              <a:gd name="T4" fmla="*/ 108 w 216"/>
              <a:gd name="T5" fmla="*/ 186 h 384"/>
              <a:gd name="T6" fmla="*/ 80 w 216"/>
              <a:gd name="T7" fmla="*/ 158 h 384"/>
              <a:gd name="T8" fmla="*/ 43 w 216"/>
              <a:gd name="T9" fmla="*/ 158 h 384"/>
              <a:gd name="T10" fmla="*/ 0 w 216"/>
              <a:gd name="T11" fmla="*/ 204 h 384"/>
              <a:gd name="T12" fmla="*/ 0 w 216"/>
              <a:gd name="T13" fmla="*/ 384 h 384"/>
              <a:gd name="T14" fmla="*/ 216 w 216"/>
              <a:gd name="T15" fmla="*/ 384 h 384"/>
              <a:gd name="T16" fmla="*/ 216 w 216"/>
              <a:gd name="T17" fmla="*/ 204 h 384"/>
              <a:gd name="T18" fmla="*/ 172 w 216"/>
              <a:gd name="T19" fmla="*/ 158 h 384"/>
              <a:gd name="T20" fmla="*/ 108 w 216"/>
              <a:gd name="T21" fmla="*/ 209 h 384"/>
              <a:gd name="T22" fmla="*/ 127 w 216"/>
              <a:gd name="T23" fmla="*/ 228 h 384"/>
              <a:gd name="T24" fmla="*/ 108 w 216"/>
              <a:gd name="T25" fmla="*/ 248 h 384"/>
              <a:gd name="T26" fmla="*/ 88 w 216"/>
              <a:gd name="T27" fmla="*/ 228 h 384"/>
              <a:gd name="T28" fmla="*/ 108 w 216"/>
              <a:gd name="T29" fmla="*/ 209 h 384"/>
              <a:gd name="T30" fmla="*/ 200 w 216"/>
              <a:gd name="T31" fmla="*/ 368 h 384"/>
              <a:gd name="T32" fmla="*/ 16 w 216"/>
              <a:gd name="T33" fmla="*/ 368 h 384"/>
              <a:gd name="T34" fmla="*/ 16 w 216"/>
              <a:gd name="T35" fmla="*/ 211 h 384"/>
              <a:gd name="T36" fmla="*/ 50 w 216"/>
              <a:gd name="T37" fmla="*/ 174 h 384"/>
              <a:gd name="T38" fmla="*/ 74 w 216"/>
              <a:gd name="T39" fmla="*/ 174 h 384"/>
              <a:gd name="T40" fmla="*/ 97 w 216"/>
              <a:gd name="T41" fmla="*/ 197 h 384"/>
              <a:gd name="T42" fmla="*/ 66 w 216"/>
              <a:gd name="T43" fmla="*/ 228 h 384"/>
              <a:gd name="T44" fmla="*/ 108 w 216"/>
              <a:gd name="T45" fmla="*/ 270 h 384"/>
              <a:gd name="T46" fmla="*/ 150 w 216"/>
              <a:gd name="T47" fmla="*/ 228 h 384"/>
              <a:gd name="T48" fmla="*/ 119 w 216"/>
              <a:gd name="T49" fmla="*/ 197 h 384"/>
              <a:gd name="T50" fmla="*/ 141 w 216"/>
              <a:gd name="T51" fmla="*/ 174 h 384"/>
              <a:gd name="T52" fmla="*/ 165 w 216"/>
              <a:gd name="T53" fmla="*/ 174 h 384"/>
              <a:gd name="T54" fmla="*/ 200 w 216"/>
              <a:gd name="T55" fmla="*/ 211 h 384"/>
              <a:gd name="T56" fmla="*/ 200 w 216"/>
              <a:gd name="T57" fmla="*/ 368 h 384"/>
              <a:gd name="T58" fmla="*/ 108 w 216"/>
              <a:gd name="T59" fmla="*/ 151 h 384"/>
              <a:gd name="T60" fmla="*/ 183 w 216"/>
              <a:gd name="T61" fmla="*/ 75 h 384"/>
              <a:gd name="T62" fmla="*/ 108 w 216"/>
              <a:gd name="T63" fmla="*/ 0 h 384"/>
              <a:gd name="T64" fmla="*/ 32 w 216"/>
              <a:gd name="T65" fmla="*/ 75 h 384"/>
              <a:gd name="T66" fmla="*/ 108 w 216"/>
              <a:gd name="T67" fmla="*/ 151 h 384"/>
              <a:gd name="T68" fmla="*/ 108 w 216"/>
              <a:gd name="T69" fmla="*/ 16 h 384"/>
              <a:gd name="T70" fmla="*/ 167 w 216"/>
              <a:gd name="T71" fmla="*/ 75 h 384"/>
              <a:gd name="T72" fmla="*/ 108 w 216"/>
              <a:gd name="T73" fmla="*/ 135 h 384"/>
              <a:gd name="T74" fmla="*/ 48 w 216"/>
              <a:gd name="T75" fmla="*/ 75 h 384"/>
              <a:gd name="T76" fmla="*/ 108 w 216"/>
              <a:gd name="T77"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384">
                <a:moveTo>
                  <a:pt x="172" y="158"/>
                </a:moveTo>
                <a:cubicBezTo>
                  <a:pt x="135" y="158"/>
                  <a:pt x="135" y="158"/>
                  <a:pt x="135" y="158"/>
                </a:cubicBezTo>
                <a:cubicBezTo>
                  <a:pt x="108" y="186"/>
                  <a:pt x="108" y="186"/>
                  <a:pt x="108" y="186"/>
                </a:cubicBezTo>
                <a:cubicBezTo>
                  <a:pt x="80" y="158"/>
                  <a:pt x="80" y="158"/>
                  <a:pt x="80" y="158"/>
                </a:cubicBezTo>
                <a:cubicBezTo>
                  <a:pt x="43" y="158"/>
                  <a:pt x="43" y="158"/>
                  <a:pt x="43" y="158"/>
                </a:cubicBezTo>
                <a:cubicBezTo>
                  <a:pt x="0" y="204"/>
                  <a:pt x="0" y="204"/>
                  <a:pt x="0" y="204"/>
                </a:cubicBezTo>
                <a:cubicBezTo>
                  <a:pt x="0" y="384"/>
                  <a:pt x="0" y="384"/>
                  <a:pt x="0" y="384"/>
                </a:cubicBezTo>
                <a:cubicBezTo>
                  <a:pt x="216" y="384"/>
                  <a:pt x="216" y="384"/>
                  <a:pt x="216" y="384"/>
                </a:cubicBezTo>
                <a:cubicBezTo>
                  <a:pt x="216" y="204"/>
                  <a:pt x="216" y="204"/>
                  <a:pt x="216" y="204"/>
                </a:cubicBezTo>
                <a:lnTo>
                  <a:pt x="172" y="158"/>
                </a:lnTo>
                <a:close/>
                <a:moveTo>
                  <a:pt x="108" y="209"/>
                </a:moveTo>
                <a:cubicBezTo>
                  <a:pt x="127" y="228"/>
                  <a:pt x="127" y="228"/>
                  <a:pt x="127" y="228"/>
                </a:cubicBezTo>
                <a:cubicBezTo>
                  <a:pt x="108" y="248"/>
                  <a:pt x="108" y="248"/>
                  <a:pt x="108" y="248"/>
                </a:cubicBezTo>
                <a:cubicBezTo>
                  <a:pt x="88" y="228"/>
                  <a:pt x="88" y="228"/>
                  <a:pt x="88" y="228"/>
                </a:cubicBezTo>
                <a:lnTo>
                  <a:pt x="108" y="209"/>
                </a:lnTo>
                <a:close/>
                <a:moveTo>
                  <a:pt x="200" y="368"/>
                </a:moveTo>
                <a:cubicBezTo>
                  <a:pt x="16" y="368"/>
                  <a:pt x="16" y="368"/>
                  <a:pt x="16" y="368"/>
                </a:cubicBezTo>
                <a:cubicBezTo>
                  <a:pt x="16" y="211"/>
                  <a:pt x="16" y="211"/>
                  <a:pt x="16" y="211"/>
                </a:cubicBezTo>
                <a:cubicBezTo>
                  <a:pt x="50" y="174"/>
                  <a:pt x="50" y="174"/>
                  <a:pt x="50" y="174"/>
                </a:cubicBezTo>
                <a:cubicBezTo>
                  <a:pt x="74" y="174"/>
                  <a:pt x="74" y="174"/>
                  <a:pt x="74" y="174"/>
                </a:cubicBezTo>
                <a:cubicBezTo>
                  <a:pt x="97" y="197"/>
                  <a:pt x="97" y="197"/>
                  <a:pt x="97" y="197"/>
                </a:cubicBezTo>
                <a:cubicBezTo>
                  <a:pt x="66" y="228"/>
                  <a:pt x="66" y="228"/>
                  <a:pt x="66" y="228"/>
                </a:cubicBezTo>
                <a:cubicBezTo>
                  <a:pt x="108" y="270"/>
                  <a:pt x="108" y="270"/>
                  <a:pt x="108" y="270"/>
                </a:cubicBezTo>
                <a:cubicBezTo>
                  <a:pt x="150" y="228"/>
                  <a:pt x="150" y="228"/>
                  <a:pt x="150" y="228"/>
                </a:cubicBezTo>
                <a:cubicBezTo>
                  <a:pt x="119" y="197"/>
                  <a:pt x="119" y="197"/>
                  <a:pt x="119" y="197"/>
                </a:cubicBezTo>
                <a:cubicBezTo>
                  <a:pt x="141" y="174"/>
                  <a:pt x="141" y="174"/>
                  <a:pt x="141" y="174"/>
                </a:cubicBezTo>
                <a:cubicBezTo>
                  <a:pt x="165" y="174"/>
                  <a:pt x="165" y="174"/>
                  <a:pt x="165" y="174"/>
                </a:cubicBezTo>
                <a:cubicBezTo>
                  <a:pt x="200" y="211"/>
                  <a:pt x="200" y="211"/>
                  <a:pt x="200" y="211"/>
                </a:cubicBezTo>
                <a:lnTo>
                  <a:pt x="200" y="368"/>
                </a:lnTo>
                <a:close/>
                <a:moveTo>
                  <a:pt x="108" y="151"/>
                </a:moveTo>
                <a:cubicBezTo>
                  <a:pt x="149" y="151"/>
                  <a:pt x="183" y="117"/>
                  <a:pt x="183" y="75"/>
                </a:cubicBezTo>
                <a:cubicBezTo>
                  <a:pt x="183" y="34"/>
                  <a:pt x="149" y="0"/>
                  <a:pt x="108" y="0"/>
                </a:cubicBezTo>
                <a:cubicBezTo>
                  <a:pt x="66" y="0"/>
                  <a:pt x="32" y="34"/>
                  <a:pt x="32" y="75"/>
                </a:cubicBezTo>
                <a:cubicBezTo>
                  <a:pt x="32" y="117"/>
                  <a:pt x="66" y="151"/>
                  <a:pt x="108" y="151"/>
                </a:cubicBezTo>
                <a:close/>
                <a:moveTo>
                  <a:pt x="108" y="16"/>
                </a:moveTo>
                <a:cubicBezTo>
                  <a:pt x="141" y="16"/>
                  <a:pt x="167" y="43"/>
                  <a:pt x="167" y="75"/>
                </a:cubicBezTo>
                <a:cubicBezTo>
                  <a:pt x="167" y="108"/>
                  <a:pt x="141" y="135"/>
                  <a:pt x="108" y="135"/>
                </a:cubicBezTo>
                <a:cubicBezTo>
                  <a:pt x="75" y="135"/>
                  <a:pt x="48" y="108"/>
                  <a:pt x="48" y="75"/>
                </a:cubicBezTo>
                <a:cubicBezTo>
                  <a:pt x="48" y="43"/>
                  <a:pt x="75" y="16"/>
                  <a:pt x="108" y="16"/>
                </a:cubicBezTo>
                <a:close/>
              </a:path>
            </a:pathLst>
          </a:custGeom>
          <a:solidFill>
            <a:srgbClr val="820024"/>
          </a:solidFill>
          <a:ln>
            <a:noFill/>
          </a:ln>
        </p:spPr>
        <p:txBody>
          <a:bodyPr vert="horz" wrap="square" lIns="91416" tIns="45708" rIns="91416" bIns="45708" numCol="1" anchor="t" anchorCtr="0" compatLnSpc="1">
            <a:prstTxWarp prst="textNoShape">
              <a:avLst/>
            </a:prstTxWarp>
          </a:bodyPr>
          <a:lstStyle/>
          <a:p>
            <a:endParaRPr lang="en-US" sz="1400" dirty="0">
              <a:latin typeface="Metropolis Light" pitchFamily="2" charset="77"/>
            </a:endParaRPr>
          </a:p>
        </p:txBody>
      </p:sp>
      <p:sp>
        <p:nvSpPr>
          <p:cNvPr id="92" name="TextBox 91">
            <a:extLst>
              <a:ext uri="{FF2B5EF4-FFF2-40B4-BE49-F238E27FC236}">
                <a16:creationId xmlns:a16="http://schemas.microsoft.com/office/drawing/2014/main" id="{8C85B914-B9D2-DE4C-9B3D-5D04B370B046}"/>
              </a:ext>
            </a:extLst>
          </p:cNvPr>
          <p:cNvSpPr txBox="1"/>
          <p:nvPr/>
        </p:nvSpPr>
        <p:spPr>
          <a:xfrm>
            <a:off x="1648583" y="4252087"/>
            <a:ext cx="435999" cy="153888"/>
          </a:xfrm>
          <a:prstGeom prst="rect">
            <a:avLst/>
          </a:prstGeom>
          <a:noFill/>
        </p:spPr>
        <p:txBody>
          <a:bodyPr wrap="square" lIns="0" tIns="0" rIns="0" bIns="0" rtlCol="0">
            <a:spAutoFit/>
          </a:bodyPr>
          <a:lstStyle/>
          <a:p>
            <a:pPr algn="l"/>
            <a:r>
              <a:rPr lang="en-US" sz="1000" dirty="0">
                <a:solidFill>
                  <a:srgbClr val="820024"/>
                </a:solidFill>
                <a:latin typeface="Metropolis Light" pitchFamily="2" charset="77"/>
              </a:rPr>
              <a:t>Transit</a:t>
            </a:r>
          </a:p>
        </p:txBody>
      </p:sp>
      <p:sp>
        <p:nvSpPr>
          <p:cNvPr id="94" name="TextBox 93">
            <a:extLst>
              <a:ext uri="{FF2B5EF4-FFF2-40B4-BE49-F238E27FC236}">
                <a16:creationId xmlns:a16="http://schemas.microsoft.com/office/drawing/2014/main" id="{0A6F1F27-8CD1-E645-93CC-A929B156A531}"/>
              </a:ext>
            </a:extLst>
          </p:cNvPr>
          <p:cNvSpPr txBox="1"/>
          <p:nvPr/>
        </p:nvSpPr>
        <p:spPr>
          <a:xfrm>
            <a:off x="2571595" y="4260480"/>
            <a:ext cx="435999" cy="153888"/>
          </a:xfrm>
          <a:prstGeom prst="rect">
            <a:avLst/>
          </a:prstGeom>
          <a:noFill/>
        </p:spPr>
        <p:txBody>
          <a:bodyPr wrap="square" lIns="0" tIns="0" rIns="0" bIns="0" rtlCol="0">
            <a:spAutoFit/>
          </a:bodyPr>
          <a:lstStyle/>
          <a:p>
            <a:pPr algn="l"/>
            <a:r>
              <a:rPr lang="en-US" sz="1000" dirty="0">
                <a:solidFill>
                  <a:srgbClr val="820024"/>
                </a:solidFill>
                <a:latin typeface="Metropolis Light" pitchFamily="2" charset="77"/>
              </a:rPr>
              <a:t>TGW</a:t>
            </a:r>
          </a:p>
        </p:txBody>
      </p:sp>
      <p:sp>
        <p:nvSpPr>
          <p:cNvPr id="96" name="TextBox 95">
            <a:extLst>
              <a:ext uri="{FF2B5EF4-FFF2-40B4-BE49-F238E27FC236}">
                <a16:creationId xmlns:a16="http://schemas.microsoft.com/office/drawing/2014/main" id="{BB7BA867-946E-9B49-8D54-D4EEC1D68CD4}"/>
              </a:ext>
            </a:extLst>
          </p:cNvPr>
          <p:cNvSpPr txBox="1"/>
          <p:nvPr/>
        </p:nvSpPr>
        <p:spPr>
          <a:xfrm>
            <a:off x="3253947" y="4260481"/>
            <a:ext cx="707388" cy="153888"/>
          </a:xfrm>
          <a:prstGeom prst="rect">
            <a:avLst/>
          </a:prstGeom>
        </p:spPr>
        <p:txBody>
          <a:bodyPr wrap="square" lIns="0" tIns="0" rIns="0" bIns="0" rtlCol="0">
            <a:spAutoFit/>
          </a:bodyPr>
          <a:lstStyle/>
          <a:p>
            <a:pPr algn="l"/>
            <a:r>
              <a:rPr lang="en-US" sz="1000" dirty="0">
                <a:solidFill>
                  <a:srgbClr val="820024"/>
                </a:solidFill>
                <a:latin typeface="Metropolis Light" pitchFamily="2" charset="77"/>
              </a:rPr>
              <a:t>CloudWAN</a:t>
            </a:r>
          </a:p>
        </p:txBody>
      </p:sp>
      <p:cxnSp>
        <p:nvCxnSpPr>
          <p:cNvPr id="48" name="Straight Connector 47">
            <a:extLst>
              <a:ext uri="{FF2B5EF4-FFF2-40B4-BE49-F238E27FC236}">
                <a16:creationId xmlns:a16="http://schemas.microsoft.com/office/drawing/2014/main" id="{F3DC466D-FD63-014A-8294-9AA510A214F2}"/>
              </a:ext>
            </a:extLst>
          </p:cNvPr>
          <p:cNvCxnSpPr>
            <a:cxnSpLocks/>
          </p:cNvCxnSpPr>
          <p:nvPr/>
        </p:nvCxnSpPr>
        <p:spPr bwMode="gray">
          <a:xfrm>
            <a:off x="1083063" y="1377649"/>
            <a:ext cx="3356110" cy="12164"/>
          </a:xfrm>
          <a:prstGeom prst="line">
            <a:avLst/>
          </a:prstGeom>
          <a:ln w="25400">
            <a:solidFill>
              <a:srgbClr val="00B0F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CB21B3B-E882-0948-8E3E-10FC650C7F98}"/>
              </a:ext>
            </a:extLst>
          </p:cNvPr>
          <p:cNvCxnSpPr/>
          <p:nvPr/>
        </p:nvCxnSpPr>
        <p:spPr bwMode="gray">
          <a:xfrm>
            <a:off x="1086346" y="1391318"/>
            <a:ext cx="0" cy="298411"/>
          </a:xfrm>
          <a:prstGeom prst="line">
            <a:avLst/>
          </a:prstGeom>
          <a:ln w="25400">
            <a:solidFill>
              <a:srgbClr val="00B0F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BCC0B62-981F-D940-AC51-BFB96B5524CF}"/>
              </a:ext>
            </a:extLst>
          </p:cNvPr>
          <p:cNvCxnSpPr/>
          <p:nvPr/>
        </p:nvCxnSpPr>
        <p:spPr bwMode="gray">
          <a:xfrm>
            <a:off x="4439173" y="1391318"/>
            <a:ext cx="0" cy="298411"/>
          </a:xfrm>
          <a:prstGeom prst="line">
            <a:avLst/>
          </a:prstGeom>
          <a:ln w="25400">
            <a:solidFill>
              <a:srgbClr val="00B0F0"/>
            </a:solidFill>
            <a:miter lim="800000"/>
            <a:tailEnd type="none"/>
          </a:ln>
        </p:spPr>
        <p:style>
          <a:lnRef idx="1">
            <a:schemeClr val="accent1"/>
          </a:lnRef>
          <a:fillRef idx="0">
            <a:schemeClr val="accent1"/>
          </a:fillRef>
          <a:effectRef idx="0">
            <a:schemeClr val="accent1"/>
          </a:effectRef>
          <a:fontRef idx="minor">
            <a:schemeClr val="tx1"/>
          </a:fontRef>
        </p:style>
      </p:cxnSp>
      <p:sp>
        <p:nvSpPr>
          <p:cNvPr id="69" name="Freeform 26">
            <a:extLst>
              <a:ext uri="{FF2B5EF4-FFF2-40B4-BE49-F238E27FC236}">
                <a16:creationId xmlns:a16="http://schemas.microsoft.com/office/drawing/2014/main" id="{64EA3420-3B9D-4541-857B-2619EA81E78D}"/>
              </a:ext>
            </a:extLst>
          </p:cNvPr>
          <p:cNvSpPr>
            <a:spLocks noChangeAspect="1" noEditPoints="1"/>
          </p:cNvSpPr>
          <p:nvPr/>
        </p:nvSpPr>
        <p:spPr bwMode="auto">
          <a:xfrm>
            <a:off x="846380" y="1774720"/>
            <a:ext cx="548652" cy="547957"/>
          </a:xfrm>
          <a:custGeom>
            <a:avLst/>
            <a:gdLst>
              <a:gd name="T0" fmla="*/ 40 w 384"/>
              <a:gd name="T1" fmla="*/ 67 h 384"/>
              <a:gd name="T2" fmla="*/ 316 w 384"/>
              <a:gd name="T3" fmla="*/ 342 h 384"/>
              <a:gd name="T4" fmla="*/ 316 w 384"/>
              <a:gd name="T5" fmla="*/ 39 h 384"/>
              <a:gd name="T6" fmla="*/ 68 w 384"/>
              <a:gd name="T7" fmla="*/ 326 h 384"/>
              <a:gd name="T8" fmla="*/ 68 w 384"/>
              <a:gd name="T9" fmla="*/ 55 h 384"/>
              <a:gd name="T10" fmla="*/ 328 w 384"/>
              <a:gd name="T11" fmla="*/ 314 h 384"/>
              <a:gd name="T12" fmla="*/ 285 w 384"/>
              <a:gd name="T13" fmla="*/ 0 h 384"/>
              <a:gd name="T14" fmla="*/ 251 w 384"/>
              <a:gd name="T15" fmla="*/ 27 h 384"/>
              <a:gd name="T16" fmla="*/ 251 w 384"/>
              <a:gd name="T17" fmla="*/ 0 h 384"/>
              <a:gd name="T18" fmla="*/ 184 w 384"/>
              <a:gd name="T19" fmla="*/ 27 h 384"/>
              <a:gd name="T20" fmla="*/ 200 w 384"/>
              <a:gd name="T21" fmla="*/ 27 h 384"/>
              <a:gd name="T22" fmla="*/ 133 w 384"/>
              <a:gd name="T23" fmla="*/ 0 h 384"/>
              <a:gd name="T24" fmla="*/ 99 w 384"/>
              <a:gd name="T25" fmla="*/ 27 h 384"/>
              <a:gd name="T26" fmla="*/ 99 w 384"/>
              <a:gd name="T27" fmla="*/ 0 h 384"/>
              <a:gd name="T28" fmla="*/ 301 w 384"/>
              <a:gd name="T29" fmla="*/ 357 h 384"/>
              <a:gd name="T30" fmla="*/ 285 w 384"/>
              <a:gd name="T31" fmla="*/ 357 h 384"/>
              <a:gd name="T32" fmla="*/ 251 w 384"/>
              <a:gd name="T33" fmla="*/ 384 h 384"/>
              <a:gd name="T34" fmla="*/ 184 w 384"/>
              <a:gd name="T35" fmla="*/ 357 h 384"/>
              <a:gd name="T36" fmla="*/ 184 w 384"/>
              <a:gd name="T37" fmla="*/ 384 h 384"/>
              <a:gd name="T38" fmla="*/ 149 w 384"/>
              <a:gd name="T39" fmla="*/ 357 h 384"/>
              <a:gd name="T40" fmla="*/ 133 w 384"/>
              <a:gd name="T41" fmla="*/ 357 h 384"/>
              <a:gd name="T42" fmla="*/ 99 w 384"/>
              <a:gd name="T43" fmla="*/ 384 h 384"/>
              <a:gd name="T44" fmla="*/ 357 w 384"/>
              <a:gd name="T45" fmla="*/ 285 h 384"/>
              <a:gd name="T46" fmla="*/ 357 w 384"/>
              <a:gd name="T47" fmla="*/ 301 h 384"/>
              <a:gd name="T48" fmla="*/ 384 w 384"/>
              <a:gd name="T49" fmla="*/ 235 h 384"/>
              <a:gd name="T50" fmla="*/ 357 w 384"/>
              <a:gd name="T51" fmla="*/ 235 h 384"/>
              <a:gd name="T52" fmla="*/ 384 w 384"/>
              <a:gd name="T53" fmla="*/ 200 h 384"/>
              <a:gd name="T54" fmla="*/ 357 w 384"/>
              <a:gd name="T55" fmla="*/ 133 h 384"/>
              <a:gd name="T56" fmla="*/ 357 w 384"/>
              <a:gd name="T57" fmla="*/ 149 h 384"/>
              <a:gd name="T58" fmla="*/ 384 w 384"/>
              <a:gd name="T59" fmla="*/ 99 h 384"/>
              <a:gd name="T60" fmla="*/ 384 w 384"/>
              <a:gd name="T61" fmla="*/ 83 h 384"/>
              <a:gd name="T62" fmla="*/ 27 w 384"/>
              <a:gd name="T63" fmla="*/ 301 h 384"/>
              <a:gd name="T64" fmla="*/ 0 w 384"/>
              <a:gd name="T65" fmla="*/ 235 h 384"/>
              <a:gd name="T66" fmla="*/ 0 w 384"/>
              <a:gd name="T67" fmla="*/ 251 h 384"/>
              <a:gd name="T68" fmla="*/ 27 w 384"/>
              <a:gd name="T69" fmla="*/ 184 h 384"/>
              <a:gd name="T70" fmla="*/ 0 w 384"/>
              <a:gd name="T71" fmla="*/ 184 h 384"/>
              <a:gd name="T72" fmla="*/ 27 w 384"/>
              <a:gd name="T73" fmla="*/ 149 h 384"/>
              <a:gd name="T74" fmla="*/ 0 w 384"/>
              <a:gd name="T75" fmla="*/ 83 h 384"/>
              <a:gd name="T76" fmla="*/ 0 w 384"/>
              <a:gd name="T77" fmla="*/ 99 h 384"/>
              <a:gd name="T78" fmla="*/ 128 w 384"/>
              <a:gd name="T79" fmla="*/ 108 h 384"/>
              <a:gd name="T80" fmla="*/ 98 w 384"/>
              <a:gd name="T81" fmla="*/ 202 h 384"/>
              <a:gd name="T82" fmla="*/ 111 w 384"/>
              <a:gd name="T83" fmla="*/ 219 h 384"/>
              <a:gd name="T84" fmla="*/ 111 w 384"/>
              <a:gd name="T85" fmla="*/ 243 h 384"/>
              <a:gd name="T86" fmla="*/ 143 w 384"/>
              <a:gd name="T87" fmla="*/ 266 h 384"/>
              <a:gd name="T88" fmla="*/ 152 w 384"/>
              <a:gd name="T89" fmla="*/ 290 h 384"/>
              <a:gd name="T90" fmla="*/ 250 w 384"/>
              <a:gd name="T91" fmla="*/ 236 h 384"/>
              <a:gd name="T92" fmla="*/ 193 w 384"/>
              <a:gd name="T93" fmla="*/ 84 h 384"/>
              <a:gd name="T94" fmla="*/ 168 w 384"/>
              <a:gd name="T95" fmla="*/ 274 h 384"/>
              <a:gd name="T96" fmla="*/ 134 w 384"/>
              <a:gd name="T97" fmla="*/ 250 h 384"/>
              <a:gd name="T98" fmla="*/ 116 w 384"/>
              <a:gd name="T99" fmla="*/ 203 h 384"/>
              <a:gd name="T100" fmla="*/ 194 w 384"/>
              <a:gd name="T101" fmla="*/ 100 h 384"/>
              <a:gd name="T102" fmla="*/ 236 w 384"/>
              <a:gd name="T103" fmla="*/ 22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4" h="384">
                <a:moveTo>
                  <a:pt x="316" y="39"/>
                </a:moveTo>
                <a:cubicBezTo>
                  <a:pt x="68" y="39"/>
                  <a:pt x="68" y="39"/>
                  <a:pt x="68" y="39"/>
                </a:cubicBezTo>
                <a:cubicBezTo>
                  <a:pt x="53" y="39"/>
                  <a:pt x="40" y="51"/>
                  <a:pt x="40" y="67"/>
                </a:cubicBezTo>
                <a:cubicBezTo>
                  <a:pt x="40" y="314"/>
                  <a:pt x="40" y="314"/>
                  <a:pt x="40" y="314"/>
                </a:cubicBezTo>
                <a:cubicBezTo>
                  <a:pt x="40" y="330"/>
                  <a:pt x="53" y="342"/>
                  <a:pt x="68" y="342"/>
                </a:cubicBezTo>
                <a:cubicBezTo>
                  <a:pt x="316" y="342"/>
                  <a:pt x="316" y="342"/>
                  <a:pt x="316" y="342"/>
                </a:cubicBezTo>
                <a:cubicBezTo>
                  <a:pt x="331" y="342"/>
                  <a:pt x="344" y="330"/>
                  <a:pt x="344" y="314"/>
                </a:cubicBezTo>
                <a:cubicBezTo>
                  <a:pt x="344" y="67"/>
                  <a:pt x="344" y="67"/>
                  <a:pt x="344" y="67"/>
                </a:cubicBezTo>
                <a:cubicBezTo>
                  <a:pt x="344" y="51"/>
                  <a:pt x="331" y="39"/>
                  <a:pt x="316" y="39"/>
                </a:cubicBezTo>
                <a:close/>
                <a:moveTo>
                  <a:pt x="328" y="314"/>
                </a:moveTo>
                <a:cubicBezTo>
                  <a:pt x="328" y="321"/>
                  <a:pt x="322" y="326"/>
                  <a:pt x="316" y="326"/>
                </a:cubicBezTo>
                <a:cubicBezTo>
                  <a:pt x="68" y="326"/>
                  <a:pt x="68" y="326"/>
                  <a:pt x="68" y="326"/>
                </a:cubicBezTo>
                <a:cubicBezTo>
                  <a:pt x="62" y="326"/>
                  <a:pt x="56" y="321"/>
                  <a:pt x="56" y="314"/>
                </a:cubicBezTo>
                <a:cubicBezTo>
                  <a:pt x="56" y="67"/>
                  <a:pt x="56" y="67"/>
                  <a:pt x="56" y="67"/>
                </a:cubicBezTo>
                <a:cubicBezTo>
                  <a:pt x="56" y="60"/>
                  <a:pt x="62" y="55"/>
                  <a:pt x="68" y="55"/>
                </a:cubicBezTo>
                <a:cubicBezTo>
                  <a:pt x="316" y="55"/>
                  <a:pt x="316" y="55"/>
                  <a:pt x="316" y="55"/>
                </a:cubicBezTo>
                <a:cubicBezTo>
                  <a:pt x="322" y="55"/>
                  <a:pt x="328" y="60"/>
                  <a:pt x="328" y="67"/>
                </a:cubicBezTo>
                <a:lnTo>
                  <a:pt x="328" y="314"/>
                </a:lnTo>
                <a:close/>
                <a:moveTo>
                  <a:pt x="301" y="27"/>
                </a:moveTo>
                <a:cubicBezTo>
                  <a:pt x="285" y="27"/>
                  <a:pt x="285" y="27"/>
                  <a:pt x="285" y="27"/>
                </a:cubicBezTo>
                <a:cubicBezTo>
                  <a:pt x="285" y="0"/>
                  <a:pt x="285" y="0"/>
                  <a:pt x="285" y="0"/>
                </a:cubicBezTo>
                <a:cubicBezTo>
                  <a:pt x="301" y="0"/>
                  <a:pt x="301" y="0"/>
                  <a:pt x="301" y="0"/>
                </a:cubicBezTo>
                <a:lnTo>
                  <a:pt x="301" y="27"/>
                </a:lnTo>
                <a:close/>
                <a:moveTo>
                  <a:pt x="251" y="27"/>
                </a:moveTo>
                <a:cubicBezTo>
                  <a:pt x="235" y="27"/>
                  <a:pt x="235" y="27"/>
                  <a:pt x="235" y="27"/>
                </a:cubicBezTo>
                <a:cubicBezTo>
                  <a:pt x="235" y="0"/>
                  <a:pt x="235" y="0"/>
                  <a:pt x="235" y="0"/>
                </a:cubicBezTo>
                <a:cubicBezTo>
                  <a:pt x="251" y="0"/>
                  <a:pt x="251" y="0"/>
                  <a:pt x="251" y="0"/>
                </a:cubicBezTo>
                <a:lnTo>
                  <a:pt x="251" y="27"/>
                </a:lnTo>
                <a:close/>
                <a:moveTo>
                  <a:pt x="200" y="27"/>
                </a:moveTo>
                <a:cubicBezTo>
                  <a:pt x="184" y="27"/>
                  <a:pt x="184" y="27"/>
                  <a:pt x="184" y="27"/>
                </a:cubicBezTo>
                <a:cubicBezTo>
                  <a:pt x="184" y="0"/>
                  <a:pt x="184" y="0"/>
                  <a:pt x="184" y="0"/>
                </a:cubicBezTo>
                <a:cubicBezTo>
                  <a:pt x="200" y="0"/>
                  <a:pt x="200" y="0"/>
                  <a:pt x="200" y="0"/>
                </a:cubicBezTo>
                <a:lnTo>
                  <a:pt x="200" y="27"/>
                </a:lnTo>
                <a:close/>
                <a:moveTo>
                  <a:pt x="149" y="27"/>
                </a:moveTo>
                <a:cubicBezTo>
                  <a:pt x="133" y="27"/>
                  <a:pt x="133" y="27"/>
                  <a:pt x="133" y="27"/>
                </a:cubicBezTo>
                <a:cubicBezTo>
                  <a:pt x="133" y="0"/>
                  <a:pt x="133" y="0"/>
                  <a:pt x="133" y="0"/>
                </a:cubicBezTo>
                <a:cubicBezTo>
                  <a:pt x="149" y="0"/>
                  <a:pt x="149" y="0"/>
                  <a:pt x="149" y="0"/>
                </a:cubicBezTo>
                <a:lnTo>
                  <a:pt x="149" y="27"/>
                </a:lnTo>
                <a:close/>
                <a:moveTo>
                  <a:pt x="99" y="27"/>
                </a:moveTo>
                <a:cubicBezTo>
                  <a:pt x="83" y="27"/>
                  <a:pt x="83" y="27"/>
                  <a:pt x="83" y="27"/>
                </a:cubicBezTo>
                <a:cubicBezTo>
                  <a:pt x="83" y="0"/>
                  <a:pt x="83" y="0"/>
                  <a:pt x="83" y="0"/>
                </a:cubicBezTo>
                <a:cubicBezTo>
                  <a:pt x="99" y="0"/>
                  <a:pt x="99" y="0"/>
                  <a:pt x="99" y="0"/>
                </a:cubicBezTo>
                <a:lnTo>
                  <a:pt x="99" y="27"/>
                </a:lnTo>
                <a:close/>
                <a:moveTo>
                  <a:pt x="285" y="357"/>
                </a:moveTo>
                <a:cubicBezTo>
                  <a:pt x="301" y="357"/>
                  <a:pt x="301" y="357"/>
                  <a:pt x="301" y="357"/>
                </a:cubicBezTo>
                <a:cubicBezTo>
                  <a:pt x="301" y="384"/>
                  <a:pt x="301" y="384"/>
                  <a:pt x="301" y="384"/>
                </a:cubicBezTo>
                <a:cubicBezTo>
                  <a:pt x="285" y="384"/>
                  <a:pt x="285" y="384"/>
                  <a:pt x="285" y="384"/>
                </a:cubicBezTo>
                <a:lnTo>
                  <a:pt x="285" y="357"/>
                </a:lnTo>
                <a:close/>
                <a:moveTo>
                  <a:pt x="235" y="357"/>
                </a:moveTo>
                <a:cubicBezTo>
                  <a:pt x="251" y="357"/>
                  <a:pt x="251" y="357"/>
                  <a:pt x="251" y="357"/>
                </a:cubicBezTo>
                <a:cubicBezTo>
                  <a:pt x="251" y="384"/>
                  <a:pt x="251" y="384"/>
                  <a:pt x="251" y="384"/>
                </a:cubicBezTo>
                <a:cubicBezTo>
                  <a:pt x="235" y="384"/>
                  <a:pt x="235" y="384"/>
                  <a:pt x="235" y="384"/>
                </a:cubicBezTo>
                <a:lnTo>
                  <a:pt x="235" y="357"/>
                </a:lnTo>
                <a:close/>
                <a:moveTo>
                  <a:pt x="184" y="357"/>
                </a:moveTo>
                <a:cubicBezTo>
                  <a:pt x="200" y="357"/>
                  <a:pt x="200" y="357"/>
                  <a:pt x="200" y="357"/>
                </a:cubicBezTo>
                <a:cubicBezTo>
                  <a:pt x="200" y="384"/>
                  <a:pt x="200" y="384"/>
                  <a:pt x="200" y="384"/>
                </a:cubicBezTo>
                <a:cubicBezTo>
                  <a:pt x="184" y="384"/>
                  <a:pt x="184" y="384"/>
                  <a:pt x="184" y="384"/>
                </a:cubicBezTo>
                <a:lnTo>
                  <a:pt x="184" y="357"/>
                </a:lnTo>
                <a:close/>
                <a:moveTo>
                  <a:pt x="133" y="357"/>
                </a:moveTo>
                <a:cubicBezTo>
                  <a:pt x="149" y="357"/>
                  <a:pt x="149" y="357"/>
                  <a:pt x="149" y="357"/>
                </a:cubicBezTo>
                <a:cubicBezTo>
                  <a:pt x="149" y="384"/>
                  <a:pt x="149" y="384"/>
                  <a:pt x="149" y="384"/>
                </a:cubicBezTo>
                <a:cubicBezTo>
                  <a:pt x="133" y="384"/>
                  <a:pt x="133" y="384"/>
                  <a:pt x="133" y="384"/>
                </a:cubicBezTo>
                <a:lnTo>
                  <a:pt x="133" y="357"/>
                </a:lnTo>
                <a:close/>
                <a:moveTo>
                  <a:pt x="83" y="357"/>
                </a:moveTo>
                <a:cubicBezTo>
                  <a:pt x="99" y="357"/>
                  <a:pt x="99" y="357"/>
                  <a:pt x="99" y="357"/>
                </a:cubicBezTo>
                <a:cubicBezTo>
                  <a:pt x="99" y="384"/>
                  <a:pt x="99" y="384"/>
                  <a:pt x="99" y="384"/>
                </a:cubicBezTo>
                <a:cubicBezTo>
                  <a:pt x="83" y="384"/>
                  <a:pt x="83" y="384"/>
                  <a:pt x="83" y="384"/>
                </a:cubicBezTo>
                <a:lnTo>
                  <a:pt x="83" y="357"/>
                </a:lnTo>
                <a:close/>
                <a:moveTo>
                  <a:pt x="357" y="285"/>
                </a:moveTo>
                <a:cubicBezTo>
                  <a:pt x="384" y="285"/>
                  <a:pt x="384" y="285"/>
                  <a:pt x="384" y="285"/>
                </a:cubicBezTo>
                <a:cubicBezTo>
                  <a:pt x="384" y="301"/>
                  <a:pt x="384" y="301"/>
                  <a:pt x="384" y="301"/>
                </a:cubicBezTo>
                <a:cubicBezTo>
                  <a:pt x="357" y="301"/>
                  <a:pt x="357" y="301"/>
                  <a:pt x="357" y="301"/>
                </a:cubicBezTo>
                <a:lnTo>
                  <a:pt x="357" y="285"/>
                </a:lnTo>
                <a:close/>
                <a:moveTo>
                  <a:pt x="357" y="235"/>
                </a:moveTo>
                <a:cubicBezTo>
                  <a:pt x="384" y="235"/>
                  <a:pt x="384" y="235"/>
                  <a:pt x="384" y="235"/>
                </a:cubicBezTo>
                <a:cubicBezTo>
                  <a:pt x="384" y="251"/>
                  <a:pt x="384" y="251"/>
                  <a:pt x="384" y="251"/>
                </a:cubicBezTo>
                <a:cubicBezTo>
                  <a:pt x="357" y="251"/>
                  <a:pt x="357" y="251"/>
                  <a:pt x="357" y="251"/>
                </a:cubicBezTo>
                <a:lnTo>
                  <a:pt x="357" y="235"/>
                </a:lnTo>
                <a:close/>
                <a:moveTo>
                  <a:pt x="357" y="184"/>
                </a:moveTo>
                <a:cubicBezTo>
                  <a:pt x="384" y="184"/>
                  <a:pt x="384" y="184"/>
                  <a:pt x="384" y="184"/>
                </a:cubicBezTo>
                <a:cubicBezTo>
                  <a:pt x="384" y="200"/>
                  <a:pt x="384" y="200"/>
                  <a:pt x="384" y="200"/>
                </a:cubicBezTo>
                <a:cubicBezTo>
                  <a:pt x="357" y="200"/>
                  <a:pt x="357" y="200"/>
                  <a:pt x="357" y="200"/>
                </a:cubicBezTo>
                <a:lnTo>
                  <a:pt x="357" y="184"/>
                </a:lnTo>
                <a:close/>
                <a:moveTo>
                  <a:pt x="357" y="133"/>
                </a:moveTo>
                <a:cubicBezTo>
                  <a:pt x="384" y="133"/>
                  <a:pt x="384" y="133"/>
                  <a:pt x="384" y="133"/>
                </a:cubicBezTo>
                <a:cubicBezTo>
                  <a:pt x="384" y="149"/>
                  <a:pt x="384" y="149"/>
                  <a:pt x="384" y="149"/>
                </a:cubicBezTo>
                <a:cubicBezTo>
                  <a:pt x="357" y="149"/>
                  <a:pt x="357" y="149"/>
                  <a:pt x="357" y="149"/>
                </a:cubicBezTo>
                <a:lnTo>
                  <a:pt x="357" y="133"/>
                </a:lnTo>
                <a:close/>
                <a:moveTo>
                  <a:pt x="384" y="83"/>
                </a:moveTo>
                <a:cubicBezTo>
                  <a:pt x="384" y="99"/>
                  <a:pt x="384" y="99"/>
                  <a:pt x="384" y="99"/>
                </a:cubicBezTo>
                <a:cubicBezTo>
                  <a:pt x="357" y="99"/>
                  <a:pt x="357" y="99"/>
                  <a:pt x="357" y="99"/>
                </a:cubicBezTo>
                <a:cubicBezTo>
                  <a:pt x="357" y="83"/>
                  <a:pt x="357" y="83"/>
                  <a:pt x="357" y="83"/>
                </a:cubicBezTo>
                <a:lnTo>
                  <a:pt x="384" y="83"/>
                </a:lnTo>
                <a:close/>
                <a:moveTo>
                  <a:pt x="0" y="285"/>
                </a:moveTo>
                <a:cubicBezTo>
                  <a:pt x="27" y="285"/>
                  <a:pt x="27" y="285"/>
                  <a:pt x="27" y="285"/>
                </a:cubicBezTo>
                <a:cubicBezTo>
                  <a:pt x="27" y="301"/>
                  <a:pt x="27" y="301"/>
                  <a:pt x="27" y="301"/>
                </a:cubicBezTo>
                <a:cubicBezTo>
                  <a:pt x="0" y="301"/>
                  <a:pt x="0" y="301"/>
                  <a:pt x="0" y="301"/>
                </a:cubicBezTo>
                <a:lnTo>
                  <a:pt x="0" y="285"/>
                </a:lnTo>
                <a:close/>
                <a:moveTo>
                  <a:pt x="0" y="235"/>
                </a:moveTo>
                <a:cubicBezTo>
                  <a:pt x="27" y="235"/>
                  <a:pt x="27" y="235"/>
                  <a:pt x="27" y="235"/>
                </a:cubicBezTo>
                <a:cubicBezTo>
                  <a:pt x="27" y="251"/>
                  <a:pt x="27" y="251"/>
                  <a:pt x="27" y="251"/>
                </a:cubicBezTo>
                <a:cubicBezTo>
                  <a:pt x="0" y="251"/>
                  <a:pt x="0" y="251"/>
                  <a:pt x="0" y="251"/>
                </a:cubicBezTo>
                <a:lnTo>
                  <a:pt x="0" y="235"/>
                </a:lnTo>
                <a:close/>
                <a:moveTo>
                  <a:pt x="0" y="184"/>
                </a:moveTo>
                <a:cubicBezTo>
                  <a:pt x="27" y="184"/>
                  <a:pt x="27" y="184"/>
                  <a:pt x="27" y="184"/>
                </a:cubicBezTo>
                <a:cubicBezTo>
                  <a:pt x="27" y="200"/>
                  <a:pt x="27" y="200"/>
                  <a:pt x="27" y="200"/>
                </a:cubicBezTo>
                <a:cubicBezTo>
                  <a:pt x="0" y="200"/>
                  <a:pt x="0" y="200"/>
                  <a:pt x="0" y="200"/>
                </a:cubicBezTo>
                <a:lnTo>
                  <a:pt x="0" y="184"/>
                </a:lnTo>
                <a:close/>
                <a:moveTo>
                  <a:pt x="0" y="133"/>
                </a:moveTo>
                <a:cubicBezTo>
                  <a:pt x="27" y="133"/>
                  <a:pt x="27" y="133"/>
                  <a:pt x="27" y="133"/>
                </a:cubicBezTo>
                <a:cubicBezTo>
                  <a:pt x="27" y="149"/>
                  <a:pt x="27" y="149"/>
                  <a:pt x="27" y="149"/>
                </a:cubicBezTo>
                <a:cubicBezTo>
                  <a:pt x="0" y="149"/>
                  <a:pt x="0" y="149"/>
                  <a:pt x="0" y="149"/>
                </a:cubicBezTo>
                <a:lnTo>
                  <a:pt x="0" y="133"/>
                </a:lnTo>
                <a:close/>
                <a:moveTo>
                  <a:pt x="0" y="83"/>
                </a:moveTo>
                <a:cubicBezTo>
                  <a:pt x="27" y="83"/>
                  <a:pt x="27" y="83"/>
                  <a:pt x="27" y="83"/>
                </a:cubicBezTo>
                <a:cubicBezTo>
                  <a:pt x="27" y="99"/>
                  <a:pt x="27" y="99"/>
                  <a:pt x="27" y="99"/>
                </a:cubicBezTo>
                <a:cubicBezTo>
                  <a:pt x="0" y="99"/>
                  <a:pt x="0" y="99"/>
                  <a:pt x="0" y="99"/>
                </a:cubicBezTo>
                <a:lnTo>
                  <a:pt x="0" y="83"/>
                </a:lnTo>
                <a:close/>
                <a:moveTo>
                  <a:pt x="193" y="84"/>
                </a:moveTo>
                <a:cubicBezTo>
                  <a:pt x="167" y="85"/>
                  <a:pt x="142" y="87"/>
                  <a:pt x="128" y="108"/>
                </a:cubicBezTo>
                <a:cubicBezTo>
                  <a:pt x="118" y="122"/>
                  <a:pt x="115" y="153"/>
                  <a:pt x="116" y="166"/>
                </a:cubicBezTo>
                <a:cubicBezTo>
                  <a:pt x="116" y="172"/>
                  <a:pt x="107" y="188"/>
                  <a:pt x="99" y="200"/>
                </a:cubicBezTo>
                <a:cubicBezTo>
                  <a:pt x="98" y="202"/>
                  <a:pt x="98" y="202"/>
                  <a:pt x="98" y="202"/>
                </a:cubicBezTo>
                <a:cubicBezTo>
                  <a:pt x="98" y="203"/>
                  <a:pt x="98" y="203"/>
                  <a:pt x="98" y="203"/>
                </a:cubicBezTo>
                <a:cubicBezTo>
                  <a:pt x="96" y="210"/>
                  <a:pt x="99" y="215"/>
                  <a:pt x="103" y="217"/>
                </a:cubicBezTo>
                <a:cubicBezTo>
                  <a:pt x="105" y="218"/>
                  <a:pt x="107" y="218"/>
                  <a:pt x="111" y="219"/>
                </a:cubicBezTo>
                <a:cubicBezTo>
                  <a:pt x="111" y="219"/>
                  <a:pt x="111" y="219"/>
                  <a:pt x="111" y="219"/>
                </a:cubicBezTo>
                <a:cubicBezTo>
                  <a:pt x="111" y="224"/>
                  <a:pt x="111" y="233"/>
                  <a:pt x="111" y="242"/>
                </a:cubicBezTo>
                <a:cubicBezTo>
                  <a:pt x="111" y="243"/>
                  <a:pt x="111" y="243"/>
                  <a:pt x="111" y="243"/>
                </a:cubicBezTo>
                <a:cubicBezTo>
                  <a:pt x="111" y="243"/>
                  <a:pt x="111" y="243"/>
                  <a:pt x="111" y="243"/>
                </a:cubicBezTo>
                <a:cubicBezTo>
                  <a:pt x="113" y="251"/>
                  <a:pt x="119" y="264"/>
                  <a:pt x="132" y="265"/>
                </a:cubicBezTo>
                <a:cubicBezTo>
                  <a:pt x="135" y="266"/>
                  <a:pt x="139" y="266"/>
                  <a:pt x="143" y="266"/>
                </a:cubicBezTo>
                <a:cubicBezTo>
                  <a:pt x="145" y="266"/>
                  <a:pt x="149" y="266"/>
                  <a:pt x="151" y="266"/>
                </a:cubicBezTo>
                <a:cubicBezTo>
                  <a:pt x="152" y="275"/>
                  <a:pt x="152" y="282"/>
                  <a:pt x="152" y="282"/>
                </a:cubicBezTo>
                <a:cubicBezTo>
                  <a:pt x="152" y="290"/>
                  <a:pt x="152" y="290"/>
                  <a:pt x="152" y="290"/>
                </a:cubicBezTo>
                <a:cubicBezTo>
                  <a:pt x="252" y="290"/>
                  <a:pt x="252" y="290"/>
                  <a:pt x="252" y="290"/>
                </a:cubicBezTo>
                <a:cubicBezTo>
                  <a:pt x="251" y="281"/>
                  <a:pt x="251" y="281"/>
                  <a:pt x="251" y="281"/>
                </a:cubicBezTo>
                <a:cubicBezTo>
                  <a:pt x="248" y="261"/>
                  <a:pt x="248" y="240"/>
                  <a:pt x="250" y="236"/>
                </a:cubicBezTo>
                <a:cubicBezTo>
                  <a:pt x="258" y="221"/>
                  <a:pt x="271" y="196"/>
                  <a:pt x="276" y="175"/>
                </a:cubicBezTo>
                <a:cubicBezTo>
                  <a:pt x="283" y="149"/>
                  <a:pt x="279" y="128"/>
                  <a:pt x="266" y="112"/>
                </a:cubicBezTo>
                <a:cubicBezTo>
                  <a:pt x="242" y="83"/>
                  <a:pt x="195" y="84"/>
                  <a:pt x="193" y="84"/>
                </a:cubicBezTo>
                <a:close/>
                <a:moveTo>
                  <a:pt x="236" y="228"/>
                </a:moveTo>
                <a:cubicBezTo>
                  <a:pt x="231" y="237"/>
                  <a:pt x="232" y="260"/>
                  <a:pt x="234" y="274"/>
                </a:cubicBezTo>
                <a:cubicBezTo>
                  <a:pt x="168" y="274"/>
                  <a:pt x="168" y="274"/>
                  <a:pt x="168" y="274"/>
                </a:cubicBezTo>
                <a:cubicBezTo>
                  <a:pt x="168" y="271"/>
                  <a:pt x="168" y="267"/>
                  <a:pt x="167" y="263"/>
                </a:cubicBezTo>
                <a:cubicBezTo>
                  <a:pt x="165" y="250"/>
                  <a:pt x="151" y="250"/>
                  <a:pt x="142" y="250"/>
                </a:cubicBezTo>
                <a:cubicBezTo>
                  <a:pt x="139" y="250"/>
                  <a:pt x="136" y="250"/>
                  <a:pt x="134" y="250"/>
                </a:cubicBezTo>
                <a:cubicBezTo>
                  <a:pt x="130" y="249"/>
                  <a:pt x="128" y="243"/>
                  <a:pt x="127" y="241"/>
                </a:cubicBezTo>
                <a:cubicBezTo>
                  <a:pt x="128" y="213"/>
                  <a:pt x="127" y="211"/>
                  <a:pt x="127" y="210"/>
                </a:cubicBezTo>
                <a:cubicBezTo>
                  <a:pt x="125" y="205"/>
                  <a:pt x="121" y="204"/>
                  <a:pt x="116" y="203"/>
                </a:cubicBezTo>
                <a:cubicBezTo>
                  <a:pt x="123" y="193"/>
                  <a:pt x="133" y="176"/>
                  <a:pt x="132" y="164"/>
                </a:cubicBezTo>
                <a:cubicBezTo>
                  <a:pt x="131" y="152"/>
                  <a:pt x="134" y="126"/>
                  <a:pt x="141" y="117"/>
                </a:cubicBezTo>
                <a:cubicBezTo>
                  <a:pt x="150" y="104"/>
                  <a:pt x="167" y="101"/>
                  <a:pt x="194" y="100"/>
                </a:cubicBezTo>
                <a:cubicBezTo>
                  <a:pt x="194" y="100"/>
                  <a:pt x="235" y="99"/>
                  <a:pt x="254" y="122"/>
                </a:cubicBezTo>
                <a:cubicBezTo>
                  <a:pt x="263" y="134"/>
                  <a:pt x="266" y="151"/>
                  <a:pt x="261" y="172"/>
                </a:cubicBezTo>
                <a:cubicBezTo>
                  <a:pt x="256" y="191"/>
                  <a:pt x="243" y="215"/>
                  <a:pt x="236" y="228"/>
                </a:cubicBezTo>
                <a:close/>
              </a:path>
            </a:pathLst>
          </a:custGeom>
          <a:noFill/>
          <a:ln>
            <a:solidFill>
              <a:srgbClr val="00B0F0"/>
            </a:solidFill>
          </a:ln>
        </p:spPr>
        <p:txBody>
          <a:bodyPr vert="horz" wrap="square" lIns="91416" tIns="45708" rIns="91416" bIns="45708" numCol="1" anchor="t" anchorCtr="0" compatLnSpc="1">
            <a:prstTxWarp prst="textNoShape">
              <a:avLst/>
            </a:prstTxWarp>
          </a:bodyPr>
          <a:lstStyle/>
          <a:p>
            <a:endParaRPr lang="en-US" sz="1400" dirty="0">
              <a:latin typeface="Metropolis Light" pitchFamily="2" charset="77"/>
            </a:endParaRPr>
          </a:p>
        </p:txBody>
      </p:sp>
      <p:sp>
        <p:nvSpPr>
          <p:cNvPr id="71" name="Freeform 70">
            <a:extLst>
              <a:ext uri="{FF2B5EF4-FFF2-40B4-BE49-F238E27FC236}">
                <a16:creationId xmlns:a16="http://schemas.microsoft.com/office/drawing/2014/main" id="{BD5F66EA-7002-C54B-A1B1-2994AEFBAE52}"/>
              </a:ext>
            </a:extLst>
          </p:cNvPr>
          <p:cNvSpPr>
            <a:spLocks noChangeAspect="1" noEditPoints="1"/>
          </p:cNvSpPr>
          <p:nvPr/>
        </p:nvSpPr>
        <p:spPr bwMode="auto">
          <a:xfrm>
            <a:off x="4295424" y="1755664"/>
            <a:ext cx="307663" cy="547959"/>
          </a:xfrm>
          <a:custGeom>
            <a:avLst/>
            <a:gdLst>
              <a:gd name="T0" fmla="*/ 172 w 216"/>
              <a:gd name="T1" fmla="*/ 158 h 384"/>
              <a:gd name="T2" fmla="*/ 135 w 216"/>
              <a:gd name="T3" fmla="*/ 158 h 384"/>
              <a:gd name="T4" fmla="*/ 108 w 216"/>
              <a:gd name="T5" fmla="*/ 186 h 384"/>
              <a:gd name="T6" fmla="*/ 80 w 216"/>
              <a:gd name="T7" fmla="*/ 158 h 384"/>
              <a:gd name="T8" fmla="*/ 43 w 216"/>
              <a:gd name="T9" fmla="*/ 158 h 384"/>
              <a:gd name="T10" fmla="*/ 0 w 216"/>
              <a:gd name="T11" fmla="*/ 204 h 384"/>
              <a:gd name="T12" fmla="*/ 0 w 216"/>
              <a:gd name="T13" fmla="*/ 384 h 384"/>
              <a:gd name="T14" fmla="*/ 216 w 216"/>
              <a:gd name="T15" fmla="*/ 384 h 384"/>
              <a:gd name="T16" fmla="*/ 216 w 216"/>
              <a:gd name="T17" fmla="*/ 204 h 384"/>
              <a:gd name="T18" fmla="*/ 172 w 216"/>
              <a:gd name="T19" fmla="*/ 158 h 384"/>
              <a:gd name="T20" fmla="*/ 108 w 216"/>
              <a:gd name="T21" fmla="*/ 209 h 384"/>
              <a:gd name="T22" fmla="*/ 127 w 216"/>
              <a:gd name="T23" fmla="*/ 228 h 384"/>
              <a:gd name="T24" fmla="*/ 108 w 216"/>
              <a:gd name="T25" fmla="*/ 248 h 384"/>
              <a:gd name="T26" fmla="*/ 88 w 216"/>
              <a:gd name="T27" fmla="*/ 228 h 384"/>
              <a:gd name="T28" fmla="*/ 108 w 216"/>
              <a:gd name="T29" fmla="*/ 209 h 384"/>
              <a:gd name="T30" fmla="*/ 200 w 216"/>
              <a:gd name="T31" fmla="*/ 368 h 384"/>
              <a:gd name="T32" fmla="*/ 16 w 216"/>
              <a:gd name="T33" fmla="*/ 368 h 384"/>
              <a:gd name="T34" fmla="*/ 16 w 216"/>
              <a:gd name="T35" fmla="*/ 211 h 384"/>
              <a:gd name="T36" fmla="*/ 50 w 216"/>
              <a:gd name="T37" fmla="*/ 174 h 384"/>
              <a:gd name="T38" fmla="*/ 74 w 216"/>
              <a:gd name="T39" fmla="*/ 174 h 384"/>
              <a:gd name="T40" fmla="*/ 97 w 216"/>
              <a:gd name="T41" fmla="*/ 197 h 384"/>
              <a:gd name="T42" fmla="*/ 66 w 216"/>
              <a:gd name="T43" fmla="*/ 228 h 384"/>
              <a:gd name="T44" fmla="*/ 108 w 216"/>
              <a:gd name="T45" fmla="*/ 270 h 384"/>
              <a:gd name="T46" fmla="*/ 150 w 216"/>
              <a:gd name="T47" fmla="*/ 228 h 384"/>
              <a:gd name="T48" fmla="*/ 119 w 216"/>
              <a:gd name="T49" fmla="*/ 197 h 384"/>
              <a:gd name="T50" fmla="*/ 141 w 216"/>
              <a:gd name="T51" fmla="*/ 174 h 384"/>
              <a:gd name="T52" fmla="*/ 165 w 216"/>
              <a:gd name="T53" fmla="*/ 174 h 384"/>
              <a:gd name="T54" fmla="*/ 200 w 216"/>
              <a:gd name="T55" fmla="*/ 211 h 384"/>
              <a:gd name="T56" fmla="*/ 200 w 216"/>
              <a:gd name="T57" fmla="*/ 368 h 384"/>
              <a:gd name="T58" fmla="*/ 108 w 216"/>
              <a:gd name="T59" fmla="*/ 151 h 384"/>
              <a:gd name="T60" fmla="*/ 183 w 216"/>
              <a:gd name="T61" fmla="*/ 75 h 384"/>
              <a:gd name="T62" fmla="*/ 108 w 216"/>
              <a:gd name="T63" fmla="*/ 0 h 384"/>
              <a:gd name="T64" fmla="*/ 32 w 216"/>
              <a:gd name="T65" fmla="*/ 75 h 384"/>
              <a:gd name="T66" fmla="*/ 108 w 216"/>
              <a:gd name="T67" fmla="*/ 151 h 384"/>
              <a:gd name="T68" fmla="*/ 108 w 216"/>
              <a:gd name="T69" fmla="*/ 16 h 384"/>
              <a:gd name="T70" fmla="*/ 167 w 216"/>
              <a:gd name="T71" fmla="*/ 75 h 384"/>
              <a:gd name="T72" fmla="*/ 108 w 216"/>
              <a:gd name="T73" fmla="*/ 135 h 384"/>
              <a:gd name="T74" fmla="*/ 48 w 216"/>
              <a:gd name="T75" fmla="*/ 75 h 384"/>
              <a:gd name="T76" fmla="*/ 108 w 216"/>
              <a:gd name="T77"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384">
                <a:moveTo>
                  <a:pt x="172" y="158"/>
                </a:moveTo>
                <a:cubicBezTo>
                  <a:pt x="135" y="158"/>
                  <a:pt x="135" y="158"/>
                  <a:pt x="135" y="158"/>
                </a:cubicBezTo>
                <a:cubicBezTo>
                  <a:pt x="108" y="186"/>
                  <a:pt x="108" y="186"/>
                  <a:pt x="108" y="186"/>
                </a:cubicBezTo>
                <a:cubicBezTo>
                  <a:pt x="80" y="158"/>
                  <a:pt x="80" y="158"/>
                  <a:pt x="80" y="158"/>
                </a:cubicBezTo>
                <a:cubicBezTo>
                  <a:pt x="43" y="158"/>
                  <a:pt x="43" y="158"/>
                  <a:pt x="43" y="158"/>
                </a:cubicBezTo>
                <a:cubicBezTo>
                  <a:pt x="0" y="204"/>
                  <a:pt x="0" y="204"/>
                  <a:pt x="0" y="204"/>
                </a:cubicBezTo>
                <a:cubicBezTo>
                  <a:pt x="0" y="384"/>
                  <a:pt x="0" y="384"/>
                  <a:pt x="0" y="384"/>
                </a:cubicBezTo>
                <a:cubicBezTo>
                  <a:pt x="216" y="384"/>
                  <a:pt x="216" y="384"/>
                  <a:pt x="216" y="384"/>
                </a:cubicBezTo>
                <a:cubicBezTo>
                  <a:pt x="216" y="204"/>
                  <a:pt x="216" y="204"/>
                  <a:pt x="216" y="204"/>
                </a:cubicBezTo>
                <a:lnTo>
                  <a:pt x="172" y="158"/>
                </a:lnTo>
                <a:close/>
                <a:moveTo>
                  <a:pt x="108" y="209"/>
                </a:moveTo>
                <a:cubicBezTo>
                  <a:pt x="127" y="228"/>
                  <a:pt x="127" y="228"/>
                  <a:pt x="127" y="228"/>
                </a:cubicBezTo>
                <a:cubicBezTo>
                  <a:pt x="108" y="248"/>
                  <a:pt x="108" y="248"/>
                  <a:pt x="108" y="248"/>
                </a:cubicBezTo>
                <a:cubicBezTo>
                  <a:pt x="88" y="228"/>
                  <a:pt x="88" y="228"/>
                  <a:pt x="88" y="228"/>
                </a:cubicBezTo>
                <a:lnTo>
                  <a:pt x="108" y="209"/>
                </a:lnTo>
                <a:close/>
                <a:moveTo>
                  <a:pt x="200" y="368"/>
                </a:moveTo>
                <a:cubicBezTo>
                  <a:pt x="16" y="368"/>
                  <a:pt x="16" y="368"/>
                  <a:pt x="16" y="368"/>
                </a:cubicBezTo>
                <a:cubicBezTo>
                  <a:pt x="16" y="211"/>
                  <a:pt x="16" y="211"/>
                  <a:pt x="16" y="211"/>
                </a:cubicBezTo>
                <a:cubicBezTo>
                  <a:pt x="50" y="174"/>
                  <a:pt x="50" y="174"/>
                  <a:pt x="50" y="174"/>
                </a:cubicBezTo>
                <a:cubicBezTo>
                  <a:pt x="74" y="174"/>
                  <a:pt x="74" y="174"/>
                  <a:pt x="74" y="174"/>
                </a:cubicBezTo>
                <a:cubicBezTo>
                  <a:pt x="97" y="197"/>
                  <a:pt x="97" y="197"/>
                  <a:pt x="97" y="197"/>
                </a:cubicBezTo>
                <a:cubicBezTo>
                  <a:pt x="66" y="228"/>
                  <a:pt x="66" y="228"/>
                  <a:pt x="66" y="228"/>
                </a:cubicBezTo>
                <a:cubicBezTo>
                  <a:pt x="108" y="270"/>
                  <a:pt x="108" y="270"/>
                  <a:pt x="108" y="270"/>
                </a:cubicBezTo>
                <a:cubicBezTo>
                  <a:pt x="150" y="228"/>
                  <a:pt x="150" y="228"/>
                  <a:pt x="150" y="228"/>
                </a:cubicBezTo>
                <a:cubicBezTo>
                  <a:pt x="119" y="197"/>
                  <a:pt x="119" y="197"/>
                  <a:pt x="119" y="197"/>
                </a:cubicBezTo>
                <a:cubicBezTo>
                  <a:pt x="141" y="174"/>
                  <a:pt x="141" y="174"/>
                  <a:pt x="141" y="174"/>
                </a:cubicBezTo>
                <a:cubicBezTo>
                  <a:pt x="165" y="174"/>
                  <a:pt x="165" y="174"/>
                  <a:pt x="165" y="174"/>
                </a:cubicBezTo>
                <a:cubicBezTo>
                  <a:pt x="200" y="211"/>
                  <a:pt x="200" y="211"/>
                  <a:pt x="200" y="211"/>
                </a:cubicBezTo>
                <a:lnTo>
                  <a:pt x="200" y="368"/>
                </a:lnTo>
                <a:close/>
                <a:moveTo>
                  <a:pt x="108" y="151"/>
                </a:moveTo>
                <a:cubicBezTo>
                  <a:pt x="149" y="151"/>
                  <a:pt x="183" y="117"/>
                  <a:pt x="183" y="75"/>
                </a:cubicBezTo>
                <a:cubicBezTo>
                  <a:pt x="183" y="34"/>
                  <a:pt x="149" y="0"/>
                  <a:pt x="108" y="0"/>
                </a:cubicBezTo>
                <a:cubicBezTo>
                  <a:pt x="66" y="0"/>
                  <a:pt x="32" y="34"/>
                  <a:pt x="32" y="75"/>
                </a:cubicBezTo>
                <a:cubicBezTo>
                  <a:pt x="32" y="117"/>
                  <a:pt x="66" y="151"/>
                  <a:pt x="108" y="151"/>
                </a:cubicBezTo>
                <a:close/>
                <a:moveTo>
                  <a:pt x="108" y="16"/>
                </a:moveTo>
                <a:cubicBezTo>
                  <a:pt x="141" y="16"/>
                  <a:pt x="167" y="43"/>
                  <a:pt x="167" y="75"/>
                </a:cubicBezTo>
                <a:cubicBezTo>
                  <a:pt x="167" y="108"/>
                  <a:pt x="141" y="135"/>
                  <a:pt x="108" y="135"/>
                </a:cubicBezTo>
                <a:cubicBezTo>
                  <a:pt x="75" y="135"/>
                  <a:pt x="48" y="108"/>
                  <a:pt x="48" y="75"/>
                </a:cubicBezTo>
                <a:cubicBezTo>
                  <a:pt x="48" y="43"/>
                  <a:pt x="75" y="16"/>
                  <a:pt x="108" y="16"/>
                </a:cubicBezTo>
                <a:close/>
              </a:path>
            </a:pathLst>
          </a:custGeom>
          <a:solidFill>
            <a:srgbClr val="820024"/>
          </a:solidFill>
          <a:ln>
            <a:noFill/>
          </a:ln>
        </p:spPr>
        <p:txBody>
          <a:bodyPr vert="horz" wrap="square" lIns="91416" tIns="45708" rIns="91416" bIns="45708" numCol="1" anchor="t" anchorCtr="0" compatLnSpc="1">
            <a:prstTxWarp prst="textNoShape">
              <a:avLst/>
            </a:prstTxWarp>
          </a:bodyPr>
          <a:lstStyle/>
          <a:p>
            <a:endParaRPr lang="en-US" sz="1400" dirty="0">
              <a:latin typeface="Metropolis Light" pitchFamily="2" charset="77"/>
            </a:endParaRPr>
          </a:p>
        </p:txBody>
      </p:sp>
      <p:sp>
        <p:nvSpPr>
          <p:cNvPr id="98" name="TextBox 97">
            <a:extLst>
              <a:ext uri="{FF2B5EF4-FFF2-40B4-BE49-F238E27FC236}">
                <a16:creationId xmlns:a16="http://schemas.microsoft.com/office/drawing/2014/main" id="{7FD8F92E-0E72-A648-8137-D201E30E0BEB}"/>
              </a:ext>
            </a:extLst>
          </p:cNvPr>
          <p:cNvSpPr txBox="1"/>
          <p:nvPr/>
        </p:nvSpPr>
        <p:spPr>
          <a:xfrm>
            <a:off x="907809" y="2378513"/>
            <a:ext cx="531493" cy="184666"/>
          </a:xfrm>
          <a:prstGeom prst="rect">
            <a:avLst/>
          </a:prstGeom>
        </p:spPr>
        <p:txBody>
          <a:bodyPr wrap="square" lIns="0" tIns="0" rIns="0" bIns="0" rtlCol="0">
            <a:spAutoFit/>
          </a:bodyPr>
          <a:lstStyle/>
          <a:p>
            <a:pPr algn="l"/>
            <a:r>
              <a:rPr lang="en-US" sz="1200" dirty="0">
                <a:solidFill>
                  <a:srgbClr val="00B0F0"/>
                </a:solidFill>
                <a:latin typeface="Metropolis Light" pitchFamily="2" charset="77"/>
              </a:rPr>
              <a:t>Admin</a:t>
            </a:r>
          </a:p>
        </p:txBody>
      </p:sp>
      <p:sp>
        <p:nvSpPr>
          <p:cNvPr id="100" name="TextBox 99">
            <a:extLst>
              <a:ext uri="{FF2B5EF4-FFF2-40B4-BE49-F238E27FC236}">
                <a16:creationId xmlns:a16="http://schemas.microsoft.com/office/drawing/2014/main" id="{C99C00EB-C846-B143-B7E0-183B7B4CFF4C}"/>
              </a:ext>
            </a:extLst>
          </p:cNvPr>
          <p:cNvSpPr txBox="1"/>
          <p:nvPr/>
        </p:nvSpPr>
        <p:spPr>
          <a:xfrm>
            <a:off x="3786322" y="2355725"/>
            <a:ext cx="1325865" cy="369332"/>
          </a:xfrm>
          <a:prstGeom prst="rect">
            <a:avLst/>
          </a:prstGeom>
        </p:spPr>
        <p:txBody>
          <a:bodyPr wrap="square" lIns="0" tIns="0" rIns="0" bIns="0" rtlCol="0">
            <a:spAutoFit/>
          </a:bodyPr>
          <a:lstStyle/>
          <a:p>
            <a:pPr algn="ctr"/>
            <a:r>
              <a:rPr lang="en-US" sz="1200" dirty="0">
                <a:solidFill>
                  <a:srgbClr val="820024"/>
                </a:solidFill>
                <a:latin typeface="Metropolis Light" pitchFamily="2" charset="77"/>
              </a:rPr>
              <a:t>Role-Based Operator</a:t>
            </a:r>
          </a:p>
        </p:txBody>
      </p:sp>
      <p:sp>
        <p:nvSpPr>
          <p:cNvPr id="106" name="Freeform 105">
            <a:extLst>
              <a:ext uri="{FF2B5EF4-FFF2-40B4-BE49-F238E27FC236}">
                <a16:creationId xmlns:a16="http://schemas.microsoft.com/office/drawing/2014/main" id="{26AADCF0-997A-5E47-9A49-4C90A0C184D3}"/>
              </a:ext>
            </a:extLst>
          </p:cNvPr>
          <p:cNvSpPr>
            <a:spLocks noChangeAspect="1" noEditPoints="1"/>
          </p:cNvSpPr>
          <p:nvPr/>
        </p:nvSpPr>
        <p:spPr bwMode="auto">
          <a:xfrm>
            <a:off x="831470" y="3704129"/>
            <a:ext cx="307663" cy="547959"/>
          </a:xfrm>
          <a:custGeom>
            <a:avLst/>
            <a:gdLst>
              <a:gd name="T0" fmla="*/ 172 w 216"/>
              <a:gd name="T1" fmla="*/ 158 h 384"/>
              <a:gd name="T2" fmla="*/ 135 w 216"/>
              <a:gd name="T3" fmla="*/ 158 h 384"/>
              <a:gd name="T4" fmla="*/ 108 w 216"/>
              <a:gd name="T5" fmla="*/ 186 h 384"/>
              <a:gd name="T6" fmla="*/ 80 w 216"/>
              <a:gd name="T7" fmla="*/ 158 h 384"/>
              <a:gd name="T8" fmla="*/ 43 w 216"/>
              <a:gd name="T9" fmla="*/ 158 h 384"/>
              <a:gd name="T10" fmla="*/ 0 w 216"/>
              <a:gd name="T11" fmla="*/ 204 h 384"/>
              <a:gd name="T12" fmla="*/ 0 w 216"/>
              <a:gd name="T13" fmla="*/ 384 h 384"/>
              <a:gd name="T14" fmla="*/ 216 w 216"/>
              <a:gd name="T15" fmla="*/ 384 h 384"/>
              <a:gd name="T16" fmla="*/ 216 w 216"/>
              <a:gd name="T17" fmla="*/ 204 h 384"/>
              <a:gd name="T18" fmla="*/ 172 w 216"/>
              <a:gd name="T19" fmla="*/ 158 h 384"/>
              <a:gd name="T20" fmla="*/ 108 w 216"/>
              <a:gd name="T21" fmla="*/ 209 h 384"/>
              <a:gd name="T22" fmla="*/ 127 w 216"/>
              <a:gd name="T23" fmla="*/ 228 h 384"/>
              <a:gd name="T24" fmla="*/ 108 w 216"/>
              <a:gd name="T25" fmla="*/ 248 h 384"/>
              <a:gd name="T26" fmla="*/ 88 w 216"/>
              <a:gd name="T27" fmla="*/ 228 h 384"/>
              <a:gd name="T28" fmla="*/ 108 w 216"/>
              <a:gd name="T29" fmla="*/ 209 h 384"/>
              <a:gd name="T30" fmla="*/ 200 w 216"/>
              <a:gd name="T31" fmla="*/ 368 h 384"/>
              <a:gd name="T32" fmla="*/ 16 w 216"/>
              <a:gd name="T33" fmla="*/ 368 h 384"/>
              <a:gd name="T34" fmla="*/ 16 w 216"/>
              <a:gd name="T35" fmla="*/ 211 h 384"/>
              <a:gd name="T36" fmla="*/ 50 w 216"/>
              <a:gd name="T37" fmla="*/ 174 h 384"/>
              <a:gd name="T38" fmla="*/ 74 w 216"/>
              <a:gd name="T39" fmla="*/ 174 h 384"/>
              <a:gd name="T40" fmla="*/ 97 w 216"/>
              <a:gd name="T41" fmla="*/ 197 h 384"/>
              <a:gd name="T42" fmla="*/ 66 w 216"/>
              <a:gd name="T43" fmla="*/ 228 h 384"/>
              <a:gd name="T44" fmla="*/ 108 w 216"/>
              <a:gd name="T45" fmla="*/ 270 h 384"/>
              <a:gd name="T46" fmla="*/ 150 w 216"/>
              <a:gd name="T47" fmla="*/ 228 h 384"/>
              <a:gd name="T48" fmla="*/ 119 w 216"/>
              <a:gd name="T49" fmla="*/ 197 h 384"/>
              <a:gd name="T50" fmla="*/ 141 w 216"/>
              <a:gd name="T51" fmla="*/ 174 h 384"/>
              <a:gd name="T52" fmla="*/ 165 w 216"/>
              <a:gd name="T53" fmla="*/ 174 h 384"/>
              <a:gd name="T54" fmla="*/ 200 w 216"/>
              <a:gd name="T55" fmla="*/ 211 h 384"/>
              <a:gd name="T56" fmla="*/ 200 w 216"/>
              <a:gd name="T57" fmla="*/ 368 h 384"/>
              <a:gd name="T58" fmla="*/ 108 w 216"/>
              <a:gd name="T59" fmla="*/ 151 h 384"/>
              <a:gd name="T60" fmla="*/ 183 w 216"/>
              <a:gd name="T61" fmla="*/ 75 h 384"/>
              <a:gd name="T62" fmla="*/ 108 w 216"/>
              <a:gd name="T63" fmla="*/ 0 h 384"/>
              <a:gd name="T64" fmla="*/ 32 w 216"/>
              <a:gd name="T65" fmla="*/ 75 h 384"/>
              <a:gd name="T66" fmla="*/ 108 w 216"/>
              <a:gd name="T67" fmla="*/ 151 h 384"/>
              <a:gd name="T68" fmla="*/ 108 w 216"/>
              <a:gd name="T69" fmla="*/ 16 h 384"/>
              <a:gd name="T70" fmla="*/ 167 w 216"/>
              <a:gd name="T71" fmla="*/ 75 h 384"/>
              <a:gd name="T72" fmla="*/ 108 w 216"/>
              <a:gd name="T73" fmla="*/ 135 h 384"/>
              <a:gd name="T74" fmla="*/ 48 w 216"/>
              <a:gd name="T75" fmla="*/ 75 h 384"/>
              <a:gd name="T76" fmla="*/ 108 w 216"/>
              <a:gd name="T77"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384">
                <a:moveTo>
                  <a:pt x="172" y="158"/>
                </a:moveTo>
                <a:cubicBezTo>
                  <a:pt x="135" y="158"/>
                  <a:pt x="135" y="158"/>
                  <a:pt x="135" y="158"/>
                </a:cubicBezTo>
                <a:cubicBezTo>
                  <a:pt x="108" y="186"/>
                  <a:pt x="108" y="186"/>
                  <a:pt x="108" y="186"/>
                </a:cubicBezTo>
                <a:cubicBezTo>
                  <a:pt x="80" y="158"/>
                  <a:pt x="80" y="158"/>
                  <a:pt x="80" y="158"/>
                </a:cubicBezTo>
                <a:cubicBezTo>
                  <a:pt x="43" y="158"/>
                  <a:pt x="43" y="158"/>
                  <a:pt x="43" y="158"/>
                </a:cubicBezTo>
                <a:cubicBezTo>
                  <a:pt x="0" y="204"/>
                  <a:pt x="0" y="204"/>
                  <a:pt x="0" y="204"/>
                </a:cubicBezTo>
                <a:cubicBezTo>
                  <a:pt x="0" y="384"/>
                  <a:pt x="0" y="384"/>
                  <a:pt x="0" y="384"/>
                </a:cubicBezTo>
                <a:cubicBezTo>
                  <a:pt x="216" y="384"/>
                  <a:pt x="216" y="384"/>
                  <a:pt x="216" y="384"/>
                </a:cubicBezTo>
                <a:cubicBezTo>
                  <a:pt x="216" y="204"/>
                  <a:pt x="216" y="204"/>
                  <a:pt x="216" y="204"/>
                </a:cubicBezTo>
                <a:lnTo>
                  <a:pt x="172" y="158"/>
                </a:lnTo>
                <a:close/>
                <a:moveTo>
                  <a:pt x="108" y="209"/>
                </a:moveTo>
                <a:cubicBezTo>
                  <a:pt x="127" y="228"/>
                  <a:pt x="127" y="228"/>
                  <a:pt x="127" y="228"/>
                </a:cubicBezTo>
                <a:cubicBezTo>
                  <a:pt x="108" y="248"/>
                  <a:pt x="108" y="248"/>
                  <a:pt x="108" y="248"/>
                </a:cubicBezTo>
                <a:cubicBezTo>
                  <a:pt x="88" y="228"/>
                  <a:pt x="88" y="228"/>
                  <a:pt x="88" y="228"/>
                </a:cubicBezTo>
                <a:lnTo>
                  <a:pt x="108" y="209"/>
                </a:lnTo>
                <a:close/>
                <a:moveTo>
                  <a:pt x="200" y="368"/>
                </a:moveTo>
                <a:cubicBezTo>
                  <a:pt x="16" y="368"/>
                  <a:pt x="16" y="368"/>
                  <a:pt x="16" y="368"/>
                </a:cubicBezTo>
                <a:cubicBezTo>
                  <a:pt x="16" y="211"/>
                  <a:pt x="16" y="211"/>
                  <a:pt x="16" y="211"/>
                </a:cubicBezTo>
                <a:cubicBezTo>
                  <a:pt x="50" y="174"/>
                  <a:pt x="50" y="174"/>
                  <a:pt x="50" y="174"/>
                </a:cubicBezTo>
                <a:cubicBezTo>
                  <a:pt x="74" y="174"/>
                  <a:pt x="74" y="174"/>
                  <a:pt x="74" y="174"/>
                </a:cubicBezTo>
                <a:cubicBezTo>
                  <a:pt x="97" y="197"/>
                  <a:pt x="97" y="197"/>
                  <a:pt x="97" y="197"/>
                </a:cubicBezTo>
                <a:cubicBezTo>
                  <a:pt x="66" y="228"/>
                  <a:pt x="66" y="228"/>
                  <a:pt x="66" y="228"/>
                </a:cubicBezTo>
                <a:cubicBezTo>
                  <a:pt x="108" y="270"/>
                  <a:pt x="108" y="270"/>
                  <a:pt x="108" y="270"/>
                </a:cubicBezTo>
                <a:cubicBezTo>
                  <a:pt x="150" y="228"/>
                  <a:pt x="150" y="228"/>
                  <a:pt x="150" y="228"/>
                </a:cubicBezTo>
                <a:cubicBezTo>
                  <a:pt x="119" y="197"/>
                  <a:pt x="119" y="197"/>
                  <a:pt x="119" y="197"/>
                </a:cubicBezTo>
                <a:cubicBezTo>
                  <a:pt x="141" y="174"/>
                  <a:pt x="141" y="174"/>
                  <a:pt x="141" y="174"/>
                </a:cubicBezTo>
                <a:cubicBezTo>
                  <a:pt x="165" y="174"/>
                  <a:pt x="165" y="174"/>
                  <a:pt x="165" y="174"/>
                </a:cubicBezTo>
                <a:cubicBezTo>
                  <a:pt x="200" y="211"/>
                  <a:pt x="200" y="211"/>
                  <a:pt x="200" y="211"/>
                </a:cubicBezTo>
                <a:lnTo>
                  <a:pt x="200" y="368"/>
                </a:lnTo>
                <a:close/>
                <a:moveTo>
                  <a:pt x="108" y="151"/>
                </a:moveTo>
                <a:cubicBezTo>
                  <a:pt x="149" y="151"/>
                  <a:pt x="183" y="117"/>
                  <a:pt x="183" y="75"/>
                </a:cubicBezTo>
                <a:cubicBezTo>
                  <a:pt x="183" y="34"/>
                  <a:pt x="149" y="0"/>
                  <a:pt x="108" y="0"/>
                </a:cubicBezTo>
                <a:cubicBezTo>
                  <a:pt x="66" y="0"/>
                  <a:pt x="32" y="34"/>
                  <a:pt x="32" y="75"/>
                </a:cubicBezTo>
                <a:cubicBezTo>
                  <a:pt x="32" y="117"/>
                  <a:pt x="66" y="151"/>
                  <a:pt x="108" y="151"/>
                </a:cubicBezTo>
                <a:close/>
                <a:moveTo>
                  <a:pt x="108" y="16"/>
                </a:moveTo>
                <a:cubicBezTo>
                  <a:pt x="141" y="16"/>
                  <a:pt x="167" y="43"/>
                  <a:pt x="167" y="75"/>
                </a:cubicBezTo>
                <a:cubicBezTo>
                  <a:pt x="167" y="108"/>
                  <a:pt x="141" y="135"/>
                  <a:pt x="108" y="135"/>
                </a:cubicBezTo>
                <a:cubicBezTo>
                  <a:pt x="75" y="135"/>
                  <a:pt x="48" y="108"/>
                  <a:pt x="48" y="75"/>
                </a:cubicBezTo>
                <a:cubicBezTo>
                  <a:pt x="48" y="43"/>
                  <a:pt x="75" y="16"/>
                  <a:pt x="108" y="16"/>
                </a:cubicBezTo>
                <a:close/>
              </a:path>
            </a:pathLst>
          </a:custGeom>
          <a:solidFill>
            <a:srgbClr val="820024"/>
          </a:solidFill>
          <a:ln>
            <a:noFill/>
          </a:ln>
        </p:spPr>
        <p:txBody>
          <a:bodyPr vert="horz" wrap="square" lIns="91416" tIns="45708" rIns="91416" bIns="45708" numCol="1" anchor="t" anchorCtr="0" compatLnSpc="1">
            <a:prstTxWarp prst="textNoShape">
              <a:avLst/>
            </a:prstTxWarp>
          </a:bodyPr>
          <a:lstStyle/>
          <a:p>
            <a:endParaRPr lang="en-US" sz="1400" dirty="0">
              <a:latin typeface="Metropolis Light" pitchFamily="2" charset="77"/>
            </a:endParaRPr>
          </a:p>
        </p:txBody>
      </p:sp>
      <p:sp>
        <p:nvSpPr>
          <p:cNvPr id="107" name="Freeform 106">
            <a:extLst>
              <a:ext uri="{FF2B5EF4-FFF2-40B4-BE49-F238E27FC236}">
                <a16:creationId xmlns:a16="http://schemas.microsoft.com/office/drawing/2014/main" id="{9B8DB198-32F7-544B-BF32-414A02D43B93}"/>
              </a:ext>
            </a:extLst>
          </p:cNvPr>
          <p:cNvSpPr>
            <a:spLocks noChangeAspect="1" noEditPoints="1"/>
          </p:cNvSpPr>
          <p:nvPr/>
        </p:nvSpPr>
        <p:spPr bwMode="auto">
          <a:xfrm>
            <a:off x="3418971" y="3701738"/>
            <a:ext cx="307663" cy="547959"/>
          </a:xfrm>
          <a:custGeom>
            <a:avLst/>
            <a:gdLst>
              <a:gd name="T0" fmla="*/ 172 w 216"/>
              <a:gd name="T1" fmla="*/ 158 h 384"/>
              <a:gd name="T2" fmla="*/ 135 w 216"/>
              <a:gd name="T3" fmla="*/ 158 h 384"/>
              <a:gd name="T4" fmla="*/ 108 w 216"/>
              <a:gd name="T5" fmla="*/ 186 h 384"/>
              <a:gd name="T6" fmla="*/ 80 w 216"/>
              <a:gd name="T7" fmla="*/ 158 h 384"/>
              <a:gd name="T8" fmla="*/ 43 w 216"/>
              <a:gd name="T9" fmla="*/ 158 h 384"/>
              <a:gd name="T10" fmla="*/ 0 w 216"/>
              <a:gd name="T11" fmla="*/ 204 h 384"/>
              <a:gd name="T12" fmla="*/ 0 w 216"/>
              <a:gd name="T13" fmla="*/ 384 h 384"/>
              <a:gd name="T14" fmla="*/ 216 w 216"/>
              <a:gd name="T15" fmla="*/ 384 h 384"/>
              <a:gd name="T16" fmla="*/ 216 w 216"/>
              <a:gd name="T17" fmla="*/ 204 h 384"/>
              <a:gd name="T18" fmla="*/ 172 w 216"/>
              <a:gd name="T19" fmla="*/ 158 h 384"/>
              <a:gd name="T20" fmla="*/ 108 w 216"/>
              <a:gd name="T21" fmla="*/ 209 h 384"/>
              <a:gd name="T22" fmla="*/ 127 w 216"/>
              <a:gd name="T23" fmla="*/ 228 h 384"/>
              <a:gd name="T24" fmla="*/ 108 w 216"/>
              <a:gd name="T25" fmla="*/ 248 h 384"/>
              <a:gd name="T26" fmla="*/ 88 w 216"/>
              <a:gd name="T27" fmla="*/ 228 h 384"/>
              <a:gd name="T28" fmla="*/ 108 w 216"/>
              <a:gd name="T29" fmla="*/ 209 h 384"/>
              <a:gd name="T30" fmla="*/ 200 w 216"/>
              <a:gd name="T31" fmla="*/ 368 h 384"/>
              <a:gd name="T32" fmla="*/ 16 w 216"/>
              <a:gd name="T33" fmla="*/ 368 h 384"/>
              <a:gd name="T34" fmla="*/ 16 w 216"/>
              <a:gd name="T35" fmla="*/ 211 h 384"/>
              <a:gd name="T36" fmla="*/ 50 w 216"/>
              <a:gd name="T37" fmla="*/ 174 h 384"/>
              <a:gd name="T38" fmla="*/ 74 w 216"/>
              <a:gd name="T39" fmla="*/ 174 h 384"/>
              <a:gd name="T40" fmla="*/ 97 w 216"/>
              <a:gd name="T41" fmla="*/ 197 h 384"/>
              <a:gd name="T42" fmla="*/ 66 w 216"/>
              <a:gd name="T43" fmla="*/ 228 h 384"/>
              <a:gd name="T44" fmla="*/ 108 w 216"/>
              <a:gd name="T45" fmla="*/ 270 h 384"/>
              <a:gd name="T46" fmla="*/ 150 w 216"/>
              <a:gd name="T47" fmla="*/ 228 h 384"/>
              <a:gd name="T48" fmla="*/ 119 w 216"/>
              <a:gd name="T49" fmla="*/ 197 h 384"/>
              <a:gd name="T50" fmla="*/ 141 w 216"/>
              <a:gd name="T51" fmla="*/ 174 h 384"/>
              <a:gd name="T52" fmla="*/ 165 w 216"/>
              <a:gd name="T53" fmla="*/ 174 h 384"/>
              <a:gd name="T54" fmla="*/ 200 w 216"/>
              <a:gd name="T55" fmla="*/ 211 h 384"/>
              <a:gd name="T56" fmla="*/ 200 w 216"/>
              <a:gd name="T57" fmla="*/ 368 h 384"/>
              <a:gd name="T58" fmla="*/ 108 w 216"/>
              <a:gd name="T59" fmla="*/ 151 h 384"/>
              <a:gd name="T60" fmla="*/ 183 w 216"/>
              <a:gd name="T61" fmla="*/ 75 h 384"/>
              <a:gd name="T62" fmla="*/ 108 w 216"/>
              <a:gd name="T63" fmla="*/ 0 h 384"/>
              <a:gd name="T64" fmla="*/ 32 w 216"/>
              <a:gd name="T65" fmla="*/ 75 h 384"/>
              <a:gd name="T66" fmla="*/ 108 w 216"/>
              <a:gd name="T67" fmla="*/ 151 h 384"/>
              <a:gd name="T68" fmla="*/ 108 w 216"/>
              <a:gd name="T69" fmla="*/ 16 h 384"/>
              <a:gd name="T70" fmla="*/ 167 w 216"/>
              <a:gd name="T71" fmla="*/ 75 h 384"/>
              <a:gd name="T72" fmla="*/ 108 w 216"/>
              <a:gd name="T73" fmla="*/ 135 h 384"/>
              <a:gd name="T74" fmla="*/ 48 w 216"/>
              <a:gd name="T75" fmla="*/ 75 h 384"/>
              <a:gd name="T76" fmla="*/ 108 w 216"/>
              <a:gd name="T77"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384">
                <a:moveTo>
                  <a:pt x="172" y="158"/>
                </a:moveTo>
                <a:cubicBezTo>
                  <a:pt x="135" y="158"/>
                  <a:pt x="135" y="158"/>
                  <a:pt x="135" y="158"/>
                </a:cubicBezTo>
                <a:cubicBezTo>
                  <a:pt x="108" y="186"/>
                  <a:pt x="108" y="186"/>
                  <a:pt x="108" y="186"/>
                </a:cubicBezTo>
                <a:cubicBezTo>
                  <a:pt x="80" y="158"/>
                  <a:pt x="80" y="158"/>
                  <a:pt x="80" y="158"/>
                </a:cubicBezTo>
                <a:cubicBezTo>
                  <a:pt x="43" y="158"/>
                  <a:pt x="43" y="158"/>
                  <a:pt x="43" y="158"/>
                </a:cubicBezTo>
                <a:cubicBezTo>
                  <a:pt x="0" y="204"/>
                  <a:pt x="0" y="204"/>
                  <a:pt x="0" y="204"/>
                </a:cubicBezTo>
                <a:cubicBezTo>
                  <a:pt x="0" y="384"/>
                  <a:pt x="0" y="384"/>
                  <a:pt x="0" y="384"/>
                </a:cubicBezTo>
                <a:cubicBezTo>
                  <a:pt x="216" y="384"/>
                  <a:pt x="216" y="384"/>
                  <a:pt x="216" y="384"/>
                </a:cubicBezTo>
                <a:cubicBezTo>
                  <a:pt x="216" y="204"/>
                  <a:pt x="216" y="204"/>
                  <a:pt x="216" y="204"/>
                </a:cubicBezTo>
                <a:lnTo>
                  <a:pt x="172" y="158"/>
                </a:lnTo>
                <a:close/>
                <a:moveTo>
                  <a:pt x="108" y="209"/>
                </a:moveTo>
                <a:cubicBezTo>
                  <a:pt x="127" y="228"/>
                  <a:pt x="127" y="228"/>
                  <a:pt x="127" y="228"/>
                </a:cubicBezTo>
                <a:cubicBezTo>
                  <a:pt x="108" y="248"/>
                  <a:pt x="108" y="248"/>
                  <a:pt x="108" y="248"/>
                </a:cubicBezTo>
                <a:cubicBezTo>
                  <a:pt x="88" y="228"/>
                  <a:pt x="88" y="228"/>
                  <a:pt x="88" y="228"/>
                </a:cubicBezTo>
                <a:lnTo>
                  <a:pt x="108" y="209"/>
                </a:lnTo>
                <a:close/>
                <a:moveTo>
                  <a:pt x="200" y="368"/>
                </a:moveTo>
                <a:cubicBezTo>
                  <a:pt x="16" y="368"/>
                  <a:pt x="16" y="368"/>
                  <a:pt x="16" y="368"/>
                </a:cubicBezTo>
                <a:cubicBezTo>
                  <a:pt x="16" y="211"/>
                  <a:pt x="16" y="211"/>
                  <a:pt x="16" y="211"/>
                </a:cubicBezTo>
                <a:cubicBezTo>
                  <a:pt x="50" y="174"/>
                  <a:pt x="50" y="174"/>
                  <a:pt x="50" y="174"/>
                </a:cubicBezTo>
                <a:cubicBezTo>
                  <a:pt x="74" y="174"/>
                  <a:pt x="74" y="174"/>
                  <a:pt x="74" y="174"/>
                </a:cubicBezTo>
                <a:cubicBezTo>
                  <a:pt x="97" y="197"/>
                  <a:pt x="97" y="197"/>
                  <a:pt x="97" y="197"/>
                </a:cubicBezTo>
                <a:cubicBezTo>
                  <a:pt x="66" y="228"/>
                  <a:pt x="66" y="228"/>
                  <a:pt x="66" y="228"/>
                </a:cubicBezTo>
                <a:cubicBezTo>
                  <a:pt x="108" y="270"/>
                  <a:pt x="108" y="270"/>
                  <a:pt x="108" y="270"/>
                </a:cubicBezTo>
                <a:cubicBezTo>
                  <a:pt x="150" y="228"/>
                  <a:pt x="150" y="228"/>
                  <a:pt x="150" y="228"/>
                </a:cubicBezTo>
                <a:cubicBezTo>
                  <a:pt x="119" y="197"/>
                  <a:pt x="119" y="197"/>
                  <a:pt x="119" y="197"/>
                </a:cubicBezTo>
                <a:cubicBezTo>
                  <a:pt x="141" y="174"/>
                  <a:pt x="141" y="174"/>
                  <a:pt x="141" y="174"/>
                </a:cubicBezTo>
                <a:cubicBezTo>
                  <a:pt x="165" y="174"/>
                  <a:pt x="165" y="174"/>
                  <a:pt x="165" y="174"/>
                </a:cubicBezTo>
                <a:cubicBezTo>
                  <a:pt x="200" y="211"/>
                  <a:pt x="200" y="211"/>
                  <a:pt x="200" y="211"/>
                </a:cubicBezTo>
                <a:lnTo>
                  <a:pt x="200" y="368"/>
                </a:lnTo>
                <a:close/>
                <a:moveTo>
                  <a:pt x="108" y="151"/>
                </a:moveTo>
                <a:cubicBezTo>
                  <a:pt x="149" y="151"/>
                  <a:pt x="183" y="117"/>
                  <a:pt x="183" y="75"/>
                </a:cubicBezTo>
                <a:cubicBezTo>
                  <a:pt x="183" y="34"/>
                  <a:pt x="149" y="0"/>
                  <a:pt x="108" y="0"/>
                </a:cubicBezTo>
                <a:cubicBezTo>
                  <a:pt x="66" y="0"/>
                  <a:pt x="32" y="34"/>
                  <a:pt x="32" y="75"/>
                </a:cubicBezTo>
                <a:cubicBezTo>
                  <a:pt x="32" y="117"/>
                  <a:pt x="66" y="151"/>
                  <a:pt x="108" y="151"/>
                </a:cubicBezTo>
                <a:close/>
                <a:moveTo>
                  <a:pt x="108" y="16"/>
                </a:moveTo>
                <a:cubicBezTo>
                  <a:pt x="141" y="16"/>
                  <a:pt x="167" y="43"/>
                  <a:pt x="167" y="75"/>
                </a:cubicBezTo>
                <a:cubicBezTo>
                  <a:pt x="167" y="108"/>
                  <a:pt x="141" y="135"/>
                  <a:pt x="108" y="135"/>
                </a:cubicBezTo>
                <a:cubicBezTo>
                  <a:pt x="75" y="135"/>
                  <a:pt x="48" y="108"/>
                  <a:pt x="48" y="75"/>
                </a:cubicBezTo>
                <a:cubicBezTo>
                  <a:pt x="48" y="43"/>
                  <a:pt x="75" y="16"/>
                  <a:pt x="108" y="16"/>
                </a:cubicBezTo>
                <a:close/>
              </a:path>
            </a:pathLst>
          </a:custGeom>
          <a:solidFill>
            <a:srgbClr val="820024"/>
          </a:solidFill>
          <a:ln>
            <a:noFill/>
          </a:ln>
        </p:spPr>
        <p:txBody>
          <a:bodyPr vert="horz" wrap="square" lIns="91416" tIns="45708" rIns="91416" bIns="45708" numCol="1" anchor="t" anchorCtr="0" compatLnSpc="1">
            <a:prstTxWarp prst="textNoShape">
              <a:avLst/>
            </a:prstTxWarp>
          </a:bodyPr>
          <a:lstStyle/>
          <a:p>
            <a:endParaRPr lang="en-US" sz="1400" dirty="0">
              <a:latin typeface="Metropolis Light" pitchFamily="2" charset="77"/>
            </a:endParaRPr>
          </a:p>
        </p:txBody>
      </p:sp>
      <p:sp>
        <p:nvSpPr>
          <p:cNvPr id="108" name="Freeform 107">
            <a:extLst>
              <a:ext uri="{FF2B5EF4-FFF2-40B4-BE49-F238E27FC236}">
                <a16:creationId xmlns:a16="http://schemas.microsoft.com/office/drawing/2014/main" id="{BA7757C3-48A7-1C4C-8BDC-3E290DCFD8C7}"/>
              </a:ext>
            </a:extLst>
          </p:cNvPr>
          <p:cNvSpPr>
            <a:spLocks noChangeAspect="1" noEditPoints="1"/>
          </p:cNvSpPr>
          <p:nvPr/>
        </p:nvSpPr>
        <p:spPr bwMode="auto">
          <a:xfrm>
            <a:off x="2542702" y="3706805"/>
            <a:ext cx="307663" cy="547959"/>
          </a:xfrm>
          <a:custGeom>
            <a:avLst/>
            <a:gdLst>
              <a:gd name="T0" fmla="*/ 172 w 216"/>
              <a:gd name="T1" fmla="*/ 158 h 384"/>
              <a:gd name="T2" fmla="*/ 135 w 216"/>
              <a:gd name="T3" fmla="*/ 158 h 384"/>
              <a:gd name="T4" fmla="*/ 108 w 216"/>
              <a:gd name="T5" fmla="*/ 186 h 384"/>
              <a:gd name="T6" fmla="*/ 80 w 216"/>
              <a:gd name="T7" fmla="*/ 158 h 384"/>
              <a:gd name="T8" fmla="*/ 43 w 216"/>
              <a:gd name="T9" fmla="*/ 158 h 384"/>
              <a:gd name="T10" fmla="*/ 0 w 216"/>
              <a:gd name="T11" fmla="*/ 204 h 384"/>
              <a:gd name="T12" fmla="*/ 0 w 216"/>
              <a:gd name="T13" fmla="*/ 384 h 384"/>
              <a:gd name="T14" fmla="*/ 216 w 216"/>
              <a:gd name="T15" fmla="*/ 384 h 384"/>
              <a:gd name="T16" fmla="*/ 216 w 216"/>
              <a:gd name="T17" fmla="*/ 204 h 384"/>
              <a:gd name="T18" fmla="*/ 172 w 216"/>
              <a:gd name="T19" fmla="*/ 158 h 384"/>
              <a:gd name="T20" fmla="*/ 108 w 216"/>
              <a:gd name="T21" fmla="*/ 209 h 384"/>
              <a:gd name="T22" fmla="*/ 127 w 216"/>
              <a:gd name="T23" fmla="*/ 228 h 384"/>
              <a:gd name="T24" fmla="*/ 108 w 216"/>
              <a:gd name="T25" fmla="*/ 248 h 384"/>
              <a:gd name="T26" fmla="*/ 88 w 216"/>
              <a:gd name="T27" fmla="*/ 228 h 384"/>
              <a:gd name="T28" fmla="*/ 108 w 216"/>
              <a:gd name="T29" fmla="*/ 209 h 384"/>
              <a:gd name="T30" fmla="*/ 200 w 216"/>
              <a:gd name="T31" fmla="*/ 368 h 384"/>
              <a:gd name="T32" fmla="*/ 16 w 216"/>
              <a:gd name="T33" fmla="*/ 368 h 384"/>
              <a:gd name="T34" fmla="*/ 16 w 216"/>
              <a:gd name="T35" fmla="*/ 211 h 384"/>
              <a:gd name="T36" fmla="*/ 50 w 216"/>
              <a:gd name="T37" fmla="*/ 174 h 384"/>
              <a:gd name="T38" fmla="*/ 74 w 216"/>
              <a:gd name="T39" fmla="*/ 174 h 384"/>
              <a:gd name="T40" fmla="*/ 97 w 216"/>
              <a:gd name="T41" fmla="*/ 197 h 384"/>
              <a:gd name="T42" fmla="*/ 66 w 216"/>
              <a:gd name="T43" fmla="*/ 228 h 384"/>
              <a:gd name="T44" fmla="*/ 108 w 216"/>
              <a:gd name="T45" fmla="*/ 270 h 384"/>
              <a:gd name="T46" fmla="*/ 150 w 216"/>
              <a:gd name="T47" fmla="*/ 228 h 384"/>
              <a:gd name="T48" fmla="*/ 119 w 216"/>
              <a:gd name="T49" fmla="*/ 197 h 384"/>
              <a:gd name="T50" fmla="*/ 141 w 216"/>
              <a:gd name="T51" fmla="*/ 174 h 384"/>
              <a:gd name="T52" fmla="*/ 165 w 216"/>
              <a:gd name="T53" fmla="*/ 174 h 384"/>
              <a:gd name="T54" fmla="*/ 200 w 216"/>
              <a:gd name="T55" fmla="*/ 211 h 384"/>
              <a:gd name="T56" fmla="*/ 200 w 216"/>
              <a:gd name="T57" fmla="*/ 368 h 384"/>
              <a:gd name="T58" fmla="*/ 108 w 216"/>
              <a:gd name="T59" fmla="*/ 151 h 384"/>
              <a:gd name="T60" fmla="*/ 183 w 216"/>
              <a:gd name="T61" fmla="*/ 75 h 384"/>
              <a:gd name="T62" fmla="*/ 108 w 216"/>
              <a:gd name="T63" fmla="*/ 0 h 384"/>
              <a:gd name="T64" fmla="*/ 32 w 216"/>
              <a:gd name="T65" fmla="*/ 75 h 384"/>
              <a:gd name="T66" fmla="*/ 108 w 216"/>
              <a:gd name="T67" fmla="*/ 151 h 384"/>
              <a:gd name="T68" fmla="*/ 108 w 216"/>
              <a:gd name="T69" fmla="*/ 16 h 384"/>
              <a:gd name="T70" fmla="*/ 167 w 216"/>
              <a:gd name="T71" fmla="*/ 75 h 384"/>
              <a:gd name="T72" fmla="*/ 108 w 216"/>
              <a:gd name="T73" fmla="*/ 135 h 384"/>
              <a:gd name="T74" fmla="*/ 48 w 216"/>
              <a:gd name="T75" fmla="*/ 75 h 384"/>
              <a:gd name="T76" fmla="*/ 108 w 216"/>
              <a:gd name="T77"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384">
                <a:moveTo>
                  <a:pt x="172" y="158"/>
                </a:moveTo>
                <a:cubicBezTo>
                  <a:pt x="135" y="158"/>
                  <a:pt x="135" y="158"/>
                  <a:pt x="135" y="158"/>
                </a:cubicBezTo>
                <a:cubicBezTo>
                  <a:pt x="108" y="186"/>
                  <a:pt x="108" y="186"/>
                  <a:pt x="108" y="186"/>
                </a:cubicBezTo>
                <a:cubicBezTo>
                  <a:pt x="80" y="158"/>
                  <a:pt x="80" y="158"/>
                  <a:pt x="80" y="158"/>
                </a:cubicBezTo>
                <a:cubicBezTo>
                  <a:pt x="43" y="158"/>
                  <a:pt x="43" y="158"/>
                  <a:pt x="43" y="158"/>
                </a:cubicBezTo>
                <a:cubicBezTo>
                  <a:pt x="0" y="204"/>
                  <a:pt x="0" y="204"/>
                  <a:pt x="0" y="204"/>
                </a:cubicBezTo>
                <a:cubicBezTo>
                  <a:pt x="0" y="384"/>
                  <a:pt x="0" y="384"/>
                  <a:pt x="0" y="384"/>
                </a:cubicBezTo>
                <a:cubicBezTo>
                  <a:pt x="216" y="384"/>
                  <a:pt x="216" y="384"/>
                  <a:pt x="216" y="384"/>
                </a:cubicBezTo>
                <a:cubicBezTo>
                  <a:pt x="216" y="204"/>
                  <a:pt x="216" y="204"/>
                  <a:pt x="216" y="204"/>
                </a:cubicBezTo>
                <a:lnTo>
                  <a:pt x="172" y="158"/>
                </a:lnTo>
                <a:close/>
                <a:moveTo>
                  <a:pt x="108" y="209"/>
                </a:moveTo>
                <a:cubicBezTo>
                  <a:pt x="127" y="228"/>
                  <a:pt x="127" y="228"/>
                  <a:pt x="127" y="228"/>
                </a:cubicBezTo>
                <a:cubicBezTo>
                  <a:pt x="108" y="248"/>
                  <a:pt x="108" y="248"/>
                  <a:pt x="108" y="248"/>
                </a:cubicBezTo>
                <a:cubicBezTo>
                  <a:pt x="88" y="228"/>
                  <a:pt x="88" y="228"/>
                  <a:pt x="88" y="228"/>
                </a:cubicBezTo>
                <a:lnTo>
                  <a:pt x="108" y="209"/>
                </a:lnTo>
                <a:close/>
                <a:moveTo>
                  <a:pt x="200" y="368"/>
                </a:moveTo>
                <a:cubicBezTo>
                  <a:pt x="16" y="368"/>
                  <a:pt x="16" y="368"/>
                  <a:pt x="16" y="368"/>
                </a:cubicBezTo>
                <a:cubicBezTo>
                  <a:pt x="16" y="211"/>
                  <a:pt x="16" y="211"/>
                  <a:pt x="16" y="211"/>
                </a:cubicBezTo>
                <a:cubicBezTo>
                  <a:pt x="50" y="174"/>
                  <a:pt x="50" y="174"/>
                  <a:pt x="50" y="174"/>
                </a:cubicBezTo>
                <a:cubicBezTo>
                  <a:pt x="74" y="174"/>
                  <a:pt x="74" y="174"/>
                  <a:pt x="74" y="174"/>
                </a:cubicBezTo>
                <a:cubicBezTo>
                  <a:pt x="97" y="197"/>
                  <a:pt x="97" y="197"/>
                  <a:pt x="97" y="197"/>
                </a:cubicBezTo>
                <a:cubicBezTo>
                  <a:pt x="66" y="228"/>
                  <a:pt x="66" y="228"/>
                  <a:pt x="66" y="228"/>
                </a:cubicBezTo>
                <a:cubicBezTo>
                  <a:pt x="108" y="270"/>
                  <a:pt x="108" y="270"/>
                  <a:pt x="108" y="270"/>
                </a:cubicBezTo>
                <a:cubicBezTo>
                  <a:pt x="150" y="228"/>
                  <a:pt x="150" y="228"/>
                  <a:pt x="150" y="228"/>
                </a:cubicBezTo>
                <a:cubicBezTo>
                  <a:pt x="119" y="197"/>
                  <a:pt x="119" y="197"/>
                  <a:pt x="119" y="197"/>
                </a:cubicBezTo>
                <a:cubicBezTo>
                  <a:pt x="141" y="174"/>
                  <a:pt x="141" y="174"/>
                  <a:pt x="141" y="174"/>
                </a:cubicBezTo>
                <a:cubicBezTo>
                  <a:pt x="165" y="174"/>
                  <a:pt x="165" y="174"/>
                  <a:pt x="165" y="174"/>
                </a:cubicBezTo>
                <a:cubicBezTo>
                  <a:pt x="200" y="211"/>
                  <a:pt x="200" y="211"/>
                  <a:pt x="200" y="211"/>
                </a:cubicBezTo>
                <a:lnTo>
                  <a:pt x="200" y="368"/>
                </a:lnTo>
                <a:close/>
                <a:moveTo>
                  <a:pt x="108" y="151"/>
                </a:moveTo>
                <a:cubicBezTo>
                  <a:pt x="149" y="151"/>
                  <a:pt x="183" y="117"/>
                  <a:pt x="183" y="75"/>
                </a:cubicBezTo>
                <a:cubicBezTo>
                  <a:pt x="183" y="34"/>
                  <a:pt x="149" y="0"/>
                  <a:pt x="108" y="0"/>
                </a:cubicBezTo>
                <a:cubicBezTo>
                  <a:pt x="66" y="0"/>
                  <a:pt x="32" y="34"/>
                  <a:pt x="32" y="75"/>
                </a:cubicBezTo>
                <a:cubicBezTo>
                  <a:pt x="32" y="117"/>
                  <a:pt x="66" y="151"/>
                  <a:pt x="108" y="151"/>
                </a:cubicBezTo>
                <a:close/>
                <a:moveTo>
                  <a:pt x="108" y="16"/>
                </a:moveTo>
                <a:cubicBezTo>
                  <a:pt x="141" y="16"/>
                  <a:pt x="167" y="43"/>
                  <a:pt x="167" y="75"/>
                </a:cubicBezTo>
                <a:cubicBezTo>
                  <a:pt x="167" y="108"/>
                  <a:pt x="141" y="135"/>
                  <a:pt x="108" y="135"/>
                </a:cubicBezTo>
                <a:cubicBezTo>
                  <a:pt x="75" y="135"/>
                  <a:pt x="48" y="108"/>
                  <a:pt x="48" y="75"/>
                </a:cubicBezTo>
                <a:cubicBezTo>
                  <a:pt x="48" y="43"/>
                  <a:pt x="75" y="16"/>
                  <a:pt x="108" y="16"/>
                </a:cubicBezTo>
                <a:close/>
              </a:path>
            </a:pathLst>
          </a:custGeom>
          <a:solidFill>
            <a:srgbClr val="820024"/>
          </a:solidFill>
          <a:ln>
            <a:noFill/>
          </a:ln>
        </p:spPr>
        <p:txBody>
          <a:bodyPr vert="horz" wrap="square" lIns="91416" tIns="45708" rIns="91416" bIns="45708" numCol="1" anchor="t" anchorCtr="0" compatLnSpc="1">
            <a:prstTxWarp prst="textNoShape">
              <a:avLst/>
            </a:prstTxWarp>
          </a:bodyPr>
          <a:lstStyle/>
          <a:p>
            <a:endParaRPr lang="en-US" sz="1400" dirty="0">
              <a:latin typeface="Metropolis Light" pitchFamily="2" charset="77"/>
            </a:endParaRPr>
          </a:p>
        </p:txBody>
      </p:sp>
      <p:sp>
        <p:nvSpPr>
          <p:cNvPr id="109" name="TextBox 108">
            <a:extLst>
              <a:ext uri="{FF2B5EF4-FFF2-40B4-BE49-F238E27FC236}">
                <a16:creationId xmlns:a16="http://schemas.microsoft.com/office/drawing/2014/main" id="{AAE53226-1C00-EA43-B5A1-3D5796A3F06A}"/>
              </a:ext>
            </a:extLst>
          </p:cNvPr>
          <p:cNvSpPr txBox="1"/>
          <p:nvPr/>
        </p:nvSpPr>
        <p:spPr>
          <a:xfrm>
            <a:off x="4240499" y="4255562"/>
            <a:ext cx="693445" cy="153888"/>
          </a:xfrm>
          <a:prstGeom prst="rect">
            <a:avLst/>
          </a:prstGeom>
          <a:noFill/>
        </p:spPr>
        <p:txBody>
          <a:bodyPr wrap="square" lIns="0" tIns="0" rIns="0" bIns="0" rtlCol="0">
            <a:spAutoFit/>
          </a:bodyPr>
          <a:lstStyle/>
          <a:p>
            <a:pPr algn="l"/>
            <a:r>
              <a:rPr lang="en-US" sz="1000" dirty="0">
                <a:solidFill>
                  <a:srgbClr val="820024"/>
                </a:solidFill>
                <a:latin typeface="Metropolis Light" pitchFamily="2" charset="77"/>
              </a:rPr>
              <a:t>Peering</a:t>
            </a:r>
          </a:p>
        </p:txBody>
      </p:sp>
      <p:sp>
        <p:nvSpPr>
          <p:cNvPr id="110" name="Freeform 109">
            <a:extLst>
              <a:ext uri="{FF2B5EF4-FFF2-40B4-BE49-F238E27FC236}">
                <a16:creationId xmlns:a16="http://schemas.microsoft.com/office/drawing/2014/main" id="{C5785B33-50C7-5D44-8FA9-5EB084335B71}"/>
              </a:ext>
            </a:extLst>
          </p:cNvPr>
          <p:cNvSpPr>
            <a:spLocks noChangeAspect="1" noEditPoints="1"/>
          </p:cNvSpPr>
          <p:nvPr/>
        </p:nvSpPr>
        <p:spPr bwMode="auto">
          <a:xfrm>
            <a:off x="5135463" y="3718121"/>
            <a:ext cx="307663" cy="547959"/>
          </a:xfrm>
          <a:custGeom>
            <a:avLst/>
            <a:gdLst>
              <a:gd name="T0" fmla="*/ 172 w 216"/>
              <a:gd name="T1" fmla="*/ 158 h 384"/>
              <a:gd name="T2" fmla="*/ 135 w 216"/>
              <a:gd name="T3" fmla="*/ 158 h 384"/>
              <a:gd name="T4" fmla="*/ 108 w 216"/>
              <a:gd name="T5" fmla="*/ 186 h 384"/>
              <a:gd name="T6" fmla="*/ 80 w 216"/>
              <a:gd name="T7" fmla="*/ 158 h 384"/>
              <a:gd name="T8" fmla="*/ 43 w 216"/>
              <a:gd name="T9" fmla="*/ 158 h 384"/>
              <a:gd name="T10" fmla="*/ 0 w 216"/>
              <a:gd name="T11" fmla="*/ 204 h 384"/>
              <a:gd name="T12" fmla="*/ 0 w 216"/>
              <a:gd name="T13" fmla="*/ 384 h 384"/>
              <a:gd name="T14" fmla="*/ 216 w 216"/>
              <a:gd name="T15" fmla="*/ 384 h 384"/>
              <a:gd name="T16" fmla="*/ 216 w 216"/>
              <a:gd name="T17" fmla="*/ 204 h 384"/>
              <a:gd name="T18" fmla="*/ 172 w 216"/>
              <a:gd name="T19" fmla="*/ 158 h 384"/>
              <a:gd name="T20" fmla="*/ 108 w 216"/>
              <a:gd name="T21" fmla="*/ 209 h 384"/>
              <a:gd name="T22" fmla="*/ 127 w 216"/>
              <a:gd name="T23" fmla="*/ 228 h 384"/>
              <a:gd name="T24" fmla="*/ 108 w 216"/>
              <a:gd name="T25" fmla="*/ 248 h 384"/>
              <a:gd name="T26" fmla="*/ 88 w 216"/>
              <a:gd name="T27" fmla="*/ 228 h 384"/>
              <a:gd name="T28" fmla="*/ 108 w 216"/>
              <a:gd name="T29" fmla="*/ 209 h 384"/>
              <a:gd name="T30" fmla="*/ 200 w 216"/>
              <a:gd name="T31" fmla="*/ 368 h 384"/>
              <a:gd name="T32" fmla="*/ 16 w 216"/>
              <a:gd name="T33" fmla="*/ 368 h 384"/>
              <a:gd name="T34" fmla="*/ 16 w 216"/>
              <a:gd name="T35" fmla="*/ 211 h 384"/>
              <a:gd name="T36" fmla="*/ 50 w 216"/>
              <a:gd name="T37" fmla="*/ 174 h 384"/>
              <a:gd name="T38" fmla="*/ 74 w 216"/>
              <a:gd name="T39" fmla="*/ 174 h 384"/>
              <a:gd name="T40" fmla="*/ 97 w 216"/>
              <a:gd name="T41" fmla="*/ 197 h 384"/>
              <a:gd name="T42" fmla="*/ 66 w 216"/>
              <a:gd name="T43" fmla="*/ 228 h 384"/>
              <a:gd name="T44" fmla="*/ 108 w 216"/>
              <a:gd name="T45" fmla="*/ 270 h 384"/>
              <a:gd name="T46" fmla="*/ 150 w 216"/>
              <a:gd name="T47" fmla="*/ 228 h 384"/>
              <a:gd name="T48" fmla="*/ 119 w 216"/>
              <a:gd name="T49" fmla="*/ 197 h 384"/>
              <a:gd name="T50" fmla="*/ 141 w 216"/>
              <a:gd name="T51" fmla="*/ 174 h 384"/>
              <a:gd name="T52" fmla="*/ 165 w 216"/>
              <a:gd name="T53" fmla="*/ 174 h 384"/>
              <a:gd name="T54" fmla="*/ 200 w 216"/>
              <a:gd name="T55" fmla="*/ 211 h 384"/>
              <a:gd name="T56" fmla="*/ 200 w 216"/>
              <a:gd name="T57" fmla="*/ 368 h 384"/>
              <a:gd name="T58" fmla="*/ 108 w 216"/>
              <a:gd name="T59" fmla="*/ 151 h 384"/>
              <a:gd name="T60" fmla="*/ 183 w 216"/>
              <a:gd name="T61" fmla="*/ 75 h 384"/>
              <a:gd name="T62" fmla="*/ 108 w 216"/>
              <a:gd name="T63" fmla="*/ 0 h 384"/>
              <a:gd name="T64" fmla="*/ 32 w 216"/>
              <a:gd name="T65" fmla="*/ 75 h 384"/>
              <a:gd name="T66" fmla="*/ 108 w 216"/>
              <a:gd name="T67" fmla="*/ 151 h 384"/>
              <a:gd name="T68" fmla="*/ 108 w 216"/>
              <a:gd name="T69" fmla="*/ 16 h 384"/>
              <a:gd name="T70" fmla="*/ 167 w 216"/>
              <a:gd name="T71" fmla="*/ 75 h 384"/>
              <a:gd name="T72" fmla="*/ 108 w 216"/>
              <a:gd name="T73" fmla="*/ 135 h 384"/>
              <a:gd name="T74" fmla="*/ 48 w 216"/>
              <a:gd name="T75" fmla="*/ 75 h 384"/>
              <a:gd name="T76" fmla="*/ 108 w 216"/>
              <a:gd name="T77"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384">
                <a:moveTo>
                  <a:pt x="172" y="158"/>
                </a:moveTo>
                <a:cubicBezTo>
                  <a:pt x="135" y="158"/>
                  <a:pt x="135" y="158"/>
                  <a:pt x="135" y="158"/>
                </a:cubicBezTo>
                <a:cubicBezTo>
                  <a:pt x="108" y="186"/>
                  <a:pt x="108" y="186"/>
                  <a:pt x="108" y="186"/>
                </a:cubicBezTo>
                <a:cubicBezTo>
                  <a:pt x="80" y="158"/>
                  <a:pt x="80" y="158"/>
                  <a:pt x="80" y="158"/>
                </a:cubicBezTo>
                <a:cubicBezTo>
                  <a:pt x="43" y="158"/>
                  <a:pt x="43" y="158"/>
                  <a:pt x="43" y="158"/>
                </a:cubicBezTo>
                <a:cubicBezTo>
                  <a:pt x="0" y="204"/>
                  <a:pt x="0" y="204"/>
                  <a:pt x="0" y="204"/>
                </a:cubicBezTo>
                <a:cubicBezTo>
                  <a:pt x="0" y="384"/>
                  <a:pt x="0" y="384"/>
                  <a:pt x="0" y="384"/>
                </a:cubicBezTo>
                <a:cubicBezTo>
                  <a:pt x="216" y="384"/>
                  <a:pt x="216" y="384"/>
                  <a:pt x="216" y="384"/>
                </a:cubicBezTo>
                <a:cubicBezTo>
                  <a:pt x="216" y="204"/>
                  <a:pt x="216" y="204"/>
                  <a:pt x="216" y="204"/>
                </a:cubicBezTo>
                <a:lnTo>
                  <a:pt x="172" y="158"/>
                </a:lnTo>
                <a:close/>
                <a:moveTo>
                  <a:pt x="108" y="209"/>
                </a:moveTo>
                <a:cubicBezTo>
                  <a:pt x="127" y="228"/>
                  <a:pt x="127" y="228"/>
                  <a:pt x="127" y="228"/>
                </a:cubicBezTo>
                <a:cubicBezTo>
                  <a:pt x="108" y="248"/>
                  <a:pt x="108" y="248"/>
                  <a:pt x="108" y="248"/>
                </a:cubicBezTo>
                <a:cubicBezTo>
                  <a:pt x="88" y="228"/>
                  <a:pt x="88" y="228"/>
                  <a:pt x="88" y="228"/>
                </a:cubicBezTo>
                <a:lnTo>
                  <a:pt x="108" y="209"/>
                </a:lnTo>
                <a:close/>
                <a:moveTo>
                  <a:pt x="200" y="368"/>
                </a:moveTo>
                <a:cubicBezTo>
                  <a:pt x="16" y="368"/>
                  <a:pt x="16" y="368"/>
                  <a:pt x="16" y="368"/>
                </a:cubicBezTo>
                <a:cubicBezTo>
                  <a:pt x="16" y="211"/>
                  <a:pt x="16" y="211"/>
                  <a:pt x="16" y="211"/>
                </a:cubicBezTo>
                <a:cubicBezTo>
                  <a:pt x="50" y="174"/>
                  <a:pt x="50" y="174"/>
                  <a:pt x="50" y="174"/>
                </a:cubicBezTo>
                <a:cubicBezTo>
                  <a:pt x="74" y="174"/>
                  <a:pt x="74" y="174"/>
                  <a:pt x="74" y="174"/>
                </a:cubicBezTo>
                <a:cubicBezTo>
                  <a:pt x="97" y="197"/>
                  <a:pt x="97" y="197"/>
                  <a:pt x="97" y="197"/>
                </a:cubicBezTo>
                <a:cubicBezTo>
                  <a:pt x="66" y="228"/>
                  <a:pt x="66" y="228"/>
                  <a:pt x="66" y="228"/>
                </a:cubicBezTo>
                <a:cubicBezTo>
                  <a:pt x="108" y="270"/>
                  <a:pt x="108" y="270"/>
                  <a:pt x="108" y="270"/>
                </a:cubicBezTo>
                <a:cubicBezTo>
                  <a:pt x="150" y="228"/>
                  <a:pt x="150" y="228"/>
                  <a:pt x="150" y="228"/>
                </a:cubicBezTo>
                <a:cubicBezTo>
                  <a:pt x="119" y="197"/>
                  <a:pt x="119" y="197"/>
                  <a:pt x="119" y="197"/>
                </a:cubicBezTo>
                <a:cubicBezTo>
                  <a:pt x="141" y="174"/>
                  <a:pt x="141" y="174"/>
                  <a:pt x="141" y="174"/>
                </a:cubicBezTo>
                <a:cubicBezTo>
                  <a:pt x="165" y="174"/>
                  <a:pt x="165" y="174"/>
                  <a:pt x="165" y="174"/>
                </a:cubicBezTo>
                <a:cubicBezTo>
                  <a:pt x="200" y="211"/>
                  <a:pt x="200" y="211"/>
                  <a:pt x="200" y="211"/>
                </a:cubicBezTo>
                <a:lnTo>
                  <a:pt x="200" y="368"/>
                </a:lnTo>
                <a:close/>
                <a:moveTo>
                  <a:pt x="108" y="151"/>
                </a:moveTo>
                <a:cubicBezTo>
                  <a:pt x="149" y="151"/>
                  <a:pt x="183" y="117"/>
                  <a:pt x="183" y="75"/>
                </a:cubicBezTo>
                <a:cubicBezTo>
                  <a:pt x="183" y="34"/>
                  <a:pt x="149" y="0"/>
                  <a:pt x="108" y="0"/>
                </a:cubicBezTo>
                <a:cubicBezTo>
                  <a:pt x="66" y="0"/>
                  <a:pt x="32" y="34"/>
                  <a:pt x="32" y="75"/>
                </a:cubicBezTo>
                <a:cubicBezTo>
                  <a:pt x="32" y="117"/>
                  <a:pt x="66" y="151"/>
                  <a:pt x="108" y="151"/>
                </a:cubicBezTo>
                <a:close/>
                <a:moveTo>
                  <a:pt x="108" y="16"/>
                </a:moveTo>
                <a:cubicBezTo>
                  <a:pt x="141" y="16"/>
                  <a:pt x="167" y="43"/>
                  <a:pt x="167" y="75"/>
                </a:cubicBezTo>
                <a:cubicBezTo>
                  <a:pt x="167" y="108"/>
                  <a:pt x="141" y="135"/>
                  <a:pt x="108" y="135"/>
                </a:cubicBezTo>
                <a:cubicBezTo>
                  <a:pt x="75" y="135"/>
                  <a:pt x="48" y="108"/>
                  <a:pt x="48" y="75"/>
                </a:cubicBezTo>
                <a:cubicBezTo>
                  <a:pt x="48" y="43"/>
                  <a:pt x="75" y="16"/>
                  <a:pt x="108" y="16"/>
                </a:cubicBezTo>
                <a:close/>
              </a:path>
            </a:pathLst>
          </a:custGeom>
          <a:solidFill>
            <a:srgbClr val="820024"/>
          </a:solidFill>
          <a:ln>
            <a:noFill/>
          </a:ln>
        </p:spPr>
        <p:txBody>
          <a:bodyPr vert="horz" wrap="square" lIns="91416" tIns="45708" rIns="91416" bIns="45708" numCol="1" anchor="t" anchorCtr="0" compatLnSpc="1">
            <a:prstTxWarp prst="textNoShape">
              <a:avLst/>
            </a:prstTxWarp>
          </a:bodyPr>
          <a:lstStyle/>
          <a:p>
            <a:endParaRPr lang="en-US" sz="1400" dirty="0">
              <a:latin typeface="Metropolis Light" pitchFamily="2" charset="77"/>
            </a:endParaRPr>
          </a:p>
        </p:txBody>
      </p:sp>
      <p:sp>
        <p:nvSpPr>
          <p:cNvPr id="111" name="TextBox 110">
            <a:extLst>
              <a:ext uri="{FF2B5EF4-FFF2-40B4-BE49-F238E27FC236}">
                <a16:creationId xmlns:a16="http://schemas.microsoft.com/office/drawing/2014/main" id="{654B31B9-FC86-444D-852B-3C2BCF179086}"/>
              </a:ext>
            </a:extLst>
          </p:cNvPr>
          <p:cNvSpPr txBox="1"/>
          <p:nvPr/>
        </p:nvSpPr>
        <p:spPr>
          <a:xfrm>
            <a:off x="4945705" y="4275377"/>
            <a:ext cx="693445" cy="153888"/>
          </a:xfrm>
          <a:prstGeom prst="rect">
            <a:avLst/>
          </a:prstGeom>
          <a:noFill/>
        </p:spPr>
        <p:txBody>
          <a:bodyPr wrap="square" lIns="0" tIns="0" rIns="0" bIns="0" rtlCol="0">
            <a:spAutoFit/>
          </a:bodyPr>
          <a:lstStyle/>
          <a:p>
            <a:pPr algn="l"/>
            <a:r>
              <a:rPr lang="en-US" sz="1000" dirty="0">
                <a:solidFill>
                  <a:srgbClr val="820024"/>
                </a:solidFill>
                <a:latin typeface="Metropolis Light" pitchFamily="2" charset="77"/>
              </a:rPr>
              <a:t>Site2Cloud</a:t>
            </a:r>
          </a:p>
        </p:txBody>
      </p:sp>
      <p:sp>
        <p:nvSpPr>
          <p:cNvPr id="112" name="TextBox 111">
            <a:extLst>
              <a:ext uri="{FF2B5EF4-FFF2-40B4-BE49-F238E27FC236}">
                <a16:creationId xmlns:a16="http://schemas.microsoft.com/office/drawing/2014/main" id="{9CA40433-8D8A-9841-A471-F69205EEF198}"/>
              </a:ext>
            </a:extLst>
          </p:cNvPr>
          <p:cNvSpPr txBox="1"/>
          <p:nvPr/>
        </p:nvSpPr>
        <p:spPr>
          <a:xfrm>
            <a:off x="6027712" y="4271071"/>
            <a:ext cx="435999" cy="153888"/>
          </a:xfrm>
          <a:prstGeom prst="rect">
            <a:avLst/>
          </a:prstGeom>
          <a:noFill/>
        </p:spPr>
        <p:txBody>
          <a:bodyPr wrap="square" lIns="0" tIns="0" rIns="0" bIns="0" rtlCol="0">
            <a:spAutoFit/>
          </a:bodyPr>
          <a:lstStyle/>
          <a:p>
            <a:pPr algn="l"/>
            <a:r>
              <a:rPr lang="en-US" sz="1000" dirty="0">
                <a:solidFill>
                  <a:srgbClr val="820024"/>
                </a:solidFill>
                <a:latin typeface="Metropolis Light" pitchFamily="2" charset="77"/>
              </a:rPr>
              <a:t>VPN</a:t>
            </a:r>
          </a:p>
        </p:txBody>
      </p:sp>
      <p:sp>
        <p:nvSpPr>
          <p:cNvPr id="113" name="TextBox 112">
            <a:extLst>
              <a:ext uri="{FF2B5EF4-FFF2-40B4-BE49-F238E27FC236}">
                <a16:creationId xmlns:a16="http://schemas.microsoft.com/office/drawing/2014/main" id="{DE07D109-6FC2-A541-8342-BBFAE1F6C5CC}"/>
              </a:ext>
            </a:extLst>
          </p:cNvPr>
          <p:cNvSpPr txBox="1"/>
          <p:nvPr/>
        </p:nvSpPr>
        <p:spPr>
          <a:xfrm>
            <a:off x="6865731" y="4271072"/>
            <a:ext cx="412333" cy="153888"/>
          </a:xfrm>
          <a:prstGeom prst="rect">
            <a:avLst/>
          </a:prstGeom>
        </p:spPr>
        <p:txBody>
          <a:bodyPr wrap="square" lIns="0" tIns="0" rIns="0" bIns="0" rtlCol="0">
            <a:spAutoFit/>
          </a:bodyPr>
          <a:lstStyle/>
          <a:p>
            <a:pPr algn="l"/>
            <a:r>
              <a:rPr lang="en-US" sz="1000" dirty="0">
                <a:solidFill>
                  <a:srgbClr val="820024"/>
                </a:solidFill>
                <a:latin typeface="Metropolis Light" pitchFamily="2" charset="77"/>
              </a:rPr>
              <a:t>Tools</a:t>
            </a:r>
          </a:p>
        </p:txBody>
      </p:sp>
      <p:sp>
        <p:nvSpPr>
          <p:cNvPr id="114" name="Freeform 113">
            <a:extLst>
              <a:ext uri="{FF2B5EF4-FFF2-40B4-BE49-F238E27FC236}">
                <a16:creationId xmlns:a16="http://schemas.microsoft.com/office/drawing/2014/main" id="{85898ACB-E6B6-D742-90A8-8FF6AF967660}"/>
              </a:ext>
            </a:extLst>
          </p:cNvPr>
          <p:cNvSpPr>
            <a:spLocks noChangeAspect="1" noEditPoints="1"/>
          </p:cNvSpPr>
          <p:nvPr/>
        </p:nvSpPr>
        <p:spPr bwMode="auto">
          <a:xfrm>
            <a:off x="4287587" y="3702020"/>
            <a:ext cx="307663" cy="547959"/>
          </a:xfrm>
          <a:custGeom>
            <a:avLst/>
            <a:gdLst>
              <a:gd name="T0" fmla="*/ 172 w 216"/>
              <a:gd name="T1" fmla="*/ 158 h 384"/>
              <a:gd name="T2" fmla="*/ 135 w 216"/>
              <a:gd name="T3" fmla="*/ 158 h 384"/>
              <a:gd name="T4" fmla="*/ 108 w 216"/>
              <a:gd name="T5" fmla="*/ 186 h 384"/>
              <a:gd name="T6" fmla="*/ 80 w 216"/>
              <a:gd name="T7" fmla="*/ 158 h 384"/>
              <a:gd name="T8" fmla="*/ 43 w 216"/>
              <a:gd name="T9" fmla="*/ 158 h 384"/>
              <a:gd name="T10" fmla="*/ 0 w 216"/>
              <a:gd name="T11" fmla="*/ 204 h 384"/>
              <a:gd name="T12" fmla="*/ 0 w 216"/>
              <a:gd name="T13" fmla="*/ 384 h 384"/>
              <a:gd name="T14" fmla="*/ 216 w 216"/>
              <a:gd name="T15" fmla="*/ 384 h 384"/>
              <a:gd name="T16" fmla="*/ 216 w 216"/>
              <a:gd name="T17" fmla="*/ 204 h 384"/>
              <a:gd name="T18" fmla="*/ 172 w 216"/>
              <a:gd name="T19" fmla="*/ 158 h 384"/>
              <a:gd name="T20" fmla="*/ 108 w 216"/>
              <a:gd name="T21" fmla="*/ 209 h 384"/>
              <a:gd name="T22" fmla="*/ 127 w 216"/>
              <a:gd name="T23" fmla="*/ 228 h 384"/>
              <a:gd name="T24" fmla="*/ 108 w 216"/>
              <a:gd name="T25" fmla="*/ 248 h 384"/>
              <a:gd name="T26" fmla="*/ 88 w 216"/>
              <a:gd name="T27" fmla="*/ 228 h 384"/>
              <a:gd name="T28" fmla="*/ 108 w 216"/>
              <a:gd name="T29" fmla="*/ 209 h 384"/>
              <a:gd name="T30" fmla="*/ 200 w 216"/>
              <a:gd name="T31" fmla="*/ 368 h 384"/>
              <a:gd name="T32" fmla="*/ 16 w 216"/>
              <a:gd name="T33" fmla="*/ 368 h 384"/>
              <a:gd name="T34" fmla="*/ 16 w 216"/>
              <a:gd name="T35" fmla="*/ 211 h 384"/>
              <a:gd name="T36" fmla="*/ 50 w 216"/>
              <a:gd name="T37" fmla="*/ 174 h 384"/>
              <a:gd name="T38" fmla="*/ 74 w 216"/>
              <a:gd name="T39" fmla="*/ 174 h 384"/>
              <a:gd name="T40" fmla="*/ 97 w 216"/>
              <a:gd name="T41" fmla="*/ 197 h 384"/>
              <a:gd name="T42" fmla="*/ 66 w 216"/>
              <a:gd name="T43" fmla="*/ 228 h 384"/>
              <a:gd name="T44" fmla="*/ 108 w 216"/>
              <a:gd name="T45" fmla="*/ 270 h 384"/>
              <a:gd name="T46" fmla="*/ 150 w 216"/>
              <a:gd name="T47" fmla="*/ 228 h 384"/>
              <a:gd name="T48" fmla="*/ 119 w 216"/>
              <a:gd name="T49" fmla="*/ 197 h 384"/>
              <a:gd name="T50" fmla="*/ 141 w 216"/>
              <a:gd name="T51" fmla="*/ 174 h 384"/>
              <a:gd name="T52" fmla="*/ 165 w 216"/>
              <a:gd name="T53" fmla="*/ 174 h 384"/>
              <a:gd name="T54" fmla="*/ 200 w 216"/>
              <a:gd name="T55" fmla="*/ 211 h 384"/>
              <a:gd name="T56" fmla="*/ 200 w 216"/>
              <a:gd name="T57" fmla="*/ 368 h 384"/>
              <a:gd name="T58" fmla="*/ 108 w 216"/>
              <a:gd name="T59" fmla="*/ 151 h 384"/>
              <a:gd name="T60" fmla="*/ 183 w 216"/>
              <a:gd name="T61" fmla="*/ 75 h 384"/>
              <a:gd name="T62" fmla="*/ 108 w 216"/>
              <a:gd name="T63" fmla="*/ 0 h 384"/>
              <a:gd name="T64" fmla="*/ 32 w 216"/>
              <a:gd name="T65" fmla="*/ 75 h 384"/>
              <a:gd name="T66" fmla="*/ 108 w 216"/>
              <a:gd name="T67" fmla="*/ 151 h 384"/>
              <a:gd name="T68" fmla="*/ 108 w 216"/>
              <a:gd name="T69" fmla="*/ 16 h 384"/>
              <a:gd name="T70" fmla="*/ 167 w 216"/>
              <a:gd name="T71" fmla="*/ 75 h 384"/>
              <a:gd name="T72" fmla="*/ 108 w 216"/>
              <a:gd name="T73" fmla="*/ 135 h 384"/>
              <a:gd name="T74" fmla="*/ 48 w 216"/>
              <a:gd name="T75" fmla="*/ 75 h 384"/>
              <a:gd name="T76" fmla="*/ 108 w 216"/>
              <a:gd name="T77"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384">
                <a:moveTo>
                  <a:pt x="172" y="158"/>
                </a:moveTo>
                <a:cubicBezTo>
                  <a:pt x="135" y="158"/>
                  <a:pt x="135" y="158"/>
                  <a:pt x="135" y="158"/>
                </a:cubicBezTo>
                <a:cubicBezTo>
                  <a:pt x="108" y="186"/>
                  <a:pt x="108" y="186"/>
                  <a:pt x="108" y="186"/>
                </a:cubicBezTo>
                <a:cubicBezTo>
                  <a:pt x="80" y="158"/>
                  <a:pt x="80" y="158"/>
                  <a:pt x="80" y="158"/>
                </a:cubicBezTo>
                <a:cubicBezTo>
                  <a:pt x="43" y="158"/>
                  <a:pt x="43" y="158"/>
                  <a:pt x="43" y="158"/>
                </a:cubicBezTo>
                <a:cubicBezTo>
                  <a:pt x="0" y="204"/>
                  <a:pt x="0" y="204"/>
                  <a:pt x="0" y="204"/>
                </a:cubicBezTo>
                <a:cubicBezTo>
                  <a:pt x="0" y="384"/>
                  <a:pt x="0" y="384"/>
                  <a:pt x="0" y="384"/>
                </a:cubicBezTo>
                <a:cubicBezTo>
                  <a:pt x="216" y="384"/>
                  <a:pt x="216" y="384"/>
                  <a:pt x="216" y="384"/>
                </a:cubicBezTo>
                <a:cubicBezTo>
                  <a:pt x="216" y="204"/>
                  <a:pt x="216" y="204"/>
                  <a:pt x="216" y="204"/>
                </a:cubicBezTo>
                <a:lnTo>
                  <a:pt x="172" y="158"/>
                </a:lnTo>
                <a:close/>
                <a:moveTo>
                  <a:pt x="108" y="209"/>
                </a:moveTo>
                <a:cubicBezTo>
                  <a:pt x="127" y="228"/>
                  <a:pt x="127" y="228"/>
                  <a:pt x="127" y="228"/>
                </a:cubicBezTo>
                <a:cubicBezTo>
                  <a:pt x="108" y="248"/>
                  <a:pt x="108" y="248"/>
                  <a:pt x="108" y="248"/>
                </a:cubicBezTo>
                <a:cubicBezTo>
                  <a:pt x="88" y="228"/>
                  <a:pt x="88" y="228"/>
                  <a:pt x="88" y="228"/>
                </a:cubicBezTo>
                <a:lnTo>
                  <a:pt x="108" y="209"/>
                </a:lnTo>
                <a:close/>
                <a:moveTo>
                  <a:pt x="200" y="368"/>
                </a:moveTo>
                <a:cubicBezTo>
                  <a:pt x="16" y="368"/>
                  <a:pt x="16" y="368"/>
                  <a:pt x="16" y="368"/>
                </a:cubicBezTo>
                <a:cubicBezTo>
                  <a:pt x="16" y="211"/>
                  <a:pt x="16" y="211"/>
                  <a:pt x="16" y="211"/>
                </a:cubicBezTo>
                <a:cubicBezTo>
                  <a:pt x="50" y="174"/>
                  <a:pt x="50" y="174"/>
                  <a:pt x="50" y="174"/>
                </a:cubicBezTo>
                <a:cubicBezTo>
                  <a:pt x="74" y="174"/>
                  <a:pt x="74" y="174"/>
                  <a:pt x="74" y="174"/>
                </a:cubicBezTo>
                <a:cubicBezTo>
                  <a:pt x="97" y="197"/>
                  <a:pt x="97" y="197"/>
                  <a:pt x="97" y="197"/>
                </a:cubicBezTo>
                <a:cubicBezTo>
                  <a:pt x="66" y="228"/>
                  <a:pt x="66" y="228"/>
                  <a:pt x="66" y="228"/>
                </a:cubicBezTo>
                <a:cubicBezTo>
                  <a:pt x="108" y="270"/>
                  <a:pt x="108" y="270"/>
                  <a:pt x="108" y="270"/>
                </a:cubicBezTo>
                <a:cubicBezTo>
                  <a:pt x="150" y="228"/>
                  <a:pt x="150" y="228"/>
                  <a:pt x="150" y="228"/>
                </a:cubicBezTo>
                <a:cubicBezTo>
                  <a:pt x="119" y="197"/>
                  <a:pt x="119" y="197"/>
                  <a:pt x="119" y="197"/>
                </a:cubicBezTo>
                <a:cubicBezTo>
                  <a:pt x="141" y="174"/>
                  <a:pt x="141" y="174"/>
                  <a:pt x="141" y="174"/>
                </a:cubicBezTo>
                <a:cubicBezTo>
                  <a:pt x="165" y="174"/>
                  <a:pt x="165" y="174"/>
                  <a:pt x="165" y="174"/>
                </a:cubicBezTo>
                <a:cubicBezTo>
                  <a:pt x="200" y="211"/>
                  <a:pt x="200" y="211"/>
                  <a:pt x="200" y="211"/>
                </a:cubicBezTo>
                <a:lnTo>
                  <a:pt x="200" y="368"/>
                </a:lnTo>
                <a:close/>
                <a:moveTo>
                  <a:pt x="108" y="151"/>
                </a:moveTo>
                <a:cubicBezTo>
                  <a:pt x="149" y="151"/>
                  <a:pt x="183" y="117"/>
                  <a:pt x="183" y="75"/>
                </a:cubicBezTo>
                <a:cubicBezTo>
                  <a:pt x="183" y="34"/>
                  <a:pt x="149" y="0"/>
                  <a:pt x="108" y="0"/>
                </a:cubicBezTo>
                <a:cubicBezTo>
                  <a:pt x="66" y="0"/>
                  <a:pt x="32" y="34"/>
                  <a:pt x="32" y="75"/>
                </a:cubicBezTo>
                <a:cubicBezTo>
                  <a:pt x="32" y="117"/>
                  <a:pt x="66" y="151"/>
                  <a:pt x="108" y="151"/>
                </a:cubicBezTo>
                <a:close/>
                <a:moveTo>
                  <a:pt x="108" y="16"/>
                </a:moveTo>
                <a:cubicBezTo>
                  <a:pt x="141" y="16"/>
                  <a:pt x="167" y="43"/>
                  <a:pt x="167" y="75"/>
                </a:cubicBezTo>
                <a:cubicBezTo>
                  <a:pt x="167" y="108"/>
                  <a:pt x="141" y="135"/>
                  <a:pt x="108" y="135"/>
                </a:cubicBezTo>
                <a:cubicBezTo>
                  <a:pt x="75" y="135"/>
                  <a:pt x="48" y="108"/>
                  <a:pt x="48" y="75"/>
                </a:cubicBezTo>
                <a:cubicBezTo>
                  <a:pt x="48" y="43"/>
                  <a:pt x="75" y="16"/>
                  <a:pt x="108" y="16"/>
                </a:cubicBezTo>
                <a:close/>
              </a:path>
            </a:pathLst>
          </a:custGeom>
          <a:solidFill>
            <a:srgbClr val="820024"/>
          </a:solidFill>
          <a:ln>
            <a:noFill/>
          </a:ln>
        </p:spPr>
        <p:txBody>
          <a:bodyPr vert="horz" wrap="square" lIns="91416" tIns="45708" rIns="91416" bIns="45708" numCol="1" anchor="t" anchorCtr="0" compatLnSpc="1">
            <a:prstTxWarp prst="textNoShape">
              <a:avLst/>
            </a:prstTxWarp>
          </a:bodyPr>
          <a:lstStyle/>
          <a:p>
            <a:endParaRPr lang="en-US" sz="1400" dirty="0">
              <a:latin typeface="Metropolis Light" pitchFamily="2" charset="77"/>
            </a:endParaRPr>
          </a:p>
        </p:txBody>
      </p:sp>
      <p:sp>
        <p:nvSpPr>
          <p:cNvPr id="115" name="Freeform 114">
            <a:extLst>
              <a:ext uri="{FF2B5EF4-FFF2-40B4-BE49-F238E27FC236}">
                <a16:creationId xmlns:a16="http://schemas.microsoft.com/office/drawing/2014/main" id="{F61538D8-912C-5847-A893-E94A82D9A2B2}"/>
              </a:ext>
            </a:extLst>
          </p:cNvPr>
          <p:cNvSpPr>
            <a:spLocks noChangeAspect="1" noEditPoints="1"/>
          </p:cNvSpPr>
          <p:nvPr/>
        </p:nvSpPr>
        <p:spPr bwMode="auto">
          <a:xfrm>
            <a:off x="6875088" y="3712329"/>
            <a:ext cx="307663" cy="547959"/>
          </a:xfrm>
          <a:custGeom>
            <a:avLst/>
            <a:gdLst>
              <a:gd name="T0" fmla="*/ 172 w 216"/>
              <a:gd name="T1" fmla="*/ 158 h 384"/>
              <a:gd name="T2" fmla="*/ 135 w 216"/>
              <a:gd name="T3" fmla="*/ 158 h 384"/>
              <a:gd name="T4" fmla="*/ 108 w 216"/>
              <a:gd name="T5" fmla="*/ 186 h 384"/>
              <a:gd name="T6" fmla="*/ 80 w 216"/>
              <a:gd name="T7" fmla="*/ 158 h 384"/>
              <a:gd name="T8" fmla="*/ 43 w 216"/>
              <a:gd name="T9" fmla="*/ 158 h 384"/>
              <a:gd name="T10" fmla="*/ 0 w 216"/>
              <a:gd name="T11" fmla="*/ 204 h 384"/>
              <a:gd name="T12" fmla="*/ 0 w 216"/>
              <a:gd name="T13" fmla="*/ 384 h 384"/>
              <a:gd name="T14" fmla="*/ 216 w 216"/>
              <a:gd name="T15" fmla="*/ 384 h 384"/>
              <a:gd name="T16" fmla="*/ 216 w 216"/>
              <a:gd name="T17" fmla="*/ 204 h 384"/>
              <a:gd name="T18" fmla="*/ 172 w 216"/>
              <a:gd name="T19" fmla="*/ 158 h 384"/>
              <a:gd name="T20" fmla="*/ 108 w 216"/>
              <a:gd name="T21" fmla="*/ 209 h 384"/>
              <a:gd name="T22" fmla="*/ 127 w 216"/>
              <a:gd name="T23" fmla="*/ 228 h 384"/>
              <a:gd name="T24" fmla="*/ 108 w 216"/>
              <a:gd name="T25" fmla="*/ 248 h 384"/>
              <a:gd name="T26" fmla="*/ 88 w 216"/>
              <a:gd name="T27" fmla="*/ 228 h 384"/>
              <a:gd name="T28" fmla="*/ 108 w 216"/>
              <a:gd name="T29" fmla="*/ 209 h 384"/>
              <a:gd name="T30" fmla="*/ 200 w 216"/>
              <a:gd name="T31" fmla="*/ 368 h 384"/>
              <a:gd name="T32" fmla="*/ 16 w 216"/>
              <a:gd name="T33" fmla="*/ 368 h 384"/>
              <a:gd name="T34" fmla="*/ 16 w 216"/>
              <a:gd name="T35" fmla="*/ 211 h 384"/>
              <a:gd name="T36" fmla="*/ 50 w 216"/>
              <a:gd name="T37" fmla="*/ 174 h 384"/>
              <a:gd name="T38" fmla="*/ 74 w 216"/>
              <a:gd name="T39" fmla="*/ 174 h 384"/>
              <a:gd name="T40" fmla="*/ 97 w 216"/>
              <a:gd name="T41" fmla="*/ 197 h 384"/>
              <a:gd name="T42" fmla="*/ 66 w 216"/>
              <a:gd name="T43" fmla="*/ 228 h 384"/>
              <a:gd name="T44" fmla="*/ 108 w 216"/>
              <a:gd name="T45" fmla="*/ 270 h 384"/>
              <a:gd name="T46" fmla="*/ 150 w 216"/>
              <a:gd name="T47" fmla="*/ 228 h 384"/>
              <a:gd name="T48" fmla="*/ 119 w 216"/>
              <a:gd name="T49" fmla="*/ 197 h 384"/>
              <a:gd name="T50" fmla="*/ 141 w 216"/>
              <a:gd name="T51" fmla="*/ 174 h 384"/>
              <a:gd name="T52" fmla="*/ 165 w 216"/>
              <a:gd name="T53" fmla="*/ 174 h 384"/>
              <a:gd name="T54" fmla="*/ 200 w 216"/>
              <a:gd name="T55" fmla="*/ 211 h 384"/>
              <a:gd name="T56" fmla="*/ 200 w 216"/>
              <a:gd name="T57" fmla="*/ 368 h 384"/>
              <a:gd name="T58" fmla="*/ 108 w 216"/>
              <a:gd name="T59" fmla="*/ 151 h 384"/>
              <a:gd name="T60" fmla="*/ 183 w 216"/>
              <a:gd name="T61" fmla="*/ 75 h 384"/>
              <a:gd name="T62" fmla="*/ 108 w 216"/>
              <a:gd name="T63" fmla="*/ 0 h 384"/>
              <a:gd name="T64" fmla="*/ 32 w 216"/>
              <a:gd name="T65" fmla="*/ 75 h 384"/>
              <a:gd name="T66" fmla="*/ 108 w 216"/>
              <a:gd name="T67" fmla="*/ 151 h 384"/>
              <a:gd name="T68" fmla="*/ 108 w 216"/>
              <a:gd name="T69" fmla="*/ 16 h 384"/>
              <a:gd name="T70" fmla="*/ 167 w 216"/>
              <a:gd name="T71" fmla="*/ 75 h 384"/>
              <a:gd name="T72" fmla="*/ 108 w 216"/>
              <a:gd name="T73" fmla="*/ 135 h 384"/>
              <a:gd name="T74" fmla="*/ 48 w 216"/>
              <a:gd name="T75" fmla="*/ 75 h 384"/>
              <a:gd name="T76" fmla="*/ 108 w 216"/>
              <a:gd name="T77"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384">
                <a:moveTo>
                  <a:pt x="172" y="158"/>
                </a:moveTo>
                <a:cubicBezTo>
                  <a:pt x="135" y="158"/>
                  <a:pt x="135" y="158"/>
                  <a:pt x="135" y="158"/>
                </a:cubicBezTo>
                <a:cubicBezTo>
                  <a:pt x="108" y="186"/>
                  <a:pt x="108" y="186"/>
                  <a:pt x="108" y="186"/>
                </a:cubicBezTo>
                <a:cubicBezTo>
                  <a:pt x="80" y="158"/>
                  <a:pt x="80" y="158"/>
                  <a:pt x="80" y="158"/>
                </a:cubicBezTo>
                <a:cubicBezTo>
                  <a:pt x="43" y="158"/>
                  <a:pt x="43" y="158"/>
                  <a:pt x="43" y="158"/>
                </a:cubicBezTo>
                <a:cubicBezTo>
                  <a:pt x="0" y="204"/>
                  <a:pt x="0" y="204"/>
                  <a:pt x="0" y="204"/>
                </a:cubicBezTo>
                <a:cubicBezTo>
                  <a:pt x="0" y="384"/>
                  <a:pt x="0" y="384"/>
                  <a:pt x="0" y="384"/>
                </a:cubicBezTo>
                <a:cubicBezTo>
                  <a:pt x="216" y="384"/>
                  <a:pt x="216" y="384"/>
                  <a:pt x="216" y="384"/>
                </a:cubicBezTo>
                <a:cubicBezTo>
                  <a:pt x="216" y="204"/>
                  <a:pt x="216" y="204"/>
                  <a:pt x="216" y="204"/>
                </a:cubicBezTo>
                <a:lnTo>
                  <a:pt x="172" y="158"/>
                </a:lnTo>
                <a:close/>
                <a:moveTo>
                  <a:pt x="108" y="209"/>
                </a:moveTo>
                <a:cubicBezTo>
                  <a:pt x="127" y="228"/>
                  <a:pt x="127" y="228"/>
                  <a:pt x="127" y="228"/>
                </a:cubicBezTo>
                <a:cubicBezTo>
                  <a:pt x="108" y="248"/>
                  <a:pt x="108" y="248"/>
                  <a:pt x="108" y="248"/>
                </a:cubicBezTo>
                <a:cubicBezTo>
                  <a:pt x="88" y="228"/>
                  <a:pt x="88" y="228"/>
                  <a:pt x="88" y="228"/>
                </a:cubicBezTo>
                <a:lnTo>
                  <a:pt x="108" y="209"/>
                </a:lnTo>
                <a:close/>
                <a:moveTo>
                  <a:pt x="200" y="368"/>
                </a:moveTo>
                <a:cubicBezTo>
                  <a:pt x="16" y="368"/>
                  <a:pt x="16" y="368"/>
                  <a:pt x="16" y="368"/>
                </a:cubicBezTo>
                <a:cubicBezTo>
                  <a:pt x="16" y="211"/>
                  <a:pt x="16" y="211"/>
                  <a:pt x="16" y="211"/>
                </a:cubicBezTo>
                <a:cubicBezTo>
                  <a:pt x="50" y="174"/>
                  <a:pt x="50" y="174"/>
                  <a:pt x="50" y="174"/>
                </a:cubicBezTo>
                <a:cubicBezTo>
                  <a:pt x="74" y="174"/>
                  <a:pt x="74" y="174"/>
                  <a:pt x="74" y="174"/>
                </a:cubicBezTo>
                <a:cubicBezTo>
                  <a:pt x="97" y="197"/>
                  <a:pt x="97" y="197"/>
                  <a:pt x="97" y="197"/>
                </a:cubicBezTo>
                <a:cubicBezTo>
                  <a:pt x="66" y="228"/>
                  <a:pt x="66" y="228"/>
                  <a:pt x="66" y="228"/>
                </a:cubicBezTo>
                <a:cubicBezTo>
                  <a:pt x="108" y="270"/>
                  <a:pt x="108" y="270"/>
                  <a:pt x="108" y="270"/>
                </a:cubicBezTo>
                <a:cubicBezTo>
                  <a:pt x="150" y="228"/>
                  <a:pt x="150" y="228"/>
                  <a:pt x="150" y="228"/>
                </a:cubicBezTo>
                <a:cubicBezTo>
                  <a:pt x="119" y="197"/>
                  <a:pt x="119" y="197"/>
                  <a:pt x="119" y="197"/>
                </a:cubicBezTo>
                <a:cubicBezTo>
                  <a:pt x="141" y="174"/>
                  <a:pt x="141" y="174"/>
                  <a:pt x="141" y="174"/>
                </a:cubicBezTo>
                <a:cubicBezTo>
                  <a:pt x="165" y="174"/>
                  <a:pt x="165" y="174"/>
                  <a:pt x="165" y="174"/>
                </a:cubicBezTo>
                <a:cubicBezTo>
                  <a:pt x="200" y="211"/>
                  <a:pt x="200" y="211"/>
                  <a:pt x="200" y="211"/>
                </a:cubicBezTo>
                <a:lnTo>
                  <a:pt x="200" y="368"/>
                </a:lnTo>
                <a:close/>
                <a:moveTo>
                  <a:pt x="108" y="151"/>
                </a:moveTo>
                <a:cubicBezTo>
                  <a:pt x="149" y="151"/>
                  <a:pt x="183" y="117"/>
                  <a:pt x="183" y="75"/>
                </a:cubicBezTo>
                <a:cubicBezTo>
                  <a:pt x="183" y="34"/>
                  <a:pt x="149" y="0"/>
                  <a:pt x="108" y="0"/>
                </a:cubicBezTo>
                <a:cubicBezTo>
                  <a:pt x="66" y="0"/>
                  <a:pt x="32" y="34"/>
                  <a:pt x="32" y="75"/>
                </a:cubicBezTo>
                <a:cubicBezTo>
                  <a:pt x="32" y="117"/>
                  <a:pt x="66" y="151"/>
                  <a:pt x="108" y="151"/>
                </a:cubicBezTo>
                <a:close/>
                <a:moveTo>
                  <a:pt x="108" y="16"/>
                </a:moveTo>
                <a:cubicBezTo>
                  <a:pt x="141" y="16"/>
                  <a:pt x="167" y="43"/>
                  <a:pt x="167" y="75"/>
                </a:cubicBezTo>
                <a:cubicBezTo>
                  <a:pt x="167" y="108"/>
                  <a:pt x="141" y="135"/>
                  <a:pt x="108" y="135"/>
                </a:cubicBezTo>
                <a:cubicBezTo>
                  <a:pt x="75" y="135"/>
                  <a:pt x="48" y="108"/>
                  <a:pt x="48" y="75"/>
                </a:cubicBezTo>
                <a:cubicBezTo>
                  <a:pt x="48" y="43"/>
                  <a:pt x="75" y="16"/>
                  <a:pt x="108" y="16"/>
                </a:cubicBezTo>
                <a:close/>
              </a:path>
            </a:pathLst>
          </a:custGeom>
          <a:solidFill>
            <a:srgbClr val="820024"/>
          </a:solidFill>
          <a:ln>
            <a:noFill/>
          </a:ln>
        </p:spPr>
        <p:txBody>
          <a:bodyPr vert="horz" wrap="square" lIns="91416" tIns="45708" rIns="91416" bIns="45708" numCol="1" anchor="t" anchorCtr="0" compatLnSpc="1">
            <a:prstTxWarp prst="textNoShape">
              <a:avLst/>
            </a:prstTxWarp>
          </a:bodyPr>
          <a:lstStyle/>
          <a:p>
            <a:endParaRPr lang="en-US" sz="1400" dirty="0">
              <a:latin typeface="Metropolis Light" pitchFamily="2" charset="77"/>
            </a:endParaRPr>
          </a:p>
        </p:txBody>
      </p:sp>
      <p:sp>
        <p:nvSpPr>
          <p:cNvPr id="116" name="Freeform 115">
            <a:extLst>
              <a:ext uri="{FF2B5EF4-FFF2-40B4-BE49-F238E27FC236}">
                <a16:creationId xmlns:a16="http://schemas.microsoft.com/office/drawing/2014/main" id="{992E6830-C72D-8543-9B20-8E9CDD751F59}"/>
              </a:ext>
            </a:extLst>
          </p:cNvPr>
          <p:cNvSpPr>
            <a:spLocks noChangeAspect="1" noEditPoints="1"/>
          </p:cNvSpPr>
          <p:nvPr/>
        </p:nvSpPr>
        <p:spPr bwMode="auto">
          <a:xfrm>
            <a:off x="5998819" y="3717396"/>
            <a:ext cx="307663" cy="547959"/>
          </a:xfrm>
          <a:custGeom>
            <a:avLst/>
            <a:gdLst>
              <a:gd name="T0" fmla="*/ 172 w 216"/>
              <a:gd name="T1" fmla="*/ 158 h 384"/>
              <a:gd name="T2" fmla="*/ 135 w 216"/>
              <a:gd name="T3" fmla="*/ 158 h 384"/>
              <a:gd name="T4" fmla="*/ 108 w 216"/>
              <a:gd name="T5" fmla="*/ 186 h 384"/>
              <a:gd name="T6" fmla="*/ 80 w 216"/>
              <a:gd name="T7" fmla="*/ 158 h 384"/>
              <a:gd name="T8" fmla="*/ 43 w 216"/>
              <a:gd name="T9" fmla="*/ 158 h 384"/>
              <a:gd name="T10" fmla="*/ 0 w 216"/>
              <a:gd name="T11" fmla="*/ 204 h 384"/>
              <a:gd name="T12" fmla="*/ 0 w 216"/>
              <a:gd name="T13" fmla="*/ 384 h 384"/>
              <a:gd name="T14" fmla="*/ 216 w 216"/>
              <a:gd name="T15" fmla="*/ 384 h 384"/>
              <a:gd name="T16" fmla="*/ 216 w 216"/>
              <a:gd name="T17" fmla="*/ 204 h 384"/>
              <a:gd name="T18" fmla="*/ 172 w 216"/>
              <a:gd name="T19" fmla="*/ 158 h 384"/>
              <a:gd name="T20" fmla="*/ 108 w 216"/>
              <a:gd name="T21" fmla="*/ 209 h 384"/>
              <a:gd name="T22" fmla="*/ 127 w 216"/>
              <a:gd name="T23" fmla="*/ 228 h 384"/>
              <a:gd name="T24" fmla="*/ 108 w 216"/>
              <a:gd name="T25" fmla="*/ 248 h 384"/>
              <a:gd name="T26" fmla="*/ 88 w 216"/>
              <a:gd name="T27" fmla="*/ 228 h 384"/>
              <a:gd name="T28" fmla="*/ 108 w 216"/>
              <a:gd name="T29" fmla="*/ 209 h 384"/>
              <a:gd name="T30" fmla="*/ 200 w 216"/>
              <a:gd name="T31" fmla="*/ 368 h 384"/>
              <a:gd name="T32" fmla="*/ 16 w 216"/>
              <a:gd name="T33" fmla="*/ 368 h 384"/>
              <a:gd name="T34" fmla="*/ 16 w 216"/>
              <a:gd name="T35" fmla="*/ 211 h 384"/>
              <a:gd name="T36" fmla="*/ 50 w 216"/>
              <a:gd name="T37" fmla="*/ 174 h 384"/>
              <a:gd name="T38" fmla="*/ 74 w 216"/>
              <a:gd name="T39" fmla="*/ 174 h 384"/>
              <a:gd name="T40" fmla="*/ 97 w 216"/>
              <a:gd name="T41" fmla="*/ 197 h 384"/>
              <a:gd name="T42" fmla="*/ 66 w 216"/>
              <a:gd name="T43" fmla="*/ 228 h 384"/>
              <a:gd name="T44" fmla="*/ 108 w 216"/>
              <a:gd name="T45" fmla="*/ 270 h 384"/>
              <a:gd name="T46" fmla="*/ 150 w 216"/>
              <a:gd name="T47" fmla="*/ 228 h 384"/>
              <a:gd name="T48" fmla="*/ 119 w 216"/>
              <a:gd name="T49" fmla="*/ 197 h 384"/>
              <a:gd name="T50" fmla="*/ 141 w 216"/>
              <a:gd name="T51" fmla="*/ 174 h 384"/>
              <a:gd name="T52" fmla="*/ 165 w 216"/>
              <a:gd name="T53" fmla="*/ 174 h 384"/>
              <a:gd name="T54" fmla="*/ 200 w 216"/>
              <a:gd name="T55" fmla="*/ 211 h 384"/>
              <a:gd name="T56" fmla="*/ 200 w 216"/>
              <a:gd name="T57" fmla="*/ 368 h 384"/>
              <a:gd name="T58" fmla="*/ 108 w 216"/>
              <a:gd name="T59" fmla="*/ 151 h 384"/>
              <a:gd name="T60" fmla="*/ 183 w 216"/>
              <a:gd name="T61" fmla="*/ 75 h 384"/>
              <a:gd name="T62" fmla="*/ 108 w 216"/>
              <a:gd name="T63" fmla="*/ 0 h 384"/>
              <a:gd name="T64" fmla="*/ 32 w 216"/>
              <a:gd name="T65" fmla="*/ 75 h 384"/>
              <a:gd name="T66" fmla="*/ 108 w 216"/>
              <a:gd name="T67" fmla="*/ 151 h 384"/>
              <a:gd name="T68" fmla="*/ 108 w 216"/>
              <a:gd name="T69" fmla="*/ 16 h 384"/>
              <a:gd name="T70" fmla="*/ 167 w 216"/>
              <a:gd name="T71" fmla="*/ 75 h 384"/>
              <a:gd name="T72" fmla="*/ 108 w 216"/>
              <a:gd name="T73" fmla="*/ 135 h 384"/>
              <a:gd name="T74" fmla="*/ 48 w 216"/>
              <a:gd name="T75" fmla="*/ 75 h 384"/>
              <a:gd name="T76" fmla="*/ 108 w 216"/>
              <a:gd name="T77"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384">
                <a:moveTo>
                  <a:pt x="172" y="158"/>
                </a:moveTo>
                <a:cubicBezTo>
                  <a:pt x="135" y="158"/>
                  <a:pt x="135" y="158"/>
                  <a:pt x="135" y="158"/>
                </a:cubicBezTo>
                <a:cubicBezTo>
                  <a:pt x="108" y="186"/>
                  <a:pt x="108" y="186"/>
                  <a:pt x="108" y="186"/>
                </a:cubicBezTo>
                <a:cubicBezTo>
                  <a:pt x="80" y="158"/>
                  <a:pt x="80" y="158"/>
                  <a:pt x="80" y="158"/>
                </a:cubicBezTo>
                <a:cubicBezTo>
                  <a:pt x="43" y="158"/>
                  <a:pt x="43" y="158"/>
                  <a:pt x="43" y="158"/>
                </a:cubicBezTo>
                <a:cubicBezTo>
                  <a:pt x="0" y="204"/>
                  <a:pt x="0" y="204"/>
                  <a:pt x="0" y="204"/>
                </a:cubicBezTo>
                <a:cubicBezTo>
                  <a:pt x="0" y="384"/>
                  <a:pt x="0" y="384"/>
                  <a:pt x="0" y="384"/>
                </a:cubicBezTo>
                <a:cubicBezTo>
                  <a:pt x="216" y="384"/>
                  <a:pt x="216" y="384"/>
                  <a:pt x="216" y="384"/>
                </a:cubicBezTo>
                <a:cubicBezTo>
                  <a:pt x="216" y="204"/>
                  <a:pt x="216" y="204"/>
                  <a:pt x="216" y="204"/>
                </a:cubicBezTo>
                <a:lnTo>
                  <a:pt x="172" y="158"/>
                </a:lnTo>
                <a:close/>
                <a:moveTo>
                  <a:pt x="108" y="209"/>
                </a:moveTo>
                <a:cubicBezTo>
                  <a:pt x="127" y="228"/>
                  <a:pt x="127" y="228"/>
                  <a:pt x="127" y="228"/>
                </a:cubicBezTo>
                <a:cubicBezTo>
                  <a:pt x="108" y="248"/>
                  <a:pt x="108" y="248"/>
                  <a:pt x="108" y="248"/>
                </a:cubicBezTo>
                <a:cubicBezTo>
                  <a:pt x="88" y="228"/>
                  <a:pt x="88" y="228"/>
                  <a:pt x="88" y="228"/>
                </a:cubicBezTo>
                <a:lnTo>
                  <a:pt x="108" y="209"/>
                </a:lnTo>
                <a:close/>
                <a:moveTo>
                  <a:pt x="200" y="368"/>
                </a:moveTo>
                <a:cubicBezTo>
                  <a:pt x="16" y="368"/>
                  <a:pt x="16" y="368"/>
                  <a:pt x="16" y="368"/>
                </a:cubicBezTo>
                <a:cubicBezTo>
                  <a:pt x="16" y="211"/>
                  <a:pt x="16" y="211"/>
                  <a:pt x="16" y="211"/>
                </a:cubicBezTo>
                <a:cubicBezTo>
                  <a:pt x="50" y="174"/>
                  <a:pt x="50" y="174"/>
                  <a:pt x="50" y="174"/>
                </a:cubicBezTo>
                <a:cubicBezTo>
                  <a:pt x="74" y="174"/>
                  <a:pt x="74" y="174"/>
                  <a:pt x="74" y="174"/>
                </a:cubicBezTo>
                <a:cubicBezTo>
                  <a:pt x="97" y="197"/>
                  <a:pt x="97" y="197"/>
                  <a:pt x="97" y="197"/>
                </a:cubicBezTo>
                <a:cubicBezTo>
                  <a:pt x="66" y="228"/>
                  <a:pt x="66" y="228"/>
                  <a:pt x="66" y="228"/>
                </a:cubicBezTo>
                <a:cubicBezTo>
                  <a:pt x="108" y="270"/>
                  <a:pt x="108" y="270"/>
                  <a:pt x="108" y="270"/>
                </a:cubicBezTo>
                <a:cubicBezTo>
                  <a:pt x="150" y="228"/>
                  <a:pt x="150" y="228"/>
                  <a:pt x="150" y="228"/>
                </a:cubicBezTo>
                <a:cubicBezTo>
                  <a:pt x="119" y="197"/>
                  <a:pt x="119" y="197"/>
                  <a:pt x="119" y="197"/>
                </a:cubicBezTo>
                <a:cubicBezTo>
                  <a:pt x="141" y="174"/>
                  <a:pt x="141" y="174"/>
                  <a:pt x="141" y="174"/>
                </a:cubicBezTo>
                <a:cubicBezTo>
                  <a:pt x="165" y="174"/>
                  <a:pt x="165" y="174"/>
                  <a:pt x="165" y="174"/>
                </a:cubicBezTo>
                <a:cubicBezTo>
                  <a:pt x="200" y="211"/>
                  <a:pt x="200" y="211"/>
                  <a:pt x="200" y="211"/>
                </a:cubicBezTo>
                <a:lnTo>
                  <a:pt x="200" y="368"/>
                </a:lnTo>
                <a:close/>
                <a:moveTo>
                  <a:pt x="108" y="151"/>
                </a:moveTo>
                <a:cubicBezTo>
                  <a:pt x="149" y="151"/>
                  <a:pt x="183" y="117"/>
                  <a:pt x="183" y="75"/>
                </a:cubicBezTo>
                <a:cubicBezTo>
                  <a:pt x="183" y="34"/>
                  <a:pt x="149" y="0"/>
                  <a:pt x="108" y="0"/>
                </a:cubicBezTo>
                <a:cubicBezTo>
                  <a:pt x="66" y="0"/>
                  <a:pt x="32" y="34"/>
                  <a:pt x="32" y="75"/>
                </a:cubicBezTo>
                <a:cubicBezTo>
                  <a:pt x="32" y="117"/>
                  <a:pt x="66" y="151"/>
                  <a:pt x="108" y="151"/>
                </a:cubicBezTo>
                <a:close/>
                <a:moveTo>
                  <a:pt x="108" y="16"/>
                </a:moveTo>
                <a:cubicBezTo>
                  <a:pt x="141" y="16"/>
                  <a:pt x="167" y="43"/>
                  <a:pt x="167" y="75"/>
                </a:cubicBezTo>
                <a:cubicBezTo>
                  <a:pt x="167" y="108"/>
                  <a:pt x="141" y="135"/>
                  <a:pt x="108" y="135"/>
                </a:cubicBezTo>
                <a:cubicBezTo>
                  <a:pt x="75" y="135"/>
                  <a:pt x="48" y="108"/>
                  <a:pt x="48" y="75"/>
                </a:cubicBezTo>
                <a:cubicBezTo>
                  <a:pt x="48" y="43"/>
                  <a:pt x="75" y="16"/>
                  <a:pt x="108" y="16"/>
                </a:cubicBezTo>
                <a:close/>
              </a:path>
            </a:pathLst>
          </a:custGeom>
          <a:solidFill>
            <a:srgbClr val="820024"/>
          </a:solidFill>
          <a:ln>
            <a:noFill/>
          </a:ln>
        </p:spPr>
        <p:txBody>
          <a:bodyPr vert="horz" wrap="square" lIns="91416" tIns="45708" rIns="91416" bIns="45708" numCol="1" anchor="t" anchorCtr="0" compatLnSpc="1">
            <a:prstTxWarp prst="textNoShape">
              <a:avLst/>
            </a:prstTxWarp>
          </a:bodyPr>
          <a:lstStyle/>
          <a:p>
            <a:endParaRPr lang="en-US" sz="1400" dirty="0">
              <a:latin typeface="Metropolis Light" pitchFamily="2" charset="77"/>
            </a:endParaRPr>
          </a:p>
        </p:txBody>
      </p:sp>
      <p:sp>
        <p:nvSpPr>
          <p:cNvPr id="117" name="Freeform 116">
            <a:extLst>
              <a:ext uri="{FF2B5EF4-FFF2-40B4-BE49-F238E27FC236}">
                <a16:creationId xmlns:a16="http://schemas.microsoft.com/office/drawing/2014/main" id="{8205DA29-FB5C-E04B-87F0-D1247D7C47D7}"/>
              </a:ext>
            </a:extLst>
          </p:cNvPr>
          <p:cNvSpPr>
            <a:spLocks noChangeAspect="1" noEditPoints="1"/>
          </p:cNvSpPr>
          <p:nvPr/>
        </p:nvSpPr>
        <p:spPr bwMode="auto">
          <a:xfrm>
            <a:off x="7677516" y="3717808"/>
            <a:ext cx="307663" cy="547959"/>
          </a:xfrm>
          <a:custGeom>
            <a:avLst/>
            <a:gdLst>
              <a:gd name="T0" fmla="*/ 172 w 216"/>
              <a:gd name="T1" fmla="*/ 158 h 384"/>
              <a:gd name="T2" fmla="*/ 135 w 216"/>
              <a:gd name="T3" fmla="*/ 158 h 384"/>
              <a:gd name="T4" fmla="*/ 108 w 216"/>
              <a:gd name="T5" fmla="*/ 186 h 384"/>
              <a:gd name="T6" fmla="*/ 80 w 216"/>
              <a:gd name="T7" fmla="*/ 158 h 384"/>
              <a:gd name="T8" fmla="*/ 43 w 216"/>
              <a:gd name="T9" fmla="*/ 158 h 384"/>
              <a:gd name="T10" fmla="*/ 0 w 216"/>
              <a:gd name="T11" fmla="*/ 204 h 384"/>
              <a:gd name="T12" fmla="*/ 0 w 216"/>
              <a:gd name="T13" fmla="*/ 384 h 384"/>
              <a:gd name="T14" fmla="*/ 216 w 216"/>
              <a:gd name="T15" fmla="*/ 384 h 384"/>
              <a:gd name="T16" fmla="*/ 216 w 216"/>
              <a:gd name="T17" fmla="*/ 204 h 384"/>
              <a:gd name="T18" fmla="*/ 172 w 216"/>
              <a:gd name="T19" fmla="*/ 158 h 384"/>
              <a:gd name="T20" fmla="*/ 108 w 216"/>
              <a:gd name="T21" fmla="*/ 209 h 384"/>
              <a:gd name="T22" fmla="*/ 127 w 216"/>
              <a:gd name="T23" fmla="*/ 228 h 384"/>
              <a:gd name="T24" fmla="*/ 108 w 216"/>
              <a:gd name="T25" fmla="*/ 248 h 384"/>
              <a:gd name="T26" fmla="*/ 88 w 216"/>
              <a:gd name="T27" fmla="*/ 228 h 384"/>
              <a:gd name="T28" fmla="*/ 108 w 216"/>
              <a:gd name="T29" fmla="*/ 209 h 384"/>
              <a:gd name="T30" fmla="*/ 200 w 216"/>
              <a:gd name="T31" fmla="*/ 368 h 384"/>
              <a:gd name="T32" fmla="*/ 16 w 216"/>
              <a:gd name="T33" fmla="*/ 368 h 384"/>
              <a:gd name="T34" fmla="*/ 16 w 216"/>
              <a:gd name="T35" fmla="*/ 211 h 384"/>
              <a:gd name="T36" fmla="*/ 50 w 216"/>
              <a:gd name="T37" fmla="*/ 174 h 384"/>
              <a:gd name="T38" fmla="*/ 74 w 216"/>
              <a:gd name="T39" fmla="*/ 174 h 384"/>
              <a:gd name="T40" fmla="*/ 97 w 216"/>
              <a:gd name="T41" fmla="*/ 197 h 384"/>
              <a:gd name="T42" fmla="*/ 66 w 216"/>
              <a:gd name="T43" fmla="*/ 228 h 384"/>
              <a:gd name="T44" fmla="*/ 108 w 216"/>
              <a:gd name="T45" fmla="*/ 270 h 384"/>
              <a:gd name="T46" fmla="*/ 150 w 216"/>
              <a:gd name="T47" fmla="*/ 228 h 384"/>
              <a:gd name="T48" fmla="*/ 119 w 216"/>
              <a:gd name="T49" fmla="*/ 197 h 384"/>
              <a:gd name="T50" fmla="*/ 141 w 216"/>
              <a:gd name="T51" fmla="*/ 174 h 384"/>
              <a:gd name="T52" fmla="*/ 165 w 216"/>
              <a:gd name="T53" fmla="*/ 174 h 384"/>
              <a:gd name="T54" fmla="*/ 200 w 216"/>
              <a:gd name="T55" fmla="*/ 211 h 384"/>
              <a:gd name="T56" fmla="*/ 200 w 216"/>
              <a:gd name="T57" fmla="*/ 368 h 384"/>
              <a:gd name="T58" fmla="*/ 108 w 216"/>
              <a:gd name="T59" fmla="*/ 151 h 384"/>
              <a:gd name="T60" fmla="*/ 183 w 216"/>
              <a:gd name="T61" fmla="*/ 75 h 384"/>
              <a:gd name="T62" fmla="*/ 108 w 216"/>
              <a:gd name="T63" fmla="*/ 0 h 384"/>
              <a:gd name="T64" fmla="*/ 32 w 216"/>
              <a:gd name="T65" fmla="*/ 75 h 384"/>
              <a:gd name="T66" fmla="*/ 108 w 216"/>
              <a:gd name="T67" fmla="*/ 151 h 384"/>
              <a:gd name="T68" fmla="*/ 108 w 216"/>
              <a:gd name="T69" fmla="*/ 16 h 384"/>
              <a:gd name="T70" fmla="*/ 167 w 216"/>
              <a:gd name="T71" fmla="*/ 75 h 384"/>
              <a:gd name="T72" fmla="*/ 108 w 216"/>
              <a:gd name="T73" fmla="*/ 135 h 384"/>
              <a:gd name="T74" fmla="*/ 48 w 216"/>
              <a:gd name="T75" fmla="*/ 75 h 384"/>
              <a:gd name="T76" fmla="*/ 108 w 216"/>
              <a:gd name="T77"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384">
                <a:moveTo>
                  <a:pt x="172" y="158"/>
                </a:moveTo>
                <a:cubicBezTo>
                  <a:pt x="135" y="158"/>
                  <a:pt x="135" y="158"/>
                  <a:pt x="135" y="158"/>
                </a:cubicBezTo>
                <a:cubicBezTo>
                  <a:pt x="108" y="186"/>
                  <a:pt x="108" y="186"/>
                  <a:pt x="108" y="186"/>
                </a:cubicBezTo>
                <a:cubicBezTo>
                  <a:pt x="80" y="158"/>
                  <a:pt x="80" y="158"/>
                  <a:pt x="80" y="158"/>
                </a:cubicBezTo>
                <a:cubicBezTo>
                  <a:pt x="43" y="158"/>
                  <a:pt x="43" y="158"/>
                  <a:pt x="43" y="158"/>
                </a:cubicBezTo>
                <a:cubicBezTo>
                  <a:pt x="0" y="204"/>
                  <a:pt x="0" y="204"/>
                  <a:pt x="0" y="204"/>
                </a:cubicBezTo>
                <a:cubicBezTo>
                  <a:pt x="0" y="384"/>
                  <a:pt x="0" y="384"/>
                  <a:pt x="0" y="384"/>
                </a:cubicBezTo>
                <a:cubicBezTo>
                  <a:pt x="216" y="384"/>
                  <a:pt x="216" y="384"/>
                  <a:pt x="216" y="384"/>
                </a:cubicBezTo>
                <a:cubicBezTo>
                  <a:pt x="216" y="204"/>
                  <a:pt x="216" y="204"/>
                  <a:pt x="216" y="204"/>
                </a:cubicBezTo>
                <a:lnTo>
                  <a:pt x="172" y="158"/>
                </a:lnTo>
                <a:close/>
                <a:moveTo>
                  <a:pt x="108" y="209"/>
                </a:moveTo>
                <a:cubicBezTo>
                  <a:pt x="127" y="228"/>
                  <a:pt x="127" y="228"/>
                  <a:pt x="127" y="228"/>
                </a:cubicBezTo>
                <a:cubicBezTo>
                  <a:pt x="108" y="248"/>
                  <a:pt x="108" y="248"/>
                  <a:pt x="108" y="248"/>
                </a:cubicBezTo>
                <a:cubicBezTo>
                  <a:pt x="88" y="228"/>
                  <a:pt x="88" y="228"/>
                  <a:pt x="88" y="228"/>
                </a:cubicBezTo>
                <a:lnTo>
                  <a:pt x="108" y="209"/>
                </a:lnTo>
                <a:close/>
                <a:moveTo>
                  <a:pt x="200" y="368"/>
                </a:moveTo>
                <a:cubicBezTo>
                  <a:pt x="16" y="368"/>
                  <a:pt x="16" y="368"/>
                  <a:pt x="16" y="368"/>
                </a:cubicBezTo>
                <a:cubicBezTo>
                  <a:pt x="16" y="211"/>
                  <a:pt x="16" y="211"/>
                  <a:pt x="16" y="211"/>
                </a:cubicBezTo>
                <a:cubicBezTo>
                  <a:pt x="50" y="174"/>
                  <a:pt x="50" y="174"/>
                  <a:pt x="50" y="174"/>
                </a:cubicBezTo>
                <a:cubicBezTo>
                  <a:pt x="74" y="174"/>
                  <a:pt x="74" y="174"/>
                  <a:pt x="74" y="174"/>
                </a:cubicBezTo>
                <a:cubicBezTo>
                  <a:pt x="97" y="197"/>
                  <a:pt x="97" y="197"/>
                  <a:pt x="97" y="197"/>
                </a:cubicBezTo>
                <a:cubicBezTo>
                  <a:pt x="66" y="228"/>
                  <a:pt x="66" y="228"/>
                  <a:pt x="66" y="228"/>
                </a:cubicBezTo>
                <a:cubicBezTo>
                  <a:pt x="108" y="270"/>
                  <a:pt x="108" y="270"/>
                  <a:pt x="108" y="270"/>
                </a:cubicBezTo>
                <a:cubicBezTo>
                  <a:pt x="150" y="228"/>
                  <a:pt x="150" y="228"/>
                  <a:pt x="150" y="228"/>
                </a:cubicBezTo>
                <a:cubicBezTo>
                  <a:pt x="119" y="197"/>
                  <a:pt x="119" y="197"/>
                  <a:pt x="119" y="197"/>
                </a:cubicBezTo>
                <a:cubicBezTo>
                  <a:pt x="141" y="174"/>
                  <a:pt x="141" y="174"/>
                  <a:pt x="141" y="174"/>
                </a:cubicBezTo>
                <a:cubicBezTo>
                  <a:pt x="165" y="174"/>
                  <a:pt x="165" y="174"/>
                  <a:pt x="165" y="174"/>
                </a:cubicBezTo>
                <a:cubicBezTo>
                  <a:pt x="200" y="211"/>
                  <a:pt x="200" y="211"/>
                  <a:pt x="200" y="211"/>
                </a:cubicBezTo>
                <a:lnTo>
                  <a:pt x="200" y="368"/>
                </a:lnTo>
                <a:close/>
                <a:moveTo>
                  <a:pt x="108" y="151"/>
                </a:moveTo>
                <a:cubicBezTo>
                  <a:pt x="149" y="151"/>
                  <a:pt x="183" y="117"/>
                  <a:pt x="183" y="75"/>
                </a:cubicBezTo>
                <a:cubicBezTo>
                  <a:pt x="183" y="34"/>
                  <a:pt x="149" y="0"/>
                  <a:pt x="108" y="0"/>
                </a:cubicBezTo>
                <a:cubicBezTo>
                  <a:pt x="66" y="0"/>
                  <a:pt x="32" y="34"/>
                  <a:pt x="32" y="75"/>
                </a:cubicBezTo>
                <a:cubicBezTo>
                  <a:pt x="32" y="117"/>
                  <a:pt x="66" y="151"/>
                  <a:pt x="108" y="151"/>
                </a:cubicBezTo>
                <a:close/>
                <a:moveTo>
                  <a:pt x="108" y="16"/>
                </a:moveTo>
                <a:cubicBezTo>
                  <a:pt x="141" y="16"/>
                  <a:pt x="167" y="43"/>
                  <a:pt x="167" y="75"/>
                </a:cubicBezTo>
                <a:cubicBezTo>
                  <a:pt x="167" y="108"/>
                  <a:pt x="141" y="135"/>
                  <a:pt x="108" y="135"/>
                </a:cubicBezTo>
                <a:cubicBezTo>
                  <a:pt x="75" y="135"/>
                  <a:pt x="48" y="108"/>
                  <a:pt x="48" y="75"/>
                </a:cubicBezTo>
                <a:cubicBezTo>
                  <a:pt x="48" y="43"/>
                  <a:pt x="75" y="16"/>
                  <a:pt x="108" y="16"/>
                </a:cubicBezTo>
                <a:close/>
              </a:path>
            </a:pathLst>
          </a:custGeom>
          <a:solidFill>
            <a:srgbClr val="820024"/>
          </a:solidFill>
          <a:ln>
            <a:noFill/>
          </a:ln>
        </p:spPr>
        <p:txBody>
          <a:bodyPr vert="horz" wrap="square" lIns="91416" tIns="45708" rIns="91416" bIns="45708" numCol="1" anchor="t" anchorCtr="0" compatLnSpc="1">
            <a:prstTxWarp prst="textNoShape">
              <a:avLst/>
            </a:prstTxWarp>
          </a:bodyPr>
          <a:lstStyle/>
          <a:p>
            <a:endParaRPr lang="en-US" sz="1400" dirty="0">
              <a:latin typeface="Metropolis Light" pitchFamily="2" charset="77"/>
            </a:endParaRPr>
          </a:p>
        </p:txBody>
      </p:sp>
      <p:sp>
        <p:nvSpPr>
          <p:cNvPr id="118" name="TextBox 117">
            <a:extLst>
              <a:ext uri="{FF2B5EF4-FFF2-40B4-BE49-F238E27FC236}">
                <a16:creationId xmlns:a16="http://schemas.microsoft.com/office/drawing/2014/main" id="{176379BC-6157-7842-840C-932EA9FBD1F7}"/>
              </a:ext>
            </a:extLst>
          </p:cNvPr>
          <p:cNvSpPr txBox="1"/>
          <p:nvPr/>
        </p:nvSpPr>
        <p:spPr>
          <a:xfrm>
            <a:off x="7513159" y="4262364"/>
            <a:ext cx="693444" cy="153888"/>
          </a:xfrm>
          <a:prstGeom prst="rect">
            <a:avLst/>
          </a:prstGeom>
          <a:noFill/>
        </p:spPr>
        <p:txBody>
          <a:bodyPr wrap="square" lIns="0" tIns="0" rIns="0" bIns="0" rtlCol="0">
            <a:spAutoFit/>
          </a:bodyPr>
          <a:lstStyle/>
          <a:p>
            <a:pPr algn="l"/>
            <a:r>
              <a:rPr lang="en-US" sz="1000" dirty="0">
                <a:solidFill>
                  <a:srgbClr val="820024"/>
                </a:solidFill>
                <a:latin typeface="Metropolis Light" pitchFamily="2" charset="77"/>
              </a:rPr>
              <a:t>Operations</a:t>
            </a:r>
          </a:p>
        </p:txBody>
      </p:sp>
      <p:cxnSp>
        <p:nvCxnSpPr>
          <p:cNvPr id="119" name="Straight Connector 118">
            <a:extLst>
              <a:ext uri="{FF2B5EF4-FFF2-40B4-BE49-F238E27FC236}">
                <a16:creationId xmlns:a16="http://schemas.microsoft.com/office/drawing/2014/main" id="{CD0786B7-6AD0-2049-9214-EF24E444E541}"/>
              </a:ext>
            </a:extLst>
          </p:cNvPr>
          <p:cNvCxnSpPr/>
          <p:nvPr/>
        </p:nvCxnSpPr>
        <p:spPr bwMode="gray">
          <a:xfrm>
            <a:off x="4447746" y="3351047"/>
            <a:ext cx="0" cy="298411"/>
          </a:xfrm>
          <a:prstGeom prst="line">
            <a:avLst/>
          </a:prstGeom>
          <a:ln w="25400">
            <a:solidFill>
              <a:srgbClr val="820024"/>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8427C67-C6D7-BC46-A3EA-72A3E5CA25EE}"/>
              </a:ext>
            </a:extLst>
          </p:cNvPr>
          <p:cNvCxnSpPr/>
          <p:nvPr/>
        </p:nvCxnSpPr>
        <p:spPr bwMode="gray">
          <a:xfrm>
            <a:off x="5260165" y="3351047"/>
            <a:ext cx="0" cy="298411"/>
          </a:xfrm>
          <a:prstGeom prst="line">
            <a:avLst/>
          </a:prstGeom>
          <a:ln w="25400">
            <a:solidFill>
              <a:srgbClr val="820024"/>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F06D8CD-3D87-074E-B03E-E231F05FF55F}"/>
              </a:ext>
            </a:extLst>
          </p:cNvPr>
          <p:cNvCxnSpPr>
            <a:cxnSpLocks/>
          </p:cNvCxnSpPr>
          <p:nvPr/>
        </p:nvCxnSpPr>
        <p:spPr bwMode="gray">
          <a:xfrm>
            <a:off x="6132569" y="3351047"/>
            <a:ext cx="0" cy="298411"/>
          </a:xfrm>
          <a:prstGeom prst="line">
            <a:avLst/>
          </a:prstGeom>
          <a:ln w="25400">
            <a:solidFill>
              <a:srgbClr val="820024"/>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50FEAAD-46B8-704F-B179-1DEDAEE24D28}"/>
              </a:ext>
            </a:extLst>
          </p:cNvPr>
          <p:cNvCxnSpPr/>
          <p:nvPr/>
        </p:nvCxnSpPr>
        <p:spPr bwMode="gray">
          <a:xfrm>
            <a:off x="7029870" y="3351047"/>
            <a:ext cx="0" cy="298411"/>
          </a:xfrm>
          <a:prstGeom prst="line">
            <a:avLst/>
          </a:prstGeom>
          <a:ln w="25400">
            <a:solidFill>
              <a:srgbClr val="820024"/>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2A5BDED-E809-974F-BA17-2BB4BE03A1FC}"/>
              </a:ext>
            </a:extLst>
          </p:cNvPr>
          <p:cNvCxnSpPr/>
          <p:nvPr/>
        </p:nvCxnSpPr>
        <p:spPr bwMode="gray">
          <a:xfrm>
            <a:off x="7818628" y="3355044"/>
            <a:ext cx="0" cy="298411"/>
          </a:xfrm>
          <a:prstGeom prst="line">
            <a:avLst/>
          </a:prstGeom>
          <a:ln w="25400">
            <a:solidFill>
              <a:srgbClr val="820024"/>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F438F6D-72C3-C045-AC6F-BF30DEEBCC4C}"/>
              </a:ext>
            </a:extLst>
          </p:cNvPr>
          <p:cNvCxnSpPr/>
          <p:nvPr/>
        </p:nvCxnSpPr>
        <p:spPr bwMode="gray">
          <a:xfrm>
            <a:off x="4447746" y="3133567"/>
            <a:ext cx="0" cy="298411"/>
          </a:xfrm>
          <a:prstGeom prst="line">
            <a:avLst/>
          </a:prstGeom>
          <a:ln w="25400">
            <a:solidFill>
              <a:srgbClr val="820024"/>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02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par>
                                <p:cTn id="8" presetID="22" presetClass="entr" presetSubtype="4"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down)">
                                      <p:cBhvr>
                                        <p:cTn id="10" dur="500"/>
                                        <p:tgtEl>
                                          <p:spTgt spid="49"/>
                                        </p:tgtEl>
                                      </p:cBhvr>
                                    </p:animEffect>
                                  </p:childTnLst>
                                </p:cTn>
                              </p:par>
                              <p:par>
                                <p:cTn id="11" presetID="22" presetClass="entr" presetSubtype="4"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down)">
                                      <p:cBhvr>
                                        <p:cTn id="13" dur="500"/>
                                        <p:tgtEl>
                                          <p:spTgt spid="5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down)">
                                      <p:cBhvr>
                                        <p:cTn id="22" dur="500"/>
                                        <p:tgtEl>
                                          <p:spTgt spid="9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wipe(down)">
                                      <p:cBhvr>
                                        <p:cTn id="25" dur="500"/>
                                        <p:tgtEl>
                                          <p:spTgt spid="100"/>
                                        </p:tgtEl>
                                      </p:cBhvr>
                                    </p:animEffect>
                                  </p:childTnLst>
                                </p:cTn>
                              </p:par>
                              <p:par>
                                <p:cTn id="26" presetID="22" presetClass="entr" presetSubtype="4" fill="hold"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wipe(down)">
                                      <p:cBhvr>
                                        <p:cTn id="28" dur="500"/>
                                        <p:tgtEl>
                                          <p:spTgt spid="6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down)">
                                      <p:cBhvr>
                                        <p:cTn id="33" dur="500"/>
                                        <p:tgtEl>
                                          <p:spTgt spid="84"/>
                                        </p:tgtEl>
                                      </p:cBhvr>
                                    </p:animEffect>
                                  </p:childTnLst>
                                </p:cTn>
                              </p:par>
                              <p:par>
                                <p:cTn id="34" presetID="22" presetClass="entr" presetSubtype="4" fill="hold" nodeType="with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down)">
                                      <p:cBhvr>
                                        <p:cTn id="36" dur="500"/>
                                        <p:tgtEl>
                                          <p:spTgt spid="85"/>
                                        </p:tgtEl>
                                      </p:cBhvr>
                                    </p:animEffect>
                                  </p:childTnLst>
                                </p:cTn>
                              </p:par>
                              <p:par>
                                <p:cTn id="37" presetID="22" presetClass="entr" presetSubtype="4"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wipe(down)">
                                      <p:cBhvr>
                                        <p:cTn id="39" dur="500"/>
                                        <p:tgtEl>
                                          <p:spTgt spid="86"/>
                                        </p:tgtEl>
                                      </p:cBhvr>
                                    </p:animEffect>
                                  </p:childTnLst>
                                </p:cTn>
                              </p:par>
                              <p:par>
                                <p:cTn id="40" presetID="22" presetClass="entr" presetSubtype="4" fill="hold" nodeType="with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wipe(down)">
                                      <p:cBhvr>
                                        <p:cTn id="42" dur="500"/>
                                        <p:tgtEl>
                                          <p:spTgt spid="87"/>
                                        </p:tgtEl>
                                      </p:cBhvr>
                                    </p:animEffect>
                                  </p:childTnLst>
                                </p:cTn>
                              </p:par>
                              <p:par>
                                <p:cTn id="43" presetID="22" presetClass="entr" presetSubtype="4" fill="hold" nodeType="with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wipe(down)">
                                      <p:cBhvr>
                                        <p:cTn id="45" dur="500"/>
                                        <p:tgtEl>
                                          <p:spTgt spid="8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wipe(down)">
                                      <p:cBhvr>
                                        <p:cTn id="48" dur="500"/>
                                        <p:tgtEl>
                                          <p:spTgt spid="90"/>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wipe(down)">
                                      <p:cBhvr>
                                        <p:cTn id="51" dur="500"/>
                                        <p:tgtEl>
                                          <p:spTgt spid="9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wipe(down)">
                                      <p:cBhvr>
                                        <p:cTn id="54" dur="500"/>
                                        <p:tgtEl>
                                          <p:spTgt spid="9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animEffect transition="in" filter="wipe(down)">
                                      <p:cBhvr>
                                        <p:cTn id="57" dur="500"/>
                                        <p:tgtEl>
                                          <p:spTgt spid="94"/>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wipe(down)">
                                      <p:cBhvr>
                                        <p:cTn id="60" dur="500"/>
                                        <p:tgtEl>
                                          <p:spTgt spid="96"/>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animEffect transition="in" filter="wipe(down)">
                                      <p:cBhvr>
                                        <p:cTn id="63" dur="500"/>
                                        <p:tgtEl>
                                          <p:spTgt spid="106"/>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07"/>
                                        </p:tgtEl>
                                        <p:attrNameLst>
                                          <p:attrName>style.visibility</p:attrName>
                                        </p:attrNameLst>
                                      </p:cBhvr>
                                      <p:to>
                                        <p:strVal val="visible"/>
                                      </p:to>
                                    </p:set>
                                    <p:animEffect transition="in" filter="wipe(down)">
                                      <p:cBhvr>
                                        <p:cTn id="66" dur="500"/>
                                        <p:tgtEl>
                                          <p:spTgt spid="107"/>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08"/>
                                        </p:tgtEl>
                                        <p:attrNameLst>
                                          <p:attrName>style.visibility</p:attrName>
                                        </p:attrNameLst>
                                      </p:cBhvr>
                                      <p:to>
                                        <p:strVal val="visible"/>
                                      </p:to>
                                    </p:set>
                                    <p:animEffect transition="in" filter="wipe(down)">
                                      <p:cBhvr>
                                        <p:cTn id="69" dur="500"/>
                                        <p:tgtEl>
                                          <p:spTgt spid="108"/>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109"/>
                                        </p:tgtEl>
                                        <p:attrNameLst>
                                          <p:attrName>style.visibility</p:attrName>
                                        </p:attrNameLst>
                                      </p:cBhvr>
                                      <p:to>
                                        <p:strVal val="visible"/>
                                      </p:to>
                                    </p:set>
                                    <p:animEffect transition="in" filter="wipe(down)">
                                      <p:cBhvr>
                                        <p:cTn id="72" dur="500"/>
                                        <p:tgtEl>
                                          <p:spTgt spid="109"/>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animEffect transition="in" filter="wipe(down)">
                                      <p:cBhvr>
                                        <p:cTn id="75" dur="500"/>
                                        <p:tgtEl>
                                          <p:spTgt spid="110"/>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111"/>
                                        </p:tgtEl>
                                        <p:attrNameLst>
                                          <p:attrName>style.visibility</p:attrName>
                                        </p:attrNameLst>
                                      </p:cBhvr>
                                      <p:to>
                                        <p:strVal val="visible"/>
                                      </p:to>
                                    </p:set>
                                    <p:animEffect transition="in" filter="wipe(down)">
                                      <p:cBhvr>
                                        <p:cTn id="78" dur="500"/>
                                        <p:tgtEl>
                                          <p:spTgt spid="111"/>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112"/>
                                        </p:tgtEl>
                                        <p:attrNameLst>
                                          <p:attrName>style.visibility</p:attrName>
                                        </p:attrNameLst>
                                      </p:cBhvr>
                                      <p:to>
                                        <p:strVal val="visible"/>
                                      </p:to>
                                    </p:set>
                                    <p:animEffect transition="in" filter="wipe(down)">
                                      <p:cBhvr>
                                        <p:cTn id="81" dur="500"/>
                                        <p:tgtEl>
                                          <p:spTgt spid="11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113"/>
                                        </p:tgtEl>
                                        <p:attrNameLst>
                                          <p:attrName>style.visibility</p:attrName>
                                        </p:attrNameLst>
                                      </p:cBhvr>
                                      <p:to>
                                        <p:strVal val="visible"/>
                                      </p:to>
                                    </p:set>
                                    <p:animEffect transition="in" filter="wipe(down)">
                                      <p:cBhvr>
                                        <p:cTn id="84" dur="500"/>
                                        <p:tgtEl>
                                          <p:spTgt spid="11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14"/>
                                        </p:tgtEl>
                                        <p:attrNameLst>
                                          <p:attrName>style.visibility</p:attrName>
                                        </p:attrNameLst>
                                      </p:cBhvr>
                                      <p:to>
                                        <p:strVal val="visible"/>
                                      </p:to>
                                    </p:set>
                                    <p:animEffect transition="in" filter="wipe(down)">
                                      <p:cBhvr>
                                        <p:cTn id="87" dur="500"/>
                                        <p:tgtEl>
                                          <p:spTgt spid="114"/>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115"/>
                                        </p:tgtEl>
                                        <p:attrNameLst>
                                          <p:attrName>style.visibility</p:attrName>
                                        </p:attrNameLst>
                                      </p:cBhvr>
                                      <p:to>
                                        <p:strVal val="visible"/>
                                      </p:to>
                                    </p:set>
                                    <p:animEffect transition="in" filter="wipe(down)">
                                      <p:cBhvr>
                                        <p:cTn id="90" dur="500"/>
                                        <p:tgtEl>
                                          <p:spTgt spid="115"/>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116"/>
                                        </p:tgtEl>
                                        <p:attrNameLst>
                                          <p:attrName>style.visibility</p:attrName>
                                        </p:attrNameLst>
                                      </p:cBhvr>
                                      <p:to>
                                        <p:strVal val="visible"/>
                                      </p:to>
                                    </p:set>
                                    <p:animEffect transition="in" filter="wipe(down)">
                                      <p:cBhvr>
                                        <p:cTn id="93" dur="500"/>
                                        <p:tgtEl>
                                          <p:spTgt spid="116"/>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117"/>
                                        </p:tgtEl>
                                        <p:attrNameLst>
                                          <p:attrName>style.visibility</p:attrName>
                                        </p:attrNameLst>
                                      </p:cBhvr>
                                      <p:to>
                                        <p:strVal val="visible"/>
                                      </p:to>
                                    </p:set>
                                    <p:animEffect transition="in" filter="wipe(down)">
                                      <p:cBhvr>
                                        <p:cTn id="96" dur="500"/>
                                        <p:tgtEl>
                                          <p:spTgt spid="117"/>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118"/>
                                        </p:tgtEl>
                                        <p:attrNameLst>
                                          <p:attrName>style.visibility</p:attrName>
                                        </p:attrNameLst>
                                      </p:cBhvr>
                                      <p:to>
                                        <p:strVal val="visible"/>
                                      </p:to>
                                    </p:set>
                                    <p:animEffect transition="in" filter="wipe(down)">
                                      <p:cBhvr>
                                        <p:cTn id="99" dur="500"/>
                                        <p:tgtEl>
                                          <p:spTgt spid="118"/>
                                        </p:tgtEl>
                                      </p:cBhvr>
                                    </p:animEffect>
                                  </p:childTnLst>
                                </p:cTn>
                              </p:par>
                              <p:par>
                                <p:cTn id="100" presetID="22" presetClass="entr" presetSubtype="4" fill="hold" nodeType="withEffect">
                                  <p:stCondLst>
                                    <p:cond delay="0"/>
                                  </p:stCondLst>
                                  <p:childTnLst>
                                    <p:set>
                                      <p:cBhvr>
                                        <p:cTn id="101" dur="1" fill="hold">
                                          <p:stCondLst>
                                            <p:cond delay="0"/>
                                          </p:stCondLst>
                                        </p:cTn>
                                        <p:tgtEl>
                                          <p:spTgt spid="119"/>
                                        </p:tgtEl>
                                        <p:attrNameLst>
                                          <p:attrName>style.visibility</p:attrName>
                                        </p:attrNameLst>
                                      </p:cBhvr>
                                      <p:to>
                                        <p:strVal val="visible"/>
                                      </p:to>
                                    </p:set>
                                    <p:animEffect transition="in" filter="wipe(down)">
                                      <p:cBhvr>
                                        <p:cTn id="102" dur="500"/>
                                        <p:tgtEl>
                                          <p:spTgt spid="119"/>
                                        </p:tgtEl>
                                      </p:cBhvr>
                                    </p:animEffect>
                                  </p:childTnLst>
                                </p:cTn>
                              </p:par>
                              <p:par>
                                <p:cTn id="103" presetID="22" presetClass="entr" presetSubtype="4"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animEffect transition="in" filter="wipe(down)">
                                      <p:cBhvr>
                                        <p:cTn id="105" dur="500"/>
                                        <p:tgtEl>
                                          <p:spTgt spid="120"/>
                                        </p:tgtEl>
                                      </p:cBhvr>
                                    </p:animEffect>
                                  </p:childTnLst>
                                </p:cTn>
                              </p:par>
                              <p:par>
                                <p:cTn id="106" presetID="22" presetClass="entr" presetSubtype="4" fill="hold" nodeType="withEffect">
                                  <p:stCondLst>
                                    <p:cond delay="0"/>
                                  </p:stCondLst>
                                  <p:childTnLst>
                                    <p:set>
                                      <p:cBhvr>
                                        <p:cTn id="107" dur="1" fill="hold">
                                          <p:stCondLst>
                                            <p:cond delay="0"/>
                                          </p:stCondLst>
                                        </p:cTn>
                                        <p:tgtEl>
                                          <p:spTgt spid="121"/>
                                        </p:tgtEl>
                                        <p:attrNameLst>
                                          <p:attrName>style.visibility</p:attrName>
                                        </p:attrNameLst>
                                      </p:cBhvr>
                                      <p:to>
                                        <p:strVal val="visible"/>
                                      </p:to>
                                    </p:set>
                                    <p:animEffect transition="in" filter="wipe(down)">
                                      <p:cBhvr>
                                        <p:cTn id="108" dur="500"/>
                                        <p:tgtEl>
                                          <p:spTgt spid="121"/>
                                        </p:tgtEl>
                                      </p:cBhvr>
                                    </p:animEffect>
                                  </p:childTnLst>
                                </p:cTn>
                              </p:par>
                              <p:par>
                                <p:cTn id="109" presetID="22" presetClass="entr" presetSubtype="4" fill="hold" nodeType="withEffect">
                                  <p:stCondLst>
                                    <p:cond delay="0"/>
                                  </p:stCondLst>
                                  <p:childTnLst>
                                    <p:set>
                                      <p:cBhvr>
                                        <p:cTn id="110" dur="1" fill="hold">
                                          <p:stCondLst>
                                            <p:cond delay="0"/>
                                          </p:stCondLst>
                                        </p:cTn>
                                        <p:tgtEl>
                                          <p:spTgt spid="122"/>
                                        </p:tgtEl>
                                        <p:attrNameLst>
                                          <p:attrName>style.visibility</p:attrName>
                                        </p:attrNameLst>
                                      </p:cBhvr>
                                      <p:to>
                                        <p:strVal val="visible"/>
                                      </p:to>
                                    </p:set>
                                    <p:animEffect transition="in" filter="wipe(down)">
                                      <p:cBhvr>
                                        <p:cTn id="111" dur="500"/>
                                        <p:tgtEl>
                                          <p:spTgt spid="122"/>
                                        </p:tgtEl>
                                      </p:cBhvr>
                                    </p:animEffect>
                                  </p:childTnLst>
                                </p:cTn>
                              </p:par>
                              <p:par>
                                <p:cTn id="112" presetID="22" presetClass="entr" presetSubtype="4" fill="hold" nodeType="withEffect">
                                  <p:stCondLst>
                                    <p:cond delay="0"/>
                                  </p:stCondLst>
                                  <p:childTnLst>
                                    <p:set>
                                      <p:cBhvr>
                                        <p:cTn id="113" dur="1" fill="hold">
                                          <p:stCondLst>
                                            <p:cond delay="0"/>
                                          </p:stCondLst>
                                        </p:cTn>
                                        <p:tgtEl>
                                          <p:spTgt spid="123"/>
                                        </p:tgtEl>
                                        <p:attrNameLst>
                                          <p:attrName>style.visibility</p:attrName>
                                        </p:attrNameLst>
                                      </p:cBhvr>
                                      <p:to>
                                        <p:strVal val="visible"/>
                                      </p:to>
                                    </p:set>
                                    <p:animEffect transition="in" filter="wipe(down)">
                                      <p:cBhvr>
                                        <p:cTn id="114" dur="500"/>
                                        <p:tgtEl>
                                          <p:spTgt spid="123"/>
                                        </p:tgtEl>
                                      </p:cBhvr>
                                    </p:animEffect>
                                  </p:childTnLst>
                                </p:cTn>
                              </p:par>
                              <p:par>
                                <p:cTn id="115" presetID="22" presetClass="entr" presetSubtype="4" fill="hold" nodeType="withEffect">
                                  <p:stCondLst>
                                    <p:cond delay="0"/>
                                  </p:stCondLst>
                                  <p:childTnLst>
                                    <p:set>
                                      <p:cBhvr>
                                        <p:cTn id="116" dur="1" fill="hold">
                                          <p:stCondLst>
                                            <p:cond delay="0"/>
                                          </p:stCondLst>
                                        </p:cTn>
                                        <p:tgtEl>
                                          <p:spTgt spid="124"/>
                                        </p:tgtEl>
                                        <p:attrNameLst>
                                          <p:attrName>style.visibility</p:attrName>
                                        </p:attrNameLst>
                                      </p:cBhvr>
                                      <p:to>
                                        <p:strVal val="visible"/>
                                      </p:to>
                                    </p:set>
                                    <p:animEffect transition="in" filter="wipe(down)">
                                      <p:cBhvr>
                                        <p:cTn id="11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animBg="1"/>
      <p:bldP spid="92" grpId="0"/>
      <p:bldP spid="94" grpId="0"/>
      <p:bldP spid="96" grpId="0"/>
      <p:bldP spid="69" grpId="0" animBg="1"/>
      <p:bldP spid="71" grpId="0" animBg="1"/>
      <p:bldP spid="98" grpId="0"/>
      <p:bldP spid="100" grpId="0"/>
      <p:bldP spid="106" grpId="0" animBg="1"/>
      <p:bldP spid="107" grpId="0" animBg="1"/>
      <p:bldP spid="108" grpId="0" animBg="1"/>
      <p:bldP spid="109" grpId="0"/>
      <p:bldP spid="110" grpId="0" animBg="1"/>
      <p:bldP spid="111" grpId="0"/>
      <p:bldP spid="112" grpId="0"/>
      <p:bldP spid="113" grpId="0"/>
      <p:bldP spid="114" grpId="0" animBg="1"/>
      <p:bldP spid="115" grpId="0" animBg="1"/>
      <p:bldP spid="116" grpId="0" animBg="1"/>
      <p:bldP spid="117" grpId="0" animBg="1"/>
      <p:bldP spid="11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217B1C-2B72-F20A-3B76-94DB73AF0735}"/>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E5401CE4-B77F-7749-BF91-EF2231532F92}"/>
              </a:ext>
            </a:extLst>
          </p:cNvPr>
          <p:cNvSpPr>
            <a:spLocks noGrp="1"/>
          </p:cNvSpPr>
          <p:nvPr>
            <p:ph type="sldNum" sz="quarter" idx="10"/>
          </p:nvPr>
        </p:nvSpPr>
        <p:spPr/>
        <p:txBody>
          <a:bodyPr/>
          <a:lstStyle/>
          <a:p>
            <a:fld id="{4A70B06D-F489-48FF-A885-ABB74CD5C952}" type="slidenum">
              <a:rPr lang="en-US" smtClean="0"/>
              <a:pPr/>
              <a:t>11</a:t>
            </a:fld>
            <a:endParaRPr lang="en-US" dirty="0"/>
          </a:p>
        </p:txBody>
      </p:sp>
      <p:pic>
        <p:nvPicPr>
          <p:cNvPr id="4" name="Picture 3">
            <a:extLst>
              <a:ext uri="{FF2B5EF4-FFF2-40B4-BE49-F238E27FC236}">
                <a16:creationId xmlns:a16="http://schemas.microsoft.com/office/drawing/2014/main" id="{45AFB418-8DA6-D8D8-8DF9-57E367CA1933}"/>
              </a:ext>
            </a:extLst>
          </p:cNvPr>
          <p:cNvPicPr>
            <a:picLocks noChangeAspect="1"/>
          </p:cNvPicPr>
          <p:nvPr/>
        </p:nvPicPr>
        <p:blipFill>
          <a:blip r:embed="rId2"/>
          <a:srcRect/>
          <a:stretch/>
        </p:blipFill>
        <p:spPr>
          <a:xfrm>
            <a:off x="264311" y="1179022"/>
            <a:ext cx="8605589" cy="4499957"/>
          </a:xfrm>
          <a:prstGeom prst="rect">
            <a:avLst/>
          </a:prstGeom>
        </p:spPr>
      </p:pic>
    </p:spTree>
    <p:extLst>
      <p:ext uri="{BB962C8B-B14F-4D97-AF65-F5344CB8AC3E}">
        <p14:creationId xmlns:p14="http://schemas.microsoft.com/office/powerpoint/2010/main" val="43534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B0A9FA-C926-EEAF-D374-8DBEC3632E26}"/>
              </a:ext>
            </a:extLst>
          </p:cNvPr>
          <p:cNvSpPr>
            <a:spLocks noGrp="1"/>
          </p:cNvSpPr>
          <p:nvPr>
            <p:ph type="title"/>
          </p:nvPr>
        </p:nvSpPr>
        <p:spPr/>
        <p:txBody>
          <a:bodyPr/>
          <a:lstStyle/>
          <a:p>
            <a:r>
              <a:rPr lang="en-US" dirty="0"/>
              <a:t>Secure Routing Controls</a:t>
            </a:r>
          </a:p>
        </p:txBody>
      </p:sp>
      <p:sp>
        <p:nvSpPr>
          <p:cNvPr id="2" name="Text Placeholder 1">
            <a:extLst>
              <a:ext uri="{FF2B5EF4-FFF2-40B4-BE49-F238E27FC236}">
                <a16:creationId xmlns:a16="http://schemas.microsoft.com/office/drawing/2014/main" id="{4B3EBEF6-9748-71B7-0C16-27176C612EA7}"/>
              </a:ext>
            </a:extLst>
          </p:cNvPr>
          <p:cNvSpPr>
            <a:spLocks noGrp="1"/>
          </p:cNvSpPr>
          <p:nvPr>
            <p:ph type="body" sz="quarter" idx="10"/>
          </p:nvPr>
        </p:nvSpPr>
        <p:spPr/>
        <p:txBody>
          <a:bodyPr/>
          <a:lstStyle/>
          <a:p>
            <a:endParaRPr lang="en-US"/>
          </a:p>
        </p:txBody>
      </p:sp>
      <p:sp>
        <p:nvSpPr>
          <p:cNvPr id="3" name="Slide Number Placeholder 2">
            <a:extLst>
              <a:ext uri="{FF2B5EF4-FFF2-40B4-BE49-F238E27FC236}">
                <a16:creationId xmlns:a16="http://schemas.microsoft.com/office/drawing/2014/main" id="{9F723C5B-9520-E816-12E6-106109809DA4}"/>
              </a:ext>
            </a:extLst>
          </p:cNvPr>
          <p:cNvSpPr>
            <a:spLocks noGrp="1"/>
          </p:cNvSpPr>
          <p:nvPr>
            <p:ph type="sldNum" sz="quarter" idx="4294967295"/>
          </p:nvPr>
        </p:nvSpPr>
        <p:spPr>
          <a:xfrm>
            <a:off x="11757025" y="6473825"/>
            <a:ext cx="434975" cy="288925"/>
          </a:xfrm>
        </p:spPr>
        <p:txBody>
          <a:bodyPr/>
          <a:lstStyle/>
          <a:p>
            <a:fld id="{4A70B06D-F489-48FF-A885-ABB74CD5C952}" type="slidenum">
              <a:rPr lang="en-US" smtClean="0"/>
              <a:pPr/>
              <a:t>12</a:t>
            </a:fld>
            <a:endParaRPr lang="en-US" dirty="0"/>
          </a:p>
        </p:txBody>
      </p:sp>
    </p:spTree>
    <p:extLst>
      <p:ext uri="{BB962C8B-B14F-4D97-AF65-F5344CB8AC3E}">
        <p14:creationId xmlns:p14="http://schemas.microsoft.com/office/powerpoint/2010/main" val="21264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BEFEE-60D8-4D4C-BE26-6CDD6ECBE774}"/>
              </a:ext>
            </a:extLst>
          </p:cNvPr>
          <p:cNvSpPr>
            <a:spLocks noGrp="1"/>
          </p:cNvSpPr>
          <p:nvPr>
            <p:ph type="title"/>
          </p:nvPr>
        </p:nvSpPr>
        <p:spPr/>
        <p:txBody>
          <a:bodyPr>
            <a:normAutofit/>
          </a:bodyPr>
          <a:lstStyle/>
          <a:p>
            <a:r>
              <a:rPr lang="en-US" dirty="0"/>
              <a:t>BGP Route Approval</a:t>
            </a:r>
          </a:p>
        </p:txBody>
      </p:sp>
      <p:sp>
        <p:nvSpPr>
          <p:cNvPr id="2" name="Slide Number Placeholder 1">
            <a:extLst>
              <a:ext uri="{FF2B5EF4-FFF2-40B4-BE49-F238E27FC236}">
                <a16:creationId xmlns:a16="http://schemas.microsoft.com/office/drawing/2014/main" id="{98C44F23-C3B9-DC45-B098-92D2B328B624}"/>
              </a:ext>
            </a:extLst>
          </p:cNvPr>
          <p:cNvSpPr>
            <a:spLocks noGrp="1"/>
          </p:cNvSpPr>
          <p:nvPr>
            <p:ph type="sldNum" sz="quarter" idx="10"/>
          </p:nvPr>
        </p:nvSpPr>
        <p:spPr/>
        <p:txBody>
          <a:bodyPr/>
          <a:lstStyle/>
          <a:p>
            <a:fld id="{4A70B06D-F489-48FF-A885-ABB74CD5C952}" type="slidenum">
              <a:rPr lang="en-US" smtClean="0"/>
              <a:pPr/>
              <a:t>13</a:t>
            </a:fld>
            <a:endParaRPr lang="en-US"/>
          </a:p>
        </p:txBody>
      </p:sp>
      <p:sp>
        <p:nvSpPr>
          <p:cNvPr id="27" name="Rectangle 26">
            <a:extLst>
              <a:ext uri="{FF2B5EF4-FFF2-40B4-BE49-F238E27FC236}">
                <a16:creationId xmlns:a16="http://schemas.microsoft.com/office/drawing/2014/main" id="{FC07361E-624C-D940-8034-83AD14997C81}"/>
              </a:ext>
            </a:extLst>
          </p:cNvPr>
          <p:cNvSpPr/>
          <p:nvPr/>
        </p:nvSpPr>
        <p:spPr>
          <a:xfrm>
            <a:off x="719541" y="1393156"/>
            <a:ext cx="5995975" cy="3272691"/>
          </a:xfrm>
          <a:prstGeom prst="rect">
            <a:avLst/>
          </a:prstGeom>
        </p:spPr>
        <p:txBody>
          <a:bodyPr wrap="square">
            <a:spAutoFit/>
          </a:bodyPr>
          <a:lstStyle/>
          <a:p>
            <a:pPr marL="228584" indent="-228584" defTabSz="914332">
              <a:spcAft>
                <a:spcPts val="800"/>
              </a:spcAft>
              <a:buSzPct val="100000"/>
              <a:buFont typeface="Arial" panose="020B0604020202020204" pitchFamily="34" charset="0"/>
              <a:buChar char="•"/>
              <a:defRPr/>
            </a:pPr>
            <a:r>
              <a:rPr lang="en-US" sz="1600">
                <a:solidFill>
                  <a:srgbClr val="2F2F2F"/>
                </a:solidFill>
                <a:latin typeface="Open Sans" panose="020B0606030504020204" pitchFamily="34" charset="0"/>
                <a:cs typeface="Open Sans" panose="020B0606030504020204" pitchFamily="34" charset="0"/>
              </a:rPr>
              <a:t>Can explicitly </a:t>
            </a:r>
            <a:r>
              <a:rPr lang="en-US" sz="1600">
                <a:solidFill>
                  <a:srgbClr val="E24301"/>
                </a:solidFill>
                <a:latin typeface="Open Sans" panose="020B0606030504020204" pitchFamily="34" charset="0"/>
                <a:cs typeface="Open Sans" panose="020B0606030504020204" pitchFamily="34" charset="0"/>
              </a:rPr>
              <a:t>approve</a:t>
            </a:r>
            <a:r>
              <a:rPr lang="en-US" sz="1600">
                <a:solidFill>
                  <a:srgbClr val="2F2F2F"/>
                </a:solidFill>
                <a:latin typeface="Open Sans" panose="020B0606030504020204" pitchFamily="34" charset="0"/>
                <a:cs typeface="Open Sans" panose="020B0606030504020204" pitchFamily="34" charset="0"/>
              </a:rPr>
              <a:t> any BGP-learned route from Partner or on-prem into the cloud network</a:t>
            </a:r>
          </a:p>
          <a:p>
            <a:pPr marL="228584" indent="-228584" defTabSz="914332">
              <a:spcAft>
                <a:spcPts val="800"/>
              </a:spcAft>
              <a:buSzPct val="100000"/>
              <a:buFont typeface="Arial" panose="020B0604020202020204" pitchFamily="34" charset="0"/>
              <a:buChar char="•"/>
              <a:defRPr/>
            </a:pPr>
            <a:r>
              <a:rPr lang="en-US" sz="1600">
                <a:solidFill>
                  <a:srgbClr val="E24301"/>
                </a:solidFill>
                <a:latin typeface="Open Sans" panose="020B0606030504020204" pitchFamily="34" charset="0"/>
                <a:cs typeface="Open Sans" panose="020B0606030504020204" pitchFamily="34" charset="0"/>
              </a:rPr>
              <a:t>Prevents unwanted advertisement </a:t>
            </a:r>
            <a:r>
              <a:rPr lang="en-US" sz="1600">
                <a:solidFill>
                  <a:srgbClr val="2F2F2F"/>
                </a:solidFill>
                <a:latin typeface="Open Sans" panose="020B0606030504020204" pitchFamily="34" charset="0"/>
                <a:cs typeface="Open Sans" panose="020B0606030504020204" pitchFamily="34" charset="0"/>
              </a:rPr>
              <a:t>of routes such as 0/0</a:t>
            </a:r>
          </a:p>
          <a:p>
            <a:pPr marL="457167" indent="-457167" defTabSz="914332">
              <a:spcAft>
                <a:spcPts val="800"/>
              </a:spcAft>
              <a:buFont typeface="+mj-lt"/>
              <a:buAutoNum type="arabicPeriod"/>
              <a:defRPr/>
            </a:pPr>
            <a:endParaRPr lang="en-US" sz="1600">
              <a:solidFill>
                <a:srgbClr val="2F2F2F"/>
              </a:solidFill>
              <a:latin typeface="Open Sans" panose="020B0606030504020204" pitchFamily="34" charset="0"/>
              <a:cs typeface="Open Sans" panose="020B0606030504020204" pitchFamily="34" charset="0"/>
            </a:endParaRPr>
          </a:p>
          <a:p>
            <a:pPr marL="457167" indent="-457167" defTabSz="914332">
              <a:spcAft>
                <a:spcPts val="800"/>
              </a:spcAft>
              <a:buFont typeface="+mj-lt"/>
              <a:buAutoNum type="arabicPeriod"/>
              <a:defRPr/>
            </a:pPr>
            <a:r>
              <a:rPr lang="en-US" sz="1600">
                <a:solidFill>
                  <a:srgbClr val="2F2F2F"/>
                </a:solidFill>
                <a:latin typeface="Open Sans" panose="020B0606030504020204" pitchFamily="34" charset="0"/>
                <a:cs typeface="Open Sans" panose="020B0606030504020204" pitchFamily="34" charset="0"/>
              </a:rPr>
              <a:t>New routes arrive at Aviatrix Transit Gateway</a:t>
            </a:r>
          </a:p>
          <a:p>
            <a:pPr marL="457167" indent="-457167" defTabSz="914332">
              <a:spcAft>
                <a:spcPts val="800"/>
              </a:spcAft>
              <a:buFont typeface="+mj-lt"/>
              <a:buAutoNum type="arabicPeriod"/>
              <a:defRPr/>
            </a:pPr>
            <a:r>
              <a:rPr lang="en-US" sz="1600">
                <a:solidFill>
                  <a:srgbClr val="2F2F2F"/>
                </a:solidFill>
                <a:latin typeface="Open Sans" panose="020B0606030504020204" pitchFamily="34" charset="0"/>
                <a:cs typeface="Open Sans" panose="020B0606030504020204" pitchFamily="34" charset="0"/>
              </a:rPr>
              <a:t>Transit Gateway reports new routes to Controller</a:t>
            </a:r>
          </a:p>
          <a:p>
            <a:pPr marL="457167" indent="-457167" defTabSz="914332">
              <a:spcAft>
                <a:spcPts val="800"/>
              </a:spcAft>
              <a:buFont typeface="+mj-lt"/>
              <a:buAutoNum type="arabicPeriod"/>
              <a:defRPr/>
            </a:pPr>
            <a:r>
              <a:rPr lang="en-US" sz="1600">
                <a:solidFill>
                  <a:srgbClr val="2F2F2F"/>
                </a:solidFill>
                <a:latin typeface="Open Sans" panose="020B0606030504020204" pitchFamily="34" charset="0"/>
                <a:cs typeface="Open Sans" panose="020B0606030504020204" pitchFamily="34" charset="0"/>
              </a:rPr>
              <a:t>Controller notifies admin via email</a:t>
            </a:r>
          </a:p>
          <a:p>
            <a:pPr marL="457167" indent="-457167" defTabSz="914332">
              <a:spcAft>
                <a:spcPts val="800"/>
              </a:spcAft>
              <a:buFont typeface="+mj-lt"/>
              <a:buAutoNum type="arabicPeriod"/>
              <a:defRPr/>
            </a:pPr>
            <a:r>
              <a:rPr lang="en-US" sz="1600">
                <a:solidFill>
                  <a:srgbClr val="2F2F2F"/>
                </a:solidFill>
                <a:latin typeface="Open Sans" panose="020B0606030504020204" pitchFamily="34" charset="0"/>
                <a:cs typeface="Open Sans" panose="020B0606030504020204" pitchFamily="34" charset="0"/>
              </a:rPr>
              <a:t>Admin accesses the Controller to approve</a:t>
            </a:r>
          </a:p>
          <a:p>
            <a:pPr marL="457167" indent="-457167" defTabSz="914332">
              <a:spcAft>
                <a:spcPts val="800"/>
              </a:spcAft>
              <a:buFont typeface="+mj-lt"/>
              <a:buAutoNum type="arabicPeriod"/>
              <a:defRPr/>
            </a:pPr>
            <a:r>
              <a:rPr lang="en-US" sz="1600">
                <a:solidFill>
                  <a:srgbClr val="2F2F2F"/>
                </a:solidFill>
                <a:latin typeface="Open Sans" panose="020B0606030504020204" pitchFamily="34" charset="0"/>
                <a:cs typeface="Open Sans" panose="020B0606030504020204" pitchFamily="34" charset="0"/>
              </a:rPr>
              <a:t>If approved, Controller programs the new routes to gateways in all Spoke VPC/VNets</a:t>
            </a:r>
          </a:p>
        </p:txBody>
      </p:sp>
      <p:sp>
        <p:nvSpPr>
          <p:cNvPr id="33" name="TextBox 32">
            <a:extLst>
              <a:ext uri="{FF2B5EF4-FFF2-40B4-BE49-F238E27FC236}">
                <a16:creationId xmlns:a16="http://schemas.microsoft.com/office/drawing/2014/main" id="{A9461D9F-2381-AA48-8548-A5E06FC57397}"/>
              </a:ext>
            </a:extLst>
          </p:cNvPr>
          <p:cNvSpPr txBox="1"/>
          <p:nvPr/>
        </p:nvSpPr>
        <p:spPr>
          <a:xfrm>
            <a:off x="9512510" y="4115548"/>
            <a:ext cx="1161817" cy="400110"/>
          </a:xfrm>
          <a:prstGeom prst="rect">
            <a:avLst/>
          </a:prstGeom>
          <a:noFill/>
          <a:ln>
            <a:solidFill>
              <a:schemeClr val="tx1"/>
            </a:solidFill>
          </a:ln>
        </p:spPr>
        <p:txBody>
          <a:bodyPr wrap="square" lIns="45720" tIns="45720" rIns="45720" bIns="45720" rtlCol="0">
            <a:spAutoFit/>
          </a:bodyPr>
          <a:lstStyle/>
          <a:p>
            <a:pPr>
              <a:defRPr/>
            </a:pPr>
            <a:endParaRPr lang="en-US" sz="1000">
              <a:solidFill>
                <a:prstClr val="black"/>
              </a:solidFill>
              <a:latin typeface="Open Sans" panose="020B0606030504020204" pitchFamily="34" charset="0"/>
            </a:endParaRPr>
          </a:p>
          <a:p>
            <a:pPr>
              <a:defRPr/>
            </a:pPr>
            <a:r>
              <a:rPr lang="en-US" sz="1000">
                <a:solidFill>
                  <a:prstClr val="black"/>
                </a:solidFill>
                <a:latin typeface="Open Sans" panose="020B0606030504020204" pitchFamily="34" charset="0"/>
              </a:rPr>
              <a:t>Partner</a:t>
            </a:r>
          </a:p>
        </p:txBody>
      </p:sp>
      <p:sp>
        <p:nvSpPr>
          <p:cNvPr id="34" name="Rectangle 33">
            <a:extLst>
              <a:ext uri="{FF2B5EF4-FFF2-40B4-BE49-F238E27FC236}">
                <a16:creationId xmlns:a16="http://schemas.microsoft.com/office/drawing/2014/main" id="{A6B00F77-84FA-2443-893C-947B44BF9B2A}"/>
              </a:ext>
            </a:extLst>
          </p:cNvPr>
          <p:cNvSpPr/>
          <p:nvPr/>
        </p:nvSpPr>
        <p:spPr>
          <a:xfrm>
            <a:off x="8873072" y="2634964"/>
            <a:ext cx="2362989" cy="963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a:solidFill>
                <a:prstClr val="white"/>
              </a:solidFill>
              <a:latin typeface="Open Sans" panose="020B0606030504020204" pitchFamily="34" charset="0"/>
            </a:endParaRPr>
          </a:p>
        </p:txBody>
      </p:sp>
      <p:sp>
        <p:nvSpPr>
          <p:cNvPr id="35" name="TextBox 34">
            <a:extLst>
              <a:ext uri="{FF2B5EF4-FFF2-40B4-BE49-F238E27FC236}">
                <a16:creationId xmlns:a16="http://schemas.microsoft.com/office/drawing/2014/main" id="{1A2371A6-1FAD-A345-AD88-40407AD2CA45}"/>
              </a:ext>
            </a:extLst>
          </p:cNvPr>
          <p:cNvSpPr txBox="1"/>
          <p:nvPr/>
        </p:nvSpPr>
        <p:spPr>
          <a:xfrm>
            <a:off x="8929537" y="2676228"/>
            <a:ext cx="850987" cy="400110"/>
          </a:xfrm>
          <a:prstGeom prst="rect">
            <a:avLst/>
          </a:prstGeom>
          <a:noFill/>
        </p:spPr>
        <p:txBody>
          <a:bodyPr wrap="square" rtlCol="0">
            <a:spAutoFit/>
          </a:bodyPr>
          <a:lstStyle/>
          <a:p>
            <a:pPr>
              <a:defRPr/>
            </a:pPr>
            <a:r>
              <a:rPr lang="en-US" sz="1000">
                <a:solidFill>
                  <a:prstClr val="black"/>
                </a:solidFill>
                <a:latin typeface="Open Sans" panose="020B0606030504020204" pitchFamily="34" charset="0"/>
              </a:rPr>
              <a:t>Transit VPC/VNet </a:t>
            </a:r>
          </a:p>
        </p:txBody>
      </p:sp>
      <p:cxnSp>
        <p:nvCxnSpPr>
          <p:cNvPr id="36" name="Straight Connector 35">
            <a:extLst>
              <a:ext uri="{FF2B5EF4-FFF2-40B4-BE49-F238E27FC236}">
                <a16:creationId xmlns:a16="http://schemas.microsoft.com/office/drawing/2014/main" id="{2189D59E-4587-C44C-A832-6EE318902455}"/>
              </a:ext>
            </a:extLst>
          </p:cNvPr>
          <p:cNvCxnSpPr>
            <a:cxnSpLocks/>
            <a:endCxn id="39" idx="2"/>
          </p:cNvCxnSpPr>
          <p:nvPr/>
        </p:nvCxnSpPr>
        <p:spPr>
          <a:xfrm flipH="1" flipV="1">
            <a:off x="9808270" y="3272468"/>
            <a:ext cx="582017" cy="920987"/>
          </a:xfrm>
          <a:prstGeom prst="line">
            <a:avLst/>
          </a:prstGeom>
          <a:ln w="19050">
            <a:solidFill>
              <a:srgbClr val="FF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AD00A65E-24E6-3148-9F33-1DF09B872E1D}"/>
              </a:ext>
            </a:extLst>
          </p:cNvPr>
          <p:cNvPicPr>
            <a:picLocks noChangeAspect="1"/>
          </p:cNvPicPr>
          <p:nvPr/>
        </p:nvPicPr>
        <p:blipFill>
          <a:blip r:embed="rId3" cstate="screen">
            <a:alphaModFix amt="50000"/>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758381" y="2994329"/>
            <a:ext cx="278139" cy="278139"/>
          </a:xfrm>
          <a:prstGeom prst="rect">
            <a:avLst/>
          </a:prstGeom>
        </p:spPr>
      </p:pic>
      <p:pic>
        <p:nvPicPr>
          <p:cNvPr id="39" name="Graphic 38">
            <a:extLst>
              <a:ext uri="{FF2B5EF4-FFF2-40B4-BE49-F238E27FC236}">
                <a16:creationId xmlns:a16="http://schemas.microsoft.com/office/drawing/2014/main" id="{4206788E-2E02-3D45-A938-5B0B6A03C70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669197" y="2994329"/>
            <a:ext cx="278139" cy="278139"/>
          </a:xfrm>
          <a:prstGeom prst="rect">
            <a:avLst/>
          </a:prstGeom>
        </p:spPr>
      </p:pic>
      <p:grpSp>
        <p:nvGrpSpPr>
          <p:cNvPr id="40" name="Group 39">
            <a:extLst>
              <a:ext uri="{FF2B5EF4-FFF2-40B4-BE49-F238E27FC236}">
                <a16:creationId xmlns:a16="http://schemas.microsoft.com/office/drawing/2014/main" id="{192956A2-04AC-744C-BF53-F4D2A04CA0D6}"/>
              </a:ext>
            </a:extLst>
          </p:cNvPr>
          <p:cNvGrpSpPr/>
          <p:nvPr/>
        </p:nvGrpSpPr>
        <p:grpSpPr>
          <a:xfrm>
            <a:off x="6485467" y="2387745"/>
            <a:ext cx="1683192" cy="728126"/>
            <a:chOff x="4571251" y="942153"/>
            <a:chExt cx="1683192" cy="728124"/>
          </a:xfrm>
        </p:grpSpPr>
        <p:sp>
          <p:nvSpPr>
            <p:cNvPr id="41" name="TextBox 40">
              <a:extLst>
                <a:ext uri="{FF2B5EF4-FFF2-40B4-BE49-F238E27FC236}">
                  <a16:creationId xmlns:a16="http://schemas.microsoft.com/office/drawing/2014/main" id="{AF817248-1F89-9346-BE3E-96170CE95B76}"/>
                </a:ext>
              </a:extLst>
            </p:cNvPr>
            <p:cNvSpPr txBox="1"/>
            <p:nvPr/>
          </p:nvSpPr>
          <p:spPr>
            <a:xfrm>
              <a:off x="4571251" y="1424057"/>
              <a:ext cx="1683192" cy="246220"/>
            </a:xfrm>
            <a:prstGeom prst="rect">
              <a:avLst/>
            </a:prstGeom>
            <a:noFill/>
            <a:ln>
              <a:noFill/>
            </a:ln>
          </p:spPr>
          <p:txBody>
            <a:bodyPr wrap="square" rtlCol="0">
              <a:spAutoFit/>
            </a:bodyPr>
            <a:lstStyle/>
            <a:p>
              <a:pPr algn="ctr" defTabSz="914309">
                <a:defRPr/>
              </a:pPr>
              <a:r>
                <a:rPr lang="en-US" sz="1000" kern="0">
                  <a:solidFill>
                    <a:srgbClr val="000000"/>
                  </a:solidFill>
                  <a:latin typeface="Open Sans" panose="020B0606030504020204" pitchFamily="34" charset="0"/>
                  <a:cs typeface="Calibri Light"/>
                </a:rPr>
                <a:t>Aviatrix Controller</a:t>
              </a:r>
            </a:p>
          </p:txBody>
        </p:sp>
        <p:pic>
          <p:nvPicPr>
            <p:cNvPr id="42" name="Picture 41">
              <a:hlinkClick r:id="rId5" action="ppaction://hlinksldjump"/>
              <a:extLst>
                <a:ext uri="{FF2B5EF4-FFF2-40B4-BE49-F238E27FC236}">
                  <a16:creationId xmlns:a16="http://schemas.microsoft.com/office/drawing/2014/main" id="{3197A941-0ACC-AF45-9E4F-24E90E89CCA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39190" y="942153"/>
              <a:ext cx="639121" cy="578806"/>
            </a:xfrm>
            <a:prstGeom prst="rect">
              <a:avLst/>
            </a:prstGeom>
          </p:spPr>
        </p:pic>
      </p:grpSp>
      <p:sp>
        <p:nvSpPr>
          <p:cNvPr id="43" name="TextBox 42">
            <a:extLst>
              <a:ext uri="{FF2B5EF4-FFF2-40B4-BE49-F238E27FC236}">
                <a16:creationId xmlns:a16="http://schemas.microsoft.com/office/drawing/2014/main" id="{1D48615C-2574-5A4A-9EB0-769F9D2A7491}"/>
              </a:ext>
            </a:extLst>
          </p:cNvPr>
          <p:cNvSpPr txBox="1"/>
          <p:nvPr/>
        </p:nvSpPr>
        <p:spPr>
          <a:xfrm>
            <a:off x="8453409" y="1562411"/>
            <a:ext cx="1048019" cy="400110"/>
          </a:xfrm>
          <a:prstGeom prst="rect">
            <a:avLst/>
          </a:prstGeom>
          <a:noFill/>
          <a:ln>
            <a:solidFill>
              <a:schemeClr val="tx1"/>
            </a:solidFill>
          </a:ln>
        </p:spPr>
        <p:txBody>
          <a:bodyPr wrap="square" lIns="45720" tIns="45720" rIns="45720" bIns="45720" rtlCol="0">
            <a:spAutoFit/>
          </a:bodyPr>
          <a:lstStyle/>
          <a:p>
            <a:pPr>
              <a:defRPr/>
            </a:pPr>
            <a:r>
              <a:rPr lang="en-US" sz="1000">
                <a:solidFill>
                  <a:prstClr val="black"/>
                </a:solidFill>
                <a:latin typeface="Open Sans" panose="020B0606030504020204" pitchFamily="34" charset="0"/>
              </a:rPr>
              <a:t>Spoke</a:t>
            </a:r>
          </a:p>
          <a:p>
            <a:pPr>
              <a:defRPr/>
            </a:pPr>
            <a:r>
              <a:rPr lang="en-US" sz="1000">
                <a:solidFill>
                  <a:prstClr val="black"/>
                </a:solidFill>
                <a:latin typeface="Open Sans" panose="020B0606030504020204" pitchFamily="34" charset="0"/>
              </a:rPr>
              <a:t>VPC/VNet</a:t>
            </a:r>
          </a:p>
        </p:txBody>
      </p:sp>
      <p:cxnSp>
        <p:nvCxnSpPr>
          <p:cNvPr id="44" name="Straight Connector 43">
            <a:extLst>
              <a:ext uri="{FF2B5EF4-FFF2-40B4-BE49-F238E27FC236}">
                <a16:creationId xmlns:a16="http://schemas.microsoft.com/office/drawing/2014/main" id="{2BB22F04-D803-F54A-8139-C5701F04192F}"/>
              </a:ext>
            </a:extLst>
          </p:cNvPr>
          <p:cNvCxnSpPr>
            <a:cxnSpLocks/>
            <a:stCxn id="47" idx="2"/>
            <a:endCxn id="42" idx="3"/>
          </p:cNvCxnSpPr>
          <p:nvPr/>
        </p:nvCxnSpPr>
        <p:spPr>
          <a:xfrm flipH="1">
            <a:off x="7592527" y="1840548"/>
            <a:ext cx="1661511" cy="836597"/>
          </a:xfrm>
          <a:prstGeom prst="line">
            <a:avLst/>
          </a:prstGeom>
          <a:ln w="19050">
            <a:solidFill>
              <a:srgbClr val="FF0000"/>
            </a:solidFill>
            <a:prstDash val="dash"/>
            <a:headEnd type="triangle"/>
          </a:ln>
        </p:spPr>
        <p:style>
          <a:lnRef idx="1">
            <a:schemeClr val="accent1"/>
          </a:lnRef>
          <a:fillRef idx="0">
            <a:schemeClr val="accent1"/>
          </a:fillRef>
          <a:effectRef idx="0">
            <a:schemeClr val="accent1"/>
          </a:effectRef>
          <a:fontRef idx="minor">
            <a:schemeClr val="tx1"/>
          </a:fontRef>
        </p:style>
      </p:cxnSp>
      <p:pic>
        <p:nvPicPr>
          <p:cNvPr id="46" name="Graphic 45">
            <a:extLst>
              <a:ext uri="{FF2B5EF4-FFF2-40B4-BE49-F238E27FC236}">
                <a16:creationId xmlns:a16="http://schemas.microsoft.com/office/drawing/2014/main" id="{05FDF137-AA42-2E46-9A6C-AC704DD7AFE2}"/>
              </a:ext>
            </a:extLst>
          </p:cNvPr>
          <p:cNvPicPr>
            <a:picLocks noChangeAspect="1"/>
          </p:cNvPicPr>
          <p:nvPr/>
        </p:nvPicPr>
        <p:blipFill>
          <a:blip r:embed="rId3" cstate="screen">
            <a:alphaModFix amt="50000"/>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224212" y="1638560"/>
            <a:ext cx="201989" cy="201989"/>
          </a:xfrm>
          <a:prstGeom prst="rect">
            <a:avLst/>
          </a:prstGeom>
        </p:spPr>
      </p:pic>
      <p:pic>
        <p:nvPicPr>
          <p:cNvPr id="47" name="Graphic 46">
            <a:extLst>
              <a:ext uri="{FF2B5EF4-FFF2-40B4-BE49-F238E27FC236}">
                <a16:creationId xmlns:a16="http://schemas.microsoft.com/office/drawing/2014/main" id="{5DE54DA8-FF6E-A046-BC93-22C149966B5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53043" y="1638560"/>
            <a:ext cx="201989" cy="201989"/>
          </a:xfrm>
          <a:prstGeom prst="rect">
            <a:avLst/>
          </a:prstGeom>
        </p:spPr>
      </p:pic>
      <p:pic>
        <p:nvPicPr>
          <p:cNvPr id="49" name="Graphic 48" descr="User">
            <a:extLst>
              <a:ext uri="{FF2B5EF4-FFF2-40B4-BE49-F238E27FC236}">
                <a16:creationId xmlns:a16="http://schemas.microsoft.com/office/drawing/2014/main" id="{AB332E21-91A8-A649-8C1C-E7163B914C8C}"/>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059363" y="3873676"/>
            <a:ext cx="553997" cy="553997"/>
          </a:xfrm>
          <a:prstGeom prst="rect">
            <a:avLst/>
          </a:prstGeom>
        </p:spPr>
      </p:pic>
      <p:sp>
        <p:nvSpPr>
          <p:cNvPr id="50" name="TextBox 49">
            <a:extLst>
              <a:ext uri="{FF2B5EF4-FFF2-40B4-BE49-F238E27FC236}">
                <a16:creationId xmlns:a16="http://schemas.microsoft.com/office/drawing/2014/main" id="{F76D05DB-B3D3-0C42-98F9-1DCED7ADA06F}"/>
              </a:ext>
            </a:extLst>
          </p:cNvPr>
          <p:cNvSpPr txBox="1"/>
          <p:nvPr/>
        </p:nvSpPr>
        <p:spPr>
          <a:xfrm>
            <a:off x="9935773" y="1562411"/>
            <a:ext cx="1048019" cy="400110"/>
          </a:xfrm>
          <a:prstGeom prst="rect">
            <a:avLst/>
          </a:prstGeom>
          <a:noFill/>
          <a:ln>
            <a:solidFill>
              <a:schemeClr val="tx1"/>
            </a:solidFill>
          </a:ln>
        </p:spPr>
        <p:txBody>
          <a:bodyPr wrap="square" lIns="45720" tIns="45720" rIns="45720" bIns="45720" rtlCol="0">
            <a:spAutoFit/>
          </a:bodyPr>
          <a:lstStyle/>
          <a:p>
            <a:pPr>
              <a:defRPr/>
            </a:pPr>
            <a:r>
              <a:rPr lang="en-US" sz="1000">
                <a:solidFill>
                  <a:prstClr val="black"/>
                </a:solidFill>
                <a:latin typeface="Open Sans" panose="020B0606030504020204" pitchFamily="34" charset="0"/>
              </a:rPr>
              <a:t>Spoke</a:t>
            </a:r>
          </a:p>
          <a:p>
            <a:pPr>
              <a:defRPr/>
            </a:pPr>
            <a:r>
              <a:rPr lang="en-US" sz="1000">
                <a:solidFill>
                  <a:prstClr val="black"/>
                </a:solidFill>
                <a:latin typeface="Open Sans" panose="020B0606030504020204" pitchFamily="34" charset="0"/>
              </a:rPr>
              <a:t>VPC/VNet</a:t>
            </a:r>
          </a:p>
        </p:txBody>
      </p:sp>
      <p:cxnSp>
        <p:nvCxnSpPr>
          <p:cNvPr id="51" name="Straight Connector 50">
            <a:extLst>
              <a:ext uri="{FF2B5EF4-FFF2-40B4-BE49-F238E27FC236}">
                <a16:creationId xmlns:a16="http://schemas.microsoft.com/office/drawing/2014/main" id="{09754437-D7A6-1242-A642-54C46F1B88AF}"/>
              </a:ext>
            </a:extLst>
          </p:cNvPr>
          <p:cNvCxnSpPr>
            <a:cxnSpLocks/>
            <a:stCxn id="53" idx="2"/>
            <a:endCxn id="42" idx="3"/>
          </p:cNvCxnSpPr>
          <p:nvPr/>
        </p:nvCxnSpPr>
        <p:spPr>
          <a:xfrm flipH="1">
            <a:off x="7592525" y="1840548"/>
            <a:ext cx="3182795" cy="836597"/>
          </a:xfrm>
          <a:prstGeom prst="line">
            <a:avLst/>
          </a:prstGeom>
          <a:ln w="19050">
            <a:solidFill>
              <a:srgbClr val="FF0000"/>
            </a:solidFill>
            <a:prstDash val="dash"/>
            <a:headEnd type="triangle"/>
          </a:ln>
        </p:spPr>
        <p:style>
          <a:lnRef idx="1">
            <a:schemeClr val="accent1"/>
          </a:lnRef>
          <a:fillRef idx="0">
            <a:schemeClr val="accent1"/>
          </a:fillRef>
          <a:effectRef idx="0">
            <a:schemeClr val="accent1"/>
          </a:effectRef>
          <a:fontRef idx="minor">
            <a:schemeClr val="tx1"/>
          </a:fontRef>
        </p:style>
      </p:cxnSp>
      <p:pic>
        <p:nvPicPr>
          <p:cNvPr id="52" name="Graphic 51">
            <a:extLst>
              <a:ext uri="{FF2B5EF4-FFF2-40B4-BE49-F238E27FC236}">
                <a16:creationId xmlns:a16="http://schemas.microsoft.com/office/drawing/2014/main" id="{764C3BE9-C080-044D-B835-DE6AC1A2B375}"/>
              </a:ext>
            </a:extLst>
          </p:cNvPr>
          <p:cNvPicPr>
            <a:picLocks noChangeAspect="1"/>
          </p:cNvPicPr>
          <p:nvPr/>
        </p:nvPicPr>
        <p:blipFill>
          <a:blip r:embed="rId3" cstate="screen">
            <a:alphaModFix amt="50000"/>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45496" y="1638560"/>
            <a:ext cx="201989" cy="201989"/>
          </a:xfrm>
          <a:prstGeom prst="rect">
            <a:avLst/>
          </a:prstGeom>
        </p:spPr>
      </p:pic>
      <p:pic>
        <p:nvPicPr>
          <p:cNvPr id="53" name="Graphic 52">
            <a:extLst>
              <a:ext uri="{FF2B5EF4-FFF2-40B4-BE49-F238E27FC236}">
                <a16:creationId xmlns:a16="http://schemas.microsoft.com/office/drawing/2014/main" id="{7DE2D8BD-7865-7E46-A337-35331026CF3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674327" y="1638560"/>
            <a:ext cx="201989" cy="201989"/>
          </a:xfrm>
          <a:prstGeom prst="rect">
            <a:avLst/>
          </a:prstGeom>
        </p:spPr>
      </p:pic>
      <p:pic>
        <p:nvPicPr>
          <p:cNvPr id="54" name="Graphic 53" descr="Envelope">
            <a:extLst>
              <a:ext uri="{FF2B5EF4-FFF2-40B4-BE49-F238E27FC236}">
                <a16:creationId xmlns:a16="http://schemas.microsoft.com/office/drawing/2014/main" id="{ABB08615-F359-034D-9D9C-C6117F337E23}"/>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437970" y="3493153"/>
            <a:ext cx="483921" cy="483921"/>
          </a:xfrm>
          <a:prstGeom prst="rect">
            <a:avLst/>
          </a:prstGeom>
        </p:spPr>
      </p:pic>
      <p:sp>
        <p:nvSpPr>
          <p:cNvPr id="55" name="TextBox 54">
            <a:extLst>
              <a:ext uri="{FF2B5EF4-FFF2-40B4-BE49-F238E27FC236}">
                <a16:creationId xmlns:a16="http://schemas.microsoft.com/office/drawing/2014/main" id="{08FDEC38-4B02-7642-A346-321BD82A3FA2}"/>
              </a:ext>
            </a:extLst>
          </p:cNvPr>
          <p:cNvSpPr txBox="1"/>
          <p:nvPr/>
        </p:nvSpPr>
        <p:spPr>
          <a:xfrm>
            <a:off x="9658852" y="3610167"/>
            <a:ext cx="243341" cy="338554"/>
          </a:xfrm>
          <a:prstGeom prst="rect">
            <a:avLst/>
          </a:prstGeom>
          <a:solidFill>
            <a:schemeClr val="accent5"/>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defRPr/>
            </a:pPr>
            <a:r>
              <a:rPr lang="en-US" sz="1600">
                <a:solidFill>
                  <a:srgbClr val="FFFFFF"/>
                </a:solidFill>
                <a:latin typeface="Open Sans" panose="020B0606030504020204" pitchFamily="34" charset="0"/>
                <a:cs typeface="Calibri Light"/>
              </a:rPr>
              <a:t>1</a:t>
            </a:r>
          </a:p>
        </p:txBody>
      </p:sp>
      <p:sp>
        <p:nvSpPr>
          <p:cNvPr id="56" name="TextBox 55">
            <a:extLst>
              <a:ext uri="{FF2B5EF4-FFF2-40B4-BE49-F238E27FC236}">
                <a16:creationId xmlns:a16="http://schemas.microsoft.com/office/drawing/2014/main" id="{A5B7CA90-3170-A445-B464-8D6D16348FB2}"/>
              </a:ext>
            </a:extLst>
          </p:cNvPr>
          <p:cNvSpPr txBox="1"/>
          <p:nvPr/>
        </p:nvSpPr>
        <p:spPr>
          <a:xfrm>
            <a:off x="8482388" y="3070796"/>
            <a:ext cx="243341" cy="338554"/>
          </a:xfrm>
          <a:prstGeom prst="rect">
            <a:avLst/>
          </a:prstGeom>
          <a:solidFill>
            <a:schemeClr val="accent5"/>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defRPr/>
            </a:pPr>
            <a:r>
              <a:rPr lang="en-US" sz="1600">
                <a:solidFill>
                  <a:srgbClr val="FFFFFF"/>
                </a:solidFill>
                <a:latin typeface="Open Sans" panose="020B0606030504020204" pitchFamily="34" charset="0"/>
                <a:cs typeface="Calibri Light"/>
              </a:rPr>
              <a:t>2</a:t>
            </a:r>
          </a:p>
        </p:txBody>
      </p:sp>
      <p:sp>
        <p:nvSpPr>
          <p:cNvPr id="57" name="TextBox 56">
            <a:extLst>
              <a:ext uri="{FF2B5EF4-FFF2-40B4-BE49-F238E27FC236}">
                <a16:creationId xmlns:a16="http://schemas.microsoft.com/office/drawing/2014/main" id="{18B4507A-A82A-9849-8A3D-A8495DCEBDC1}"/>
              </a:ext>
            </a:extLst>
          </p:cNvPr>
          <p:cNvSpPr txBox="1"/>
          <p:nvPr/>
        </p:nvSpPr>
        <p:spPr>
          <a:xfrm>
            <a:off x="6695988" y="3442518"/>
            <a:ext cx="243341" cy="338554"/>
          </a:xfrm>
          <a:prstGeom prst="rect">
            <a:avLst/>
          </a:prstGeom>
          <a:solidFill>
            <a:schemeClr val="accent5"/>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defRPr/>
            </a:pPr>
            <a:r>
              <a:rPr lang="en-US" sz="1600">
                <a:solidFill>
                  <a:srgbClr val="FFFFFF"/>
                </a:solidFill>
                <a:latin typeface="Open Sans" panose="020B0606030504020204" pitchFamily="34" charset="0"/>
                <a:cs typeface="Calibri Light"/>
              </a:rPr>
              <a:t>4</a:t>
            </a:r>
          </a:p>
        </p:txBody>
      </p:sp>
      <p:sp>
        <p:nvSpPr>
          <p:cNvPr id="58" name="TextBox 57">
            <a:extLst>
              <a:ext uri="{FF2B5EF4-FFF2-40B4-BE49-F238E27FC236}">
                <a16:creationId xmlns:a16="http://schemas.microsoft.com/office/drawing/2014/main" id="{2ED28C9D-B12E-194F-B8C1-79A5061A4592}"/>
              </a:ext>
            </a:extLst>
          </p:cNvPr>
          <p:cNvSpPr txBox="1"/>
          <p:nvPr/>
        </p:nvSpPr>
        <p:spPr>
          <a:xfrm>
            <a:off x="7397252" y="3215142"/>
            <a:ext cx="243341" cy="338554"/>
          </a:xfrm>
          <a:prstGeom prst="rect">
            <a:avLst/>
          </a:prstGeom>
          <a:solidFill>
            <a:schemeClr val="accent5"/>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defRPr/>
            </a:pPr>
            <a:r>
              <a:rPr lang="en-US" sz="1600">
                <a:solidFill>
                  <a:srgbClr val="FFFFFF"/>
                </a:solidFill>
                <a:latin typeface="Open Sans" panose="020B0606030504020204" pitchFamily="34" charset="0"/>
                <a:cs typeface="Calibri Light"/>
              </a:rPr>
              <a:t>3</a:t>
            </a:r>
          </a:p>
        </p:txBody>
      </p:sp>
      <p:sp>
        <p:nvSpPr>
          <p:cNvPr id="59" name="TextBox 58">
            <a:extLst>
              <a:ext uri="{FF2B5EF4-FFF2-40B4-BE49-F238E27FC236}">
                <a16:creationId xmlns:a16="http://schemas.microsoft.com/office/drawing/2014/main" id="{5B65D19D-E071-5143-AF02-20E9C86CF54A}"/>
              </a:ext>
            </a:extLst>
          </p:cNvPr>
          <p:cNvSpPr txBox="1"/>
          <p:nvPr/>
        </p:nvSpPr>
        <p:spPr>
          <a:xfrm>
            <a:off x="7986524" y="2294791"/>
            <a:ext cx="243341" cy="338554"/>
          </a:xfrm>
          <a:prstGeom prst="rect">
            <a:avLst/>
          </a:prstGeom>
          <a:solidFill>
            <a:schemeClr val="accent5"/>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defRPr/>
            </a:pPr>
            <a:r>
              <a:rPr lang="en-US" sz="1600">
                <a:solidFill>
                  <a:srgbClr val="FFFFFF"/>
                </a:solidFill>
                <a:latin typeface="Open Sans" panose="020B0606030504020204" pitchFamily="34" charset="0"/>
                <a:cs typeface="Calibri Light"/>
              </a:rPr>
              <a:t>5</a:t>
            </a:r>
          </a:p>
        </p:txBody>
      </p:sp>
      <p:cxnSp>
        <p:nvCxnSpPr>
          <p:cNvPr id="60" name="Straight Arrow Connector 59">
            <a:extLst>
              <a:ext uri="{FF2B5EF4-FFF2-40B4-BE49-F238E27FC236}">
                <a16:creationId xmlns:a16="http://schemas.microsoft.com/office/drawing/2014/main" id="{47423848-1F96-6E42-BFA7-BF5AC1BCAF3E}"/>
              </a:ext>
            </a:extLst>
          </p:cNvPr>
          <p:cNvCxnSpPr>
            <a:cxnSpLocks/>
          </p:cNvCxnSpPr>
          <p:nvPr/>
        </p:nvCxnSpPr>
        <p:spPr>
          <a:xfrm flipH="1" flipV="1">
            <a:off x="7592527" y="2876285"/>
            <a:ext cx="2032080" cy="277847"/>
          </a:xfrm>
          <a:prstGeom prst="straightConnector1">
            <a:avLst/>
          </a:prstGeom>
          <a:ln w="19050" cmpd="sng">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9C893AD2-82D3-B340-9C1C-C45EA0288ED0}"/>
              </a:ext>
            </a:extLst>
          </p:cNvPr>
          <p:cNvCxnSpPr>
            <a:cxnSpLocks/>
            <a:stCxn id="41" idx="0"/>
            <a:endCxn id="49" idx="0"/>
          </p:cNvCxnSpPr>
          <p:nvPr/>
        </p:nvCxnSpPr>
        <p:spPr>
          <a:xfrm>
            <a:off x="7327063" y="2869650"/>
            <a:ext cx="9299" cy="1004026"/>
          </a:xfrm>
          <a:prstGeom prst="straightConnector1">
            <a:avLst/>
          </a:prstGeom>
          <a:ln w="19050" cmpd="sng">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6EB33C79-3EEB-0A49-9940-1EC22AFDBF26}"/>
              </a:ext>
            </a:extLst>
          </p:cNvPr>
          <p:cNvCxnSpPr>
            <a:cxnSpLocks/>
            <a:stCxn id="49" idx="1"/>
          </p:cNvCxnSpPr>
          <p:nvPr/>
        </p:nvCxnSpPr>
        <p:spPr>
          <a:xfrm flipH="1" flipV="1">
            <a:off x="7032784" y="2766981"/>
            <a:ext cx="26579" cy="1383695"/>
          </a:xfrm>
          <a:prstGeom prst="straightConnector1">
            <a:avLst/>
          </a:prstGeom>
          <a:ln w="19050" cmpd="sng">
            <a:prstDash val="dash"/>
            <a:tailEnd type="triangle"/>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4C4C65C6-3B2F-7248-9B4E-2F96261260C3}"/>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143916" y="4193453"/>
            <a:ext cx="492741" cy="322587"/>
          </a:xfrm>
          <a:prstGeom prst="rect">
            <a:avLst/>
          </a:prstGeom>
        </p:spPr>
      </p:pic>
      <p:pic>
        <p:nvPicPr>
          <p:cNvPr id="32" name="Graphic 31" descr="Thumbs up sign">
            <a:extLst>
              <a:ext uri="{FF2B5EF4-FFF2-40B4-BE49-F238E27FC236}">
                <a16:creationId xmlns:a16="http://schemas.microsoft.com/office/drawing/2014/main" id="{3400EE02-AF80-5548-9D69-B5F6F9FAB09E}"/>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8060410" y="1916249"/>
            <a:ext cx="362871" cy="362871"/>
          </a:xfrm>
          <a:prstGeom prst="rect">
            <a:avLst/>
          </a:prstGeom>
        </p:spPr>
      </p:pic>
    </p:spTree>
    <p:extLst>
      <p:ext uri="{BB962C8B-B14F-4D97-AF65-F5344CB8AC3E}">
        <p14:creationId xmlns:p14="http://schemas.microsoft.com/office/powerpoint/2010/main" val="46491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par>
                                <p:cTn id="8" presetID="9"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dissolve">
                                      <p:cBhvr>
                                        <p:cTn id="10" dur="500"/>
                                        <p:tgtEl>
                                          <p:spTgt spid="36"/>
                                        </p:tgtEl>
                                      </p:cBhvr>
                                    </p:animEffect>
                                  </p:childTnLst>
                                </p:cTn>
                              </p:par>
                              <p:par>
                                <p:cTn id="11" presetID="9" presetClass="entr" presetSubtype="0" fill="hold" nodeType="withEffect">
                                  <p:stCondLst>
                                    <p:cond delay="0"/>
                                  </p:stCondLst>
                                  <p:childTnLst>
                                    <p:set>
                                      <p:cBhvr>
                                        <p:cTn id="12" dur="1" fill="hold">
                                          <p:stCondLst>
                                            <p:cond delay="0"/>
                                          </p:stCondLst>
                                        </p:cTn>
                                        <p:tgtEl>
                                          <p:spTgt spid="27">
                                            <p:txEl>
                                              <p:pRg st="3" end="3"/>
                                            </p:txEl>
                                          </p:spTgt>
                                        </p:tgtEl>
                                        <p:attrNameLst>
                                          <p:attrName>style.visibility</p:attrName>
                                        </p:attrNameLst>
                                      </p:cBhvr>
                                      <p:to>
                                        <p:strVal val="visible"/>
                                      </p:to>
                                    </p:set>
                                    <p:animEffect transition="in" filter="dissolve">
                                      <p:cBhvr>
                                        <p:cTn id="13" dur="500"/>
                                        <p:tgtEl>
                                          <p:spTgt spid="2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7">
                                            <p:txEl>
                                              <p:pRg st="4" end="4"/>
                                            </p:txEl>
                                          </p:spTgt>
                                        </p:tgtEl>
                                        <p:attrNameLst>
                                          <p:attrName>style.visibility</p:attrName>
                                        </p:attrNameLst>
                                      </p:cBhvr>
                                      <p:to>
                                        <p:strVal val="visible"/>
                                      </p:to>
                                    </p:set>
                                    <p:animEffect transition="in" filter="dissolve">
                                      <p:cBhvr>
                                        <p:cTn id="18" dur="500"/>
                                        <p:tgtEl>
                                          <p:spTgt spid="27">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dissolve">
                                      <p:cBhvr>
                                        <p:cTn id="21" dur="500"/>
                                        <p:tgtEl>
                                          <p:spTgt spid="6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dissolve">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7">
                                            <p:txEl>
                                              <p:pRg st="5" end="5"/>
                                            </p:txEl>
                                          </p:spTgt>
                                        </p:tgtEl>
                                        <p:attrNameLst>
                                          <p:attrName>style.visibility</p:attrName>
                                        </p:attrNameLst>
                                      </p:cBhvr>
                                      <p:to>
                                        <p:strVal val="visible"/>
                                      </p:to>
                                    </p:set>
                                    <p:animEffect transition="in" filter="dissolve">
                                      <p:cBhvr>
                                        <p:cTn id="29" dur="500"/>
                                        <p:tgtEl>
                                          <p:spTgt spid="27">
                                            <p:txEl>
                                              <p:pRg st="5" end="5"/>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dissolve">
                                      <p:cBhvr>
                                        <p:cTn id="32" dur="500"/>
                                        <p:tgtEl>
                                          <p:spTgt spid="58"/>
                                        </p:tgtEl>
                                      </p:cBhvr>
                                    </p:animEffect>
                                  </p:childTnLst>
                                </p:cTn>
                              </p:par>
                              <p:par>
                                <p:cTn id="33" presetID="9" presetClass="entr" presetSubtype="0"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dissolve">
                                      <p:cBhvr>
                                        <p:cTn id="35" dur="500"/>
                                        <p:tgtEl>
                                          <p:spTgt spid="61"/>
                                        </p:tgtEl>
                                      </p:cBhvr>
                                    </p:animEffect>
                                  </p:childTnLst>
                                </p:cTn>
                              </p:par>
                              <p:par>
                                <p:cTn id="36" presetID="9" presetClass="entr" presetSubtype="0" fill="hold"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dissolve">
                                      <p:cBhvr>
                                        <p:cTn id="38" dur="500"/>
                                        <p:tgtEl>
                                          <p:spTgt spid="54"/>
                                        </p:tgtEl>
                                      </p:cBhvr>
                                    </p:animEffect>
                                  </p:childTnLst>
                                </p:cTn>
                              </p:par>
                              <p:par>
                                <p:cTn id="39" presetID="9"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dissolve">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7">
                                            <p:txEl>
                                              <p:pRg st="6" end="6"/>
                                            </p:txEl>
                                          </p:spTgt>
                                        </p:tgtEl>
                                        <p:attrNameLst>
                                          <p:attrName>style.visibility</p:attrName>
                                        </p:attrNameLst>
                                      </p:cBhvr>
                                      <p:to>
                                        <p:strVal val="visible"/>
                                      </p:to>
                                    </p:set>
                                    <p:animEffect transition="in" filter="dissolve">
                                      <p:cBhvr>
                                        <p:cTn id="46" dur="500"/>
                                        <p:tgtEl>
                                          <p:spTgt spid="27">
                                            <p:txEl>
                                              <p:pRg st="6" end="6"/>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dissolve">
                                      <p:cBhvr>
                                        <p:cTn id="49" dur="500"/>
                                        <p:tgtEl>
                                          <p:spTgt spid="57"/>
                                        </p:tgtEl>
                                      </p:cBhvr>
                                    </p:animEffect>
                                  </p:childTnLst>
                                </p:cTn>
                              </p:par>
                              <p:par>
                                <p:cTn id="50" presetID="9" presetClass="entr" presetSubtype="0" fill="hold"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dissolve">
                                      <p:cBhvr>
                                        <p:cTn id="57" dur="500"/>
                                        <p:tgtEl>
                                          <p:spTgt spid="59"/>
                                        </p:tgtEl>
                                      </p:cBhvr>
                                    </p:animEffect>
                                  </p:childTnLst>
                                </p:cTn>
                              </p:par>
                              <p:par>
                                <p:cTn id="58" presetID="9" presetClass="entr" presetSubtype="0" fill="hold"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dissolve">
                                      <p:cBhvr>
                                        <p:cTn id="60" dur="500"/>
                                        <p:tgtEl>
                                          <p:spTgt spid="51"/>
                                        </p:tgtEl>
                                      </p:cBhvr>
                                    </p:animEffect>
                                  </p:childTnLst>
                                </p:cTn>
                              </p:par>
                              <p:par>
                                <p:cTn id="61" presetID="9" presetClass="entr" presetSubtype="0" fill="hold" nodeType="withEffect">
                                  <p:stCondLst>
                                    <p:cond delay="0"/>
                                  </p:stCondLst>
                                  <p:childTnLst>
                                    <p:set>
                                      <p:cBhvr>
                                        <p:cTn id="62" dur="1" fill="hold">
                                          <p:stCondLst>
                                            <p:cond delay="0"/>
                                          </p:stCondLst>
                                        </p:cTn>
                                        <p:tgtEl>
                                          <p:spTgt spid="27">
                                            <p:txEl>
                                              <p:pRg st="7" end="7"/>
                                            </p:txEl>
                                          </p:spTgt>
                                        </p:tgtEl>
                                        <p:attrNameLst>
                                          <p:attrName>style.visibility</p:attrName>
                                        </p:attrNameLst>
                                      </p:cBhvr>
                                      <p:to>
                                        <p:strVal val="visible"/>
                                      </p:to>
                                    </p:set>
                                    <p:animEffect transition="in" filter="dissolve">
                                      <p:cBhvr>
                                        <p:cTn id="63" dur="500"/>
                                        <p:tgtEl>
                                          <p:spTgt spid="27">
                                            <p:txEl>
                                              <p:pRg st="7" end="7"/>
                                            </p:txEl>
                                          </p:spTgt>
                                        </p:tgtEl>
                                      </p:cBhvr>
                                    </p:animEffect>
                                  </p:childTnLst>
                                </p:cTn>
                              </p:par>
                              <p:par>
                                <p:cTn id="64" presetID="9" presetClass="entr" presetSubtype="0"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dissolve">
                                      <p:cBhvr>
                                        <p:cTn id="66" dur="500"/>
                                        <p:tgtEl>
                                          <p:spTgt spid="44"/>
                                        </p:tgtEl>
                                      </p:cBhvr>
                                    </p:animEffect>
                                  </p:childTnLst>
                                </p:cTn>
                              </p:par>
                              <p:par>
                                <p:cTn id="67" presetID="9"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dissolve">
                                      <p:cBhvr>
                                        <p:cTn id="6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D33D1-EDD0-3535-B8D5-2562E02FA56B}"/>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473B70C7-C487-BB0D-9852-7F6FD5DFB5ED}"/>
              </a:ext>
            </a:extLst>
          </p:cNvPr>
          <p:cNvSpPr>
            <a:spLocks noGrp="1"/>
          </p:cNvSpPr>
          <p:nvPr>
            <p:ph type="sldNum" sz="quarter" idx="10"/>
          </p:nvPr>
        </p:nvSpPr>
        <p:spPr/>
        <p:txBody>
          <a:bodyPr/>
          <a:lstStyle/>
          <a:p>
            <a:fld id="{4A70B06D-F489-48FF-A885-ABB74CD5C952}" type="slidenum">
              <a:rPr lang="en-US" smtClean="0"/>
              <a:pPr/>
              <a:t>14</a:t>
            </a:fld>
            <a:endParaRPr lang="en-US" dirty="0"/>
          </a:p>
        </p:txBody>
      </p:sp>
      <p:pic>
        <p:nvPicPr>
          <p:cNvPr id="6" name="Picture 5">
            <a:extLst>
              <a:ext uri="{FF2B5EF4-FFF2-40B4-BE49-F238E27FC236}">
                <a16:creationId xmlns:a16="http://schemas.microsoft.com/office/drawing/2014/main" id="{610CB8BC-3B35-9BC6-C101-BDEEDE0B6C0C}"/>
              </a:ext>
            </a:extLst>
          </p:cNvPr>
          <p:cNvPicPr>
            <a:picLocks noChangeAspect="1"/>
          </p:cNvPicPr>
          <p:nvPr/>
        </p:nvPicPr>
        <p:blipFill>
          <a:blip r:embed="rId2"/>
          <a:stretch>
            <a:fillRect/>
          </a:stretch>
        </p:blipFill>
        <p:spPr>
          <a:xfrm>
            <a:off x="728472" y="621468"/>
            <a:ext cx="7772400" cy="5615064"/>
          </a:xfrm>
          <a:prstGeom prst="rect">
            <a:avLst/>
          </a:prstGeom>
        </p:spPr>
      </p:pic>
      <p:pic>
        <p:nvPicPr>
          <p:cNvPr id="7" name="Picture 6">
            <a:extLst>
              <a:ext uri="{FF2B5EF4-FFF2-40B4-BE49-F238E27FC236}">
                <a16:creationId xmlns:a16="http://schemas.microsoft.com/office/drawing/2014/main" id="{05471664-76AD-F4E7-667A-21448EAE83A4}"/>
              </a:ext>
            </a:extLst>
          </p:cNvPr>
          <p:cNvPicPr>
            <a:picLocks noChangeAspect="1"/>
          </p:cNvPicPr>
          <p:nvPr/>
        </p:nvPicPr>
        <p:blipFill>
          <a:blip r:embed="rId3"/>
          <a:stretch>
            <a:fillRect/>
          </a:stretch>
        </p:blipFill>
        <p:spPr>
          <a:xfrm>
            <a:off x="5967257" y="3840480"/>
            <a:ext cx="6013602" cy="2222898"/>
          </a:xfrm>
          <a:prstGeom prst="rect">
            <a:avLst/>
          </a:prstGeom>
        </p:spPr>
      </p:pic>
    </p:spTree>
    <p:extLst>
      <p:ext uri="{BB962C8B-B14F-4D97-AF65-F5344CB8AC3E}">
        <p14:creationId xmlns:p14="http://schemas.microsoft.com/office/powerpoint/2010/main" val="28063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0CB7EA-C7D1-F129-3FD2-B27A6C05ECF7}"/>
              </a:ext>
            </a:extLst>
          </p:cNvPr>
          <p:cNvSpPr>
            <a:spLocks noGrp="1"/>
          </p:cNvSpPr>
          <p:nvPr>
            <p:ph type="title"/>
          </p:nvPr>
        </p:nvSpPr>
        <p:spPr/>
        <p:txBody>
          <a:bodyPr/>
          <a:lstStyle/>
          <a:p>
            <a:r>
              <a:rPr lang="en-US" dirty="0"/>
              <a:t>Least Privilege Access  </a:t>
            </a:r>
          </a:p>
        </p:txBody>
      </p:sp>
      <p:sp>
        <p:nvSpPr>
          <p:cNvPr id="5" name="Text Placeholder 4">
            <a:extLst>
              <a:ext uri="{FF2B5EF4-FFF2-40B4-BE49-F238E27FC236}">
                <a16:creationId xmlns:a16="http://schemas.microsoft.com/office/drawing/2014/main" id="{EB8E6144-F0C1-5367-B22B-02959E861384}"/>
              </a:ext>
            </a:extLst>
          </p:cNvPr>
          <p:cNvSpPr>
            <a:spLocks noGrp="1"/>
          </p:cNvSpPr>
          <p:nvPr>
            <p:ph type="body" sz="quarter" idx="12"/>
          </p:nvPr>
        </p:nvSpPr>
        <p:spPr>
          <a:xfrm>
            <a:off x="263525" y="2321005"/>
            <a:ext cx="11406680" cy="3962564"/>
          </a:xfrm>
        </p:spPr>
        <p:txBody>
          <a:bodyPr>
            <a:normAutofit/>
          </a:bodyPr>
          <a:lstStyle/>
          <a:p>
            <a:r>
              <a:rPr lang="en-US" dirty="0"/>
              <a:t>Trust no one, not even internal services, resources, and actors</a:t>
            </a:r>
          </a:p>
          <a:p>
            <a:r>
              <a:rPr lang="en-US" dirty="0"/>
              <a:t>User VPN</a:t>
            </a:r>
          </a:p>
          <a:p>
            <a:r>
              <a:rPr lang="en-US" dirty="0"/>
              <a:t>RBAC</a:t>
            </a:r>
          </a:p>
          <a:p>
            <a:r>
              <a:rPr lang="en-US" dirty="0"/>
              <a:t>Parameter security solutions not sufficient (lateral movement)</a:t>
            </a:r>
          </a:p>
          <a:p>
            <a:endParaRPr lang="en-US" dirty="0"/>
          </a:p>
        </p:txBody>
      </p:sp>
      <p:sp>
        <p:nvSpPr>
          <p:cNvPr id="2" name="TextBox 1">
            <a:extLst>
              <a:ext uri="{FF2B5EF4-FFF2-40B4-BE49-F238E27FC236}">
                <a16:creationId xmlns:a16="http://schemas.microsoft.com/office/drawing/2014/main" id="{3B065D9F-E2DD-4533-D731-93E59E1EE2C3}"/>
              </a:ext>
            </a:extLst>
          </p:cNvPr>
          <p:cNvSpPr txBox="1"/>
          <p:nvPr/>
        </p:nvSpPr>
        <p:spPr>
          <a:xfrm>
            <a:off x="358346" y="975599"/>
            <a:ext cx="11311859" cy="1200329"/>
          </a:xfrm>
          <a:prstGeom prst="rect">
            <a:avLst/>
          </a:prstGeom>
          <a:solidFill>
            <a:srgbClr val="FFC000"/>
          </a:solidFill>
        </p:spPr>
        <p:txBody>
          <a:bodyPr wrap="square">
            <a:spAutoFit/>
          </a:bodyPr>
          <a:lstStyle/>
          <a:p>
            <a:pPr algn="ctr"/>
            <a:r>
              <a:rPr lang="en-US" b="1">
                <a:effectLst/>
                <a:latin typeface="Times New Roman" panose="02020603050405020304" pitchFamily="18" charset="0"/>
              </a:rPr>
              <a:t>Tenet </a:t>
            </a:r>
            <a:r>
              <a:rPr lang="en-US" b="1" dirty="0">
                <a:effectLst/>
                <a:latin typeface="Times New Roman" panose="02020603050405020304" pitchFamily="18" charset="0"/>
              </a:rPr>
              <a:t>from NIST Publication 800-207 - Zero Trust Architecture (ZTA)</a:t>
            </a:r>
            <a:endParaRPr lang="en-US" dirty="0">
              <a:effectLst/>
              <a:latin typeface="Times New Roman" panose="02020603050405020304" pitchFamily="18" charset="0"/>
            </a:endParaRPr>
          </a:p>
          <a:p>
            <a:pPr algn="ctr"/>
            <a:br>
              <a:rPr lang="en-US" b="1" dirty="0">
                <a:effectLst/>
                <a:latin typeface="Times New Roman" panose="02020603050405020304" pitchFamily="18" charset="0"/>
              </a:rPr>
            </a:br>
            <a:r>
              <a:rPr lang="en-US" b="1" dirty="0">
                <a:effectLst/>
                <a:latin typeface="Times New Roman" panose="02020603050405020304" pitchFamily="18" charset="0"/>
              </a:rPr>
              <a:t>Trust in the requester is evaluated before the access is granted. Access should also be granted with the least privileges needed to complete the task. </a:t>
            </a:r>
          </a:p>
        </p:txBody>
      </p:sp>
    </p:spTree>
    <p:extLst>
      <p:ext uri="{BB962C8B-B14F-4D97-AF65-F5344CB8AC3E}">
        <p14:creationId xmlns:p14="http://schemas.microsoft.com/office/powerpoint/2010/main" val="317760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B0A9FA-C926-EEAF-D374-8DBEC3632E26}"/>
              </a:ext>
            </a:extLst>
          </p:cNvPr>
          <p:cNvSpPr>
            <a:spLocks noGrp="1"/>
          </p:cNvSpPr>
          <p:nvPr>
            <p:ph type="title"/>
          </p:nvPr>
        </p:nvSpPr>
        <p:spPr/>
        <p:txBody>
          <a:bodyPr/>
          <a:lstStyle/>
          <a:p>
            <a:r>
              <a:rPr lang="en-US" dirty="0"/>
              <a:t>RBAC</a:t>
            </a:r>
          </a:p>
        </p:txBody>
      </p:sp>
      <p:sp>
        <p:nvSpPr>
          <p:cNvPr id="2" name="Text Placeholder 1">
            <a:extLst>
              <a:ext uri="{FF2B5EF4-FFF2-40B4-BE49-F238E27FC236}">
                <a16:creationId xmlns:a16="http://schemas.microsoft.com/office/drawing/2014/main" id="{B1083370-7489-6675-C64C-DEE3E781F486}"/>
              </a:ext>
            </a:extLst>
          </p:cNvPr>
          <p:cNvSpPr>
            <a:spLocks noGrp="1"/>
          </p:cNvSpPr>
          <p:nvPr>
            <p:ph type="body" sz="quarter" idx="10"/>
          </p:nvPr>
        </p:nvSpPr>
        <p:spPr/>
        <p:txBody>
          <a:bodyPr/>
          <a:lstStyle/>
          <a:p>
            <a:endParaRPr lang="en-US"/>
          </a:p>
        </p:txBody>
      </p:sp>
      <p:sp>
        <p:nvSpPr>
          <p:cNvPr id="3" name="Slide Number Placeholder 2">
            <a:extLst>
              <a:ext uri="{FF2B5EF4-FFF2-40B4-BE49-F238E27FC236}">
                <a16:creationId xmlns:a16="http://schemas.microsoft.com/office/drawing/2014/main" id="{9F723C5B-9520-E816-12E6-106109809DA4}"/>
              </a:ext>
            </a:extLst>
          </p:cNvPr>
          <p:cNvSpPr>
            <a:spLocks noGrp="1"/>
          </p:cNvSpPr>
          <p:nvPr>
            <p:ph type="sldNum" sz="quarter" idx="4294967295"/>
          </p:nvPr>
        </p:nvSpPr>
        <p:spPr>
          <a:xfrm>
            <a:off x="11757025" y="6473825"/>
            <a:ext cx="434975" cy="288925"/>
          </a:xfrm>
        </p:spPr>
        <p:txBody>
          <a:bodyPr/>
          <a:lstStyle/>
          <a:p>
            <a:fld id="{4A70B06D-F489-48FF-A885-ABB74CD5C952}" type="slidenum">
              <a:rPr lang="en-US" smtClean="0"/>
              <a:pPr/>
              <a:t>3</a:t>
            </a:fld>
            <a:endParaRPr lang="en-US" dirty="0"/>
          </a:p>
        </p:txBody>
      </p:sp>
    </p:spTree>
    <p:extLst>
      <p:ext uri="{BB962C8B-B14F-4D97-AF65-F5344CB8AC3E}">
        <p14:creationId xmlns:p14="http://schemas.microsoft.com/office/powerpoint/2010/main" val="148694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83DB62A5-DD63-4521-3A26-AC8F323D1C6D}"/>
              </a:ext>
            </a:extLst>
          </p:cNvPr>
          <p:cNvPicPr>
            <a:picLocks noChangeAspect="1"/>
          </p:cNvPicPr>
          <p:nvPr/>
        </p:nvPicPr>
        <p:blipFill>
          <a:blip r:embed="rId3"/>
          <a:stretch>
            <a:fillRect/>
          </a:stretch>
        </p:blipFill>
        <p:spPr>
          <a:xfrm>
            <a:off x="396140" y="694710"/>
            <a:ext cx="10918397" cy="5761553"/>
          </a:xfrm>
          <a:prstGeom prst="rect">
            <a:avLst/>
          </a:prstGeom>
          <a:effectLst>
            <a:innerShdw blurRad="114300">
              <a:prstClr val="black"/>
            </a:innerShdw>
          </a:effectLst>
        </p:spPr>
      </p:pic>
      <p:sp>
        <p:nvSpPr>
          <p:cNvPr id="2" name="Title 1"/>
          <p:cNvSpPr>
            <a:spLocks noGrp="1"/>
          </p:cNvSpPr>
          <p:nvPr>
            <p:ph type="title"/>
          </p:nvPr>
        </p:nvSpPr>
        <p:spPr/>
        <p:txBody>
          <a:bodyPr>
            <a:normAutofit/>
          </a:bodyPr>
          <a:lstStyle/>
          <a:p>
            <a:r>
              <a:rPr lang="en-US" dirty="0"/>
              <a:t>User Access- </a:t>
            </a:r>
            <a:r>
              <a:rPr lang="en-US" dirty="0" err="1"/>
              <a:t>CoPilot</a:t>
            </a:r>
            <a:endParaRPr lang="en-US" dirty="0"/>
          </a:p>
        </p:txBody>
      </p:sp>
      <p:sp>
        <p:nvSpPr>
          <p:cNvPr id="5" name="Slide Number Placeholder 4">
            <a:extLst>
              <a:ext uri="{FF2B5EF4-FFF2-40B4-BE49-F238E27FC236}">
                <a16:creationId xmlns:a16="http://schemas.microsoft.com/office/drawing/2014/main" id="{493E916B-C246-AC47-9228-479CE0ED414A}"/>
              </a:ext>
            </a:extLst>
          </p:cNvPr>
          <p:cNvSpPr>
            <a:spLocks noGrp="1"/>
          </p:cNvSpPr>
          <p:nvPr>
            <p:ph type="sldNum" sz="quarter" idx="10"/>
          </p:nvPr>
        </p:nvSpPr>
        <p:spPr/>
        <p:txBody>
          <a:bodyPr/>
          <a:lstStyle/>
          <a:p>
            <a:fld id="{4A70B06D-F489-48FF-A885-ABB74CD5C952}" type="slidenum">
              <a:rPr lang="en-US" smtClean="0"/>
              <a:pPr/>
              <a:t>4</a:t>
            </a:fld>
            <a:endParaRPr lang="en-US" dirty="0"/>
          </a:p>
        </p:txBody>
      </p:sp>
      <p:pic>
        <p:nvPicPr>
          <p:cNvPr id="6" name="Picture 5" descr="A screenshot of a computer&#10;&#10;Description automatically generated">
            <a:extLst>
              <a:ext uri="{FF2B5EF4-FFF2-40B4-BE49-F238E27FC236}">
                <a16:creationId xmlns:a16="http://schemas.microsoft.com/office/drawing/2014/main" id="{A3CE0AA3-3FA9-C648-B3D3-EC71B033F80D}"/>
              </a:ext>
            </a:extLst>
          </p:cNvPr>
          <p:cNvPicPr>
            <a:picLocks noChangeAspect="1"/>
          </p:cNvPicPr>
          <p:nvPr/>
        </p:nvPicPr>
        <p:blipFill>
          <a:blip r:embed="rId4"/>
          <a:stretch>
            <a:fillRect/>
          </a:stretch>
        </p:blipFill>
        <p:spPr>
          <a:xfrm>
            <a:off x="4608886" y="3265336"/>
            <a:ext cx="3312969" cy="3480715"/>
          </a:xfrm>
          <a:prstGeom prst="rect">
            <a:avLst/>
          </a:prstGeom>
          <a:effectLst>
            <a:innerShdw blurRad="114300">
              <a:prstClr val="black"/>
            </a:innerShdw>
          </a:effectLst>
        </p:spPr>
      </p:pic>
    </p:spTree>
    <p:extLst>
      <p:ext uri="{BB962C8B-B14F-4D97-AF65-F5344CB8AC3E}">
        <p14:creationId xmlns:p14="http://schemas.microsoft.com/office/powerpoint/2010/main" val="395721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CB59-7827-55B3-8D13-0D63613C76B7}"/>
              </a:ext>
            </a:extLst>
          </p:cNvPr>
          <p:cNvSpPr>
            <a:spLocks noGrp="1"/>
          </p:cNvSpPr>
          <p:nvPr>
            <p:ph type="title"/>
          </p:nvPr>
        </p:nvSpPr>
        <p:spPr/>
        <p:txBody>
          <a:bodyPr/>
          <a:lstStyle/>
          <a:p>
            <a:r>
              <a:rPr lang="en-US" dirty="0"/>
              <a:t>Aviatrix RBAC Control</a:t>
            </a:r>
          </a:p>
        </p:txBody>
      </p:sp>
      <p:sp>
        <p:nvSpPr>
          <p:cNvPr id="3" name="Slide Number Placeholder 2">
            <a:extLst>
              <a:ext uri="{FF2B5EF4-FFF2-40B4-BE49-F238E27FC236}">
                <a16:creationId xmlns:a16="http://schemas.microsoft.com/office/drawing/2014/main" id="{E5401CE4-B77F-7749-BF91-EF2231532F92}"/>
              </a:ext>
            </a:extLst>
          </p:cNvPr>
          <p:cNvSpPr>
            <a:spLocks noGrp="1"/>
          </p:cNvSpPr>
          <p:nvPr>
            <p:ph type="sldNum" sz="quarter" idx="10"/>
          </p:nvPr>
        </p:nvSpPr>
        <p:spPr/>
        <p:txBody>
          <a:bodyPr/>
          <a:lstStyle/>
          <a:p>
            <a:fld id="{4A70B06D-F489-48FF-A885-ABB74CD5C952}" type="slidenum">
              <a:rPr lang="en-US" smtClean="0"/>
              <a:pPr/>
              <a:t>5</a:t>
            </a:fld>
            <a:endParaRPr lang="en-US" dirty="0"/>
          </a:p>
        </p:txBody>
      </p:sp>
      <p:pic>
        <p:nvPicPr>
          <p:cNvPr id="4" name="Picture 3">
            <a:extLst>
              <a:ext uri="{FF2B5EF4-FFF2-40B4-BE49-F238E27FC236}">
                <a16:creationId xmlns:a16="http://schemas.microsoft.com/office/drawing/2014/main" id="{45AFB418-8DA6-D8D8-8DF9-57E367CA1933}"/>
              </a:ext>
            </a:extLst>
          </p:cNvPr>
          <p:cNvPicPr>
            <a:picLocks noChangeAspect="1"/>
          </p:cNvPicPr>
          <p:nvPr/>
        </p:nvPicPr>
        <p:blipFill>
          <a:blip r:embed="rId2"/>
          <a:srcRect/>
          <a:stretch/>
        </p:blipFill>
        <p:spPr>
          <a:xfrm>
            <a:off x="264311" y="1179022"/>
            <a:ext cx="8605589" cy="4499957"/>
          </a:xfrm>
          <a:prstGeom prst="rect">
            <a:avLst/>
          </a:prstGeom>
        </p:spPr>
      </p:pic>
      <p:pic>
        <p:nvPicPr>
          <p:cNvPr id="5" name="Picture 4">
            <a:extLst>
              <a:ext uri="{FF2B5EF4-FFF2-40B4-BE49-F238E27FC236}">
                <a16:creationId xmlns:a16="http://schemas.microsoft.com/office/drawing/2014/main" id="{65FAEC98-4B04-C8B2-8D9A-7DBD7F27D690}"/>
              </a:ext>
            </a:extLst>
          </p:cNvPr>
          <p:cNvPicPr>
            <a:picLocks noChangeAspect="1"/>
          </p:cNvPicPr>
          <p:nvPr/>
        </p:nvPicPr>
        <p:blipFill>
          <a:blip r:embed="rId3"/>
          <a:stretch>
            <a:fillRect/>
          </a:stretch>
        </p:blipFill>
        <p:spPr>
          <a:xfrm>
            <a:off x="2682239" y="1179021"/>
            <a:ext cx="6187660" cy="4515947"/>
          </a:xfrm>
          <a:prstGeom prst="rect">
            <a:avLst/>
          </a:prstGeom>
        </p:spPr>
      </p:pic>
    </p:spTree>
    <p:extLst>
      <p:ext uri="{BB962C8B-B14F-4D97-AF65-F5344CB8AC3E}">
        <p14:creationId xmlns:p14="http://schemas.microsoft.com/office/powerpoint/2010/main" val="36983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Authentication</a:t>
            </a:r>
          </a:p>
        </p:txBody>
      </p:sp>
      <p:sp>
        <p:nvSpPr>
          <p:cNvPr id="3" name="Slide Number Placeholder 2">
            <a:extLst>
              <a:ext uri="{FF2B5EF4-FFF2-40B4-BE49-F238E27FC236}">
                <a16:creationId xmlns:a16="http://schemas.microsoft.com/office/drawing/2014/main" id="{67C8C033-5552-CF40-9849-ABAD6D4B1803}"/>
              </a:ext>
            </a:extLst>
          </p:cNvPr>
          <p:cNvSpPr>
            <a:spLocks noGrp="1"/>
          </p:cNvSpPr>
          <p:nvPr>
            <p:ph type="sldNum" sz="quarter" idx="10"/>
          </p:nvPr>
        </p:nvSpPr>
        <p:spPr/>
        <p:txBody>
          <a:bodyPr/>
          <a:lstStyle/>
          <a:p>
            <a:fld id="{4A70B06D-F489-48FF-A885-ABB74CD5C952}" type="slidenum">
              <a:rPr lang="en-US" smtClean="0"/>
              <a:pPr/>
              <a:t>6</a:t>
            </a:fld>
            <a:endParaRPr lang="en-US" dirty="0"/>
          </a:p>
        </p:txBody>
      </p:sp>
      <p:sp>
        <p:nvSpPr>
          <p:cNvPr id="7" name="Text Placeholder 6">
            <a:extLst>
              <a:ext uri="{FF2B5EF4-FFF2-40B4-BE49-F238E27FC236}">
                <a16:creationId xmlns:a16="http://schemas.microsoft.com/office/drawing/2014/main" id="{7B33AE6E-45CB-0605-887F-BF243EAC160D}"/>
              </a:ext>
            </a:extLst>
          </p:cNvPr>
          <p:cNvSpPr>
            <a:spLocks noGrp="1"/>
          </p:cNvSpPr>
          <p:nvPr>
            <p:ph type="body" sz="quarter" idx="12"/>
          </p:nvPr>
        </p:nvSpPr>
        <p:spPr/>
        <p:txBody>
          <a:bodyPr/>
          <a:lstStyle/>
          <a:p>
            <a:endParaRPr lang="en-US"/>
          </a:p>
        </p:txBody>
      </p:sp>
      <p:sp>
        <p:nvSpPr>
          <p:cNvPr id="8" name="Text Placeholder 7">
            <a:extLst>
              <a:ext uri="{FF2B5EF4-FFF2-40B4-BE49-F238E27FC236}">
                <a16:creationId xmlns:a16="http://schemas.microsoft.com/office/drawing/2014/main" id="{E6F324A2-7BE3-930E-F969-4871C13C399F}"/>
              </a:ext>
            </a:extLst>
          </p:cNvPr>
          <p:cNvSpPr>
            <a:spLocks noGrp="1"/>
          </p:cNvSpPr>
          <p:nvPr>
            <p:ph type="body" sz="quarter" idx="13"/>
          </p:nvPr>
        </p:nvSpPr>
        <p:spPr/>
        <p:txBody>
          <a:bodyPr>
            <a:normAutofit fontScale="92500" lnSpcReduction="20000"/>
          </a:bodyPr>
          <a:lstStyle/>
          <a:p>
            <a:r>
              <a:rPr lang="en-US" sz="2400" dirty="0"/>
              <a:t>Users can be authenticated </a:t>
            </a:r>
            <a:r>
              <a:rPr lang="en-US" sz="2400" b="1" dirty="0"/>
              <a:t>Locally or u</a:t>
            </a:r>
            <a:r>
              <a:rPr lang="en-US" sz="2400" dirty="0"/>
              <a:t>sing </a:t>
            </a:r>
            <a:r>
              <a:rPr lang="en-US" sz="2400" b="1" dirty="0"/>
              <a:t>SAML IDP</a:t>
            </a:r>
          </a:p>
        </p:txBody>
      </p:sp>
      <p:pic>
        <p:nvPicPr>
          <p:cNvPr id="26" name="Graphic 22">
            <a:extLst>
              <a:ext uri="{FF2B5EF4-FFF2-40B4-BE49-F238E27FC236}">
                <a16:creationId xmlns:a16="http://schemas.microsoft.com/office/drawing/2014/main" id="{6D25919A-1CAE-9C4F-9BD6-7F72AF3436C2}"/>
              </a:ext>
            </a:extLst>
          </p:cNvPr>
          <p:cNvPicPr>
            <a:picLocks noChangeAspect="1"/>
          </p:cNvPicPr>
          <p:nvPr/>
        </p:nvPicPr>
        <p:blipFill>
          <a:blip r:embed="rId3"/>
          <a:stretch>
            <a:fillRect/>
          </a:stretch>
        </p:blipFill>
        <p:spPr>
          <a:xfrm>
            <a:off x="8675144" y="4851325"/>
            <a:ext cx="592608" cy="592608"/>
          </a:xfrm>
          <a:prstGeom prst="rect">
            <a:avLst/>
          </a:prstGeom>
          <a:solidFill>
            <a:schemeClr val="accent2"/>
          </a:solidFill>
        </p:spPr>
      </p:pic>
      <p:sp>
        <p:nvSpPr>
          <p:cNvPr id="27" name="TextBox 26">
            <a:extLst>
              <a:ext uri="{FF2B5EF4-FFF2-40B4-BE49-F238E27FC236}">
                <a16:creationId xmlns:a16="http://schemas.microsoft.com/office/drawing/2014/main" id="{9DF6627F-09EE-8F47-82FC-45924234D893}"/>
              </a:ext>
            </a:extLst>
          </p:cNvPr>
          <p:cNvSpPr txBox="1"/>
          <p:nvPr/>
        </p:nvSpPr>
        <p:spPr>
          <a:xfrm>
            <a:off x="8639216" y="5443933"/>
            <a:ext cx="1281031" cy="748795"/>
          </a:xfrm>
          <a:prstGeom prst="rect">
            <a:avLst/>
          </a:prstGeom>
          <a:noFill/>
        </p:spPr>
        <p:txBody>
          <a:bodyPr wrap="square" rtlCol="0">
            <a:spAutoFit/>
          </a:bodyPr>
          <a:lstStyle/>
          <a:p>
            <a:r>
              <a:rPr lang="en-US" sz="2133" dirty="0">
                <a:solidFill>
                  <a:srgbClr val="FF0000"/>
                </a:solidFill>
                <a:latin typeface="Metropolis Light" pitchFamily="2" charset="77"/>
                <a:cs typeface="Calibri Light"/>
              </a:rPr>
              <a:t>AWS SSO</a:t>
            </a:r>
          </a:p>
        </p:txBody>
      </p:sp>
      <p:pic>
        <p:nvPicPr>
          <p:cNvPr id="28" name="Picture 27">
            <a:extLst>
              <a:ext uri="{FF2B5EF4-FFF2-40B4-BE49-F238E27FC236}">
                <a16:creationId xmlns:a16="http://schemas.microsoft.com/office/drawing/2014/main" id="{76EDBE67-C05B-C246-BE55-24F7D94E3D9C}"/>
              </a:ext>
            </a:extLst>
          </p:cNvPr>
          <p:cNvPicPr>
            <a:picLocks noChangeAspect="1"/>
          </p:cNvPicPr>
          <p:nvPr/>
        </p:nvPicPr>
        <p:blipFill>
          <a:blip r:embed="rId4"/>
          <a:stretch>
            <a:fillRect/>
          </a:stretch>
        </p:blipFill>
        <p:spPr>
          <a:xfrm>
            <a:off x="9271508" y="732695"/>
            <a:ext cx="1567856" cy="1215888"/>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B12CF375-66B9-C746-A51E-AA22930EFF3F}"/>
              </a:ext>
            </a:extLst>
          </p:cNvPr>
          <p:cNvPicPr>
            <a:picLocks noChangeAspect="1"/>
          </p:cNvPicPr>
          <p:nvPr/>
        </p:nvPicPr>
        <p:blipFill>
          <a:blip r:embed="rId5"/>
          <a:stretch>
            <a:fillRect/>
          </a:stretch>
        </p:blipFill>
        <p:spPr>
          <a:xfrm>
            <a:off x="8308441" y="2327335"/>
            <a:ext cx="1567856" cy="387083"/>
          </a:xfrm>
          <a:prstGeom prst="rect">
            <a:avLst/>
          </a:prstGeom>
        </p:spPr>
      </p:pic>
      <p:pic>
        <p:nvPicPr>
          <p:cNvPr id="30" name="Picture 29" descr="Logo&#10;&#10;Description automatically generated">
            <a:extLst>
              <a:ext uri="{FF2B5EF4-FFF2-40B4-BE49-F238E27FC236}">
                <a16:creationId xmlns:a16="http://schemas.microsoft.com/office/drawing/2014/main" id="{CD94DDD8-DC40-5947-94F2-5C9E1AC4DB55}"/>
              </a:ext>
            </a:extLst>
          </p:cNvPr>
          <p:cNvPicPr>
            <a:picLocks noChangeAspect="1"/>
          </p:cNvPicPr>
          <p:nvPr/>
        </p:nvPicPr>
        <p:blipFill>
          <a:blip r:embed="rId6"/>
          <a:stretch>
            <a:fillRect/>
          </a:stretch>
        </p:blipFill>
        <p:spPr>
          <a:xfrm>
            <a:off x="10055436" y="4756797"/>
            <a:ext cx="1759512" cy="1177320"/>
          </a:xfrm>
          <a:prstGeom prst="rect">
            <a:avLst/>
          </a:prstGeom>
        </p:spPr>
      </p:pic>
      <p:pic>
        <p:nvPicPr>
          <p:cNvPr id="31" name="Picture 30" descr="Shape&#10;&#10;Description automatically generated">
            <a:extLst>
              <a:ext uri="{FF2B5EF4-FFF2-40B4-BE49-F238E27FC236}">
                <a16:creationId xmlns:a16="http://schemas.microsoft.com/office/drawing/2014/main" id="{70EC3142-42E6-5E47-97DE-03A134BD783D}"/>
              </a:ext>
            </a:extLst>
          </p:cNvPr>
          <p:cNvPicPr>
            <a:picLocks noChangeAspect="1"/>
          </p:cNvPicPr>
          <p:nvPr/>
        </p:nvPicPr>
        <p:blipFill>
          <a:blip r:embed="rId7"/>
          <a:stretch>
            <a:fillRect/>
          </a:stretch>
        </p:blipFill>
        <p:spPr>
          <a:xfrm>
            <a:off x="8232111" y="3114561"/>
            <a:ext cx="1533192" cy="494455"/>
          </a:xfrm>
          <a:prstGeom prst="rect">
            <a:avLst/>
          </a:prstGeom>
        </p:spPr>
      </p:pic>
      <p:pic>
        <p:nvPicPr>
          <p:cNvPr id="32" name="Picture 31" descr="Icon&#10;&#10;Description automatically generated">
            <a:extLst>
              <a:ext uri="{FF2B5EF4-FFF2-40B4-BE49-F238E27FC236}">
                <a16:creationId xmlns:a16="http://schemas.microsoft.com/office/drawing/2014/main" id="{537F75AF-67CE-3740-A7DB-6977A5122B80}"/>
              </a:ext>
            </a:extLst>
          </p:cNvPr>
          <p:cNvPicPr>
            <a:picLocks noChangeAspect="1"/>
          </p:cNvPicPr>
          <p:nvPr/>
        </p:nvPicPr>
        <p:blipFill>
          <a:blip r:embed="rId8"/>
          <a:stretch>
            <a:fillRect/>
          </a:stretch>
        </p:blipFill>
        <p:spPr>
          <a:xfrm>
            <a:off x="10293456" y="2243382"/>
            <a:ext cx="1593820" cy="537915"/>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0EC0BAA6-F29F-4343-901F-FA62EA245338}"/>
              </a:ext>
            </a:extLst>
          </p:cNvPr>
          <p:cNvPicPr>
            <a:picLocks noChangeAspect="1"/>
          </p:cNvPicPr>
          <p:nvPr/>
        </p:nvPicPr>
        <p:blipFill>
          <a:blip r:embed="rId9"/>
          <a:stretch>
            <a:fillRect/>
          </a:stretch>
        </p:blipFill>
        <p:spPr>
          <a:xfrm>
            <a:off x="9876297" y="3060637"/>
            <a:ext cx="2317847" cy="700872"/>
          </a:xfrm>
          <a:prstGeom prst="rect">
            <a:avLst/>
          </a:prstGeom>
        </p:spPr>
      </p:pic>
      <p:pic>
        <p:nvPicPr>
          <p:cNvPr id="34" name="Picture 33" descr="Logo&#10;&#10;Description automatically generated">
            <a:extLst>
              <a:ext uri="{FF2B5EF4-FFF2-40B4-BE49-F238E27FC236}">
                <a16:creationId xmlns:a16="http://schemas.microsoft.com/office/drawing/2014/main" id="{E28A3C38-5BF0-8A44-8AA2-77FFC1ECAE2A}"/>
              </a:ext>
            </a:extLst>
          </p:cNvPr>
          <p:cNvPicPr>
            <a:picLocks noChangeAspect="1"/>
          </p:cNvPicPr>
          <p:nvPr/>
        </p:nvPicPr>
        <p:blipFill>
          <a:blip r:embed="rId10"/>
          <a:stretch>
            <a:fillRect/>
          </a:stretch>
        </p:blipFill>
        <p:spPr>
          <a:xfrm>
            <a:off x="10030468" y="4006027"/>
            <a:ext cx="1751541" cy="431148"/>
          </a:xfrm>
          <a:prstGeom prst="rect">
            <a:avLst/>
          </a:prstGeom>
        </p:spPr>
      </p:pic>
      <p:pic>
        <p:nvPicPr>
          <p:cNvPr id="35" name="Picture 34" descr="A red sign with white text&#10;&#10;Description automatically generated with low confidence">
            <a:extLst>
              <a:ext uri="{FF2B5EF4-FFF2-40B4-BE49-F238E27FC236}">
                <a16:creationId xmlns:a16="http://schemas.microsoft.com/office/drawing/2014/main" id="{7042A812-69F1-6D4D-9E34-77863759A9ED}"/>
              </a:ext>
            </a:extLst>
          </p:cNvPr>
          <p:cNvPicPr>
            <a:picLocks noChangeAspect="1"/>
          </p:cNvPicPr>
          <p:nvPr/>
        </p:nvPicPr>
        <p:blipFill>
          <a:blip r:embed="rId11"/>
          <a:stretch>
            <a:fillRect/>
          </a:stretch>
        </p:blipFill>
        <p:spPr>
          <a:xfrm>
            <a:off x="8663163" y="3887632"/>
            <a:ext cx="616569" cy="685077"/>
          </a:xfrm>
          <a:prstGeom prst="rect">
            <a:avLst/>
          </a:prstGeom>
        </p:spPr>
      </p:pic>
      <p:pic>
        <p:nvPicPr>
          <p:cNvPr id="5" name="Picture 4">
            <a:extLst>
              <a:ext uri="{FF2B5EF4-FFF2-40B4-BE49-F238E27FC236}">
                <a16:creationId xmlns:a16="http://schemas.microsoft.com/office/drawing/2014/main" id="{1715D78A-2928-2AB7-F0C6-37C39CED8263}"/>
              </a:ext>
            </a:extLst>
          </p:cNvPr>
          <p:cNvPicPr>
            <a:picLocks noChangeAspect="1"/>
          </p:cNvPicPr>
          <p:nvPr/>
        </p:nvPicPr>
        <p:blipFill>
          <a:blip r:embed="rId12"/>
          <a:stretch>
            <a:fillRect/>
          </a:stretch>
        </p:blipFill>
        <p:spPr>
          <a:xfrm>
            <a:off x="348717" y="1489786"/>
            <a:ext cx="7772400" cy="3141702"/>
          </a:xfrm>
          <a:prstGeom prst="rect">
            <a:avLst/>
          </a:prstGeom>
        </p:spPr>
      </p:pic>
    </p:spTree>
    <p:extLst>
      <p:ext uri="{BB962C8B-B14F-4D97-AF65-F5344CB8AC3E}">
        <p14:creationId xmlns:p14="http://schemas.microsoft.com/office/powerpoint/2010/main" val="224442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B0A9FA-C926-EEAF-D374-8DBEC3632E26}"/>
              </a:ext>
            </a:extLst>
          </p:cNvPr>
          <p:cNvSpPr>
            <a:spLocks noGrp="1"/>
          </p:cNvSpPr>
          <p:nvPr>
            <p:ph type="title"/>
          </p:nvPr>
        </p:nvSpPr>
        <p:spPr/>
        <p:txBody>
          <a:bodyPr/>
          <a:lstStyle/>
          <a:p>
            <a:r>
              <a:rPr lang="en-US" dirty="0"/>
              <a:t>Aviatrix User VPN</a:t>
            </a:r>
          </a:p>
        </p:txBody>
      </p:sp>
      <p:sp>
        <p:nvSpPr>
          <p:cNvPr id="2" name="Text Placeholder 1">
            <a:extLst>
              <a:ext uri="{FF2B5EF4-FFF2-40B4-BE49-F238E27FC236}">
                <a16:creationId xmlns:a16="http://schemas.microsoft.com/office/drawing/2014/main" id="{F7E2306C-AFC6-7AA6-9C8B-92695F124EAB}"/>
              </a:ext>
            </a:extLst>
          </p:cNvPr>
          <p:cNvSpPr>
            <a:spLocks noGrp="1"/>
          </p:cNvSpPr>
          <p:nvPr>
            <p:ph type="body" sz="quarter" idx="10"/>
          </p:nvPr>
        </p:nvSpPr>
        <p:spPr/>
        <p:txBody>
          <a:bodyPr/>
          <a:lstStyle/>
          <a:p>
            <a:endParaRPr lang="en-US"/>
          </a:p>
        </p:txBody>
      </p:sp>
      <p:sp>
        <p:nvSpPr>
          <p:cNvPr id="3" name="Slide Number Placeholder 2">
            <a:extLst>
              <a:ext uri="{FF2B5EF4-FFF2-40B4-BE49-F238E27FC236}">
                <a16:creationId xmlns:a16="http://schemas.microsoft.com/office/drawing/2014/main" id="{9F723C5B-9520-E816-12E6-106109809DA4}"/>
              </a:ext>
            </a:extLst>
          </p:cNvPr>
          <p:cNvSpPr>
            <a:spLocks noGrp="1"/>
          </p:cNvSpPr>
          <p:nvPr>
            <p:ph type="sldNum" sz="quarter" idx="4294967295"/>
          </p:nvPr>
        </p:nvSpPr>
        <p:spPr>
          <a:xfrm>
            <a:off x="11757025" y="6473825"/>
            <a:ext cx="434975" cy="288925"/>
          </a:xfrm>
        </p:spPr>
        <p:txBody>
          <a:bodyPr/>
          <a:lstStyle/>
          <a:p>
            <a:fld id="{4A70B06D-F489-48FF-A885-ABB74CD5C952}" type="slidenum">
              <a:rPr lang="en-US" smtClean="0"/>
              <a:pPr/>
              <a:t>7</a:t>
            </a:fld>
            <a:endParaRPr lang="en-US" dirty="0"/>
          </a:p>
        </p:txBody>
      </p:sp>
    </p:spTree>
    <p:extLst>
      <p:ext uri="{BB962C8B-B14F-4D97-AF65-F5344CB8AC3E}">
        <p14:creationId xmlns:p14="http://schemas.microsoft.com/office/powerpoint/2010/main" val="151301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C903-A5B2-874F-92AA-689B24F5A695}"/>
              </a:ext>
            </a:extLst>
          </p:cNvPr>
          <p:cNvSpPr>
            <a:spLocks noGrp="1"/>
          </p:cNvSpPr>
          <p:nvPr>
            <p:ph type="title"/>
          </p:nvPr>
        </p:nvSpPr>
        <p:spPr/>
        <p:txBody>
          <a:bodyPr/>
          <a:lstStyle/>
          <a:p>
            <a:r>
              <a:rPr lang="en-US" dirty="0"/>
              <a:t>Least Privilege Access for Developer – Aviatrix User VPN</a:t>
            </a:r>
          </a:p>
        </p:txBody>
      </p:sp>
      <p:pic>
        <p:nvPicPr>
          <p:cNvPr id="69" name="Graphic 68">
            <a:extLst>
              <a:ext uri="{FF2B5EF4-FFF2-40B4-BE49-F238E27FC236}">
                <a16:creationId xmlns:a16="http://schemas.microsoft.com/office/drawing/2014/main" id="{5796AAB9-0CB7-674F-9EFB-2E9D91B78C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3195265" y="1891877"/>
            <a:ext cx="4356155" cy="3048000"/>
          </a:xfrm>
          <a:prstGeom prst="rect">
            <a:avLst/>
          </a:prstGeom>
        </p:spPr>
      </p:pic>
      <p:sp>
        <p:nvSpPr>
          <p:cNvPr id="74" name="Rounded Rectangle 73">
            <a:extLst>
              <a:ext uri="{FF2B5EF4-FFF2-40B4-BE49-F238E27FC236}">
                <a16:creationId xmlns:a16="http://schemas.microsoft.com/office/drawing/2014/main" id="{B4A9F827-A1EA-9E4D-904D-851E5FF387D1}"/>
              </a:ext>
            </a:extLst>
          </p:cNvPr>
          <p:cNvSpPr>
            <a:spLocks noChangeAspect="1"/>
          </p:cNvSpPr>
          <p:nvPr/>
        </p:nvSpPr>
        <p:spPr>
          <a:xfrm>
            <a:off x="5408769" y="3223356"/>
            <a:ext cx="658368" cy="658368"/>
          </a:xfrm>
          <a:prstGeom prst="roundRect">
            <a:avLst>
              <a:gd name="adj" fmla="val 1961"/>
            </a:avLst>
          </a:prstGeom>
          <a:solidFill>
            <a:schemeClr val="bg1"/>
          </a:solidFill>
          <a:ln w="6350">
            <a:solidFill>
              <a:srgbClr val="3C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sp>
        <p:nvSpPr>
          <p:cNvPr id="75" name="TextBox 74">
            <a:extLst>
              <a:ext uri="{FF2B5EF4-FFF2-40B4-BE49-F238E27FC236}">
                <a16:creationId xmlns:a16="http://schemas.microsoft.com/office/drawing/2014/main" id="{0D77AF39-361F-EB4D-97EE-3E1168F997E3}"/>
              </a:ext>
            </a:extLst>
          </p:cNvPr>
          <p:cNvSpPr txBox="1"/>
          <p:nvPr/>
        </p:nvSpPr>
        <p:spPr>
          <a:xfrm>
            <a:off x="5233394" y="3971135"/>
            <a:ext cx="1021879" cy="164212"/>
          </a:xfrm>
          <a:prstGeom prst="rect">
            <a:avLst/>
          </a:prstGeom>
          <a:noFill/>
        </p:spPr>
        <p:txBody>
          <a:bodyPr wrap="square" lIns="0" tIns="0" rIns="0" bIns="0" rtlCol="0">
            <a:spAutoFit/>
          </a:bodyPr>
          <a:lstStyle/>
          <a:p>
            <a:pPr algn="ctr"/>
            <a:r>
              <a:rPr lang="en-US" sz="1067">
                <a:solidFill>
                  <a:srgbClr val="3C4042"/>
                </a:solidFill>
                <a:latin typeface="Metropolis" pitchFamily="2" charset="77"/>
                <a:ea typeface="Open Sans" panose="020B0606030504020204" pitchFamily="34" charset="0"/>
                <a:cs typeface="Open Sans" panose="020B0606030504020204" pitchFamily="34" charset="0"/>
              </a:rPr>
              <a:t>Transit VPC</a:t>
            </a:r>
          </a:p>
        </p:txBody>
      </p:sp>
      <p:cxnSp>
        <p:nvCxnSpPr>
          <p:cNvPr id="78" name="Straight Connector 77">
            <a:extLst>
              <a:ext uri="{FF2B5EF4-FFF2-40B4-BE49-F238E27FC236}">
                <a16:creationId xmlns:a16="http://schemas.microsoft.com/office/drawing/2014/main" id="{1408797B-A642-5D42-B448-C9B6F5FE15E9}"/>
              </a:ext>
            </a:extLst>
          </p:cNvPr>
          <p:cNvCxnSpPr>
            <a:cxnSpLocks/>
          </p:cNvCxnSpPr>
          <p:nvPr/>
        </p:nvCxnSpPr>
        <p:spPr>
          <a:xfrm flipH="1" flipV="1">
            <a:off x="5346581" y="2947902"/>
            <a:ext cx="331217" cy="643009"/>
          </a:xfrm>
          <a:prstGeom prst="line">
            <a:avLst/>
          </a:prstGeom>
          <a:ln w="28575">
            <a:solidFill>
              <a:srgbClr val="9EA4A8"/>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4716AA3-F69B-F44C-AF98-E5EDD274265B}"/>
              </a:ext>
            </a:extLst>
          </p:cNvPr>
          <p:cNvCxnSpPr>
            <a:cxnSpLocks/>
          </p:cNvCxnSpPr>
          <p:nvPr/>
        </p:nvCxnSpPr>
        <p:spPr>
          <a:xfrm flipV="1">
            <a:off x="5668829" y="2947899"/>
            <a:ext cx="595131" cy="634044"/>
          </a:xfrm>
          <a:prstGeom prst="line">
            <a:avLst/>
          </a:prstGeom>
          <a:ln w="28575">
            <a:solidFill>
              <a:srgbClr val="9EA4A8"/>
            </a:solidFill>
          </a:ln>
        </p:spPr>
        <p:style>
          <a:lnRef idx="1">
            <a:schemeClr val="accent1"/>
          </a:lnRef>
          <a:fillRef idx="0">
            <a:schemeClr val="accent1"/>
          </a:fillRef>
          <a:effectRef idx="0">
            <a:schemeClr val="accent1"/>
          </a:effectRef>
          <a:fontRef idx="minor">
            <a:schemeClr val="tx1"/>
          </a:fontRef>
        </p:style>
      </p:cxnSp>
      <p:sp>
        <p:nvSpPr>
          <p:cNvPr id="80" name="Rounded Rectangle 79">
            <a:extLst>
              <a:ext uri="{FF2B5EF4-FFF2-40B4-BE49-F238E27FC236}">
                <a16:creationId xmlns:a16="http://schemas.microsoft.com/office/drawing/2014/main" id="{B3FB34A8-0480-B946-A3FB-FA935303DAA1}"/>
              </a:ext>
            </a:extLst>
          </p:cNvPr>
          <p:cNvSpPr>
            <a:spLocks noChangeAspect="1"/>
          </p:cNvSpPr>
          <p:nvPr/>
        </p:nvSpPr>
        <p:spPr>
          <a:xfrm>
            <a:off x="5017393" y="2289531"/>
            <a:ext cx="658368" cy="658368"/>
          </a:xfrm>
          <a:prstGeom prst="roundRect">
            <a:avLst>
              <a:gd name="adj" fmla="val 8239"/>
            </a:avLst>
          </a:prstGeom>
          <a:solidFill>
            <a:schemeClr val="bg1"/>
          </a:solidFill>
          <a:ln w="38100">
            <a:solidFill>
              <a:srgbClr val="42A5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sp>
        <p:nvSpPr>
          <p:cNvPr id="81" name="Rounded Rectangle 80">
            <a:extLst>
              <a:ext uri="{FF2B5EF4-FFF2-40B4-BE49-F238E27FC236}">
                <a16:creationId xmlns:a16="http://schemas.microsoft.com/office/drawing/2014/main" id="{61BD4A01-918C-FC4B-9D20-B306FFDD45FD}"/>
              </a:ext>
            </a:extLst>
          </p:cNvPr>
          <p:cNvSpPr>
            <a:spLocks noChangeAspect="1"/>
          </p:cNvSpPr>
          <p:nvPr/>
        </p:nvSpPr>
        <p:spPr>
          <a:xfrm>
            <a:off x="5934776" y="2289531"/>
            <a:ext cx="658368" cy="658368"/>
          </a:xfrm>
          <a:prstGeom prst="roundRect">
            <a:avLst>
              <a:gd name="adj" fmla="val 9808"/>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sp>
        <p:nvSpPr>
          <p:cNvPr id="82" name="TextBox 81">
            <a:extLst>
              <a:ext uri="{FF2B5EF4-FFF2-40B4-BE49-F238E27FC236}">
                <a16:creationId xmlns:a16="http://schemas.microsoft.com/office/drawing/2014/main" id="{55545146-6488-664D-8E61-19AA3F2C34E6}"/>
              </a:ext>
            </a:extLst>
          </p:cNvPr>
          <p:cNvSpPr txBox="1"/>
          <p:nvPr/>
        </p:nvSpPr>
        <p:spPr>
          <a:xfrm>
            <a:off x="5048645" y="2404316"/>
            <a:ext cx="591011" cy="164212"/>
          </a:xfrm>
          <a:prstGeom prst="rect">
            <a:avLst/>
          </a:prstGeom>
          <a:noFill/>
        </p:spPr>
        <p:txBody>
          <a:bodyPr wrap="square" lIns="0" tIns="0" rIns="0" bIns="0" rtlCol="0">
            <a:spAutoFit/>
          </a:bodyPr>
          <a:lstStyle/>
          <a:p>
            <a:pPr algn="ctr"/>
            <a:r>
              <a:rPr lang="en-US" sz="1067">
                <a:solidFill>
                  <a:srgbClr val="3C4042"/>
                </a:solidFill>
                <a:latin typeface="Metropolis" pitchFamily="2" charset="77"/>
                <a:ea typeface="Open Sans" panose="020B0606030504020204" pitchFamily="34" charset="0"/>
                <a:cs typeface="Open Sans" panose="020B0606030504020204" pitchFamily="34" charset="0"/>
              </a:rPr>
              <a:t>VPC</a:t>
            </a:r>
          </a:p>
        </p:txBody>
      </p:sp>
      <p:sp>
        <p:nvSpPr>
          <p:cNvPr id="83" name="TextBox 82">
            <a:extLst>
              <a:ext uri="{FF2B5EF4-FFF2-40B4-BE49-F238E27FC236}">
                <a16:creationId xmlns:a16="http://schemas.microsoft.com/office/drawing/2014/main" id="{453B8B65-9208-BB4C-B481-8AD1FD21A6F5}"/>
              </a:ext>
            </a:extLst>
          </p:cNvPr>
          <p:cNvSpPr txBox="1"/>
          <p:nvPr/>
        </p:nvSpPr>
        <p:spPr>
          <a:xfrm>
            <a:off x="5963805" y="2404316"/>
            <a:ext cx="591011" cy="164212"/>
          </a:xfrm>
          <a:prstGeom prst="rect">
            <a:avLst/>
          </a:prstGeom>
          <a:noFill/>
        </p:spPr>
        <p:txBody>
          <a:bodyPr wrap="square" lIns="0" tIns="0" rIns="0" bIns="0" rtlCol="0">
            <a:spAutoFit/>
          </a:bodyPr>
          <a:lstStyle/>
          <a:p>
            <a:pPr algn="ctr"/>
            <a:r>
              <a:rPr lang="en-US" sz="1067">
                <a:solidFill>
                  <a:srgbClr val="3C4042"/>
                </a:solidFill>
                <a:latin typeface="Metropolis" pitchFamily="2" charset="77"/>
                <a:ea typeface="Open Sans" panose="020B0606030504020204" pitchFamily="34" charset="0"/>
                <a:cs typeface="Open Sans" panose="020B0606030504020204" pitchFamily="34" charset="0"/>
              </a:rPr>
              <a:t>VPC</a:t>
            </a:r>
          </a:p>
        </p:txBody>
      </p:sp>
      <p:pic>
        <p:nvPicPr>
          <p:cNvPr id="84" name="Graphic 83">
            <a:extLst>
              <a:ext uri="{FF2B5EF4-FFF2-40B4-BE49-F238E27FC236}">
                <a16:creationId xmlns:a16="http://schemas.microsoft.com/office/drawing/2014/main" id="{B4137EAF-D504-6941-90ED-565837301F14}"/>
              </a:ext>
            </a:extLst>
          </p:cNvPr>
          <p:cNvPicPr>
            <a:picLocks noChangeAspect="1"/>
          </p:cNvPicPr>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r="69780" b="-681"/>
          <a:stretch/>
        </p:blipFill>
        <p:spPr>
          <a:xfrm>
            <a:off x="4570179" y="4498972"/>
            <a:ext cx="460476" cy="413033"/>
          </a:xfrm>
          <a:prstGeom prst="rect">
            <a:avLst/>
          </a:prstGeom>
        </p:spPr>
      </p:pic>
      <p:sp>
        <p:nvSpPr>
          <p:cNvPr id="89" name="TextBox 88">
            <a:extLst>
              <a:ext uri="{FF2B5EF4-FFF2-40B4-BE49-F238E27FC236}">
                <a16:creationId xmlns:a16="http://schemas.microsoft.com/office/drawing/2014/main" id="{30C2146A-B8FE-BC46-995C-2E38EF79C852}"/>
              </a:ext>
            </a:extLst>
          </p:cNvPr>
          <p:cNvSpPr txBox="1"/>
          <p:nvPr/>
        </p:nvSpPr>
        <p:spPr>
          <a:xfrm>
            <a:off x="767596" y="4740348"/>
            <a:ext cx="1240701" cy="164212"/>
          </a:xfrm>
          <a:prstGeom prst="rect">
            <a:avLst/>
          </a:prstGeom>
          <a:noFill/>
        </p:spPr>
        <p:txBody>
          <a:bodyPr wrap="square" lIns="0" tIns="0" rIns="0" bIns="0" rtlCol="0">
            <a:spAutoFit/>
          </a:bodyPr>
          <a:lstStyle/>
          <a:p>
            <a:pPr algn="ctr"/>
            <a:r>
              <a:rPr lang="en-US" sz="1067" b="1">
                <a:latin typeface="Metropolis" pitchFamily="2" charset="77"/>
                <a:ea typeface="Open Sans SemiBold" panose="020B0606030504020204" pitchFamily="34" charset="0"/>
                <a:cs typeface="Open Sans SemiBold" panose="020B0606030504020204" pitchFamily="34" charset="0"/>
              </a:rPr>
              <a:t>Remote Users</a:t>
            </a:r>
          </a:p>
        </p:txBody>
      </p:sp>
      <p:sp>
        <p:nvSpPr>
          <p:cNvPr id="91" name="TextBox 90">
            <a:extLst>
              <a:ext uri="{FF2B5EF4-FFF2-40B4-BE49-F238E27FC236}">
                <a16:creationId xmlns:a16="http://schemas.microsoft.com/office/drawing/2014/main" id="{254795F4-34B2-C74B-9B70-C76305CFB96E}"/>
              </a:ext>
            </a:extLst>
          </p:cNvPr>
          <p:cNvSpPr txBox="1"/>
          <p:nvPr/>
        </p:nvSpPr>
        <p:spPr>
          <a:xfrm>
            <a:off x="936497" y="2524103"/>
            <a:ext cx="790601" cy="297454"/>
          </a:xfrm>
          <a:prstGeom prst="rect">
            <a:avLst/>
          </a:prstGeom>
          <a:noFill/>
        </p:spPr>
        <p:txBody>
          <a:bodyPr wrap="none" rtlCol="0">
            <a:spAutoFit/>
          </a:bodyPr>
          <a:lstStyle/>
          <a:p>
            <a:r>
              <a:rPr lang="en-US" sz="1333">
                <a:solidFill>
                  <a:srgbClr val="3C4042"/>
                </a:solidFill>
                <a:latin typeface="Metropolis" pitchFamily="2" charset="77"/>
                <a:ea typeface="Open Sans" panose="020B0606030504020204" pitchFamily="34" charset="0"/>
                <a:cs typeface="Open Sans" panose="020B0606030504020204" pitchFamily="34" charset="0"/>
              </a:rPr>
              <a:t>Profiles</a:t>
            </a:r>
            <a:endParaRPr lang="en-US" sz="1333">
              <a:latin typeface="Metropolis" pitchFamily="2" charset="77"/>
              <a:cs typeface="Calibri Light"/>
            </a:endParaRPr>
          </a:p>
        </p:txBody>
      </p:sp>
      <p:cxnSp>
        <p:nvCxnSpPr>
          <p:cNvPr id="92" name="Straight Connector 91">
            <a:extLst>
              <a:ext uri="{FF2B5EF4-FFF2-40B4-BE49-F238E27FC236}">
                <a16:creationId xmlns:a16="http://schemas.microsoft.com/office/drawing/2014/main" id="{3FFC82D0-4B04-374D-A533-AA65C9CC0E5E}"/>
              </a:ext>
            </a:extLst>
          </p:cNvPr>
          <p:cNvCxnSpPr>
            <a:cxnSpLocks/>
          </p:cNvCxnSpPr>
          <p:nvPr/>
        </p:nvCxnSpPr>
        <p:spPr>
          <a:xfrm flipV="1">
            <a:off x="5109204" y="3550441"/>
            <a:ext cx="409513" cy="1439"/>
          </a:xfrm>
          <a:prstGeom prst="line">
            <a:avLst/>
          </a:prstGeom>
          <a:ln w="28575">
            <a:solidFill>
              <a:srgbClr val="9EA4A8"/>
            </a:solidFill>
          </a:ln>
        </p:spPr>
        <p:style>
          <a:lnRef idx="1">
            <a:schemeClr val="accent1"/>
          </a:lnRef>
          <a:fillRef idx="0">
            <a:schemeClr val="accent1"/>
          </a:fillRef>
          <a:effectRef idx="0">
            <a:schemeClr val="accent1"/>
          </a:effectRef>
          <a:fontRef idx="minor">
            <a:schemeClr val="tx1"/>
          </a:fontRef>
        </p:style>
      </p:cxnSp>
      <p:sp>
        <p:nvSpPr>
          <p:cNvPr id="94" name="Rounded Rectangle 93">
            <a:extLst>
              <a:ext uri="{FF2B5EF4-FFF2-40B4-BE49-F238E27FC236}">
                <a16:creationId xmlns:a16="http://schemas.microsoft.com/office/drawing/2014/main" id="{31634FD1-A722-6A4E-A53B-4C9D1F01E78A}"/>
              </a:ext>
            </a:extLst>
          </p:cNvPr>
          <p:cNvSpPr>
            <a:spLocks noChangeAspect="1"/>
          </p:cNvSpPr>
          <p:nvPr/>
        </p:nvSpPr>
        <p:spPr>
          <a:xfrm>
            <a:off x="3947607" y="3223356"/>
            <a:ext cx="1170432" cy="1170432"/>
          </a:xfrm>
          <a:prstGeom prst="roundRect">
            <a:avLst>
              <a:gd name="adj" fmla="val 6375"/>
            </a:avLst>
          </a:prstGeom>
          <a:solidFill>
            <a:schemeClr val="bg1"/>
          </a:solidFill>
          <a:ln>
            <a:solidFill>
              <a:srgbClr val="3C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cxnSp>
        <p:nvCxnSpPr>
          <p:cNvPr id="99" name="Straight Connector 98">
            <a:extLst>
              <a:ext uri="{FF2B5EF4-FFF2-40B4-BE49-F238E27FC236}">
                <a16:creationId xmlns:a16="http://schemas.microsoft.com/office/drawing/2014/main" id="{55462938-B797-0642-A281-8BEF15E1D7C4}"/>
              </a:ext>
            </a:extLst>
          </p:cNvPr>
          <p:cNvCxnSpPr>
            <a:cxnSpLocks/>
          </p:cNvCxnSpPr>
          <p:nvPr/>
        </p:nvCxnSpPr>
        <p:spPr>
          <a:xfrm flipV="1">
            <a:off x="4569485" y="4163280"/>
            <a:ext cx="103259" cy="4189"/>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E23C24A2-4FEE-524A-9BBD-62F831ECF419}"/>
              </a:ext>
            </a:extLst>
          </p:cNvPr>
          <p:cNvSpPr txBox="1"/>
          <p:nvPr/>
        </p:nvSpPr>
        <p:spPr>
          <a:xfrm>
            <a:off x="4172033" y="3019745"/>
            <a:ext cx="718731" cy="164212"/>
          </a:xfrm>
          <a:prstGeom prst="rect">
            <a:avLst/>
          </a:prstGeom>
          <a:noFill/>
        </p:spPr>
        <p:txBody>
          <a:bodyPr wrap="square" lIns="0" tIns="0" rIns="0" bIns="0" rtlCol="0">
            <a:spAutoFit/>
          </a:bodyPr>
          <a:lstStyle/>
          <a:p>
            <a:pPr algn="ctr"/>
            <a:r>
              <a:rPr lang="en-US" sz="1067">
                <a:solidFill>
                  <a:srgbClr val="3C4042"/>
                </a:solidFill>
                <a:latin typeface="Metropolis" pitchFamily="2" charset="77"/>
                <a:ea typeface="Open Sans" panose="020B0606030504020204" pitchFamily="34" charset="0"/>
                <a:cs typeface="Open Sans" panose="020B0606030504020204" pitchFamily="34" charset="0"/>
              </a:rPr>
              <a:t>VPN VPC</a:t>
            </a:r>
          </a:p>
        </p:txBody>
      </p:sp>
      <p:cxnSp>
        <p:nvCxnSpPr>
          <p:cNvPr id="101" name="Straight Connector 100">
            <a:extLst>
              <a:ext uri="{FF2B5EF4-FFF2-40B4-BE49-F238E27FC236}">
                <a16:creationId xmlns:a16="http://schemas.microsoft.com/office/drawing/2014/main" id="{6E4B9797-164B-B943-A956-A08E4C27602E}"/>
              </a:ext>
            </a:extLst>
          </p:cNvPr>
          <p:cNvCxnSpPr>
            <a:cxnSpLocks/>
          </p:cNvCxnSpPr>
          <p:nvPr/>
        </p:nvCxnSpPr>
        <p:spPr>
          <a:xfrm>
            <a:off x="4419681" y="3810183"/>
            <a:ext cx="26502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6" name="Graphic 105">
            <a:extLst>
              <a:ext uri="{FF2B5EF4-FFF2-40B4-BE49-F238E27FC236}">
                <a16:creationId xmlns:a16="http://schemas.microsoft.com/office/drawing/2014/main" id="{727DC4D1-580E-684D-943D-218A3E37D8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31743" y="858399"/>
            <a:ext cx="1079892" cy="830687"/>
          </a:xfrm>
          <a:prstGeom prst="rect">
            <a:avLst/>
          </a:prstGeom>
        </p:spPr>
      </p:pic>
      <p:sp>
        <p:nvSpPr>
          <p:cNvPr id="107" name="TextBox 106">
            <a:extLst>
              <a:ext uri="{FF2B5EF4-FFF2-40B4-BE49-F238E27FC236}">
                <a16:creationId xmlns:a16="http://schemas.microsoft.com/office/drawing/2014/main" id="{FF6BECD3-E772-A548-BFD6-993FE7B105CA}"/>
              </a:ext>
            </a:extLst>
          </p:cNvPr>
          <p:cNvSpPr txBox="1"/>
          <p:nvPr/>
        </p:nvSpPr>
        <p:spPr>
          <a:xfrm>
            <a:off x="1786516" y="1013625"/>
            <a:ext cx="861181" cy="620619"/>
          </a:xfrm>
          <a:prstGeom prst="rect">
            <a:avLst/>
          </a:prstGeom>
          <a:noFill/>
        </p:spPr>
        <p:txBody>
          <a:bodyPr wrap="square" lIns="0" tIns="0" rIns="0" bIns="0" rtlCol="0">
            <a:spAutoFit/>
          </a:bodyPr>
          <a:lstStyle/>
          <a:p>
            <a:pPr algn="r">
              <a:lnSpc>
                <a:spcPct val="130000"/>
              </a:lnSpc>
            </a:pPr>
            <a:r>
              <a:rPr lang="en-US" sz="1067" b="1">
                <a:latin typeface="Metropolis" pitchFamily="2" charset="77"/>
                <a:ea typeface="Open Sans SemiBold" panose="020B0606030504020204" pitchFamily="34" charset="0"/>
                <a:cs typeface="Open Sans SemiBold" panose="020B0606030504020204" pitchFamily="34" charset="0"/>
              </a:rPr>
              <a:t>Enterprise</a:t>
            </a:r>
          </a:p>
          <a:p>
            <a:pPr algn="r">
              <a:lnSpc>
                <a:spcPct val="130000"/>
              </a:lnSpc>
            </a:pPr>
            <a:r>
              <a:rPr lang="en-US" sz="1067" b="1">
                <a:latin typeface="Metropolis" pitchFamily="2" charset="77"/>
                <a:ea typeface="Open Sans SemiBold" panose="020B0606030504020204" pitchFamily="34" charset="0"/>
                <a:cs typeface="Open Sans SemiBold" panose="020B0606030504020204" pitchFamily="34" charset="0"/>
              </a:rPr>
              <a:t>Identity Providers</a:t>
            </a:r>
          </a:p>
        </p:txBody>
      </p:sp>
      <p:cxnSp>
        <p:nvCxnSpPr>
          <p:cNvPr id="109" name="Straight Connector 108">
            <a:extLst>
              <a:ext uri="{FF2B5EF4-FFF2-40B4-BE49-F238E27FC236}">
                <a16:creationId xmlns:a16="http://schemas.microsoft.com/office/drawing/2014/main" id="{9B1F5AC2-A36D-6B4B-A768-A55BBAEE8C0E}"/>
              </a:ext>
            </a:extLst>
          </p:cNvPr>
          <p:cNvCxnSpPr>
            <a:cxnSpLocks/>
          </p:cNvCxnSpPr>
          <p:nvPr/>
        </p:nvCxnSpPr>
        <p:spPr>
          <a:xfrm>
            <a:off x="4584095" y="3443637"/>
            <a:ext cx="0" cy="73534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35A1395-0FEB-A440-91D6-8AC5EF256144}"/>
              </a:ext>
            </a:extLst>
          </p:cNvPr>
          <p:cNvSpPr txBox="1"/>
          <p:nvPr/>
        </p:nvSpPr>
        <p:spPr>
          <a:xfrm>
            <a:off x="3994701" y="4028102"/>
            <a:ext cx="591011" cy="143565"/>
          </a:xfrm>
          <a:prstGeom prst="rect">
            <a:avLst/>
          </a:prstGeom>
          <a:noFill/>
        </p:spPr>
        <p:txBody>
          <a:bodyPr wrap="square" lIns="0" tIns="0" rIns="0" bIns="0" rtlCol="0">
            <a:spAutoFit/>
          </a:bodyPr>
          <a:lstStyle/>
          <a:p>
            <a:pPr algn="ctr"/>
            <a:r>
              <a:rPr lang="en-US" sz="933">
                <a:solidFill>
                  <a:srgbClr val="3C4042"/>
                </a:solidFill>
                <a:latin typeface="Metropolis" pitchFamily="2" charset="77"/>
                <a:ea typeface="Open Sans" panose="020B0606030504020204" pitchFamily="34" charset="0"/>
                <a:cs typeface="Open Sans" panose="020B0606030504020204" pitchFamily="34" charset="0"/>
              </a:rPr>
              <a:t>NLB</a:t>
            </a:r>
          </a:p>
        </p:txBody>
      </p:sp>
      <p:pic>
        <p:nvPicPr>
          <p:cNvPr id="111" name="Graphic 110">
            <a:extLst>
              <a:ext uri="{FF2B5EF4-FFF2-40B4-BE49-F238E27FC236}">
                <a16:creationId xmlns:a16="http://schemas.microsoft.com/office/drawing/2014/main" id="{697756C9-1736-364D-9084-2E660D6274B4}"/>
              </a:ext>
            </a:extLst>
          </p:cNvPr>
          <p:cNvPicPr>
            <a:picLocks noChangeAspect="1"/>
          </p:cNvPicPr>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b="29993"/>
          <a:stretch/>
        </p:blipFill>
        <p:spPr>
          <a:xfrm>
            <a:off x="4076093" y="3612172"/>
            <a:ext cx="391459" cy="392803"/>
          </a:xfrm>
          <a:prstGeom prst="rect">
            <a:avLst/>
          </a:prstGeom>
        </p:spPr>
      </p:pic>
      <p:grpSp>
        <p:nvGrpSpPr>
          <p:cNvPr id="112" name="Group 111">
            <a:extLst>
              <a:ext uri="{FF2B5EF4-FFF2-40B4-BE49-F238E27FC236}">
                <a16:creationId xmlns:a16="http://schemas.microsoft.com/office/drawing/2014/main" id="{034244D8-DEE5-A045-9F74-D706509C3064}"/>
              </a:ext>
            </a:extLst>
          </p:cNvPr>
          <p:cNvGrpSpPr/>
          <p:nvPr/>
        </p:nvGrpSpPr>
        <p:grpSpPr>
          <a:xfrm>
            <a:off x="1172015" y="3559059"/>
            <a:ext cx="561292" cy="427311"/>
            <a:chOff x="1441450" y="4066705"/>
            <a:chExt cx="420969" cy="320483"/>
          </a:xfrm>
        </p:grpSpPr>
        <p:pic>
          <p:nvPicPr>
            <p:cNvPr id="113" name="Graphic 112">
              <a:extLst>
                <a:ext uri="{FF2B5EF4-FFF2-40B4-BE49-F238E27FC236}">
                  <a16:creationId xmlns:a16="http://schemas.microsoft.com/office/drawing/2014/main" id="{C88E1011-C78D-AD45-8483-F656AA95C158}"/>
                </a:ext>
              </a:extLst>
            </p:cNvPr>
            <p:cNvPicPr>
              <a:picLocks noChangeAspect="1"/>
            </p:cNvPicPr>
            <p:nvPr/>
          </p:nvPicPr>
          <p:blipFill rotWithShape="1">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rcRect b="36612"/>
            <a:stretch/>
          </p:blipFill>
          <p:spPr>
            <a:xfrm>
              <a:off x="1441450" y="4066705"/>
              <a:ext cx="306668" cy="320483"/>
            </a:xfrm>
            <a:prstGeom prst="rect">
              <a:avLst/>
            </a:prstGeom>
          </p:spPr>
        </p:pic>
        <p:pic>
          <p:nvPicPr>
            <p:cNvPr id="114" name="Graphic 113">
              <a:extLst>
                <a:ext uri="{FF2B5EF4-FFF2-40B4-BE49-F238E27FC236}">
                  <a16:creationId xmlns:a16="http://schemas.microsoft.com/office/drawing/2014/main" id="{A79AF3A5-1E53-A048-A98D-A6FF5D61B84A}"/>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669679" y="4126566"/>
              <a:ext cx="192740" cy="248956"/>
            </a:xfrm>
            <a:prstGeom prst="rect">
              <a:avLst/>
            </a:prstGeom>
          </p:spPr>
        </p:pic>
      </p:grpSp>
      <p:grpSp>
        <p:nvGrpSpPr>
          <p:cNvPr id="115" name="Group 114">
            <a:extLst>
              <a:ext uri="{FF2B5EF4-FFF2-40B4-BE49-F238E27FC236}">
                <a16:creationId xmlns:a16="http://schemas.microsoft.com/office/drawing/2014/main" id="{28E0B29F-D202-6046-9317-60FF840602BF}"/>
              </a:ext>
            </a:extLst>
          </p:cNvPr>
          <p:cNvGrpSpPr/>
          <p:nvPr/>
        </p:nvGrpSpPr>
        <p:grpSpPr>
          <a:xfrm>
            <a:off x="1172015" y="4258781"/>
            <a:ext cx="561292" cy="427311"/>
            <a:chOff x="1441450" y="4066705"/>
            <a:chExt cx="420969" cy="320483"/>
          </a:xfrm>
        </p:grpSpPr>
        <p:pic>
          <p:nvPicPr>
            <p:cNvPr id="116" name="Graphic 115">
              <a:extLst>
                <a:ext uri="{FF2B5EF4-FFF2-40B4-BE49-F238E27FC236}">
                  <a16:creationId xmlns:a16="http://schemas.microsoft.com/office/drawing/2014/main" id="{9245AAB8-6607-F34F-843E-B2F77B09505F}"/>
                </a:ext>
              </a:extLst>
            </p:cNvPr>
            <p:cNvPicPr>
              <a:picLocks noChangeAspect="1"/>
            </p:cNvPicPr>
            <p:nvPr/>
          </p:nvPicPr>
          <p:blipFill rotWithShape="1">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rcRect b="36612"/>
            <a:stretch/>
          </p:blipFill>
          <p:spPr>
            <a:xfrm>
              <a:off x="1441450" y="4066705"/>
              <a:ext cx="306668" cy="320483"/>
            </a:xfrm>
            <a:prstGeom prst="rect">
              <a:avLst/>
            </a:prstGeom>
          </p:spPr>
        </p:pic>
        <p:pic>
          <p:nvPicPr>
            <p:cNvPr id="117" name="Graphic 116">
              <a:extLst>
                <a:ext uri="{FF2B5EF4-FFF2-40B4-BE49-F238E27FC236}">
                  <a16:creationId xmlns:a16="http://schemas.microsoft.com/office/drawing/2014/main" id="{3C5FC37B-452D-2749-9249-ED1F5E2C5033}"/>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669679" y="4126566"/>
              <a:ext cx="192740" cy="248956"/>
            </a:xfrm>
            <a:prstGeom prst="rect">
              <a:avLst/>
            </a:prstGeom>
          </p:spPr>
        </p:pic>
      </p:grpSp>
      <p:pic>
        <p:nvPicPr>
          <p:cNvPr id="119" name="Graphic 118">
            <a:extLst>
              <a:ext uri="{FF2B5EF4-FFF2-40B4-BE49-F238E27FC236}">
                <a16:creationId xmlns:a16="http://schemas.microsoft.com/office/drawing/2014/main" id="{3A4CF0D6-079F-E444-8DF3-B1AC36CD8BCE}"/>
              </a:ext>
            </a:extLst>
          </p:cNvPr>
          <p:cNvPicPr>
            <a:picLocks noChangeAspect="1"/>
          </p:cNvPicPr>
          <p:nvPr/>
        </p:nvPicPr>
        <p:blipFill rotWithShape="1">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rcRect b="36612"/>
          <a:stretch/>
        </p:blipFill>
        <p:spPr>
          <a:xfrm>
            <a:off x="1172016" y="2908109"/>
            <a:ext cx="408891" cy="427311"/>
          </a:xfrm>
          <a:prstGeom prst="rect">
            <a:avLst/>
          </a:prstGeom>
        </p:spPr>
      </p:pic>
      <p:pic>
        <p:nvPicPr>
          <p:cNvPr id="120" name="Graphic 119">
            <a:extLst>
              <a:ext uri="{FF2B5EF4-FFF2-40B4-BE49-F238E27FC236}">
                <a16:creationId xmlns:a16="http://schemas.microsoft.com/office/drawing/2014/main" id="{9ECEA321-7F02-0E48-AC34-3FE64B143847}"/>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1476321" y="2987923"/>
            <a:ext cx="256987" cy="331943"/>
          </a:xfrm>
          <a:prstGeom prst="rect">
            <a:avLst/>
          </a:prstGeom>
        </p:spPr>
      </p:pic>
      <p:sp>
        <p:nvSpPr>
          <p:cNvPr id="121" name="TextBox 120">
            <a:extLst>
              <a:ext uri="{FF2B5EF4-FFF2-40B4-BE49-F238E27FC236}">
                <a16:creationId xmlns:a16="http://schemas.microsoft.com/office/drawing/2014/main" id="{E1D90283-24CC-A84A-90DF-F14C5D6CE830}"/>
              </a:ext>
            </a:extLst>
          </p:cNvPr>
          <p:cNvSpPr txBox="1"/>
          <p:nvPr/>
        </p:nvSpPr>
        <p:spPr>
          <a:xfrm>
            <a:off x="395025" y="3060486"/>
            <a:ext cx="728063" cy="164212"/>
          </a:xfrm>
          <a:prstGeom prst="rect">
            <a:avLst/>
          </a:prstGeom>
          <a:noFill/>
        </p:spPr>
        <p:txBody>
          <a:bodyPr wrap="square" lIns="0" tIns="0" rIns="0" bIns="0" rtlCol="0">
            <a:spAutoFit/>
          </a:bodyPr>
          <a:lstStyle/>
          <a:p>
            <a:pPr algn="r"/>
            <a:r>
              <a:rPr lang="en-US" sz="1067">
                <a:solidFill>
                  <a:srgbClr val="3C4042"/>
                </a:solidFill>
                <a:latin typeface="Metropolis" pitchFamily="2" charset="77"/>
                <a:ea typeface="Open Sans" panose="020B0606030504020204" pitchFamily="34" charset="0"/>
                <a:cs typeface="Open Sans" panose="020B0606030504020204" pitchFamily="34" charset="0"/>
              </a:rPr>
              <a:t>Partners</a:t>
            </a:r>
          </a:p>
        </p:txBody>
      </p:sp>
      <p:sp>
        <p:nvSpPr>
          <p:cNvPr id="122" name="TextBox 121">
            <a:extLst>
              <a:ext uri="{FF2B5EF4-FFF2-40B4-BE49-F238E27FC236}">
                <a16:creationId xmlns:a16="http://schemas.microsoft.com/office/drawing/2014/main" id="{E22FC355-8619-6148-845B-7E9FD3AC7E3B}"/>
              </a:ext>
            </a:extLst>
          </p:cNvPr>
          <p:cNvSpPr txBox="1"/>
          <p:nvPr/>
        </p:nvSpPr>
        <p:spPr>
          <a:xfrm>
            <a:off x="281781" y="3708790"/>
            <a:ext cx="841304" cy="164212"/>
          </a:xfrm>
          <a:prstGeom prst="rect">
            <a:avLst/>
          </a:prstGeom>
          <a:noFill/>
        </p:spPr>
        <p:txBody>
          <a:bodyPr wrap="square" lIns="0" tIns="0" rIns="0" bIns="0" rtlCol="0">
            <a:spAutoFit/>
          </a:bodyPr>
          <a:lstStyle/>
          <a:p>
            <a:pPr algn="r"/>
            <a:r>
              <a:rPr lang="en-US" sz="1067">
                <a:solidFill>
                  <a:srgbClr val="3C4042"/>
                </a:solidFill>
                <a:latin typeface="Metropolis" pitchFamily="2" charset="77"/>
                <a:ea typeface="Open Sans" panose="020B0606030504020204" pitchFamily="34" charset="0"/>
                <a:cs typeface="Open Sans" panose="020B0606030504020204" pitchFamily="34" charset="0"/>
              </a:rPr>
              <a:t>Contractors</a:t>
            </a:r>
          </a:p>
        </p:txBody>
      </p:sp>
      <p:sp>
        <p:nvSpPr>
          <p:cNvPr id="123" name="TextBox 122">
            <a:extLst>
              <a:ext uri="{FF2B5EF4-FFF2-40B4-BE49-F238E27FC236}">
                <a16:creationId xmlns:a16="http://schemas.microsoft.com/office/drawing/2014/main" id="{FE16EE1C-D380-A54B-9F96-7CCF0B4C7625}"/>
              </a:ext>
            </a:extLst>
          </p:cNvPr>
          <p:cNvSpPr txBox="1"/>
          <p:nvPr/>
        </p:nvSpPr>
        <p:spPr>
          <a:xfrm>
            <a:off x="281781" y="4395798"/>
            <a:ext cx="841304" cy="164212"/>
          </a:xfrm>
          <a:prstGeom prst="rect">
            <a:avLst/>
          </a:prstGeom>
          <a:noFill/>
        </p:spPr>
        <p:txBody>
          <a:bodyPr wrap="square" lIns="0" tIns="0" rIns="0" bIns="0" rtlCol="0">
            <a:spAutoFit/>
          </a:bodyPr>
          <a:lstStyle/>
          <a:p>
            <a:pPr algn="r"/>
            <a:r>
              <a:rPr lang="en-US" sz="1067">
                <a:solidFill>
                  <a:srgbClr val="3C4042"/>
                </a:solidFill>
                <a:latin typeface="Metropolis" pitchFamily="2" charset="77"/>
                <a:ea typeface="Open Sans" panose="020B0606030504020204" pitchFamily="34" charset="0"/>
                <a:cs typeface="Open Sans" panose="020B0606030504020204" pitchFamily="34" charset="0"/>
              </a:rPr>
              <a:t>Employees</a:t>
            </a:r>
          </a:p>
        </p:txBody>
      </p:sp>
      <p:grpSp>
        <p:nvGrpSpPr>
          <p:cNvPr id="124" name="Group 123">
            <a:extLst>
              <a:ext uri="{FF2B5EF4-FFF2-40B4-BE49-F238E27FC236}">
                <a16:creationId xmlns:a16="http://schemas.microsoft.com/office/drawing/2014/main" id="{CF481F03-CD14-1846-8424-A7B670D5704D}"/>
              </a:ext>
            </a:extLst>
          </p:cNvPr>
          <p:cNvGrpSpPr/>
          <p:nvPr/>
        </p:nvGrpSpPr>
        <p:grpSpPr>
          <a:xfrm>
            <a:off x="6501191" y="5285633"/>
            <a:ext cx="1463668" cy="1001856"/>
            <a:chOff x="4741079" y="1083080"/>
            <a:chExt cx="4195874" cy="2872002"/>
          </a:xfrm>
        </p:grpSpPr>
        <p:pic>
          <p:nvPicPr>
            <p:cNvPr id="125" name="Picture 124">
              <a:extLst>
                <a:ext uri="{FF2B5EF4-FFF2-40B4-BE49-F238E27FC236}">
                  <a16:creationId xmlns:a16="http://schemas.microsoft.com/office/drawing/2014/main" id="{933BCE7B-E3BD-EE4A-B8E7-4E8AA46989A0}"/>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4741079" y="1083080"/>
              <a:ext cx="4195874" cy="2872002"/>
            </a:xfrm>
            <a:prstGeom prst="rect">
              <a:avLst/>
            </a:prstGeom>
          </p:spPr>
        </p:pic>
        <p:pic>
          <p:nvPicPr>
            <p:cNvPr id="126" name="Picture 125">
              <a:extLst>
                <a:ext uri="{FF2B5EF4-FFF2-40B4-BE49-F238E27FC236}">
                  <a16:creationId xmlns:a16="http://schemas.microsoft.com/office/drawing/2014/main" id="{D0804E4D-AB0D-FA4D-8402-D2F5338D306C}"/>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378440" y="1495907"/>
              <a:ext cx="2904426" cy="1832287"/>
            </a:xfrm>
            <a:prstGeom prst="rect">
              <a:avLst/>
            </a:prstGeom>
          </p:spPr>
        </p:pic>
      </p:grpSp>
      <p:sp>
        <p:nvSpPr>
          <p:cNvPr id="127" name="TextBox 126">
            <a:extLst>
              <a:ext uri="{FF2B5EF4-FFF2-40B4-BE49-F238E27FC236}">
                <a16:creationId xmlns:a16="http://schemas.microsoft.com/office/drawing/2014/main" id="{B904BC7B-1670-F34E-ACEB-0230F21F9C74}"/>
              </a:ext>
            </a:extLst>
          </p:cNvPr>
          <p:cNvSpPr txBox="1"/>
          <p:nvPr/>
        </p:nvSpPr>
        <p:spPr>
          <a:xfrm>
            <a:off x="7163253" y="4701987"/>
            <a:ext cx="1072730" cy="543867"/>
          </a:xfrm>
          <a:prstGeom prst="rect">
            <a:avLst/>
          </a:prstGeom>
          <a:noFill/>
        </p:spPr>
        <p:txBody>
          <a:bodyPr wrap="none" rtlCol="0">
            <a:spAutoFit/>
          </a:bodyPr>
          <a:lstStyle/>
          <a:p>
            <a:r>
              <a:rPr lang="en-US" sz="1467">
                <a:solidFill>
                  <a:srgbClr val="3C4042"/>
                </a:solidFill>
                <a:latin typeface="Metropolis" pitchFamily="2" charset="77"/>
                <a:ea typeface="Open Sans" panose="020B0606030504020204" pitchFamily="34" charset="0"/>
                <a:cs typeface="Open Sans" panose="020B0606030504020204" pitchFamily="34" charset="0"/>
              </a:rPr>
              <a:t>Aviatrix</a:t>
            </a:r>
          </a:p>
          <a:p>
            <a:r>
              <a:rPr lang="en-US" sz="1467">
                <a:solidFill>
                  <a:srgbClr val="3C4042"/>
                </a:solidFill>
                <a:latin typeface="Metropolis" pitchFamily="2" charset="77"/>
                <a:ea typeface="Open Sans" panose="020B0606030504020204" pitchFamily="34" charset="0"/>
                <a:cs typeface="Open Sans" panose="020B0606030504020204" pitchFamily="34" charset="0"/>
              </a:rPr>
              <a:t>Controller</a:t>
            </a:r>
          </a:p>
        </p:txBody>
      </p:sp>
      <p:pic>
        <p:nvPicPr>
          <p:cNvPr id="128" name="Graphic 127">
            <a:extLst>
              <a:ext uri="{FF2B5EF4-FFF2-40B4-BE49-F238E27FC236}">
                <a16:creationId xmlns:a16="http://schemas.microsoft.com/office/drawing/2014/main" id="{EBE1BD2F-7882-A64B-8BF7-295E03CABFD1}"/>
              </a:ext>
            </a:extLst>
          </p:cNvPr>
          <p:cNvPicPr>
            <a:picLocks noChangeAspect="1"/>
          </p:cNvPicPr>
          <p:nvPr/>
        </p:nvPicPr>
        <p:blipFill rotWithShape="1">
          <a:blip r:embed="rId22" cstate="screen">
            <a:extLst>
              <a:ext uri="{28A0092B-C50C-407E-A947-70E740481C1C}">
                <a14:useLocalDpi xmlns:a14="http://schemas.microsoft.com/office/drawing/2010/main"/>
              </a:ext>
              <a:ext uri="{96DAC541-7B7A-43D3-8B79-37D633B846F1}">
                <asvg:svgBlip xmlns:asvg="http://schemas.microsoft.com/office/drawing/2016/SVG/main" r:embed="rId23"/>
              </a:ext>
            </a:extLst>
          </a:blip>
          <a:srcRect b="22222"/>
          <a:stretch/>
        </p:blipFill>
        <p:spPr>
          <a:xfrm>
            <a:off x="5258125" y="5054645"/>
            <a:ext cx="656747" cy="542728"/>
          </a:xfrm>
          <a:prstGeom prst="rect">
            <a:avLst/>
          </a:prstGeom>
        </p:spPr>
      </p:pic>
      <p:cxnSp>
        <p:nvCxnSpPr>
          <p:cNvPr id="129" name="Straight Connector 128">
            <a:extLst>
              <a:ext uri="{FF2B5EF4-FFF2-40B4-BE49-F238E27FC236}">
                <a16:creationId xmlns:a16="http://schemas.microsoft.com/office/drawing/2014/main" id="{000B6DB2-3E65-1E47-931A-EFFC1B54C105}"/>
              </a:ext>
            </a:extLst>
          </p:cNvPr>
          <p:cNvCxnSpPr>
            <a:cxnSpLocks/>
          </p:cNvCxnSpPr>
          <p:nvPr/>
        </p:nvCxnSpPr>
        <p:spPr>
          <a:xfrm flipH="1">
            <a:off x="5656312" y="3681064"/>
            <a:ext cx="10005" cy="1390109"/>
          </a:xfrm>
          <a:prstGeom prst="line">
            <a:avLst/>
          </a:prstGeom>
          <a:ln w="28575">
            <a:solidFill>
              <a:srgbClr val="9EA4A8"/>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4531EB11-FCE7-EF4F-B44D-0CD6A8271C63}"/>
              </a:ext>
            </a:extLst>
          </p:cNvPr>
          <p:cNvSpPr txBox="1"/>
          <p:nvPr/>
        </p:nvSpPr>
        <p:spPr>
          <a:xfrm>
            <a:off x="5249638" y="5617310"/>
            <a:ext cx="682935" cy="328423"/>
          </a:xfrm>
          <a:prstGeom prst="rect">
            <a:avLst/>
          </a:prstGeom>
          <a:noFill/>
        </p:spPr>
        <p:txBody>
          <a:bodyPr wrap="square" lIns="0" tIns="0" rIns="0" bIns="0" rtlCol="0">
            <a:spAutoFit/>
          </a:bodyPr>
          <a:lstStyle/>
          <a:p>
            <a:pPr algn="ctr"/>
            <a:r>
              <a:rPr lang="en-US" sz="1067">
                <a:solidFill>
                  <a:srgbClr val="3C4042"/>
                </a:solidFill>
                <a:latin typeface="Metropolis" pitchFamily="2" charset="77"/>
                <a:ea typeface="Open Sans" panose="020B0606030504020204" pitchFamily="34" charset="0"/>
                <a:cs typeface="Open Sans" panose="020B0606030504020204" pitchFamily="34" charset="0"/>
              </a:rPr>
              <a:t>Data Center</a:t>
            </a:r>
          </a:p>
        </p:txBody>
      </p:sp>
      <p:sp>
        <p:nvSpPr>
          <p:cNvPr id="132" name="Freeform 131">
            <a:extLst>
              <a:ext uri="{FF2B5EF4-FFF2-40B4-BE49-F238E27FC236}">
                <a16:creationId xmlns:a16="http://schemas.microsoft.com/office/drawing/2014/main" id="{9AF0F412-1DB8-C446-9212-AD0869F94D3A}"/>
              </a:ext>
            </a:extLst>
          </p:cNvPr>
          <p:cNvSpPr/>
          <p:nvPr/>
        </p:nvSpPr>
        <p:spPr>
          <a:xfrm>
            <a:off x="1833557" y="2956016"/>
            <a:ext cx="3704035" cy="739216"/>
          </a:xfrm>
          <a:custGeom>
            <a:avLst/>
            <a:gdLst>
              <a:gd name="connsiteX0" fmla="*/ 0 w 2514248"/>
              <a:gd name="connsiteY0" fmla="*/ 50800 h 560809"/>
              <a:gd name="connsiteX1" fmla="*/ 1654629 w 2514248"/>
              <a:gd name="connsiteY1" fmla="*/ 537029 h 560809"/>
              <a:gd name="connsiteX2" fmla="*/ 2489200 w 2514248"/>
              <a:gd name="connsiteY2" fmla="*/ 435429 h 560809"/>
              <a:gd name="connsiteX3" fmla="*/ 2293257 w 2514248"/>
              <a:gd name="connsiteY3" fmla="*/ 0 h 560809"/>
              <a:gd name="connsiteX0" fmla="*/ 0 w 2514248"/>
              <a:gd name="connsiteY0" fmla="*/ 50800 h 554412"/>
              <a:gd name="connsiteX1" fmla="*/ 1220677 w 2514248"/>
              <a:gd name="connsiteY1" fmla="*/ 529280 h 554412"/>
              <a:gd name="connsiteX2" fmla="*/ 2489200 w 2514248"/>
              <a:gd name="connsiteY2" fmla="*/ 435429 h 554412"/>
              <a:gd name="connsiteX3" fmla="*/ 2293257 w 2514248"/>
              <a:gd name="connsiteY3" fmla="*/ 0 h 554412"/>
            </a:gdLst>
            <a:ahLst/>
            <a:cxnLst>
              <a:cxn ang="0">
                <a:pos x="connsiteX0" y="connsiteY0"/>
              </a:cxn>
              <a:cxn ang="0">
                <a:pos x="connsiteX1" y="connsiteY1"/>
              </a:cxn>
              <a:cxn ang="0">
                <a:pos x="connsiteX2" y="connsiteY2"/>
              </a:cxn>
              <a:cxn ang="0">
                <a:pos x="connsiteX3" y="connsiteY3"/>
              </a:cxn>
            </a:cxnLst>
            <a:rect l="l" t="t" r="r" b="b"/>
            <a:pathLst>
              <a:path w="2514248" h="554412">
                <a:moveTo>
                  <a:pt x="0" y="50800"/>
                </a:moveTo>
                <a:cubicBezTo>
                  <a:pt x="619881" y="261862"/>
                  <a:pt x="805810" y="465175"/>
                  <a:pt x="1220677" y="529280"/>
                </a:cubicBezTo>
                <a:cubicBezTo>
                  <a:pt x="1635544" y="593385"/>
                  <a:pt x="2382762" y="524934"/>
                  <a:pt x="2489200" y="435429"/>
                </a:cubicBezTo>
                <a:cubicBezTo>
                  <a:pt x="2595638" y="345924"/>
                  <a:pt x="2330752" y="59267"/>
                  <a:pt x="2293257" y="0"/>
                </a:cubicBezTo>
              </a:path>
            </a:pathLst>
          </a:custGeom>
          <a:noFill/>
          <a:ln w="38100">
            <a:solidFill>
              <a:srgbClr val="42A5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cxnSp>
        <p:nvCxnSpPr>
          <p:cNvPr id="133" name="Straight Arrow Connector 132">
            <a:extLst>
              <a:ext uri="{FF2B5EF4-FFF2-40B4-BE49-F238E27FC236}">
                <a16:creationId xmlns:a16="http://schemas.microsoft.com/office/drawing/2014/main" id="{E039E72D-C008-E642-B66D-CB2A87274486}"/>
              </a:ext>
            </a:extLst>
          </p:cNvPr>
          <p:cNvCxnSpPr>
            <a:cxnSpLocks/>
          </p:cNvCxnSpPr>
          <p:nvPr/>
        </p:nvCxnSpPr>
        <p:spPr>
          <a:xfrm flipV="1">
            <a:off x="1707666" y="1679468"/>
            <a:ext cx="1229393" cy="1228641"/>
          </a:xfrm>
          <a:prstGeom prst="straightConnector1">
            <a:avLst/>
          </a:prstGeom>
          <a:ln>
            <a:solidFill>
              <a:srgbClr val="72777A"/>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Freeform 134">
            <a:extLst>
              <a:ext uri="{FF2B5EF4-FFF2-40B4-BE49-F238E27FC236}">
                <a16:creationId xmlns:a16="http://schemas.microsoft.com/office/drawing/2014/main" id="{D154DD9C-28D5-3B48-8F74-BD8CBC6F3E37}"/>
              </a:ext>
            </a:extLst>
          </p:cNvPr>
          <p:cNvSpPr/>
          <p:nvPr/>
        </p:nvSpPr>
        <p:spPr>
          <a:xfrm>
            <a:off x="1824596" y="2977956"/>
            <a:ext cx="4482725" cy="1103667"/>
          </a:xfrm>
          <a:custGeom>
            <a:avLst/>
            <a:gdLst>
              <a:gd name="connsiteX0" fmla="*/ 0 w 3077029"/>
              <a:gd name="connsiteY0" fmla="*/ 667657 h 676278"/>
              <a:gd name="connsiteX1" fmla="*/ 1531258 w 3077029"/>
              <a:gd name="connsiteY1" fmla="*/ 660400 h 676278"/>
              <a:gd name="connsiteX2" fmla="*/ 2423886 w 3077029"/>
              <a:gd name="connsiteY2" fmla="*/ 522515 h 676278"/>
              <a:gd name="connsiteX3" fmla="*/ 3077029 w 3077029"/>
              <a:gd name="connsiteY3" fmla="*/ 0 h 676278"/>
              <a:gd name="connsiteX0" fmla="*/ 0 w 3077029"/>
              <a:gd name="connsiteY0" fmla="*/ 667657 h 776373"/>
              <a:gd name="connsiteX1" fmla="*/ 1531258 w 3077029"/>
              <a:gd name="connsiteY1" fmla="*/ 660400 h 776373"/>
              <a:gd name="connsiteX2" fmla="*/ 2339996 w 3077029"/>
              <a:gd name="connsiteY2" fmla="*/ 740629 h 776373"/>
              <a:gd name="connsiteX3" fmla="*/ 3077029 w 3077029"/>
              <a:gd name="connsiteY3" fmla="*/ 0 h 776373"/>
              <a:gd name="connsiteX0" fmla="*/ 0 w 3077029"/>
              <a:gd name="connsiteY0" fmla="*/ 667657 h 774184"/>
              <a:gd name="connsiteX1" fmla="*/ 1506091 w 3077029"/>
              <a:gd name="connsiteY1" fmla="*/ 643622 h 774184"/>
              <a:gd name="connsiteX2" fmla="*/ 2339996 w 3077029"/>
              <a:gd name="connsiteY2" fmla="*/ 740629 h 774184"/>
              <a:gd name="connsiteX3" fmla="*/ 3077029 w 3077029"/>
              <a:gd name="connsiteY3" fmla="*/ 0 h 774184"/>
              <a:gd name="connsiteX0" fmla="*/ 0 w 3077029"/>
              <a:gd name="connsiteY0" fmla="*/ 667657 h 827750"/>
              <a:gd name="connsiteX1" fmla="*/ 1506091 w 3077029"/>
              <a:gd name="connsiteY1" fmla="*/ 643622 h 827750"/>
              <a:gd name="connsiteX2" fmla="*/ 2105104 w 3077029"/>
              <a:gd name="connsiteY2" fmla="*/ 799352 h 827750"/>
              <a:gd name="connsiteX3" fmla="*/ 3077029 w 3077029"/>
              <a:gd name="connsiteY3" fmla="*/ 0 h 827750"/>
            </a:gdLst>
            <a:ahLst/>
            <a:cxnLst>
              <a:cxn ang="0">
                <a:pos x="connsiteX0" y="connsiteY0"/>
              </a:cxn>
              <a:cxn ang="0">
                <a:pos x="connsiteX1" y="connsiteY1"/>
              </a:cxn>
              <a:cxn ang="0">
                <a:pos x="connsiteX2" y="connsiteY2"/>
              </a:cxn>
              <a:cxn ang="0">
                <a:pos x="connsiteX3" y="connsiteY3"/>
              </a:cxn>
            </a:cxnLst>
            <a:rect l="l" t="t" r="r" b="b"/>
            <a:pathLst>
              <a:path w="3077029" h="827750">
                <a:moveTo>
                  <a:pt x="0" y="667657"/>
                </a:moveTo>
                <a:cubicBezTo>
                  <a:pt x="563638" y="676123"/>
                  <a:pt x="1155240" y="621673"/>
                  <a:pt x="1506091" y="643622"/>
                </a:cubicBezTo>
                <a:cubicBezTo>
                  <a:pt x="1856942" y="665571"/>
                  <a:pt x="1847476" y="909419"/>
                  <a:pt x="2105104" y="799352"/>
                </a:cubicBezTo>
                <a:cubicBezTo>
                  <a:pt x="2362732" y="689285"/>
                  <a:pt x="2879271" y="206224"/>
                  <a:pt x="3077029" y="0"/>
                </a:cubicBezTo>
              </a:path>
            </a:pathLst>
          </a:custGeom>
          <a:noFill/>
          <a:ln w="38100">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pic>
        <p:nvPicPr>
          <p:cNvPr id="136" name="Graphic 135">
            <a:extLst>
              <a:ext uri="{FF2B5EF4-FFF2-40B4-BE49-F238E27FC236}">
                <a16:creationId xmlns:a16="http://schemas.microsoft.com/office/drawing/2014/main" id="{CFDFF98C-F98C-1D47-82CB-12FA062E0EB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a:off x="8232876" y="1043001"/>
            <a:ext cx="2739881" cy="1917095"/>
          </a:xfrm>
          <a:prstGeom prst="rect">
            <a:avLst/>
          </a:prstGeom>
        </p:spPr>
      </p:pic>
      <p:pic>
        <p:nvPicPr>
          <p:cNvPr id="137" name="Graphic 136">
            <a:extLst>
              <a:ext uri="{FF2B5EF4-FFF2-40B4-BE49-F238E27FC236}">
                <a16:creationId xmlns:a16="http://schemas.microsoft.com/office/drawing/2014/main" id="{A0DDEE2A-4068-414D-90B7-0ED25EB7A7D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a:off x="8232876" y="3694277"/>
            <a:ext cx="2739881" cy="1917095"/>
          </a:xfrm>
          <a:prstGeom prst="rect">
            <a:avLst/>
          </a:prstGeom>
        </p:spPr>
      </p:pic>
      <p:sp>
        <p:nvSpPr>
          <p:cNvPr id="138" name="Rounded Rectangle 137">
            <a:extLst>
              <a:ext uri="{FF2B5EF4-FFF2-40B4-BE49-F238E27FC236}">
                <a16:creationId xmlns:a16="http://schemas.microsoft.com/office/drawing/2014/main" id="{5A2503FC-26BE-6843-A805-BC04442739A2}"/>
              </a:ext>
            </a:extLst>
          </p:cNvPr>
          <p:cNvSpPr>
            <a:spLocks noChangeAspect="1"/>
          </p:cNvSpPr>
          <p:nvPr/>
        </p:nvSpPr>
        <p:spPr>
          <a:xfrm>
            <a:off x="8883744" y="4587699"/>
            <a:ext cx="658368" cy="658368"/>
          </a:xfrm>
          <a:prstGeom prst="roundRect">
            <a:avLst>
              <a:gd name="adj" fmla="val 8239"/>
            </a:avLst>
          </a:prstGeom>
          <a:solidFill>
            <a:schemeClr val="bg1"/>
          </a:solidFill>
          <a:ln w="6350">
            <a:solidFill>
              <a:srgbClr val="3C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grpSp>
        <p:nvGrpSpPr>
          <p:cNvPr id="139" name="Group 138">
            <a:extLst>
              <a:ext uri="{FF2B5EF4-FFF2-40B4-BE49-F238E27FC236}">
                <a16:creationId xmlns:a16="http://schemas.microsoft.com/office/drawing/2014/main" id="{660E4BD7-4271-164A-ADEE-1DFF00365BE5}"/>
              </a:ext>
            </a:extLst>
          </p:cNvPr>
          <p:cNvGrpSpPr/>
          <p:nvPr/>
        </p:nvGrpSpPr>
        <p:grpSpPr>
          <a:xfrm>
            <a:off x="8883745" y="1942886"/>
            <a:ext cx="735779" cy="735777"/>
            <a:chOff x="6250326" y="1581150"/>
            <a:chExt cx="551834" cy="551833"/>
          </a:xfrm>
        </p:grpSpPr>
        <p:sp>
          <p:nvSpPr>
            <p:cNvPr id="140" name="Rounded Rectangle 139">
              <a:extLst>
                <a:ext uri="{FF2B5EF4-FFF2-40B4-BE49-F238E27FC236}">
                  <a16:creationId xmlns:a16="http://schemas.microsoft.com/office/drawing/2014/main" id="{D204EBB2-7AF7-8442-B7D7-D9D40605C618}"/>
                </a:ext>
              </a:extLst>
            </p:cNvPr>
            <p:cNvSpPr>
              <a:spLocks noChangeAspect="1"/>
            </p:cNvSpPr>
            <p:nvPr/>
          </p:nvSpPr>
          <p:spPr>
            <a:xfrm>
              <a:off x="6308384" y="1639207"/>
              <a:ext cx="493776" cy="493776"/>
            </a:xfrm>
            <a:prstGeom prst="roundRect">
              <a:avLst>
                <a:gd name="adj" fmla="val 5819"/>
              </a:avLst>
            </a:prstGeom>
            <a:solidFill>
              <a:schemeClr val="bg1"/>
            </a:solidFill>
            <a:ln w="6350">
              <a:solidFill>
                <a:srgbClr val="3C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sp>
          <p:nvSpPr>
            <p:cNvPr id="141" name="Rounded Rectangle 140">
              <a:extLst>
                <a:ext uri="{FF2B5EF4-FFF2-40B4-BE49-F238E27FC236}">
                  <a16:creationId xmlns:a16="http://schemas.microsoft.com/office/drawing/2014/main" id="{6B6A3A5A-BAF8-B548-9560-DD636ED9EE7F}"/>
                </a:ext>
              </a:extLst>
            </p:cNvPr>
            <p:cNvSpPr>
              <a:spLocks noChangeAspect="1"/>
            </p:cNvSpPr>
            <p:nvPr/>
          </p:nvSpPr>
          <p:spPr>
            <a:xfrm>
              <a:off x="6279355" y="1610179"/>
              <a:ext cx="493776" cy="493776"/>
            </a:xfrm>
            <a:prstGeom prst="roundRect">
              <a:avLst>
                <a:gd name="adj" fmla="val 6462"/>
              </a:avLst>
            </a:prstGeom>
            <a:solidFill>
              <a:schemeClr val="bg1"/>
            </a:solidFill>
            <a:ln w="6350">
              <a:solidFill>
                <a:srgbClr val="3C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sp>
          <p:nvSpPr>
            <p:cNvPr id="142" name="Rounded Rectangle 141">
              <a:extLst>
                <a:ext uri="{FF2B5EF4-FFF2-40B4-BE49-F238E27FC236}">
                  <a16:creationId xmlns:a16="http://schemas.microsoft.com/office/drawing/2014/main" id="{0F0C939E-98DE-D642-83FA-59E6E8F47509}"/>
                </a:ext>
              </a:extLst>
            </p:cNvPr>
            <p:cNvSpPr>
              <a:spLocks noChangeAspect="1"/>
            </p:cNvSpPr>
            <p:nvPr/>
          </p:nvSpPr>
          <p:spPr>
            <a:xfrm>
              <a:off x="6250326" y="1581150"/>
              <a:ext cx="493776" cy="493776"/>
            </a:xfrm>
            <a:prstGeom prst="roundRect">
              <a:avLst>
                <a:gd name="adj" fmla="val 9808"/>
              </a:avLst>
            </a:prstGeom>
            <a:solidFill>
              <a:schemeClr val="bg1"/>
            </a:solidFill>
            <a:ln w="6350">
              <a:solidFill>
                <a:srgbClr val="3C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grpSp>
      <p:grpSp>
        <p:nvGrpSpPr>
          <p:cNvPr id="143" name="Group 142">
            <a:extLst>
              <a:ext uri="{FF2B5EF4-FFF2-40B4-BE49-F238E27FC236}">
                <a16:creationId xmlns:a16="http://schemas.microsoft.com/office/drawing/2014/main" id="{FF4B46F1-935B-6648-8C8B-13634EB727C9}"/>
              </a:ext>
            </a:extLst>
          </p:cNvPr>
          <p:cNvGrpSpPr/>
          <p:nvPr/>
        </p:nvGrpSpPr>
        <p:grpSpPr>
          <a:xfrm>
            <a:off x="9911689" y="4584486"/>
            <a:ext cx="735779" cy="735777"/>
            <a:chOff x="6250326" y="1581150"/>
            <a:chExt cx="551834" cy="551833"/>
          </a:xfrm>
        </p:grpSpPr>
        <p:sp>
          <p:nvSpPr>
            <p:cNvPr id="144" name="Rounded Rectangle 143">
              <a:extLst>
                <a:ext uri="{FF2B5EF4-FFF2-40B4-BE49-F238E27FC236}">
                  <a16:creationId xmlns:a16="http://schemas.microsoft.com/office/drawing/2014/main" id="{B1EE4AE0-D18C-C942-86EB-99CE64CC24ED}"/>
                </a:ext>
              </a:extLst>
            </p:cNvPr>
            <p:cNvSpPr>
              <a:spLocks noChangeAspect="1"/>
            </p:cNvSpPr>
            <p:nvPr/>
          </p:nvSpPr>
          <p:spPr>
            <a:xfrm>
              <a:off x="6308384" y="1639207"/>
              <a:ext cx="493776" cy="493776"/>
            </a:xfrm>
            <a:prstGeom prst="roundRect">
              <a:avLst>
                <a:gd name="adj" fmla="val 7748"/>
              </a:avLst>
            </a:prstGeom>
            <a:solidFill>
              <a:schemeClr val="bg1"/>
            </a:solidFill>
            <a:ln w="15875">
              <a:solidFill>
                <a:srgbClr val="FF00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sp>
          <p:nvSpPr>
            <p:cNvPr id="145" name="Rounded Rectangle 144">
              <a:extLst>
                <a:ext uri="{FF2B5EF4-FFF2-40B4-BE49-F238E27FC236}">
                  <a16:creationId xmlns:a16="http://schemas.microsoft.com/office/drawing/2014/main" id="{B080BD46-3564-D649-A61C-BF47AF8F0375}"/>
                </a:ext>
              </a:extLst>
            </p:cNvPr>
            <p:cNvSpPr>
              <a:spLocks noChangeAspect="1"/>
            </p:cNvSpPr>
            <p:nvPr/>
          </p:nvSpPr>
          <p:spPr>
            <a:xfrm>
              <a:off x="6279355" y="1610179"/>
              <a:ext cx="493776" cy="493776"/>
            </a:xfrm>
            <a:prstGeom prst="roundRect">
              <a:avLst>
                <a:gd name="adj" fmla="val 5819"/>
              </a:avLst>
            </a:prstGeom>
            <a:solidFill>
              <a:schemeClr val="bg1"/>
            </a:solidFill>
            <a:ln w="15875">
              <a:solidFill>
                <a:srgbClr val="FF00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sp>
          <p:nvSpPr>
            <p:cNvPr id="146" name="Rounded Rectangle 145">
              <a:extLst>
                <a:ext uri="{FF2B5EF4-FFF2-40B4-BE49-F238E27FC236}">
                  <a16:creationId xmlns:a16="http://schemas.microsoft.com/office/drawing/2014/main" id="{74E5D95B-39A6-5F46-BF3D-5DA1D2B4DB72}"/>
                </a:ext>
              </a:extLst>
            </p:cNvPr>
            <p:cNvSpPr>
              <a:spLocks noChangeAspect="1"/>
            </p:cNvSpPr>
            <p:nvPr/>
          </p:nvSpPr>
          <p:spPr>
            <a:xfrm>
              <a:off x="6250326" y="1581150"/>
              <a:ext cx="493776" cy="493776"/>
            </a:xfrm>
            <a:prstGeom prst="roundRect">
              <a:avLst>
                <a:gd name="adj" fmla="val 9808"/>
              </a:avLst>
            </a:prstGeom>
            <a:solidFill>
              <a:schemeClr val="bg1"/>
            </a:solidFill>
            <a:ln w="15875">
              <a:solidFill>
                <a:srgbClr val="FF00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grpSp>
      <p:cxnSp>
        <p:nvCxnSpPr>
          <p:cNvPr id="147" name="Straight Connector 146">
            <a:extLst>
              <a:ext uri="{FF2B5EF4-FFF2-40B4-BE49-F238E27FC236}">
                <a16:creationId xmlns:a16="http://schemas.microsoft.com/office/drawing/2014/main" id="{74FA81A7-3C58-3B49-A8B0-EC5F02730604}"/>
              </a:ext>
            </a:extLst>
          </p:cNvPr>
          <p:cNvCxnSpPr>
            <a:cxnSpLocks/>
          </p:cNvCxnSpPr>
          <p:nvPr/>
        </p:nvCxnSpPr>
        <p:spPr>
          <a:xfrm flipV="1">
            <a:off x="5955519" y="2363100"/>
            <a:ext cx="3067804" cy="1191544"/>
          </a:xfrm>
          <a:prstGeom prst="line">
            <a:avLst/>
          </a:prstGeom>
          <a:ln w="28575">
            <a:solidFill>
              <a:srgbClr val="E2430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1831C9C-AC5D-9E4B-A66B-08966B831C8E}"/>
              </a:ext>
            </a:extLst>
          </p:cNvPr>
          <p:cNvCxnSpPr>
            <a:cxnSpLocks/>
          </p:cNvCxnSpPr>
          <p:nvPr/>
        </p:nvCxnSpPr>
        <p:spPr>
          <a:xfrm>
            <a:off x="5955519" y="3554644"/>
            <a:ext cx="3067804" cy="1283936"/>
          </a:xfrm>
          <a:prstGeom prst="line">
            <a:avLst/>
          </a:prstGeom>
          <a:ln w="28575">
            <a:solidFill>
              <a:srgbClr val="E2430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39B7DA8-348B-1943-9C37-00ECA544B63D}"/>
              </a:ext>
            </a:extLst>
          </p:cNvPr>
          <p:cNvCxnSpPr>
            <a:cxnSpLocks/>
          </p:cNvCxnSpPr>
          <p:nvPr/>
        </p:nvCxnSpPr>
        <p:spPr>
          <a:xfrm flipV="1">
            <a:off x="9430492" y="4916883"/>
            <a:ext cx="496424" cy="2104"/>
          </a:xfrm>
          <a:prstGeom prst="line">
            <a:avLst/>
          </a:prstGeom>
          <a:ln w="28575">
            <a:solidFill>
              <a:srgbClr val="E24301"/>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FC20D0E3-02BF-AB40-8415-E74DD6072E67}"/>
              </a:ext>
            </a:extLst>
          </p:cNvPr>
          <p:cNvSpPr txBox="1"/>
          <p:nvPr/>
        </p:nvSpPr>
        <p:spPr>
          <a:xfrm>
            <a:off x="8837633" y="4400633"/>
            <a:ext cx="730552" cy="143565"/>
          </a:xfrm>
          <a:prstGeom prst="rect">
            <a:avLst/>
          </a:prstGeom>
          <a:noFill/>
        </p:spPr>
        <p:txBody>
          <a:bodyPr wrap="square" lIns="0" tIns="0" rIns="0" bIns="0" rtlCol="0">
            <a:spAutoFit/>
          </a:bodyPr>
          <a:lstStyle/>
          <a:p>
            <a:pPr algn="ctr"/>
            <a:r>
              <a:rPr lang="en-US" sz="933">
                <a:solidFill>
                  <a:srgbClr val="3C4042"/>
                </a:solidFill>
                <a:latin typeface="Metropolis" pitchFamily="2" charset="77"/>
                <a:ea typeface="Open Sans" panose="020B0606030504020204" pitchFamily="34" charset="0"/>
                <a:cs typeface="Open Sans" panose="020B0606030504020204" pitchFamily="34" charset="0"/>
              </a:rPr>
              <a:t>Transit VNet</a:t>
            </a:r>
          </a:p>
        </p:txBody>
      </p:sp>
      <p:sp>
        <p:nvSpPr>
          <p:cNvPr id="151" name="TextBox 150">
            <a:extLst>
              <a:ext uri="{FF2B5EF4-FFF2-40B4-BE49-F238E27FC236}">
                <a16:creationId xmlns:a16="http://schemas.microsoft.com/office/drawing/2014/main" id="{C062B25A-A4E6-8743-A7E6-01F6677745E2}"/>
              </a:ext>
            </a:extLst>
          </p:cNvPr>
          <p:cNvSpPr txBox="1"/>
          <p:nvPr/>
        </p:nvSpPr>
        <p:spPr>
          <a:xfrm>
            <a:off x="9882663" y="4400635"/>
            <a:ext cx="730552" cy="143565"/>
          </a:xfrm>
          <a:prstGeom prst="rect">
            <a:avLst/>
          </a:prstGeom>
          <a:noFill/>
        </p:spPr>
        <p:txBody>
          <a:bodyPr wrap="square" lIns="0" tIns="0" rIns="0" bIns="0" rtlCol="0">
            <a:spAutoFit/>
          </a:bodyPr>
          <a:lstStyle/>
          <a:p>
            <a:pPr algn="ctr"/>
            <a:r>
              <a:rPr lang="en-US" sz="933">
                <a:solidFill>
                  <a:srgbClr val="3C4042"/>
                </a:solidFill>
                <a:latin typeface="Metropolis" pitchFamily="2" charset="77"/>
                <a:ea typeface="Open Sans" panose="020B0606030504020204" pitchFamily="34" charset="0"/>
                <a:cs typeface="Open Sans" panose="020B0606030504020204" pitchFamily="34" charset="0"/>
              </a:rPr>
              <a:t>VNets</a:t>
            </a:r>
          </a:p>
        </p:txBody>
      </p:sp>
      <p:sp>
        <p:nvSpPr>
          <p:cNvPr id="152" name="TextBox 151">
            <a:extLst>
              <a:ext uri="{FF2B5EF4-FFF2-40B4-BE49-F238E27FC236}">
                <a16:creationId xmlns:a16="http://schemas.microsoft.com/office/drawing/2014/main" id="{28887BCE-1A59-374B-B8BB-771474573C79}"/>
              </a:ext>
            </a:extLst>
          </p:cNvPr>
          <p:cNvSpPr txBox="1"/>
          <p:nvPr/>
        </p:nvSpPr>
        <p:spPr>
          <a:xfrm>
            <a:off x="8929557" y="1768714"/>
            <a:ext cx="591011" cy="143565"/>
          </a:xfrm>
          <a:prstGeom prst="rect">
            <a:avLst/>
          </a:prstGeom>
          <a:noFill/>
        </p:spPr>
        <p:txBody>
          <a:bodyPr wrap="square" lIns="0" tIns="0" rIns="0" bIns="0" rtlCol="0">
            <a:spAutoFit/>
          </a:bodyPr>
          <a:lstStyle/>
          <a:p>
            <a:pPr algn="ctr"/>
            <a:r>
              <a:rPr lang="en-US" sz="933">
                <a:solidFill>
                  <a:srgbClr val="3C4042"/>
                </a:solidFill>
                <a:latin typeface="Metropolis" pitchFamily="2" charset="77"/>
                <a:ea typeface="Open Sans" panose="020B0606030504020204" pitchFamily="34" charset="0"/>
                <a:cs typeface="Open Sans" panose="020B0606030504020204" pitchFamily="34" charset="0"/>
              </a:rPr>
              <a:t>VPCs</a:t>
            </a:r>
          </a:p>
        </p:txBody>
      </p:sp>
      <p:grpSp>
        <p:nvGrpSpPr>
          <p:cNvPr id="153" name="Group 152">
            <a:extLst>
              <a:ext uri="{FF2B5EF4-FFF2-40B4-BE49-F238E27FC236}">
                <a16:creationId xmlns:a16="http://schemas.microsoft.com/office/drawing/2014/main" id="{0A83233C-5612-9A4C-89BA-066DE0B15E46}"/>
              </a:ext>
            </a:extLst>
          </p:cNvPr>
          <p:cNvGrpSpPr/>
          <p:nvPr/>
        </p:nvGrpSpPr>
        <p:grpSpPr>
          <a:xfrm>
            <a:off x="10057937" y="1888427"/>
            <a:ext cx="1272427" cy="216504"/>
            <a:chOff x="6629395" y="2290540"/>
            <a:chExt cx="954320" cy="162378"/>
          </a:xfrm>
        </p:grpSpPr>
        <p:pic>
          <p:nvPicPr>
            <p:cNvPr id="154" name="Graphic 153">
              <a:extLst>
                <a:ext uri="{FF2B5EF4-FFF2-40B4-BE49-F238E27FC236}">
                  <a16:creationId xmlns:a16="http://schemas.microsoft.com/office/drawing/2014/main" id="{F6688DDC-250A-AE47-88FD-5C58EB4DA435}"/>
                </a:ext>
              </a:extLst>
            </p:cNvPr>
            <p:cNvPicPr>
              <a:picLocks noChangeAspect="1"/>
            </p:cNvPicPr>
            <p:nvPr/>
          </p:nvPicPr>
          <p:blipFill rotWithShape="1">
            <a:blip r:embed="rId24" cstate="screen">
              <a:extLst>
                <a:ext uri="{28A0092B-C50C-407E-A947-70E740481C1C}">
                  <a14:useLocalDpi xmlns:a14="http://schemas.microsoft.com/office/drawing/2010/main"/>
                </a:ext>
                <a:ext uri="{96DAC541-7B7A-43D3-8B79-37D633B846F1}">
                  <asvg:svgBlip xmlns:asvg="http://schemas.microsoft.com/office/drawing/2016/SVG/main" r:embed="rId25"/>
                </a:ext>
              </a:extLst>
            </a:blip>
            <a:srcRect r="70301" b="6746"/>
            <a:stretch/>
          </p:blipFill>
          <p:spPr>
            <a:xfrm>
              <a:off x="6629395" y="2290540"/>
              <a:ext cx="218346" cy="162378"/>
            </a:xfrm>
            <a:prstGeom prst="rect">
              <a:avLst/>
            </a:prstGeom>
          </p:spPr>
        </p:pic>
        <p:sp>
          <p:nvSpPr>
            <p:cNvPr id="155" name="TextBox 154">
              <a:extLst>
                <a:ext uri="{FF2B5EF4-FFF2-40B4-BE49-F238E27FC236}">
                  <a16:creationId xmlns:a16="http://schemas.microsoft.com/office/drawing/2014/main" id="{D54C5A3F-311A-664F-8C97-36C09051DE6A}"/>
                </a:ext>
              </a:extLst>
            </p:cNvPr>
            <p:cNvSpPr txBox="1"/>
            <p:nvPr/>
          </p:nvSpPr>
          <p:spPr>
            <a:xfrm>
              <a:off x="6905172" y="2328635"/>
              <a:ext cx="678543" cy="123159"/>
            </a:xfrm>
            <a:prstGeom prst="rect">
              <a:avLst/>
            </a:prstGeom>
            <a:noFill/>
          </p:spPr>
          <p:txBody>
            <a:bodyPr wrap="square" lIns="0" tIns="0" rIns="0" bIns="0" rtlCol="0">
              <a:spAutoFit/>
            </a:bodyPr>
            <a:lstStyle/>
            <a:p>
              <a:r>
                <a:rPr lang="en-US" sz="1067">
                  <a:solidFill>
                    <a:srgbClr val="72777A"/>
                  </a:solidFill>
                  <a:latin typeface="Metropolis" pitchFamily="2" charset="77"/>
                  <a:ea typeface="Open Sans" panose="020B0606030504020204" pitchFamily="34" charset="0"/>
                  <a:cs typeface="Open Sans" panose="020B0606030504020204" pitchFamily="34" charset="0"/>
                </a:rPr>
                <a:t>GCP</a:t>
              </a:r>
            </a:p>
          </p:txBody>
        </p:sp>
      </p:grpSp>
      <p:grpSp>
        <p:nvGrpSpPr>
          <p:cNvPr id="156" name="Group 155">
            <a:extLst>
              <a:ext uri="{FF2B5EF4-FFF2-40B4-BE49-F238E27FC236}">
                <a16:creationId xmlns:a16="http://schemas.microsoft.com/office/drawing/2014/main" id="{9006A938-4A9A-D84A-B992-BE7836AB9834}"/>
              </a:ext>
            </a:extLst>
          </p:cNvPr>
          <p:cNvGrpSpPr/>
          <p:nvPr/>
        </p:nvGrpSpPr>
        <p:grpSpPr>
          <a:xfrm>
            <a:off x="9199178" y="5370308"/>
            <a:ext cx="1226465" cy="208960"/>
            <a:chOff x="6692894" y="4290789"/>
            <a:chExt cx="919849" cy="156720"/>
          </a:xfrm>
        </p:grpSpPr>
        <p:pic>
          <p:nvPicPr>
            <p:cNvPr id="157" name="Graphic 156">
              <a:extLst>
                <a:ext uri="{FF2B5EF4-FFF2-40B4-BE49-F238E27FC236}">
                  <a16:creationId xmlns:a16="http://schemas.microsoft.com/office/drawing/2014/main" id="{BB5010A7-C3B8-E14E-B09C-0AB258AE90D3}"/>
                </a:ext>
              </a:extLst>
            </p:cNvPr>
            <p:cNvPicPr>
              <a:picLocks noChangeAspect="1"/>
            </p:cNvPicPr>
            <p:nvPr/>
          </p:nvPicPr>
          <p:blipFill rotWithShape="1">
            <a:blip r:embed="rId26" cstate="screen">
              <a:extLst>
                <a:ext uri="{28A0092B-C50C-407E-A947-70E740481C1C}">
                  <a14:useLocalDpi xmlns:a14="http://schemas.microsoft.com/office/drawing/2010/main"/>
                </a:ext>
                <a:ext uri="{96DAC541-7B7A-43D3-8B79-37D633B846F1}">
                  <asvg:svgBlip xmlns:asvg="http://schemas.microsoft.com/office/drawing/2016/SVG/main" r:embed="rId27"/>
                </a:ext>
              </a:extLst>
            </a:blip>
            <a:srcRect r="75087" b="1905"/>
            <a:stretch/>
          </p:blipFill>
          <p:spPr>
            <a:xfrm>
              <a:off x="6692894" y="4290789"/>
              <a:ext cx="209067" cy="150586"/>
            </a:xfrm>
            <a:prstGeom prst="rect">
              <a:avLst/>
            </a:prstGeom>
          </p:spPr>
        </p:pic>
        <p:sp>
          <p:nvSpPr>
            <p:cNvPr id="158" name="TextBox 157">
              <a:extLst>
                <a:ext uri="{FF2B5EF4-FFF2-40B4-BE49-F238E27FC236}">
                  <a16:creationId xmlns:a16="http://schemas.microsoft.com/office/drawing/2014/main" id="{A7CBA77D-1A63-0E4F-9CB1-8C2DB67E99FE}"/>
                </a:ext>
              </a:extLst>
            </p:cNvPr>
            <p:cNvSpPr txBox="1"/>
            <p:nvPr/>
          </p:nvSpPr>
          <p:spPr>
            <a:xfrm>
              <a:off x="6934200" y="4324350"/>
              <a:ext cx="678543" cy="123159"/>
            </a:xfrm>
            <a:prstGeom prst="rect">
              <a:avLst/>
            </a:prstGeom>
            <a:noFill/>
          </p:spPr>
          <p:txBody>
            <a:bodyPr wrap="square" lIns="0" tIns="0" rIns="0" bIns="0" rtlCol="0">
              <a:spAutoFit/>
            </a:bodyPr>
            <a:lstStyle/>
            <a:p>
              <a:r>
                <a:rPr lang="en-US" sz="1067">
                  <a:solidFill>
                    <a:srgbClr val="72777A"/>
                  </a:solidFill>
                  <a:latin typeface="Metropolis" pitchFamily="2" charset="77"/>
                  <a:ea typeface="Open Sans" panose="020B0606030504020204" pitchFamily="34" charset="0"/>
                  <a:cs typeface="Open Sans" panose="020B0606030504020204" pitchFamily="34" charset="0"/>
                </a:rPr>
                <a:t>Azure</a:t>
              </a:r>
            </a:p>
          </p:txBody>
        </p:sp>
      </p:grpSp>
      <p:grpSp>
        <p:nvGrpSpPr>
          <p:cNvPr id="159" name="Group 158">
            <a:extLst>
              <a:ext uri="{FF2B5EF4-FFF2-40B4-BE49-F238E27FC236}">
                <a16:creationId xmlns:a16="http://schemas.microsoft.com/office/drawing/2014/main" id="{3D06B8E6-6300-6B4F-BCA3-B779787656C5}"/>
              </a:ext>
            </a:extLst>
          </p:cNvPr>
          <p:cNvGrpSpPr/>
          <p:nvPr/>
        </p:nvGrpSpPr>
        <p:grpSpPr>
          <a:xfrm>
            <a:off x="10916987" y="3243379"/>
            <a:ext cx="561292" cy="427311"/>
            <a:chOff x="1441450" y="4066705"/>
            <a:chExt cx="420969" cy="320483"/>
          </a:xfrm>
        </p:grpSpPr>
        <p:pic>
          <p:nvPicPr>
            <p:cNvPr id="160" name="Graphic 159">
              <a:extLst>
                <a:ext uri="{FF2B5EF4-FFF2-40B4-BE49-F238E27FC236}">
                  <a16:creationId xmlns:a16="http://schemas.microsoft.com/office/drawing/2014/main" id="{772565C1-4844-2F43-AFD8-A3232B834F55}"/>
                </a:ext>
              </a:extLst>
            </p:cNvPr>
            <p:cNvPicPr>
              <a:picLocks noChangeAspect="1"/>
            </p:cNvPicPr>
            <p:nvPr/>
          </p:nvPicPr>
          <p:blipFill rotWithShape="1">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rcRect b="36612"/>
            <a:stretch/>
          </p:blipFill>
          <p:spPr>
            <a:xfrm>
              <a:off x="1441450" y="4066705"/>
              <a:ext cx="306668" cy="320483"/>
            </a:xfrm>
            <a:prstGeom prst="rect">
              <a:avLst/>
            </a:prstGeom>
          </p:spPr>
        </p:pic>
        <p:pic>
          <p:nvPicPr>
            <p:cNvPr id="161" name="Graphic 160">
              <a:extLst>
                <a:ext uri="{FF2B5EF4-FFF2-40B4-BE49-F238E27FC236}">
                  <a16:creationId xmlns:a16="http://schemas.microsoft.com/office/drawing/2014/main" id="{88DC6E77-0BEF-9B4D-AB88-BD9311CB9994}"/>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669679" y="4126566"/>
              <a:ext cx="192740" cy="248956"/>
            </a:xfrm>
            <a:prstGeom prst="rect">
              <a:avLst/>
            </a:prstGeom>
          </p:spPr>
        </p:pic>
      </p:grpSp>
      <p:cxnSp>
        <p:nvCxnSpPr>
          <p:cNvPr id="162" name="Straight Connector 161">
            <a:extLst>
              <a:ext uri="{FF2B5EF4-FFF2-40B4-BE49-F238E27FC236}">
                <a16:creationId xmlns:a16="http://schemas.microsoft.com/office/drawing/2014/main" id="{5B4EB465-7DF9-654D-B516-4F85A4D00570}"/>
              </a:ext>
            </a:extLst>
          </p:cNvPr>
          <p:cNvCxnSpPr>
            <a:cxnSpLocks/>
          </p:cNvCxnSpPr>
          <p:nvPr/>
        </p:nvCxnSpPr>
        <p:spPr>
          <a:xfrm flipV="1">
            <a:off x="9150080" y="2426359"/>
            <a:ext cx="0" cy="2332031"/>
          </a:xfrm>
          <a:prstGeom prst="line">
            <a:avLst/>
          </a:prstGeom>
          <a:ln w="28575">
            <a:solidFill>
              <a:srgbClr val="E24301"/>
            </a:solidFill>
          </a:ln>
        </p:spPr>
        <p:style>
          <a:lnRef idx="1">
            <a:schemeClr val="accent1"/>
          </a:lnRef>
          <a:fillRef idx="0">
            <a:schemeClr val="accent1"/>
          </a:fillRef>
          <a:effectRef idx="0">
            <a:schemeClr val="accent1"/>
          </a:effectRef>
          <a:fontRef idx="minor">
            <a:schemeClr val="tx1"/>
          </a:fontRef>
        </p:style>
      </p:cxnSp>
      <p:sp>
        <p:nvSpPr>
          <p:cNvPr id="163" name="Freeform 162">
            <a:extLst>
              <a:ext uri="{FF2B5EF4-FFF2-40B4-BE49-F238E27FC236}">
                <a16:creationId xmlns:a16="http://schemas.microsoft.com/office/drawing/2014/main" id="{2FAAA7E0-28F9-3A48-BF2B-19B67E798967}"/>
              </a:ext>
            </a:extLst>
          </p:cNvPr>
          <p:cNvSpPr/>
          <p:nvPr/>
        </p:nvSpPr>
        <p:spPr>
          <a:xfrm>
            <a:off x="9221685" y="2122008"/>
            <a:ext cx="1639329" cy="1321629"/>
          </a:xfrm>
          <a:custGeom>
            <a:avLst/>
            <a:gdLst>
              <a:gd name="connsiteX0" fmla="*/ 1229497 w 1229497"/>
              <a:gd name="connsiteY0" fmla="*/ 915340 h 915340"/>
              <a:gd name="connsiteX1" fmla="*/ 531341 w 1229497"/>
              <a:gd name="connsiteY1" fmla="*/ 112151 h 915340"/>
              <a:gd name="connsiteX2" fmla="*/ 0 w 1229497"/>
              <a:gd name="connsiteY2" fmla="*/ 25654 h 915340"/>
              <a:gd name="connsiteX0" fmla="*/ 1229497 w 1229497"/>
              <a:gd name="connsiteY0" fmla="*/ 991222 h 991222"/>
              <a:gd name="connsiteX1" fmla="*/ 531341 w 1229497"/>
              <a:gd name="connsiteY1" fmla="*/ 188033 h 991222"/>
              <a:gd name="connsiteX2" fmla="*/ 0 w 1229497"/>
              <a:gd name="connsiteY2" fmla="*/ 101536 h 991222"/>
            </a:gdLst>
            <a:ahLst/>
            <a:cxnLst>
              <a:cxn ang="0">
                <a:pos x="connsiteX0" y="connsiteY0"/>
              </a:cxn>
              <a:cxn ang="0">
                <a:pos x="connsiteX1" y="connsiteY1"/>
              </a:cxn>
              <a:cxn ang="0">
                <a:pos x="connsiteX2" y="connsiteY2"/>
              </a:cxn>
            </a:cxnLst>
            <a:rect l="l" t="t" r="r" b="b"/>
            <a:pathLst>
              <a:path w="1229497" h="991222">
                <a:moveTo>
                  <a:pt x="1229497" y="991222"/>
                </a:moveTo>
                <a:cubicBezTo>
                  <a:pt x="982877" y="663768"/>
                  <a:pt x="736257" y="336314"/>
                  <a:pt x="531341" y="188033"/>
                </a:cubicBezTo>
                <a:cubicBezTo>
                  <a:pt x="326425" y="39752"/>
                  <a:pt x="107606" y="-102351"/>
                  <a:pt x="0" y="101536"/>
                </a:cubicBezTo>
              </a:path>
            </a:pathLst>
          </a:custGeom>
          <a:noFill/>
          <a:ln w="38100">
            <a:solidFill>
              <a:srgbClr val="FF0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sp>
        <p:nvSpPr>
          <p:cNvPr id="164" name="Freeform 163">
            <a:extLst>
              <a:ext uri="{FF2B5EF4-FFF2-40B4-BE49-F238E27FC236}">
                <a16:creationId xmlns:a16="http://schemas.microsoft.com/office/drawing/2014/main" id="{63276594-5463-1C40-9862-6C556FB13038}"/>
              </a:ext>
            </a:extLst>
          </p:cNvPr>
          <p:cNvSpPr/>
          <p:nvPr/>
        </p:nvSpPr>
        <p:spPr>
          <a:xfrm>
            <a:off x="8748856" y="2257070"/>
            <a:ext cx="454104" cy="2636108"/>
          </a:xfrm>
          <a:custGeom>
            <a:avLst/>
            <a:gdLst>
              <a:gd name="connsiteX0" fmla="*/ 340578 w 340578"/>
              <a:gd name="connsiteY0" fmla="*/ 0 h 1977081"/>
              <a:gd name="connsiteX1" fmla="*/ 767 w 340578"/>
              <a:gd name="connsiteY1" fmla="*/ 1031789 h 1977081"/>
              <a:gd name="connsiteX2" fmla="*/ 266437 w 340578"/>
              <a:gd name="connsiteY2" fmla="*/ 1977081 h 1977081"/>
            </a:gdLst>
            <a:ahLst/>
            <a:cxnLst>
              <a:cxn ang="0">
                <a:pos x="connsiteX0" y="connsiteY0"/>
              </a:cxn>
              <a:cxn ang="0">
                <a:pos x="connsiteX1" y="connsiteY1"/>
              </a:cxn>
              <a:cxn ang="0">
                <a:pos x="connsiteX2" y="connsiteY2"/>
              </a:cxn>
            </a:cxnLst>
            <a:rect l="l" t="t" r="r" b="b"/>
            <a:pathLst>
              <a:path w="340578" h="1977081">
                <a:moveTo>
                  <a:pt x="340578" y="0"/>
                </a:moveTo>
                <a:cubicBezTo>
                  <a:pt x="176851" y="351138"/>
                  <a:pt x="13124" y="702276"/>
                  <a:pt x="767" y="1031789"/>
                </a:cubicBezTo>
                <a:cubicBezTo>
                  <a:pt x="-11590" y="1361302"/>
                  <a:pt x="127423" y="1669191"/>
                  <a:pt x="266437" y="1977081"/>
                </a:cubicBezTo>
              </a:path>
            </a:pathLst>
          </a:custGeom>
          <a:noFill/>
          <a:ln w="38100">
            <a:solidFill>
              <a:srgbClr val="FF0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sp>
        <p:nvSpPr>
          <p:cNvPr id="165" name="Freeform 164">
            <a:extLst>
              <a:ext uri="{FF2B5EF4-FFF2-40B4-BE49-F238E27FC236}">
                <a16:creationId xmlns:a16="http://schemas.microsoft.com/office/drawing/2014/main" id="{05CAB15C-B58C-174D-9114-8F46D7BAD026}"/>
              </a:ext>
            </a:extLst>
          </p:cNvPr>
          <p:cNvSpPr/>
          <p:nvPr/>
        </p:nvSpPr>
        <p:spPr>
          <a:xfrm>
            <a:off x="9124708" y="4893791"/>
            <a:ext cx="1219200" cy="253532"/>
          </a:xfrm>
          <a:custGeom>
            <a:avLst/>
            <a:gdLst>
              <a:gd name="connsiteX0" fmla="*/ 0 w 914400"/>
              <a:gd name="connsiteY0" fmla="*/ 0 h 190149"/>
              <a:gd name="connsiteX1" fmla="*/ 426308 w 914400"/>
              <a:gd name="connsiteY1" fmla="*/ 185351 h 190149"/>
              <a:gd name="connsiteX2" fmla="*/ 914400 w 914400"/>
              <a:gd name="connsiteY2" fmla="*/ 117389 h 190149"/>
            </a:gdLst>
            <a:ahLst/>
            <a:cxnLst>
              <a:cxn ang="0">
                <a:pos x="connsiteX0" y="connsiteY0"/>
              </a:cxn>
              <a:cxn ang="0">
                <a:pos x="connsiteX1" y="connsiteY1"/>
              </a:cxn>
              <a:cxn ang="0">
                <a:pos x="connsiteX2" y="connsiteY2"/>
              </a:cxn>
            </a:cxnLst>
            <a:rect l="l" t="t" r="r" b="b"/>
            <a:pathLst>
              <a:path w="914400" h="190149">
                <a:moveTo>
                  <a:pt x="0" y="0"/>
                </a:moveTo>
                <a:cubicBezTo>
                  <a:pt x="136954" y="82893"/>
                  <a:pt x="273908" y="165786"/>
                  <a:pt x="426308" y="185351"/>
                </a:cubicBezTo>
                <a:cubicBezTo>
                  <a:pt x="578708" y="204916"/>
                  <a:pt x="746554" y="161152"/>
                  <a:pt x="914400" y="117389"/>
                </a:cubicBezTo>
              </a:path>
            </a:pathLst>
          </a:custGeom>
          <a:noFill/>
          <a:ln w="38100">
            <a:solidFill>
              <a:srgbClr val="FF06E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etropolis" pitchFamily="2" charset="77"/>
            </a:endParaRPr>
          </a:p>
        </p:txBody>
      </p:sp>
      <p:sp>
        <p:nvSpPr>
          <p:cNvPr id="166" name="TextBox 165">
            <a:extLst>
              <a:ext uri="{FF2B5EF4-FFF2-40B4-BE49-F238E27FC236}">
                <a16:creationId xmlns:a16="http://schemas.microsoft.com/office/drawing/2014/main" id="{949C1ABE-B719-EB4A-8D34-9C7864E6D19F}"/>
              </a:ext>
            </a:extLst>
          </p:cNvPr>
          <p:cNvSpPr txBox="1"/>
          <p:nvPr/>
        </p:nvSpPr>
        <p:spPr>
          <a:xfrm>
            <a:off x="272513" y="5410709"/>
            <a:ext cx="1010175" cy="353075"/>
          </a:xfrm>
          <a:prstGeom prst="rect">
            <a:avLst/>
          </a:prstGeom>
        </p:spPr>
        <p:txBody>
          <a:bodyPr wrap="none" rtlCol="0">
            <a:normAutofit/>
          </a:bodyPr>
          <a:lstStyle/>
          <a:p>
            <a:pPr algn="ctr"/>
            <a:r>
              <a:rPr lang="en-US" sz="1400">
                <a:latin typeface="Metropolis" pitchFamily="2" charset="77"/>
              </a:rPr>
              <a:t>Geo VPN</a:t>
            </a:r>
          </a:p>
        </p:txBody>
      </p:sp>
      <p:pic>
        <p:nvPicPr>
          <p:cNvPr id="167" name="Graphic 166">
            <a:extLst>
              <a:ext uri="{FF2B5EF4-FFF2-40B4-BE49-F238E27FC236}">
                <a16:creationId xmlns:a16="http://schemas.microsoft.com/office/drawing/2014/main" id="{D981E229-08EA-B341-9F17-17618279BEA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303399" y="5096258"/>
            <a:ext cx="780820" cy="1119175"/>
          </a:xfrm>
          <a:prstGeom prst="rect">
            <a:avLst/>
          </a:prstGeom>
        </p:spPr>
      </p:pic>
      <p:pic>
        <p:nvPicPr>
          <p:cNvPr id="168" name="Picture 167">
            <a:extLst>
              <a:ext uri="{FF2B5EF4-FFF2-40B4-BE49-F238E27FC236}">
                <a16:creationId xmlns:a16="http://schemas.microsoft.com/office/drawing/2014/main" id="{4A6B3CE7-C7A5-0544-BF31-F47CB24E00FD}"/>
              </a:ext>
            </a:extLst>
          </p:cNvPr>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6290961" y="4584649"/>
            <a:ext cx="953355" cy="739336"/>
          </a:xfrm>
          <a:prstGeom prst="rect">
            <a:avLst/>
          </a:prstGeom>
        </p:spPr>
      </p:pic>
      <p:sp>
        <p:nvSpPr>
          <p:cNvPr id="172" name="TextBox 171">
            <a:extLst>
              <a:ext uri="{FF2B5EF4-FFF2-40B4-BE49-F238E27FC236}">
                <a16:creationId xmlns:a16="http://schemas.microsoft.com/office/drawing/2014/main" id="{452DEF93-0073-6840-A2BD-D7334F938D1E}"/>
              </a:ext>
            </a:extLst>
          </p:cNvPr>
          <p:cNvSpPr txBox="1"/>
          <p:nvPr/>
        </p:nvSpPr>
        <p:spPr>
          <a:xfrm>
            <a:off x="1695896" y="1904907"/>
            <a:ext cx="707245" cy="318100"/>
          </a:xfrm>
          <a:prstGeom prst="rect">
            <a:avLst/>
          </a:prstGeom>
          <a:noFill/>
        </p:spPr>
        <p:txBody>
          <a:bodyPr wrap="none" rtlCol="0">
            <a:spAutoFit/>
          </a:bodyPr>
          <a:lstStyle/>
          <a:p>
            <a:r>
              <a:rPr lang="en-US" sz="1467">
                <a:solidFill>
                  <a:srgbClr val="3C4042"/>
                </a:solidFill>
                <a:latin typeface="Metropolis" pitchFamily="2" charset="77"/>
                <a:ea typeface="Open Sans" panose="020B0606030504020204" pitchFamily="34" charset="0"/>
                <a:cs typeface="Open Sans" panose="020B0606030504020204" pitchFamily="34" charset="0"/>
              </a:rPr>
              <a:t>SAML</a:t>
            </a:r>
            <a:endParaRPr lang="en-US" sz="1467">
              <a:latin typeface="Metropolis" pitchFamily="2" charset="77"/>
              <a:cs typeface="Calibri Light"/>
            </a:endParaRPr>
          </a:p>
        </p:txBody>
      </p:sp>
      <p:pic>
        <p:nvPicPr>
          <p:cNvPr id="173" name="Graphic 172">
            <a:extLst>
              <a:ext uri="{FF2B5EF4-FFF2-40B4-BE49-F238E27FC236}">
                <a16:creationId xmlns:a16="http://schemas.microsoft.com/office/drawing/2014/main" id="{4DB73203-991D-8544-8072-8FAC78664CAF}"/>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4675040" y="3288101"/>
            <a:ext cx="315729" cy="316992"/>
          </a:xfrm>
          <a:prstGeom prst="rect">
            <a:avLst/>
          </a:prstGeom>
        </p:spPr>
      </p:pic>
      <p:pic>
        <p:nvPicPr>
          <p:cNvPr id="174" name="Graphic 173">
            <a:extLst>
              <a:ext uri="{FF2B5EF4-FFF2-40B4-BE49-F238E27FC236}">
                <a16:creationId xmlns:a16="http://schemas.microsoft.com/office/drawing/2014/main" id="{3B43F766-2506-0048-AACC-40EFD3A85202}"/>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4681713" y="3644013"/>
            <a:ext cx="315729" cy="316992"/>
          </a:xfrm>
          <a:prstGeom prst="rect">
            <a:avLst/>
          </a:prstGeom>
        </p:spPr>
      </p:pic>
      <p:pic>
        <p:nvPicPr>
          <p:cNvPr id="175" name="Graphic 174">
            <a:extLst>
              <a:ext uri="{FF2B5EF4-FFF2-40B4-BE49-F238E27FC236}">
                <a16:creationId xmlns:a16="http://schemas.microsoft.com/office/drawing/2014/main" id="{62323DC7-1553-4F4C-B0C6-6F868EAF48A4}"/>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4679429" y="3997064"/>
            <a:ext cx="315729" cy="316992"/>
          </a:xfrm>
          <a:prstGeom prst="rect">
            <a:avLst/>
          </a:prstGeom>
        </p:spPr>
      </p:pic>
      <p:pic>
        <p:nvPicPr>
          <p:cNvPr id="176" name="Graphic 175">
            <a:extLst>
              <a:ext uri="{FF2B5EF4-FFF2-40B4-BE49-F238E27FC236}">
                <a16:creationId xmlns:a16="http://schemas.microsoft.com/office/drawing/2014/main" id="{FAD4B212-9F63-5442-8E4A-E331BC14C03E}"/>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5509024" y="3371292"/>
            <a:ext cx="315729" cy="316992"/>
          </a:xfrm>
          <a:prstGeom prst="rect">
            <a:avLst/>
          </a:prstGeom>
        </p:spPr>
      </p:pic>
      <p:pic>
        <p:nvPicPr>
          <p:cNvPr id="177" name="Graphic 176">
            <a:extLst>
              <a:ext uri="{FF2B5EF4-FFF2-40B4-BE49-F238E27FC236}">
                <a16:creationId xmlns:a16="http://schemas.microsoft.com/office/drawing/2014/main" id="{B7D2FE8B-0960-3745-8F6F-62E60C328347}"/>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5657452" y="3364389"/>
            <a:ext cx="315729" cy="316992"/>
          </a:xfrm>
          <a:prstGeom prst="rect">
            <a:avLst/>
          </a:prstGeom>
        </p:spPr>
      </p:pic>
      <p:pic>
        <p:nvPicPr>
          <p:cNvPr id="178" name="Graphic 177">
            <a:extLst>
              <a:ext uri="{FF2B5EF4-FFF2-40B4-BE49-F238E27FC236}">
                <a16:creationId xmlns:a16="http://schemas.microsoft.com/office/drawing/2014/main" id="{B8DC1F9A-ED39-084D-BEDF-B20208D8E5A1}"/>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8966846" y="2094543"/>
            <a:ext cx="315729" cy="316992"/>
          </a:xfrm>
          <a:prstGeom prst="rect">
            <a:avLst/>
          </a:prstGeom>
        </p:spPr>
      </p:pic>
      <p:pic>
        <p:nvPicPr>
          <p:cNvPr id="179" name="Graphic 178">
            <a:extLst>
              <a:ext uri="{FF2B5EF4-FFF2-40B4-BE49-F238E27FC236}">
                <a16:creationId xmlns:a16="http://schemas.microsoft.com/office/drawing/2014/main" id="{7C3E190B-D638-AA42-A1D2-797C5F827C0A}"/>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9130398" y="2094543"/>
            <a:ext cx="315729" cy="316992"/>
          </a:xfrm>
          <a:prstGeom prst="rect">
            <a:avLst/>
          </a:prstGeom>
        </p:spPr>
      </p:pic>
      <p:pic>
        <p:nvPicPr>
          <p:cNvPr id="180" name="Graphic 179">
            <a:extLst>
              <a:ext uri="{FF2B5EF4-FFF2-40B4-BE49-F238E27FC236}">
                <a16:creationId xmlns:a16="http://schemas.microsoft.com/office/drawing/2014/main" id="{8E41BD0F-E0CD-044C-99D0-214182EFCA47}"/>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8972768" y="4749501"/>
            <a:ext cx="315729" cy="316992"/>
          </a:xfrm>
          <a:prstGeom prst="rect">
            <a:avLst/>
          </a:prstGeom>
        </p:spPr>
      </p:pic>
      <p:pic>
        <p:nvPicPr>
          <p:cNvPr id="181" name="Graphic 180">
            <a:extLst>
              <a:ext uri="{FF2B5EF4-FFF2-40B4-BE49-F238E27FC236}">
                <a16:creationId xmlns:a16="http://schemas.microsoft.com/office/drawing/2014/main" id="{F71A305F-A7CB-8545-B056-7824F7D919CD}"/>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9136320" y="4749501"/>
            <a:ext cx="315729" cy="316992"/>
          </a:xfrm>
          <a:prstGeom prst="rect">
            <a:avLst/>
          </a:prstGeom>
        </p:spPr>
      </p:pic>
      <p:pic>
        <p:nvPicPr>
          <p:cNvPr id="182" name="Graphic 181">
            <a:extLst>
              <a:ext uri="{FF2B5EF4-FFF2-40B4-BE49-F238E27FC236}">
                <a16:creationId xmlns:a16="http://schemas.microsoft.com/office/drawing/2014/main" id="{E2C7AFD2-7732-2644-A1A5-C2FEF4A16054}"/>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10006629" y="4760573"/>
            <a:ext cx="315729" cy="316992"/>
          </a:xfrm>
          <a:prstGeom prst="rect">
            <a:avLst/>
          </a:prstGeom>
        </p:spPr>
      </p:pic>
      <p:pic>
        <p:nvPicPr>
          <p:cNvPr id="183" name="Graphic 182">
            <a:extLst>
              <a:ext uri="{FF2B5EF4-FFF2-40B4-BE49-F238E27FC236}">
                <a16:creationId xmlns:a16="http://schemas.microsoft.com/office/drawing/2014/main" id="{0C37D4CB-AE24-3749-A535-28E67E24ABD8}"/>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10170181" y="4760573"/>
            <a:ext cx="315729" cy="316992"/>
          </a:xfrm>
          <a:prstGeom prst="rect">
            <a:avLst/>
          </a:prstGeom>
        </p:spPr>
      </p:pic>
      <p:sp>
        <p:nvSpPr>
          <p:cNvPr id="186" name="TextBox 185">
            <a:extLst>
              <a:ext uri="{FF2B5EF4-FFF2-40B4-BE49-F238E27FC236}">
                <a16:creationId xmlns:a16="http://schemas.microsoft.com/office/drawing/2014/main" id="{2E5B7422-5918-5A43-8909-0203037DD09C}"/>
              </a:ext>
            </a:extLst>
          </p:cNvPr>
          <p:cNvSpPr txBox="1"/>
          <p:nvPr/>
        </p:nvSpPr>
        <p:spPr>
          <a:xfrm>
            <a:off x="1849171" y="3422104"/>
            <a:ext cx="1088760" cy="318100"/>
          </a:xfrm>
          <a:prstGeom prst="rect">
            <a:avLst/>
          </a:prstGeom>
          <a:noFill/>
        </p:spPr>
        <p:txBody>
          <a:bodyPr wrap="none" rtlCol="0">
            <a:spAutoFit/>
          </a:bodyPr>
          <a:lstStyle/>
          <a:p>
            <a:r>
              <a:rPr lang="en-US" sz="1467">
                <a:solidFill>
                  <a:srgbClr val="3C4042"/>
                </a:solidFill>
                <a:latin typeface="Metropolis" pitchFamily="2" charset="77"/>
                <a:ea typeface="Open Sans" panose="020B0606030504020204" pitchFamily="34" charset="0"/>
                <a:cs typeface="Open Sans" panose="020B0606030504020204" pitchFamily="34" charset="0"/>
              </a:rPr>
              <a:t>OpenVPN</a:t>
            </a:r>
            <a:endParaRPr lang="en-US" sz="3200">
              <a:latin typeface="Metropolis" pitchFamily="2" charset="77"/>
              <a:cs typeface="Calibri Light"/>
            </a:endParaRPr>
          </a:p>
        </p:txBody>
      </p:sp>
      <p:sp>
        <p:nvSpPr>
          <p:cNvPr id="188" name="TextBox 187">
            <a:extLst>
              <a:ext uri="{FF2B5EF4-FFF2-40B4-BE49-F238E27FC236}">
                <a16:creationId xmlns:a16="http://schemas.microsoft.com/office/drawing/2014/main" id="{F1D0A8CB-1F4C-D147-B4FD-0BB05D23CD1A}"/>
              </a:ext>
            </a:extLst>
          </p:cNvPr>
          <p:cNvSpPr txBox="1"/>
          <p:nvPr/>
        </p:nvSpPr>
        <p:spPr>
          <a:xfrm>
            <a:off x="2625994" y="5293382"/>
            <a:ext cx="1010175" cy="542905"/>
          </a:xfrm>
          <a:prstGeom prst="rect">
            <a:avLst/>
          </a:prstGeom>
        </p:spPr>
        <p:txBody>
          <a:bodyPr wrap="none" rtlCol="0">
            <a:normAutofit/>
          </a:bodyPr>
          <a:lstStyle/>
          <a:p>
            <a:pPr algn="ctr"/>
            <a:r>
              <a:rPr lang="en-US" sz="1400">
                <a:latin typeface="Metropolis" pitchFamily="2" charset="77"/>
              </a:rPr>
              <a:t>User</a:t>
            </a:r>
            <a:br>
              <a:rPr lang="en-US" sz="1400">
                <a:latin typeface="Metropolis" pitchFamily="2" charset="77"/>
              </a:rPr>
            </a:br>
            <a:r>
              <a:rPr lang="en-US" sz="1400">
                <a:latin typeface="Metropolis" pitchFamily="2" charset="77"/>
              </a:rPr>
              <a:t>Accelerator</a:t>
            </a:r>
          </a:p>
        </p:txBody>
      </p:sp>
      <p:pic>
        <p:nvPicPr>
          <p:cNvPr id="4" name="Picture 3" descr="A picture containing drawing&#10;&#10;Description automatically generated">
            <a:extLst>
              <a:ext uri="{FF2B5EF4-FFF2-40B4-BE49-F238E27FC236}">
                <a16:creationId xmlns:a16="http://schemas.microsoft.com/office/drawing/2014/main" id="{D2D1D399-F147-0E41-A08E-6BF48E17DDA3}"/>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3703656" y="5103471"/>
            <a:ext cx="792227" cy="1075508"/>
          </a:xfrm>
          <a:prstGeom prst="rect">
            <a:avLst/>
          </a:prstGeom>
        </p:spPr>
      </p:pic>
      <p:pic>
        <p:nvPicPr>
          <p:cNvPr id="102" name="Picture 101" descr="Icon&#10;&#10;Description automatically generated with medium confidence">
            <a:extLst>
              <a:ext uri="{FF2B5EF4-FFF2-40B4-BE49-F238E27FC236}">
                <a16:creationId xmlns:a16="http://schemas.microsoft.com/office/drawing/2014/main" id="{B9D8BC83-F216-B342-B203-A63A2498C6B7}"/>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4898643" y="1056729"/>
            <a:ext cx="1159204" cy="286192"/>
          </a:xfrm>
          <a:prstGeom prst="rect">
            <a:avLst/>
          </a:prstGeom>
        </p:spPr>
      </p:pic>
      <p:pic>
        <p:nvPicPr>
          <p:cNvPr id="103" name="Picture 102" descr="Icon&#10;&#10;Description automatically generated">
            <a:extLst>
              <a:ext uri="{FF2B5EF4-FFF2-40B4-BE49-F238E27FC236}">
                <a16:creationId xmlns:a16="http://schemas.microsoft.com/office/drawing/2014/main" id="{9BCCF469-6925-FE4D-AB2A-B04A4E9922AF}"/>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3878877" y="972459"/>
            <a:ext cx="921539" cy="311020"/>
          </a:xfrm>
          <a:prstGeom prst="rect">
            <a:avLst/>
          </a:prstGeom>
        </p:spPr>
      </p:pic>
      <p:pic>
        <p:nvPicPr>
          <p:cNvPr id="104" name="Picture 103" descr="Logo&#10;&#10;Description automatically generated with medium confidence">
            <a:extLst>
              <a:ext uri="{FF2B5EF4-FFF2-40B4-BE49-F238E27FC236}">
                <a16:creationId xmlns:a16="http://schemas.microsoft.com/office/drawing/2014/main" id="{CABF19FE-88DD-F340-8AD5-D4458571E17D}"/>
              </a:ext>
            </a:extLst>
          </p:cNvPr>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3823006" y="1298776"/>
            <a:ext cx="1340167" cy="405240"/>
          </a:xfrm>
          <a:prstGeom prst="rect">
            <a:avLst/>
          </a:prstGeom>
        </p:spPr>
      </p:pic>
      <p:pic>
        <p:nvPicPr>
          <p:cNvPr id="98" name="Picture 2" descr="Duo for AnyConnect VPN | Duo Security | Duo Security">
            <a:extLst>
              <a:ext uri="{FF2B5EF4-FFF2-40B4-BE49-F238E27FC236}">
                <a16:creationId xmlns:a16="http://schemas.microsoft.com/office/drawing/2014/main" id="{D11FC72A-ABCB-C349-204C-6203E79D4A60}"/>
              </a:ext>
            </a:extLst>
          </p:cNvPr>
          <p:cNvPicPr>
            <a:picLocks noChangeAspect="1" noChangeArrowheads="1"/>
          </p:cNvPicPr>
          <p:nvPr/>
        </p:nvPicPr>
        <p:blipFill>
          <a:blip r:embed="rId37" cstate="screen">
            <a:extLst>
              <a:ext uri="{28A0092B-C50C-407E-A947-70E740481C1C}">
                <a14:useLocalDpi xmlns:a14="http://schemas.microsoft.com/office/drawing/2010/main"/>
              </a:ext>
            </a:extLst>
          </a:blip>
          <a:srcRect/>
          <a:stretch>
            <a:fillRect/>
          </a:stretch>
        </p:blipFill>
        <p:spPr bwMode="auto">
          <a:xfrm>
            <a:off x="5155177" y="1372976"/>
            <a:ext cx="957911" cy="310357"/>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Straight Connector 104">
            <a:extLst>
              <a:ext uri="{FF2B5EF4-FFF2-40B4-BE49-F238E27FC236}">
                <a16:creationId xmlns:a16="http://schemas.microsoft.com/office/drawing/2014/main" id="{7A7F8607-460E-3312-82C8-1555BA33E78A}"/>
              </a:ext>
            </a:extLst>
          </p:cNvPr>
          <p:cNvCxnSpPr>
            <a:cxnSpLocks/>
            <a:endCxn id="173" idx="1"/>
          </p:cNvCxnSpPr>
          <p:nvPr/>
        </p:nvCxnSpPr>
        <p:spPr>
          <a:xfrm>
            <a:off x="4569485" y="3443637"/>
            <a:ext cx="105552" cy="296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8" name="Graphic 107">
            <a:extLst>
              <a:ext uri="{FF2B5EF4-FFF2-40B4-BE49-F238E27FC236}">
                <a16:creationId xmlns:a16="http://schemas.microsoft.com/office/drawing/2014/main" id="{A2B9D827-7B94-C774-31BC-388C23219A5C}"/>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6167845" y="2605080"/>
            <a:ext cx="315729" cy="316992"/>
          </a:xfrm>
          <a:prstGeom prst="rect">
            <a:avLst/>
          </a:prstGeom>
        </p:spPr>
      </p:pic>
      <p:pic>
        <p:nvPicPr>
          <p:cNvPr id="118" name="Graphic 117">
            <a:extLst>
              <a:ext uri="{FF2B5EF4-FFF2-40B4-BE49-F238E27FC236}">
                <a16:creationId xmlns:a16="http://schemas.microsoft.com/office/drawing/2014/main" id="{C8866654-45A6-B9CB-543C-8F7ABDCEC7ED}"/>
              </a:ext>
            </a:extLst>
          </p:cNvPr>
          <p:cNvPicPr>
            <a:picLocks noChangeAspect="1"/>
          </p:cNvPicPr>
          <p:nvPr/>
        </p:nvPicPr>
        <p:blipFill>
          <a:blip r:embed="rId31" cstate="screen">
            <a:alphaModFix/>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5172413" y="2623996"/>
            <a:ext cx="315729" cy="316992"/>
          </a:xfrm>
          <a:prstGeom prst="rect">
            <a:avLst/>
          </a:prstGeom>
        </p:spPr>
      </p:pic>
      <p:sp>
        <p:nvSpPr>
          <p:cNvPr id="134" name="Freeform 133">
            <a:extLst>
              <a:ext uri="{FF2B5EF4-FFF2-40B4-BE49-F238E27FC236}">
                <a16:creationId xmlns:a16="http://schemas.microsoft.com/office/drawing/2014/main" id="{FDAAE68B-48CF-9152-882D-63C202D93913}"/>
              </a:ext>
            </a:extLst>
          </p:cNvPr>
          <p:cNvSpPr/>
          <p:nvPr/>
        </p:nvSpPr>
        <p:spPr>
          <a:xfrm>
            <a:off x="1823270" y="2863120"/>
            <a:ext cx="4708433" cy="1706880"/>
          </a:xfrm>
          <a:custGeom>
            <a:avLst/>
            <a:gdLst>
              <a:gd name="connsiteX0" fmla="*/ 0 w 4062193"/>
              <a:gd name="connsiteY0" fmla="*/ 1788160 h 1788160"/>
              <a:gd name="connsiteX1" fmla="*/ 2458720 w 4062193"/>
              <a:gd name="connsiteY1" fmla="*/ 1168400 h 1788160"/>
              <a:gd name="connsiteX2" fmla="*/ 3200400 w 4062193"/>
              <a:gd name="connsiteY2" fmla="*/ 1036320 h 1788160"/>
              <a:gd name="connsiteX3" fmla="*/ 4013200 w 4062193"/>
              <a:gd name="connsiteY3" fmla="*/ 721360 h 1788160"/>
              <a:gd name="connsiteX4" fmla="*/ 3901440 w 4062193"/>
              <a:gd name="connsiteY4" fmla="*/ 0 h 1788160"/>
              <a:gd name="connsiteX0" fmla="*/ 0 w 3901440"/>
              <a:gd name="connsiteY0" fmla="*/ 1788160 h 1788160"/>
              <a:gd name="connsiteX1" fmla="*/ 2458720 w 3901440"/>
              <a:gd name="connsiteY1" fmla="*/ 1168400 h 1788160"/>
              <a:gd name="connsiteX2" fmla="*/ 3200400 w 3901440"/>
              <a:gd name="connsiteY2" fmla="*/ 1036320 h 1788160"/>
              <a:gd name="connsiteX3" fmla="*/ 3901440 w 3901440"/>
              <a:gd name="connsiteY3" fmla="*/ 0 h 1788160"/>
              <a:gd name="connsiteX0" fmla="*/ 0 w 3901440"/>
              <a:gd name="connsiteY0" fmla="*/ 1788160 h 1788160"/>
              <a:gd name="connsiteX1" fmla="*/ 2458720 w 3901440"/>
              <a:gd name="connsiteY1" fmla="*/ 1168400 h 1788160"/>
              <a:gd name="connsiteX2" fmla="*/ 2997200 w 3901440"/>
              <a:gd name="connsiteY2" fmla="*/ 1007291 h 1788160"/>
              <a:gd name="connsiteX3" fmla="*/ 3901440 w 3901440"/>
              <a:gd name="connsiteY3" fmla="*/ 0 h 1788160"/>
              <a:gd name="connsiteX0" fmla="*/ 0 w 3531325"/>
              <a:gd name="connsiteY0" fmla="*/ 1280160 h 1280160"/>
              <a:gd name="connsiteX1" fmla="*/ 2458720 w 3531325"/>
              <a:gd name="connsiteY1" fmla="*/ 660400 h 1280160"/>
              <a:gd name="connsiteX2" fmla="*/ 2997200 w 3531325"/>
              <a:gd name="connsiteY2" fmla="*/ 499291 h 1280160"/>
              <a:gd name="connsiteX3" fmla="*/ 3531325 w 3531325"/>
              <a:gd name="connsiteY3" fmla="*/ 0 h 1280160"/>
            </a:gdLst>
            <a:ahLst/>
            <a:cxnLst>
              <a:cxn ang="0">
                <a:pos x="connsiteX0" y="connsiteY0"/>
              </a:cxn>
              <a:cxn ang="0">
                <a:pos x="connsiteX1" y="connsiteY1"/>
              </a:cxn>
              <a:cxn ang="0">
                <a:pos x="connsiteX2" y="connsiteY2"/>
              </a:cxn>
              <a:cxn ang="0">
                <a:pos x="connsiteX3" y="connsiteY3"/>
              </a:cxn>
            </a:cxnLst>
            <a:rect l="l" t="t" r="r" b="b"/>
            <a:pathLst>
              <a:path w="3531325" h="1280160">
                <a:moveTo>
                  <a:pt x="0" y="1280160"/>
                </a:moveTo>
                <a:lnTo>
                  <a:pt x="2458720" y="660400"/>
                </a:lnTo>
                <a:cubicBezTo>
                  <a:pt x="2992120" y="535093"/>
                  <a:pt x="2818433" y="609358"/>
                  <a:pt x="2997200" y="499291"/>
                </a:cubicBezTo>
                <a:cubicBezTo>
                  <a:pt x="3175967" y="389224"/>
                  <a:pt x="3385275" y="215900"/>
                  <a:pt x="3531325" y="0"/>
                </a:cubicBezTo>
              </a:path>
            </a:pathLst>
          </a:custGeom>
          <a:noFill/>
          <a:ln w="38100">
            <a:solidFill>
              <a:srgbClr val="FF06E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prstClr val="white"/>
              </a:solidFill>
              <a:latin typeface="Open Sans" panose="020B0606030504020204" pitchFamily="34" charset="0"/>
            </a:endParaRPr>
          </a:p>
        </p:txBody>
      </p:sp>
      <p:sp>
        <p:nvSpPr>
          <p:cNvPr id="169" name="Freeform 168">
            <a:extLst>
              <a:ext uri="{FF2B5EF4-FFF2-40B4-BE49-F238E27FC236}">
                <a16:creationId xmlns:a16="http://schemas.microsoft.com/office/drawing/2014/main" id="{8EBFE530-1482-CDF2-FEFA-B499446122F3}"/>
              </a:ext>
            </a:extLst>
          </p:cNvPr>
          <p:cNvSpPr/>
          <p:nvPr/>
        </p:nvSpPr>
        <p:spPr>
          <a:xfrm>
            <a:off x="5507775" y="2832110"/>
            <a:ext cx="207072" cy="719908"/>
          </a:xfrm>
          <a:custGeom>
            <a:avLst/>
            <a:gdLst>
              <a:gd name="connsiteX0" fmla="*/ 0 w 4062193"/>
              <a:gd name="connsiteY0" fmla="*/ 1788160 h 1788160"/>
              <a:gd name="connsiteX1" fmla="*/ 2458720 w 4062193"/>
              <a:gd name="connsiteY1" fmla="*/ 1168400 h 1788160"/>
              <a:gd name="connsiteX2" fmla="*/ 3200400 w 4062193"/>
              <a:gd name="connsiteY2" fmla="*/ 1036320 h 1788160"/>
              <a:gd name="connsiteX3" fmla="*/ 4013200 w 4062193"/>
              <a:gd name="connsiteY3" fmla="*/ 721360 h 1788160"/>
              <a:gd name="connsiteX4" fmla="*/ 3901440 w 4062193"/>
              <a:gd name="connsiteY4" fmla="*/ 0 h 1788160"/>
              <a:gd name="connsiteX0" fmla="*/ 0 w 3901440"/>
              <a:gd name="connsiteY0" fmla="*/ 1788160 h 1788160"/>
              <a:gd name="connsiteX1" fmla="*/ 2458720 w 3901440"/>
              <a:gd name="connsiteY1" fmla="*/ 1168400 h 1788160"/>
              <a:gd name="connsiteX2" fmla="*/ 3200400 w 3901440"/>
              <a:gd name="connsiteY2" fmla="*/ 1036320 h 1788160"/>
              <a:gd name="connsiteX3" fmla="*/ 3901440 w 3901440"/>
              <a:gd name="connsiteY3" fmla="*/ 0 h 1788160"/>
              <a:gd name="connsiteX0" fmla="*/ 0 w 3901440"/>
              <a:gd name="connsiteY0" fmla="*/ 1788160 h 1788160"/>
              <a:gd name="connsiteX1" fmla="*/ 2458720 w 3901440"/>
              <a:gd name="connsiteY1" fmla="*/ 1168400 h 1788160"/>
              <a:gd name="connsiteX2" fmla="*/ 2997200 w 3901440"/>
              <a:gd name="connsiteY2" fmla="*/ 1007291 h 1788160"/>
              <a:gd name="connsiteX3" fmla="*/ 3901440 w 3901440"/>
              <a:gd name="connsiteY3" fmla="*/ 0 h 1788160"/>
              <a:gd name="connsiteX0" fmla="*/ 0 w 3531325"/>
              <a:gd name="connsiteY0" fmla="*/ 1280160 h 1280160"/>
              <a:gd name="connsiteX1" fmla="*/ 2458720 w 3531325"/>
              <a:gd name="connsiteY1" fmla="*/ 660400 h 1280160"/>
              <a:gd name="connsiteX2" fmla="*/ 2997200 w 3531325"/>
              <a:gd name="connsiteY2" fmla="*/ 499291 h 1280160"/>
              <a:gd name="connsiteX3" fmla="*/ 3531325 w 3531325"/>
              <a:gd name="connsiteY3" fmla="*/ 0 h 1280160"/>
              <a:gd name="connsiteX0" fmla="*/ 0 w 3531325"/>
              <a:gd name="connsiteY0" fmla="*/ 1280160 h 1280160"/>
              <a:gd name="connsiteX1" fmla="*/ 2997200 w 3531325"/>
              <a:gd name="connsiteY1" fmla="*/ 499291 h 1280160"/>
              <a:gd name="connsiteX2" fmla="*/ 3531325 w 3531325"/>
              <a:gd name="connsiteY2" fmla="*/ 0 h 1280160"/>
              <a:gd name="connsiteX0" fmla="*/ 0 w 3531325"/>
              <a:gd name="connsiteY0" fmla="*/ 1280160 h 1280160"/>
              <a:gd name="connsiteX1" fmla="*/ 3531325 w 3531325"/>
              <a:gd name="connsiteY1" fmla="*/ 0 h 1280160"/>
              <a:gd name="connsiteX0" fmla="*/ 155304 w 155304"/>
              <a:gd name="connsiteY0" fmla="*/ 539931 h 539931"/>
              <a:gd name="connsiteX1" fmla="*/ 0 w 155304"/>
              <a:gd name="connsiteY1" fmla="*/ 0 h 539931"/>
            </a:gdLst>
            <a:ahLst/>
            <a:cxnLst>
              <a:cxn ang="0">
                <a:pos x="connsiteX0" y="connsiteY0"/>
              </a:cxn>
              <a:cxn ang="0">
                <a:pos x="connsiteX1" y="connsiteY1"/>
              </a:cxn>
            </a:cxnLst>
            <a:rect l="l" t="t" r="r" b="b"/>
            <a:pathLst>
              <a:path w="155304" h="539931">
                <a:moveTo>
                  <a:pt x="155304" y="539931"/>
                </a:moveTo>
                <a:lnTo>
                  <a:pt x="0" y="0"/>
                </a:lnTo>
              </a:path>
            </a:pathLst>
          </a:custGeom>
          <a:noFill/>
          <a:ln w="38100">
            <a:solidFill>
              <a:srgbClr val="FF06E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prstClr val="white"/>
              </a:solidFill>
              <a:latin typeface="Open Sans" panose="020B0606030504020204" pitchFamily="34" charset="0"/>
            </a:endParaRPr>
          </a:p>
        </p:txBody>
      </p:sp>
    </p:spTree>
    <p:extLst>
      <p:ext uri="{BB962C8B-B14F-4D97-AF65-F5344CB8AC3E}">
        <p14:creationId xmlns:p14="http://schemas.microsoft.com/office/powerpoint/2010/main" val="137854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par>
                                <p:cTn id="8" presetID="9" presetClass="entr" presetSubtype="0" fill="hold" nodeType="withEffect">
                                  <p:stCondLst>
                                    <p:cond delay="0"/>
                                  </p:stCondLst>
                                  <p:childTnLst>
                                    <p:set>
                                      <p:cBhvr>
                                        <p:cTn id="9" dur="1" fill="hold">
                                          <p:stCondLst>
                                            <p:cond delay="0"/>
                                          </p:stCondLst>
                                        </p:cTn>
                                        <p:tgtEl>
                                          <p:spTgt spid="168"/>
                                        </p:tgtEl>
                                        <p:attrNameLst>
                                          <p:attrName>style.visibility</p:attrName>
                                        </p:attrNameLst>
                                      </p:cBhvr>
                                      <p:to>
                                        <p:strVal val="visible"/>
                                      </p:to>
                                    </p:set>
                                    <p:animEffect transition="in" filter="dissolve">
                                      <p:cBhvr>
                                        <p:cTn id="10" dur="500"/>
                                        <p:tgtEl>
                                          <p:spTgt spid="168"/>
                                        </p:tgtEl>
                                      </p:cBhvr>
                                    </p:animEffect>
                                  </p:childTnLst>
                                </p:cTn>
                              </p:par>
                              <p:par>
                                <p:cTn id="11" presetID="9" presetClass="entr" presetSubtype="0" fill="hold" nodeType="with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dissolve">
                                      <p:cBhvr>
                                        <p:cTn id="13" dur="500"/>
                                        <p:tgtEl>
                                          <p:spTgt spid="12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dissolve">
                                      <p:cBhvr>
                                        <p:cTn id="18" dur="500"/>
                                        <p:tgtEl>
                                          <p:spTgt spid="7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dissolve">
                                      <p:cBhvr>
                                        <p:cTn id="21" dur="500"/>
                                        <p:tgtEl>
                                          <p:spTgt spid="74"/>
                                        </p:tgtEl>
                                      </p:cBhvr>
                                    </p:animEffect>
                                  </p:childTnLst>
                                </p:cTn>
                              </p:par>
                              <p:par>
                                <p:cTn id="22" presetID="9" presetClass="entr" presetSubtype="0"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dissolve">
                                      <p:cBhvr>
                                        <p:cTn id="24" dur="500"/>
                                        <p:tgtEl>
                                          <p:spTgt spid="79"/>
                                        </p:tgtEl>
                                      </p:cBhvr>
                                    </p:animEffect>
                                  </p:childTnLst>
                                </p:cTn>
                              </p:par>
                              <p:par>
                                <p:cTn id="25" presetID="9"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dissolve">
                                      <p:cBhvr>
                                        <p:cTn id="27" dur="500"/>
                                        <p:tgtEl>
                                          <p:spTgt spid="78"/>
                                        </p:tgtEl>
                                      </p:cBhvr>
                                    </p:animEffect>
                                  </p:childTnLst>
                                </p:cTn>
                              </p:par>
                              <p:par>
                                <p:cTn id="28" presetID="9" presetClass="entr" presetSubtype="0" fill="hold" nodeType="with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dissolve">
                                      <p:cBhvr>
                                        <p:cTn id="30" dur="500"/>
                                        <p:tgtEl>
                                          <p:spTgt spid="84"/>
                                        </p:tgtEl>
                                      </p:cBhvr>
                                    </p:animEffect>
                                  </p:childTnLst>
                                </p:cTn>
                              </p:par>
                              <p:par>
                                <p:cTn id="31" presetID="9" presetClass="entr" presetSubtype="0" fill="hold" nodeType="withEffect">
                                  <p:stCondLst>
                                    <p:cond delay="0"/>
                                  </p:stCondLst>
                                  <p:childTnLst>
                                    <p:set>
                                      <p:cBhvr>
                                        <p:cTn id="32" dur="1" fill="hold">
                                          <p:stCondLst>
                                            <p:cond delay="0"/>
                                          </p:stCondLst>
                                        </p:cTn>
                                        <p:tgtEl>
                                          <p:spTgt spid="177"/>
                                        </p:tgtEl>
                                        <p:attrNameLst>
                                          <p:attrName>style.visibility</p:attrName>
                                        </p:attrNameLst>
                                      </p:cBhvr>
                                      <p:to>
                                        <p:strVal val="visible"/>
                                      </p:to>
                                    </p:set>
                                    <p:animEffect transition="in" filter="dissolve">
                                      <p:cBhvr>
                                        <p:cTn id="33" dur="500"/>
                                        <p:tgtEl>
                                          <p:spTgt spid="177"/>
                                        </p:tgtEl>
                                      </p:cBhvr>
                                    </p:animEffect>
                                  </p:childTnLst>
                                </p:cTn>
                              </p:par>
                              <p:par>
                                <p:cTn id="34" presetID="9" presetClass="entr" presetSubtype="0" fill="hold" nodeType="withEffect">
                                  <p:stCondLst>
                                    <p:cond delay="0"/>
                                  </p:stCondLst>
                                  <p:childTnLst>
                                    <p:set>
                                      <p:cBhvr>
                                        <p:cTn id="35" dur="1" fill="hold">
                                          <p:stCondLst>
                                            <p:cond delay="0"/>
                                          </p:stCondLst>
                                        </p:cTn>
                                        <p:tgtEl>
                                          <p:spTgt spid="176"/>
                                        </p:tgtEl>
                                        <p:attrNameLst>
                                          <p:attrName>style.visibility</p:attrName>
                                        </p:attrNameLst>
                                      </p:cBhvr>
                                      <p:to>
                                        <p:strVal val="visible"/>
                                      </p:to>
                                    </p:set>
                                    <p:animEffect transition="in" filter="dissolve">
                                      <p:cBhvr>
                                        <p:cTn id="36" dur="500"/>
                                        <p:tgtEl>
                                          <p:spTgt spid="176"/>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dissolve">
                                      <p:cBhvr>
                                        <p:cTn id="39" dur="500"/>
                                        <p:tgtEl>
                                          <p:spTgt spid="8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dissolve">
                                      <p:cBhvr>
                                        <p:cTn id="42" dur="500"/>
                                        <p:tgtEl>
                                          <p:spTgt spid="8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dissolve">
                                      <p:cBhvr>
                                        <p:cTn id="45" dur="500"/>
                                        <p:tgtEl>
                                          <p:spTgt spid="8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dissolve">
                                      <p:cBhvr>
                                        <p:cTn id="48" dur="500"/>
                                        <p:tgtEl>
                                          <p:spTgt spid="8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dissolve">
                                      <p:cBhvr>
                                        <p:cTn id="51" dur="500"/>
                                        <p:tgtEl>
                                          <p:spTgt spid="91"/>
                                        </p:tgtEl>
                                      </p:cBhvr>
                                    </p:animEffect>
                                  </p:childTnLst>
                                </p:cTn>
                              </p:par>
                              <p:par>
                                <p:cTn id="52" presetID="9" presetClass="entr" presetSubtype="0" fill="hold" nodeType="withEffect">
                                  <p:stCondLst>
                                    <p:cond delay="0"/>
                                  </p:stCondLst>
                                  <p:childTnLst>
                                    <p:set>
                                      <p:cBhvr>
                                        <p:cTn id="53" dur="1" fill="hold">
                                          <p:stCondLst>
                                            <p:cond delay="0"/>
                                          </p:stCondLst>
                                        </p:cTn>
                                        <p:tgtEl>
                                          <p:spTgt spid="112"/>
                                        </p:tgtEl>
                                        <p:attrNameLst>
                                          <p:attrName>style.visibility</p:attrName>
                                        </p:attrNameLst>
                                      </p:cBhvr>
                                      <p:to>
                                        <p:strVal val="visible"/>
                                      </p:to>
                                    </p:set>
                                    <p:animEffect transition="in" filter="dissolve">
                                      <p:cBhvr>
                                        <p:cTn id="54" dur="500"/>
                                        <p:tgtEl>
                                          <p:spTgt spid="112"/>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22"/>
                                        </p:tgtEl>
                                        <p:attrNameLst>
                                          <p:attrName>style.visibility</p:attrName>
                                        </p:attrNameLst>
                                      </p:cBhvr>
                                      <p:to>
                                        <p:strVal val="visible"/>
                                      </p:to>
                                    </p:set>
                                    <p:animEffect transition="in" filter="dissolve">
                                      <p:cBhvr>
                                        <p:cTn id="57" dur="500"/>
                                        <p:tgtEl>
                                          <p:spTgt spid="122"/>
                                        </p:tgtEl>
                                      </p:cBhvr>
                                    </p:animEffect>
                                  </p:childTnLst>
                                </p:cTn>
                              </p:par>
                              <p:par>
                                <p:cTn id="58" presetID="9" presetClass="entr" presetSubtype="0" fill="hold" grpId="1" nodeType="with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dissolve">
                                      <p:cBhvr>
                                        <p:cTn id="60" dur="500"/>
                                        <p:tgtEl>
                                          <p:spTgt spid="91"/>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1"/>
                                        </p:tgtEl>
                                        <p:attrNameLst>
                                          <p:attrName>style.visibility</p:attrName>
                                        </p:attrNameLst>
                                      </p:cBhvr>
                                      <p:to>
                                        <p:strVal val="visible"/>
                                      </p:to>
                                    </p:set>
                                    <p:animEffect transition="in" filter="dissolve">
                                      <p:cBhvr>
                                        <p:cTn id="63" dur="500"/>
                                        <p:tgtEl>
                                          <p:spTgt spid="121"/>
                                        </p:tgtEl>
                                      </p:cBhvr>
                                    </p:animEffect>
                                  </p:childTnLst>
                                </p:cTn>
                              </p:par>
                              <p:par>
                                <p:cTn id="64" presetID="9" presetClass="entr" presetSubtype="0" fill="hold" nodeType="withEffect">
                                  <p:stCondLst>
                                    <p:cond delay="0"/>
                                  </p:stCondLst>
                                  <p:childTnLst>
                                    <p:set>
                                      <p:cBhvr>
                                        <p:cTn id="65" dur="1" fill="hold">
                                          <p:stCondLst>
                                            <p:cond delay="0"/>
                                          </p:stCondLst>
                                        </p:cTn>
                                        <p:tgtEl>
                                          <p:spTgt spid="119"/>
                                        </p:tgtEl>
                                        <p:attrNameLst>
                                          <p:attrName>style.visibility</p:attrName>
                                        </p:attrNameLst>
                                      </p:cBhvr>
                                      <p:to>
                                        <p:strVal val="visible"/>
                                      </p:to>
                                    </p:set>
                                    <p:animEffect transition="in" filter="dissolve">
                                      <p:cBhvr>
                                        <p:cTn id="66" dur="500"/>
                                        <p:tgtEl>
                                          <p:spTgt spid="119"/>
                                        </p:tgtEl>
                                      </p:cBhvr>
                                    </p:animEffect>
                                  </p:childTnLst>
                                </p:cTn>
                              </p:par>
                              <p:par>
                                <p:cTn id="67" presetID="9" presetClass="entr" presetSubtype="0" fill="hold" nodeType="withEffect">
                                  <p:stCondLst>
                                    <p:cond delay="0"/>
                                  </p:stCondLst>
                                  <p:childTnLst>
                                    <p:set>
                                      <p:cBhvr>
                                        <p:cTn id="68" dur="1" fill="hold">
                                          <p:stCondLst>
                                            <p:cond delay="0"/>
                                          </p:stCondLst>
                                        </p:cTn>
                                        <p:tgtEl>
                                          <p:spTgt spid="120"/>
                                        </p:tgtEl>
                                        <p:attrNameLst>
                                          <p:attrName>style.visibility</p:attrName>
                                        </p:attrNameLst>
                                      </p:cBhvr>
                                      <p:to>
                                        <p:strVal val="visible"/>
                                      </p:to>
                                    </p:set>
                                    <p:animEffect transition="in" filter="dissolve">
                                      <p:cBhvr>
                                        <p:cTn id="69" dur="500"/>
                                        <p:tgtEl>
                                          <p:spTgt spid="120"/>
                                        </p:tgtEl>
                                      </p:cBhvr>
                                    </p:animEffect>
                                  </p:childTnLst>
                                </p:cTn>
                              </p:par>
                              <p:par>
                                <p:cTn id="70" presetID="9" presetClass="entr" presetSubtype="0" fill="hold" nodeType="withEffect">
                                  <p:stCondLst>
                                    <p:cond delay="0"/>
                                  </p:stCondLst>
                                  <p:childTnLst>
                                    <p:set>
                                      <p:cBhvr>
                                        <p:cTn id="71" dur="1" fill="hold">
                                          <p:stCondLst>
                                            <p:cond delay="0"/>
                                          </p:stCondLst>
                                        </p:cTn>
                                        <p:tgtEl>
                                          <p:spTgt spid="108"/>
                                        </p:tgtEl>
                                        <p:attrNameLst>
                                          <p:attrName>style.visibility</p:attrName>
                                        </p:attrNameLst>
                                      </p:cBhvr>
                                      <p:to>
                                        <p:strVal val="visible"/>
                                      </p:to>
                                    </p:set>
                                    <p:animEffect transition="in" filter="dissolve">
                                      <p:cBhvr>
                                        <p:cTn id="72" dur="500"/>
                                        <p:tgtEl>
                                          <p:spTgt spid="108"/>
                                        </p:tgtEl>
                                      </p:cBhvr>
                                    </p:animEffect>
                                  </p:childTnLst>
                                </p:cTn>
                              </p:par>
                              <p:par>
                                <p:cTn id="73" presetID="9" presetClass="entr" presetSubtype="0" fill="hold" nodeType="withEffect">
                                  <p:stCondLst>
                                    <p:cond delay="0"/>
                                  </p:stCondLst>
                                  <p:childTnLst>
                                    <p:set>
                                      <p:cBhvr>
                                        <p:cTn id="74" dur="1" fill="hold">
                                          <p:stCondLst>
                                            <p:cond delay="0"/>
                                          </p:stCondLst>
                                        </p:cTn>
                                        <p:tgtEl>
                                          <p:spTgt spid="118"/>
                                        </p:tgtEl>
                                        <p:attrNameLst>
                                          <p:attrName>style.visibility</p:attrName>
                                        </p:attrNameLst>
                                      </p:cBhvr>
                                      <p:to>
                                        <p:strVal val="visible"/>
                                      </p:to>
                                    </p:set>
                                    <p:animEffect transition="in" filter="dissolve">
                                      <p:cBhvr>
                                        <p:cTn id="75" dur="500"/>
                                        <p:tgtEl>
                                          <p:spTgt spid="118"/>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123"/>
                                        </p:tgtEl>
                                        <p:attrNameLst>
                                          <p:attrName>style.visibility</p:attrName>
                                        </p:attrNameLst>
                                      </p:cBhvr>
                                      <p:to>
                                        <p:strVal val="visible"/>
                                      </p:to>
                                    </p:set>
                                    <p:animEffect transition="in" filter="dissolve">
                                      <p:cBhvr>
                                        <p:cTn id="78" dur="500"/>
                                        <p:tgtEl>
                                          <p:spTgt spid="123"/>
                                        </p:tgtEl>
                                      </p:cBhvr>
                                    </p:animEffect>
                                  </p:childTnLst>
                                </p:cTn>
                              </p:par>
                              <p:par>
                                <p:cTn id="79" presetID="9" presetClass="entr" presetSubtype="0" fill="hold" nodeType="with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dissolve">
                                      <p:cBhvr>
                                        <p:cTn id="81" dur="500"/>
                                        <p:tgtEl>
                                          <p:spTgt spid="115"/>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dissolve">
                                      <p:cBhvr>
                                        <p:cTn id="84" dur="500"/>
                                        <p:tgtEl>
                                          <p:spTgt spid="8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dissolve">
                                      <p:cBhvr>
                                        <p:cTn id="89" dur="500"/>
                                        <p:tgtEl>
                                          <p:spTgt spid="10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dissolve">
                                      <p:cBhvr>
                                        <p:cTn id="92" dur="500"/>
                                        <p:tgtEl>
                                          <p:spTgt spid="94"/>
                                        </p:tgtEl>
                                      </p:cBhvr>
                                    </p:animEffect>
                                  </p:childTnLst>
                                </p:cTn>
                              </p:par>
                              <p:par>
                                <p:cTn id="93" presetID="9" presetClass="entr" presetSubtype="0" fill="hold" nodeType="withEffect">
                                  <p:stCondLst>
                                    <p:cond delay="0"/>
                                  </p:stCondLst>
                                  <p:childTnLst>
                                    <p:set>
                                      <p:cBhvr>
                                        <p:cTn id="94" dur="1" fill="hold">
                                          <p:stCondLst>
                                            <p:cond delay="0"/>
                                          </p:stCondLst>
                                        </p:cTn>
                                        <p:tgtEl>
                                          <p:spTgt spid="173"/>
                                        </p:tgtEl>
                                        <p:attrNameLst>
                                          <p:attrName>style.visibility</p:attrName>
                                        </p:attrNameLst>
                                      </p:cBhvr>
                                      <p:to>
                                        <p:strVal val="visible"/>
                                      </p:to>
                                    </p:set>
                                    <p:animEffect transition="in" filter="dissolve">
                                      <p:cBhvr>
                                        <p:cTn id="95" dur="500"/>
                                        <p:tgtEl>
                                          <p:spTgt spid="173"/>
                                        </p:tgtEl>
                                      </p:cBhvr>
                                    </p:animEffect>
                                  </p:childTnLst>
                                </p:cTn>
                              </p:par>
                              <p:par>
                                <p:cTn id="96" presetID="9" presetClass="entr" presetSubtype="0" fill="hold" nodeType="withEffect">
                                  <p:stCondLst>
                                    <p:cond delay="0"/>
                                  </p:stCondLst>
                                  <p:childTnLst>
                                    <p:set>
                                      <p:cBhvr>
                                        <p:cTn id="97" dur="1" fill="hold">
                                          <p:stCondLst>
                                            <p:cond delay="0"/>
                                          </p:stCondLst>
                                        </p:cTn>
                                        <p:tgtEl>
                                          <p:spTgt spid="92"/>
                                        </p:tgtEl>
                                        <p:attrNameLst>
                                          <p:attrName>style.visibility</p:attrName>
                                        </p:attrNameLst>
                                      </p:cBhvr>
                                      <p:to>
                                        <p:strVal val="visible"/>
                                      </p:to>
                                    </p:set>
                                    <p:animEffect transition="in" filter="dissolve">
                                      <p:cBhvr>
                                        <p:cTn id="98" dur="500"/>
                                        <p:tgtEl>
                                          <p:spTgt spid="92"/>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10"/>
                                        </p:tgtEl>
                                        <p:attrNameLst>
                                          <p:attrName>style.visibility</p:attrName>
                                        </p:attrNameLst>
                                      </p:cBhvr>
                                      <p:to>
                                        <p:strVal val="visible"/>
                                      </p:to>
                                    </p:set>
                                    <p:animEffect transition="in" filter="dissolve">
                                      <p:cBhvr>
                                        <p:cTn id="103" dur="500"/>
                                        <p:tgtEl>
                                          <p:spTgt spid="110"/>
                                        </p:tgtEl>
                                      </p:cBhvr>
                                    </p:animEffect>
                                  </p:childTnLst>
                                </p:cTn>
                              </p:par>
                              <p:par>
                                <p:cTn id="104" presetID="9" presetClass="entr" presetSubtype="0" fill="hold" nodeType="withEffect">
                                  <p:stCondLst>
                                    <p:cond delay="0"/>
                                  </p:stCondLst>
                                  <p:childTnLst>
                                    <p:set>
                                      <p:cBhvr>
                                        <p:cTn id="105" dur="1" fill="hold">
                                          <p:stCondLst>
                                            <p:cond delay="0"/>
                                          </p:stCondLst>
                                        </p:cTn>
                                        <p:tgtEl>
                                          <p:spTgt spid="111"/>
                                        </p:tgtEl>
                                        <p:attrNameLst>
                                          <p:attrName>style.visibility</p:attrName>
                                        </p:attrNameLst>
                                      </p:cBhvr>
                                      <p:to>
                                        <p:strVal val="visible"/>
                                      </p:to>
                                    </p:set>
                                    <p:animEffect transition="in" filter="dissolve">
                                      <p:cBhvr>
                                        <p:cTn id="106" dur="500"/>
                                        <p:tgtEl>
                                          <p:spTgt spid="111"/>
                                        </p:tgtEl>
                                      </p:cBhvr>
                                    </p:animEffect>
                                  </p:childTnLst>
                                </p:cTn>
                              </p:par>
                              <p:par>
                                <p:cTn id="107" presetID="9" presetClass="entr" presetSubtype="0" fill="hold" nodeType="withEffect">
                                  <p:stCondLst>
                                    <p:cond delay="0"/>
                                  </p:stCondLst>
                                  <p:childTnLst>
                                    <p:set>
                                      <p:cBhvr>
                                        <p:cTn id="108" dur="1" fill="hold">
                                          <p:stCondLst>
                                            <p:cond delay="0"/>
                                          </p:stCondLst>
                                        </p:cTn>
                                        <p:tgtEl>
                                          <p:spTgt spid="99"/>
                                        </p:tgtEl>
                                        <p:attrNameLst>
                                          <p:attrName>style.visibility</p:attrName>
                                        </p:attrNameLst>
                                      </p:cBhvr>
                                      <p:to>
                                        <p:strVal val="visible"/>
                                      </p:to>
                                    </p:set>
                                    <p:animEffect transition="in" filter="dissolve">
                                      <p:cBhvr>
                                        <p:cTn id="109" dur="500"/>
                                        <p:tgtEl>
                                          <p:spTgt spid="99"/>
                                        </p:tgtEl>
                                      </p:cBhvr>
                                    </p:animEffect>
                                  </p:childTnLst>
                                </p:cTn>
                              </p:par>
                              <p:par>
                                <p:cTn id="110" presetID="9" presetClass="entr" presetSubtype="0" fill="hold" nodeType="withEffect">
                                  <p:stCondLst>
                                    <p:cond delay="0"/>
                                  </p:stCondLst>
                                  <p:childTnLst>
                                    <p:set>
                                      <p:cBhvr>
                                        <p:cTn id="111" dur="1" fill="hold">
                                          <p:stCondLst>
                                            <p:cond delay="0"/>
                                          </p:stCondLst>
                                        </p:cTn>
                                        <p:tgtEl>
                                          <p:spTgt spid="101"/>
                                        </p:tgtEl>
                                        <p:attrNameLst>
                                          <p:attrName>style.visibility</p:attrName>
                                        </p:attrNameLst>
                                      </p:cBhvr>
                                      <p:to>
                                        <p:strVal val="visible"/>
                                      </p:to>
                                    </p:set>
                                    <p:animEffect transition="in" filter="dissolve">
                                      <p:cBhvr>
                                        <p:cTn id="112" dur="500"/>
                                        <p:tgtEl>
                                          <p:spTgt spid="101"/>
                                        </p:tgtEl>
                                      </p:cBhvr>
                                    </p:animEffect>
                                  </p:childTnLst>
                                </p:cTn>
                              </p:par>
                              <p:par>
                                <p:cTn id="113" presetID="9" presetClass="entr" presetSubtype="0" fill="hold" nodeType="withEffect">
                                  <p:stCondLst>
                                    <p:cond delay="0"/>
                                  </p:stCondLst>
                                  <p:childTnLst>
                                    <p:set>
                                      <p:cBhvr>
                                        <p:cTn id="114" dur="1" fill="hold">
                                          <p:stCondLst>
                                            <p:cond delay="0"/>
                                          </p:stCondLst>
                                        </p:cTn>
                                        <p:tgtEl>
                                          <p:spTgt spid="105"/>
                                        </p:tgtEl>
                                        <p:attrNameLst>
                                          <p:attrName>style.visibility</p:attrName>
                                        </p:attrNameLst>
                                      </p:cBhvr>
                                      <p:to>
                                        <p:strVal val="visible"/>
                                      </p:to>
                                    </p:set>
                                    <p:animEffect transition="in" filter="dissolve">
                                      <p:cBhvr>
                                        <p:cTn id="115" dur="500"/>
                                        <p:tgtEl>
                                          <p:spTgt spid="105"/>
                                        </p:tgtEl>
                                      </p:cBhvr>
                                    </p:animEffect>
                                  </p:childTnLst>
                                </p:cTn>
                              </p:par>
                              <p:par>
                                <p:cTn id="116" presetID="9" presetClass="entr" presetSubtype="0" fill="hold" nodeType="withEffect">
                                  <p:stCondLst>
                                    <p:cond delay="0"/>
                                  </p:stCondLst>
                                  <p:childTnLst>
                                    <p:set>
                                      <p:cBhvr>
                                        <p:cTn id="117" dur="1" fill="hold">
                                          <p:stCondLst>
                                            <p:cond delay="0"/>
                                          </p:stCondLst>
                                        </p:cTn>
                                        <p:tgtEl>
                                          <p:spTgt spid="109"/>
                                        </p:tgtEl>
                                        <p:attrNameLst>
                                          <p:attrName>style.visibility</p:attrName>
                                        </p:attrNameLst>
                                      </p:cBhvr>
                                      <p:to>
                                        <p:strVal val="visible"/>
                                      </p:to>
                                    </p:set>
                                    <p:animEffect transition="in" filter="dissolve">
                                      <p:cBhvr>
                                        <p:cTn id="118" dur="500"/>
                                        <p:tgtEl>
                                          <p:spTgt spid="109"/>
                                        </p:tgtEl>
                                      </p:cBhvr>
                                    </p:animEffect>
                                  </p:childTnLst>
                                </p:cTn>
                              </p:par>
                              <p:par>
                                <p:cTn id="119" presetID="9" presetClass="entr" presetSubtype="0" fill="hold" nodeType="withEffect">
                                  <p:stCondLst>
                                    <p:cond delay="0"/>
                                  </p:stCondLst>
                                  <p:childTnLst>
                                    <p:set>
                                      <p:cBhvr>
                                        <p:cTn id="120" dur="1" fill="hold">
                                          <p:stCondLst>
                                            <p:cond delay="0"/>
                                          </p:stCondLst>
                                        </p:cTn>
                                        <p:tgtEl>
                                          <p:spTgt spid="174"/>
                                        </p:tgtEl>
                                        <p:attrNameLst>
                                          <p:attrName>style.visibility</p:attrName>
                                        </p:attrNameLst>
                                      </p:cBhvr>
                                      <p:to>
                                        <p:strVal val="visible"/>
                                      </p:to>
                                    </p:set>
                                    <p:animEffect transition="in" filter="dissolve">
                                      <p:cBhvr>
                                        <p:cTn id="121" dur="500"/>
                                        <p:tgtEl>
                                          <p:spTgt spid="174"/>
                                        </p:tgtEl>
                                      </p:cBhvr>
                                    </p:animEffect>
                                  </p:childTnLst>
                                </p:cTn>
                              </p:par>
                              <p:par>
                                <p:cTn id="122" presetID="9" presetClass="entr" presetSubtype="0" fill="hold" nodeType="withEffect">
                                  <p:stCondLst>
                                    <p:cond delay="0"/>
                                  </p:stCondLst>
                                  <p:childTnLst>
                                    <p:set>
                                      <p:cBhvr>
                                        <p:cTn id="123" dur="1" fill="hold">
                                          <p:stCondLst>
                                            <p:cond delay="0"/>
                                          </p:stCondLst>
                                        </p:cTn>
                                        <p:tgtEl>
                                          <p:spTgt spid="175"/>
                                        </p:tgtEl>
                                        <p:attrNameLst>
                                          <p:attrName>style.visibility</p:attrName>
                                        </p:attrNameLst>
                                      </p:cBhvr>
                                      <p:to>
                                        <p:strVal val="visible"/>
                                      </p:to>
                                    </p:set>
                                    <p:animEffect transition="in" filter="dissolve">
                                      <p:cBhvr>
                                        <p:cTn id="124" dur="500"/>
                                        <p:tgtEl>
                                          <p:spTgt spid="17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132"/>
                                        </p:tgtEl>
                                        <p:attrNameLst>
                                          <p:attrName>style.visibility</p:attrName>
                                        </p:attrNameLst>
                                      </p:cBhvr>
                                      <p:to>
                                        <p:strVal val="visible"/>
                                      </p:to>
                                    </p:set>
                                    <p:animEffect transition="in" filter="dissolve">
                                      <p:cBhvr>
                                        <p:cTn id="129" dur="500"/>
                                        <p:tgtEl>
                                          <p:spTgt spid="132"/>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135"/>
                                        </p:tgtEl>
                                        <p:attrNameLst>
                                          <p:attrName>style.visibility</p:attrName>
                                        </p:attrNameLst>
                                      </p:cBhvr>
                                      <p:to>
                                        <p:strVal val="visible"/>
                                      </p:to>
                                    </p:set>
                                    <p:animEffect transition="in" filter="dissolve">
                                      <p:cBhvr>
                                        <p:cTn id="134" dur="500"/>
                                        <p:tgtEl>
                                          <p:spTgt spid="135"/>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34"/>
                                        </p:tgtEl>
                                        <p:attrNameLst>
                                          <p:attrName>style.visibility</p:attrName>
                                        </p:attrNameLst>
                                      </p:cBhvr>
                                      <p:to>
                                        <p:strVal val="visible"/>
                                      </p:to>
                                    </p:set>
                                    <p:animEffect transition="in" filter="dissolve">
                                      <p:cBhvr>
                                        <p:cTn id="139" dur="500"/>
                                        <p:tgtEl>
                                          <p:spTgt spid="134"/>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169"/>
                                        </p:tgtEl>
                                        <p:attrNameLst>
                                          <p:attrName>style.visibility</p:attrName>
                                        </p:attrNameLst>
                                      </p:cBhvr>
                                      <p:to>
                                        <p:strVal val="visible"/>
                                      </p:to>
                                    </p:set>
                                    <p:animEffect transition="in" filter="dissolve">
                                      <p:cBhvr>
                                        <p:cTn id="142" dur="500"/>
                                        <p:tgtEl>
                                          <p:spTgt spid="169"/>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186"/>
                                        </p:tgtEl>
                                        <p:attrNameLst>
                                          <p:attrName>style.visibility</p:attrName>
                                        </p:attrNameLst>
                                      </p:cBhvr>
                                      <p:to>
                                        <p:strVal val="visible"/>
                                      </p:to>
                                    </p:set>
                                    <p:animEffect transition="in" filter="dissolve">
                                      <p:cBhvr>
                                        <p:cTn id="147" dur="500"/>
                                        <p:tgtEl>
                                          <p:spTgt spid="18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106"/>
                                        </p:tgtEl>
                                        <p:attrNameLst>
                                          <p:attrName>style.visibility</p:attrName>
                                        </p:attrNameLst>
                                      </p:cBhvr>
                                      <p:to>
                                        <p:strVal val="visible"/>
                                      </p:to>
                                    </p:set>
                                    <p:animEffect transition="in" filter="dissolve">
                                      <p:cBhvr>
                                        <p:cTn id="152" dur="500"/>
                                        <p:tgtEl>
                                          <p:spTgt spid="106"/>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07"/>
                                        </p:tgtEl>
                                        <p:attrNameLst>
                                          <p:attrName>style.visibility</p:attrName>
                                        </p:attrNameLst>
                                      </p:cBhvr>
                                      <p:to>
                                        <p:strVal val="visible"/>
                                      </p:to>
                                    </p:set>
                                    <p:animEffect transition="in" filter="dissolve">
                                      <p:cBhvr>
                                        <p:cTn id="155" dur="500"/>
                                        <p:tgtEl>
                                          <p:spTgt spid="107"/>
                                        </p:tgtEl>
                                      </p:cBhvr>
                                    </p:animEffect>
                                  </p:childTnLst>
                                </p:cTn>
                              </p:par>
                              <p:par>
                                <p:cTn id="156" presetID="9" presetClass="entr" presetSubtype="0" fill="hold" nodeType="withEffect">
                                  <p:stCondLst>
                                    <p:cond delay="0"/>
                                  </p:stCondLst>
                                  <p:childTnLst>
                                    <p:set>
                                      <p:cBhvr>
                                        <p:cTn id="157" dur="1" fill="hold">
                                          <p:stCondLst>
                                            <p:cond delay="0"/>
                                          </p:stCondLst>
                                        </p:cTn>
                                        <p:tgtEl>
                                          <p:spTgt spid="133"/>
                                        </p:tgtEl>
                                        <p:attrNameLst>
                                          <p:attrName>style.visibility</p:attrName>
                                        </p:attrNameLst>
                                      </p:cBhvr>
                                      <p:to>
                                        <p:strVal val="visible"/>
                                      </p:to>
                                    </p:set>
                                    <p:animEffect transition="in" filter="dissolve">
                                      <p:cBhvr>
                                        <p:cTn id="158" dur="500"/>
                                        <p:tgtEl>
                                          <p:spTgt spid="133"/>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72"/>
                                        </p:tgtEl>
                                        <p:attrNameLst>
                                          <p:attrName>style.visibility</p:attrName>
                                        </p:attrNameLst>
                                      </p:cBhvr>
                                      <p:to>
                                        <p:strVal val="visible"/>
                                      </p:to>
                                    </p:set>
                                    <p:animEffect transition="in" filter="dissolve">
                                      <p:cBhvr>
                                        <p:cTn id="161" dur="500"/>
                                        <p:tgtEl>
                                          <p:spTgt spid="172"/>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02"/>
                                        </p:tgtEl>
                                        <p:attrNameLst>
                                          <p:attrName>style.visibility</p:attrName>
                                        </p:attrNameLst>
                                      </p:cBhvr>
                                      <p:to>
                                        <p:strVal val="visible"/>
                                      </p:to>
                                    </p:set>
                                    <p:animEffect transition="in" filter="dissolve">
                                      <p:cBhvr>
                                        <p:cTn id="166" dur="500"/>
                                        <p:tgtEl>
                                          <p:spTgt spid="102"/>
                                        </p:tgtEl>
                                      </p:cBhvr>
                                    </p:animEffect>
                                  </p:childTnLst>
                                </p:cTn>
                              </p:par>
                              <p:par>
                                <p:cTn id="167" presetID="9" presetClass="entr" presetSubtype="0" fill="hold" nodeType="withEffect">
                                  <p:stCondLst>
                                    <p:cond delay="0"/>
                                  </p:stCondLst>
                                  <p:childTnLst>
                                    <p:set>
                                      <p:cBhvr>
                                        <p:cTn id="168" dur="1" fill="hold">
                                          <p:stCondLst>
                                            <p:cond delay="0"/>
                                          </p:stCondLst>
                                        </p:cTn>
                                        <p:tgtEl>
                                          <p:spTgt spid="103"/>
                                        </p:tgtEl>
                                        <p:attrNameLst>
                                          <p:attrName>style.visibility</p:attrName>
                                        </p:attrNameLst>
                                      </p:cBhvr>
                                      <p:to>
                                        <p:strVal val="visible"/>
                                      </p:to>
                                    </p:set>
                                    <p:animEffect transition="in" filter="dissolve">
                                      <p:cBhvr>
                                        <p:cTn id="169" dur="500"/>
                                        <p:tgtEl>
                                          <p:spTgt spid="103"/>
                                        </p:tgtEl>
                                      </p:cBhvr>
                                    </p:animEffect>
                                  </p:childTnLst>
                                </p:cTn>
                              </p:par>
                              <p:par>
                                <p:cTn id="170" presetID="9" presetClass="entr" presetSubtype="0" fill="hold" nodeType="withEffect">
                                  <p:stCondLst>
                                    <p:cond delay="0"/>
                                  </p:stCondLst>
                                  <p:childTnLst>
                                    <p:set>
                                      <p:cBhvr>
                                        <p:cTn id="171" dur="1" fill="hold">
                                          <p:stCondLst>
                                            <p:cond delay="0"/>
                                          </p:stCondLst>
                                        </p:cTn>
                                        <p:tgtEl>
                                          <p:spTgt spid="104"/>
                                        </p:tgtEl>
                                        <p:attrNameLst>
                                          <p:attrName>style.visibility</p:attrName>
                                        </p:attrNameLst>
                                      </p:cBhvr>
                                      <p:to>
                                        <p:strVal val="visible"/>
                                      </p:to>
                                    </p:set>
                                    <p:animEffect transition="in" filter="dissolve">
                                      <p:cBhvr>
                                        <p:cTn id="172" dur="500"/>
                                        <p:tgtEl>
                                          <p:spTgt spid="104"/>
                                        </p:tgtEl>
                                      </p:cBhvr>
                                    </p:animEffect>
                                  </p:childTnLst>
                                </p:cTn>
                              </p:par>
                              <p:par>
                                <p:cTn id="173" presetID="9" presetClass="entr" presetSubtype="0" fill="hold" nodeType="withEffect">
                                  <p:stCondLst>
                                    <p:cond delay="0"/>
                                  </p:stCondLst>
                                  <p:childTnLst>
                                    <p:set>
                                      <p:cBhvr>
                                        <p:cTn id="174" dur="1" fill="hold">
                                          <p:stCondLst>
                                            <p:cond delay="0"/>
                                          </p:stCondLst>
                                        </p:cTn>
                                        <p:tgtEl>
                                          <p:spTgt spid="98"/>
                                        </p:tgtEl>
                                        <p:attrNameLst>
                                          <p:attrName>style.visibility</p:attrName>
                                        </p:attrNameLst>
                                      </p:cBhvr>
                                      <p:to>
                                        <p:strVal val="visible"/>
                                      </p:to>
                                    </p:set>
                                    <p:animEffect transition="in" filter="dissolve">
                                      <p:cBhvr>
                                        <p:cTn id="175" dur="500"/>
                                        <p:tgtEl>
                                          <p:spTgt spid="98"/>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52"/>
                                        </p:tgtEl>
                                        <p:attrNameLst>
                                          <p:attrName>style.visibility</p:attrName>
                                        </p:attrNameLst>
                                      </p:cBhvr>
                                      <p:to>
                                        <p:strVal val="visible"/>
                                      </p:to>
                                    </p:set>
                                    <p:animEffect transition="in" filter="dissolve">
                                      <p:cBhvr>
                                        <p:cTn id="180" dur="500"/>
                                        <p:tgtEl>
                                          <p:spTgt spid="152"/>
                                        </p:tgtEl>
                                      </p:cBhvr>
                                    </p:animEffect>
                                  </p:childTnLst>
                                </p:cTn>
                              </p:par>
                              <p:par>
                                <p:cTn id="181" presetID="9" presetClass="entr" presetSubtype="0" fill="hold" nodeType="withEffect">
                                  <p:stCondLst>
                                    <p:cond delay="0"/>
                                  </p:stCondLst>
                                  <p:childTnLst>
                                    <p:set>
                                      <p:cBhvr>
                                        <p:cTn id="182" dur="1" fill="hold">
                                          <p:stCondLst>
                                            <p:cond delay="0"/>
                                          </p:stCondLst>
                                        </p:cTn>
                                        <p:tgtEl>
                                          <p:spTgt spid="136"/>
                                        </p:tgtEl>
                                        <p:attrNameLst>
                                          <p:attrName>style.visibility</p:attrName>
                                        </p:attrNameLst>
                                      </p:cBhvr>
                                      <p:to>
                                        <p:strVal val="visible"/>
                                      </p:to>
                                    </p:set>
                                    <p:animEffect transition="in" filter="dissolve">
                                      <p:cBhvr>
                                        <p:cTn id="183" dur="500"/>
                                        <p:tgtEl>
                                          <p:spTgt spid="136"/>
                                        </p:tgtEl>
                                      </p:cBhvr>
                                    </p:animEffect>
                                  </p:childTnLst>
                                </p:cTn>
                              </p:par>
                              <p:par>
                                <p:cTn id="184" presetID="9" presetClass="entr" presetSubtype="0" fill="hold" nodeType="withEffect">
                                  <p:stCondLst>
                                    <p:cond delay="0"/>
                                  </p:stCondLst>
                                  <p:childTnLst>
                                    <p:set>
                                      <p:cBhvr>
                                        <p:cTn id="185" dur="1" fill="hold">
                                          <p:stCondLst>
                                            <p:cond delay="0"/>
                                          </p:stCondLst>
                                        </p:cTn>
                                        <p:tgtEl>
                                          <p:spTgt spid="139"/>
                                        </p:tgtEl>
                                        <p:attrNameLst>
                                          <p:attrName>style.visibility</p:attrName>
                                        </p:attrNameLst>
                                      </p:cBhvr>
                                      <p:to>
                                        <p:strVal val="visible"/>
                                      </p:to>
                                    </p:set>
                                    <p:animEffect transition="in" filter="dissolve">
                                      <p:cBhvr>
                                        <p:cTn id="186" dur="500"/>
                                        <p:tgtEl>
                                          <p:spTgt spid="139"/>
                                        </p:tgtEl>
                                      </p:cBhvr>
                                    </p:animEffect>
                                  </p:childTnLst>
                                </p:cTn>
                              </p:par>
                              <p:par>
                                <p:cTn id="187" presetID="9" presetClass="entr" presetSubtype="0" fill="hold" nodeType="withEffect">
                                  <p:stCondLst>
                                    <p:cond delay="0"/>
                                  </p:stCondLst>
                                  <p:childTnLst>
                                    <p:set>
                                      <p:cBhvr>
                                        <p:cTn id="188" dur="1" fill="hold">
                                          <p:stCondLst>
                                            <p:cond delay="0"/>
                                          </p:stCondLst>
                                        </p:cTn>
                                        <p:tgtEl>
                                          <p:spTgt spid="147"/>
                                        </p:tgtEl>
                                        <p:attrNameLst>
                                          <p:attrName>style.visibility</p:attrName>
                                        </p:attrNameLst>
                                      </p:cBhvr>
                                      <p:to>
                                        <p:strVal val="visible"/>
                                      </p:to>
                                    </p:set>
                                    <p:animEffect transition="in" filter="dissolve">
                                      <p:cBhvr>
                                        <p:cTn id="189" dur="500"/>
                                        <p:tgtEl>
                                          <p:spTgt spid="147"/>
                                        </p:tgtEl>
                                      </p:cBhvr>
                                    </p:animEffect>
                                  </p:childTnLst>
                                </p:cTn>
                              </p:par>
                              <p:par>
                                <p:cTn id="190" presetID="9" presetClass="entr" presetSubtype="0" fill="hold" nodeType="withEffect">
                                  <p:stCondLst>
                                    <p:cond delay="0"/>
                                  </p:stCondLst>
                                  <p:childTnLst>
                                    <p:set>
                                      <p:cBhvr>
                                        <p:cTn id="191" dur="1" fill="hold">
                                          <p:stCondLst>
                                            <p:cond delay="0"/>
                                          </p:stCondLst>
                                        </p:cTn>
                                        <p:tgtEl>
                                          <p:spTgt spid="153"/>
                                        </p:tgtEl>
                                        <p:attrNameLst>
                                          <p:attrName>style.visibility</p:attrName>
                                        </p:attrNameLst>
                                      </p:cBhvr>
                                      <p:to>
                                        <p:strVal val="visible"/>
                                      </p:to>
                                    </p:set>
                                    <p:animEffect transition="in" filter="dissolve">
                                      <p:cBhvr>
                                        <p:cTn id="192" dur="500"/>
                                        <p:tgtEl>
                                          <p:spTgt spid="153"/>
                                        </p:tgtEl>
                                      </p:cBhvr>
                                    </p:animEffect>
                                  </p:childTnLst>
                                </p:cTn>
                              </p:par>
                              <p:par>
                                <p:cTn id="193" presetID="9" presetClass="entr" presetSubtype="0" fill="hold" nodeType="withEffect">
                                  <p:stCondLst>
                                    <p:cond delay="0"/>
                                  </p:stCondLst>
                                  <p:childTnLst>
                                    <p:set>
                                      <p:cBhvr>
                                        <p:cTn id="194" dur="1" fill="hold">
                                          <p:stCondLst>
                                            <p:cond delay="0"/>
                                          </p:stCondLst>
                                        </p:cTn>
                                        <p:tgtEl>
                                          <p:spTgt spid="179"/>
                                        </p:tgtEl>
                                        <p:attrNameLst>
                                          <p:attrName>style.visibility</p:attrName>
                                        </p:attrNameLst>
                                      </p:cBhvr>
                                      <p:to>
                                        <p:strVal val="visible"/>
                                      </p:to>
                                    </p:set>
                                    <p:animEffect transition="in" filter="dissolve">
                                      <p:cBhvr>
                                        <p:cTn id="195" dur="500"/>
                                        <p:tgtEl>
                                          <p:spTgt spid="179"/>
                                        </p:tgtEl>
                                      </p:cBhvr>
                                    </p:animEffect>
                                  </p:childTnLst>
                                </p:cTn>
                              </p:par>
                              <p:par>
                                <p:cTn id="196" presetID="9" presetClass="entr" presetSubtype="0" fill="hold" nodeType="withEffect">
                                  <p:stCondLst>
                                    <p:cond delay="0"/>
                                  </p:stCondLst>
                                  <p:childTnLst>
                                    <p:set>
                                      <p:cBhvr>
                                        <p:cTn id="197" dur="1" fill="hold">
                                          <p:stCondLst>
                                            <p:cond delay="0"/>
                                          </p:stCondLst>
                                        </p:cTn>
                                        <p:tgtEl>
                                          <p:spTgt spid="178"/>
                                        </p:tgtEl>
                                        <p:attrNameLst>
                                          <p:attrName>style.visibility</p:attrName>
                                        </p:attrNameLst>
                                      </p:cBhvr>
                                      <p:to>
                                        <p:strVal val="visible"/>
                                      </p:to>
                                    </p:set>
                                    <p:animEffect transition="in" filter="dissolve">
                                      <p:cBhvr>
                                        <p:cTn id="198" dur="500"/>
                                        <p:tgtEl>
                                          <p:spTgt spid="178"/>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50"/>
                                        </p:tgtEl>
                                        <p:attrNameLst>
                                          <p:attrName>style.visibility</p:attrName>
                                        </p:attrNameLst>
                                      </p:cBhvr>
                                      <p:to>
                                        <p:strVal val="visible"/>
                                      </p:to>
                                    </p:set>
                                    <p:animEffect transition="in" filter="dissolve">
                                      <p:cBhvr>
                                        <p:cTn id="201" dur="500"/>
                                        <p:tgtEl>
                                          <p:spTgt spid="150"/>
                                        </p:tgtEl>
                                      </p:cBhvr>
                                    </p:animEffect>
                                  </p:childTnLst>
                                </p:cTn>
                              </p:par>
                              <p:par>
                                <p:cTn id="202" presetID="9" presetClass="entr" presetSubtype="0" fill="hold" nodeType="withEffect">
                                  <p:stCondLst>
                                    <p:cond delay="0"/>
                                  </p:stCondLst>
                                  <p:childTnLst>
                                    <p:set>
                                      <p:cBhvr>
                                        <p:cTn id="203" dur="1" fill="hold">
                                          <p:stCondLst>
                                            <p:cond delay="0"/>
                                          </p:stCondLst>
                                        </p:cTn>
                                        <p:tgtEl>
                                          <p:spTgt spid="137"/>
                                        </p:tgtEl>
                                        <p:attrNameLst>
                                          <p:attrName>style.visibility</p:attrName>
                                        </p:attrNameLst>
                                      </p:cBhvr>
                                      <p:to>
                                        <p:strVal val="visible"/>
                                      </p:to>
                                    </p:set>
                                    <p:animEffect transition="in" filter="dissolve">
                                      <p:cBhvr>
                                        <p:cTn id="204" dur="500"/>
                                        <p:tgtEl>
                                          <p:spTgt spid="13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38"/>
                                        </p:tgtEl>
                                        <p:attrNameLst>
                                          <p:attrName>style.visibility</p:attrName>
                                        </p:attrNameLst>
                                      </p:cBhvr>
                                      <p:to>
                                        <p:strVal val="visible"/>
                                      </p:to>
                                    </p:set>
                                    <p:animEffect transition="in" filter="dissolve">
                                      <p:cBhvr>
                                        <p:cTn id="207" dur="500"/>
                                        <p:tgtEl>
                                          <p:spTgt spid="138"/>
                                        </p:tgtEl>
                                      </p:cBhvr>
                                    </p:animEffect>
                                  </p:childTnLst>
                                </p:cTn>
                              </p:par>
                              <p:par>
                                <p:cTn id="208" presetID="9" presetClass="entr" presetSubtype="0" fill="hold" nodeType="withEffect">
                                  <p:stCondLst>
                                    <p:cond delay="0"/>
                                  </p:stCondLst>
                                  <p:childTnLst>
                                    <p:set>
                                      <p:cBhvr>
                                        <p:cTn id="209" dur="1" fill="hold">
                                          <p:stCondLst>
                                            <p:cond delay="0"/>
                                          </p:stCondLst>
                                        </p:cTn>
                                        <p:tgtEl>
                                          <p:spTgt spid="143"/>
                                        </p:tgtEl>
                                        <p:attrNameLst>
                                          <p:attrName>style.visibility</p:attrName>
                                        </p:attrNameLst>
                                      </p:cBhvr>
                                      <p:to>
                                        <p:strVal val="visible"/>
                                      </p:to>
                                    </p:set>
                                    <p:animEffect transition="in" filter="dissolve">
                                      <p:cBhvr>
                                        <p:cTn id="210" dur="500"/>
                                        <p:tgtEl>
                                          <p:spTgt spid="143"/>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51"/>
                                        </p:tgtEl>
                                        <p:attrNameLst>
                                          <p:attrName>style.visibility</p:attrName>
                                        </p:attrNameLst>
                                      </p:cBhvr>
                                      <p:to>
                                        <p:strVal val="visible"/>
                                      </p:to>
                                    </p:set>
                                    <p:animEffect transition="in" filter="dissolve">
                                      <p:cBhvr>
                                        <p:cTn id="213" dur="500"/>
                                        <p:tgtEl>
                                          <p:spTgt spid="151"/>
                                        </p:tgtEl>
                                      </p:cBhvr>
                                    </p:animEffect>
                                  </p:childTnLst>
                                </p:cTn>
                              </p:par>
                              <p:par>
                                <p:cTn id="214" presetID="9" presetClass="entr" presetSubtype="0" fill="hold" nodeType="withEffect">
                                  <p:stCondLst>
                                    <p:cond delay="0"/>
                                  </p:stCondLst>
                                  <p:childTnLst>
                                    <p:set>
                                      <p:cBhvr>
                                        <p:cTn id="215" dur="1" fill="hold">
                                          <p:stCondLst>
                                            <p:cond delay="0"/>
                                          </p:stCondLst>
                                        </p:cTn>
                                        <p:tgtEl>
                                          <p:spTgt spid="156"/>
                                        </p:tgtEl>
                                        <p:attrNameLst>
                                          <p:attrName>style.visibility</p:attrName>
                                        </p:attrNameLst>
                                      </p:cBhvr>
                                      <p:to>
                                        <p:strVal val="visible"/>
                                      </p:to>
                                    </p:set>
                                    <p:animEffect transition="in" filter="dissolve">
                                      <p:cBhvr>
                                        <p:cTn id="216" dur="500"/>
                                        <p:tgtEl>
                                          <p:spTgt spid="156"/>
                                        </p:tgtEl>
                                      </p:cBhvr>
                                    </p:animEffect>
                                  </p:childTnLst>
                                </p:cTn>
                              </p:par>
                              <p:par>
                                <p:cTn id="217" presetID="9" presetClass="entr" presetSubtype="0" fill="hold" nodeType="withEffect">
                                  <p:stCondLst>
                                    <p:cond delay="0"/>
                                  </p:stCondLst>
                                  <p:childTnLst>
                                    <p:set>
                                      <p:cBhvr>
                                        <p:cTn id="218" dur="1" fill="hold">
                                          <p:stCondLst>
                                            <p:cond delay="0"/>
                                          </p:stCondLst>
                                        </p:cTn>
                                        <p:tgtEl>
                                          <p:spTgt spid="162"/>
                                        </p:tgtEl>
                                        <p:attrNameLst>
                                          <p:attrName>style.visibility</p:attrName>
                                        </p:attrNameLst>
                                      </p:cBhvr>
                                      <p:to>
                                        <p:strVal val="visible"/>
                                      </p:to>
                                    </p:set>
                                    <p:animEffect transition="in" filter="dissolve">
                                      <p:cBhvr>
                                        <p:cTn id="219" dur="500"/>
                                        <p:tgtEl>
                                          <p:spTgt spid="162"/>
                                        </p:tgtEl>
                                      </p:cBhvr>
                                    </p:animEffect>
                                  </p:childTnLst>
                                </p:cTn>
                              </p:par>
                              <p:par>
                                <p:cTn id="220" presetID="9" presetClass="entr" presetSubtype="0" fill="hold" nodeType="withEffect">
                                  <p:stCondLst>
                                    <p:cond delay="0"/>
                                  </p:stCondLst>
                                  <p:childTnLst>
                                    <p:set>
                                      <p:cBhvr>
                                        <p:cTn id="221" dur="1" fill="hold">
                                          <p:stCondLst>
                                            <p:cond delay="0"/>
                                          </p:stCondLst>
                                        </p:cTn>
                                        <p:tgtEl>
                                          <p:spTgt spid="148"/>
                                        </p:tgtEl>
                                        <p:attrNameLst>
                                          <p:attrName>style.visibility</p:attrName>
                                        </p:attrNameLst>
                                      </p:cBhvr>
                                      <p:to>
                                        <p:strVal val="visible"/>
                                      </p:to>
                                    </p:set>
                                    <p:animEffect transition="in" filter="dissolve">
                                      <p:cBhvr>
                                        <p:cTn id="222" dur="500"/>
                                        <p:tgtEl>
                                          <p:spTgt spid="148"/>
                                        </p:tgtEl>
                                      </p:cBhvr>
                                    </p:animEffect>
                                  </p:childTnLst>
                                </p:cTn>
                              </p:par>
                              <p:par>
                                <p:cTn id="223" presetID="9" presetClass="entr" presetSubtype="0" fill="hold" nodeType="withEffect">
                                  <p:stCondLst>
                                    <p:cond delay="0"/>
                                  </p:stCondLst>
                                  <p:childTnLst>
                                    <p:set>
                                      <p:cBhvr>
                                        <p:cTn id="224" dur="1" fill="hold">
                                          <p:stCondLst>
                                            <p:cond delay="0"/>
                                          </p:stCondLst>
                                        </p:cTn>
                                        <p:tgtEl>
                                          <p:spTgt spid="149"/>
                                        </p:tgtEl>
                                        <p:attrNameLst>
                                          <p:attrName>style.visibility</p:attrName>
                                        </p:attrNameLst>
                                      </p:cBhvr>
                                      <p:to>
                                        <p:strVal val="visible"/>
                                      </p:to>
                                    </p:set>
                                    <p:animEffect transition="in" filter="dissolve">
                                      <p:cBhvr>
                                        <p:cTn id="225" dur="500"/>
                                        <p:tgtEl>
                                          <p:spTgt spid="149"/>
                                        </p:tgtEl>
                                      </p:cBhvr>
                                    </p:animEffect>
                                  </p:childTnLst>
                                </p:cTn>
                              </p:par>
                              <p:par>
                                <p:cTn id="226" presetID="9" presetClass="entr" presetSubtype="0" fill="hold" nodeType="withEffect">
                                  <p:stCondLst>
                                    <p:cond delay="0"/>
                                  </p:stCondLst>
                                  <p:childTnLst>
                                    <p:set>
                                      <p:cBhvr>
                                        <p:cTn id="227" dur="1" fill="hold">
                                          <p:stCondLst>
                                            <p:cond delay="0"/>
                                          </p:stCondLst>
                                        </p:cTn>
                                        <p:tgtEl>
                                          <p:spTgt spid="180"/>
                                        </p:tgtEl>
                                        <p:attrNameLst>
                                          <p:attrName>style.visibility</p:attrName>
                                        </p:attrNameLst>
                                      </p:cBhvr>
                                      <p:to>
                                        <p:strVal val="visible"/>
                                      </p:to>
                                    </p:set>
                                    <p:animEffect transition="in" filter="dissolve">
                                      <p:cBhvr>
                                        <p:cTn id="228" dur="500"/>
                                        <p:tgtEl>
                                          <p:spTgt spid="180"/>
                                        </p:tgtEl>
                                      </p:cBhvr>
                                    </p:animEffect>
                                  </p:childTnLst>
                                </p:cTn>
                              </p:par>
                              <p:par>
                                <p:cTn id="229" presetID="9" presetClass="entr" presetSubtype="0" fill="hold" nodeType="withEffect">
                                  <p:stCondLst>
                                    <p:cond delay="0"/>
                                  </p:stCondLst>
                                  <p:childTnLst>
                                    <p:set>
                                      <p:cBhvr>
                                        <p:cTn id="230" dur="1" fill="hold">
                                          <p:stCondLst>
                                            <p:cond delay="0"/>
                                          </p:stCondLst>
                                        </p:cTn>
                                        <p:tgtEl>
                                          <p:spTgt spid="181"/>
                                        </p:tgtEl>
                                        <p:attrNameLst>
                                          <p:attrName>style.visibility</p:attrName>
                                        </p:attrNameLst>
                                      </p:cBhvr>
                                      <p:to>
                                        <p:strVal val="visible"/>
                                      </p:to>
                                    </p:set>
                                    <p:animEffect transition="in" filter="dissolve">
                                      <p:cBhvr>
                                        <p:cTn id="231" dur="500"/>
                                        <p:tgtEl>
                                          <p:spTgt spid="181"/>
                                        </p:tgtEl>
                                      </p:cBhvr>
                                    </p:animEffect>
                                  </p:childTnLst>
                                </p:cTn>
                              </p:par>
                              <p:par>
                                <p:cTn id="232" presetID="9" presetClass="entr" presetSubtype="0" fill="hold" nodeType="withEffect">
                                  <p:stCondLst>
                                    <p:cond delay="0"/>
                                  </p:stCondLst>
                                  <p:childTnLst>
                                    <p:set>
                                      <p:cBhvr>
                                        <p:cTn id="233" dur="1" fill="hold">
                                          <p:stCondLst>
                                            <p:cond delay="0"/>
                                          </p:stCondLst>
                                        </p:cTn>
                                        <p:tgtEl>
                                          <p:spTgt spid="182"/>
                                        </p:tgtEl>
                                        <p:attrNameLst>
                                          <p:attrName>style.visibility</p:attrName>
                                        </p:attrNameLst>
                                      </p:cBhvr>
                                      <p:to>
                                        <p:strVal val="visible"/>
                                      </p:to>
                                    </p:set>
                                    <p:animEffect transition="in" filter="dissolve">
                                      <p:cBhvr>
                                        <p:cTn id="234" dur="500"/>
                                        <p:tgtEl>
                                          <p:spTgt spid="182"/>
                                        </p:tgtEl>
                                      </p:cBhvr>
                                    </p:animEffect>
                                  </p:childTnLst>
                                </p:cTn>
                              </p:par>
                              <p:par>
                                <p:cTn id="235" presetID="9" presetClass="entr" presetSubtype="0" fill="hold" nodeType="withEffect">
                                  <p:stCondLst>
                                    <p:cond delay="0"/>
                                  </p:stCondLst>
                                  <p:childTnLst>
                                    <p:set>
                                      <p:cBhvr>
                                        <p:cTn id="236" dur="1" fill="hold">
                                          <p:stCondLst>
                                            <p:cond delay="0"/>
                                          </p:stCondLst>
                                        </p:cTn>
                                        <p:tgtEl>
                                          <p:spTgt spid="183"/>
                                        </p:tgtEl>
                                        <p:attrNameLst>
                                          <p:attrName>style.visibility</p:attrName>
                                        </p:attrNameLst>
                                      </p:cBhvr>
                                      <p:to>
                                        <p:strVal val="visible"/>
                                      </p:to>
                                    </p:set>
                                    <p:animEffect transition="in" filter="dissolve">
                                      <p:cBhvr>
                                        <p:cTn id="237" dur="500"/>
                                        <p:tgtEl>
                                          <p:spTgt spid="183"/>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nodeType="clickEffect">
                                  <p:stCondLst>
                                    <p:cond delay="0"/>
                                  </p:stCondLst>
                                  <p:childTnLst>
                                    <p:set>
                                      <p:cBhvr>
                                        <p:cTn id="241" dur="1" fill="hold">
                                          <p:stCondLst>
                                            <p:cond delay="0"/>
                                          </p:stCondLst>
                                        </p:cTn>
                                        <p:tgtEl>
                                          <p:spTgt spid="159"/>
                                        </p:tgtEl>
                                        <p:attrNameLst>
                                          <p:attrName>style.visibility</p:attrName>
                                        </p:attrNameLst>
                                      </p:cBhvr>
                                      <p:to>
                                        <p:strVal val="visible"/>
                                      </p:to>
                                    </p:set>
                                    <p:animEffect transition="in" filter="dissolve">
                                      <p:cBhvr>
                                        <p:cTn id="242" dur="500"/>
                                        <p:tgtEl>
                                          <p:spTgt spid="159"/>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165"/>
                                        </p:tgtEl>
                                        <p:attrNameLst>
                                          <p:attrName>style.visibility</p:attrName>
                                        </p:attrNameLst>
                                      </p:cBhvr>
                                      <p:to>
                                        <p:strVal val="visible"/>
                                      </p:to>
                                    </p:set>
                                    <p:animEffect transition="in" filter="dissolve">
                                      <p:cBhvr>
                                        <p:cTn id="245" dur="500"/>
                                        <p:tgtEl>
                                          <p:spTgt spid="165"/>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63"/>
                                        </p:tgtEl>
                                        <p:attrNameLst>
                                          <p:attrName>style.visibility</p:attrName>
                                        </p:attrNameLst>
                                      </p:cBhvr>
                                      <p:to>
                                        <p:strVal val="visible"/>
                                      </p:to>
                                    </p:set>
                                    <p:animEffect transition="in" filter="dissolve">
                                      <p:cBhvr>
                                        <p:cTn id="248" dur="500"/>
                                        <p:tgtEl>
                                          <p:spTgt spid="163"/>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64"/>
                                        </p:tgtEl>
                                        <p:attrNameLst>
                                          <p:attrName>style.visibility</p:attrName>
                                        </p:attrNameLst>
                                      </p:cBhvr>
                                      <p:to>
                                        <p:strVal val="visible"/>
                                      </p:to>
                                    </p:set>
                                    <p:animEffect transition="in" filter="dissolve">
                                      <p:cBhvr>
                                        <p:cTn id="251" dur="500"/>
                                        <p:tgtEl>
                                          <p:spTgt spid="164"/>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ntr" presetSubtype="0" fill="hold" nodeType="clickEffect">
                                  <p:stCondLst>
                                    <p:cond delay="0"/>
                                  </p:stCondLst>
                                  <p:childTnLst>
                                    <p:set>
                                      <p:cBhvr>
                                        <p:cTn id="255" dur="1" fill="hold">
                                          <p:stCondLst>
                                            <p:cond delay="0"/>
                                          </p:stCondLst>
                                        </p:cTn>
                                        <p:tgtEl>
                                          <p:spTgt spid="129"/>
                                        </p:tgtEl>
                                        <p:attrNameLst>
                                          <p:attrName>style.visibility</p:attrName>
                                        </p:attrNameLst>
                                      </p:cBhvr>
                                      <p:to>
                                        <p:strVal val="visible"/>
                                      </p:to>
                                    </p:set>
                                    <p:animEffect transition="in" filter="dissolve">
                                      <p:cBhvr>
                                        <p:cTn id="256" dur="500"/>
                                        <p:tgtEl>
                                          <p:spTgt spid="129"/>
                                        </p:tgtEl>
                                      </p:cBhvr>
                                    </p:animEffect>
                                  </p:childTnLst>
                                </p:cTn>
                              </p:par>
                              <p:par>
                                <p:cTn id="257" presetID="9" presetClass="entr" presetSubtype="0" fill="hold" nodeType="withEffect">
                                  <p:stCondLst>
                                    <p:cond delay="0"/>
                                  </p:stCondLst>
                                  <p:childTnLst>
                                    <p:set>
                                      <p:cBhvr>
                                        <p:cTn id="258" dur="1" fill="hold">
                                          <p:stCondLst>
                                            <p:cond delay="0"/>
                                          </p:stCondLst>
                                        </p:cTn>
                                        <p:tgtEl>
                                          <p:spTgt spid="128"/>
                                        </p:tgtEl>
                                        <p:attrNameLst>
                                          <p:attrName>style.visibility</p:attrName>
                                        </p:attrNameLst>
                                      </p:cBhvr>
                                      <p:to>
                                        <p:strVal val="visible"/>
                                      </p:to>
                                    </p:set>
                                    <p:animEffect transition="in" filter="dissolve">
                                      <p:cBhvr>
                                        <p:cTn id="259" dur="500"/>
                                        <p:tgtEl>
                                          <p:spTgt spid="128"/>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0"/>
                                        </p:tgtEl>
                                        <p:attrNameLst>
                                          <p:attrName>style.visibility</p:attrName>
                                        </p:attrNameLst>
                                      </p:cBhvr>
                                      <p:to>
                                        <p:strVal val="visible"/>
                                      </p:to>
                                    </p:set>
                                    <p:animEffect transition="in" filter="dissolve">
                                      <p:cBhvr>
                                        <p:cTn id="262" dur="500"/>
                                        <p:tgtEl>
                                          <p:spTgt spid="130"/>
                                        </p:tgtEl>
                                      </p:cBhvr>
                                    </p:animEffect>
                                  </p:childTnLst>
                                </p:cTn>
                              </p:par>
                            </p:childTnLst>
                          </p:cTn>
                        </p:par>
                      </p:childTnLst>
                    </p:cTn>
                  </p:par>
                  <p:par>
                    <p:cTn id="263" fill="hold">
                      <p:stCondLst>
                        <p:cond delay="indefinite"/>
                      </p:stCondLst>
                      <p:childTnLst>
                        <p:par>
                          <p:cTn id="264" fill="hold">
                            <p:stCondLst>
                              <p:cond delay="0"/>
                            </p:stCondLst>
                            <p:childTnLst>
                              <p:par>
                                <p:cTn id="265" presetID="9" presetClass="entr" presetSubtype="0" fill="hold" nodeType="clickEffect">
                                  <p:stCondLst>
                                    <p:cond delay="0"/>
                                  </p:stCondLst>
                                  <p:childTnLst>
                                    <p:set>
                                      <p:cBhvr>
                                        <p:cTn id="266" dur="1" fill="hold">
                                          <p:stCondLst>
                                            <p:cond delay="0"/>
                                          </p:stCondLst>
                                        </p:cTn>
                                        <p:tgtEl>
                                          <p:spTgt spid="167"/>
                                        </p:tgtEl>
                                        <p:attrNameLst>
                                          <p:attrName>style.visibility</p:attrName>
                                        </p:attrNameLst>
                                      </p:cBhvr>
                                      <p:to>
                                        <p:strVal val="visible"/>
                                      </p:to>
                                    </p:set>
                                    <p:animEffect transition="in" filter="dissolve">
                                      <p:cBhvr>
                                        <p:cTn id="267" dur="500"/>
                                        <p:tgtEl>
                                          <p:spTgt spid="16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66"/>
                                        </p:tgtEl>
                                        <p:attrNameLst>
                                          <p:attrName>style.visibility</p:attrName>
                                        </p:attrNameLst>
                                      </p:cBhvr>
                                      <p:to>
                                        <p:strVal val="visible"/>
                                      </p:to>
                                    </p:set>
                                    <p:animEffect transition="in" filter="dissolve">
                                      <p:cBhvr>
                                        <p:cTn id="270" dur="500"/>
                                        <p:tgtEl>
                                          <p:spTgt spid="166"/>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88"/>
                                        </p:tgtEl>
                                        <p:attrNameLst>
                                          <p:attrName>style.visibility</p:attrName>
                                        </p:attrNameLst>
                                      </p:cBhvr>
                                      <p:to>
                                        <p:strVal val="visible"/>
                                      </p:to>
                                    </p:set>
                                    <p:animEffect transition="in" filter="dissolve">
                                      <p:cBhvr>
                                        <p:cTn id="275" dur="500"/>
                                        <p:tgtEl>
                                          <p:spTgt spid="188"/>
                                        </p:tgtEl>
                                      </p:cBhvr>
                                    </p:animEffect>
                                  </p:childTnLst>
                                </p:cTn>
                              </p:par>
                              <p:par>
                                <p:cTn id="276" presetID="9" presetClass="entr" presetSubtype="0" fill="hold" nodeType="withEffect">
                                  <p:stCondLst>
                                    <p:cond delay="0"/>
                                  </p:stCondLst>
                                  <p:childTnLst>
                                    <p:set>
                                      <p:cBhvr>
                                        <p:cTn id="277" dur="1" fill="hold">
                                          <p:stCondLst>
                                            <p:cond delay="0"/>
                                          </p:stCondLst>
                                        </p:cTn>
                                        <p:tgtEl>
                                          <p:spTgt spid="4"/>
                                        </p:tgtEl>
                                        <p:attrNameLst>
                                          <p:attrName>style.visibility</p:attrName>
                                        </p:attrNameLst>
                                      </p:cBhvr>
                                      <p:to>
                                        <p:strVal val="visible"/>
                                      </p:to>
                                    </p:set>
                                    <p:animEffect transition="in" filter="dissolve">
                                      <p:cBhvr>
                                        <p:cTn id="27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80" grpId="0" animBg="1"/>
      <p:bldP spid="81" grpId="0" animBg="1"/>
      <p:bldP spid="82" grpId="0"/>
      <p:bldP spid="83" grpId="0"/>
      <p:bldP spid="89" grpId="0"/>
      <p:bldP spid="91" grpId="0"/>
      <p:bldP spid="91" grpId="1"/>
      <p:bldP spid="94" grpId="0" animBg="1"/>
      <p:bldP spid="100" grpId="0"/>
      <p:bldP spid="107" grpId="0"/>
      <p:bldP spid="110" grpId="0"/>
      <p:bldP spid="121" grpId="0"/>
      <p:bldP spid="122" grpId="0"/>
      <p:bldP spid="123" grpId="0"/>
      <p:bldP spid="127" grpId="0"/>
      <p:bldP spid="130" grpId="0"/>
      <p:bldP spid="132" grpId="0" animBg="1"/>
      <p:bldP spid="135" grpId="0" animBg="1"/>
      <p:bldP spid="138" grpId="0" animBg="1"/>
      <p:bldP spid="150" grpId="0"/>
      <p:bldP spid="151" grpId="0"/>
      <p:bldP spid="152" grpId="0"/>
      <p:bldP spid="163" grpId="0" animBg="1"/>
      <p:bldP spid="164" grpId="0" animBg="1"/>
      <p:bldP spid="165" grpId="0" animBg="1"/>
      <p:bldP spid="166" grpId="0"/>
      <p:bldP spid="172" grpId="0"/>
      <p:bldP spid="186" grpId="0"/>
      <p:bldP spid="188" grpId="0"/>
      <p:bldP spid="134" grpId="0" animBg="1"/>
      <p:bldP spid="1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40A5452-3269-4EDD-8F5E-08289C9ED30E}"/>
              </a:ext>
            </a:extLst>
          </p:cNvPr>
          <p:cNvGrpSpPr/>
          <p:nvPr/>
        </p:nvGrpSpPr>
        <p:grpSpPr>
          <a:xfrm>
            <a:off x="7301837" y="4984562"/>
            <a:ext cx="3693655" cy="629949"/>
            <a:chOff x="5653136" y="5203372"/>
            <a:chExt cx="2949882" cy="629949"/>
          </a:xfrm>
        </p:grpSpPr>
        <p:sp>
          <p:nvSpPr>
            <p:cNvPr id="4" name="Text Placeholder 33">
              <a:extLst>
                <a:ext uri="{FF2B5EF4-FFF2-40B4-BE49-F238E27FC236}">
                  <a16:creationId xmlns:a16="http://schemas.microsoft.com/office/drawing/2014/main" id="{61604055-B5D3-4020-A513-BFF620665122}"/>
                </a:ext>
              </a:extLst>
            </p:cNvPr>
            <p:cNvSpPr txBox="1">
              <a:spLocks/>
            </p:cNvSpPr>
            <p:nvPr/>
          </p:nvSpPr>
          <p:spPr>
            <a:xfrm>
              <a:off x="5758092" y="5203372"/>
              <a:ext cx="2844926" cy="329488"/>
            </a:xfrm>
            <a:prstGeom prst="rect">
              <a:avLst/>
            </a:prstGeom>
          </p:spPr>
          <p:txBody>
            <a:bodyPr lIns="0" tIns="0" rIns="0" bIns="0" anchor="b"/>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783">
                <a:lnSpc>
                  <a:spcPct val="125000"/>
                </a:lnSpc>
                <a:spcBef>
                  <a:spcPts val="0"/>
                </a:spcBef>
                <a:buNone/>
                <a:defRPr/>
              </a:pPr>
              <a:r>
                <a:rPr lang="en-AU" sz="1800" dirty="0">
                  <a:solidFill>
                    <a:schemeClr val="accent3"/>
                  </a:solidFill>
                  <a:latin typeface="Calibri" panose="020F0502020204030204" pitchFamily="34" charset="0"/>
                  <a:cs typeface="Lato Bold"/>
                </a:rPr>
                <a:t>COMMUNITY</a:t>
              </a:r>
            </a:p>
          </p:txBody>
        </p:sp>
        <p:sp>
          <p:nvSpPr>
            <p:cNvPr id="5" name="Rectangle 4">
              <a:extLst>
                <a:ext uri="{FF2B5EF4-FFF2-40B4-BE49-F238E27FC236}">
                  <a16:creationId xmlns:a16="http://schemas.microsoft.com/office/drawing/2014/main" id="{B1686017-C0CB-42B9-BE27-7FC7476AADFA}"/>
                </a:ext>
              </a:extLst>
            </p:cNvPr>
            <p:cNvSpPr/>
            <p:nvPr/>
          </p:nvSpPr>
          <p:spPr>
            <a:xfrm>
              <a:off x="5653136" y="5456309"/>
              <a:ext cx="2870378" cy="377012"/>
            </a:xfrm>
            <a:prstGeom prst="rect">
              <a:avLst/>
            </a:prstGeom>
          </p:spPr>
          <p:txBody>
            <a:bodyPr wrap="square" lIns="68567" tIns="34283" rIns="68567" bIns="34283" anchor="ctr">
              <a:spAutoFit/>
            </a:bodyPr>
            <a:lstStyle/>
            <a:p>
              <a:pPr>
                <a:defRPr/>
              </a:pPr>
              <a:r>
                <a:rPr lang="en-US" sz="2000">
                  <a:solidFill>
                    <a:schemeClr val="accent3"/>
                  </a:solidFill>
                  <a:latin typeface="Calibri" panose="020F0502020204030204" pitchFamily="34" charset="0"/>
                  <a:hlinkClick r:id="rId2">
                    <a:extLst>
                      <a:ext uri="{A12FA001-AC4F-418D-AE19-62706E023703}">
                        <ahyp:hlinkClr xmlns:ahyp="http://schemas.microsoft.com/office/drawing/2018/hyperlinkcolor" val="tx"/>
                      </a:ext>
                    </a:extLst>
                  </a:hlinkClick>
                </a:rPr>
                <a:t>https://community.aviatrix.com</a:t>
              </a:r>
              <a:endParaRPr lang="en-US" sz="2000">
                <a:solidFill>
                  <a:schemeClr val="accent3"/>
                </a:solidFill>
                <a:latin typeface="Calibri" panose="020F0502020204030204" pitchFamily="34" charset="0"/>
              </a:endParaRPr>
            </a:p>
          </p:txBody>
        </p:sp>
      </p:grpSp>
      <p:grpSp>
        <p:nvGrpSpPr>
          <p:cNvPr id="12" name="Group 11">
            <a:extLst>
              <a:ext uri="{FF2B5EF4-FFF2-40B4-BE49-F238E27FC236}">
                <a16:creationId xmlns:a16="http://schemas.microsoft.com/office/drawing/2014/main" id="{DB1C6949-FC16-4AA2-8ADA-987AA94714B7}"/>
              </a:ext>
            </a:extLst>
          </p:cNvPr>
          <p:cNvGrpSpPr/>
          <p:nvPr/>
        </p:nvGrpSpPr>
        <p:grpSpPr>
          <a:xfrm>
            <a:off x="1887888" y="4970053"/>
            <a:ext cx="3377041" cy="683041"/>
            <a:chOff x="5569321" y="5203372"/>
            <a:chExt cx="3578907" cy="683041"/>
          </a:xfrm>
        </p:grpSpPr>
        <p:sp>
          <p:nvSpPr>
            <p:cNvPr id="13" name="Text Placeholder 33">
              <a:extLst>
                <a:ext uri="{FF2B5EF4-FFF2-40B4-BE49-F238E27FC236}">
                  <a16:creationId xmlns:a16="http://schemas.microsoft.com/office/drawing/2014/main" id="{241590E5-D634-4AC1-85E6-852A6C049F64}"/>
                </a:ext>
              </a:extLst>
            </p:cNvPr>
            <p:cNvSpPr txBox="1">
              <a:spLocks/>
            </p:cNvSpPr>
            <p:nvPr/>
          </p:nvSpPr>
          <p:spPr>
            <a:xfrm>
              <a:off x="5653134" y="5203372"/>
              <a:ext cx="3181574" cy="329488"/>
            </a:xfrm>
            <a:prstGeom prst="rect">
              <a:avLst/>
            </a:prstGeom>
          </p:spPr>
          <p:txBody>
            <a:bodyPr lIns="0" tIns="0" rIns="0" bIns="0" anchor="b"/>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783">
                <a:lnSpc>
                  <a:spcPct val="125000"/>
                </a:lnSpc>
                <a:spcBef>
                  <a:spcPts val="0"/>
                </a:spcBef>
                <a:buNone/>
                <a:defRPr/>
              </a:pPr>
              <a:r>
                <a:rPr lang="en-AU" sz="1800">
                  <a:solidFill>
                    <a:schemeClr val="accent3"/>
                  </a:solidFill>
                  <a:latin typeface="Calibri" panose="020F0502020204030204" pitchFamily="34" charset="0"/>
                  <a:cs typeface="Lato Bold"/>
                </a:rPr>
                <a:t>Aviatrix Certified Engineer (ACE)</a:t>
              </a:r>
            </a:p>
          </p:txBody>
        </p:sp>
        <p:sp>
          <p:nvSpPr>
            <p:cNvPr id="14" name="Rectangle 13">
              <a:extLst>
                <a:ext uri="{FF2B5EF4-FFF2-40B4-BE49-F238E27FC236}">
                  <a16:creationId xmlns:a16="http://schemas.microsoft.com/office/drawing/2014/main" id="{9FB8CC60-7CBD-4974-B185-AB4F3E01F3F7}"/>
                </a:ext>
              </a:extLst>
            </p:cNvPr>
            <p:cNvSpPr/>
            <p:nvPr/>
          </p:nvSpPr>
          <p:spPr>
            <a:xfrm>
              <a:off x="5569321" y="5403218"/>
              <a:ext cx="3578907" cy="483195"/>
            </a:xfrm>
            <a:prstGeom prst="rect">
              <a:avLst/>
            </a:prstGeom>
          </p:spPr>
          <p:txBody>
            <a:bodyPr wrap="square" lIns="68567" tIns="34283" rIns="68567" bIns="34283" anchor="ctr">
              <a:spAutoFit/>
            </a:bodyPr>
            <a:lstStyle/>
            <a:p>
              <a:pPr>
                <a:lnSpc>
                  <a:spcPct val="150000"/>
                </a:lnSpc>
                <a:defRPr/>
              </a:pPr>
              <a:r>
                <a:rPr lang="en-US" sz="2000" dirty="0">
                  <a:solidFill>
                    <a:schemeClr val="accent3"/>
                  </a:solidFill>
                  <a:latin typeface="Calibri" panose="020F0502020204030204" pitchFamily="34" charset="0"/>
                  <a:cs typeface="Lato Light"/>
                  <a:hlinkClick r:id="rId3">
                    <a:extLst>
                      <a:ext uri="{A12FA001-AC4F-418D-AE19-62706E023703}">
                        <ahyp:hlinkClr xmlns:ahyp="http://schemas.microsoft.com/office/drawing/2018/hyperlinkcolor" val="tx"/>
                      </a:ext>
                    </a:extLst>
                  </a:hlinkClick>
                </a:rPr>
                <a:t>https://aviatrix.com/ACE</a:t>
              </a:r>
              <a:endParaRPr lang="en-US" sz="2000" dirty="0">
                <a:solidFill>
                  <a:schemeClr val="accent3"/>
                </a:solidFill>
                <a:latin typeface="Calibri" panose="020F0502020204030204" pitchFamily="34" charset="0"/>
                <a:cs typeface="Lato Light"/>
              </a:endParaRPr>
            </a:p>
          </p:txBody>
        </p:sp>
      </p:grpSp>
      <p:grpSp>
        <p:nvGrpSpPr>
          <p:cNvPr id="6" name="Group 5">
            <a:extLst>
              <a:ext uri="{FF2B5EF4-FFF2-40B4-BE49-F238E27FC236}">
                <a16:creationId xmlns:a16="http://schemas.microsoft.com/office/drawing/2014/main" id="{BDCC2C9D-050E-2583-804E-8F02EEBDC50C}"/>
              </a:ext>
            </a:extLst>
          </p:cNvPr>
          <p:cNvGrpSpPr/>
          <p:nvPr/>
        </p:nvGrpSpPr>
        <p:grpSpPr>
          <a:xfrm>
            <a:off x="6753608" y="4970325"/>
            <a:ext cx="483149" cy="483275"/>
            <a:chOff x="6382574" y="5394248"/>
            <a:chExt cx="483149" cy="483274"/>
          </a:xfrm>
        </p:grpSpPr>
        <p:sp>
          <p:nvSpPr>
            <p:cNvPr id="7" name="Oval 6">
              <a:extLst>
                <a:ext uri="{FF2B5EF4-FFF2-40B4-BE49-F238E27FC236}">
                  <a16:creationId xmlns:a16="http://schemas.microsoft.com/office/drawing/2014/main" id="{37E49E2E-ACD5-4180-BD9D-BD1D2CC054E4}"/>
                </a:ext>
              </a:extLst>
            </p:cNvPr>
            <p:cNvSpPr/>
            <p:nvPr/>
          </p:nvSpPr>
          <p:spPr>
            <a:xfrm flipH="1">
              <a:off x="6382574" y="5394248"/>
              <a:ext cx="483149" cy="4832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rtlCol="0" anchor="ctr"/>
            <a:lstStyle/>
            <a:p>
              <a:pPr algn="ctr">
                <a:defRPr/>
              </a:pPr>
              <a:endParaRPr lang="en-AU" sz="1600">
                <a:solidFill>
                  <a:prstClr val="white"/>
                </a:solidFill>
                <a:latin typeface="Calibri" panose="020F0502020204030204" pitchFamily="34" charset="0"/>
                <a:cs typeface="Lato Light"/>
              </a:endParaRPr>
            </a:p>
          </p:txBody>
        </p:sp>
        <p:pic>
          <p:nvPicPr>
            <p:cNvPr id="17" name="Graphic 16" descr="Chat bubble">
              <a:extLst>
                <a:ext uri="{FF2B5EF4-FFF2-40B4-BE49-F238E27FC236}">
                  <a16:creationId xmlns:a16="http://schemas.microsoft.com/office/drawing/2014/main" id="{1FA6DBC4-4051-4639-B21C-B33F4FDB343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447654" y="5474075"/>
              <a:ext cx="352263" cy="352263"/>
            </a:xfrm>
            <a:prstGeom prst="rect">
              <a:avLst/>
            </a:prstGeom>
          </p:spPr>
        </p:pic>
      </p:grpSp>
      <p:pic>
        <p:nvPicPr>
          <p:cNvPr id="11" name="Graphic 10">
            <a:extLst>
              <a:ext uri="{FF2B5EF4-FFF2-40B4-BE49-F238E27FC236}">
                <a16:creationId xmlns:a16="http://schemas.microsoft.com/office/drawing/2014/main" id="{BBFEA8A6-9A2F-631D-436F-EC70F972C0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73427" y="4970814"/>
            <a:ext cx="417232" cy="470180"/>
          </a:xfrm>
          <a:prstGeom prst="rect">
            <a:avLst/>
          </a:prstGeom>
        </p:spPr>
      </p:pic>
    </p:spTree>
    <p:extLst>
      <p:ext uri="{BB962C8B-B14F-4D97-AF65-F5344CB8AC3E}">
        <p14:creationId xmlns:p14="http://schemas.microsoft.com/office/powerpoint/2010/main" val="111676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4" ma:contentTypeDescription="Create a new document." ma:contentTypeScope="" ma:versionID="430d1f542ce570a06ab36dd3304d019d">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f55d18327d5e6bebccb59ce712d1bc85"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286756-3834-49EC-B6B0-60250484182A}">
  <ds:schemaRefs>
    <ds:schemaRef ds:uri="441d0141-fee1-4d79-859b-40b8ef8f47c8"/>
    <ds:schemaRef ds:uri="http://schemas.microsoft.com/office/infopath/2007/PartnerControls"/>
    <ds:schemaRef ds:uri="http://www.w3.org/XML/1998/namespace"/>
    <ds:schemaRef ds:uri="http://schemas.microsoft.com/office/2006/metadata/properties"/>
    <ds:schemaRef ds:uri="d86145dc-5422-4d95-9035-99d1eb0aad04"/>
    <ds:schemaRef ds:uri="http://schemas.microsoft.com/office/2006/documentManagement/types"/>
    <ds:schemaRef ds:uri="http://purl.org/dc/dcmitype/"/>
    <ds:schemaRef ds:uri="http://purl.org/dc/elements/1.1/"/>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12B848B3-DF89-4000-9160-D74100E3A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6145dc-5422-4d95-9035-99d1eb0aad04"/>
    <ds:schemaRef ds:uri="441d0141-fee1-4d79-859b-40b8ef8f47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E9F5DE-C304-4FCB-A49B-77448954F0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8701</TotalTime>
  <Words>603</Words>
  <Application>Microsoft Macintosh PowerPoint</Application>
  <PresentationFormat>Widescreen</PresentationFormat>
  <Paragraphs>138</Paragraphs>
  <Slides>14</Slides>
  <Notes>6</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Gotham Light</vt:lpstr>
      <vt:lpstr>Metropolis</vt:lpstr>
      <vt:lpstr>Metropolis Light</vt:lpstr>
      <vt:lpstr>Open Sans</vt:lpstr>
      <vt:lpstr>Times New Roman</vt:lpstr>
      <vt:lpstr>1_Aviatrix_lite</vt:lpstr>
      <vt:lpstr>Least Privilege Access </vt:lpstr>
      <vt:lpstr>Least Privilege Access  </vt:lpstr>
      <vt:lpstr>RBAC</vt:lpstr>
      <vt:lpstr>User Access- CoPilot</vt:lpstr>
      <vt:lpstr>Aviatrix RBAC Control</vt:lpstr>
      <vt:lpstr>Authentication</vt:lpstr>
      <vt:lpstr>Aviatrix User VPN</vt:lpstr>
      <vt:lpstr>Least Privilege Access for Developer – Aviatrix User VPN</vt:lpstr>
      <vt:lpstr>PowerPoint Presentation</vt:lpstr>
      <vt:lpstr>RBAC: Role-Based Access Control</vt:lpstr>
      <vt:lpstr>PowerPoint Presentation</vt:lpstr>
      <vt:lpstr>Secure Routing Controls</vt:lpstr>
      <vt:lpstr>BGP Route Approval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 Enterprise Brands Choose Aviatrix for Cloud Networking</dc:title>
  <dc:creator>Rod Stuhlmuller</dc:creator>
  <cp:lastModifiedBy>Shahzad Ali</cp:lastModifiedBy>
  <cp:revision>7</cp:revision>
  <dcterms:created xsi:type="dcterms:W3CDTF">2022-08-22T16:42:25Z</dcterms:created>
  <dcterms:modified xsi:type="dcterms:W3CDTF">2024-03-18T17:50:00Z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0x01010025FF59F72C37B247A113CAF04F05D1A2</vt:lpwstr>
  </property>
  <property fmtid="{D5CDD505-2E9C-101B-9397-08002B2CF9AE}" pid="3" name="MediaServiceImageTags">
    <vt:lpwstr/>
  </property>
</Properties>
</file>