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19"/>
  </p:normalViewPr>
  <p:slideViewPr>
    <p:cSldViewPr snapToGrid="0">
      <p:cViewPr varScale="1">
        <p:scale>
          <a:sx n="120" d="100"/>
          <a:sy n="12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2C0B-551E-4B5F-C388-7CD256F2B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06507-F527-049D-6C09-C968B5733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B7A4-3462-4D2A-B9AE-6CA357C4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459D-73C5-5E51-B0B5-791E20AA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342-FC1D-A33F-9F71-33138DC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6A45-D233-8F30-A465-5FE827CC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FBD5B-A03B-5DD2-F4E9-40BC1E8C7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A8F2-2AC0-136D-D7FC-D1744578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12BC-9D95-71CE-D360-9BA66D2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B735-5C56-5D91-35B6-17ABBA7E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D6469-199B-2F67-6438-2BA7B06D9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88CE8-AFB2-44F1-016E-D154536A1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E3BE-0750-A6E4-D29B-B9BB593D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E036-F49D-686D-F95E-F3E8819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6E78-563F-DB71-0BB0-A0CE61E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54AA-0170-B97F-8E4F-C2D9E231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DDBC-4A1B-E214-1854-84484FA4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760C-1571-4E99-FC46-7047BDDA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7952-A082-0BF0-3E3A-A63F2E8C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268C-6614-561E-327A-28A2947D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4A48-D3AF-0087-CF4F-A7B006FC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0927-E4A1-4236-735E-E505EA3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BE7A-6B3B-229C-A5B1-7B08DB37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4F61-B5E2-650A-6C3D-226F3B1F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8420-1BBD-D71E-A4FF-7A049663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CDB9-E9E6-527F-1843-B0F7B4F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3659-FA8D-1A63-DF27-91CD4AB1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38439-6C97-80D1-E71C-921C6795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5144-CB92-6E9E-711E-C106A9D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0C037-535C-4F79-1DE5-8B457016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B788-EAFF-8987-91F2-47A1F137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6CC9-AD75-D5D8-F666-E68DCA59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5BF5-404F-28F2-6EA0-2D8E79FA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E0ED1-B953-7EA7-12BA-47268A5C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D7FFE-ECCE-9359-6B34-0604F3CAE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0CD8C-2F3E-2FFA-1F51-E2D380418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C3749-B890-9207-DAFA-526D561D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64D0E-AAB3-7E68-184C-54B802D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BCAA1-7F14-7380-D8CD-584C1ED5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C6F-9A57-263F-EDA8-ABA83E25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C1B44-97EA-0756-7B59-AE68C41A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D9D67-6F74-ADFC-465C-4FABD383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892E-453D-43F2-0954-A8A785C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165CB-C25A-D112-516C-CA6D6C74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8C431-7064-6A8E-545C-FAE788D2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45A3-2D07-E20F-15F6-3D439D39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2CF-15EC-AE3A-B110-F0079FCE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EAC9-6934-A3DB-9595-006B3490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4116D-3D4A-366D-7CE0-0B096F35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714D-57F5-4AA6-6979-BDEB537F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F96C9-05DD-DD1F-0BF8-31E2310A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529BE-3CA6-F75B-6090-8AB76B6C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2A91-1E36-C6C4-0EFF-3E546F72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F3443-9D13-ADBA-3942-E29FB955B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17E5-73E1-7DD0-A5E6-99AC456BF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2C8F-0E7A-738E-668E-EE48D11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B9C1-F833-E15D-D83B-D2DEF31B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56B9-F73A-20DD-3EDE-94E11782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8C264-A033-3E21-5B7E-DA3AC173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B966-549E-AB75-9440-38F86202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52E1-5CC0-C2BF-5BAF-3039E6572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7AC2-D338-6F41-9A75-0952A2050666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7FA8-D889-1D7E-30C4-11AB40D0A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4C51-8016-2B58-8BFC-F0ADCB23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5CC5-CB54-82FC-8F41-3B5112850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 Instantiation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B088E-6BA8-87DD-2B36-182D63655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69F-6F56-202B-906F-EF78EE99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”Core” Instantiations – Small Models</a:t>
            </a:r>
          </a:p>
        </p:txBody>
      </p:sp>
      <p:sp>
        <p:nvSpPr>
          <p:cNvPr id="4" name="Snip and Round Single Corner of Rectangle 3">
            <a:extLst>
              <a:ext uri="{FF2B5EF4-FFF2-40B4-BE49-F238E27FC236}">
                <a16:creationId xmlns:a16="http://schemas.microsoft.com/office/drawing/2014/main" id="{710C7646-5FAB-6DDB-637C-41367384274A}"/>
              </a:ext>
            </a:extLst>
          </p:cNvPr>
          <p:cNvSpPr/>
          <p:nvPr/>
        </p:nvSpPr>
        <p:spPr>
          <a:xfrm>
            <a:off x="1965251" y="2103437"/>
            <a:ext cx="2532320" cy="1325563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(QF) Assert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Instantiations</a:t>
            </a:r>
          </a:p>
        </p:txBody>
      </p:sp>
      <p:sp>
        <p:nvSpPr>
          <p:cNvPr id="5" name="Snip and Round Single Corner of Rectangle 4">
            <a:extLst>
              <a:ext uri="{FF2B5EF4-FFF2-40B4-BE49-F238E27FC236}">
                <a16:creationId xmlns:a16="http://schemas.microsoft.com/office/drawing/2014/main" id="{D6F816DF-F355-7225-7A4F-60CDA461C726}"/>
              </a:ext>
            </a:extLst>
          </p:cNvPr>
          <p:cNvSpPr/>
          <p:nvPr/>
        </p:nvSpPr>
        <p:spPr>
          <a:xfrm>
            <a:off x="1965250" y="4754563"/>
            <a:ext cx="2532321" cy="1325563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(QF) Assert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Instantiations</a:t>
            </a:r>
          </a:p>
        </p:txBody>
      </p:sp>
      <p:sp>
        <p:nvSpPr>
          <p:cNvPr id="6" name="Snip and Round Single Corner of Rectangle 5">
            <a:extLst>
              <a:ext uri="{FF2B5EF4-FFF2-40B4-BE49-F238E27FC236}">
                <a16:creationId xmlns:a16="http://schemas.microsoft.com/office/drawing/2014/main" id="{D2C31471-434F-A71F-C863-7E6B2D5CCA3A}"/>
              </a:ext>
            </a:extLst>
          </p:cNvPr>
          <p:cNvSpPr/>
          <p:nvPr/>
        </p:nvSpPr>
        <p:spPr>
          <a:xfrm>
            <a:off x="7005084" y="2177864"/>
            <a:ext cx="2532320" cy="1325563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Instantiations</a:t>
            </a:r>
          </a:p>
        </p:txBody>
      </p:sp>
      <p:sp>
        <p:nvSpPr>
          <p:cNvPr id="7" name="Snip and Round Single Corner of Rectangle 6">
            <a:extLst>
              <a:ext uri="{FF2B5EF4-FFF2-40B4-BE49-F238E27FC236}">
                <a16:creationId xmlns:a16="http://schemas.microsoft.com/office/drawing/2014/main" id="{09FD6551-7E56-8E78-D8FD-6A342E7BD4B2}"/>
              </a:ext>
            </a:extLst>
          </p:cNvPr>
          <p:cNvSpPr/>
          <p:nvPr/>
        </p:nvSpPr>
        <p:spPr>
          <a:xfrm>
            <a:off x="7005083" y="4754563"/>
            <a:ext cx="2532321" cy="1325563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Instantiations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C29AB35-C53F-B513-EA55-AB65A702C361}"/>
              </a:ext>
            </a:extLst>
          </p:cNvPr>
          <p:cNvSpPr/>
          <p:nvPr/>
        </p:nvSpPr>
        <p:spPr>
          <a:xfrm>
            <a:off x="1965250" y="3503427"/>
            <a:ext cx="2456121" cy="11748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Unsat</a:t>
            </a:r>
            <a:r>
              <a:rPr lang="en-US" dirty="0"/>
              <a:t> Core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CA473E-6A20-BFF7-C19D-210B86BFC5EA}"/>
              </a:ext>
            </a:extLst>
          </p:cNvPr>
          <p:cNvSpPr/>
          <p:nvPr/>
        </p:nvSpPr>
        <p:spPr>
          <a:xfrm>
            <a:off x="4867939" y="2656217"/>
            <a:ext cx="2137144" cy="2668772"/>
          </a:xfrm>
          <a:prstGeom prst="rightArrow">
            <a:avLst>
              <a:gd name="adj1" fmla="val 69124"/>
              <a:gd name="adj2" fmla="val 48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Main Assert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42D3C-FC7A-D988-0084-D717C60C0A41}"/>
              </a:ext>
            </a:extLst>
          </p:cNvPr>
          <p:cNvSpPr txBox="1"/>
          <p:nvPr/>
        </p:nvSpPr>
        <p:spPr>
          <a:xfrm>
            <a:off x="2541432" y="1398300"/>
            <a:ext cx="130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UNSAT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6C6AA-8AE3-430A-7B97-4EE1B27141EC}"/>
              </a:ext>
            </a:extLst>
          </p:cNvPr>
          <p:cNvSpPr txBox="1"/>
          <p:nvPr/>
        </p:nvSpPr>
        <p:spPr>
          <a:xfrm>
            <a:off x="7883060" y="1481567"/>
            <a:ext cx="776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297210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DE6-A201-35FF-7439-1D643ACA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27D2E1-F685-36EC-8A80-4DB5ECF1E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521827"/>
              </p:ext>
            </p:extLst>
          </p:nvPr>
        </p:nvGraphicFramePr>
        <p:xfrm>
          <a:off x="838200" y="1690688"/>
          <a:ext cx="1051560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859925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968374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93697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7508708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467678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53537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6525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 Terms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 Model Size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 Terms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 Model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391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SequenceSetsMod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8-66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70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PagedBetree.BetreeNode.Child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013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PivotBetree.BetreeNode.Flush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1641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9-660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PivotBetree.Path.ReplacedChildren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2827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B20C1-9A97-4980-8AA9-B9B1154BCAA3}"/>
                  </a:ext>
                </a:extLst>
              </p:cNvPr>
              <p:cNvSpPr txBox="1"/>
              <p:nvPr/>
            </p:nvSpPr>
            <p:spPr>
              <a:xfrm>
                <a:off x="1553891" y="6155716"/>
                <a:ext cx="9084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We want instantiations that use less terms and keep the model small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B20C1-9A97-4980-8AA9-B9B1154BC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91" y="6155716"/>
                <a:ext cx="9084218" cy="461665"/>
              </a:xfrm>
              <a:prstGeom prst="rect">
                <a:avLst/>
              </a:prstGeom>
              <a:blipFill>
                <a:blip r:embed="rId2"/>
                <a:stretch>
                  <a:fillRect t="-7895" r="-14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5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4A43-137B-AF44-9409-69D2002A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“Generalized” </a:t>
            </a:r>
            <a:r>
              <a:rPr lang="en-US" dirty="0" err="1"/>
              <a:t>SyGuS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159472C-4947-71DF-C149-0228DEB3F877}"/>
                  </a:ext>
                </a:extLst>
              </p:cNvPr>
              <p:cNvSpPr/>
              <p:nvPr/>
            </p:nvSpPr>
            <p:spPr>
              <a:xfrm>
                <a:off x="9239350" y="1527835"/>
                <a:ext cx="2364827" cy="8092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(ADT sort for terms)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159472C-4947-71DF-C149-0228DEB3F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350" y="1527835"/>
                <a:ext cx="2364827" cy="8092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/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/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684DAB-BD1E-1D4C-9588-34B8B8DD7AE1}"/>
              </a:ext>
            </a:extLst>
          </p:cNvPr>
          <p:cNvSpPr txBox="1"/>
          <p:nvPr/>
        </p:nvSpPr>
        <p:spPr>
          <a:xfrm>
            <a:off x="2474295" y="1801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86E1DCD-F233-D12B-37E0-7520FE82AB2D}"/>
              </a:ext>
            </a:extLst>
          </p:cNvPr>
          <p:cNvSpPr/>
          <p:nvPr/>
        </p:nvSpPr>
        <p:spPr>
          <a:xfrm>
            <a:off x="2474295" y="2525370"/>
            <a:ext cx="343364" cy="851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/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/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41B108-4CE2-6537-67A0-8DB7898C6748}"/>
              </a:ext>
            </a:extLst>
          </p:cNvPr>
          <p:cNvSpPr txBox="1"/>
          <p:nvPr/>
        </p:nvSpPr>
        <p:spPr>
          <a:xfrm>
            <a:off x="2474295" y="37316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6801-3140-2CAF-3359-5F443C30CF48}"/>
              </a:ext>
            </a:extLst>
          </p:cNvPr>
          <p:cNvSpPr txBox="1"/>
          <p:nvPr/>
        </p:nvSpPr>
        <p:spPr>
          <a:xfrm>
            <a:off x="231408" y="18149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C25D6-B495-9EAC-4D75-B450BDDB3DD7}"/>
              </a:ext>
            </a:extLst>
          </p:cNvPr>
          <p:cNvSpPr txBox="1"/>
          <p:nvPr/>
        </p:nvSpPr>
        <p:spPr>
          <a:xfrm>
            <a:off x="41475" y="373169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Sorts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D1F55FF-191D-3A18-5DBF-E181E9254788}"/>
              </a:ext>
            </a:extLst>
          </p:cNvPr>
          <p:cNvSpPr/>
          <p:nvPr/>
        </p:nvSpPr>
        <p:spPr>
          <a:xfrm>
            <a:off x="2330666" y="4287483"/>
            <a:ext cx="627363" cy="627363"/>
          </a:xfrm>
          <a:prstGeom prst="plus">
            <a:avLst>
              <a:gd name="adj" fmla="val 397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9AC13-CAEB-C771-BF88-F37BEB7BC48E}"/>
              </a:ext>
            </a:extLst>
          </p:cNvPr>
          <p:cNvSpPr txBox="1"/>
          <p:nvPr/>
        </p:nvSpPr>
        <p:spPr>
          <a:xfrm>
            <a:off x="42629" y="5344117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87872CB1-6BFF-86B8-F39C-C34BAD9044DC}"/>
                  </a:ext>
                </a:extLst>
              </p:cNvPr>
              <p:cNvSpPr/>
              <p:nvPr/>
            </p:nvSpPr>
            <p:spPr>
              <a:xfrm>
                <a:off x="1897436" y="5097847"/>
                <a:ext cx="1493824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87872CB1-6BFF-86B8-F39C-C34BAD904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36" y="5097847"/>
                <a:ext cx="1493824" cy="687723"/>
              </a:xfrm>
              <a:prstGeom prst="homePlat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/>
              <p:nvPr/>
            </p:nvSpPr>
            <p:spPr>
              <a:xfrm>
                <a:off x="4673600" y="2701063"/>
                <a:ext cx="2152710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701063"/>
                <a:ext cx="2152710" cy="687723"/>
              </a:xfrm>
              <a:prstGeom prst="homePlat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/>
              <p:nvPr/>
            </p:nvSpPr>
            <p:spPr>
              <a:xfrm>
                <a:off x="4673600" y="1506814"/>
                <a:ext cx="3814618" cy="85133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quantified formulas</a:t>
                </a:r>
              </a:p>
              <a:p>
                <a:pPr algn="ctr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quantifies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variables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1506814"/>
                <a:ext cx="3814618" cy="8513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/>
              <p:nvPr/>
            </p:nvSpPr>
            <p:spPr>
              <a:xfrm>
                <a:off x="4673599" y="3499841"/>
                <a:ext cx="3172983" cy="623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99" y="3499841"/>
                <a:ext cx="3172983" cy="6231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/>
              <p:nvPr/>
            </p:nvSpPr>
            <p:spPr>
              <a:xfrm>
                <a:off x="4529945" y="4263559"/>
                <a:ext cx="5038928" cy="851338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18000" tIns="46800" rIns="1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→∃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⋁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45" y="4263559"/>
                <a:ext cx="5038928" cy="851338"/>
              </a:xfrm>
              <a:prstGeom prst="parallelogram">
                <a:avLst/>
              </a:prstGeom>
              <a:blipFill>
                <a:blip r:embed="rId11"/>
                <a:stretch>
                  <a:fillRect t="-98551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/>
              <p:nvPr/>
            </p:nvSpPr>
            <p:spPr>
              <a:xfrm>
                <a:off x="4529944" y="5241913"/>
                <a:ext cx="6823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violates quantifier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instantiated with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44" y="5241913"/>
                <a:ext cx="6823856" cy="391646"/>
              </a:xfrm>
              <a:prstGeom prst="rect">
                <a:avLst/>
              </a:prstGeom>
              <a:blipFill>
                <a:blip r:embed="rId12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/>
              <p:nvPr/>
            </p:nvSpPr>
            <p:spPr>
              <a:xfrm>
                <a:off x="9568873" y="5728843"/>
                <a:ext cx="1493824" cy="798062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⋁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873" y="5728843"/>
                <a:ext cx="1493824" cy="798062"/>
              </a:xfrm>
              <a:prstGeom prst="parallelogram">
                <a:avLst/>
              </a:prstGeom>
              <a:blipFill>
                <a:blip r:embed="rId13"/>
                <a:stretch>
                  <a:fillRect l="-41322" t="-113846" b="-15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AB6D6C-4A66-673E-1EA6-79F6A53238D1}"/>
              </a:ext>
            </a:extLst>
          </p:cNvPr>
          <p:cNvSpPr txBox="1"/>
          <p:nvPr/>
        </p:nvSpPr>
        <p:spPr>
          <a:xfrm>
            <a:off x="4529944" y="5980623"/>
            <a:ext cx="495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model violates some quantifier instantiation: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BA792-88F7-0174-8D26-429A5EA9174F}"/>
              </a:ext>
            </a:extLst>
          </p:cNvPr>
          <p:cNvSpPr txBox="1"/>
          <p:nvPr/>
        </p:nvSpPr>
        <p:spPr>
          <a:xfrm>
            <a:off x="7846582" y="833413"/>
            <a:ext cx="40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terms is a proxy for model size</a:t>
            </a:r>
          </a:p>
        </p:txBody>
      </p:sp>
    </p:spTree>
    <p:extLst>
      <p:ext uri="{BB962C8B-B14F-4D97-AF65-F5344CB8AC3E}">
        <p14:creationId xmlns:p14="http://schemas.microsoft.com/office/powerpoint/2010/main" val="21655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A6CE-7A16-8037-4A38-B35FC6F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FDD45-071F-9341-4D41-65F8D5E29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can be functions (defined with asserts) or macros (replaced by the model evaluation)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recursively define all terms, or off-load to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Possible instantiations can be modeled with an ADT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sort)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corresponds to a constructor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FDD45-071F-9341-4D41-65F8D5E29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6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924D-84F4-48AC-859B-69661218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C482-C3F8-B855-EAD2-21FC2686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of this scheme of using ADTs?</a:t>
            </a:r>
          </a:p>
          <a:p>
            <a:r>
              <a:rPr lang="en-US" dirty="0"/>
              <a:t>How to enforce a small model for all instantiations?</a:t>
            </a:r>
          </a:p>
          <a:p>
            <a:pPr lvl="1"/>
            <a:r>
              <a:rPr lang="en-US" dirty="0"/>
              <a:t>CEGAR loop</a:t>
            </a:r>
          </a:p>
          <a:p>
            <a:pPr lvl="1"/>
            <a:r>
              <a:rPr lang="en-US" dirty="0"/>
              <a:t>Incorporate into the query: find instantiations + small model</a:t>
            </a:r>
          </a:p>
          <a:p>
            <a:r>
              <a:rPr lang="en-US" dirty="0"/>
              <a:t>Is it a good idea to use an ADT for instantiations (&gt;1000 constructors)</a:t>
            </a:r>
          </a:p>
          <a:p>
            <a:r>
              <a:rPr lang="en-US" dirty="0"/>
              <a:t>How to encode the models? Relations/functions vs. ITE terms</a:t>
            </a:r>
          </a:p>
          <a:p>
            <a:r>
              <a:rPr lang="en-US" dirty="0"/>
              <a:t>How would cvc5 search for the ADT terms?</a:t>
            </a:r>
          </a:p>
          <a:p>
            <a:pPr lvl="1"/>
            <a:r>
              <a:rPr lang="en-US" dirty="0"/>
              <a:t>Enumeration by depth?</a:t>
            </a:r>
          </a:p>
          <a:p>
            <a:pPr lvl="1"/>
            <a:r>
              <a:rPr lang="en-US" dirty="0"/>
              <a:t>Clever heuristics?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99DA-DF79-F813-1FE0-2AAD0EA4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7DF6-0D1E-B201-0D32-69347CE8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Quantified axioms: </a:t>
            </a:r>
            <a:r>
              <a:rPr lang="en-US" dirty="0" err="1"/>
              <a:t>forall</a:t>
            </a:r>
            <a:r>
              <a:rPr lang="en-US" dirty="0"/>
              <a:t> x: A1; … </a:t>
            </a:r>
            <a:r>
              <a:rPr lang="en-US" dirty="0" err="1"/>
              <a:t>forall</a:t>
            </a:r>
            <a:r>
              <a:rPr lang="en-US" dirty="0"/>
              <a:t> x: An</a:t>
            </a:r>
          </a:p>
          <a:p>
            <a:pPr lvl="1"/>
            <a:r>
              <a:rPr lang="en-US" dirty="0"/>
              <a:t>Have only an infinite model</a:t>
            </a:r>
          </a:p>
          <a:p>
            <a:r>
              <a:rPr lang="en-US" dirty="0"/>
              <a:t>Quantified free: phi</a:t>
            </a:r>
          </a:p>
          <a:p>
            <a:r>
              <a:rPr lang="en-US" dirty="0"/>
              <a:t>Hypothesis: phi &amp;&amp; A_i1[t1] &amp;&amp; … &amp;&amp; </a:t>
            </a:r>
            <a:r>
              <a:rPr lang="en-US" dirty="0" err="1"/>
              <a:t>A_im</a:t>
            </a:r>
            <a:r>
              <a:rPr lang="en-US" dirty="0"/>
              <a:t>[tm] </a:t>
            </a:r>
            <a:r>
              <a:rPr lang="en-US" dirty="0" err="1"/>
              <a:t>unsat</a:t>
            </a:r>
            <a:endParaRPr lang="en-US" dirty="0"/>
          </a:p>
          <a:p>
            <a:pPr lvl="1"/>
            <a:r>
              <a:rPr lang="en-US" dirty="0"/>
              <a:t>A_i1[t1] &amp;&amp; … &amp;&amp; </a:t>
            </a:r>
            <a:r>
              <a:rPr lang="en-US" dirty="0" err="1"/>
              <a:t>A_im</a:t>
            </a:r>
            <a:r>
              <a:rPr lang="en-US" dirty="0"/>
              <a:t>[tm] sat with model of size &lt;= 3</a:t>
            </a:r>
          </a:p>
          <a:p>
            <a:r>
              <a:rPr lang="en-US" dirty="0"/>
              <a:t>Initially empty set of models SM, empty set of instantiations SI</a:t>
            </a:r>
          </a:p>
          <a:p>
            <a:r>
              <a:rPr lang="en-US" dirty="0"/>
              <a:t>While phi &amp;&amp; SI is sat:</a:t>
            </a:r>
          </a:p>
          <a:p>
            <a:pPr lvl="1"/>
            <a:r>
              <a:rPr lang="en-US" dirty="0"/>
              <a:t>Get model M for phi &amp;&amp; SI and add to SM</a:t>
            </a:r>
          </a:p>
          <a:p>
            <a:pPr lvl="1"/>
            <a:r>
              <a:rPr lang="en-US" dirty="0"/>
              <a:t>Find a small set of instantiations SI’ such that for every model M in SM there exists some instantiation I in SI’ such that M violates I, </a:t>
            </a:r>
          </a:p>
          <a:p>
            <a:pPr lvl="2"/>
            <a:r>
              <a:rPr lang="en-US" dirty="0"/>
              <a:t>And SI’ have a small model</a:t>
            </a:r>
          </a:p>
          <a:p>
            <a:pPr lvl="2"/>
            <a:r>
              <a:rPr lang="en-US" dirty="0"/>
              <a:t>And SI U SI’ have a small model</a:t>
            </a:r>
          </a:p>
          <a:p>
            <a:pPr lvl="1"/>
            <a:r>
              <a:rPr lang="en-US" dirty="0"/>
              <a:t>Add SI’ to SI</a:t>
            </a:r>
          </a:p>
        </p:txBody>
      </p:sp>
    </p:spTree>
    <p:extLst>
      <p:ext uri="{BB962C8B-B14F-4D97-AF65-F5344CB8AC3E}">
        <p14:creationId xmlns:p14="http://schemas.microsoft.com/office/powerpoint/2010/main" val="389461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491</Words>
  <Application>Microsoft Macintosh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Quantifier Instantiation Ideas</vt:lpstr>
      <vt:lpstr>”Core” Instantiations – Small Models</vt:lpstr>
      <vt:lpstr>Motivating Results</vt:lpstr>
      <vt:lpstr>“Generalized” SyGuS</vt:lpstr>
      <vt:lpstr>Further Ideas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 Elad</dc:creator>
  <cp:lastModifiedBy>Neta Elad</cp:lastModifiedBy>
  <cp:revision>10</cp:revision>
  <dcterms:created xsi:type="dcterms:W3CDTF">2022-12-01T09:17:54Z</dcterms:created>
  <dcterms:modified xsi:type="dcterms:W3CDTF">2022-12-13T19:22:35Z</dcterms:modified>
</cp:coreProperties>
</file>