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7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11"/>
  </p:normalViewPr>
  <p:slideViewPr>
    <p:cSldViewPr snapToGrid="0">
      <p:cViewPr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B18D-CB25-264A-AF94-F3D10D86B18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D98E4-4878-F040-A8A5-90514194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D98E4-4878-F040-A8A5-90514194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45F6-1BEA-8D90-72D4-B629E9D9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0C72-A372-ED84-0EB0-9C48D4DD1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CE1A-CB15-EC59-78BE-49B5CA02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52CC-571A-5425-4C37-D2D654C0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90BF-748B-E89B-238A-9A7DF04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2F5B-F016-DF04-C3D8-5DD4A095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9AB88-FDB5-606B-4608-C20127276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A3B2-9BF9-64A9-754D-EED4494F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C23E-86B2-9FD0-3276-D37BCA4E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3619-F9BF-CB53-5BF6-B3E0CF1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1F65E-E2B2-2876-86E7-6B3E292AE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9D5B-F4D6-403A-5ACD-212F2127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3B58-2338-AC8E-8184-8E3A6285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1A6A-49EC-C391-FC45-08B74C4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C21C-7FC7-6C10-A80A-D2A4F1E3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9D98-ADD4-34B9-83DA-ADDAC71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7698-EB14-D4AA-7527-D53FA885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FD68-B820-1C30-FEA0-F0478D38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84DD-9A8A-D7B6-E1CA-D6340DBB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E129-7ADD-FE53-9D1B-D1DDA947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987-77AE-DA4E-C42E-26F6858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A0AA-AC95-F46C-BC46-B7C91D8CF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EB9B-C18D-1F42-4D4D-8C23B681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5867-1E13-96B9-67BD-30056D7D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F336-C260-1D84-1CA5-1E7BF84F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875B-D9B5-1039-C9A1-885CD82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FC43-CF23-2884-061E-BF0CB4442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78A20-09F0-6938-33BC-16C42B1AF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3BA8-B9BE-8862-83E6-0063178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90CDC-E7E7-1326-2D59-EC48C1E9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6739A-E9D5-4472-C396-61314B74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3C44-6035-2238-F6E2-399E8C00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0596-803D-6888-B789-48F4666A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805C4-8B8C-6405-307A-9D47B133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C13A0-7697-1993-8CEB-E8EB95869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1A95-F0A4-095A-C3C4-15A2F79F4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4889-C045-FB0D-625A-35B1C6B7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A4466-77B6-7272-A51D-ACF58C1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D9521-2766-252B-FF65-80205A1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3E96-2713-BDB1-0E44-605166C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8A6E2-0D6D-897A-D5E1-5EC4C5E7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6A960-B4A1-6FFD-4ABE-12F97662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B48D1-7C98-E51D-6F18-6072649E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D6FED-621E-1B96-342F-ED497FB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608E-6F1F-6893-302D-DE55CFC9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A5B27-E1A2-EF47-BB10-127D91B8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286E-3A42-D32D-E393-2B175522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00B9-F200-E4CB-DB0D-436A5606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7BE8-C6B7-22FC-756F-B901580A9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FB10-6259-8E30-5812-77400C0B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FCE7E-5635-7754-E81C-EBD21CB2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E3D3B-A69B-15A1-389B-AEF7A9A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3184-2D45-78D9-FBCE-CDED8300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3667B-4F99-B4B4-729C-9D2566592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91EF-7F4C-74B5-5F5D-06102351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C5706-CF76-1DD1-11A3-392B01D9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08DE-E8F7-2A0F-D9AE-3DA59D97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6BE1-5AC7-A04B-8465-ED90CB34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8D19C-77E4-15D9-5DF5-AF73CB1E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8C138-4ACC-DAFE-5C67-D987A946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54C-0A49-63A5-673C-7ED07D12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C1BE-38BF-DD4B-A6A9-B994F9FD12E4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57B1-DCD4-8BB0-EC5F-50CF425D6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A119-061D-8469-D0F8-2AC9BD57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B42E-2FF4-0742-BD58-4625ECEF0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1.pn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3A5-B421-8840-B8A1-6DFE0CA0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Instantiations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1E5E-6A84-9409-6C77-72024A19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(small) set of (small) models</a:t>
            </a:r>
          </a:p>
          <a:p>
            <a:r>
              <a:rPr lang="en-US" dirty="0"/>
              <a:t>Each model violates some quantifier instantiations</a:t>
            </a:r>
          </a:p>
          <a:p>
            <a:r>
              <a:rPr lang="en-US" dirty="0"/>
              <a:t>We want to find a hitting set</a:t>
            </a:r>
          </a:p>
          <a:p>
            <a:pPr lvl="1"/>
            <a:r>
              <a:rPr lang="en-US" dirty="0"/>
              <a:t>Previously talked about using ADTs</a:t>
            </a:r>
          </a:p>
          <a:p>
            <a:r>
              <a:rPr lang="en-US" dirty="0"/>
              <a:t>We don’t need all terms, since some are equivalent</a:t>
            </a:r>
            <a:endParaRPr lang="en-GB" dirty="0"/>
          </a:p>
          <a:p>
            <a:pPr lvl="1"/>
            <a:r>
              <a:rPr lang="en-GB" dirty="0"/>
              <a:t>They w</a:t>
            </a:r>
            <a:r>
              <a:rPr lang="en-US" dirty="0"/>
              <a:t>ill hit the same tuple of elements across models</a:t>
            </a:r>
          </a:p>
        </p:txBody>
      </p:sp>
    </p:spTree>
    <p:extLst>
      <p:ext uri="{BB962C8B-B14F-4D97-AF65-F5344CB8AC3E}">
        <p14:creationId xmlns:p14="http://schemas.microsoft.com/office/powerpoint/2010/main" val="8853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B9CF-2749-1EC9-316A-F0CC2A2F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DCE1-2749-E3A5-CBDE-66AF56CE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tuple of elements across all models we know if and how we can represent it with a single term</a:t>
            </a:r>
          </a:p>
          <a:p>
            <a:r>
              <a:rPr lang="en-US" dirty="0"/>
              <a:t>We have equivalence classes of terms mapped to the same tuple of elements across models</a:t>
            </a:r>
          </a:p>
          <a:p>
            <a:r>
              <a:rPr lang="en-US" dirty="0"/>
              <a:t>The number of equivalence classes is much smaller than the number of possible terms</a:t>
            </a:r>
          </a:p>
          <a:p>
            <a:pPr lvl="1"/>
            <a:r>
              <a:rPr lang="en-US" dirty="0"/>
              <a:t>Since we have a relatively small number of models with small number of elements</a:t>
            </a:r>
          </a:p>
          <a:p>
            <a:pPr lvl="1"/>
            <a:r>
              <a:rPr lang="en-US" dirty="0"/>
              <a:t>Even when considering other techniques such as the “generations” of enumerative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56343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F3A6-3FDA-72F9-3197-78C6D861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C6538F-B1EE-E650-B398-180D3D7F0284}"/>
              </a:ext>
            </a:extLst>
          </p:cNvPr>
          <p:cNvSpPr/>
          <p:nvPr/>
        </p:nvSpPr>
        <p:spPr>
          <a:xfrm>
            <a:off x="1004552" y="2356834"/>
            <a:ext cx="1880316" cy="16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A06BE8-E157-1EF5-6B26-A7AD03FEB9FF}"/>
              </a:ext>
            </a:extLst>
          </p:cNvPr>
          <p:cNvSpPr/>
          <p:nvPr/>
        </p:nvSpPr>
        <p:spPr>
          <a:xfrm>
            <a:off x="1403797" y="2691684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6CA0B-296D-3B42-3F18-C9EBD9FCE7BB}"/>
              </a:ext>
            </a:extLst>
          </p:cNvPr>
          <p:cNvSpPr/>
          <p:nvPr/>
        </p:nvSpPr>
        <p:spPr>
          <a:xfrm>
            <a:off x="2144332" y="2691684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41714A-CA22-B4CA-4C58-20F6B2CC2853}"/>
              </a:ext>
            </a:extLst>
          </p:cNvPr>
          <p:cNvSpPr/>
          <p:nvPr/>
        </p:nvSpPr>
        <p:spPr>
          <a:xfrm>
            <a:off x="1403796" y="3499835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207ABF-4F78-9392-93BF-D16381011AE3}"/>
              </a:ext>
            </a:extLst>
          </p:cNvPr>
          <p:cNvSpPr/>
          <p:nvPr/>
        </p:nvSpPr>
        <p:spPr>
          <a:xfrm>
            <a:off x="4734958" y="2335259"/>
            <a:ext cx="1880316" cy="16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0F9D69-8D60-C226-6AE6-DA2E9B7E5624}"/>
              </a:ext>
            </a:extLst>
          </p:cNvPr>
          <p:cNvSpPr/>
          <p:nvPr/>
        </p:nvSpPr>
        <p:spPr>
          <a:xfrm>
            <a:off x="5134203" y="2670109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619821-076F-86AB-327D-1D9440F5487F}"/>
              </a:ext>
            </a:extLst>
          </p:cNvPr>
          <p:cNvSpPr/>
          <p:nvPr/>
        </p:nvSpPr>
        <p:spPr>
          <a:xfrm>
            <a:off x="5874738" y="2670109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C48566F-572F-AD2C-8EC8-3A2A721A40BF}"/>
              </a:ext>
            </a:extLst>
          </p:cNvPr>
          <p:cNvSpPr/>
          <p:nvPr/>
        </p:nvSpPr>
        <p:spPr>
          <a:xfrm>
            <a:off x="8907887" y="2356834"/>
            <a:ext cx="1880316" cy="16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0E7C3B-05EA-82D8-6F6D-CDCD05312ECD}"/>
              </a:ext>
            </a:extLst>
          </p:cNvPr>
          <p:cNvSpPr/>
          <p:nvPr/>
        </p:nvSpPr>
        <p:spPr>
          <a:xfrm>
            <a:off x="9307132" y="2691684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7D73E4-2105-40EF-5EC5-C2E3917472B8}"/>
              </a:ext>
            </a:extLst>
          </p:cNvPr>
          <p:cNvSpPr/>
          <p:nvPr/>
        </p:nvSpPr>
        <p:spPr>
          <a:xfrm>
            <a:off x="10047667" y="2691684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B76E49-7512-5D81-37AB-A6C7B385A29B}"/>
              </a:ext>
            </a:extLst>
          </p:cNvPr>
          <p:cNvSpPr/>
          <p:nvPr/>
        </p:nvSpPr>
        <p:spPr>
          <a:xfrm>
            <a:off x="9307132" y="3461198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E34C56-730F-0AEC-4E12-C0C1F859C64F}"/>
              </a:ext>
            </a:extLst>
          </p:cNvPr>
          <p:cNvSpPr/>
          <p:nvPr/>
        </p:nvSpPr>
        <p:spPr>
          <a:xfrm>
            <a:off x="10047667" y="3461198"/>
            <a:ext cx="309093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B08C1-3DDD-A93C-0E3D-EF966DE096D5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flipV="1">
            <a:off x="1524384" y="2955511"/>
            <a:ext cx="7828014" cy="16959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C4F13E-9C48-0446-74D9-1B74FB6EB808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V="1">
            <a:off x="1524384" y="2933936"/>
            <a:ext cx="3655085" cy="17174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151253-9872-63DD-305F-563A804D67C9}"/>
              </a:ext>
            </a:extLst>
          </p:cNvPr>
          <p:cNvCxnSpPr>
            <a:cxnSpLocks/>
            <a:stCxn id="18" idx="0"/>
            <a:endCxn id="5" idx="4"/>
          </p:cNvCxnSpPr>
          <p:nvPr/>
        </p:nvCxnSpPr>
        <p:spPr>
          <a:xfrm flipV="1">
            <a:off x="1524384" y="3000777"/>
            <a:ext cx="33960" cy="16506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DFCFAB-F7F5-9403-F8A0-F4C12EE733D6}"/>
              </a:ext>
            </a:extLst>
          </p:cNvPr>
          <p:cNvCxnSpPr>
            <a:cxnSpLocks/>
            <a:stCxn id="29" idx="0"/>
            <a:endCxn id="16" idx="2"/>
          </p:cNvCxnSpPr>
          <p:nvPr/>
        </p:nvCxnSpPr>
        <p:spPr>
          <a:xfrm flipV="1">
            <a:off x="3419456" y="3615745"/>
            <a:ext cx="5887676" cy="9990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270A0E-37EA-6233-361C-7DF602C1F236}"/>
              </a:ext>
            </a:extLst>
          </p:cNvPr>
          <p:cNvCxnSpPr>
            <a:cxnSpLocks/>
            <a:stCxn id="29" idx="0"/>
            <a:endCxn id="9" idx="4"/>
          </p:cNvCxnSpPr>
          <p:nvPr/>
        </p:nvCxnSpPr>
        <p:spPr>
          <a:xfrm flipV="1">
            <a:off x="3419456" y="2979202"/>
            <a:ext cx="1869294" cy="16355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638F85-5A6B-A33F-3FD9-3612ACA26822}"/>
              </a:ext>
            </a:extLst>
          </p:cNvPr>
          <p:cNvCxnSpPr>
            <a:cxnSpLocks/>
            <a:stCxn id="29" idx="0"/>
            <a:endCxn id="7" idx="5"/>
          </p:cNvCxnSpPr>
          <p:nvPr/>
        </p:nvCxnSpPr>
        <p:spPr>
          <a:xfrm flipH="1" flipV="1">
            <a:off x="1667623" y="3763662"/>
            <a:ext cx="1751833" cy="8511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C62B9-2222-2878-2BBF-D0CD336F534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2298879" y="3000777"/>
            <a:ext cx="3225116" cy="16491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DE461-6BE8-BE4F-FAEE-578B77B7562D}"/>
              </a:ext>
            </a:extLst>
          </p:cNvPr>
          <p:cNvCxnSpPr>
            <a:cxnSpLocks/>
            <a:stCxn id="3" idx="0"/>
            <a:endCxn id="10" idx="4"/>
          </p:cNvCxnSpPr>
          <p:nvPr/>
        </p:nvCxnSpPr>
        <p:spPr>
          <a:xfrm flipV="1">
            <a:off x="5523995" y="2979202"/>
            <a:ext cx="505290" cy="16707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1A969-51D6-06A8-E012-2D6DCE1D8739}"/>
              </a:ext>
            </a:extLst>
          </p:cNvPr>
          <p:cNvCxnSpPr>
            <a:cxnSpLocks/>
            <a:stCxn id="3" idx="0"/>
            <a:endCxn id="14" idx="3"/>
          </p:cNvCxnSpPr>
          <p:nvPr/>
        </p:nvCxnSpPr>
        <p:spPr>
          <a:xfrm flipV="1">
            <a:off x="5523995" y="2955511"/>
            <a:ext cx="4568938" cy="16944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64D1A-EA95-29DC-CA10-1096FD75B5F4}"/>
                  </a:ext>
                </a:extLst>
              </p:cNvPr>
              <p:cNvSpPr txBox="1"/>
              <p:nvPr/>
            </p:nvSpPr>
            <p:spPr>
              <a:xfrm>
                <a:off x="1020445" y="1961144"/>
                <a:ext cx="52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64D1A-EA95-29DC-CA10-1096FD75B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45" y="1961144"/>
                <a:ext cx="5232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9F1A0-4284-0445-2822-3102D47B864B}"/>
                  </a:ext>
                </a:extLst>
              </p:cNvPr>
              <p:cNvSpPr txBox="1"/>
              <p:nvPr/>
            </p:nvSpPr>
            <p:spPr>
              <a:xfrm>
                <a:off x="4836159" y="1900932"/>
                <a:ext cx="52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9F1A0-4284-0445-2822-3102D47B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159" y="1900932"/>
                <a:ext cx="528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5E3F16-13F3-061D-9018-A501B64ECF1B}"/>
                  </a:ext>
                </a:extLst>
              </p:cNvPr>
              <p:cNvSpPr txBox="1"/>
              <p:nvPr/>
            </p:nvSpPr>
            <p:spPr>
              <a:xfrm>
                <a:off x="9068957" y="1860202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5E3F16-13F3-061D-9018-A501B64E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957" y="1860202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F04CB40-4D5E-EBA2-A7AA-28E8F49A58D1}"/>
              </a:ext>
            </a:extLst>
          </p:cNvPr>
          <p:cNvGrpSpPr/>
          <p:nvPr/>
        </p:nvGrpSpPr>
        <p:grpSpPr>
          <a:xfrm>
            <a:off x="1258807" y="4614772"/>
            <a:ext cx="9674386" cy="440168"/>
            <a:chOff x="1460460" y="4654165"/>
            <a:chExt cx="8896300" cy="440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44B071-F1D8-C98B-DAFF-59C4E2BB39E1}"/>
                    </a:ext>
                  </a:extLst>
                </p:cNvPr>
                <p:cNvSpPr txBox="1"/>
                <p:nvPr/>
              </p:nvSpPr>
              <p:spPr>
                <a:xfrm>
                  <a:off x="1460460" y="4690820"/>
                  <a:ext cx="488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n>
                                  <a:solidFill>
                                    <a:schemeClr val="accent2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n>
                                  <a:solidFill>
                                    <a:schemeClr val="accent2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n>
                                  <a:solidFill>
                                    <a:schemeClr val="accent2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chemeClr val="accent2"/>
                      </a:solidFill>
                    </a:ln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44B071-F1D8-C98B-DAFF-59C4E2BB3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460" y="4690820"/>
                  <a:ext cx="4884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EFAE30D-F0C8-14E3-04AC-5A8A1BD6C617}"/>
                    </a:ext>
                  </a:extLst>
                </p:cNvPr>
                <p:cNvSpPr txBox="1"/>
                <p:nvPr/>
              </p:nvSpPr>
              <p:spPr>
                <a:xfrm>
                  <a:off x="3200161" y="4654165"/>
                  <a:ext cx="494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0070C0"/>
                      </a:solidFill>
                    </a:ln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EFAE30D-F0C8-14E3-04AC-5A8A1BD6C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161" y="4654165"/>
                  <a:ext cx="4943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FAE09F4-D388-1929-82EA-ED101769145B}"/>
                    </a:ext>
                  </a:extLst>
                </p:cNvPr>
                <p:cNvSpPr txBox="1"/>
                <p:nvPr/>
              </p:nvSpPr>
              <p:spPr>
                <a:xfrm>
                  <a:off x="4945774" y="4689350"/>
                  <a:ext cx="87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FAE09F4-D388-1929-82EA-ED1017691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774" y="4689350"/>
                  <a:ext cx="87367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648392B-3FC1-9B52-919C-248B40C4AB51}"/>
                    </a:ext>
                  </a:extLst>
                </p:cNvPr>
                <p:cNvSpPr txBox="1"/>
                <p:nvPr/>
              </p:nvSpPr>
              <p:spPr>
                <a:xfrm>
                  <a:off x="9108540" y="4689350"/>
                  <a:ext cx="1248220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GB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GB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648392B-3FC1-9B52-919C-248B40C4A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540" y="4689350"/>
                  <a:ext cx="1248220" cy="404983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E7FC637-7D98-C808-7458-6C05E6DB8668}"/>
                    </a:ext>
                  </a:extLst>
                </p:cNvPr>
                <p:cNvSpPr txBox="1"/>
                <p:nvPr/>
              </p:nvSpPr>
              <p:spPr>
                <a:xfrm>
                  <a:off x="7070711" y="4689350"/>
                  <a:ext cx="7865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GB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GB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E7FC637-7D98-C808-7458-6C05E6DB8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711" y="4689350"/>
                  <a:ext cx="78656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4F7C03-32CE-DF5F-0E9A-F17DF709F455}"/>
              </a:ext>
            </a:extLst>
          </p:cNvPr>
          <p:cNvCxnSpPr>
            <a:cxnSpLocks/>
            <a:stCxn id="34" idx="0"/>
            <a:endCxn id="14" idx="4"/>
          </p:cNvCxnSpPr>
          <p:nvPr/>
        </p:nvCxnSpPr>
        <p:spPr>
          <a:xfrm flipH="1" flipV="1">
            <a:off x="10202214" y="3000777"/>
            <a:ext cx="52283" cy="164918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6C47FE-8EA3-3731-B0B7-947D2AF52E72}"/>
              </a:ext>
            </a:extLst>
          </p:cNvPr>
          <p:cNvCxnSpPr>
            <a:cxnSpLocks/>
            <a:stCxn id="34" idx="0"/>
            <a:endCxn id="10" idx="6"/>
          </p:cNvCxnSpPr>
          <p:nvPr/>
        </p:nvCxnSpPr>
        <p:spPr>
          <a:xfrm flipH="1" flipV="1">
            <a:off x="6183831" y="2824656"/>
            <a:ext cx="4070666" cy="182530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17D9CE-152D-CFEE-A93B-D5C1F9A672B6}"/>
              </a:ext>
            </a:extLst>
          </p:cNvPr>
          <p:cNvCxnSpPr>
            <a:cxnSpLocks/>
            <a:stCxn id="34" idx="0"/>
            <a:endCxn id="6" idx="6"/>
          </p:cNvCxnSpPr>
          <p:nvPr/>
        </p:nvCxnSpPr>
        <p:spPr>
          <a:xfrm flipH="1" flipV="1">
            <a:off x="2453425" y="2846231"/>
            <a:ext cx="7801072" cy="1803726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028D4462-E965-1080-CFF1-8070D81FD0F5}"/>
              </a:ext>
            </a:extLst>
          </p:cNvPr>
          <p:cNvSpPr/>
          <p:nvPr/>
        </p:nvSpPr>
        <p:spPr>
          <a:xfrm>
            <a:off x="4881129" y="4537507"/>
            <a:ext cx="1285875" cy="71437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1E5590-01E9-1F16-9B2A-55264882FD6B}"/>
              </a:ext>
            </a:extLst>
          </p:cNvPr>
          <p:cNvSpPr/>
          <p:nvPr/>
        </p:nvSpPr>
        <p:spPr>
          <a:xfrm>
            <a:off x="9585417" y="4534441"/>
            <a:ext cx="1285875" cy="71437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1DE5E2-341D-4C02-3A45-051370D368C5}"/>
              </a:ext>
            </a:extLst>
          </p:cNvPr>
          <p:cNvCxnSpPr>
            <a:cxnSpLocks/>
          </p:cNvCxnSpPr>
          <p:nvPr/>
        </p:nvCxnSpPr>
        <p:spPr>
          <a:xfrm flipH="1" flipV="1">
            <a:off x="2406902" y="2933936"/>
            <a:ext cx="5333993" cy="180372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7C9E0-4C7D-1221-3064-3DB8E4BFE238}"/>
              </a:ext>
            </a:extLst>
          </p:cNvPr>
          <p:cNvCxnSpPr>
            <a:cxnSpLocks/>
            <a:stCxn id="22" idx="0"/>
            <a:endCxn id="10" idx="5"/>
          </p:cNvCxnSpPr>
          <p:nvPr/>
        </p:nvCxnSpPr>
        <p:spPr>
          <a:xfrm flipH="1" flipV="1">
            <a:off x="6138565" y="2933936"/>
            <a:ext cx="1648853" cy="171602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B1C179-3230-05A2-DAD6-767E6ADE6D21}"/>
              </a:ext>
            </a:extLst>
          </p:cNvPr>
          <p:cNvCxnSpPr>
            <a:cxnSpLocks/>
            <a:stCxn id="22" idx="0"/>
            <a:endCxn id="17" idx="3"/>
          </p:cNvCxnSpPr>
          <p:nvPr/>
        </p:nvCxnSpPr>
        <p:spPr>
          <a:xfrm flipV="1">
            <a:off x="7787418" y="3725025"/>
            <a:ext cx="2305515" cy="9249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MBQI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19904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40" y="2701063"/>
                <a:ext cx="2152710" cy="687723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19904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40" y="1506814"/>
                <a:ext cx="3814618" cy="851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19903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39" y="3499841"/>
                <a:ext cx="3172983" cy="6231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05538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→∃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85" y="4263559"/>
                <a:ext cx="5038928" cy="851338"/>
              </a:xfrm>
              <a:prstGeom prst="parallelogram">
                <a:avLst/>
              </a:prstGeom>
              <a:blipFill>
                <a:blip r:embed="rId10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05538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84" y="5241913"/>
                <a:ext cx="6823856" cy="391646"/>
              </a:xfrm>
              <a:prstGeom prst="rect">
                <a:avLst/>
              </a:prstGeom>
              <a:blipFill>
                <a:blip r:embed="rId11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09431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13" y="5728843"/>
                <a:ext cx="1493824" cy="798062"/>
              </a:xfrm>
              <a:prstGeom prst="parallelogram">
                <a:avLst/>
              </a:prstGeom>
              <a:blipFill>
                <a:blip r:embed="rId12"/>
                <a:stretch>
                  <a:fillRect l="-42500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05538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52E896-BAFD-2F1D-B2F4-521BB507D07E}"/>
                  </a:ext>
                </a:extLst>
              </p:cNvPr>
              <p:cNvSpPr/>
              <p:nvPr/>
            </p:nvSpPr>
            <p:spPr>
              <a:xfrm>
                <a:off x="8278202" y="1506814"/>
                <a:ext cx="3583007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Equivalence</a:t>
                </a:r>
                <a:r>
                  <a:rPr lang="en-US" dirty="0"/>
                  <a:t> classes of terms,</a:t>
                </a:r>
              </a:p>
              <a:p>
                <a:pPr algn="ctr"/>
                <a:r>
                  <a:rPr lang="en-US" dirty="0"/>
                  <a:t>with representatives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52E896-BAFD-2F1D-B2F4-521BB507D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02" y="1506814"/>
                <a:ext cx="3583007" cy="851338"/>
              </a:xfrm>
              <a:prstGeom prst="rect">
                <a:avLst/>
              </a:prstGeom>
              <a:blipFill>
                <a:blip r:embed="rId13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4CA6815-372B-E143-EDFE-D4991CDFC932}"/>
              </a:ext>
            </a:extLst>
          </p:cNvPr>
          <p:cNvSpPr txBox="1"/>
          <p:nvPr/>
        </p:nvSpPr>
        <p:spPr>
          <a:xfrm>
            <a:off x="41475" y="5478280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F61A22AE-7AE7-4F8D-DECD-8834D69748EC}"/>
                  </a:ext>
                </a:extLst>
              </p:cNvPr>
              <p:cNvSpPr/>
              <p:nvPr/>
            </p:nvSpPr>
            <p:spPr>
              <a:xfrm>
                <a:off x="1897435" y="5319085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F61A22AE-7AE7-4F8D-DECD-8834D697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5" y="5319085"/>
                <a:ext cx="1493824" cy="687723"/>
              </a:xfrm>
              <a:prstGeom prst="homePlat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857B0A-1964-87E3-4430-166A3ABB28CF}"/>
                  </a:ext>
                </a:extLst>
              </p:cNvPr>
              <p:cNvSpPr/>
              <p:nvPr/>
            </p:nvSpPr>
            <p:spPr>
              <a:xfrm>
                <a:off x="8278202" y="2536960"/>
                <a:ext cx="3583007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857B0A-1964-87E3-4430-166A3ABB2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02" y="2536960"/>
                <a:ext cx="3583007" cy="8513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MBQI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19904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40" y="2701063"/>
                <a:ext cx="2152710" cy="687723"/>
              </a:xfrm>
              <a:prstGeom prst="homePlat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19904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40" y="1506814"/>
                <a:ext cx="3814618" cy="851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19903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39" y="3499841"/>
                <a:ext cx="3172983" cy="623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05538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85" y="4263559"/>
                <a:ext cx="5038928" cy="851338"/>
              </a:xfrm>
              <a:prstGeom prst="parallelogram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05538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84" y="5241913"/>
                <a:ext cx="6823856" cy="391646"/>
              </a:xfrm>
              <a:prstGeom prst="rect">
                <a:avLst/>
              </a:prstGeom>
              <a:blipFill>
                <a:blip r:embed="rId10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09431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13" y="5728843"/>
                <a:ext cx="1493824" cy="798062"/>
              </a:xfrm>
              <a:prstGeom prst="parallelogram">
                <a:avLst/>
              </a:prstGeom>
              <a:blipFill>
                <a:blip r:embed="rId11"/>
                <a:stretch>
                  <a:fillRect l="-42500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05538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52E896-BAFD-2F1D-B2F4-521BB507D07E}"/>
                  </a:ext>
                </a:extLst>
              </p:cNvPr>
              <p:cNvSpPr/>
              <p:nvPr/>
            </p:nvSpPr>
            <p:spPr>
              <a:xfrm>
                <a:off x="8278202" y="1506814"/>
                <a:ext cx="3583007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Equivalence</a:t>
                </a:r>
                <a:r>
                  <a:rPr lang="en-US" dirty="0"/>
                  <a:t> classes of terms,</a:t>
                </a:r>
              </a:p>
              <a:p>
                <a:pPr algn="ctr"/>
                <a:r>
                  <a:rPr lang="en-US" dirty="0"/>
                  <a:t>with representatives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52E896-BAFD-2F1D-B2F4-521BB507D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02" y="1506814"/>
                <a:ext cx="3583007" cy="851338"/>
              </a:xfrm>
              <a:prstGeom prst="rect">
                <a:avLst/>
              </a:prstGeom>
              <a:blipFill>
                <a:blip r:embed="rId1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4CA6815-372B-E143-EDFE-D4991CDFC932}"/>
              </a:ext>
            </a:extLst>
          </p:cNvPr>
          <p:cNvSpPr txBox="1"/>
          <p:nvPr/>
        </p:nvSpPr>
        <p:spPr>
          <a:xfrm>
            <a:off x="41475" y="5478280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F61A22AE-7AE7-4F8D-DECD-8834D69748EC}"/>
                  </a:ext>
                </a:extLst>
              </p:cNvPr>
              <p:cNvSpPr/>
              <p:nvPr/>
            </p:nvSpPr>
            <p:spPr>
              <a:xfrm>
                <a:off x="1897435" y="5319085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F61A22AE-7AE7-4F8D-DECD-8834D697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5" y="5319085"/>
                <a:ext cx="1493824" cy="687723"/>
              </a:xfrm>
              <a:prstGeom prst="homePlat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2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8B82-06ED-5C06-39D9-D387931A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Equivalence Classes with BDDs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4E8F-63FA-FD9D-D171-A017F1A16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represent the elements of each model as states over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use BDDs to represent the “initial states”: which elements are the interpretations of constants</a:t>
                </a:r>
              </a:p>
              <a:p>
                <a:r>
                  <a:rPr lang="en-US" dirty="0"/>
                  <a:t>We use BDDs to represent transitions: which functions map which elements to which elements</a:t>
                </a:r>
              </a:p>
              <a:p>
                <a:pPr lvl="1"/>
                <a:r>
                  <a:rPr lang="en-US" dirty="0"/>
                  <a:t>The transitions could be any function application</a:t>
                </a:r>
              </a:p>
              <a:p>
                <a:pPr lvl="1"/>
                <a:r>
                  <a:rPr lang="en-US" dirty="0"/>
                  <a:t>Or they could come from iterations of enumerative instantiation</a:t>
                </a:r>
              </a:p>
              <a:p>
                <a:r>
                  <a:rPr lang="en-US" dirty="0"/>
                  <a:t>We iteratively calculate the “post”-state until we reach a fix-point, to find which elements are the interpretations of which ground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F4E8F-63FA-FD9D-D171-A017F1A16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6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70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408</Words>
  <Application>Microsoft Macintosh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Models and Instantiations</vt:lpstr>
      <vt:lpstr>Equivalence Classes</vt:lpstr>
      <vt:lpstr>Example</vt:lpstr>
      <vt:lpstr>“Generalized” MBQI</vt:lpstr>
      <vt:lpstr>“Generalized” MBQI</vt:lpstr>
      <vt:lpstr>Computing Equivalence Classes with BDDs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Elad</dc:creator>
  <cp:lastModifiedBy>Neta Elad</cp:lastModifiedBy>
  <cp:revision>14</cp:revision>
  <dcterms:created xsi:type="dcterms:W3CDTF">2023-02-28T05:31:43Z</dcterms:created>
  <dcterms:modified xsi:type="dcterms:W3CDTF">2023-03-01T07:34:08Z</dcterms:modified>
</cp:coreProperties>
</file>