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arlow ExtraLight"/>
      <p:regular r:id="rId23"/>
      <p:bold r:id="rId24"/>
      <p:italic r:id="rId25"/>
      <p:boldItalic r:id="rId26"/>
    </p:embeddedFont>
    <p:embeddedFont>
      <p:font typeface="Hepta Slab Medium"/>
      <p:regular r:id="rId27"/>
      <p:bold r:id="rId28"/>
    </p:embeddedFont>
    <p:embeddedFont>
      <p:font typeface="Hepta Slab Light"/>
      <p:regular r:id="rId29"/>
      <p:bold r:id="rId30"/>
    </p:embeddedFont>
    <p:embeddedFont>
      <p:font typeface="Hepta Slab"/>
      <p:regular r:id="rId31"/>
      <p:bold r:id="rId32"/>
    </p:embeddedFont>
    <p:embeddedFont>
      <p:font typeface="Suez One"/>
      <p:regular r:id="rId33"/>
    </p:embeddedFont>
    <p:embeddedFont>
      <p:font typeface="Barlow Medium"/>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5.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7.xml"/><Relationship Id="rId44" Type="http://schemas.openxmlformats.org/officeDocument/2006/relationships/font" Target="fonts/Barlow-italic.fntdata"/><Relationship Id="rId21" Type="http://schemas.openxmlformats.org/officeDocument/2006/relationships/slide" Target="slides/slide16.xml"/><Relationship Id="rId43" Type="http://schemas.openxmlformats.org/officeDocument/2006/relationships/font" Target="fonts/Barlow-bold.fntdata"/><Relationship Id="rId24" Type="http://schemas.openxmlformats.org/officeDocument/2006/relationships/font" Target="fonts/BarlowExtraLight-bold.fntdata"/><Relationship Id="rId23" Type="http://schemas.openxmlformats.org/officeDocument/2006/relationships/font" Target="fonts/BarlowExtraLight-regular.fntdata"/><Relationship Id="rId45"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ExtraLight-boldItalic.fntdata"/><Relationship Id="rId25" Type="http://schemas.openxmlformats.org/officeDocument/2006/relationships/font" Target="fonts/BarlowExtraLight-italic.fntdata"/><Relationship Id="rId28" Type="http://schemas.openxmlformats.org/officeDocument/2006/relationships/font" Target="fonts/HeptaSlabMedium-bold.fntdata"/><Relationship Id="rId27" Type="http://schemas.openxmlformats.org/officeDocument/2006/relationships/font" Target="fonts/HeptaSlab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ptaSlab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ptaSlab-regular.fntdata"/><Relationship Id="rId30" Type="http://schemas.openxmlformats.org/officeDocument/2006/relationships/font" Target="fonts/HeptaSlabLight-bold.fntdata"/><Relationship Id="rId11" Type="http://schemas.openxmlformats.org/officeDocument/2006/relationships/slide" Target="slides/slide6.xml"/><Relationship Id="rId33" Type="http://schemas.openxmlformats.org/officeDocument/2006/relationships/font" Target="fonts/SuezOne-regular.fntdata"/><Relationship Id="rId10" Type="http://schemas.openxmlformats.org/officeDocument/2006/relationships/slide" Target="slides/slide5.xml"/><Relationship Id="rId32" Type="http://schemas.openxmlformats.org/officeDocument/2006/relationships/font" Target="fonts/HeptaSlab-bold.fntdata"/><Relationship Id="rId13" Type="http://schemas.openxmlformats.org/officeDocument/2006/relationships/slide" Target="slides/slide8.xml"/><Relationship Id="rId35" Type="http://schemas.openxmlformats.org/officeDocument/2006/relationships/font" Target="fonts/BarlowMedium-bold.fntdata"/><Relationship Id="rId12" Type="http://schemas.openxmlformats.org/officeDocument/2006/relationships/slide" Target="slides/slide7.xml"/><Relationship Id="rId34" Type="http://schemas.openxmlformats.org/officeDocument/2006/relationships/font" Target="fonts/BarlowMedium-regular.fntdata"/><Relationship Id="rId15" Type="http://schemas.openxmlformats.org/officeDocument/2006/relationships/slide" Target="slides/slide10.xml"/><Relationship Id="rId37" Type="http://schemas.openxmlformats.org/officeDocument/2006/relationships/font" Target="fonts/BarlowMedium-boldItalic.fntdata"/><Relationship Id="rId14" Type="http://schemas.openxmlformats.org/officeDocument/2006/relationships/slide" Target="slides/slide9.xml"/><Relationship Id="rId36" Type="http://schemas.openxmlformats.org/officeDocument/2006/relationships/font" Target="fonts/BarlowMedium-italic.fntdata"/><Relationship Id="rId17" Type="http://schemas.openxmlformats.org/officeDocument/2006/relationships/slide" Target="slides/slide12.xml"/><Relationship Id="rId39" Type="http://schemas.openxmlformats.org/officeDocument/2006/relationships/font" Target="fonts/BarlowLight-bold.fntdata"/><Relationship Id="rId16" Type="http://schemas.openxmlformats.org/officeDocument/2006/relationships/slide" Target="slides/slide11.xml"/><Relationship Id="rId38" Type="http://schemas.openxmlformats.org/officeDocument/2006/relationships/font" Target="fonts/Barlow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73d3b5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73d3b5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73d3b52f5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273d3b52f5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273d3b52f5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273d3b52f5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73d3b52f5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73d3b52f5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27e7d714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27e7d714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29b79d38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29b79d38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27e7d7140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27e7d7140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29b79d38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29b79d38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9b79d38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29b79d38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73d3b52f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273d3b52f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73d3b52f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73d3b52f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73d3b52f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273d3b52f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73d3b52f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73d3b52f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27e7d714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27e7d714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273d3b52f5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273d3b52f5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29b79d3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29b79d3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27e7d714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27e7d714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1.png"/><Relationship Id="rId10"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7000"/>
              <a:t>python project</a:t>
            </a:r>
            <a:endParaRPr sz="7000"/>
          </a:p>
        </p:txBody>
      </p:sp>
      <p:sp>
        <p:nvSpPr>
          <p:cNvPr id="327" name="Google Shape;327;p47"/>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Neta Ehrenberg &amp; Shimon Funaro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&amp; </a:t>
            </a:r>
            <a:r>
              <a:rPr lang="en"/>
              <a:t>Visualization</a:t>
            </a:r>
            <a:endParaRPr/>
          </a:p>
        </p:txBody>
      </p:sp>
      <p:sp>
        <p:nvSpPr>
          <p:cNvPr id="411" name="Google Shape;411;p56"/>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591450" y="467875"/>
            <a:ext cx="3580200" cy="7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Our </a:t>
            </a:r>
            <a:r>
              <a:rPr lang="en" sz="3800"/>
              <a:t>analysis</a:t>
            </a:r>
            <a:endParaRPr sz="3800"/>
          </a:p>
        </p:txBody>
      </p:sp>
      <p:sp>
        <p:nvSpPr>
          <p:cNvPr id="417" name="Google Shape;417;p57"/>
          <p:cNvSpPr txBox="1"/>
          <p:nvPr>
            <p:ph idx="1" type="body"/>
          </p:nvPr>
        </p:nvSpPr>
        <p:spPr>
          <a:xfrm>
            <a:off x="515250" y="1419775"/>
            <a:ext cx="7669800" cy="27099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Hepta Slab Light"/>
                <a:ea typeface="Hepta Slab Light"/>
                <a:cs typeface="Hepta Slab Light"/>
                <a:sym typeface="Hepta Slab Light"/>
              </a:rPr>
              <a:t>Now that we had cleaned data we could start the analysis: </a:t>
            </a:r>
            <a:r>
              <a:rPr b="1" lang="en" sz="1200">
                <a:latin typeface="Hepta Slab"/>
                <a:ea typeface="Hepta Slab"/>
                <a:cs typeface="Hepta Slab"/>
                <a:sym typeface="Hepta Slab"/>
              </a:rPr>
              <a:t>we wanted to find out if there is any significance for the different parameters we tested between the “good” and “bad” data.</a:t>
            </a:r>
            <a:r>
              <a:rPr lang="en" sz="1200">
                <a:latin typeface="Hepta Slab Light"/>
                <a:ea typeface="Hepta Slab Light"/>
                <a:cs typeface="Hepta Slab Light"/>
                <a:sym typeface="Hepta Slab Light"/>
              </a:rPr>
              <a:t> We decided to run a </a:t>
            </a:r>
            <a:r>
              <a:rPr b="1" lang="en" sz="1200">
                <a:latin typeface="Hepta Slab"/>
                <a:ea typeface="Hepta Slab"/>
                <a:cs typeface="Hepta Slab"/>
                <a:sym typeface="Hepta Slab"/>
              </a:rPr>
              <a:t>binomial test</a:t>
            </a:r>
            <a:r>
              <a:rPr lang="en" sz="1200">
                <a:latin typeface="Hepta Slab Light"/>
                <a:ea typeface="Hepta Slab Light"/>
                <a:cs typeface="Hepta Slab Light"/>
                <a:sym typeface="Hepta Slab Light"/>
              </a:rPr>
              <a:t>, a test that checks for significance between a “winning situation” - the good outcome to a “losing situation” - the bad outcome. For the analysis we used the filtered dataframe, after cleaning and the “good” and “bad” lists. </a:t>
            </a:r>
            <a:r>
              <a:rPr b="1" lang="en" sz="1200">
                <a:latin typeface="Hepta Slab"/>
                <a:ea typeface="Hepta Slab"/>
                <a:cs typeface="Hepta Slab"/>
                <a:sym typeface="Hepta Slab"/>
              </a:rPr>
              <a:t>We ran the test between the list of “good” and “bad” data to three different columns - “lobe”, “pathology” and “mean_age”.</a:t>
            </a:r>
            <a:r>
              <a:rPr lang="en" sz="1200">
                <a:latin typeface="Hepta Slab Light"/>
                <a:ea typeface="Hepta Slab Light"/>
                <a:cs typeface="Hepta Slab Light"/>
                <a:sym typeface="Hepta Slab Light"/>
              </a:rPr>
              <a:t> We have the general analysis function that prints out a list to each </a:t>
            </a:r>
            <a:r>
              <a:rPr b="1" lang="en" sz="1200">
                <a:latin typeface="Hepta Slab"/>
                <a:ea typeface="Hepta Slab"/>
                <a:cs typeface="Hepta Slab"/>
                <a:sym typeface="Hepta Slab"/>
              </a:rPr>
              <a:t>specific </a:t>
            </a:r>
            <a:r>
              <a:rPr b="1" lang="en" sz="1200" u="sng">
                <a:latin typeface="Hepta Slab"/>
                <a:ea typeface="Hepta Slab"/>
                <a:cs typeface="Hepta Slab"/>
                <a:sym typeface="Hepta Slab"/>
              </a:rPr>
              <a:t>group</a:t>
            </a:r>
            <a:r>
              <a:rPr b="1" lang="en" sz="1200">
                <a:latin typeface="Hepta Slab"/>
                <a:ea typeface="Hepta Slab"/>
                <a:cs typeface="Hepta Slab"/>
                <a:sym typeface="Hepta Slab"/>
              </a:rPr>
              <a:t> in a </a:t>
            </a:r>
            <a:r>
              <a:rPr b="1" lang="en" sz="1200" u="sng">
                <a:latin typeface="Hepta Slab"/>
                <a:ea typeface="Hepta Slab"/>
                <a:cs typeface="Hepta Slab"/>
                <a:sym typeface="Hepta Slab"/>
              </a:rPr>
              <a:t>parameter</a:t>
            </a:r>
            <a:r>
              <a:rPr b="1" lang="en" sz="1200">
                <a:latin typeface="Hepta Slab"/>
                <a:ea typeface="Hepta Slab"/>
                <a:cs typeface="Hepta Slab"/>
                <a:sym typeface="Hepta Slab"/>
              </a:rPr>
              <a:t> that has a significant difference between its good and bad lists and gives us the </a:t>
            </a:r>
            <a:r>
              <a:rPr b="1" lang="en" sz="1200" u="sng">
                <a:latin typeface="Hepta Slab"/>
                <a:ea typeface="Hepta Slab"/>
                <a:cs typeface="Hepta Slab"/>
                <a:sym typeface="Hepta Slab"/>
              </a:rPr>
              <a:t>P-value</a:t>
            </a:r>
            <a:endParaRPr b="1" sz="1200">
              <a:latin typeface="Hepta Slab"/>
              <a:ea typeface="Hepta Slab"/>
              <a:cs typeface="Hepta Slab"/>
              <a:sym typeface="Hepta Slab"/>
            </a:endParaRPr>
          </a:p>
          <a:p>
            <a:pPr indent="0" lvl="0" marL="457200" rtl="0" algn="l">
              <a:lnSpc>
                <a:spcPct val="115000"/>
              </a:lnSpc>
              <a:spcBef>
                <a:spcPts val="0"/>
              </a:spcBef>
              <a:spcAft>
                <a:spcPts val="0"/>
              </a:spcAft>
              <a:buNone/>
            </a:pPr>
            <a:r>
              <a:t/>
            </a:r>
            <a:endParaRPr sz="1200">
              <a:latin typeface="Hepta Slab Light"/>
              <a:ea typeface="Hepta Slab Light"/>
              <a:cs typeface="Hepta Slab Light"/>
              <a:sym typeface="Hepta Slab Light"/>
            </a:endParaRPr>
          </a:p>
          <a:p>
            <a:pPr indent="0" lvl="0" marL="457200" rtl="0" algn="l">
              <a:lnSpc>
                <a:spcPct val="115000"/>
              </a:lnSpc>
              <a:spcBef>
                <a:spcPts val="0"/>
              </a:spcBef>
              <a:spcAft>
                <a:spcPts val="0"/>
              </a:spcAft>
              <a:buNone/>
            </a:pPr>
            <a:r>
              <a:rPr lang="en" sz="1200">
                <a:latin typeface="Hepta Slab Light"/>
                <a:ea typeface="Hepta Slab Light"/>
                <a:cs typeface="Hepta Slab Light"/>
                <a:sym typeface="Hepta Slab Light"/>
              </a:rPr>
              <a:t>for example: the </a:t>
            </a:r>
            <a:r>
              <a:rPr lang="en" sz="1200" u="sng">
                <a:latin typeface="Hepta Slab Light"/>
                <a:ea typeface="Hepta Slab Light"/>
                <a:cs typeface="Hepta Slab Light"/>
                <a:sym typeface="Hepta Slab Light"/>
              </a:rPr>
              <a:t>group</a:t>
            </a:r>
            <a:r>
              <a:rPr lang="en" sz="1200">
                <a:latin typeface="Hepta Slab Light"/>
                <a:ea typeface="Hepta Slab Light"/>
                <a:cs typeface="Hepta Slab Light"/>
                <a:sym typeface="Hepta Slab Light"/>
              </a:rPr>
              <a:t> “T” in the </a:t>
            </a:r>
            <a:r>
              <a:rPr lang="en" sz="1200" u="sng">
                <a:latin typeface="Hepta Slab Light"/>
                <a:ea typeface="Hepta Slab Light"/>
                <a:cs typeface="Hepta Slab Light"/>
                <a:sym typeface="Hepta Slab Light"/>
              </a:rPr>
              <a:t>parameter</a:t>
            </a:r>
            <a:r>
              <a:rPr lang="en" sz="1200">
                <a:latin typeface="Hepta Slab Light"/>
                <a:ea typeface="Hepta Slab Light"/>
                <a:cs typeface="Hepta Slab Light"/>
                <a:sym typeface="Hepta Slab Light"/>
              </a:rPr>
              <a:t> “lobe” had a </a:t>
            </a:r>
            <a:r>
              <a:rPr lang="en" sz="1200" u="sng">
                <a:latin typeface="Hepta Slab Light"/>
                <a:ea typeface="Hepta Slab Light"/>
                <a:cs typeface="Hepta Slab Light"/>
                <a:sym typeface="Hepta Slab Light"/>
              </a:rPr>
              <a:t>P-value</a:t>
            </a:r>
            <a:r>
              <a:rPr lang="en" sz="1200">
                <a:latin typeface="Hepta Slab Light"/>
                <a:ea typeface="Hepta Slab Light"/>
                <a:cs typeface="Hepta Slab Light"/>
                <a:sym typeface="Hepta Slab Light"/>
              </a:rPr>
              <a:t> of 0.0000000108 </a:t>
            </a:r>
            <a:endParaRPr sz="1400">
              <a:latin typeface="Hepta Slab Light"/>
              <a:ea typeface="Hepta Slab Light"/>
              <a:cs typeface="Hepta Slab Light"/>
              <a:sym typeface="Hepta Slab Light"/>
            </a:endParaRPr>
          </a:p>
        </p:txBody>
      </p:sp>
      <p:sp>
        <p:nvSpPr>
          <p:cNvPr id="418" name="Google Shape;418;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19" name="Google Shape;419;p57"/>
          <p:cNvCxnSpPr/>
          <p:nvPr/>
        </p:nvCxnSpPr>
        <p:spPr>
          <a:xfrm>
            <a:off x="791150" y="1371575"/>
            <a:ext cx="7455600" cy="0"/>
          </a:xfrm>
          <a:prstGeom prst="straightConnector1">
            <a:avLst/>
          </a:prstGeom>
          <a:noFill/>
          <a:ln cap="flat" cmpd="sng" w="9525">
            <a:solidFill>
              <a:srgbClr val="000000"/>
            </a:solidFill>
            <a:prstDash val="solid"/>
            <a:round/>
            <a:headEnd len="med" w="med" type="none"/>
            <a:tailEnd len="med" w="med" type="none"/>
          </a:ln>
        </p:spPr>
      </p:cxnSp>
      <p:cxnSp>
        <p:nvCxnSpPr>
          <p:cNvPr id="420" name="Google Shape;420;p57"/>
          <p:cNvCxnSpPr/>
          <p:nvPr/>
        </p:nvCxnSpPr>
        <p:spPr>
          <a:xfrm>
            <a:off x="791150" y="4343375"/>
            <a:ext cx="7455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8"/>
          <p:cNvSpPr txBox="1"/>
          <p:nvPr>
            <p:ph idx="1" type="subTitle"/>
          </p:nvPr>
        </p:nvSpPr>
        <p:spPr>
          <a:xfrm>
            <a:off x="576150" y="489094"/>
            <a:ext cx="7991700" cy="555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statistic </a:t>
            </a:r>
            <a:r>
              <a:rPr lang="en"/>
              <a:t>Binomial</a:t>
            </a:r>
            <a:r>
              <a:rPr lang="en"/>
              <a:t> test</a:t>
            </a:r>
            <a:endParaRPr/>
          </a:p>
        </p:txBody>
      </p:sp>
      <p:sp>
        <p:nvSpPr>
          <p:cNvPr id="426" name="Google Shape;426;p58"/>
          <p:cNvSpPr txBox="1"/>
          <p:nvPr>
            <p:ph idx="2" type="body"/>
          </p:nvPr>
        </p:nvSpPr>
        <p:spPr>
          <a:xfrm>
            <a:off x="210700" y="2351075"/>
            <a:ext cx="44178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a:t>
            </a:r>
            <a:r>
              <a:rPr lang="en" sz="1400"/>
              <a:t>Here we can see the results of the </a:t>
            </a:r>
            <a:r>
              <a:rPr lang="en" sz="1400"/>
              <a:t>binomial</a:t>
            </a:r>
            <a:r>
              <a:rPr lang="en" sz="1400"/>
              <a:t> test, proving the only </a:t>
            </a:r>
            <a:r>
              <a:rPr lang="en" sz="1400"/>
              <a:t>significance is in the temporal lobe:</a:t>
            </a:r>
            <a:r>
              <a:rPr lang="en" sz="1400"/>
              <a:t> </a:t>
            </a:r>
            <a:endParaRPr sz="1400"/>
          </a:p>
        </p:txBody>
      </p:sp>
      <p:sp>
        <p:nvSpPr>
          <p:cNvPr id="427" name="Google Shape;427;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8"/>
          <p:cNvSpPr txBox="1"/>
          <p:nvPr>
            <p:ph idx="2" type="body"/>
          </p:nvPr>
        </p:nvSpPr>
        <p:spPr>
          <a:xfrm>
            <a:off x="268650" y="3638550"/>
            <a:ext cx="44178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Here we can see all the </a:t>
            </a:r>
            <a:r>
              <a:rPr lang="en" sz="1400"/>
              <a:t>pathologies</a:t>
            </a:r>
            <a:r>
              <a:rPr lang="en" sz="1400"/>
              <a:t> that had                                                  significantly better results after surgery:</a:t>
            </a:r>
            <a:endParaRPr sz="1400"/>
          </a:p>
        </p:txBody>
      </p:sp>
      <p:pic>
        <p:nvPicPr>
          <p:cNvPr id="429" name="Google Shape;429;p58"/>
          <p:cNvPicPr preferRelativeResize="0"/>
          <p:nvPr/>
        </p:nvPicPr>
        <p:blipFill>
          <a:blip r:embed="rId3">
            <a:alphaModFix/>
          </a:blip>
          <a:stretch>
            <a:fillRect/>
          </a:stretch>
        </p:blipFill>
        <p:spPr>
          <a:xfrm>
            <a:off x="4534051" y="2166951"/>
            <a:ext cx="4152975" cy="677711"/>
          </a:xfrm>
          <a:prstGeom prst="rect">
            <a:avLst/>
          </a:prstGeom>
          <a:noFill/>
          <a:ln>
            <a:noFill/>
          </a:ln>
        </p:spPr>
      </p:pic>
      <p:sp>
        <p:nvSpPr>
          <p:cNvPr id="430" name="Google Shape;430;p58"/>
          <p:cNvSpPr/>
          <p:nvPr/>
        </p:nvSpPr>
        <p:spPr>
          <a:xfrm>
            <a:off x="4572000" y="2604875"/>
            <a:ext cx="1350000" cy="178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pic>
        <p:nvPicPr>
          <p:cNvPr id="431" name="Google Shape;431;p58"/>
          <p:cNvPicPr preferRelativeResize="0"/>
          <p:nvPr/>
        </p:nvPicPr>
        <p:blipFill>
          <a:blip r:embed="rId4">
            <a:alphaModFix/>
          </a:blip>
          <a:stretch>
            <a:fillRect/>
          </a:stretch>
        </p:blipFill>
        <p:spPr>
          <a:xfrm>
            <a:off x="4743001" y="2961575"/>
            <a:ext cx="3781199" cy="2005500"/>
          </a:xfrm>
          <a:prstGeom prst="rect">
            <a:avLst/>
          </a:prstGeom>
          <a:noFill/>
          <a:ln cap="flat" cmpd="sng" w="28575">
            <a:solidFill>
              <a:schemeClr val="lt2"/>
            </a:solidFill>
            <a:prstDash val="solid"/>
            <a:round/>
            <a:headEnd len="sm" w="sm" type="none"/>
            <a:tailEnd len="sm" w="sm" type="none"/>
          </a:ln>
        </p:spPr>
      </p:pic>
      <p:sp>
        <p:nvSpPr>
          <p:cNvPr id="432" name="Google Shape;432;p58"/>
          <p:cNvSpPr/>
          <p:nvPr/>
        </p:nvSpPr>
        <p:spPr>
          <a:xfrm>
            <a:off x="4800600" y="3290675"/>
            <a:ext cx="1350000" cy="178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33" name="Google Shape;433;p58"/>
          <p:cNvSpPr/>
          <p:nvPr/>
        </p:nvSpPr>
        <p:spPr>
          <a:xfrm>
            <a:off x="4800600" y="3747875"/>
            <a:ext cx="1350000" cy="178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34" name="Google Shape;434;p58"/>
          <p:cNvSpPr/>
          <p:nvPr/>
        </p:nvSpPr>
        <p:spPr>
          <a:xfrm>
            <a:off x="4800600" y="4281275"/>
            <a:ext cx="1350000" cy="178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35" name="Google Shape;435;p58"/>
          <p:cNvSpPr/>
          <p:nvPr/>
        </p:nvSpPr>
        <p:spPr>
          <a:xfrm>
            <a:off x="4800600" y="4738475"/>
            <a:ext cx="1350000" cy="178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9"/>
          <p:cNvSpPr txBox="1"/>
          <p:nvPr>
            <p:ph idx="1" type="subTitle"/>
          </p:nvPr>
        </p:nvSpPr>
        <p:spPr>
          <a:xfrm>
            <a:off x="1306500" y="522625"/>
            <a:ext cx="65310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More binomic test results</a:t>
            </a:r>
            <a:endParaRPr/>
          </a:p>
        </p:txBody>
      </p:sp>
      <p:sp>
        <p:nvSpPr>
          <p:cNvPr id="441" name="Google Shape;441;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59"/>
          <p:cNvSpPr/>
          <p:nvPr/>
        </p:nvSpPr>
        <p:spPr>
          <a:xfrm>
            <a:off x="4420824" y="2935575"/>
            <a:ext cx="1239300" cy="184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pic>
        <p:nvPicPr>
          <p:cNvPr id="443" name="Google Shape;443;p59"/>
          <p:cNvPicPr preferRelativeResize="0"/>
          <p:nvPr/>
        </p:nvPicPr>
        <p:blipFill>
          <a:blip r:embed="rId3">
            <a:alphaModFix/>
          </a:blip>
          <a:stretch>
            <a:fillRect/>
          </a:stretch>
        </p:blipFill>
        <p:spPr>
          <a:xfrm>
            <a:off x="4290250" y="2088025"/>
            <a:ext cx="4732074" cy="2405776"/>
          </a:xfrm>
          <a:prstGeom prst="rect">
            <a:avLst/>
          </a:prstGeom>
          <a:noFill/>
          <a:ln>
            <a:noFill/>
          </a:ln>
        </p:spPr>
      </p:pic>
      <p:sp>
        <p:nvSpPr>
          <p:cNvPr id="444" name="Google Shape;444;p59"/>
          <p:cNvSpPr/>
          <p:nvPr/>
        </p:nvSpPr>
        <p:spPr>
          <a:xfrm>
            <a:off x="4337875" y="4230975"/>
            <a:ext cx="1322400" cy="184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45" name="Google Shape;445;p59"/>
          <p:cNvSpPr/>
          <p:nvPr/>
        </p:nvSpPr>
        <p:spPr>
          <a:xfrm>
            <a:off x="4290325" y="3621375"/>
            <a:ext cx="1369800" cy="184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46" name="Google Shape;446;p59"/>
          <p:cNvSpPr txBox="1"/>
          <p:nvPr>
            <p:ph idx="2" type="body"/>
          </p:nvPr>
        </p:nvSpPr>
        <p:spPr>
          <a:xfrm>
            <a:off x="154200" y="2711775"/>
            <a:ext cx="44178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3</a:t>
            </a:r>
            <a:r>
              <a:rPr lang="en" sz="1400"/>
              <a:t>. Here we can see all the age </a:t>
            </a:r>
            <a:r>
              <a:rPr lang="en" sz="1400"/>
              <a:t>categories</a:t>
            </a:r>
            <a:r>
              <a:rPr lang="en" sz="1400"/>
              <a:t> that had                                                  significantly better results after surgery:</a:t>
            </a:r>
            <a:endParaRPr sz="1400"/>
          </a:p>
        </p:txBody>
      </p:sp>
      <p:sp>
        <p:nvSpPr>
          <p:cNvPr id="447" name="Google Shape;447;p59"/>
          <p:cNvSpPr/>
          <p:nvPr/>
        </p:nvSpPr>
        <p:spPr>
          <a:xfrm>
            <a:off x="4290250" y="2402175"/>
            <a:ext cx="1369800" cy="184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48" name="Google Shape;448;p59"/>
          <p:cNvSpPr/>
          <p:nvPr/>
        </p:nvSpPr>
        <p:spPr>
          <a:xfrm>
            <a:off x="4337875" y="3011775"/>
            <a:ext cx="1322400" cy="184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descr="Drone view over a field of solar panels at sunset." id="453" name="Google Shape;453;p60"/>
          <p:cNvPicPr preferRelativeResize="0"/>
          <p:nvPr>
            <p:ph idx="2" type="pic"/>
          </p:nvPr>
        </p:nvPicPr>
        <p:blipFill rotWithShape="1">
          <a:blip r:embed="rId3">
            <a:alphaModFix/>
          </a:blip>
          <a:srcRect b="7770" l="0" r="0" t="7770"/>
          <a:stretch/>
        </p:blipFill>
        <p:spPr>
          <a:xfrm>
            <a:off x="0" y="0"/>
            <a:ext cx="9144003" cy="5143501"/>
          </a:xfrm>
          <a:prstGeom prst="rect">
            <a:avLst/>
          </a:prstGeom>
        </p:spPr>
      </p:pic>
      <p:sp>
        <p:nvSpPr>
          <p:cNvPr id="454" name="Google Shape;454;p60"/>
          <p:cNvSpPr txBox="1"/>
          <p:nvPr>
            <p:ph idx="3" type="subTitle"/>
          </p:nvPr>
        </p:nvSpPr>
        <p:spPr>
          <a:xfrm>
            <a:off x="2589300" y="522900"/>
            <a:ext cx="3965400" cy="442800"/>
          </a:xfrm>
          <a:prstGeom prst="rect">
            <a:avLst/>
          </a:prstGeom>
        </p:spPr>
        <p:txBody>
          <a:bodyPr anchorCtr="0" anchor="b" bIns="0" lIns="274300" spcFirstLastPara="1" rIns="274300" wrap="square" tIns="274300">
            <a:noAutofit/>
          </a:bodyPr>
          <a:lstStyle/>
          <a:p>
            <a:pPr indent="0" lvl="0" marL="0" rtl="0" algn="ctr">
              <a:spcBef>
                <a:spcPts val="0"/>
              </a:spcBef>
              <a:spcAft>
                <a:spcPts val="0"/>
              </a:spcAft>
              <a:buClr>
                <a:schemeClr val="lt1"/>
              </a:buClr>
              <a:buSzPts val="1100"/>
              <a:buNone/>
            </a:pPr>
            <a:r>
              <a:rPr lang="en" sz="2500"/>
              <a:t>Visualisation </a:t>
            </a:r>
            <a:endParaRPr sz="2500"/>
          </a:p>
        </p:txBody>
      </p:sp>
      <p:sp>
        <p:nvSpPr>
          <p:cNvPr id="455" name="Google Shape;45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56" name="Google Shape;456;p60"/>
          <p:cNvGrpSpPr/>
          <p:nvPr/>
        </p:nvGrpSpPr>
        <p:grpSpPr>
          <a:xfrm>
            <a:off x="260396" y="1218970"/>
            <a:ext cx="8704258" cy="3663014"/>
            <a:chOff x="260400" y="1630900"/>
            <a:chExt cx="8623200" cy="3251100"/>
          </a:xfrm>
        </p:grpSpPr>
        <p:sp>
          <p:nvSpPr>
            <p:cNvPr id="457" name="Google Shape;457;p60"/>
            <p:cNvSpPr/>
            <p:nvPr/>
          </p:nvSpPr>
          <p:spPr>
            <a:xfrm>
              <a:off x="260400" y="1630900"/>
              <a:ext cx="8623200" cy="3251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0"/>
            <p:cNvSpPr txBox="1"/>
            <p:nvPr/>
          </p:nvSpPr>
          <p:spPr>
            <a:xfrm>
              <a:off x="2881441" y="1776640"/>
              <a:ext cx="1650300" cy="11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The </a:t>
              </a:r>
              <a:r>
                <a:rPr b="1" lang="en" sz="1300">
                  <a:solidFill>
                    <a:schemeClr val="dk1"/>
                  </a:solidFill>
                  <a:latin typeface="Barlow"/>
                  <a:ea typeface="Barlow"/>
                  <a:cs typeface="Barlow"/>
                  <a:sym typeface="Barlow"/>
                </a:rPr>
                <a:t>percent</a:t>
              </a:r>
              <a:r>
                <a:rPr b="1" lang="en" sz="1300">
                  <a:solidFill>
                    <a:schemeClr val="dk1"/>
                  </a:solidFill>
                  <a:latin typeface="Barlow"/>
                  <a:ea typeface="Barlow"/>
                  <a:cs typeface="Barlow"/>
                  <a:sym typeface="Barlow"/>
                </a:rPr>
                <a:t> of each lobe in the pathology</a:t>
              </a:r>
              <a:endParaRPr b="1" sz="1300">
                <a:solidFill>
                  <a:schemeClr val="dk1"/>
                </a:solidFill>
                <a:latin typeface="Barlow"/>
                <a:ea typeface="Barlow"/>
                <a:cs typeface="Barlow"/>
                <a:sym typeface="Barlow"/>
              </a:endParaRPr>
            </a:p>
          </p:txBody>
        </p:sp>
      </p:grpSp>
      <p:pic>
        <p:nvPicPr>
          <p:cNvPr id="459" name="Google Shape;459;p60"/>
          <p:cNvPicPr preferRelativeResize="0"/>
          <p:nvPr/>
        </p:nvPicPr>
        <p:blipFill>
          <a:blip r:embed="rId4">
            <a:alphaModFix/>
          </a:blip>
          <a:stretch>
            <a:fillRect/>
          </a:stretch>
        </p:blipFill>
        <p:spPr>
          <a:xfrm>
            <a:off x="845250" y="1331097"/>
            <a:ext cx="1539700" cy="1594403"/>
          </a:xfrm>
          <a:prstGeom prst="rect">
            <a:avLst/>
          </a:prstGeom>
          <a:noFill/>
          <a:ln>
            <a:noFill/>
          </a:ln>
        </p:spPr>
      </p:pic>
      <p:pic>
        <p:nvPicPr>
          <p:cNvPr id="460" name="Google Shape;460;p60"/>
          <p:cNvPicPr preferRelativeResize="0"/>
          <p:nvPr/>
        </p:nvPicPr>
        <p:blipFill>
          <a:blip r:embed="rId5">
            <a:alphaModFix/>
          </a:blip>
          <a:stretch>
            <a:fillRect/>
          </a:stretch>
        </p:blipFill>
        <p:spPr>
          <a:xfrm>
            <a:off x="4980025" y="1331417"/>
            <a:ext cx="1531875" cy="1594083"/>
          </a:xfrm>
          <a:prstGeom prst="rect">
            <a:avLst/>
          </a:prstGeom>
          <a:noFill/>
          <a:ln>
            <a:noFill/>
          </a:ln>
        </p:spPr>
      </p:pic>
      <p:pic>
        <p:nvPicPr>
          <p:cNvPr id="461" name="Google Shape;461;p60"/>
          <p:cNvPicPr preferRelativeResize="0"/>
          <p:nvPr/>
        </p:nvPicPr>
        <p:blipFill>
          <a:blip r:embed="rId6">
            <a:alphaModFix/>
          </a:blip>
          <a:stretch>
            <a:fillRect/>
          </a:stretch>
        </p:blipFill>
        <p:spPr>
          <a:xfrm>
            <a:off x="7042400" y="1331090"/>
            <a:ext cx="1539700" cy="1594410"/>
          </a:xfrm>
          <a:prstGeom prst="rect">
            <a:avLst/>
          </a:prstGeom>
          <a:noFill/>
          <a:ln>
            <a:noFill/>
          </a:ln>
        </p:spPr>
      </p:pic>
      <p:pic>
        <p:nvPicPr>
          <p:cNvPr id="462" name="Google Shape;462;p60"/>
          <p:cNvPicPr preferRelativeResize="0"/>
          <p:nvPr/>
        </p:nvPicPr>
        <p:blipFill>
          <a:blip r:embed="rId7">
            <a:alphaModFix/>
          </a:blip>
          <a:stretch>
            <a:fillRect/>
          </a:stretch>
        </p:blipFill>
        <p:spPr>
          <a:xfrm>
            <a:off x="854900" y="3083700"/>
            <a:ext cx="1539700" cy="1594400"/>
          </a:xfrm>
          <a:prstGeom prst="rect">
            <a:avLst/>
          </a:prstGeom>
          <a:noFill/>
          <a:ln>
            <a:noFill/>
          </a:ln>
        </p:spPr>
      </p:pic>
      <p:pic>
        <p:nvPicPr>
          <p:cNvPr id="463" name="Google Shape;463;p60"/>
          <p:cNvPicPr preferRelativeResize="0"/>
          <p:nvPr/>
        </p:nvPicPr>
        <p:blipFill>
          <a:blip r:embed="rId8">
            <a:alphaModFix/>
          </a:blip>
          <a:stretch>
            <a:fillRect/>
          </a:stretch>
        </p:blipFill>
        <p:spPr>
          <a:xfrm>
            <a:off x="2975742" y="3159875"/>
            <a:ext cx="1531883" cy="1594400"/>
          </a:xfrm>
          <a:prstGeom prst="rect">
            <a:avLst/>
          </a:prstGeom>
          <a:noFill/>
          <a:ln>
            <a:noFill/>
          </a:ln>
        </p:spPr>
      </p:pic>
      <p:pic>
        <p:nvPicPr>
          <p:cNvPr id="464" name="Google Shape;464;p60"/>
          <p:cNvPicPr preferRelativeResize="0"/>
          <p:nvPr/>
        </p:nvPicPr>
        <p:blipFill>
          <a:blip r:embed="rId9">
            <a:alphaModFix/>
          </a:blip>
          <a:stretch>
            <a:fillRect/>
          </a:stretch>
        </p:blipFill>
        <p:spPr>
          <a:xfrm>
            <a:off x="4992750" y="3075519"/>
            <a:ext cx="1531875" cy="1602554"/>
          </a:xfrm>
          <a:prstGeom prst="rect">
            <a:avLst/>
          </a:prstGeom>
          <a:noFill/>
          <a:ln>
            <a:noFill/>
          </a:ln>
        </p:spPr>
      </p:pic>
      <p:pic>
        <p:nvPicPr>
          <p:cNvPr id="465" name="Google Shape;465;p60"/>
          <p:cNvPicPr preferRelativeResize="0"/>
          <p:nvPr/>
        </p:nvPicPr>
        <p:blipFill>
          <a:blip r:embed="rId10">
            <a:alphaModFix/>
          </a:blip>
          <a:stretch>
            <a:fillRect/>
          </a:stretch>
        </p:blipFill>
        <p:spPr>
          <a:xfrm>
            <a:off x="7042325" y="3067325"/>
            <a:ext cx="1539700" cy="161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descr="Drone view over a field of solar panels at sunset." id="470" name="Google Shape;470;p61"/>
          <p:cNvPicPr preferRelativeResize="0"/>
          <p:nvPr>
            <p:ph idx="2" type="pic"/>
          </p:nvPr>
        </p:nvPicPr>
        <p:blipFill rotWithShape="1">
          <a:blip r:embed="rId3">
            <a:alphaModFix/>
          </a:blip>
          <a:srcRect b="7770" l="0" r="0" t="7770"/>
          <a:stretch/>
        </p:blipFill>
        <p:spPr>
          <a:xfrm>
            <a:off x="0" y="0"/>
            <a:ext cx="9144003" cy="5143501"/>
          </a:xfrm>
          <a:prstGeom prst="rect">
            <a:avLst/>
          </a:prstGeom>
        </p:spPr>
      </p:pic>
      <p:sp>
        <p:nvSpPr>
          <p:cNvPr id="471" name="Google Shape;471;p61"/>
          <p:cNvSpPr txBox="1"/>
          <p:nvPr>
            <p:ph idx="3" type="subTitle"/>
          </p:nvPr>
        </p:nvSpPr>
        <p:spPr>
          <a:xfrm>
            <a:off x="2589300" y="522900"/>
            <a:ext cx="3965400" cy="442800"/>
          </a:xfrm>
          <a:prstGeom prst="rect">
            <a:avLst/>
          </a:prstGeom>
        </p:spPr>
        <p:txBody>
          <a:bodyPr anchorCtr="0" anchor="b" bIns="0" lIns="274300" spcFirstLastPara="1" rIns="274300" wrap="square" tIns="274300">
            <a:noAutofit/>
          </a:bodyPr>
          <a:lstStyle/>
          <a:p>
            <a:pPr indent="0" lvl="0" marL="0" rtl="0" algn="ctr">
              <a:spcBef>
                <a:spcPts val="0"/>
              </a:spcBef>
              <a:spcAft>
                <a:spcPts val="0"/>
              </a:spcAft>
              <a:buClr>
                <a:schemeClr val="lt1"/>
              </a:buClr>
              <a:buSzPts val="1100"/>
              <a:buNone/>
            </a:pPr>
            <a:r>
              <a:rPr lang="en" sz="2500"/>
              <a:t>Visualisation</a:t>
            </a:r>
            <a:r>
              <a:rPr lang="en" sz="2500"/>
              <a:t> </a:t>
            </a:r>
            <a:endParaRPr sz="2500"/>
          </a:p>
        </p:txBody>
      </p:sp>
      <p:sp>
        <p:nvSpPr>
          <p:cNvPr id="472" name="Google Shape;47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73" name="Google Shape;473;p61"/>
          <p:cNvGrpSpPr/>
          <p:nvPr/>
        </p:nvGrpSpPr>
        <p:grpSpPr>
          <a:xfrm>
            <a:off x="260396" y="1218970"/>
            <a:ext cx="8704258" cy="3663014"/>
            <a:chOff x="260400" y="1630900"/>
            <a:chExt cx="8623200" cy="3251100"/>
          </a:xfrm>
        </p:grpSpPr>
        <p:sp>
          <p:nvSpPr>
            <p:cNvPr id="474" name="Google Shape;474;p61"/>
            <p:cNvSpPr/>
            <p:nvPr/>
          </p:nvSpPr>
          <p:spPr>
            <a:xfrm>
              <a:off x="260400" y="1630900"/>
              <a:ext cx="8623200" cy="3251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1"/>
            <p:cNvSpPr txBox="1"/>
            <p:nvPr/>
          </p:nvSpPr>
          <p:spPr>
            <a:xfrm>
              <a:off x="6189817" y="1746752"/>
              <a:ext cx="2399700" cy="9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The </a:t>
              </a:r>
              <a:r>
                <a:rPr b="1" lang="en" sz="1300">
                  <a:solidFill>
                    <a:schemeClr val="dk1"/>
                  </a:solidFill>
                  <a:latin typeface="Barlow"/>
                  <a:ea typeface="Barlow"/>
                  <a:cs typeface="Barlow"/>
                  <a:sym typeface="Barlow"/>
                </a:rPr>
                <a:t>comparison</a:t>
              </a:r>
              <a:r>
                <a:rPr b="1" lang="en" sz="1300">
                  <a:solidFill>
                    <a:schemeClr val="dk1"/>
                  </a:solidFill>
                  <a:latin typeface="Barlow"/>
                  <a:ea typeface="Barlow"/>
                  <a:cs typeface="Barlow"/>
                  <a:sym typeface="Barlow"/>
                </a:rPr>
                <a:t> between the “good” and “bad” lists in each </a:t>
              </a:r>
              <a:r>
                <a:rPr b="1" lang="en" sz="1300">
                  <a:solidFill>
                    <a:schemeClr val="dk1"/>
                  </a:solidFill>
                  <a:latin typeface="Barlow"/>
                  <a:ea typeface="Barlow"/>
                  <a:cs typeface="Barlow"/>
                  <a:sym typeface="Barlow"/>
                </a:rPr>
                <a:t>category</a:t>
              </a:r>
              <a:endParaRPr b="1" sz="1300">
                <a:solidFill>
                  <a:schemeClr val="dk1"/>
                </a:solidFill>
                <a:latin typeface="Barlow"/>
                <a:ea typeface="Barlow"/>
                <a:cs typeface="Barlow"/>
                <a:sym typeface="Barlow"/>
              </a:endParaRPr>
            </a:p>
          </p:txBody>
        </p:sp>
      </p:grpSp>
      <p:pic>
        <p:nvPicPr>
          <p:cNvPr id="476" name="Google Shape;476;p61"/>
          <p:cNvPicPr preferRelativeResize="0"/>
          <p:nvPr/>
        </p:nvPicPr>
        <p:blipFill>
          <a:blip r:embed="rId4">
            <a:alphaModFix/>
          </a:blip>
          <a:stretch>
            <a:fillRect/>
          </a:stretch>
        </p:blipFill>
        <p:spPr>
          <a:xfrm>
            <a:off x="533400" y="1349500"/>
            <a:ext cx="2631186" cy="1564975"/>
          </a:xfrm>
          <a:prstGeom prst="rect">
            <a:avLst/>
          </a:prstGeom>
          <a:noFill/>
          <a:ln>
            <a:noFill/>
          </a:ln>
        </p:spPr>
      </p:pic>
      <p:pic>
        <p:nvPicPr>
          <p:cNvPr id="477" name="Google Shape;477;p61"/>
          <p:cNvPicPr preferRelativeResize="0"/>
          <p:nvPr/>
        </p:nvPicPr>
        <p:blipFill>
          <a:blip r:embed="rId5">
            <a:alphaModFix/>
          </a:blip>
          <a:stretch>
            <a:fillRect/>
          </a:stretch>
        </p:blipFill>
        <p:spPr>
          <a:xfrm>
            <a:off x="3352800" y="2286000"/>
            <a:ext cx="2631150" cy="1564975"/>
          </a:xfrm>
          <a:prstGeom prst="rect">
            <a:avLst/>
          </a:prstGeom>
          <a:noFill/>
          <a:ln>
            <a:noFill/>
          </a:ln>
        </p:spPr>
      </p:pic>
      <p:pic>
        <p:nvPicPr>
          <p:cNvPr id="478" name="Google Shape;478;p61"/>
          <p:cNvPicPr preferRelativeResize="0"/>
          <p:nvPr/>
        </p:nvPicPr>
        <p:blipFill>
          <a:blip r:embed="rId6">
            <a:alphaModFix/>
          </a:blip>
          <a:stretch>
            <a:fillRect/>
          </a:stretch>
        </p:blipFill>
        <p:spPr>
          <a:xfrm>
            <a:off x="6136350" y="3124200"/>
            <a:ext cx="2531400" cy="15056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descr="Drone view over a field of solar panels at sunset." id="483" name="Google Shape;483;p62"/>
          <p:cNvPicPr preferRelativeResize="0"/>
          <p:nvPr>
            <p:ph idx="2" type="pic"/>
          </p:nvPr>
        </p:nvPicPr>
        <p:blipFill rotWithShape="1">
          <a:blip r:embed="rId3">
            <a:alphaModFix/>
          </a:blip>
          <a:srcRect b="7770" l="0" r="0" t="7770"/>
          <a:stretch/>
        </p:blipFill>
        <p:spPr>
          <a:xfrm>
            <a:off x="0" y="0"/>
            <a:ext cx="9144003" cy="5143501"/>
          </a:xfrm>
          <a:prstGeom prst="rect">
            <a:avLst/>
          </a:prstGeom>
        </p:spPr>
      </p:pic>
      <p:sp>
        <p:nvSpPr>
          <p:cNvPr id="484" name="Google Shape;484;p62"/>
          <p:cNvSpPr txBox="1"/>
          <p:nvPr>
            <p:ph idx="3" type="subTitle"/>
          </p:nvPr>
        </p:nvSpPr>
        <p:spPr>
          <a:xfrm>
            <a:off x="2589300" y="522900"/>
            <a:ext cx="3965400" cy="442800"/>
          </a:xfrm>
          <a:prstGeom prst="rect">
            <a:avLst/>
          </a:prstGeom>
        </p:spPr>
        <p:txBody>
          <a:bodyPr anchorCtr="0" anchor="b" bIns="0" lIns="274300" spcFirstLastPara="1" rIns="274300" wrap="square" tIns="274300">
            <a:noAutofit/>
          </a:bodyPr>
          <a:lstStyle/>
          <a:p>
            <a:pPr indent="0" lvl="0" marL="0" rtl="0" algn="ctr">
              <a:spcBef>
                <a:spcPts val="0"/>
              </a:spcBef>
              <a:spcAft>
                <a:spcPts val="0"/>
              </a:spcAft>
              <a:buClr>
                <a:schemeClr val="lt1"/>
              </a:buClr>
              <a:buSzPts val="1100"/>
              <a:buNone/>
            </a:pPr>
            <a:r>
              <a:rPr lang="en" sz="2500"/>
              <a:t>Visualisation </a:t>
            </a:r>
            <a:endParaRPr sz="2500"/>
          </a:p>
        </p:txBody>
      </p:sp>
      <p:sp>
        <p:nvSpPr>
          <p:cNvPr id="485" name="Google Shape;48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86" name="Google Shape;486;p62"/>
          <p:cNvGrpSpPr/>
          <p:nvPr/>
        </p:nvGrpSpPr>
        <p:grpSpPr>
          <a:xfrm>
            <a:off x="260400" y="1073007"/>
            <a:ext cx="8704258" cy="3808989"/>
            <a:chOff x="260400" y="1630900"/>
            <a:chExt cx="8623200" cy="3251100"/>
          </a:xfrm>
        </p:grpSpPr>
        <p:sp>
          <p:nvSpPr>
            <p:cNvPr id="487" name="Google Shape;487;p62"/>
            <p:cNvSpPr/>
            <p:nvPr/>
          </p:nvSpPr>
          <p:spPr>
            <a:xfrm>
              <a:off x="260400" y="1630900"/>
              <a:ext cx="8623200" cy="3251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2"/>
            <p:cNvSpPr txBox="1"/>
            <p:nvPr/>
          </p:nvSpPr>
          <p:spPr>
            <a:xfrm>
              <a:off x="528038" y="3437773"/>
              <a:ext cx="2399700" cy="9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The presentation of the p-values for each category  </a:t>
              </a:r>
              <a:endParaRPr b="1" sz="13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b="1" sz="1300">
                <a:solidFill>
                  <a:schemeClr val="dk1"/>
                </a:solidFill>
                <a:latin typeface="Barlow"/>
                <a:ea typeface="Barlow"/>
                <a:cs typeface="Barlow"/>
                <a:sym typeface="Barlow"/>
              </a:endParaRPr>
            </a:p>
          </p:txBody>
        </p:sp>
      </p:grpSp>
      <p:pic>
        <p:nvPicPr>
          <p:cNvPr id="489" name="Google Shape;489;p62"/>
          <p:cNvPicPr preferRelativeResize="0"/>
          <p:nvPr/>
        </p:nvPicPr>
        <p:blipFill>
          <a:blip r:embed="rId4">
            <a:alphaModFix/>
          </a:blip>
          <a:stretch>
            <a:fillRect/>
          </a:stretch>
        </p:blipFill>
        <p:spPr>
          <a:xfrm>
            <a:off x="514375" y="1201351"/>
            <a:ext cx="3362299" cy="1665674"/>
          </a:xfrm>
          <a:prstGeom prst="rect">
            <a:avLst/>
          </a:prstGeom>
          <a:noFill/>
          <a:ln>
            <a:noFill/>
          </a:ln>
        </p:spPr>
      </p:pic>
      <p:pic>
        <p:nvPicPr>
          <p:cNvPr id="490" name="Google Shape;490;p62"/>
          <p:cNvPicPr preferRelativeResize="0"/>
          <p:nvPr/>
        </p:nvPicPr>
        <p:blipFill>
          <a:blip r:embed="rId5">
            <a:alphaModFix/>
          </a:blip>
          <a:stretch>
            <a:fillRect/>
          </a:stretch>
        </p:blipFill>
        <p:spPr>
          <a:xfrm>
            <a:off x="2876575" y="2953955"/>
            <a:ext cx="3362299" cy="1665670"/>
          </a:xfrm>
          <a:prstGeom prst="rect">
            <a:avLst/>
          </a:prstGeom>
          <a:noFill/>
          <a:ln>
            <a:noFill/>
          </a:ln>
        </p:spPr>
      </p:pic>
      <p:pic>
        <p:nvPicPr>
          <p:cNvPr id="491" name="Google Shape;491;p62"/>
          <p:cNvPicPr preferRelativeResize="0"/>
          <p:nvPr/>
        </p:nvPicPr>
        <p:blipFill>
          <a:blip r:embed="rId6">
            <a:alphaModFix/>
          </a:blip>
          <a:stretch>
            <a:fillRect/>
          </a:stretch>
        </p:blipFill>
        <p:spPr>
          <a:xfrm>
            <a:off x="5314975" y="1201350"/>
            <a:ext cx="3362299" cy="166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3"/>
          <p:cNvSpPr txBox="1"/>
          <p:nvPr>
            <p:ph type="title"/>
          </p:nvPr>
        </p:nvSpPr>
        <p:spPr>
          <a:xfrm>
            <a:off x="455225" y="1321125"/>
            <a:ext cx="68025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FOR LISTENING!</a:t>
            </a:r>
            <a:endParaRPr/>
          </a:p>
        </p:txBody>
      </p:sp>
      <p:sp>
        <p:nvSpPr>
          <p:cNvPr id="497" name="Google Shape;497;p63"/>
          <p:cNvSpPr txBox="1"/>
          <p:nvPr/>
        </p:nvSpPr>
        <p:spPr>
          <a:xfrm>
            <a:off x="6480950" y="3841525"/>
            <a:ext cx="2371500" cy="5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latin typeface="Barlow Medium"/>
                <a:ea typeface="Barlow Medium"/>
                <a:cs typeface="Barlow Medium"/>
                <a:sym typeface="Barlow Medium"/>
              </a:rPr>
              <a:t>Neta &amp; Shimon</a:t>
            </a:r>
            <a:r>
              <a:rPr lang="en" sz="2300">
                <a:solidFill>
                  <a:schemeClr val="dk1"/>
                </a:solidFill>
                <a:latin typeface="Barlow Medium"/>
                <a:ea typeface="Barlow Medium"/>
                <a:cs typeface="Barlow Medium"/>
                <a:sym typeface="Barlow Medium"/>
              </a:rPr>
              <a:t> </a:t>
            </a:r>
            <a:endParaRPr sz="2300">
              <a:solidFill>
                <a:schemeClr val="dk1"/>
              </a:solidFill>
              <a:latin typeface="Barlow Medium"/>
              <a:ea typeface="Barlow Medium"/>
              <a:cs typeface="Barlow Medium"/>
              <a:sym typeface="Barlow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152400" y="3476800"/>
            <a:ext cx="8919600" cy="198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data &amp; research question</a:t>
            </a:r>
            <a:endParaRPr/>
          </a:p>
          <a:p>
            <a:pPr indent="0" lvl="0" marL="0" rtl="0" algn="ctr">
              <a:spcBef>
                <a:spcPts val="0"/>
              </a:spcBef>
              <a:spcAft>
                <a:spcPts val="0"/>
              </a:spcAft>
              <a:buNone/>
            </a:pPr>
            <a:r>
              <a:t/>
            </a:r>
            <a:endParaRPr sz="3400"/>
          </a:p>
        </p:txBody>
      </p:sp>
      <p:sp>
        <p:nvSpPr>
          <p:cNvPr id="333" name="Google Shape;333;p48"/>
          <p:cNvSpPr txBox="1"/>
          <p:nvPr>
            <p:ph idx="2" type="title"/>
          </p:nvPr>
        </p:nvSpPr>
        <p:spPr>
          <a:xfrm>
            <a:off x="3278250" y="12706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6" type="body"/>
          </p:nvPr>
        </p:nvSpPr>
        <p:spPr>
          <a:xfrm>
            <a:off x="4663900" y="1796475"/>
            <a:ext cx="3728100" cy="3108000"/>
          </a:xfrm>
          <a:prstGeom prst="rect">
            <a:avLst/>
          </a:prstGeom>
          <a:ln cap="flat" cmpd="sng" w="19050">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lt1"/>
              </a:buClr>
              <a:buSzPts val="1100"/>
              <a:buNone/>
            </a:pPr>
            <a:r>
              <a:rPr lang="en" sz="2100">
                <a:solidFill>
                  <a:srgbClr val="674EA7"/>
                </a:solidFill>
                <a:latin typeface="Suez One"/>
                <a:ea typeface="Suez One"/>
                <a:cs typeface="Suez One"/>
                <a:sym typeface="Suez One"/>
              </a:rPr>
              <a:t>how do </a:t>
            </a:r>
            <a:r>
              <a:rPr lang="en" sz="2100">
                <a:solidFill>
                  <a:srgbClr val="674EA7"/>
                </a:solidFill>
                <a:latin typeface="Suez One"/>
                <a:ea typeface="Suez One"/>
                <a:cs typeface="Suez One"/>
                <a:sym typeface="Suez One"/>
              </a:rPr>
              <a:t>certain</a:t>
            </a:r>
            <a:r>
              <a:rPr lang="en" sz="2100">
                <a:solidFill>
                  <a:srgbClr val="674EA7"/>
                </a:solidFill>
                <a:latin typeface="Suez One"/>
                <a:ea typeface="Suez One"/>
                <a:cs typeface="Suez One"/>
                <a:sym typeface="Suez One"/>
              </a:rPr>
              <a:t> parameters** affect the outcome of the surgery, meaning the severity of seizures at the five years following the surgery</a:t>
            </a:r>
            <a:endParaRPr sz="2100">
              <a:solidFill>
                <a:srgbClr val="674EA7"/>
              </a:solidFill>
              <a:latin typeface="Suez One"/>
              <a:ea typeface="Suez One"/>
              <a:cs typeface="Suez One"/>
              <a:sym typeface="Suez One"/>
            </a:endParaRPr>
          </a:p>
          <a:p>
            <a:pPr indent="0" lvl="0" marL="0" rtl="0" algn="ctr">
              <a:lnSpc>
                <a:spcPct val="115000"/>
              </a:lnSpc>
              <a:spcBef>
                <a:spcPts val="0"/>
              </a:spcBef>
              <a:spcAft>
                <a:spcPts val="0"/>
              </a:spcAft>
              <a:buClr>
                <a:schemeClr val="lt1"/>
              </a:buClr>
              <a:buSzPts val="1100"/>
              <a:buNone/>
            </a:pPr>
            <a:r>
              <a:rPr lang="en" sz="2100">
                <a:solidFill>
                  <a:srgbClr val="674EA7"/>
                </a:solidFill>
                <a:latin typeface="Suez One"/>
                <a:ea typeface="Suez One"/>
                <a:cs typeface="Suez One"/>
                <a:sym typeface="Suez One"/>
              </a:rPr>
              <a:t>** parameters: lobe, age &amp; pathology</a:t>
            </a:r>
            <a:endParaRPr sz="2100">
              <a:solidFill>
                <a:srgbClr val="674EA7"/>
              </a:solidFill>
              <a:latin typeface="Suez One"/>
              <a:ea typeface="Suez One"/>
              <a:cs typeface="Suez One"/>
              <a:sym typeface="Suez One"/>
            </a:endParaRPr>
          </a:p>
        </p:txBody>
      </p:sp>
      <p:sp>
        <p:nvSpPr>
          <p:cNvPr id="339" name="Google Shape;339;p49"/>
          <p:cNvSpPr txBox="1"/>
          <p:nvPr>
            <p:ph idx="1" type="body"/>
          </p:nvPr>
        </p:nvSpPr>
        <p:spPr>
          <a:xfrm>
            <a:off x="4510600" y="520700"/>
            <a:ext cx="4034700" cy="10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Hepta Slab"/>
                <a:ea typeface="Hepta Slab"/>
                <a:cs typeface="Hepta Slab"/>
                <a:sym typeface="Hepta Slab"/>
              </a:rPr>
              <a:t>Our r</a:t>
            </a:r>
            <a:r>
              <a:rPr b="1" lang="en" sz="3400">
                <a:solidFill>
                  <a:srgbClr val="666666"/>
                </a:solidFill>
                <a:latin typeface="Hepta Slab"/>
                <a:ea typeface="Hepta Slab"/>
                <a:cs typeface="Hepta Slab"/>
                <a:sym typeface="Hepta Slab"/>
              </a:rPr>
              <a:t>esearch question:</a:t>
            </a:r>
            <a:endParaRPr b="1" sz="3400">
              <a:solidFill>
                <a:srgbClr val="666666"/>
              </a:solidFill>
              <a:latin typeface="Hepta Slab"/>
              <a:ea typeface="Hepta Slab"/>
              <a:cs typeface="Hepta Slab"/>
              <a:sym typeface="Hepta Slab"/>
            </a:endParaRPr>
          </a:p>
        </p:txBody>
      </p:sp>
      <p:sp>
        <p:nvSpPr>
          <p:cNvPr id="340" name="Google Shape;340;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1" name="Google Shape;341;p49"/>
          <p:cNvSpPr txBox="1"/>
          <p:nvPr>
            <p:ph idx="1" type="body"/>
          </p:nvPr>
        </p:nvSpPr>
        <p:spPr>
          <a:xfrm>
            <a:off x="472000" y="596900"/>
            <a:ext cx="4034700" cy="10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Hepta Slab"/>
                <a:ea typeface="Hepta Slab"/>
                <a:cs typeface="Hepta Slab"/>
                <a:sym typeface="Hepta Slab"/>
              </a:rPr>
              <a:t>Our dataset:</a:t>
            </a:r>
            <a:endParaRPr b="1" sz="3400">
              <a:solidFill>
                <a:srgbClr val="666666"/>
              </a:solidFill>
              <a:latin typeface="Hepta Slab"/>
              <a:ea typeface="Hepta Slab"/>
              <a:cs typeface="Hepta Slab"/>
              <a:sym typeface="Hepta Slab"/>
            </a:endParaRPr>
          </a:p>
        </p:txBody>
      </p:sp>
      <p:sp>
        <p:nvSpPr>
          <p:cNvPr id="342" name="Google Shape;342;p49"/>
          <p:cNvSpPr txBox="1"/>
          <p:nvPr>
            <p:ph idx="6" type="body"/>
          </p:nvPr>
        </p:nvSpPr>
        <p:spPr>
          <a:xfrm>
            <a:off x="549100" y="1796475"/>
            <a:ext cx="3728100" cy="3108000"/>
          </a:xfrm>
          <a:prstGeom prst="rect">
            <a:avLst/>
          </a:prstGeom>
          <a:ln cap="flat" cmpd="sng" w="19050">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lt1"/>
              </a:buClr>
              <a:buSzPts val="1100"/>
              <a:buNone/>
            </a:pPr>
            <a:r>
              <a:rPr lang="en" sz="2000">
                <a:solidFill>
                  <a:srgbClr val="674EA7"/>
                </a:solidFill>
                <a:latin typeface="Suez One"/>
                <a:ea typeface="Suez One"/>
                <a:cs typeface="Suez One"/>
                <a:sym typeface="Suez One"/>
              </a:rPr>
              <a:t>Our dataset had information on patients with epilepsy that underwent brain surgery. It had different parameters about the patients and surgery. We decided to focus on some and </a:t>
            </a:r>
            <a:r>
              <a:rPr lang="en" sz="2000">
                <a:solidFill>
                  <a:srgbClr val="674EA7"/>
                </a:solidFill>
                <a:latin typeface="Suez One"/>
                <a:ea typeface="Suez One"/>
                <a:cs typeface="Suez One"/>
                <a:sym typeface="Suez One"/>
              </a:rPr>
              <a:t>analyze</a:t>
            </a:r>
            <a:r>
              <a:rPr lang="en" sz="2000">
                <a:solidFill>
                  <a:srgbClr val="674EA7"/>
                </a:solidFill>
                <a:latin typeface="Suez One"/>
                <a:ea typeface="Suez One"/>
                <a:cs typeface="Suez One"/>
                <a:sym typeface="Suez One"/>
              </a:rPr>
              <a:t> theme</a:t>
            </a:r>
            <a:endParaRPr sz="2000">
              <a:solidFill>
                <a:srgbClr val="674EA7"/>
              </a:solidFill>
              <a:latin typeface="Suez One"/>
              <a:ea typeface="Suez One"/>
              <a:cs typeface="Suez One"/>
              <a:sym typeface="Suez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idx="1" type="subTitle"/>
          </p:nvPr>
        </p:nvSpPr>
        <p:spPr>
          <a:xfrm>
            <a:off x="475075" y="309225"/>
            <a:ext cx="52770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relevant columns of data</a:t>
            </a:r>
            <a:endParaRPr sz="2300"/>
          </a:p>
        </p:txBody>
      </p:sp>
      <p:sp>
        <p:nvSpPr>
          <p:cNvPr id="348" name="Google Shape;348;p50"/>
          <p:cNvSpPr txBox="1"/>
          <p:nvPr>
            <p:ph idx="2" type="body"/>
          </p:nvPr>
        </p:nvSpPr>
        <p:spPr>
          <a:xfrm>
            <a:off x="4824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01</a:t>
            </a:r>
            <a:endParaRPr sz="3000"/>
          </a:p>
        </p:txBody>
      </p:sp>
      <p:sp>
        <p:nvSpPr>
          <p:cNvPr id="349" name="Google Shape;349;p50"/>
          <p:cNvSpPr txBox="1"/>
          <p:nvPr>
            <p:ph idx="3" type="subTitle"/>
          </p:nvPr>
        </p:nvSpPr>
        <p:spPr>
          <a:xfrm>
            <a:off x="1394421" y="9040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OP_Type</a:t>
            </a:r>
            <a:endParaRPr sz="1600"/>
          </a:p>
        </p:txBody>
      </p:sp>
      <p:sp>
        <p:nvSpPr>
          <p:cNvPr id="350" name="Google Shape;350;p50"/>
          <p:cNvSpPr txBox="1"/>
          <p:nvPr>
            <p:ph idx="4" type="body"/>
          </p:nvPr>
        </p:nvSpPr>
        <p:spPr>
          <a:xfrm>
            <a:off x="1447600" y="1149850"/>
            <a:ext cx="24750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column that had both the type of surgery and the lobe it took place</a:t>
            </a:r>
            <a:endParaRPr sz="1500"/>
          </a:p>
        </p:txBody>
      </p:sp>
      <p:sp>
        <p:nvSpPr>
          <p:cNvPr id="351" name="Google Shape;351;p50"/>
          <p:cNvSpPr txBox="1"/>
          <p:nvPr>
            <p:ph idx="5" type="body"/>
          </p:nvPr>
        </p:nvSpPr>
        <p:spPr>
          <a:xfrm>
            <a:off x="482497" y="22988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02</a:t>
            </a:r>
            <a:endParaRPr sz="3000"/>
          </a:p>
        </p:txBody>
      </p:sp>
      <p:sp>
        <p:nvSpPr>
          <p:cNvPr id="352" name="Google Shape;352;p50"/>
          <p:cNvSpPr txBox="1"/>
          <p:nvPr>
            <p:ph idx="6" type="subTitle"/>
          </p:nvPr>
        </p:nvSpPr>
        <p:spPr>
          <a:xfrm>
            <a:off x="5128221" y="9269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Pathology</a:t>
            </a:r>
            <a:endParaRPr sz="1600"/>
          </a:p>
        </p:txBody>
      </p:sp>
      <p:sp>
        <p:nvSpPr>
          <p:cNvPr id="353" name="Google Shape;353;p50"/>
          <p:cNvSpPr txBox="1"/>
          <p:nvPr>
            <p:ph idx="7" type="body"/>
          </p:nvPr>
        </p:nvSpPr>
        <p:spPr>
          <a:xfrm>
            <a:off x="5257600" y="1172775"/>
            <a:ext cx="19668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kind of pathology the patient had</a:t>
            </a:r>
            <a:endParaRPr sz="1500"/>
          </a:p>
        </p:txBody>
      </p:sp>
      <p:sp>
        <p:nvSpPr>
          <p:cNvPr id="354" name="Google Shape;354;p50"/>
          <p:cNvSpPr txBox="1"/>
          <p:nvPr>
            <p:ph idx="8" type="body"/>
          </p:nvPr>
        </p:nvSpPr>
        <p:spPr>
          <a:xfrm>
            <a:off x="482497" y="36762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03</a:t>
            </a:r>
            <a:endParaRPr sz="3000"/>
          </a:p>
        </p:txBody>
      </p:sp>
      <p:sp>
        <p:nvSpPr>
          <p:cNvPr id="355" name="Google Shape;355;p50"/>
          <p:cNvSpPr txBox="1"/>
          <p:nvPr>
            <p:ph idx="9" type="subTitle"/>
          </p:nvPr>
        </p:nvSpPr>
        <p:spPr>
          <a:xfrm>
            <a:off x="1394421" y="22282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r>
              <a:rPr lang="en" sz="1600"/>
              <a:t>ILAE_YearX</a:t>
            </a:r>
            <a:endParaRPr sz="1600"/>
          </a:p>
        </p:txBody>
      </p:sp>
      <p:sp>
        <p:nvSpPr>
          <p:cNvPr id="356" name="Google Shape;356;p50"/>
          <p:cNvSpPr txBox="1"/>
          <p:nvPr>
            <p:ph idx="13" type="body"/>
          </p:nvPr>
        </p:nvSpPr>
        <p:spPr>
          <a:xfrm>
            <a:off x="1523800" y="2474000"/>
            <a:ext cx="2362200" cy="12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outcome of </a:t>
            </a:r>
            <a:r>
              <a:rPr lang="en" sz="1500"/>
              <a:t>severity</a:t>
            </a:r>
            <a:r>
              <a:rPr lang="en" sz="1500"/>
              <a:t> of </a:t>
            </a:r>
            <a:r>
              <a:rPr lang="en" sz="1500"/>
              <a:t>seizures</a:t>
            </a:r>
            <a:r>
              <a:rPr lang="en" sz="1500"/>
              <a:t> at each year after the surgery took place</a:t>
            </a:r>
            <a:endParaRPr sz="1500"/>
          </a:p>
        </p:txBody>
      </p:sp>
      <p:sp>
        <p:nvSpPr>
          <p:cNvPr id="357" name="Google Shape;357;p50"/>
          <p:cNvSpPr txBox="1"/>
          <p:nvPr>
            <p:ph idx="19" type="body"/>
          </p:nvPr>
        </p:nvSpPr>
        <p:spPr>
          <a:xfrm>
            <a:off x="5063500" y="2163375"/>
            <a:ext cx="33144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ILAE -</a:t>
            </a:r>
            <a:r>
              <a:rPr lang="en" sz="1200">
                <a:latin typeface="Arial"/>
                <a:ea typeface="Arial"/>
                <a:cs typeface="Arial"/>
                <a:sym typeface="Arial"/>
              </a:rPr>
              <a:t> “International League Against Epilepsy”</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An organization that is the main </a:t>
            </a:r>
            <a:r>
              <a:rPr lang="en" sz="1200">
                <a:latin typeface="Arial"/>
                <a:ea typeface="Arial"/>
                <a:cs typeface="Arial"/>
                <a:sym typeface="Arial"/>
              </a:rPr>
              <a:t>authority for epilepsy research, they decided the numbering system (1-5) for determining the severity of an epilepsy seizure </a:t>
            </a:r>
            <a:r>
              <a:rPr lang="en" sz="1200">
                <a:latin typeface="Arial"/>
                <a:ea typeface="Arial"/>
                <a:cs typeface="Arial"/>
                <a:sym typeface="Arial"/>
              </a:rPr>
              <a:t> </a:t>
            </a:r>
            <a:endParaRPr sz="1200">
              <a:latin typeface="Arial"/>
              <a:ea typeface="Arial"/>
              <a:cs typeface="Arial"/>
              <a:sym typeface="Arial"/>
            </a:endParaRPr>
          </a:p>
        </p:txBody>
      </p:sp>
      <p:sp>
        <p:nvSpPr>
          <p:cNvPr id="358" name="Google Shape;358;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0"/>
          <p:cNvSpPr txBox="1"/>
          <p:nvPr>
            <p:ph idx="8" type="body"/>
          </p:nvPr>
        </p:nvSpPr>
        <p:spPr>
          <a:xfrm>
            <a:off x="4292497" y="21522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a:t>
            </a:r>
            <a:endParaRPr sz="3000"/>
          </a:p>
        </p:txBody>
      </p:sp>
      <p:sp>
        <p:nvSpPr>
          <p:cNvPr id="360" name="Google Shape;360;p50"/>
          <p:cNvSpPr txBox="1"/>
          <p:nvPr>
            <p:ph idx="8" type="body"/>
          </p:nvPr>
        </p:nvSpPr>
        <p:spPr>
          <a:xfrm>
            <a:off x="4292497" y="10092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04</a:t>
            </a:r>
            <a:endParaRPr sz="3000"/>
          </a:p>
        </p:txBody>
      </p:sp>
      <p:sp>
        <p:nvSpPr>
          <p:cNvPr id="361" name="Google Shape;361;p50"/>
          <p:cNvSpPr txBox="1"/>
          <p:nvPr>
            <p:ph idx="13" type="body"/>
          </p:nvPr>
        </p:nvSpPr>
        <p:spPr>
          <a:xfrm>
            <a:off x="1523800" y="3845600"/>
            <a:ext cx="23622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age the patient started having the </a:t>
            </a:r>
            <a:r>
              <a:rPr lang="en" sz="1500"/>
              <a:t>seizures</a:t>
            </a:r>
            <a:r>
              <a:rPr lang="en" sz="1500"/>
              <a:t> </a:t>
            </a:r>
            <a:endParaRPr sz="1500"/>
          </a:p>
        </p:txBody>
      </p:sp>
      <p:sp>
        <p:nvSpPr>
          <p:cNvPr id="362" name="Google Shape;362;p50"/>
          <p:cNvSpPr txBox="1"/>
          <p:nvPr>
            <p:ph idx="9" type="subTitle"/>
          </p:nvPr>
        </p:nvSpPr>
        <p:spPr>
          <a:xfrm>
            <a:off x="1394421" y="35998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binned_Onset_Age</a:t>
            </a:r>
            <a:endParaRPr sz="1600"/>
          </a:p>
        </p:txBody>
      </p:sp>
      <p:pic>
        <p:nvPicPr>
          <p:cNvPr id="363" name="Google Shape;363;p50"/>
          <p:cNvPicPr preferRelativeResize="0"/>
          <p:nvPr/>
        </p:nvPicPr>
        <p:blipFill>
          <a:blip r:embed="rId3">
            <a:alphaModFix/>
          </a:blip>
          <a:stretch>
            <a:fillRect/>
          </a:stretch>
        </p:blipFill>
        <p:spPr>
          <a:xfrm>
            <a:off x="4292500" y="3951941"/>
            <a:ext cx="4572000" cy="676175"/>
          </a:xfrm>
          <a:prstGeom prst="rect">
            <a:avLst/>
          </a:prstGeom>
          <a:noFill/>
          <a:ln>
            <a:noFill/>
          </a:ln>
        </p:spPr>
      </p:pic>
      <p:sp>
        <p:nvSpPr>
          <p:cNvPr id="364" name="Google Shape;364;p50"/>
          <p:cNvSpPr txBox="1"/>
          <p:nvPr>
            <p:ph idx="19" type="body"/>
          </p:nvPr>
        </p:nvSpPr>
        <p:spPr>
          <a:xfrm>
            <a:off x="5087875" y="4628125"/>
            <a:ext cx="38031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a:r>
            <a:r>
              <a:rPr lang="en" sz="1200"/>
              <a:t>take note - not all the relevant columns are presented </a:t>
            </a:r>
            <a:endParaRPr sz="1200">
              <a:latin typeface="Arial"/>
              <a:ea typeface="Arial"/>
              <a:cs typeface="Arial"/>
              <a:sym typeface="Arial"/>
            </a:endParaRPr>
          </a:p>
        </p:txBody>
      </p:sp>
      <p:sp>
        <p:nvSpPr>
          <p:cNvPr id="365" name="Google Shape;365;p50"/>
          <p:cNvSpPr txBox="1"/>
          <p:nvPr>
            <p:ph idx="19" type="body"/>
          </p:nvPr>
        </p:nvSpPr>
        <p:spPr>
          <a:xfrm>
            <a:off x="4173475" y="3637525"/>
            <a:ext cx="36780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Take a look at our data!</a:t>
            </a:r>
            <a:endParaRPr b="1"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697350" y="32782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a:p>
            <a:pPr indent="0" lvl="0" marL="0" rtl="0" algn="ctr">
              <a:spcBef>
                <a:spcPts val="0"/>
              </a:spcBef>
              <a:spcAft>
                <a:spcPts val="0"/>
              </a:spcAft>
              <a:buNone/>
            </a:pPr>
            <a:r>
              <a:rPr lang="en" sz="1600"/>
              <a:t>(after separating the </a:t>
            </a:r>
            <a:r>
              <a:rPr lang="en" sz="1600"/>
              <a:t>“lobe” from </a:t>
            </a:r>
            <a:r>
              <a:rPr lang="en" sz="1600"/>
              <a:t>“Op_Type” column)</a:t>
            </a:r>
            <a:endParaRPr sz="1600"/>
          </a:p>
        </p:txBody>
      </p:sp>
      <p:sp>
        <p:nvSpPr>
          <p:cNvPr id="371" name="Google Shape;371;p51"/>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idx="4294967295" type="title"/>
          </p:nvPr>
        </p:nvSpPr>
        <p:spPr>
          <a:xfrm>
            <a:off x="791150" y="1350150"/>
            <a:ext cx="7784400" cy="345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lt1"/>
              </a:buClr>
              <a:buSzPts val="1100"/>
              <a:buFont typeface="Arial"/>
              <a:buNone/>
            </a:pPr>
            <a:r>
              <a:rPr lang="en" sz="1200">
                <a:solidFill>
                  <a:schemeClr val="lt1"/>
                </a:solidFill>
                <a:latin typeface="Hepta Slab Light"/>
                <a:ea typeface="Hepta Slab Light"/>
                <a:cs typeface="Hepta Slab Light"/>
                <a:sym typeface="Hepta Slab Light"/>
              </a:rPr>
              <a:t>We needed our data to have a separate column for the “lobe” so we extracted those from a different column named  “Op_Type”, </a:t>
            </a:r>
            <a:r>
              <a:rPr b="1" lang="en" sz="1200">
                <a:solidFill>
                  <a:schemeClr val="lt1"/>
                </a:solidFill>
              </a:rPr>
              <a:t>we created a new column called “lobe” and added it to the data.</a:t>
            </a:r>
            <a:r>
              <a:rPr lang="en" sz="1200">
                <a:solidFill>
                  <a:schemeClr val="lt1"/>
                </a:solidFill>
                <a:latin typeface="Hepta Slab Light"/>
                <a:ea typeface="Hepta Slab Light"/>
                <a:cs typeface="Hepta Slab Light"/>
                <a:sym typeface="Hepta Slab Light"/>
              </a:rPr>
              <a:t>  Our data had patients with </a:t>
            </a:r>
            <a:r>
              <a:rPr b="1" lang="en" sz="1200">
                <a:solidFill>
                  <a:schemeClr val="lt1"/>
                </a:solidFill>
              </a:rPr>
              <a:t>surgeries in more than one lobe so we went ahead and deleted them</a:t>
            </a:r>
            <a:r>
              <a:rPr lang="en" sz="1200">
                <a:solidFill>
                  <a:schemeClr val="lt1"/>
                </a:solidFill>
                <a:latin typeface="Hepta Slab Light"/>
                <a:ea typeface="Hepta Slab Light"/>
                <a:cs typeface="Hepta Slab Light"/>
                <a:sym typeface="Hepta Slab Light"/>
              </a:rPr>
              <a:t> from our data. We had a column of data for each year after the surgery, some of the patients had a lot of data missing so </a:t>
            </a:r>
            <a:r>
              <a:rPr b="1" lang="en" sz="1200">
                <a:solidFill>
                  <a:schemeClr val="lt1"/>
                </a:solidFill>
              </a:rPr>
              <a:t>we eliminated the patients that had over a year of data missing.</a:t>
            </a:r>
            <a:r>
              <a:rPr lang="en" sz="1200">
                <a:solidFill>
                  <a:schemeClr val="lt1"/>
                </a:solidFill>
                <a:latin typeface="Hepta Slab Light"/>
                <a:ea typeface="Hepta Slab Light"/>
                <a:cs typeface="Hepta Slab Light"/>
                <a:sym typeface="Hepta Slab Light"/>
              </a:rPr>
              <a:t> What we decided to do for the patients that had just one year of missing data is to </a:t>
            </a:r>
            <a:r>
              <a:rPr b="1" lang="en" sz="1200">
                <a:solidFill>
                  <a:schemeClr val="lt1"/>
                </a:solidFill>
              </a:rPr>
              <a:t>take the patient's result from the previous year and copy it</a:t>
            </a:r>
            <a:r>
              <a:rPr lang="en" sz="1200">
                <a:solidFill>
                  <a:schemeClr val="lt1"/>
                </a:solidFill>
                <a:latin typeface="Hepta Slab Light"/>
                <a:ea typeface="Hepta Slab Light"/>
                <a:cs typeface="Hepta Slab Light"/>
                <a:sym typeface="Hepta Slab Light"/>
              </a:rPr>
              <a:t> instead. The ILEA categorizes the seizure from 1-5, </a:t>
            </a:r>
            <a:r>
              <a:rPr b="1" lang="en" sz="1200">
                <a:solidFill>
                  <a:schemeClr val="lt1"/>
                </a:solidFill>
              </a:rPr>
              <a:t>1 &amp; 2 being “good” scores - meaning no seizures that year and 3-5 being “bad” scores - meaning occurring seizures with growing severity - we decided to filter the data to “good” and “bad” by that.</a:t>
            </a:r>
            <a:r>
              <a:rPr lang="en" sz="1200">
                <a:solidFill>
                  <a:schemeClr val="lt1"/>
                </a:solidFill>
                <a:latin typeface="Hepta Slab Light"/>
                <a:ea typeface="Hepta Slab Light"/>
                <a:cs typeface="Hepta Slab Light"/>
                <a:sym typeface="Hepta Slab Light"/>
              </a:rPr>
              <a:t> We were also interested in the age of the first seizure and whether it had anything to do with the outcome of the surgery so we took the column containing that data and had to make sure we could work with it, finding out the ages were given as so “15 to 19” (with some exceptions like “under 1” or “over 40”) </a:t>
            </a:r>
            <a:r>
              <a:rPr b="1" lang="en" sz="1200">
                <a:solidFill>
                  <a:schemeClr val="lt1"/>
                </a:solidFill>
              </a:rPr>
              <a:t>we took care of that by taking the mean age of that group</a:t>
            </a:r>
            <a:r>
              <a:rPr lang="en" sz="1200">
                <a:solidFill>
                  <a:schemeClr val="lt1"/>
                </a:solidFill>
                <a:latin typeface="Hepta Slab Light"/>
                <a:ea typeface="Hepta Slab Light"/>
                <a:cs typeface="Hepta Slab Light"/>
                <a:sym typeface="Hepta Slab Light"/>
              </a:rPr>
              <a:t>, and for the exceptions making sure it says 1 or 40 making sure to </a:t>
            </a:r>
            <a:r>
              <a:rPr b="1" lang="en" sz="1200">
                <a:solidFill>
                  <a:schemeClr val="lt1"/>
                </a:solidFill>
              </a:rPr>
              <a:t>store the new data in a new column “mean_age”</a:t>
            </a:r>
            <a:r>
              <a:rPr lang="en" sz="1200">
                <a:solidFill>
                  <a:schemeClr val="lt1"/>
                </a:solidFill>
                <a:latin typeface="Hepta Slab Light"/>
                <a:ea typeface="Hepta Slab Light"/>
                <a:cs typeface="Hepta Slab Light"/>
                <a:sym typeface="Hepta Slab Light"/>
              </a:rPr>
              <a:t> and adding it to the dataframe</a:t>
            </a:r>
            <a:endParaRPr sz="900">
              <a:solidFill>
                <a:schemeClr val="lt1"/>
              </a:solidFill>
              <a:latin typeface="Hepta Slab Light"/>
              <a:ea typeface="Hepta Slab Light"/>
              <a:cs typeface="Hepta Slab Light"/>
              <a:sym typeface="Hepta Slab Light"/>
            </a:endParaRPr>
          </a:p>
        </p:txBody>
      </p:sp>
      <p:cxnSp>
        <p:nvCxnSpPr>
          <p:cNvPr id="377" name="Google Shape;377;p52"/>
          <p:cNvCxnSpPr/>
          <p:nvPr/>
        </p:nvCxnSpPr>
        <p:spPr>
          <a:xfrm>
            <a:off x="791150" y="1371575"/>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52"/>
          <p:cNvCxnSpPr/>
          <p:nvPr/>
        </p:nvCxnSpPr>
        <p:spPr>
          <a:xfrm>
            <a:off x="791150" y="4853725"/>
            <a:ext cx="7455600" cy="0"/>
          </a:xfrm>
          <a:prstGeom prst="straightConnector1">
            <a:avLst/>
          </a:prstGeom>
          <a:noFill/>
          <a:ln cap="flat" cmpd="sng" w="9525">
            <a:solidFill>
              <a:schemeClr val="dk2"/>
            </a:solidFill>
            <a:prstDash val="solid"/>
            <a:round/>
            <a:headEnd len="med" w="med" type="none"/>
            <a:tailEnd len="med" w="med" type="none"/>
          </a:ln>
        </p:spPr>
      </p:cxnSp>
      <p:sp>
        <p:nvSpPr>
          <p:cNvPr id="379" name="Google Shape;379;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2"/>
          <p:cNvSpPr txBox="1"/>
          <p:nvPr>
            <p:ph idx="1" type="subTitle"/>
          </p:nvPr>
        </p:nvSpPr>
        <p:spPr>
          <a:xfrm>
            <a:off x="480425" y="595425"/>
            <a:ext cx="50703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2"/>
                </a:solidFill>
              </a:rPr>
              <a:t>The cleaning process</a:t>
            </a:r>
            <a:endParaRPr sz="2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233975" y="3048150"/>
            <a:ext cx="87708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functions &amp; Ensuring data</a:t>
            </a:r>
            <a:endParaRPr/>
          </a:p>
        </p:txBody>
      </p:sp>
      <p:sp>
        <p:nvSpPr>
          <p:cNvPr id="386" name="Google Shape;386;p53"/>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idx="8" type="body"/>
          </p:nvPr>
        </p:nvSpPr>
        <p:spPr>
          <a:xfrm>
            <a:off x="856100" y="1664475"/>
            <a:ext cx="7468500" cy="2350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2100"/>
              <a:t>We made tests for each function making sure it works as expected and catches things that might be </a:t>
            </a:r>
            <a:r>
              <a:rPr lang="en" sz="2100"/>
              <a:t>problematic</a:t>
            </a:r>
            <a:r>
              <a:rPr lang="en" sz="2100"/>
              <a:t> </a:t>
            </a:r>
            <a:r>
              <a:rPr lang="en" sz="2100"/>
              <a:t>with</a:t>
            </a:r>
            <a:r>
              <a:rPr lang="en" sz="2100"/>
              <a:t> the workings of the function in the analysis further on</a:t>
            </a:r>
            <a:endParaRPr sz="2100"/>
          </a:p>
        </p:txBody>
      </p:sp>
      <p:sp>
        <p:nvSpPr>
          <p:cNvPr id="392" name="Google Shape;392;p54"/>
          <p:cNvSpPr txBox="1"/>
          <p:nvPr>
            <p:ph idx="9" type="subTitle"/>
          </p:nvPr>
        </p:nvSpPr>
        <p:spPr>
          <a:xfrm>
            <a:off x="943550" y="685425"/>
            <a:ext cx="3007500" cy="60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300"/>
              <a:t>T</a:t>
            </a:r>
            <a:r>
              <a:rPr lang="en" sz="3300"/>
              <a:t>ests</a:t>
            </a:r>
            <a:endParaRPr sz="3900"/>
          </a:p>
        </p:txBody>
      </p:sp>
      <p:sp>
        <p:nvSpPr>
          <p:cNvPr id="393" name="Google Shape;393;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a:t>
            </a:r>
            <a:endParaRPr/>
          </a:p>
        </p:txBody>
      </p:sp>
      <p:sp>
        <p:nvSpPr>
          <p:cNvPr id="399" name="Google Shape;399;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a:t>
            </a:r>
            <a:endParaRPr/>
          </a:p>
        </p:txBody>
      </p:sp>
      <p:sp>
        <p:nvSpPr>
          <p:cNvPr id="400" name="Google Shape;400;p55"/>
          <p:cNvSpPr txBox="1"/>
          <p:nvPr>
            <p:ph idx="13" type="subTitle"/>
          </p:nvPr>
        </p:nvSpPr>
        <p:spPr>
          <a:xfrm>
            <a:off x="7203150" y="1032775"/>
            <a:ext cx="1307100" cy="55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03</a:t>
            </a:r>
            <a:endParaRPr/>
          </a:p>
        </p:txBody>
      </p:sp>
      <p:sp>
        <p:nvSpPr>
          <p:cNvPr id="401" name="Google Shape;401;p55"/>
          <p:cNvSpPr txBox="1"/>
          <p:nvPr>
            <p:ph idx="14" type="body"/>
          </p:nvPr>
        </p:nvSpPr>
        <p:spPr>
          <a:xfrm>
            <a:off x="507400" y="1142250"/>
            <a:ext cx="2136300" cy="29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ensuring the cleaned data is as expected</a:t>
            </a:r>
            <a:endParaRPr/>
          </a:p>
        </p:txBody>
      </p:sp>
      <p:sp>
        <p:nvSpPr>
          <p:cNvPr id="402" name="Google Shape;402;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55"/>
          <p:cNvSpPr txBox="1"/>
          <p:nvPr>
            <p:ph idx="3" type="body"/>
          </p:nvPr>
        </p:nvSpPr>
        <p:spPr>
          <a:xfrm>
            <a:off x="3477075" y="1747425"/>
            <a:ext cx="1294800" cy="1372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latin typeface="Hepta Slab Medium"/>
                <a:ea typeface="Hepta Slab Medium"/>
                <a:cs typeface="Hepta Slab Medium"/>
                <a:sym typeface="Hepta Slab Medium"/>
              </a:rPr>
              <a:t>All the cells in the “lobe” column were letters, to be precise, “T, O, P, F” after the cleaning</a:t>
            </a:r>
            <a:endParaRPr>
              <a:latin typeface="Hepta Slab Medium"/>
              <a:ea typeface="Hepta Slab Medium"/>
              <a:cs typeface="Hepta Slab Medium"/>
              <a:sym typeface="Hepta Slab Medium"/>
            </a:endParaRPr>
          </a:p>
        </p:txBody>
      </p:sp>
      <p:sp>
        <p:nvSpPr>
          <p:cNvPr id="404" name="Google Shape;404;p55"/>
          <p:cNvSpPr txBox="1"/>
          <p:nvPr>
            <p:ph idx="3" type="body"/>
          </p:nvPr>
        </p:nvSpPr>
        <p:spPr>
          <a:xfrm>
            <a:off x="5153475" y="1731600"/>
            <a:ext cx="1437300" cy="1546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latin typeface="Hepta Slab Medium"/>
                <a:ea typeface="Hepta Slab Medium"/>
                <a:cs typeface="Hepta Slab Medium"/>
                <a:sym typeface="Hepta Slab Medium"/>
              </a:rPr>
              <a:t>All the cells in the “ILAE_yearX” columns are numeric and 1 through 5 after the initial cleaning of NaN’s</a:t>
            </a:r>
            <a:endParaRPr>
              <a:latin typeface="Hepta Slab Medium"/>
              <a:ea typeface="Hepta Slab Medium"/>
              <a:cs typeface="Hepta Slab Medium"/>
              <a:sym typeface="Hepta Slab Medium"/>
            </a:endParaRPr>
          </a:p>
        </p:txBody>
      </p:sp>
      <p:sp>
        <p:nvSpPr>
          <p:cNvPr id="405" name="Google Shape;405;p55"/>
          <p:cNvSpPr txBox="1"/>
          <p:nvPr>
            <p:ph idx="3" type="body"/>
          </p:nvPr>
        </p:nvSpPr>
        <p:spPr>
          <a:xfrm>
            <a:off x="6906075" y="1731600"/>
            <a:ext cx="1437300" cy="1546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latin typeface="Hepta Slab Medium"/>
                <a:ea typeface="Hepta Slab Medium"/>
                <a:cs typeface="Hepta Slab Medium"/>
                <a:sym typeface="Hepta Slab Medium"/>
              </a:rPr>
              <a:t>Making sure all of the columns of - mean_age, lobe and pathology have no NaN’s and are numeric</a:t>
            </a:r>
            <a:endParaRPr>
              <a:latin typeface="Hepta Slab Medium"/>
              <a:ea typeface="Hepta Slab Medium"/>
              <a:cs typeface="Hepta Slab Medium"/>
              <a:sym typeface="Hepta Slab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