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4"/>
  </p:sldMasterIdLst>
  <p:notesMasterIdLst>
    <p:notesMasterId r:id="rId20"/>
  </p:notesMasterIdLst>
  <p:handoutMasterIdLst>
    <p:handoutMasterId r:id="rId21"/>
  </p:handoutMasterIdLst>
  <p:sldIdLst>
    <p:sldId id="256" r:id="rId5"/>
    <p:sldId id="260" r:id="rId6"/>
    <p:sldId id="262" r:id="rId7"/>
    <p:sldId id="259" r:id="rId8"/>
    <p:sldId id="263" r:id="rId9"/>
    <p:sldId id="282" r:id="rId10"/>
    <p:sldId id="283" r:id="rId11"/>
    <p:sldId id="278" r:id="rId12"/>
    <p:sldId id="281" r:id="rId13"/>
    <p:sldId id="271" r:id="rId14"/>
    <p:sldId id="268" r:id="rId15"/>
    <p:sldId id="270" r:id="rId16"/>
    <p:sldId id="269" r:id="rId17"/>
    <p:sldId id="276" r:id="rId18"/>
    <p:sldId id="267" r:id="rId19"/>
  </p:sldIdLst>
  <p:sldSz cx="12192000" cy="6858000"/>
  <p:notesSz cx="6858000" cy="9144000"/>
  <p:defaultTextStyle>
    <a:defPPr>
      <a:defRPr lang="en-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2B276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B2FCCC-03F2-4926-90C2-9B72468DA2EE}" v="1" dt="2024-05-25T13:45:52.365"/>
  </p1510:revLst>
</p1510:revInfo>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סגנון ביניים 2 - הדגשה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588" autoAdjust="0"/>
    <p:restoredTop sz="47510" autoAdjust="0"/>
  </p:normalViewPr>
  <p:slideViewPr>
    <p:cSldViewPr snapToGrid="0">
      <p:cViewPr varScale="1">
        <p:scale>
          <a:sx n="33" d="100"/>
          <a:sy n="33" d="100"/>
        </p:scale>
        <p:origin x="1542" y="48"/>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ויטל מרציאנו" userId="227e1458-b9c9-4ac8-9e24-f904ccbd652e" providerId="ADAL" clId="{C2B2FCCC-03F2-4926-90C2-9B72468DA2EE}"/>
    <pc:docChg chg="modSld">
      <pc:chgData name="ויטל מרציאנו" userId="227e1458-b9c9-4ac8-9e24-f904ccbd652e" providerId="ADAL" clId="{C2B2FCCC-03F2-4926-90C2-9B72468DA2EE}" dt="2024-05-25T13:45:52.365" v="18" actId="1076"/>
      <pc:docMkLst>
        <pc:docMk/>
      </pc:docMkLst>
      <pc:sldChg chg="modNotesTx">
        <pc:chgData name="ויטל מרציאנו" userId="227e1458-b9c9-4ac8-9e24-f904ccbd652e" providerId="ADAL" clId="{C2B2FCCC-03F2-4926-90C2-9B72468DA2EE}" dt="2024-05-25T09:23:00.903" v="0"/>
        <pc:sldMkLst>
          <pc:docMk/>
          <pc:sldMk cId="464904753" sldId="269"/>
        </pc:sldMkLst>
      </pc:sldChg>
      <pc:sldChg chg="modNotesTx">
        <pc:chgData name="ויטל מרציאנו" userId="227e1458-b9c9-4ac8-9e24-f904ccbd652e" providerId="ADAL" clId="{C2B2FCCC-03F2-4926-90C2-9B72468DA2EE}" dt="2024-05-25T13:22:04.792" v="10" actId="782"/>
        <pc:sldMkLst>
          <pc:docMk/>
          <pc:sldMk cId="416913645" sldId="271"/>
        </pc:sldMkLst>
      </pc:sldChg>
      <pc:sldChg chg="modNotesTx">
        <pc:chgData name="ויטל מרציאנו" userId="227e1458-b9c9-4ac8-9e24-f904ccbd652e" providerId="ADAL" clId="{C2B2FCCC-03F2-4926-90C2-9B72468DA2EE}" dt="2024-05-25T09:36:57.757" v="7" actId="20577"/>
        <pc:sldMkLst>
          <pc:docMk/>
          <pc:sldMk cId="559732025" sldId="278"/>
        </pc:sldMkLst>
      </pc:sldChg>
      <pc:sldChg chg="modSp mod modNotesTx">
        <pc:chgData name="ויטל מרציאנו" userId="227e1458-b9c9-4ac8-9e24-f904ccbd652e" providerId="ADAL" clId="{C2B2FCCC-03F2-4926-90C2-9B72468DA2EE}" dt="2024-05-25T13:21:52.542" v="8"/>
        <pc:sldMkLst>
          <pc:docMk/>
          <pc:sldMk cId="3662771531" sldId="281"/>
        </pc:sldMkLst>
        <pc:spChg chg="mod">
          <ac:chgData name="ויטל מרציאנו" userId="227e1458-b9c9-4ac8-9e24-f904ccbd652e" providerId="ADAL" clId="{C2B2FCCC-03F2-4926-90C2-9B72468DA2EE}" dt="2024-05-25T09:36:54.003" v="6" actId="20577"/>
          <ac:spMkLst>
            <pc:docMk/>
            <pc:sldMk cId="3662771531" sldId="281"/>
            <ac:spMk id="3" creationId="{3ACF76AF-AACD-4C25-BC34-64C5C26749CB}"/>
          </ac:spMkLst>
        </pc:spChg>
      </pc:sldChg>
      <pc:sldChg chg="modSp modNotesTx">
        <pc:chgData name="ויטל מרציאנו" userId="227e1458-b9c9-4ac8-9e24-f904ccbd652e" providerId="ADAL" clId="{C2B2FCCC-03F2-4926-90C2-9B72468DA2EE}" dt="2024-05-25T13:45:52.365" v="18" actId="1076"/>
        <pc:sldMkLst>
          <pc:docMk/>
          <pc:sldMk cId="1209643617" sldId="283"/>
        </pc:sldMkLst>
        <pc:picChg chg="mod">
          <ac:chgData name="ויטל מרציאנו" userId="227e1458-b9c9-4ac8-9e24-f904ccbd652e" providerId="ADAL" clId="{C2B2FCCC-03F2-4926-90C2-9B72468DA2EE}" dt="2024-05-25T13:45:52.365" v="18" actId="1076"/>
          <ac:picMkLst>
            <pc:docMk/>
            <pc:sldMk cId="1209643617" sldId="283"/>
            <ac:picMk id="1028" creationId="{C0ADCFE0-A8FF-D258-F622-A12E9D245EE2}"/>
          </ac:picMkLst>
        </pc:picChg>
        <pc:cxnChg chg="mod">
          <ac:chgData name="ויטל מרציאנו" userId="227e1458-b9c9-4ac8-9e24-f904ccbd652e" providerId="ADAL" clId="{C2B2FCCC-03F2-4926-90C2-9B72468DA2EE}" dt="2024-05-25T13:45:52.365" v="18" actId="1076"/>
          <ac:cxnSpMkLst>
            <pc:docMk/>
            <pc:sldMk cId="1209643617" sldId="283"/>
            <ac:cxnSpMk id="19" creationId="{8D750A43-14AF-CA8F-B79A-7A5B59756721}"/>
          </ac:cxnSpMkLst>
        </pc:cxnChg>
      </pc:sldChg>
    </pc:docChg>
  </pc:docChgLst>
  <pc:docChgLst>
    <pc:chgData name="ויטל מרציאנו" userId="227e1458-b9c9-4ac8-9e24-f904ccbd652e" providerId="ADAL" clId="{8D8E5337-D426-4CF7-B191-3CBE741D6D89}"/>
    <pc:docChg chg="undo custSel modSld">
      <pc:chgData name="ויטל מרציאנו" userId="227e1458-b9c9-4ac8-9e24-f904ccbd652e" providerId="ADAL" clId="{8D8E5337-D426-4CF7-B191-3CBE741D6D89}" dt="2024-05-25T16:29:31.973" v="14" actId="20577"/>
      <pc:docMkLst>
        <pc:docMk/>
      </pc:docMkLst>
      <pc:sldChg chg="modNotesTx">
        <pc:chgData name="ויטל מרציאנו" userId="227e1458-b9c9-4ac8-9e24-f904ccbd652e" providerId="ADAL" clId="{8D8E5337-D426-4CF7-B191-3CBE741D6D89}" dt="2024-05-25T16:28:55.538" v="0" actId="20577"/>
        <pc:sldMkLst>
          <pc:docMk/>
          <pc:sldMk cId="3225078711" sldId="256"/>
        </pc:sldMkLst>
      </pc:sldChg>
      <pc:sldChg chg="modNotesTx">
        <pc:chgData name="ויטל מרציאנו" userId="227e1458-b9c9-4ac8-9e24-f904ccbd652e" providerId="ADAL" clId="{8D8E5337-D426-4CF7-B191-3CBE741D6D89}" dt="2024-05-25T16:29:04.024" v="3" actId="20577"/>
        <pc:sldMkLst>
          <pc:docMk/>
          <pc:sldMk cId="981915962" sldId="259"/>
        </pc:sldMkLst>
      </pc:sldChg>
      <pc:sldChg chg="modNotesTx">
        <pc:chgData name="ויטל מרציאנו" userId="227e1458-b9c9-4ac8-9e24-f904ccbd652e" providerId="ADAL" clId="{8D8E5337-D426-4CF7-B191-3CBE741D6D89}" dt="2024-05-25T16:28:57.674" v="1" actId="20577"/>
        <pc:sldMkLst>
          <pc:docMk/>
          <pc:sldMk cId="1378450556" sldId="260"/>
        </pc:sldMkLst>
      </pc:sldChg>
      <pc:sldChg chg="modNotesTx">
        <pc:chgData name="ויטל מרציאנו" userId="227e1458-b9c9-4ac8-9e24-f904ccbd652e" providerId="ADAL" clId="{8D8E5337-D426-4CF7-B191-3CBE741D6D89}" dt="2024-05-25T16:29:01.471" v="2" actId="20577"/>
        <pc:sldMkLst>
          <pc:docMk/>
          <pc:sldMk cId="3457005869" sldId="262"/>
        </pc:sldMkLst>
      </pc:sldChg>
      <pc:sldChg chg="modNotesTx">
        <pc:chgData name="ויטל מרציאנו" userId="227e1458-b9c9-4ac8-9e24-f904ccbd652e" providerId="ADAL" clId="{8D8E5337-D426-4CF7-B191-3CBE741D6D89}" dt="2024-05-25T16:29:06.775" v="4" actId="20577"/>
        <pc:sldMkLst>
          <pc:docMk/>
          <pc:sldMk cId="500027463" sldId="263"/>
        </pc:sldMkLst>
      </pc:sldChg>
      <pc:sldChg chg="modNotesTx">
        <pc:chgData name="ויטל מרציאנו" userId="227e1458-b9c9-4ac8-9e24-f904ccbd652e" providerId="ADAL" clId="{8D8E5337-D426-4CF7-B191-3CBE741D6D89}" dt="2024-05-25T16:29:24.968" v="11" actId="20577"/>
        <pc:sldMkLst>
          <pc:docMk/>
          <pc:sldMk cId="390126896" sldId="268"/>
        </pc:sldMkLst>
      </pc:sldChg>
      <pc:sldChg chg="modNotesTx">
        <pc:chgData name="ויטל מרציאנו" userId="227e1458-b9c9-4ac8-9e24-f904ccbd652e" providerId="ADAL" clId="{8D8E5337-D426-4CF7-B191-3CBE741D6D89}" dt="2024-05-25T16:29:29.815" v="13" actId="20577"/>
        <pc:sldMkLst>
          <pc:docMk/>
          <pc:sldMk cId="464904753" sldId="269"/>
        </pc:sldMkLst>
      </pc:sldChg>
      <pc:sldChg chg="modNotesTx">
        <pc:chgData name="ויטל מרציאנו" userId="227e1458-b9c9-4ac8-9e24-f904ccbd652e" providerId="ADAL" clId="{8D8E5337-D426-4CF7-B191-3CBE741D6D89}" dt="2024-05-25T16:29:27.373" v="12" actId="20577"/>
        <pc:sldMkLst>
          <pc:docMk/>
          <pc:sldMk cId="281998007" sldId="270"/>
        </pc:sldMkLst>
      </pc:sldChg>
      <pc:sldChg chg="modNotesTx">
        <pc:chgData name="ויטל מרציאנו" userId="227e1458-b9c9-4ac8-9e24-f904ccbd652e" providerId="ADAL" clId="{8D8E5337-D426-4CF7-B191-3CBE741D6D89}" dt="2024-05-25T16:29:19.558" v="9" actId="20577"/>
        <pc:sldMkLst>
          <pc:docMk/>
          <pc:sldMk cId="416913645" sldId="271"/>
        </pc:sldMkLst>
      </pc:sldChg>
      <pc:sldChg chg="modNotesTx">
        <pc:chgData name="ויטל מרציאנו" userId="227e1458-b9c9-4ac8-9e24-f904ccbd652e" providerId="ADAL" clId="{8D8E5337-D426-4CF7-B191-3CBE741D6D89}" dt="2024-05-25T16:29:31.973" v="14" actId="20577"/>
        <pc:sldMkLst>
          <pc:docMk/>
          <pc:sldMk cId="2569496170" sldId="276"/>
        </pc:sldMkLst>
      </pc:sldChg>
      <pc:sldChg chg="modNotesTx">
        <pc:chgData name="ויטל מרציאנו" userId="227e1458-b9c9-4ac8-9e24-f904ccbd652e" providerId="ADAL" clId="{8D8E5337-D426-4CF7-B191-3CBE741D6D89}" dt="2024-05-25T16:29:14.617" v="7" actId="20577"/>
        <pc:sldMkLst>
          <pc:docMk/>
          <pc:sldMk cId="559732025" sldId="278"/>
        </pc:sldMkLst>
      </pc:sldChg>
      <pc:sldChg chg="modNotesTx">
        <pc:chgData name="ויטל מרציאנו" userId="227e1458-b9c9-4ac8-9e24-f904ccbd652e" providerId="ADAL" clId="{8D8E5337-D426-4CF7-B191-3CBE741D6D89}" dt="2024-05-25T16:29:17.269" v="8" actId="20577"/>
        <pc:sldMkLst>
          <pc:docMk/>
          <pc:sldMk cId="3662771531" sldId="281"/>
        </pc:sldMkLst>
      </pc:sldChg>
      <pc:sldChg chg="modNotesTx">
        <pc:chgData name="ויטל מרציאנו" userId="227e1458-b9c9-4ac8-9e24-f904ccbd652e" providerId="ADAL" clId="{8D8E5337-D426-4CF7-B191-3CBE741D6D89}" dt="2024-05-25T16:29:09.471" v="5" actId="20577"/>
        <pc:sldMkLst>
          <pc:docMk/>
          <pc:sldMk cId="1503470526" sldId="282"/>
        </pc:sldMkLst>
      </pc:sldChg>
      <pc:sldChg chg="modNotesTx">
        <pc:chgData name="ויטל מרציאנו" userId="227e1458-b9c9-4ac8-9e24-f904ccbd652e" providerId="ADAL" clId="{8D8E5337-D426-4CF7-B191-3CBE741D6D89}" dt="2024-05-25T16:29:12.217" v="6" actId="20577"/>
        <pc:sldMkLst>
          <pc:docMk/>
          <pc:sldMk cId="1209643617" sldId="283"/>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A7016D-9C08-4B65-B483-46D9E67A8820}" type="doc">
      <dgm:prSet loTypeId="urn:microsoft.com/office/officeart/2005/8/layout/vList2" loCatId="list" qsTypeId="urn:microsoft.com/office/officeart/2005/8/quickstyle/simple2" qsCatId="simple" csTypeId="urn:microsoft.com/office/officeart/2005/8/colors/accent0_3" csCatId="mainScheme" phldr="1"/>
      <dgm:spPr/>
      <dgm:t>
        <a:bodyPr/>
        <a:lstStyle/>
        <a:p>
          <a:endParaRPr lang="en-IL"/>
        </a:p>
      </dgm:t>
    </dgm:pt>
    <dgm:pt modelId="{E91135DB-36CA-4142-9ADB-BCD05AAA1F8D}">
      <dgm:prSet phldrT="[טקסט]"/>
      <dgm:spPr/>
      <dgm:t>
        <a:bodyPr/>
        <a:lstStyle/>
        <a:p>
          <a:r>
            <a:rPr lang="en-US" dirty="0"/>
            <a:t>1. Introduction</a:t>
          </a:r>
          <a:endParaRPr lang="en-IL" dirty="0"/>
        </a:p>
      </dgm:t>
    </dgm:pt>
    <dgm:pt modelId="{D2658A49-9746-4CED-8063-931ABB695291}" type="parTrans" cxnId="{5489BBC7-D479-4D5B-9BA6-DA5096C76134}">
      <dgm:prSet/>
      <dgm:spPr/>
      <dgm:t>
        <a:bodyPr/>
        <a:lstStyle/>
        <a:p>
          <a:endParaRPr lang="en-IL"/>
        </a:p>
      </dgm:t>
    </dgm:pt>
    <dgm:pt modelId="{37F9CD9D-E16E-4E7E-BC27-DAC2407AEF25}" type="sibTrans" cxnId="{5489BBC7-D479-4D5B-9BA6-DA5096C76134}">
      <dgm:prSet/>
      <dgm:spPr/>
      <dgm:t>
        <a:bodyPr/>
        <a:lstStyle/>
        <a:p>
          <a:endParaRPr lang="en-IL"/>
        </a:p>
      </dgm:t>
    </dgm:pt>
    <dgm:pt modelId="{FDBE66A8-C3D6-449E-9F16-D4987422AFC3}">
      <dgm:prSet phldrT="[טקסט]"/>
      <dgm:spPr/>
      <dgm:t>
        <a:bodyPr/>
        <a:lstStyle/>
        <a:p>
          <a:r>
            <a:rPr lang="en-US" dirty="0"/>
            <a:t>The meniscus and its importance </a:t>
          </a:r>
          <a:endParaRPr lang="en-IL" dirty="0"/>
        </a:p>
      </dgm:t>
    </dgm:pt>
    <dgm:pt modelId="{B6DBFEA5-8B1D-49F4-9349-609983BC9A19}" type="parTrans" cxnId="{09B04ED3-69B6-40F0-A91E-549A93D2C303}">
      <dgm:prSet/>
      <dgm:spPr/>
      <dgm:t>
        <a:bodyPr/>
        <a:lstStyle/>
        <a:p>
          <a:endParaRPr lang="en-IL"/>
        </a:p>
      </dgm:t>
    </dgm:pt>
    <dgm:pt modelId="{74E062ED-386B-41AA-B695-4F1E1B2FF1AB}" type="sibTrans" cxnId="{09B04ED3-69B6-40F0-A91E-549A93D2C303}">
      <dgm:prSet/>
      <dgm:spPr/>
      <dgm:t>
        <a:bodyPr/>
        <a:lstStyle/>
        <a:p>
          <a:endParaRPr lang="en-IL"/>
        </a:p>
      </dgm:t>
    </dgm:pt>
    <dgm:pt modelId="{CC18F531-CE79-4C1A-B912-D4BBC274694A}">
      <dgm:prSet phldrT="[טקסט]"/>
      <dgm:spPr/>
      <dgm:t>
        <a:bodyPr/>
        <a:lstStyle/>
        <a:p>
          <a:r>
            <a:rPr lang="en-US" dirty="0"/>
            <a:t>2. The problem</a:t>
          </a:r>
          <a:endParaRPr lang="en-IL" dirty="0"/>
        </a:p>
      </dgm:t>
    </dgm:pt>
    <dgm:pt modelId="{4E211853-0BBB-4BFC-B7C2-5744019DA75C}" type="parTrans" cxnId="{54C5BA82-EF73-438C-8C46-DB3C3729A15E}">
      <dgm:prSet/>
      <dgm:spPr/>
      <dgm:t>
        <a:bodyPr/>
        <a:lstStyle/>
        <a:p>
          <a:endParaRPr lang="en-IL"/>
        </a:p>
      </dgm:t>
    </dgm:pt>
    <dgm:pt modelId="{DC1B0869-C238-4E32-9601-4BCA54134296}" type="sibTrans" cxnId="{54C5BA82-EF73-438C-8C46-DB3C3729A15E}">
      <dgm:prSet/>
      <dgm:spPr/>
      <dgm:t>
        <a:bodyPr/>
        <a:lstStyle/>
        <a:p>
          <a:endParaRPr lang="en-IL"/>
        </a:p>
      </dgm:t>
    </dgm:pt>
    <dgm:pt modelId="{9E40F5F6-3E1B-48A1-9223-54B91AF374DA}">
      <dgm:prSet phldrT="[טקסט]"/>
      <dgm:spPr/>
      <dgm:t>
        <a:bodyPr/>
        <a:lstStyle/>
        <a:p>
          <a:r>
            <a:rPr lang="nl-NL" dirty="0"/>
            <a:t>Challenges in Meniscus Tear Diagnosis</a:t>
          </a:r>
          <a:endParaRPr lang="en-IL" dirty="0"/>
        </a:p>
      </dgm:t>
    </dgm:pt>
    <dgm:pt modelId="{E62F16B1-0FF2-448C-B512-4C8C9010DBE1}" type="parTrans" cxnId="{A5A2FD07-D000-424B-B1AC-4EED14CEEB26}">
      <dgm:prSet/>
      <dgm:spPr/>
      <dgm:t>
        <a:bodyPr/>
        <a:lstStyle/>
        <a:p>
          <a:endParaRPr lang="en-IL"/>
        </a:p>
      </dgm:t>
    </dgm:pt>
    <dgm:pt modelId="{C6633D07-5095-4603-8821-EF5386B92FFE}" type="sibTrans" cxnId="{A5A2FD07-D000-424B-B1AC-4EED14CEEB26}">
      <dgm:prSet/>
      <dgm:spPr/>
      <dgm:t>
        <a:bodyPr/>
        <a:lstStyle/>
        <a:p>
          <a:endParaRPr lang="en-IL"/>
        </a:p>
      </dgm:t>
    </dgm:pt>
    <dgm:pt modelId="{765C9BD5-574C-43F3-8281-49A421B88F42}">
      <dgm:prSet phldrT="[טקסט]"/>
      <dgm:spPr/>
      <dgm:t>
        <a:bodyPr/>
        <a:lstStyle/>
        <a:p>
          <a:r>
            <a:rPr lang="en-US" dirty="0"/>
            <a:t>Meniscus Tear Types</a:t>
          </a:r>
          <a:endParaRPr lang="en-IL" dirty="0"/>
        </a:p>
      </dgm:t>
    </dgm:pt>
    <dgm:pt modelId="{4FEAD4F1-802D-42B1-9E65-139B7C639228}" type="parTrans" cxnId="{96705B40-EC08-41A8-9043-9E5D57032EF1}">
      <dgm:prSet/>
      <dgm:spPr/>
      <dgm:t>
        <a:bodyPr/>
        <a:lstStyle/>
        <a:p>
          <a:endParaRPr lang="en-IL"/>
        </a:p>
      </dgm:t>
    </dgm:pt>
    <dgm:pt modelId="{4AD9AA20-E83A-459B-B6F4-C2F0954B1033}" type="sibTrans" cxnId="{96705B40-EC08-41A8-9043-9E5D57032EF1}">
      <dgm:prSet/>
      <dgm:spPr/>
      <dgm:t>
        <a:bodyPr/>
        <a:lstStyle/>
        <a:p>
          <a:endParaRPr lang="en-IL"/>
        </a:p>
      </dgm:t>
    </dgm:pt>
    <dgm:pt modelId="{8C81CF61-D4D4-46AA-A7A7-4789A8F23838}">
      <dgm:prSet phldrT="[טקסט]"/>
      <dgm:spPr/>
      <dgm:t>
        <a:bodyPr/>
        <a:lstStyle/>
        <a:p>
          <a:r>
            <a:rPr lang="en-US" dirty="0"/>
            <a:t>3. Proposed research plan </a:t>
          </a:r>
          <a:endParaRPr lang="en-IL" dirty="0"/>
        </a:p>
      </dgm:t>
    </dgm:pt>
    <dgm:pt modelId="{88F20A7B-D1EE-4FAB-8B73-10B0FC0479D3}" type="parTrans" cxnId="{D8BC00BD-2417-45D9-BD9C-6C2FFC0FB211}">
      <dgm:prSet/>
      <dgm:spPr/>
      <dgm:t>
        <a:bodyPr/>
        <a:lstStyle/>
        <a:p>
          <a:endParaRPr lang="en-IL"/>
        </a:p>
      </dgm:t>
    </dgm:pt>
    <dgm:pt modelId="{D92AC4AF-69D2-47D3-A3FB-E4BD621B78A7}" type="sibTrans" cxnId="{D8BC00BD-2417-45D9-BD9C-6C2FFC0FB211}">
      <dgm:prSet/>
      <dgm:spPr/>
      <dgm:t>
        <a:bodyPr/>
        <a:lstStyle/>
        <a:p>
          <a:endParaRPr lang="en-IL"/>
        </a:p>
      </dgm:t>
    </dgm:pt>
    <dgm:pt modelId="{5826F68B-881E-423C-8334-018358FDF494}">
      <dgm:prSet phldrT="[טקסט]"/>
      <dgm:spPr/>
      <dgm:t>
        <a:bodyPr/>
        <a:lstStyle/>
        <a:p>
          <a:r>
            <a:rPr lang="en-US" dirty="0"/>
            <a:t>Research plan </a:t>
          </a:r>
          <a:endParaRPr lang="en-IL" dirty="0"/>
        </a:p>
      </dgm:t>
    </dgm:pt>
    <dgm:pt modelId="{E7E36E8D-9D5B-48A7-967B-1B43308041C9}" type="parTrans" cxnId="{BBB0A25C-A691-4A01-9BEC-7465D0E8F731}">
      <dgm:prSet/>
      <dgm:spPr/>
      <dgm:t>
        <a:bodyPr/>
        <a:lstStyle/>
        <a:p>
          <a:endParaRPr lang="en-IL"/>
        </a:p>
      </dgm:t>
    </dgm:pt>
    <dgm:pt modelId="{68EE5EDE-33C1-481A-9D8C-B4497FEC4569}" type="sibTrans" cxnId="{BBB0A25C-A691-4A01-9BEC-7465D0E8F731}">
      <dgm:prSet/>
      <dgm:spPr/>
      <dgm:t>
        <a:bodyPr/>
        <a:lstStyle/>
        <a:p>
          <a:endParaRPr lang="en-IL"/>
        </a:p>
      </dgm:t>
    </dgm:pt>
    <dgm:pt modelId="{27DF6864-67A2-49F5-8688-85510A4A7E36}">
      <dgm:prSet phldrT="[טקסט]"/>
      <dgm:spPr/>
      <dgm:t>
        <a:bodyPr/>
        <a:lstStyle/>
        <a:p>
          <a:r>
            <a:rPr lang="en-US" dirty="0"/>
            <a:t>Expected Achievements</a:t>
          </a:r>
          <a:endParaRPr lang="en-IL" dirty="0"/>
        </a:p>
      </dgm:t>
    </dgm:pt>
    <dgm:pt modelId="{F309C887-4263-43E0-920D-DD2F7279D76D}" type="parTrans" cxnId="{F647370E-0C97-4904-A502-471070007351}">
      <dgm:prSet/>
      <dgm:spPr/>
      <dgm:t>
        <a:bodyPr/>
        <a:lstStyle/>
        <a:p>
          <a:endParaRPr lang="en-IL"/>
        </a:p>
      </dgm:t>
    </dgm:pt>
    <dgm:pt modelId="{A6534C90-F6E9-408A-98F0-4FA9FE99C847}" type="sibTrans" cxnId="{F647370E-0C97-4904-A502-471070007351}">
      <dgm:prSet/>
      <dgm:spPr/>
      <dgm:t>
        <a:bodyPr/>
        <a:lstStyle/>
        <a:p>
          <a:endParaRPr lang="en-IL"/>
        </a:p>
      </dgm:t>
    </dgm:pt>
    <dgm:pt modelId="{2DA2C933-C9C4-4447-A19D-225EFE297C6E}">
      <dgm:prSet phldrT="[טקסט]"/>
      <dgm:spPr/>
      <dgm:t>
        <a:bodyPr/>
        <a:lstStyle/>
        <a:p>
          <a:r>
            <a:rPr lang="en-US" dirty="0"/>
            <a:t>Product</a:t>
          </a:r>
          <a:endParaRPr lang="en-IL" dirty="0"/>
        </a:p>
      </dgm:t>
    </dgm:pt>
    <dgm:pt modelId="{3817F52A-6238-462C-9F37-7B4EAE966196}" type="parTrans" cxnId="{695B1528-5EA4-4E99-85B7-AE1EF3EB1837}">
      <dgm:prSet/>
      <dgm:spPr/>
      <dgm:t>
        <a:bodyPr/>
        <a:lstStyle/>
        <a:p>
          <a:endParaRPr lang="en-IL"/>
        </a:p>
      </dgm:t>
    </dgm:pt>
    <dgm:pt modelId="{DFE72620-53B1-4580-85A6-A89BD990C93F}" type="sibTrans" cxnId="{695B1528-5EA4-4E99-85B7-AE1EF3EB1837}">
      <dgm:prSet/>
      <dgm:spPr/>
      <dgm:t>
        <a:bodyPr/>
        <a:lstStyle/>
        <a:p>
          <a:endParaRPr lang="en-IL"/>
        </a:p>
      </dgm:t>
    </dgm:pt>
    <dgm:pt modelId="{A365CEBD-7B5C-4483-8E3E-CAC8B32798D7}">
      <dgm:prSet phldrT="[טקסט]"/>
      <dgm:spPr/>
      <dgm:t>
        <a:bodyPr/>
        <a:lstStyle/>
        <a:p>
          <a:r>
            <a:rPr lang="en-US" dirty="0"/>
            <a:t>Evaluation/ Verification plan</a:t>
          </a:r>
          <a:endParaRPr lang="en-IL" dirty="0"/>
        </a:p>
      </dgm:t>
    </dgm:pt>
    <dgm:pt modelId="{1D4B1FFC-4858-42D7-BE70-10FA05EA1956}" type="parTrans" cxnId="{407BCAA3-77A9-4472-A884-C30E4549449D}">
      <dgm:prSet/>
      <dgm:spPr/>
      <dgm:t>
        <a:bodyPr/>
        <a:lstStyle/>
        <a:p>
          <a:endParaRPr lang="en-IL"/>
        </a:p>
      </dgm:t>
    </dgm:pt>
    <dgm:pt modelId="{30D57AE4-67D9-45DA-A5A9-7A2D1DA0398D}" type="sibTrans" cxnId="{407BCAA3-77A9-4472-A884-C30E4549449D}">
      <dgm:prSet/>
      <dgm:spPr/>
      <dgm:t>
        <a:bodyPr/>
        <a:lstStyle/>
        <a:p>
          <a:endParaRPr lang="en-IL"/>
        </a:p>
      </dgm:t>
    </dgm:pt>
    <dgm:pt modelId="{1D779D2C-C62F-4160-8E22-97E257AB7C4F}">
      <dgm:prSet phldrT="[טקסט]"/>
      <dgm:spPr/>
      <dgm:t>
        <a:bodyPr/>
        <a:lstStyle/>
        <a:p>
          <a:r>
            <a:rPr lang="en-US" dirty="0"/>
            <a:t>Current state</a:t>
          </a:r>
          <a:endParaRPr lang="en-IL" dirty="0"/>
        </a:p>
      </dgm:t>
    </dgm:pt>
    <dgm:pt modelId="{BEF27DE0-FACD-447A-A104-F62A78F350AA}" type="parTrans" cxnId="{BCCE12BF-3F0B-4EFC-9089-A4CC08F4C7DB}">
      <dgm:prSet/>
      <dgm:spPr/>
      <dgm:t>
        <a:bodyPr/>
        <a:lstStyle/>
        <a:p>
          <a:endParaRPr lang="en-IL"/>
        </a:p>
      </dgm:t>
    </dgm:pt>
    <dgm:pt modelId="{7441DB4A-9D11-438B-B0D3-58E358D96140}" type="sibTrans" cxnId="{BCCE12BF-3F0B-4EFC-9089-A4CC08F4C7DB}">
      <dgm:prSet/>
      <dgm:spPr/>
      <dgm:t>
        <a:bodyPr/>
        <a:lstStyle/>
        <a:p>
          <a:endParaRPr lang="en-IL"/>
        </a:p>
      </dgm:t>
    </dgm:pt>
    <dgm:pt modelId="{6567F3B9-9A41-4089-A6D2-7A46885974B6}">
      <dgm:prSet phldrT="[טקסט]"/>
      <dgm:spPr/>
      <dgm:t>
        <a:bodyPr/>
        <a:lstStyle/>
        <a:p>
          <a:r>
            <a:rPr lang="en-US" dirty="0"/>
            <a:t>Background</a:t>
          </a:r>
          <a:r>
            <a:rPr lang="he-IL" dirty="0"/>
            <a:t> </a:t>
          </a:r>
          <a:r>
            <a:rPr lang="en-US" dirty="0"/>
            <a:t>and Suggested solution</a:t>
          </a:r>
          <a:endParaRPr lang="en-IL" dirty="0"/>
        </a:p>
      </dgm:t>
    </dgm:pt>
    <dgm:pt modelId="{617947FB-DA3F-43DB-A4CB-6DC2AB4A80D1}" type="parTrans" cxnId="{D8C0352A-61FD-4F6F-A8A5-FF6525244C3C}">
      <dgm:prSet/>
      <dgm:spPr/>
      <dgm:t>
        <a:bodyPr/>
        <a:lstStyle/>
        <a:p>
          <a:endParaRPr lang="en-US"/>
        </a:p>
      </dgm:t>
    </dgm:pt>
    <dgm:pt modelId="{4139338C-6268-499E-AF41-72702FD0FF0A}" type="sibTrans" cxnId="{D8C0352A-61FD-4F6F-A8A5-FF6525244C3C}">
      <dgm:prSet/>
      <dgm:spPr/>
      <dgm:t>
        <a:bodyPr/>
        <a:lstStyle/>
        <a:p>
          <a:endParaRPr lang="en-US"/>
        </a:p>
      </dgm:t>
    </dgm:pt>
    <dgm:pt modelId="{B011B95D-73E3-47AB-9C14-17BD4EE0AA8D}" type="pres">
      <dgm:prSet presAssocID="{2EA7016D-9C08-4B65-B483-46D9E67A8820}" presName="linear" presStyleCnt="0">
        <dgm:presLayoutVars>
          <dgm:animLvl val="lvl"/>
          <dgm:resizeHandles val="exact"/>
        </dgm:presLayoutVars>
      </dgm:prSet>
      <dgm:spPr/>
    </dgm:pt>
    <dgm:pt modelId="{BD227115-D3E2-47CA-A8EA-8C5F950D18C6}" type="pres">
      <dgm:prSet presAssocID="{E91135DB-36CA-4142-9ADB-BCD05AAA1F8D}" presName="parentText" presStyleLbl="node1" presStyleIdx="0" presStyleCnt="3" custLinFactNeighborY="-8201">
        <dgm:presLayoutVars>
          <dgm:chMax val="0"/>
          <dgm:bulletEnabled val="1"/>
        </dgm:presLayoutVars>
      </dgm:prSet>
      <dgm:spPr/>
    </dgm:pt>
    <dgm:pt modelId="{B59A0988-34F3-4CDC-A86B-DD236A7B241F}" type="pres">
      <dgm:prSet presAssocID="{E91135DB-36CA-4142-9ADB-BCD05AAA1F8D}" presName="childText" presStyleLbl="revTx" presStyleIdx="0" presStyleCnt="3">
        <dgm:presLayoutVars>
          <dgm:bulletEnabled val="1"/>
        </dgm:presLayoutVars>
      </dgm:prSet>
      <dgm:spPr/>
    </dgm:pt>
    <dgm:pt modelId="{5055BA11-6DD5-4FDD-BF96-9EEA5022AF39}" type="pres">
      <dgm:prSet presAssocID="{CC18F531-CE79-4C1A-B912-D4BBC274694A}" presName="parentText" presStyleLbl="node1" presStyleIdx="1" presStyleCnt="3">
        <dgm:presLayoutVars>
          <dgm:chMax val="0"/>
          <dgm:bulletEnabled val="1"/>
        </dgm:presLayoutVars>
      </dgm:prSet>
      <dgm:spPr/>
    </dgm:pt>
    <dgm:pt modelId="{47DF1FF4-72A2-495E-8B4A-2AEB5DEF4B6D}" type="pres">
      <dgm:prSet presAssocID="{CC18F531-CE79-4C1A-B912-D4BBC274694A}" presName="childText" presStyleLbl="revTx" presStyleIdx="1" presStyleCnt="3" custLinFactNeighborY="-3560">
        <dgm:presLayoutVars>
          <dgm:bulletEnabled val="1"/>
        </dgm:presLayoutVars>
      </dgm:prSet>
      <dgm:spPr/>
    </dgm:pt>
    <dgm:pt modelId="{B4F9B428-CC37-41DA-B13C-35F4D6CF5DCC}" type="pres">
      <dgm:prSet presAssocID="{8C81CF61-D4D4-46AA-A7A7-4789A8F23838}" presName="parentText" presStyleLbl="node1" presStyleIdx="2" presStyleCnt="3">
        <dgm:presLayoutVars>
          <dgm:chMax val="0"/>
          <dgm:bulletEnabled val="1"/>
        </dgm:presLayoutVars>
      </dgm:prSet>
      <dgm:spPr/>
    </dgm:pt>
    <dgm:pt modelId="{1DA632D6-B46C-43F3-8A89-1A3698AB474B}" type="pres">
      <dgm:prSet presAssocID="{8C81CF61-D4D4-46AA-A7A7-4789A8F23838}" presName="childText" presStyleLbl="revTx" presStyleIdx="2" presStyleCnt="3">
        <dgm:presLayoutVars>
          <dgm:bulletEnabled val="1"/>
        </dgm:presLayoutVars>
      </dgm:prSet>
      <dgm:spPr/>
    </dgm:pt>
  </dgm:ptLst>
  <dgm:cxnLst>
    <dgm:cxn modelId="{6E27AB02-8D9F-4BB6-A12E-62211ABAF65E}" type="presOf" srcId="{A365CEBD-7B5C-4483-8E3E-CAC8B32798D7}" destId="{1DA632D6-B46C-43F3-8A89-1A3698AB474B}" srcOrd="0" destOrd="4" presId="urn:microsoft.com/office/officeart/2005/8/layout/vList2"/>
    <dgm:cxn modelId="{A5A2FD07-D000-424B-B1AC-4EED14CEEB26}" srcId="{CC18F531-CE79-4C1A-B912-D4BBC274694A}" destId="{9E40F5F6-3E1B-48A1-9223-54B91AF374DA}" srcOrd="0" destOrd="0" parTransId="{E62F16B1-0FF2-448C-B512-4C8C9010DBE1}" sibTransId="{C6633D07-5095-4603-8821-EF5386B92FFE}"/>
    <dgm:cxn modelId="{503CB00B-BC0D-462C-A8D7-DE93E60B5BEB}" type="presOf" srcId="{8C81CF61-D4D4-46AA-A7A7-4789A8F23838}" destId="{B4F9B428-CC37-41DA-B13C-35F4D6CF5DCC}" srcOrd="0" destOrd="0" presId="urn:microsoft.com/office/officeart/2005/8/layout/vList2"/>
    <dgm:cxn modelId="{F647370E-0C97-4904-A502-471070007351}" srcId="{8C81CF61-D4D4-46AA-A7A7-4789A8F23838}" destId="{27DF6864-67A2-49F5-8688-85510A4A7E36}" srcOrd="2" destOrd="0" parTransId="{F309C887-4263-43E0-920D-DD2F7279D76D}" sibTransId="{A6534C90-F6E9-408A-98F0-4FA9FE99C847}"/>
    <dgm:cxn modelId="{79BA6111-4485-49C2-9296-75083B6E029D}" type="presOf" srcId="{27DF6864-67A2-49F5-8688-85510A4A7E36}" destId="{1DA632D6-B46C-43F3-8A89-1A3698AB474B}" srcOrd="0" destOrd="2" presId="urn:microsoft.com/office/officeart/2005/8/layout/vList2"/>
    <dgm:cxn modelId="{695B1528-5EA4-4E99-85B7-AE1EF3EB1837}" srcId="{8C81CF61-D4D4-46AA-A7A7-4789A8F23838}" destId="{2DA2C933-C9C4-4447-A19D-225EFE297C6E}" srcOrd="3" destOrd="0" parTransId="{3817F52A-6238-462C-9F37-7B4EAE966196}" sibTransId="{DFE72620-53B1-4580-85A6-A89BD990C93F}"/>
    <dgm:cxn modelId="{D8C0352A-61FD-4F6F-A8A5-FF6525244C3C}" srcId="{8C81CF61-D4D4-46AA-A7A7-4789A8F23838}" destId="{6567F3B9-9A41-4089-A6D2-7A46885974B6}" srcOrd="0" destOrd="0" parTransId="{617947FB-DA3F-43DB-A4CB-6DC2AB4A80D1}" sibTransId="{4139338C-6268-499E-AF41-72702FD0FF0A}"/>
    <dgm:cxn modelId="{28698235-5D72-4007-9FDD-BEE00FE895E1}" type="presOf" srcId="{765C9BD5-574C-43F3-8281-49A421B88F42}" destId="{B59A0988-34F3-4CDC-A86B-DD236A7B241F}" srcOrd="0" destOrd="1" presId="urn:microsoft.com/office/officeart/2005/8/layout/vList2"/>
    <dgm:cxn modelId="{96705B40-EC08-41A8-9043-9E5D57032EF1}" srcId="{E91135DB-36CA-4142-9ADB-BCD05AAA1F8D}" destId="{765C9BD5-574C-43F3-8281-49A421B88F42}" srcOrd="1" destOrd="0" parTransId="{4FEAD4F1-802D-42B1-9E65-139B7C639228}" sibTransId="{4AD9AA20-E83A-459B-B6F4-C2F0954B1033}"/>
    <dgm:cxn modelId="{BBB0A25C-A691-4A01-9BEC-7465D0E8F731}" srcId="{8C81CF61-D4D4-46AA-A7A7-4789A8F23838}" destId="{5826F68B-881E-423C-8334-018358FDF494}" srcOrd="1" destOrd="0" parTransId="{E7E36E8D-9D5B-48A7-967B-1B43308041C9}" sibTransId="{68EE5EDE-33C1-481A-9D8C-B4497FEC4569}"/>
    <dgm:cxn modelId="{136A7349-EC3C-4E5D-8080-FD8FC49DA835}" type="presOf" srcId="{2EA7016D-9C08-4B65-B483-46D9E67A8820}" destId="{B011B95D-73E3-47AB-9C14-17BD4EE0AA8D}" srcOrd="0" destOrd="0" presId="urn:microsoft.com/office/officeart/2005/8/layout/vList2"/>
    <dgm:cxn modelId="{6C1A7973-1294-4BFF-B1F1-F9252C7E0AFB}" type="presOf" srcId="{FDBE66A8-C3D6-449E-9F16-D4987422AFC3}" destId="{B59A0988-34F3-4CDC-A86B-DD236A7B241F}" srcOrd="0" destOrd="0" presId="urn:microsoft.com/office/officeart/2005/8/layout/vList2"/>
    <dgm:cxn modelId="{54C5BA82-EF73-438C-8C46-DB3C3729A15E}" srcId="{2EA7016D-9C08-4B65-B483-46D9E67A8820}" destId="{CC18F531-CE79-4C1A-B912-D4BBC274694A}" srcOrd="1" destOrd="0" parTransId="{4E211853-0BBB-4BFC-B7C2-5744019DA75C}" sibTransId="{DC1B0869-C238-4E32-9601-4BCA54134296}"/>
    <dgm:cxn modelId="{407BCAA3-77A9-4472-A884-C30E4549449D}" srcId="{8C81CF61-D4D4-46AA-A7A7-4789A8F23838}" destId="{A365CEBD-7B5C-4483-8E3E-CAC8B32798D7}" srcOrd="4" destOrd="0" parTransId="{1D4B1FFC-4858-42D7-BE70-10FA05EA1956}" sibTransId="{30D57AE4-67D9-45DA-A5A9-7A2D1DA0398D}"/>
    <dgm:cxn modelId="{124DCDA3-90E6-4410-A6F8-F1F279E65768}" type="presOf" srcId="{2DA2C933-C9C4-4447-A19D-225EFE297C6E}" destId="{1DA632D6-B46C-43F3-8A89-1A3698AB474B}" srcOrd="0" destOrd="3" presId="urn:microsoft.com/office/officeart/2005/8/layout/vList2"/>
    <dgm:cxn modelId="{DDC670B5-7AC4-4D2D-8EA2-50634BD95F99}" type="presOf" srcId="{5826F68B-881E-423C-8334-018358FDF494}" destId="{1DA632D6-B46C-43F3-8A89-1A3698AB474B}" srcOrd="0" destOrd="1" presId="urn:microsoft.com/office/officeart/2005/8/layout/vList2"/>
    <dgm:cxn modelId="{D8BC00BD-2417-45D9-BD9C-6C2FFC0FB211}" srcId="{2EA7016D-9C08-4B65-B483-46D9E67A8820}" destId="{8C81CF61-D4D4-46AA-A7A7-4789A8F23838}" srcOrd="2" destOrd="0" parTransId="{88F20A7B-D1EE-4FAB-8B73-10B0FC0479D3}" sibTransId="{D92AC4AF-69D2-47D3-A3FB-E4BD621B78A7}"/>
    <dgm:cxn modelId="{BCCE12BF-3F0B-4EFC-9089-A4CC08F4C7DB}" srcId="{E91135DB-36CA-4142-9ADB-BCD05AAA1F8D}" destId="{1D779D2C-C62F-4160-8E22-97E257AB7C4F}" srcOrd="2" destOrd="0" parTransId="{BEF27DE0-FACD-447A-A104-F62A78F350AA}" sibTransId="{7441DB4A-9D11-438B-B0D3-58E358D96140}"/>
    <dgm:cxn modelId="{5489BBC7-D479-4D5B-9BA6-DA5096C76134}" srcId="{2EA7016D-9C08-4B65-B483-46D9E67A8820}" destId="{E91135DB-36CA-4142-9ADB-BCD05AAA1F8D}" srcOrd="0" destOrd="0" parTransId="{D2658A49-9746-4CED-8063-931ABB695291}" sibTransId="{37F9CD9D-E16E-4E7E-BC27-DAC2407AEF25}"/>
    <dgm:cxn modelId="{CD1227D3-2F76-4D2E-B454-27DBBF34060D}" type="presOf" srcId="{6567F3B9-9A41-4089-A6D2-7A46885974B6}" destId="{1DA632D6-B46C-43F3-8A89-1A3698AB474B}" srcOrd="0" destOrd="0" presId="urn:microsoft.com/office/officeart/2005/8/layout/vList2"/>
    <dgm:cxn modelId="{09B04ED3-69B6-40F0-A91E-549A93D2C303}" srcId="{E91135DB-36CA-4142-9ADB-BCD05AAA1F8D}" destId="{FDBE66A8-C3D6-449E-9F16-D4987422AFC3}" srcOrd="0" destOrd="0" parTransId="{B6DBFEA5-8B1D-49F4-9349-609983BC9A19}" sibTransId="{74E062ED-386B-41AA-B695-4F1E1B2FF1AB}"/>
    <dgm:cxn modelId="{5B3519E0-73CE-4C7D-950A-BF811AF46807}" type="presOf" srcId="{E91135DB-36CA-4142-9ADB-BCD05AAA1F8D}" destId="{BD227115-D3E2-47CA-A8EA-8C5F950D18C6}" srcOrd="0" destOrd="0" presId="urn:microsoft.com/office/officeart/2005/8/layout/vList2"/>
    <dgm:cxn modelId="{636715E2-C59B-42DE-9096-A642B1B36ECE}" type="presOf" srcId="{9E40F5F6-3E1B-48A1-9223-54B91AF374DA}" destId="{47DF1FF4-72A2-495E-8B4A-2AEB5DEF4B6D}" srcOrd="0" destOrd="0" presId="urn:microsoft.com/office/officeart/2005/8/layout/vList2"/>
    <dgm:cxn modelId="{E4B466EE-85E4-465D-84F3-91C9D1FD937D}" type="presOf" srcId="{CC18F531-CE79-4C1A-B912-D4BBC274694A}" destId="{5055BA11-6DD5-4FDD-BF96-9EEA5022AF39}" srcOrd="0" destOrd="0" presId="urn:microsoft.com/office/officeart/2005/8/layout/vList2"/>
    <dgm:cxn modelId="{1E75BCFE-3CAD-477A-B8D3-9DE4815E564A}" type="presOf" srcId="{1D779D2C-C62F-4160-8E22-97E257AB7C4F}" destId="{B59A0988-34F3-4CDC-A86B-DD236A7B241F}" srcOrd="0" destOrd="2" presId="urn:microsoft.com/office/officeart/2005/8/layout/vList2"/>
    <dgm:cxn modelId="{0B1AD5A2-A8E9-4528-A180-1549B6ADD1A5}" type="presParOf" srcId="{B011B95D-73E3-47AB-9C14-17BD4EE0AA8D}" destId="{BD227115-D3E2-47CA-A8EA-8C5F950D18C6}" srcOrd="0" destOrd="0" presId="urn:microsoft.com/office/officeart/2005/8/layout/vList2"/>
    <dgm:cxn modelId="{A8C0AA6F-B25A-41E1-A3CC-F92615A6F6D1}" type="presParOf" srcId="{B011B95D-73E3-47AB-9C14-17BD4EE0AA8D}" destId="{B59A0988-34F3-4CDC-A86B-DD236A7B241F}" srcOrd="1" destOrd="0" presId="urn:microsoft.com/office/officeart/2005/8/layout/vList2"/>
    <dgm:cxn modelId="{39C24160-DB90-4525-8A08-30C99E1AA23F}" type="presParOf" srcId="{B011B95D-73E3-47AB-9C14-17BD4EE0AA8D}" destId="{5055BA11-6DD5-4FDD-BF96-9EEA5022AF39}" srcOrd="2" destOrd="0" presId="urn:microsoft.com/office/officeart/2005/8/layout/vList2"/>
    <dgm:cxn modelId="{8AFCB60D-8968-45E2-AF9F-2C075B78C9C9}" type="presParOf" srcId="{B011B95D-73E3-47AB-9C14-17BD4EE0AA8D}" destId="{47DF1FF4-72A2-495E-8B4A-2AEB5DEF4B6D}" srcOrd="3" destOrd="0" presId="urn:microsoft.com/office/officeart/2005/8/layout/vList2"/>
    <dgm:cxn modelId="{A2ACA9CB-37D6-4270-BBB3-14385EF1C678}" type="presParOf" srcId="{B011B95D-73E3-47AB-9C14-17BD4EE0AA8D}" destId="{B4F9B428-CC37-41DA-B13C-35F4D6CF5DCC}" srcOrd="4" destOrd="0" presId="urn:microsoft.com/office/officeart/2005/8/layout/vList2"/>
    <dgm:cxn modelId="{70B78101-4F61-4A41-91DD-8727C3C5BD5C}" type="presParOf" srcId="{B011B95D-73E3-47AB-9C14-17BD4EE0AA8D}" destId="{1DA632D6-B46C-43F3-8A89-1A3698AB474B}"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227115-D3E2-47CA-A8EA-8C5F950D18C6}">
      <dsp:nvSpPr>
        <dsp:cNvPr id="0" name=""/>
        <dsp:cNvSpPr/>
      </dsp:nvSpPr>
      <dsp:spPr>
        <a:xfrm>
          <a:off x="0" y="0"/>
          <a:ext cx="10515600" cy="527670"/>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1. Introduction</a:t>
          </a:r>
          <a:endParaRPr lang="en-IL" sz="2200" kern="1200" dirty="0"/>
        </a:p>
      </dsp:txBody>
      <dsp:txXfrm>
        <a:off x="25759" y="25759"/>
        <a:ext cx="10464082" cy="476152"/>
      </dsp:txXfrm>
    </dsp:sp>
    <dsp:sp modelId="{B59A0988-34F3-4CDC-A86B-DD236A7B241F}">
      <dsp:nvSpPr>
        <dsp:cNvPr id="0" name=""/>
        <dsp:cNvSpPr/>
      </dsp:nvSpPr>
      <dsp:spPr>
        <a:xfrm>
          <a:off x="0" y="557018"/>
          <a:ext cx="10515600" cy="888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dirty="0"/>
            <a:t>The meniscus and its importance </a:t>
          </a:r>
          <a:endParaRPr lang="en-IL" sz="1700" kern="1200" dirty="0"/>
        </a:p>
        <a:p>
          <a:pPr marL="171450" lvl="1" indent="-171450" algn="l" defTabSz="755650">
            <a:lnSpc>
              <a:spcPct val="90000"/>
            </a:lnSpc>
            <a:spcBef>
              <a:spcPct val="0"/>
            </a:spcBef>
            <a:spcAft>
              <a:spcPct val="20000"/>
            </a:spcAft>
            <a:buChar char="•"/>
          </a:pPr>
          <a:r>
            <a:rPr lang="en-US" sz="1700" kern="1200" dirty="0"/>
            <a:t>Meniscus Tear Types</a:t>
          </a:r>
          <a:endParaRPr lang="en-IL" sz="1700" kern="1200" dirty="0"/>
        </a:p>
        <a:p>
          <a:pPr marL="171450" lvl="1" indent="-171450" algn="l" defTabSz="755650">
            <a:lnSpc>
              <a:spcPct val="90000"/>
            </a:lnSpc>
            <a:spcBef>
              <a:spcPct val="0"/>
            </a:spcBef>
            <a:spcAft>
              <a:spcPct val="20000"/>
            </a:spcAft>
            <a:buChar char="•"/>
          </a:pPr>
          <a:r>
            <a:rPr lang="en-US" sz="1700" kern="1200" dirty="0"/>
            <a:t>Current state</a:t>
          </a:r>
          <a:endParaRPr lang="en-IL" sz="1700" kern="1200" dirty="0"/>
        </a:p>
      </dsp:txBody>
      <dsp:txXfrm>
        <a:off x="0" y="557018"/>
        <a:ext cx="10515600" cy="888030"/>
      </dsp:txXfrm>
    </dsp:sp>
    <dsp:sp modelId="{5055BA11-6DD5-4FDD-BF96-9EEA5022AF39}">
      <dsp:nvSpPr>
        <dsp:cNvPr id="0" name=""/>
        <dsp:cNvSpPr/>
      </dsp:nvSpPr>
      <dsp:spPr>
        <a:xfrm>
          <a:off x="0" y="1445049"/>
          <a:ext cx="10515600" cy="527670"/>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2. The problem</a:t>
          </a:r>
          <a:endParaRPr lang="en-IL" sz="2200" kern="1200" dirty="0"/>
        </a:p>
      </dsp:txBody>
      <dsp:txXfrm>
        <a:off x="25759" y="1470808"/>
        <a:ext cx="10464082" cy="476152"/>
      </dsp:txXfrm>
    </dsp:sp>
    <dsp:sp modelId="{47DF1FF4-72A2-495E-8B4A-2AEB5DEF4B6D}">
      <dsp:nvSpPr>
        <dsp:cNvPr id="0" name=""/>
        <dsp:cNvSpPr/>
      </dsp:nvSpPr>
      <dsp:spPr>
        <a:xfrm>
          <a:off x="0" y="1953933"/>
          <a:ext cx="10515600" cy="364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nl-NL" sz="1700" kern="1200" dirty="0"/>
            <a:t>Challenges in Meniscus Tear Diagnosis</a:t>
          </a:r>
          <a:endParaRPr lang="en-IL" sz="1700" kern="1200" dirty="0"/>
        </a:p>
      </dsp:txBody>
      <dsp:txXfrm>
        <a:off x="0" y="1953933"/>
        <a:ext cx="10515600" cy="364320"/>
      </dsp:txXfrm>
    </dsp:sp>
    <dsp:sp modelId="{B4F9B428-CC37-41DA-B13C-35F4D6CF5DCC}">
      <dsp:nvSpPr>
        <dsp:cNvPr id="0" name=""/>
        <dsp:cNvSpPr/>
      </dsp:nvSpPr>
      <dsp:spPr>
        <a:xfrm>
          <a:off x="0" y="2337039"/>
          <a:ext cx="10515600" cy="527670"/>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3. Proposed research plan </a:t>
          </a:r>
          <a:endParaRPr lang="en-IL" sz="2200" kern="1200" dirty="0"/>
        </a:p>
      </dsp:txBody>
      <dsp:txXfrm>
        <a:off x="25759" y="2362798"/>
        <a:ext cx="10464082" cy="476152"/>
      </dsp:txXfrm>
    </dsp:sp>
    <dsp:sp modelId="{1DA632D6-B46C-43F3-8A89-1A3698AB474B}">
      <dsp:nvSpPr>
        <dsp:cNvPr id="0" name=""/>
        <dsp:cNvSpPr/>
      </dsp:nvSpPr>
      <dsp:spPr>
        <a:xfrm>
          <a:off x="0" y="2864709"/>
          <a:ext cx="10515600" cy="1457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dirty="0"/>
            <a:t>Background</a:t>
          </a:r>
          <a:r>
            <a:rPr lang="he-IL" sz="1700" kern="1200" dirty="0"/>
            <a:t> </a:t>
          </a:r>
          <a:r>
            <a:rPr lang="en-US" sz="1700" kern="1200" dirty="0"/>
            <a:t>and Suggested solution</a:t>
          </a:r>
          <a:endParaRPr lang="en-IL" sz="1700" kern="1200" dirty="0"/>
        </a:p>
        <a:p>
          <a:pPr marL="171450" lvl="1" indent="-171450" algn="l" defTabSz="755650">
            <a:lnSpc>
              <a:spcPct val="90000"/>
            </a:lnSpc>
            <a:spcBef>
              <a:spcPct val="0"/>
            </a:spcBef>
            <a:spcAft>
              <a:spcPct val="20000"/>
            </a:spcAft>
            <a:buChar char="•"/>
          </a:pPr>
          <a:r>
            <a:rPr lang="en-US" sz="1700" kern="1200" dirty="0"/>
            <a:t>Research plan </a:t>
          </a:r>
          <a:endParaRPr lang="en-IL" sz="1700" kern="1200" dirty="0"/>
        </a:p>
        <a:p>
          <a:pPr marL="171450" lvl="1" indent="-171450" algn="l" defTabSz="755650">
            <a:lnSpc>
              <a:spcPct val="90000"/>
            </a:lnSpc>
            <a:spcBef>
              <a:spcPct val="0"/>
            </a:spcBef>
            <a:spcAft>
              <a:spcPct val="20000"/>
            </a:spcAft>
            <a:buChar char="•"/>
          </a:pPr>
          <a:r>
            <a:rPr lang="en-US" sz="1700" kern="1200" dirty="0"/>
            <a:t>Expected Achievements</a:t>
          </a:r>
          <a:endParaRPr lang="en-IL" sz="1700" kern="1200" dirty="0"/>
        </a:p>
        <a:p>
          <a:pPr marL="171450" lvl="1" indent="-171450" algn="l" defTabSz="755650">
            <a:lnSpc>
              <a:spcPct val="90000"/>
            </a:lnSpc>
            <a:spcBef>
              <a:spcPct val="0"/>
            </a:spcBef>
            <a:spcAft>
              <a:spcPct val="20000"/>
            </a:spcAft>
            <a:buChar char="•"/>
          </a:pPr>
          <a:r>
            <a:rPr lang="en-US" sz="1700" kern="1200" dirty="0"/>
            <a:t>Product</a:t>
          </a:r>
          <a:endParaRPr lang="en-IL" sz="1700" kern="1200" dirty="0"/>
        </a:p>
        <a:p>
          <a:pPr marL="171450" lvl="1" indent="-171450" algn="l" defTabSz="755650">
            <a:lnSpc>
              <a:spcPct val="90000"/>
            </a:lnSpc>
            <a:spcBef>
              <a:spcPct val="0"/>
            </a:spcBef>
            <a:spcAft>
              <a:spcPct val="20000"/>
            </a:spcAft>
            <a:buChar char="•"/>
          </a:pPr>
          <a:r>
            <a:rPr lang="en-US" sz="1700" kern="1200" dirty="0"/>
            <a:t>Evaluation/ Verification plan</a:t>
          </a:r>
          <a:endParaRPr lang="en-IL" sz="1700" kern="1200" dirty="0"/>
        </a:p>
      </dsp:txBody>
      <dsp:txXfrm>
        <a:off x="0" y="2864709"/>
        <a:ext cx="10515600" cy="145728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a:extLst>
              <a:ext uri="{FF2B5EF4-FFF2-40B4-BE49-F238E27FC236}">
                <a16:creationId xmlns:a16="http://schemas.microsoft.com/office/drawing/2014/main" id="{C12D8EC7-71B7-4342-B894-504744A0A8F8}"/>
              </a:ext>
            </a:extLst>
          </p:cNvPr>
          <p:cNvSpPr>
            <a:spLocks noGrp="1"/>
          </p:cNvSpPr>
          <p:nvPr>
            <p:ph type="hdr" sz="quarter"/>
          </p:nvPr>
        </p:nvSpPr>
        <p:spPr>
          <a:xfrm>
            <a:off x="3886200" y="0"/>
            <a:ext cx="2971800" cy="458788"/>
          </a:xfrm>
          <a:prstGeom prst="rect">
            <a:avLst/>
          </a:prstGeom>
        </p:spPr>
        <p:txBody>
          <a:bodyPr vert="horz" lIns="91440" tIns="45720" rIns="91440" bIns="45720" rtlCol="1"/>
          <a:lstStyle>
            <a:lvl1pPr algn="l">
              <a:defRPr sz="1200"/>
            </a:lvl1pPr>
          </a:lstStyle>
          <a:p>
            <a:endParaRPr lang="en-IL"/>
          </a:p>
        </p:txBody>
      </p:sp>
      <p:sp>
        <p:nvSpPr>
          <p:cNvPr id="3" name="מציין מיקום של תאריך 2">
            <a:extLst>
              <a:ext uri="{FF2B5EF4-FFF2-40B4-BE49-F238E27FC236}">
                <a16:creationId xmlns:a16="http://schemas.microsoft.com/office/drawing/2014/main" id="{4CDAD81B-D88D-4849-8A87-2DC280C722F8}"/>
              </a:ext>
            </a:extLst>
          </p:cNvPr>
          <p:cNvSpPr>
            <a:spLocks noGrp="1"/>
          </p:cNvSpPr>
          <p:nvPr>
            <p:ph type="dt" sz="quarter" idx="1"/>
          </p:nvPr>
        </p:nvSpPr>
        <p:spPr>
          <a:xfrm>
            <a:off x="1588" y="0"/>
            <a:ext cx="2971800" cy="458788"/>
          </a:xfrm>
          <a:prstGeom prst="rect">
            <a:avLst/>
          </a:prstGeom>
        </p:spPr>
        <p:txBody>
          <a:bodyPr vert="horz" lIns="91440" tIns="45720" rIns="91440" bIns="45720" rtlCol="1"/>
          <a:lstStyle>
            <a:lvl1pPr algn="r">
              <a:defRPr sz="1200"/>
            </a:lvl1pPr>
          </a:lstStyle>
          <a:p>
            <a:r>
              <a:rPr lang="en-IL"/>
              <a:t>19/05/2024</a:t>
            </a:r>
          </a:p>
        </p:txBody>
      </p:sp>
      <p:sp>
        <p:nvSpPr>
          <p:cNvPr id="4" name="מציין מיקום של כותרת תחתונה 3">
            <a:extLst>
              <a:ext uri="{FF2B5EF4-FFF2-40B4-BE49-F238E27FC236}">
                <a16:creationId xmlns:a16="http://schemas.microsoft.com/office/drawing/2014/main" id="{0BD7BD2E-5EA1-404B-846E-5F0B7459BEC3}"/>
              </a:ext>
            </a:extLst>
          </p:cNvPr>
          <p:cNvSpPr>
            <a:spLocks noGrp="1"/>
          </p:cNvSpPr>
          <p:nvPr>
            <p:ph type="ftr" sz="quarter" idx="2"/>
          </p:nvPr>
        </p:nvSpPr>
        <p:spPr>
          <a:xfrm>
            <a:off x="3886200" y="8685213"/>
            <a:ext cx="2971800" cy="458787"/>
          </a:xfrm>
          <a:prstGeom prst="rect">
            <a:avLst/>
          </a:prstGeom>
        </p:spPr>
        <p:txBody>
          <a:bodyPr vert="horz" lIns="91440" tIns="45720" rIns="91440" bIns="45720" rtlCol="1" anchor="b"/>
          <a:lstStyle>
            <a:lvl1pPr algn="l">
              <a:defRPr sz="1200"/>
            </a:lvl1pPr>
          </a:lstStyle>
          <a:p>
            <a:endParaRPr lang="en-IL"/>
          </a:p>
        </p:txBody>
      </p:sp>
      <p:sp>
        <p:nvSpPr>
          <p:cNvPr id="5" name="מציין מיקום של מספר שקופית 4">
            <a:extLst>
              <a:ext uri="{FF2B5EF4-FFF2-40B4-BE49-F238E27FC236}">
                <a16:creationId xmlns:a16="http://schemas.microsoft.com/office/drawing/2014/main" id="{05C7FADE-55D1-4829-AA2F-6650CA685C4F}"/>
              </a:ext>
            </a:extLst>
          </p:cNvPr>
          <p:cNvSpPr>
            <a:spLocks noGrp="1"/>
          </p:cNvSpPr>
          <p:nvPr>
            <p:ph type="sldNum" sz="quarter" idx="3"/>
          </p:nvPr>
        </p:nvSpPr>
        <p:spPr>
          <a:xfrm>
            <a:off x="1588" y="8685213"/>
            <a:ext cx="2971800" cy="458787"/>
          </a:xfrm>
          <a:prstGeom prst="rect">
            <a:avLst/>
          </a:prstGeom>
        </p:spPr>
        <p:txBody>
          <a:bodyPr vert="horz" lIns="91440" tIns="45720" rIns="91440" bIns="45720" rtlCol="1" anchor="b"/>
          <a:lstStyle>
            <a:lvl1pPr algn="r">
              <a:defRPr sz="1200"/>
            </a:lvl1pPr>
          </a:lstStyle>
          <a:p>
            <a:fld id="{8375C62E-411A-4894-8930-D44E94702929}" type="slidenum">
              <a:rPr lang="en-IL" smtClean="0"/>
              <a:t>‹#›</a:t>
            </a:fld>
            <a:endParaRPr lang="en-IL"/>
          </a:p>
        </p:txBody>
      </p:sp>
    </p:spTree>
    <p:extLst>
      <p:ext uri="{BB962C8B-B14F-4D97-AF65-F5344CB8AC3E}">
        <p14:creationId xmlns:p14="http://schemas.microsoft.com/office/powerpoint/2010/main" val="3613851045"/>
      </p:ext>
    </p:extLst>
  </p:cSld>
  <p:clrMap bg1="lt1" tx1="dk1" bg2="lt2" tx2="dk2" accent1="accent1" accent2="accent2" accent3="accent3" accent4="accent4" accent5="accent5" accent6="accent6" hlink="hlink" folHlink="folHlink"/>
  <p:hf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l">
              <a:defRPr sz="1200"/>
            </a:lvl1pPr>
          </a:lstStyle>
          <a:p>
            <a:endParaRPr lang="en-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r">
              <a:defRPr sz="1200"/>
            </a:lvl1pPr>
          </a:lstStyle>
          <a:p>
            <a:r>
              <a:rPr lang="en-IL"/>
              <a:t>19/05/2024</a:t>
            </a:r>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en-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IL"/>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l">
              <a:defRPr sz="1200"/>
            </a:lvl1pPr>
          </a:lstStyle>
          <a:p>
            <a:endParaRPr lang="en-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r">
              <a:defRPr sz="1200"/>
            </a:lvl1pPr>
          </a:lstStyle>
          <a:p>
            <a:fld id="{7DBFA32A-F7BF-4A0C-BB35-9A168065CF47}" type="slidenum">
              <a:rPr lang="en-IL" smtClean="0"/>
              <a:t>‹#›</a:t>
            </a:fld>
            <a:endParaRPr lang="en-IL"/>
          </a:p>
        </p:txBody>
      </p:sp>
    </p:spTree>
    <p:extLst>
      <p:ext uri="{BB962C8B-B14F-4D97-AF65-F5344CB8AC3E}">
        <p14:creationId xmlns:p14="http://schemas.microsoft.com/office/powerpoint/2010/main" val="1357940143"/>
      </p:ext>
    </p:extLst>
  </p:cSld>
  <p:clrMap bg1="lt1" tx1="dk1" bg2="lt2" tx2="dk2" accent1="accent1" accent2="accent2" accent3="accent3" accent4="accent4" accent5="accent5" accent6="accent6" hlink="hlink" folHlink="folHlink"/>
  <p:hf ftr="0"/>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US" dirty="0"/>
          </a:p>
        </p:txBody>
      </p:sp>
      <p:sp>
        <p:nvSpPr>
          <p:cNvPr id="4" name="מציין מיקום של כותרת עליונה 3"/>
          <p:cNvSpPr>
            <a:spLocks noGrp="1"/>
          </p:cNvSpPr>
          <p:nvPr>
            <p:ph type="hdr" sz="quarter"/>
          </p:nvPr>
        </p:nvSpPr>
        <p:spPr/>
        <p:txBody>
          <a:bodyPr/>
          <a:lstStyle/>
          <a:p>
            <a:endParaRPr lang="en-IL"/>
          </a:p>
        </p:txBody>
      </p:sp>
      <p:sp>
        <p:nvSpPr>
          <p:cNvPr id="5" name="מציין מיקום של תאריך 4"/>
          <p:cNvSpPr>
            <a:spLocks noGrp="1"/>
          </p:cNvSpPr>
          <p:nvPr>
            <p:ph type="dt" idx="1"/>
          </p:nvPr>
        </p:nvSpPr>
        <p:spPr/>
        <p:txBody>
          <a:bodyPr/>
          <a:lstStyle/>
          <a:p>
            <a:r>
              <a:rPr lang="en-IL"/>
              <a:t>19/05/2024</a:t>
            </a:r>
          </a:p>
        </p:txBody>
      </p:sp>
      <p:sp>
        <p:nvSpPr>
          <p:cNvPr id="6" name="מציין מיקום של מספר שקופית 5"/>
          <p:cNvSpPr>
            <a:spLocks noGrp="1"/>
          </p:cNvSpPr>
          <p:nvPr>
            <p:ph type="sldNum" sz="quarter" idx="5"/>
          </p:nvPr>
        </p:nvSpPr>
        <p:spPr/>
        <p:txBody>
          <a:bodyPr/>
          <a:lstStyle/>
          <a:p>
            <a:fld id="{7DBFA32A-F7BF-4A0C-BB35-9A168065CF47}" type="slidenum">
              <a:rPr lang="en-IL" smtClean="0"/>
              <a:t>1</a:t>
            </a:fld>
            <a:endParaRPr lang="en-IL"/>
          </a:p>
        </p:txBody>
      </p:sp>
    </p:spTree>
    <p:extLst>
      <p:ext uri="{BB962C8B-B14F-4D97-AF65-F5344CB8AC3E}">
        <p14:creationId xmlns:p14="http://schemas.microsoft.com/office/powerpoint/2010/main" val="8826310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endParaRPr lang="en-US" sz="1800" dirty="0">
              <a:effectLst/>
              <a:latin typeface="Times New Roman" panose="02020603050405020304" pitchFamily="18" charset="0"/>
              <a:ea typeface="Times New Roman" panose="02020603050405020304" pitchFamily="18" charset="0"/>
            </a:endParaRPr>
          </a:p>
        </p:txBody>
      </p:sp>
      <p:sp>
        <p:nvSpPr>
          <p:cNvPr id="4" name="מציין מיקום של כותרת עליונה 3"/>
          <p:cNvSpPr>
            <a:spLocks noGrp="1"/>
          </p:cNvSpPr>
          <p:nvPr>
            <p:ph type="hdr" sz="quarter"/>
          </p:nvPr>
        </p:nvSpPr>
        <p:spPr/>
        <p:txBody>
          <a:bodyPr/>
          <a:lstStyle/>
          <a:p>
            <a:endParaRPr lang="en-IL"/>
          </a:p>
        </p:txBody>
      </p:sp>
      <p:sp>
        <p:nvSpPr>
          <p:cNvPr id="5" name="מציין מיקום של תאריך 4"/>
          <p:cNvSpPr>
            <a:spLocks noGrp="1"/>
          </p:cNvSpPr>
          <p:nvPr>
            <p:ph type="dt" idx="1"/>
          </p:nvPr>
        </p:nvSpPr>
        <p:spPr/>
        <p:txBody>
          <a:bodyPr/>
          <a:lstStyle/>
          <a:p>
            <a:r>
              <a:rPr lang="en-IL"/>
              <a:t>19/05/2024</a:t>
            </a:r>
          </a:p>
        </p:txBody>
      </p:sp>
      <p:sp>
        <p:nvSpPr>
          <p:cNvPr id="6" name="מציין מיקום של מספר שקופית 5"/>
          <p:cNvSpPr>
            <a:spLocks noGrp="1"/>
          </p:cNvSpPr>
          <p:nvPr>
            <p:ph type="sldNum" sz="quarter" idx="5"/>
          </p:nvPr>
        </p:nvSpPr>
        <p:spPr/>
        <p:txBody>
          <a:bodyPr/>
          <a:lstStyle/>
          <a:p>
            <a:fld id="{7DBFA32A-F7BF-4A0C-BB35-9A168065CF47}" type="slidenum">
              <a:rPr lang="en-IL" smtClean="0"/>
              <a:t>10</a:t>
            </a:fld>
            <a:endParaRPr lang="en-IL"/>
          </a:p>
        </p:txBody>
      </p:sp>
    </p:spTree>
    <p:extLst>
      <p:ext uri="{BB962C8B-B14F-4D97-AF65-F5344CB8AC3E}">
        <p14:creationId xmlns:p14="http://schemas.microsoft.com/office/powerpoint/2010/main" val="10393054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a:t>We aim to develop a system  that can accurately classify meniscal tears and their types from MRI scans.</a:t>
            </a:r>
          </a:p>
          <a:p>
            <a:pPr algn="l" rtl="0"/>
            <a:endParaRPr lang="en-US"/>
          </a:p>
          <a:p>
            <a:pPr algn="l" rtl="0"/>
            <a:r>
              <a:rPr lang="en-US"/>
              <a:t>By utilizing deep learning, we expect significant improvements in diagnostic accuracy and efficiency compared to traditional methods. Additionally, the model minimizes inter-observer variability among radiologists, leading to more consistent diagnoses and ultimately, better patient care.</a:t>
            </a:r>
          </a:p>
          <a:p>
            <a:pPr algn="l" rtl="0"/>
            <a:endParaRPr lang="en-US"/>
          </a:p>
          <a:p>
            <a:pPr algn="l" rtl="0"/>
            <a:r>
              <a:rPr lang="en-US"/>
              <a:t>Faster and more accurate MRI analysis through deep learning allows for earlier intervention and treatment planning, which is crucial for achieving better patient outcomes. Overall, this deep learning approach has the potential to revolutionize meniscal tear diagnosis in MRI scans.</a:t>
            </a:r>
            <a:endParaRPr lang="en-US" dirty="0"/>
          </a:p>
        </p:txBody>
      </p:sp>
      <p:sp>
        <p:nvSpPr>
          <p:cNvPr id="4" name="מציין מיקום של כותרת עליונה 3"/>
          <p:cNvSpPr>
            <a:spLocks noGrp="1"/>
          </p:cNvSpPr>
          <p:nvPr>
            <p:ph type="hdr" sz="quarter"/>
          </p:nvPr>
        </p:nvSpPr>
        <p:spPr/>
        <p:txBody>
          <a:bodyPr/>
          <a:lstStyle/>
          <a:p>
            <a:endParaRPr lang="en-IL"/>
          </a:p>
        </p:txBody>
      </p:sp>
      <p:sp>
        <p:nvSpPr>
          <p:cNvPr id="5" name="מציין מיקום של תאריך 4"/>
          <p:cNvSpPr>
            <a:spLocks noGrp="1"/>
          </p:cNvSpPr>
          <p:nvPr>
            <p:ph type="dt" idx="1"/>
          </p:nvPr>
        </p:nvSpPr>
        <p:spPr/>
        <p:txBody>
          <a:bodyPr/>
          <a:lstStyle/>
          <a:p>
            <a:r>
              <a:rPr lang="en-IL"/>
              <a:t>19/05/2024</a:t>
            </a:r>
          </a:p>
        </p:txBody>
      </p:sp>
      <p:sp>
        <p:nvSpPr>
          <p:cNvPr id="6" name="מציין מיקום של מספר שקופית 5"/>
          <p:cNvSpPr>
            <a:spLocks noGrp="1"/>
          </p:cNvSpPr>
          <p:nvPr>
            <p:ph type="sldNum" sz="quarter" idx="5"/>
          </p:nvPr>
        </p:nvSpPr>
        <p:spPr/>
        <p:txBody>
          <a:bodyPr/>
          <a:lstStyle/>
          <a:p>
            <a:fld id="{7DBFA32A-F7BF-4A0C-BB35-9A168065CF47}" type="slidenum">
              <a:rPr lang="en-IL" smtClean="0"/>
              <a:t>11</a:t>
            </a:fld>
            <a:endParaRPr lang="en-IL"/>
          </a:p>
        </p:txBody>
      </p:sp>
    </p:spTree>
    <p:extLst>
      <p:ext uri="{BB962C8B-B14F-4D97-AF65-F5344CB8AC3E}">
        <p14:creationId xmlns:p14="http://schemas.microsoft.com/office/powerpoint/2010/main" val="11135373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US" dirty="0"/>
          </a:p>
        </p:txBody>
      </p:sp>
      <p:sp>
        <p:nvSpPr>
          <p:cNvPr id="4" name="מציין מיקום של כותרת עליונה 3"/>
          <p:cNvSpPr>
            <a:spLocks noGrp="1"/>
          </p:cNvSpPr>
          <p:nvPr>
            <p:ph type="hdr" sz="quarter"/>
          </p:nvPr>
        </p:nvSpPr>
        <p:spPr/>
        <p:txBody>
          <a:bodyPr/>
          <a:lstStyle/>
          <a:p>
            <a:endParaRPr lang="en-IL"/>
          </a:p>
        </p:txBody>
      </p:sp>
      <p:sp>
        <p:nvSpPr>
          <p:cNvPr id="5" name="מציין מיקום של תאריך 4"/>
          <p:cNvSpPr>
            <a:spLocks noGrp="1"/>
          </p:cNvSpPr>
          <p:nvPr>
            <p:ph type="dt" idx="1"/>
          </p:nvPr>
        </p:nvSpPr>
        <p:spPr/>
        <p:txBody>
          <a:bodyPr/>
          <a:lstStyle/>
          <a:p>
            <a:r>
              <a:rPr lang="en-IL"/>
              <a:t>19/05/2024</a:t>
            </a:r>
          </a:p>
        </p:txBody>
      </p:sp>
      <p:sp>
        <p:nvSpPr>
          <p:cNvPr id="6" name="מציין מיקום של מספר שקופית 5"/>
          <p:cNvSpPr>
            <a:spLocks noGrp="1"/>
          </p:cNvSpPr>
          <p:nvPr>
            <p:ph type="sldNum" sz="quarter" idx="5"/>
          </p:nvPr>
        </p:nvSpPr>
        <p:spPr/>
        <p:txBody>
          <a:bodyPr/>
          <a:lstStyle/>
          <a:p>
            <a:fld id="{7DBFA32A-F7BF-4A0C-BB35-9A168065CF47}" type="slidenum">
              <a:rPr lang="en-IL" smtClean="0"/>
              <a:t>12</a:t>
            </a:fld>
            <a:endParaRPr lang="en-IL"/>
          </a:p>
        </p:txBody>
      </p:sp>
    </p:spTree>
    <p:extLst>
      <p:ext uri="{BB962C8B-B14F-4D97-AF65-F5344CB8AC3E}">
        <p14:creationId xmlns:p14="http://schemas.microsoft.com/office/powerpoint/2010/main" val="17292690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כותרת עליונה 3"/>
          <p:cNvSpPr>
            <a:spLocks noGrp="1"/>
          </p:cNvSpPr>
          <p:nvPr>
            <p:ph type="hdr" sz="quarter"/>
          </p:nvPr>
        </p:nvSpPr>
        <p:spPr/>
        <p:txBody>
          <a:bodyPr/>
          <a:lstStyle/>
          <a:p>
            <a:endParaRPr lang="en-IL"/>
          </a:p>
        </p:txBody>
      </p:sp>
      <p:sp>
        <p:nvSpPr>
          <p:cNvPr id="5" name="מציין מיקום של תאריך 4"/>
          <p:cNvSpPr>
            <a:spLocks noGrp="1"/>
          </p:cNvSpPr>
          <p:nvPr>
            <p:ph type="dt" idx="1"/>
          </p:nvPr>
        </p:nvSpPr>
        <p:spPr/>
        <p:txBody>
          <a:bodyPr/>
          <a:lstStyle/>
          <a:p>
            <a:r>
              <a:rPr lang="en-IL"/>
              <a:t>19/05/2024</a:t>
            </a:r>
          </a:p>
        </p:txBody>
      </p:sp>
      <p:sp>
        <p:nvSpPr>
          <p:cNvPr id="6" name="מציין מיקום של מספר שקופית 5"/>
          <p:cNvSpPr>
            <a:spLocks noGrp="1"/>
          </p:cNvSpPr>
          <p:nvPr>
            <p:ph type="sldNum" sz="quarter" idx="5"/>
          </p:nvPr>
        </p:nvSpPr>
        <p:spPr/>
        <p:txBody>
          <a:bodyPr/>
          <a:lstStyle/>
          <a:p>
            <a:fld id="{7DBFA32A-F7BF-4A0C-BB35-9A168065CF47}" type="slidenum">
              <a:rPr lang="en-IL" smtClean="0"/>
              <a:t>13</a:t>
            </a:fld>
            <a:endParaRPr lang="en-IL"/>
          </a:p>
        </p:txBody>
      </p:sp>
    </p:spTree>
    <p:extLst>
      <p:ext uri="{BB962C8B-B14F-4D97-AF65-F5344CB8AC3E}">
        <p14:creationId xmlns:p14="http://schemas.microsoft.com/office/powerpoint/2010/main" val="30042303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a:endParaRPr lang="he-IL" dirty="0">
              <a:ea typeface="Calibri" panose="020F0502020204030204"/>
            </a:endParaRPr>
          </a:p>
        </p:txBody>
      </p:sp>
      <p:sp>
        <p:nvSpPr>
          <p:cNvPr id="4" name="מציין מיקום של כותרת עליונה 3"/>
          <p:cNvSpPr>
            <a:spLocks noGrp="1"/>
          </p:cNvSpPr>
          <p:nvPr>
            <p:ph type="hdr" sz="quarter"/>
          </p:nvPr>
        </p:nvSpPr>
        <p:spPr/>
        <p:txBody>
          <a:bodyPr/>
          <a:lstStyle/>
          <a:p>
            <a:endParaRPr lang="en-IL"/>
          </a:p>
        </p:txBody>
      </p:sp>
      <p:sp>
        <p:nvSpPr>
          <p:cNvPr id="5" name="מציין מיקום של תאריך 4"/>
          <p:cNvSpPr>
            <a:spLocks noGrp="1"/>
          </p:cNvSpPr>
          <p:nvPr>
            <p:ph type="dt" idx="1"/>
          </p:nvPr>
        </p:nvSpPr>
        <p:spPr/>
        <p:txBody>
          <a:bodyPr/>
          <a:lstStyle/>
          <a:p>
            <a:r>
              <a:rPr lang="en-IL"/>
              <a:t>19/05/2024</a:t>
            </a:r>
          </a:p>
        </p:txBody>
      </p:sp>
      <p:sp>
        <p:nvSpPr>
          <p:cNvPr id="6" name="מציין מיקום של מספר שקופית 5"/>
          <p:cNvSpPr>
            <a:spLocks noGrp="1"/>
          </p:cNvSpPr>
          <p:nvPr>
            <p:ph type="sldNum" sz="quarter" idx="5"/>
          </p:nvPr>
        </p:nvSpPr>
        <p:spPr/>
        <p:txBody>
          <a:bodyPr/>
          <a:lstStyle/>
          <a:p>
            <a:fld id="{7DBFA32A-F7BF-4A0C-BB35-9A168065CF47}" type="slidenum">
              <a:rPr lang="en-IL" smtClean="0"/>
              <a:t>14</a:t>
            </a:fld>
            <a:endParaRPr lang="en-IL"/>
          </a:p>
        </p:txBody>
      </p:sp>
    </p:spTree>
    <p:extLst>
      <p:ext uri="{BB962C8B-B14F-4D97-AF65-F5344CB8AC3E}">
        <p14:creationId xmlns:p14="http://schemas.microsoft.com/office/powerpoint/2010/main" val="632762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US" dirty="0"/>
          </a:p>
        </p:txBody>
      </p:sp>
      <p:sp>
        <p:nvSpPr>
          <p:cNvPr id="4" name="מציין מיקום של כותרת עליונה 3"/>
          <p:cNvSpPr>
            <a:spLocks noGrp="1"/>
          </p:cNvSpPr>
          <p:nvPr>
            <p:ph type="hdr" sz="quarter"/>
          </p:nvPr>
        </p:nvSpPr>
        <p:spPr/>
        <p:txBody>
          <a:bodyPr/>
          <a:lstStyle/>
          <a:p>
            <a:endParaRPr lang="en-IL"/>
          </a:p>
        </p:txBody>
      </p:sp>
      <p:sp>
        <p:nvSpPr>
          <p:cNvPr id="5" name="מציין מיקום של תאריך 4"/>
          <p:cNvSpPr>
            <a:spLocks noGrp="1"/>
          </p:cNvSpPr>
          <p:nvPr>
            <p:ph type="dt" idx="1"/>
          </p:nvPr>
        </p:nvSpPr>
        <p:spPr/>
        <p:txBody>
          <a:bodyPr/>
          <a:lstStyle/>
          <a:p>
            <a:r>
              <a:rPr lang="en-IL"/>
              <a:t>19/05/2024</a:t>
            </a:r>
          </a:p>
        </p:txBody>
      </p:sp>
      <p:sp>
        <p:nvSpPr>
          <p:cNvPr id="6" name="מציין מיקום של מספר שקופית 5"/>
          <p:cNvSpPr>
            <a:spLocks noGrp="1"/>
          </p:cNvSpPr>
          <p:nvPr>
            <p:ph type="sldNum" sz="quarter" idx="5"/>
          </p:nvPr>
        </p:nvSpPr>
        <p:spPr/>
        <p:txBody>
          <a:bodyPr/>
          <a:lstStyle/>
          <a:p>
            <a:fld id="{7DBFA32A-F7BF-4A0C-BB35-9A168065CF47}" type="slidenum">
              <a:rPr lang="en-IL" smtClean="0"/>
              <a:t>2</a:t>
            </a:fld>
            <a:endParaRPr lang="en-IL"/>
          </a:p>
        </p:txBody>
      </p:sp>
    </p:spTree>
    <p:extLst>
      <p:ext uri="{BB962C8B-B14F-4D97-AF65-F5344CB8AC3E}">
        <p14:creationId xmlns:p14="http://schemas.microsoft.com/office/powerpoint/2010/main" val="25813024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endParaRPr lang="en-US" dirty="0"/>
          </a:p>
        </p:txBody>
      </p:sp>
      <p:sp>
        <p:nvSpPr>
          <p:cNvPr id="4" name="מציין מיקום של כותרת עליונה 3"/>
          <p:cNvSpPr>
            <a:spLocks noGrp="1"/>
          </p:cNvSpPr>
          <p:nvPr>
            <p:ph type="hdr" sz="quarter"/>
          </p:nvPr>
        </p:nvSpPr>
        <p:spPr/>
        <p:txBody>
          <a:bodyPr/>
          <a:lstStyle/>
          <a:p>
            <a:endParaRPr lang="en-IL"/>
          </a:p>
        </p:txBody>
      </p:sp>
      <p:sp>
        <p:nvSpPr>
          <p:cNvPr id="5" name="מציין מיקום של תאריך 4"/>
          <p:cNvSpPr>
            <a:spLocks noGrp="1"/>
          </p:cNvSpPr>
          <p:nvPr>
            <p:ph type="dt" idx="1"/>
          </p:nvPr>
        </p:nvSpPr>
        <p:spPr/>
        <p:txBody>
          <a:bodyPr/>
          <a:lstStyle/>
          <a:p>
            <a:r>
              <a:rPr lang="en-IL"/>
              <a:t>19/05/2024</a:t>
            </a:r>
          </a:p>
        </p:txBody>
      </p:sp>
      <p:sp>
        <p:nvSpPr>
          <p:cNvPr id="6" name="מציין מיקום של מספר שקופית 5"/>
          <p:cNvSpPr>
            <a:spLocks noGrp="1"/>
          </p:cNvSpPr>
          <p:nvPr>
            <p:ph type="sldNum" sz="quarter" idx="5"/>
          </p:nvPr>
        </p:nvSpPr>
        <p:spPr/>
        <p:txBody>
          <a:bodyPr/>
          <a:lstStyle/>
          <a:p>
            <a:fld id="{7DBFA32A-F7BF-4A0C-BB35-9A168065CF47}" type="slidenum">
              <a:rPr lang="en-IL" smtClean="0"/>
              <a:t>3</a:t>
            </a:fld>
            <a:endParaRPr lang="en-IL"/>
          </a:p>
        </p:txBody>
      </p:sp>
    </p:spTree>
    <p:extLst>
      <p:ext uri="{BB962C8B-B14F-4D97-AF65-F5344CB8AC3E}">
        <p14:creationId xmlns:p14="http://schemas.microsoft.com/office/powerpoint/2010/main" val="23184388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endParaRPr lang="en-US" dirty="0"/>
          </a:p>
        </p:txBody>
      </p:sp>
      <p:sp>
        <p:nvSpPr>
          <p:cNvPr id="4" name="מציין מיקום של כותרת עליונה 3"/>
          <p:cNvSpPr>
            <a:spLocks noGrp="1"/>
          </p:cNvSpPr>
          <p:nvPr>
            <p:ph type="hdr" sz="quarter"/>
          </p:nvPr>
        </p:nvSpPr>
        <p:spPr/>
        <p:txBody>
          <a:bodyPr/>
          <a:lstStyle/>
          <a:p>
            <a:endParaRPr lang="en-IL"/>
          </a:p>
        </p:txBody>
      </p:sp>
      <p:sp>
        <p:nvSpPr>
          <p:cNvPr id="5" name="מציין מיקום של תאריך 4"/>
          <p:cNvSpPr>
            <a:spLocks noGrp="1"/>
          </p:cNvSpPr>
          <p:nvPr>
            <p:ph type="dt" idx="1"/>
          </p:nvPr>
        </p:nvSpPr>
        <p:spPr/>
        <p:txBody>
          <a:bodyPr/>
          <a:lstStyle/>
          <a:p>
            <a:r>
              <a:rPr lang="en-IL"/>
              <a:t>19/05/2024</a:t>
            </a:r>
          </a:p>
        </p:txBody>
      </p:sp>
      <p:sp>
        <p:nvSpPr>
          <p:cNvPr id="6" name="מציין מיקום של מספר שקופית 5"/>
          <p:cNvSpPr>
            <a:spLocks noGrp="1"/>
          </p:cNvSpPr>
          <p:nvPr>
            <p:ph type="sldNum" sz="quarter" idx="5"/>
          </p:nvPr>
        </p:nvSpPr>
        <p:spPr/>
        <p:txBody>
          <a:bodyPr/>
          <a:lstStyle/>
          <a:p>
            <a:fld id="{7DBFA32A-F7BF-4A0C-BB35-9A168065CF47}" type="slidenum">
              <a:rPr lang="en-IL" smtClean="0"/>
              <a:t>4</a:t>
            </a:fld>
            <a:endParaRPr lang="en-IL"/>
          </a:p>
        </p:txBody>
      </p:sp>
    </p:spTree>
    <p:extLst>
      <p:ext uri="{BB962C8B-B14F-4D97-AF65-F5344CB8AC3E}">
        <p14:creationId xmlns:p14="http://schemas.microsoft.com/office/powerpoint/2010/main" val="11093780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endParaRPr lang="he-IL" dirty="0">
              <a:ea typeface="Calibri"/>
              <a:cs typeface="Calibri"/>
            </a:endParaRPr>
          </a:p>
        </p:txBody>
      </p:sp>
      <p:sp>
        <p:nvSpPr>
          <p:cNvPr id="4" name="מציין מיקום של כותרת עליונה 3"/>
          <p:cNvSpPr>
            <a:spLocks noGrp="1"/>
          </p:cNvSpPr>
          <p:nvPr>
            <p:ph type="hdr" sz="quarter"/>
          </p:nvPr>
        </p:nvSpPr>
        <p:spPr/>
        <p:txBody>
          <a:bodyPr/>
          <a:lstStyle/>
          <a:p>
            <a:endParaRPr lang="en-IL"/>
          </a:p>
        </p:txBody>
      </p:sp>
      <p:sp>
        <p:nvSpPr>
          <p:cNvPr id="5" name="מציין מיקום של תאריך 4"/>
          <p:cNvSpPr>
            <a:spLocks noGrp="1"/>
          </p:cNvSpPr>
          <p:nvPr>
            <p:ph type="dt" idx="1"/>
          </p:nvPr>
        </p:nvSpPr>
        <p:spPr/>
        <p:txBody>
          <a:bodyPr/>
          <a:lstStyle/>
          <a:p>
            <a:r>
              <a:rPr lang="en-IL"/>
              <a:t>19/05/2024</a:t>
            </a:r>
          </a:p>
        </p:txBody>
      </p:sp>
      <p:sp>
        <p:nvSpPr>
          <p:cNvPr id="6" name="מציין מיקום של מספר שקופית 5"/>
          <p:cNvSpPr>
            <a:spLocks noGrp="1"/>
          </p:cNvSpPr>
          <p:nvPr>
            <p:ph type="sldNum" sz="quarter" idx="5"/>
          </p:nvPr>
        </p:nvSpPr>
        <p:spPr/>
        <p:txBody>
          <a:bodyPr/>
          <a:lstStyle/>
          <a:p>
            <a:fld id="{7DBFA32A-F7BF-4A0C-BB35-9A168065CF47}" type="slidenum">
              <a:rPr lang="en-IL" smtClean="0"/>
              <a:t>5</a:t>
            </a:fld>
            <a:endParaRPr lang="en-IL"/>
          </a:p>
        </p:txBody>
      </p:sp>
    </p:spTree>
    <p:extLst>
      <p:ext uri="{BB962C8B-B14F-4D97-AF65-F5344CB8AC3E}">
        <p14:creationId xmlns:p14="http://schemas.microsoft.com/office/powerpoint/2010/main" val="1478168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endParaRPr lang="en-US" dirty="0"/>
          </a:p>
        </p:txBody>
      </p:sp>
      <p:sp>
        <p:nvSpPr>
          <p:cNvPr id="4" name="מציין מיקום של כותרת עליונה 3"/>
          <p:cNvSpPr>
            <a:spLocks noGrp="1"/>
          </p:cNvSpPr>
          <p:nvPr>
            <p:ph type="hdr" sz="quarter"/>
          </p:nvPr>
        </p:nvSpPr>
        <p:spPr/>
        <p:txBody>
          <a:bodyPr/>
          <a:lstStyle/>
          <a:p>
            <a:endParaRPr lang="en-IL"/>
          </a:p>
        </p:txBody>
      </p:sp>
      <p:sp>
        <p:nvSpPr>
          <p:cNvPr id="5" name="מציין מיקום של תאריך 4"/>
          <p:cNvSpPr>
            <a:spLocks noGrp="1"/>
          </p:cNvSpPr>
          <p:nvPr>
            <p:ph type="dt" idx="1"/>
          </p:nvPr>
        </p:nvSpPr>
        <p:spPr/>
        <p:txBody>
          <a:bodyPr/>
          <a:lstStyle/>
          <a:p>
            <a:r>
              <a:rPr lang="en-IL"/>
              <a:t>19/05/2024</a:t>
            </a:r>
          </a:p>
        </p:txBody>
      </p:sp>
      <p:sp>
        <p:nvSpPr>
          <p:cNvPr id="6" name="מציין מיקום של מספר שקופית 5"/>
          <p:cNvSpPr>
            <a:spLocks noGrp="1"/>
          </p:cNvSpPr>
          <p:nvPr>
            <p:ph type="sldNum" sz="quarter" idx="5"/>
          </p:nvPr>
        </p:nvSpPr>
        <p:spPr/>
        <p:txBody>
          <a:bodyPr/>
          <a:lstStyle/>
          <a:p>
            <a:fld id="{7DBFA32A-F7BF-4A0C-BB35-9A168065CF47}" type="slidenum">
              <a:rPr lang="en-IL" smtClean="0"/>
              <a:t>6</a:t>
            </a:fld>
            <a:endParaRPr lang="en-IL"/>
          </a:p>
        </p:txBody>
      </p:sp>
    </p:spTree>
    <p:extLst>
      <p:ext uri="{BB962C8B-B14F-4D97-AF65-F5344CB8AC3E}">
        <p14:creationId xmlns:p14="http://schemas.microsoft.com/office/powerpoint/2010/main" val="2781872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he-IL" dirty="0"/>
          </a:p>
        </p:txBody>
      </p:sp>
      <p:sp>
        <p:nvSpPr>
          <p:cNvPr id="4" name="מציין מיקום של כותרת עליונה 3"/>
          <p:cNvSpPr>
            <a:spLocks noGrp="1"/>
          </p:cNvSpPr>
          <p:nvPr>
            <p:ph type="hdr" sz="quarter"/>
          </p:nvPr>
        </p:nvSpPr>
        <p:spPr/>
        <p:txBody>
          <a:bodyPr/>
          <a:lstStyle/>
          <a:p>
            <a:endParaRPr lang="en-IL"/>
          </a:p>
        </p:txBody>
      </p:sp>
      <p:sp>
        <p:nvSpPr>
          <p:cNvPr id="5" name="מציין מיקום של תאריך 4"/>
          <p:cNvSpPr>
            <a:spLocks noGrp="1"/>
          </p:cNvSpPr>
          <p:nvPr>
            <p:ph type="dt" idx="1"/>
          </p:nvPr>
        </p:nvSpPr>
        <p:spPr/>
        <p:txBody>
          <a:bodyPr/>
          <a:lstStyle/>
          <a:p>
            <a:r>
              <a:rPr lang="en-IL"/>
              <a:t>19/05/2024</a:t>
            </a:r>
          </a:p>
        </p:txBody>
      </p:sp>
      <p:sp>
        <p:nvSpPr>
          <p:cNvPr id="6" name="מציין מיקום של מספר שקופית 5"/>
          <p:cNvSpPr>
            <a:spLocks noGrp="1"/>
          </p:cNvSpPr>
          <p:nvPr>
            <p:ph type="sldNum" sz="quarter" idx="5"/>
          </p:nvPr>
        </p:nvSpPr>
        <p:spPr/>
        <p:txBody>
          <a:bodyPr/>
          <a:lstStyle/>
          <a:p>
            <a:fld id="{7DBFA32A-F7BF-4A0C-BB35-9A168065CF47}" type="slidenum">
              <a:rPr lang="en-IL" smtClean="0"/>
              <a:t>7</a:t>
            </a:fld>
            <a:endParaRPr lang="en-IL"/>
          </a:p>
        </p:txBody>
      </p:sp>
    </p:spTree>
    <p:extLst>
      <p:ext uri="{BB962C8B-B14F-4D97-AF65-F5344CB8AC3E}">
        <p14:creationId xmlns:p14="http://schemas.microsoft.com/office/powerpoint/2010/main" val="11435721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endParaRPr lang="en-US" dirty="0">
              <a:ea typeface="Calibri"/>
              <a:cs typeface="Calibri"/>
            </a:endParaRPr>
          </a:p>
        </p:txBody>
      </p:sp>
      <p:sp>
        <p:nvSpPr>
          <p:cNvPr id="4" name="מציין מיקום של כותרת עליונה 3"/>
          <p:cNvSpPr>
            <a:spLocks noGrp="1"/>
          </p:cNvSpPr>
          <p:nvPr>
            <p:ph type="hdr" sz="quarter"/>
          </p:nvPr>
        </p:nvSpPr>
        <p:spPr/>
        <p:txBody>
          <a:bodyPr/>
          <a:lstStyle/>
          <a:p>
            <a:endParaRPr lang="en-IL"/>
          </a:p>
        </p:txBody>
      </p:sp>
      <p:sp>
        <p:nvSpPr>
          <p:cNvPr id="5" name="מציין מיקום של תאריך 4"/>
          <p:cNvSpPr>
            <a:spLocks noGrp="1"/>
          </p:cNvSpPr>
          <p:nvPr>
            <p:ph type="dt" idx="1"/>
          </p:nvPr>
        </p:nvSpPr>
        <p:spPr/>
        <p:txBody>
          <a:bodyPr/>
          <a:lstStyle/>
          <a:p>
            <a:r>
              <a:rPr lang="en-IL"/>
              <a:t>19/05/2024</a:t>
            </a:r>
          </a:p>
        </p:txBody>
      </p:sp>
      <p:sp>
        <p:nvSpPr>
          <p:cNvPr id="6" name="מציין מיקום של מספר שקופית 5"/>
          <p:cNvSpPr>
            <a:spLocks noGrp="1"/>
          </p:cNvSpPr>
          <p:nvPr>
            <p:ph type="sldNum" sz="quarter" idx="5"/>
          </p:nvPr>
        </p:nvSpPr>
        <p:spPr/>
        <p:txBody>
          <a:bodyPr/>
          <a:lstStyle/>
          <a:p>
            <a:fld id="{7DBFA32A-F7BF-4A0C-BB35-9A168065CF47}" type="slidenum">
              <a:rPr lang="en-IL" smtClean="0"/>
              <a:t>8</a:t>
            </a:fld>
            <a:endParaRPr lang="en-IL"/>
          </a:p>
        </p:txBody>
      </p:sp>
    </p:spTree>
    <p:extLst>
      <p:ext uri="{BB962C8B-B14F-4D97-AF65-F5344CB8AC3E}">
        <p14:creationId xmlns:p14="http://schemas.microsoft.com/office/powerpoint/2010/main" val="27910643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lnSpc>
                <a:spcPct val="115000"/>
              </a:lnSpc>
              <a:spcAft>
                <a:spcPts val="800"/>
              </a:spcAft>
            </a:pPr>
            <a:endParaRPr lang="en-US" sz="18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4" name="מציין מיקום של תאריך 3"/>
          <p:cNvSpPr>
            <a:spLocks noGrp="1"/>
          </p:cNvSpPr>
          <p:nvPr>
            <p:ph type="dt" idx="1"/>
          </p:nvPr>
        </p:nvSpPr>
        <p:spPr/>
        <p:txBody>
          <a:bodyPr/>
          <a:lstStyle/>
          <a:p>
            <a:r>
              <a:rPr lang="en-IL"/>
              <a:t>19/05/2024</a:t>
            </a:r>
          </a:p>
        </p:txBody>
      </p:sp>
      <p:sp>
        <p:nvSpPr>
          <p:cNvPr id="5" name="מציין מיקום של מספר שקופית 4"/>
          <p:cNvSpPr>
            <a:spLocks noGrp="1"/>
          </p:cNvSpPr>
          <p:nvPr>
            <p:ph type="sldNum" sz="quarter" idx="5"/>
          </p:nvPr>
        </p:nvSpPr>
        <p:spPr/>
        <p:txBody>
          <a:bodyPr/>
          <a:lstStyle/>
          <a:p>
            <a:fld id="{7DBFA32A-F7BF-4A0C-BB35-9A168065CF47}" type="slidenum">
              <a:rPr lang="en-IL" smtClean="0"/>
              <a:t>9</a:t>
            </a:fld>
            <a:endParaRPr lang="en-IL"/>
          </a:p>
        </p:txBody>
      </p:sp>
      <p:sp>
        <p:nvSpPr>
          <p:cNvPr id="6" name="מציין מיקום של כותרת עליונה 5">
            <a:extLst>
              <a:ext uri="{FF2B5EF4-FFF2-40B4-BE49-F238E27FC236}">
                <a16:creationId xmlns:a16="http://schemas.microsoft.com/office/drawing/2014/main" id="{67D893A3-A260-434D-922E-F68936E590EE}"/>
              </a:ext>
            </a:extLst>
          </p:cNvPr>
          <p:cNvSpPr>
            <a:spLocks noGrp="1"/>
          </p:cNvSpPr>
          <p:nvPr>
            <p:ph type="hdr" sz="quarter"/>
          </p:nvPr>
        </p:nvSpPr>
        <p:spPr/>
        <p:txBody>
          <a:bodyPr/>
          <a:lstStyle/>
          <a:p>
            <a:endParaRPr lang="en-IL"/>
          </a:p>
        </p:txBody>
      </p:sp>
    </p:spTree>
    <p:extLst>
      <p:ext uri="{BB962C8B-B14F-4D97-AF65-F5344CB8AC3E}">
        <p14:creationId xmlns:p14="http://schemas.microsoft.com/office/powerpoint/2010/main" val="10633742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שקופית כותרת">
    <p:bg>
      <p:bgRef idx="1002">
        <a:schemeClr val="bg2"/>
      </p:bgRef>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92060EE-62F3-4926-B465-0EBBA12783D4}"/>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endParaRPr lang="en-IL"/>
          </a:p>
        </p:txBody>
      </p:sp>
      <p:sp>
        <p:nvSpPr>
          <p:cNvPr id="3" name="כותרת משנה 2">
            <a:extLst>
              <a:ext uri="{FF2B5EF4-FFF2-40B4-BE49-F238E27FC236}">
                <a16:creationId xmlns:a16="http://schemas.microsoft.com/office/drawing/2014/main" id="{0ED9AF46-79AD-4AC4-A1E9-66EC3DA91E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IL"/>
          </a:p>
        </p:txBody>
      </p:sp>
      <p:sp>
        <p:nvSpPr>
          <p:cNvPr id="4" name="מציין מיקום של תאריך 3">
            <a:extLst>
              <a:ext uri="{FF2B5EF4-FFF2-40B4-BE49-F238E27FC236}">
                <a16:creationId xmlns:a16="http://schemas.microsoft.com/office/drawing/2014/main" id="{B9F62152-2ADC-4B96-BE62-7B698C0AE692}"/>
              </a:ext>
            </a:extLst>
          </p:cNvPr>
          <p:cNvSpPr>
            <a:spLocks noGrp="1"/>
          </p:cNvSpPr>
          <p:nvPr>
            <p:ph type="dt" sz="half" idx="10"/>
          </p:nvPr>
        </p:nvSpPr>
        <p:spPr/>
        <p:txBody>
          <a:bodyPr/>
          <a:lstStyle/>
          <a:p>
            <a:r>
              <a:rPr lang="en-IL"/>
              <a:t>27/05/2024</a:t>
            </a:r>
          </a:p>
        </p:txBody>
      </p:sp>
      <p:sp>
        <p:nvSpPr>
          <p:cNvPr id="5" name="מציין מיקום של כותרת תחתונה 4">
            <a:extLst>
              <a:ext uri="{FF2B5EF4-FFF2-40B4-BE49-F238E27FC236}">
                <a16:creationId xmlns:a16="http://schemas.microsoft.com/office/drawing/2014/main" id="{BC9226A5-A17F-4C10-A76C-71712AD3396F}"/>
              </a:ext>
            </a:extLst>
          </p:cNvPr>
          <p:cNvSpPr>
            <a:spLocks noGrp="1"/>
          </p:cNvSpPr>
          <p:nvPr>
            <p:ph type="ftr" sz="quarter" idx="11"/>
          </p:nvPr>
        </p:nvSpPr>
        <p:spPr/>
        <p:txBody>
          <a:bodyPr/>
          <a:lstStyle/>
          <a:p>
            <a:r>
              <a:rPr lang="en-US"/>
              <a:t>DL model for meniscus tear detection</a:t>
            </a:r>
            <a:endParaRPr lang="en-IL" dirty="0"/>
          </a:p>
        </p:txBody>
      </p:sp>
      <p:sp>
        <p:nvSpPr>
          <p:cNvPr id="6" name="מציין מיקום של מספר שקופית 5">
            <a:extLst>
              <a:ext uri="{FF2B5EF4-FFF2-40B4-BE49-F238E27FC236}">
                <a16:creationId xmlns:a16="http://schemas.microsoft.com/office/drawing/2014/main" id="{E54B913D-C069-4463-B391-45377CBCF67A}"/>
              </a:ext>
            </a:extLst>
          </p:cNvPr>
          <p:cNvSpPr>
            <a:spLocks noGrp="1"/>
          </p:cNvSpPr>
          <p:nvPr>
            <p:ph type="sldNum" sz="quarter" idx="12"/>
          </p:nvPr>
        </p:nvSpPr>
        <p:spPr/>
        <p:txBody>
          <a:bodyPr/>
          <a:lstStyle/>
          <a:p>
            <a:fld id="{95177526-C1C9-4C85-9D19-A14D4E83CC43}" type="slidenum">
              <a:rPr lang="en-IL" smtClean="0"/>
              <a:t>‹#›</a:t>
            </a:fld>
            <a:endParaRPr lang="en-IL"/>
          </a:p>
        </p:txBody>
      </p:sp>
    </p:spTree>
    <p:extLst>
      <p:ext uri="{BB962C8B-B14F-4D97-AF65-F5344CB8AC3E}">
        <p14:creationId xmlns:p14="http://schemas.microsoft.com/office/powerpoint/2010/main" val="410718013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AC05040-2D5D-4D98-96D8-C7BF80A67AEC}"/>
              </a:ext>
            </a:extLst>
          </p:cNvPr>
          <p:cNvSpPr>
            <a:spLocks noGrp="1"/>
          </p:cNvSpPr>
          <p:nvPr>
            <p:ph type="title"/>
          </p:nvPr>
        </p:nvSpPr>
        <p:spPr/>
        <p:txBody>
          <a:bodyPr/>
          <a:lstStyle/>
          <a:p>
            <a:r>
              <a:rPr lang="he-IL"/>
              <a:t>לחץ כדי לערוך סגנון כותרת של תבנית בסיס</a:t>
            </a:r>
            <a:endParaRPr lang="en-IL"/>
          </a:p>
        </p:txBody>
      </p:sp>
      <p:sp>
        <p:nvSpPr>
          <p:cNvPr id="3" name="מציין מיקום של טקסט אנכי 2">
            <a:extLst>
              <a:ext uri="{FF2B5EF4-FFF2-40B4-BE49-F238E27FC236}">
                <a16:creationId xmlns:a16="http://schemas.microsoft.com/office/drawing/2014/main" id="{8E07A70B-8075-4B80-9EDF-7164F81DD90D}"/>
              </a:ext>
            </a:extLst>
          </p:cNvPr>
          <p:cNvSpPr>
            <a:spLocks noGrp="1"/>
          </p:cNvSpPr>
          <p:nvPr>
            <p:ph type="body" orient="vert" idx="1"/>
          </p:nvPr>
        </p:nvSpPr>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IL"/>
          </a:p>
        </p:txBody>
      </p:sp>
      <p:sp>
        <p:nvSpPr>
          <p:cNvPr id="4" name="מציין מיקום של תאריך 3">
            <a:extLst>
              <a:ext uri="{FF2B5EF4-FFF2-40B4-BE49-F238E27FC236}">
                <a16:creationId xmlns:a16="http://schemas.microsoft.com/office/drawing/2014/main" id="{0336C89E-E5B3-47E7-89F5-04C1B8011AE5}"/>
              </a:ext>
            </a:extLst>
          </p:cNvPr>
          <p:cNvSpPr>
            <a:spLocks noGrp="1"/>
          </p:cNvSpPr>
          <p:nvPr>
            <p:ph type="dt" sz="half" idx="10"/>
          </p:nvPr>
        </p:nvSpPr>
        <p:spPr/>
        <p:txBody>
          <a:bodyPr/>
          <a:lstStyle/>
          <a:p>
            <a:r>
              <a:rPr lang="en-IL"/>
              <a:t>27/05/2024</a:t>
            </a:r>
          </a:p>
        </p:txBody>
      </p:sp>
      <p:sp>
        <p:nvSpPr>
          <p:cNvPr id="5" name="מציין מיקום של כותרת תחתונה 4">
            <a:extLst>
              <a:ext uri="{FF2B5EF4-FFF2-40B4-BE49-F238E27FC236}">
                <a16:creationId xmlns:a16="http://schemas.microsoft.com/office/drawing/2014/main" id="{C9D15711-0CC2-47C9-9A09-BD6D206BDA94}"/>
              </a:ext>
            </a:extLst>
          </p:cNvPr>
          <p:cNvSpPr>
            <a:spLocks noGrp="1"/>
          </p:cNvSpPr>
          <p:nvPr>
            <p:ph type="ftr" sz="quarter" idx="11"/>
          </p:nvPr>
        </p:nvSpPr>
        <p:spPr/>
        <p:txBody>
          <a:bodyPr/>
          <a:lstStyle/>
          <a:p>
            <a:r>
              <a:rPr lang="en-US"/>
              <a:t>DL model for meniscus tear detection</a:t>
            </a:r>
            <a:endParaRPr lang="en-IL"/>
          </a:p>
        </p:txBody>
      </p:sp>
      <p:sp>
        <p:nvSpPr>
          <p:cNvPr id="6" name="מציין מיקום של מספר שקופית 5">
            <a:extLst>
              <a:ext uri="{FF2B5EF4-FFF2-40B4-BE49-F238E27FC236}">
                <a16:creationId xmlns:a16="http://schemas.microsoft.com/office/drawing/2014/main" id="{61B94464-7D53-4869-A3C2-FF3C169EE287}"/>
              </a:ext>
            </a:extLst>
          </p:cNvPr>
          <p:cNvSpPr>
            <a:spLocks noGrp="1"/>
          </p:cNvSpPr>
          <p:nvPr>
            <p:ph type="sldNum" sz="quarter" idx="12"/>
          </p:nvPr>
        </p:nvSpPr>
        <p:spPr/>
        <p:txBody>
          <a:bodyPr/>
          <a:lstStyle/>
          <a:p>
            <a:fld id="{95177526-C1C9-4C85-9D19-A14D4E83CC43}" type="slidenum">
              <a:rPr lang="en-IL" smtClean="0"/>
              <a:t>‹#›</a:t>
            </a:fld>
            <a:endParaRPr lang="en-IL"/>
          </a:p>
        </p:txBody>
      </p:sp>
    </p:spTree>
    <p:extLst>
      <p:ext uri="{BB962C8B-B14F-4D97-AF65-F5344CB8AC3E}">
        <p14:creationId xmlns:p14="http://schemas.microsoft.com/office/powerpoint/2010/main" val="4043617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74F5D1BA-26A0-471B-8CEA-E6A74412495B}"/>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endParaRPr lang="en-IL"/>
          </a:p>
        </p:txBody>
      </p:sp>
      <p:sp>
        <p:nvSpPr>
          <p:cNvPr id="3" name="מציין מיקום של טקסט אנכי 2">
            <a:extLst>
              <a:ext uri="{FF2B5EF4-FFF2-40B4-BE49-F238E27FC236}">
                <a16:creationId xmlns:a16="http://schemas.microsoft.com/office/drawing/2014/main" id="{BF88C2FA-240D-438D-85FF-45B9C3FE1E89}"/>
              </a:ext>
            </a:extLst>
          </p:cNvPr>
          <p:cNvSpPr>
            <a:spLocks noGrp="1"/>
          </p:cNvSpPr>
          <p:nvPr>
            <p:ph type="body" orient="vert" idx="1"/>
          </p:nvPr>
        </p:nvSpPr>
        <p:spPr>
          <a:xfrm>
            <a:off x="838200" y="365125"/>
            <a:ext cx="7734300" cy="5811838"/>
          </a:xfrm>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IL"/>
          </a:p>
        </p:txBody>
      </p:sp>
      <p:sp>
        <p:nvSpPr>
          <p:cNvPr id="4" name="מציין מיקום של תאריך 3">
            <a:extLst>
              <a:ext uri="{FF2B5EF4-FFF2-40B4-BE49-F238E27FC236}">
                <a16:creationId xmlns:a16="http://schemas.microsoft.com/office/drawing/2014/main" id="{085D1CBC-42DE-412E-8A01-CD85F2DE8250}"/>
              </a:ext>
            </a:extLst>
          </p:cNvPr>
          <p:cNvSpPr>
            <a:spLocks noGrp="1"/>
          </p:cNvSpPr>
          <p:nvPr>
            <p:ph type="dt" sz="half" idx="10"/>
          </p:nvPr>
        </p:nvSpPr>
        <p:spPr/>
        <p:txBody>
          <a:bodyPr/>
          <a:lstStyle/>
          <a:p>
            <a:r>
              <a:rPr lang="en-IL"/>
              <a:t>27/05/2024</a:t>
            </a:r>
          </a:p>
        </p:txBody>
      </p:sp>
      <p:sp>
        <p:nvSpPr>
          <p:cNvPr id="5" name="מציין מיקום של כותרת תחתונה 4">
            <a:extLst>
              <a:ext uri="{FF2B5EF4-FFF2-40B4-BE49-F238E27FC236}">
                <a16:creationId xmlns:a16="http://schemas.microsoft.com/office/drawing/2014/main" id="{E6B59C53-3FBA-4149-B9B7-076BEA967FD7}"/>
              </a:ext>
            </a:extLst>
          </p:cNvPr>
          <p:cNvSpPr>
            <a:spLocks noGrp="1"/>
          </p:cNvSpPr>
          <p:nvPr>
            <p:ph type="ftr" sz="quarter" idx="11"/>
          </p:nvPr>
        </p:nvSpPr>
        <p:spPr/>
        <p:txBody>
          <a:bodyPr/>
          <a:lstStyle/>
          <a:p>
            <a:r>
              <a:rPr lang="en-US"/>
              <a:t>DL model for meniscus tear detection</a:t>
            </a:r>
            <a:endParaRPr lang="en-IL"/>
          </a:p>
        </p:txBody>
      </p:sp>
      <p:sp>
        <p:nvSpPr>
          <p:cNvPr id="6" name="מציין מיקום של מספר שקופית 5">
            <a:extLst>
              <a:ext uri="{FF2B5EF4-FFF2-40B4-BE49-F238E27FC236}">
                <a16:creationId xmlns:a16="http://schemas.microsoft.com/office/drawing/2014/main" id="{F7F6C521-8E83-43F0-9975-7C9C4F407D95}"/>
              </a:ext>
            </a:extLst>
          </p:cNvPr>
          <p:cNvSpPr>
            <a:spLocks noGrp="1"/>
          </p:cNvSpPr>
          <p:nvPr>
            <p:ph type="sldNum" sz="quarter" idx="12"/>
          </p:nvPr>
        </p:nvSpPr>
        <p:spPr/>
        <p:txBody>
          <a:bodyPr/>
          <a:lstStyle/>
          <a:p>
            <a:fld id="{95177526-C1C9-4C85-9D19-A14D4E83CC43}" type="slidenum">
              <a:rPr lang="en-IL" smtClean="0"/>
              <a:t>‹#›</a:t>
            </a:fld>
            <a:endParaRPr lang="en-IL"/>
          </a:p>
        </p:txBody>
      </p:sp>
    </p:spTree>
    <p:extLst>
      <p:ext uri="{BB962C8B-B14F-4D97-AF65-F5344CB8AC3E}">
        <p14:creationId xmlns:p14="http://schemas.microsoft.com/office/powerpoint/2010/main" val="36816471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פריסה מותאמת אישי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F34FF43-2E72-4CA5-AB82-0F0A8F00AF24}"/>
              </a:ext>
            </a:extLst>
          </p:cNvPr>
          <p:cNvSpPr>
            <a:spLocks noGrp="1"/>
          </p:cNvSpPr>
          <p:nvPr>
            <p:ph type="title"/>
          </p:nvPr>
        </p:nvSpPr>
        <p:spPr/>
        <p:txBody>
          <a:bodyPr/>
          <a:lstStyle/>
          <a:p>
            <a:r>
              <a:rPr lang="he-IL"/>
              <a:t>לחץ כדי לערוך סגנון כותרת של תבנית בסיס</a:t>
            </a:r>
            <a:endParaRPr lang="en-IL"/>
          </a:p>
        </p:txBody>
      </p:sp>
      <p:sp>
        <p:nvSpPr>
          <p:cNvPr id="3" name="מציין מיקום של תאריך 2">
            <a:extLst>
              <a:ext uri="{FF2B5EF4-FFF2-40B4-BE49-F238E27FC236}">
                <a16:creationId xmlns:a16="http://schemas.microsoft.com/office/drawing/2014/main" id="{77E547D1-D00D-4190-B3F8-E99EA217C2A2}"/>
              </a:ext>
            </a:extLst>
          </p:cNvPr>
          <p:cNvSpPr>
            <a:spLocks noGrp="1"/>
          </p:cNvSpPr>
          <p:nvPr>
            <p:ph type="dt" sz="half" idx="10"/>
          </p:nvPr>
        </p:nvSpPr>
        <p:spPr/>
        <p:txBody>
          <a:bodyPr/>
          <a:lstStyle/>
          <a:p>
            <a:r>
              <a:rPr lang="en-IL"/>
              <a:t>27/05/2024</a:t>
            </a:r>
            <a:endParaRPr lang="en-IL" dirty="0"/>
          </a:p>
        </p:txBody>
      </p:sp>
      <p:sp>
        <p:nvSpPr>
          <p:cNvPr id="4" name="מציין מיקום של כותרת תחתונה 3">
            <a:extLst>
              <a:ext uri="{FF2B5EF4-FFF2-40B4-BE49-F238E27FC236}">
                <a16:creationId xmlns:a16="http://schemas.microsoft.com/office/drawing/2014/main" id="{A2B36165-96A7-4C1A-BEA5-52B06F549C0E}"/>
              </a:ext>
            </a:extLst>
          </p:cNvPr>
          <p:cNvSpPr>
            <a:spLocks noGrp="1"/>
          </p:cNvSpPr>
          <p:nvPr>
            <p:ph type="ftr" sz="quarter" idx="11"/>
          </p:nvPr>
        </p:nvSpPr>
        <p:spPr/>
        <p:txBody>
          <a:bodyPr/>
          <a:lstStyle/>
          <a:p>
            <a:r>
              <a:rPr lang="en-US"/>
              <a:t>DL model for meniscus tear detection</a:t>
            </a:r>
            <a:endParaRPr lang="en-IL" dirty="0"/>
          </a:p>
        </p:txBody>
      </p:sp>
      <p:sp>
        <p:nvSpPr>
          <p:cNvPr id="5" name="מציין מיקום של מספר שקופית 4">
            <a:extLst>
              <a:ext uri="{FF2B5EF4-FFF2-40B4-BE49-F238E27FC236}">
                <a16:creationId xmlns:a16="http://schemas.microsoft.com/office/drawing/2014/main" id="{4D09E8C8-BC92-4694-B1D0-30D86EF2BE4C}"/>
              </a:ext>
            </a:extLst>
          </p:cNvPr>
          <p:cNvSpPr>
            <a:spLocks noGrp="1"/>
          </p:cNvSpPr>
          <p:nvPr>
            <p:ph type="sldNum" sz="quarter" idx="12"/>
          </p:nvPr>
        </p:nvSpPr>
        <p:spPr/>
        <p:txBody>
          <a:bodyPr/>
          <a:lstStyle/>
          <a:p>
            <a:fld id="{95177526-C1C9-4C85-9D19-A14D4E83CC43}" type="slidenum">
              <a:rPr lang="en-IL" smtClean="0"/>
              <a:pPr/>
              <a:t>‹#›</a:t>
            </a:fld>
            <a:endParaRPr lang="en-IL" dirty="0"/>
          </a:p>
        </p:txBody>
      </p:sp>
    </p:spTree>
    <p:extLst>
      <p:ext uri="{BB962C8B-B14F-4D97-AF65-F5344CB8AC3E}">
        <p14:creationId xmlns:p14="http://schemas.microsoft.com/office/powerpoint/2010/main" val="4119344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CF219E0-C3D2-4EE2-BA0C-DF81A77E736D}"/>
              </a:ext>
            </a:extLst>
          </p:cNvPr>
          <p:cNvSpPr>
            <a:spLocks noGrp="1"/>
          </p:cNvSpPr>
          <p:nvPr>
            <p:ph type="title"/>
          </p:nvPr>
        </p:nvSpPr>
        <p:spPr/>
        <p:txBody>
          <a:bodyPr/>
          <a:lstStyle/>
          <a:p>
            <a:r>
              <a:rPr lang="he-IL"/>
              <a:t>לחץ כדי לערוך סגנון כותרת של תבנית בסיס</a:t>
            </a:r>
            <a:endParaRPr lang="en-IL"/>
          </a:p>
        </p:txBody>
      </p:sp>
      <p:sp>
        <p:nvSpPr>
          <p:cNvPr id="3" name="מציין מיקום תוכן 2">
            <a:extLst>
              <a:ext uri="{FF2B5EF4-FFF2-40B4-BE49-F238E27FC236}">
                <a16:creationId xmlns:a16="http://schemas.microsoft.com/office/drawing/2014/main" id="{A623BA09-7AE5-4FE0-A8A4-EEA212658959}"/>
              </a:ext>
            </a:extLst>
          </p:cNvPr>
          <p:cNvSpPr>
            <a:spLocks noGrp="1"/>
          </p:cNvSpPr>
          <p:nvPr>
            <p:ph idx="1"/>
          </p:nvPr>
        </p:nvSpPr>
        <p:spPr/>
        <p:txBody>
          <a:bodyPr/>
          <a:lstStyle/>
          <a:p>
            <a:pPr lvl="0"/>
            <a:r>
              <a:rPr lang="he-IL" dirty="0"/>
              <a:t>ערוך סגנונות טקסט של תבנית בסיס</a:t>
            </a:r>
          </a:p>
          <a:p>
            <a:pPr lvl="1"/>
            <a:r>
              <a:rPr lang="he-IL" dirty="0"/>
              <a:t>רמה שניה</a:t>
            </a:r>
          </a:p>
          <a:p>
            <a:pPr lvl="2"/>
            <a:r>
              <a:rPr lang="he-IL" dirty="0"/>
              <a:t>רמה שלישית</a:t>
            </a:r>
          </a:p>
          <a:p>
            <a:pPr lvl="3"/>
            <a:r>
              <a:rPr lang="he-IL" dirty="0"/>
              <a:t>רמה רביעית</a:t>
            </a:r>
          </a:p>
          <a:p>
            <a:pPr lvl="4"/>
            <a:r>
              <a:rPr lang="he-IL" dirty="0"/>
              <a:t>רמה חמישית</a:t>
            </a:r>
            <a:endParaRPr lang="en-IL" dirty="0"/>
          </a:p>
        </p:txBody>
      </p:sp>
      <p:sp>
        <p:nvSpPr>
          <p:cNvPr id="4" name="מציין מיקום של תאריך 3">
            <a:extLst>
              <a:ext uri="{FF2B5EF4-FFF2-40B4-BE49-F238E27FC236}">
                <a16:creationId xmlns:a16="http://schemas.microsoft.com/office/drawing/2014/main" id="{20213CFA-486F-474A-B1EC-A0CD1B31155F}"/>
              </a:ext>
            </a:extLst>
          </p:cNvPr>
          <p:cNvSpPr>
            <a:spLocks noGrp="1"/>
          </p:cNvSpPr>
          <p:nvPr>
            <p:ph type="dt" sz="half" idx="10"/>
          </p:nvPr>
        </p:nvSpPr>
        <p:spPr/>
        <p:txBody>
          <a:bodyPr/>
          <a:lstStyle/>
          <a:p>
            <a:r>
              <a:rPr lang="en-IL"/>
              <a:t>27/05/2024</a:t>
            </a:r>
          </a:p>
        </p:txBody>
      </p:sp>
      <p:sp>
        <p:nvSpPr>
          <p:cNvPr id="5" name="מציין מיקום של כותרת תחתונה 4">
            <a:extLst>
              <a:ext uri="{FF2B5EF4-FFF2-40B4-BE49-F238E27FC236}">
                <a16:creationId xmlns:a16="http://schemas.microsoft.com/office/drawing/2014/main" id="{C1540896-6ABF-4178-ABE0-B17FA16E1093}"/>
              </a:ext>
            </a:extLst>
          </p:cNvPr>
          <p:cNvSpPr>
            <a:spLocks noGrp="1"/>
          </p:cNvSpPr>
          <p:nvPr>
            <p:ph type="ftr" sz="quarter" idx="11"/>
          </p:nvPr>
        </p:nvSpPr>
        <p:spPr/>
        <p:txBody>
          <a:bodyPr/>
          <a:lstStyle/>
          <a:p>
            <a:r>
              <a:rPr lang="en-US"/>
              <a:t>DL model for meniscus tear detection</a:t>
            </a:r>
            <a:endParaRPr lang="en-IL" dirty="0"/>
          </a:p>
        </p:txBody>
      </p:sp>
      <p:sp>
        <p:nvSpPr>
          <p:cNvPr id="6" name="מציין מיקום של מספר שקופית 5">
            <a:extLst>
              <a:ext uri="{FF2B5EF4-FFF2-40B4-BE49-F238E27FC236}">
                <a16:creationId xmlns:a16="http://schemas.microsoft.com/office/drawing/2014/main" id="{5BD8F51E-2FE5-4FB0-A510-56B14EA8B017}"/>
              </a:ext>
            </a:extLst>
          </p:cNvPr>
          <p:cNvSpPr>
            <a:spLocks noGrp="1"/>
          </p:cNvSpPr>
          <p:nvPr>
            <p:ph type="sldNum" sz="quarter" idx="12"/>
          </p:nvPr>
        </p:nvSpPr>
        <p:spPr/>
        <p:txBody>
          <a:bodyPr/>
          <a:lstStyle/>
          <a:p>
            <a:fld id="{95177526-C1C9-4C85-9D19-A14D4E83CC43}" type="slidenum">
              <a:rPr lang="en-IL" smtClean="0"/>
              <a:t>‹#›</a:t>
            </a:fld>
            <a:endParaRPr lang="en-IL"/>
          </a:p>
        </p:txBody>
      </p:sp>
    </p:spTree>
    <p:extLst>
      <p:ext uri="{BB962C8B-B14F-4D97-AF65-F5344CB8AC3E}">
        <p14:creationId xmlns:p14="http://schemas.microsoft.com/office/powerpoint/2010/main" val="3942221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593258C-533E-45CF-BE6D-94F5EEA298F5}"/>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endParaRPr lang="en-IL"/>
          </a:p>
        </p:txBody>
      </p:sp>
      <p:sp>
        <p:nvSpPr>
          <p:cNvPr id="3" name="מציין מיקום טקסט 2">
            <a:extLst>
              <a:ext uri="{FF2B5EF4-FFF2-40B4-BE49-F238E27FC236}">
                <a16:creationId xmlns:a16="http://schemas.microsoft.com/office/drawing/2014/main" id="{147C829C-1723-4F17-99CA-D9F45109DE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ערוך סגנונות טקסט של תבנית בסיס</a:t>
            </a:r>
          </a:p>
        </p:txBody>
      </p:sp>
      <p:sp>
        <p:nvSpPr>
          <p:cNvPr id="4" name="מציין מיקום של תאריך 3">
            <a:extLst>
              <a:ext uri="{FF2B5EF4-FFF2-40B4-BE49-F238E27FC236}">
                <a16:creationId xmlns:a16="http://schemas.microsoft.com/office/drawing/2014/main" id="{4C628531-E89E-418C-AADB-9F80F8A427B8}"/>
              </a:ext>
            </a:extLst>
          </p:cNvPr>
          <p:cNvSpPr>
            <a:spLocks noGrp="1"/>
          </p:cNvSpPr>
          <p:nvPr>
            <p:ph type="dt" sz="half" idx="10"/>
          </p:nvPr>
        </p:nvSpPr>
        <p:spPr/>
        <p:txBody>
          <a:bodyPr/>
          <a:lstStyle/>
          <a:p>
            <a:r>
              <a:rPr lang="en-IL"/>
              <a:t>27/05/2024</a:t>
            </a:r>
          </a:p>
        </p:txBody>
      </p:sp>
      <p:sp>
        <p:nvSpPr>
          <p:cNvPr id="5" name="מציין מיקום של כותרת תחתונה 4">
            <a:extLst>
              <a:ext uri="{FF2B5EF4-FFF2-40B4-BE49-F238E27FC236}">
                <a16:creationId xmlns:a16="http://schemas.microsoft.com/office/drawing/2014/main" id="{586EB592-7BF1-4D54-B432-CA7812B7E763}"/>
              </a:ext>
            </a:extLst>
          </p:cNvPr>
          <p:cNvSpPr>
            <a:spLocks noGrp="1"/>
          </p:cNvSpPr>
          <p:nvPr>
            <p:ph type="ftr" sz="quarter" idx="11"/>
          </p:nvPr>
        </p:nvSpPr>
        <p:spPr/>
        <p:txBody>
          <a:bodyPr/>
          <a:lstStyle/>
          <a:p>
            <a:r>
              <a:rPr lang="en-US"/>
              <a:t>DL model for meniscus tear detection</a:t>
            </a:r>
            <a:endParaRPr lang="en-IL"/>
          </a:p>
        </p:txBody>
      </p:sp>
      <p:sp>
        <p:nvSpPr>
          <p:cNvPr id="6" name="מציין מיקום של מספר שקופית 5">
            <a:extLst>
              <a:ext uri="{FF2B5EF4-FFF2-40B4-BE49-F238E27FC236}">
                <a16:creationId xmlns:a16="http://schemas.microsoft.com/office/drawing/2014/main" id="{BC06C88B-3653-4DEB-88DA-C037217F2122}"/>
              </a:ext>
            </a:extLst>
          </p:cNvPr>
          <p:cNvSpPr>
            <a:spLocks noGrp="1"/>
          </p:cNvSpPr>
          <p:nvPr>
            <p:ph type="sldNum" sz="quarter" idx="12"/>
          </p:nvPr>
        </p:nvSpPr>
        <p:spPr/>
        <p:txBody>
          <a:bodyPr/>
          <a:lstStyle/>
          <a:p>
            <a:fld id="{95177526-C1C9-4C85-9D19-A14D4E83CC43}" type="slidenum">
              <a:rPr lang="en-IL" smtClean="0"/>
              <a:t>‹#›</a:t>
            </a:fld>
            <a:endParaRPr lang="en-IL"/>
          </a:p>
        </p:txBody>
      </p:sp>
    </p:spTree>
    <p:extLst>
      <p:ext uri="{BB962C8B-B14F-4D97-AF65-F5344CB8AC3E}">
        <p14:creationId xmlns:p14="http://schemas.microsoft.com/office/powerpoint/2010/main" val="1687604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9357DDB-AADB-4BE2-99A1-4DCB6BD2CEC2}"/>
              </a:ext>
            </a:extLst>
          </p:cNvPr>
          <p:cNvSpPr>
            <a:spLocks noGrp="1"/>
          </p:cNvSpPr>
          <p:nvPr>
            <p:ph type="title"/>
          </p:nvPr>
        </p:nvSpPr>
        <p:spPr/>
        <p:txBody>
          <a:bodyPr/>
          <a:lstStyle/>
          <a:p>
            <a:r>
              <a:rPr lang="he-IL"/>
              <a:t>לחץ כדי לערוך סגנון כותרת של תבנית בסיס</a:t>
            </a:r>
            <a:endParaRPr lang="en-IL"/>
          </a:p>
        </p:txBody>
      </p:sp>
      <p:sp>
        <p:nvSpPr>
          <p:cNvPr id="3" name="מציין מיקום תוכן 2">
            <a:extLst>
              <a:ext uri="{FF2B5EF4-FFF2-40B4-BE49-F238E27FC236}">
                <a16:creationId xmlns:a16="http://schemas.microsoft.com/office/drawing/2014/main" id="{0C321745-C9C4-42E2-ADA1-1FFB4BE5B403}"/>
              </a:ext>
            </a:extLst>
          </p:cNvPr>
          <p:cNvSpPr>
            <a:spLocks noGrp="1"/>
          </p:cNvSpPr>
          <p:nvPr>
            <p:ph sz="half" idx="1"/>
          </p:nvPr>
        </p:nvSpPr>
        <p:spPr>
          <a:xfrm>
            <a:off x="838200" y="1825625"/>
            <a:ext cx="5181600" cy="4351338"/>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IL"/>
          </a:p>
        </p:txBody>
      </p:sp>
      <p:sp>
        <p:nvSpPr>
          <p:cNvPr id="4" name="מציין מיקום תוכן 3">
            <a:extLst>
              <a:ext uri="{FF2B5EF4-FFF2-40B4-BE49-F238E27FC236}">
                <a16:creationId xmlns:a16="http://schemas.microsoft.com/office/drawing/2014/main" id="{94B74557-162C-4C95-A8AC-D6060454D7C4}"/>
              </a:ext>
            </a:extLst>
          </p:cNvPr>
          <p:cNvSpPr>
            <a:spLocks noGrp="1"/>
          </p:cNvSpPr>
          <p:nvPr>
            <p:ph sz="half" idx="2"/>
          </p:nvPr>
        </p:nvSpPr>
        <p:spPr>
          <a:xfrm>
            <a:off x="6172200" y="1825625"/>
            <a:ext cx="5181600" cy="4351338"/>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IL"/>
          </a:p>
        </p:txBody>
      </p:sp>
      <p:sp>
        <p:nvSpPr>
          <p:cNvPr id="5" name="מציין מיקום של תאריך 4">
            <a:extLst>
              <a:ext uri="{FF2B5EF4-FFF2-40B4-BE49-F238E27FC236}">
                <a16:creationId xmlns:a16="http://schemas.microsoft.com/office/drawing/2014/main" id="{C320BB41-80F7-447A-BC52-245BD2EA0B20}"/>
              </a:ext>
            </a:extLst>
          </p:cNvPr>
          <p:cNvSpPr>
            <a:spLocks noGrp="1"/>
          </p:cNvSpPr>
          <p:nvPr>
            <p:ph type="dt" sz="half" idx="10"/>
          </p:nvPr>
        </p:nvSpPr>
        <p:spPr/>
        <p:txBody>
          <a:bodyPr/>
          <a:lstStyle/>
          <a:p>
            <a:r>
              <a:rPr lang="en-IL"/>
              <a:t>27/05/2024</a:t>
            </a:r>
          </a:p>
        </p:txBody>
      </p:sp>
      <p:sp>
        <p:nvSpPr>
          <p:cNvPr id="6" name="מציין מיקום של כותרת תחתונה 5">
            <a:extLst>
              <a:ext uri="{FF2B5EF4-FFF2-40B4-BE49-F238E27FC236}">
                <a16:creationId xmlns:a16="http://schemas.microsoft.com/office/drawing/2014/main" id="{1997D927-592D-4B85-AFF0-4F0055577934}"/>
              </a:ext>
            </a:extLst>
          </p:cNvPr>
          <p:cNvSpPr>
            <a:spLocks noGrp="1"/>
          </p:cNvSpPr>
          <p:nvPr>
            <p:ph type="ftr" sz="quarter" idx="11"/>
          </p:nvPr>
        </p:nvSpPr>
        <p:spPr/>
        <p:txBody>
          <a:bodyPr/>
          <a:lstStyle/>
          <a:p>
            <a:r>
              <a:rPr lang="en-US"/>
              <a:t>DL model for meniscus tear detection</a:t>
            </a:r>
            <a:endParaRPr lang="en-IL"/>
          </a:p>
        </p:txBody>
      </p:sp>
      <p:sp>
        <p:nvSpPr>
          <p:cNvPr id="7" name="מציין מיקום של מספר שקופית 6">
            <a:extLst>
              <a:ext uri="{FF2B5EF4-FFF2-40B4-BE49-F238E27FC236}">
                <a16:creationId xmlns:a16="http://schemas.microsoft.com/office/drawing/2014/main" id="{15EE0873-1909-466A-B7B6-0336A4B5C03D}"/>
              </a:ext>
            </a:extLst>
          </p:cNvPr>
          <p:cNvSpPr>
            <a:spLocks noGrp="1"/>
          </p:cNvSpPr>
          <p:nvPr>
            <p:ph type="sldNum" sz="quarter" idx="12"/>
          </p:nvPr>
        </p:nvSpPr>
        <p:spPr/>
        <p:txBody>
          <a:bodyPr/>
          <a:lstStyle/>
          <a:p>
            <a:fld id="{95177526-C1C9-4C85-9D19-A14D4E83CC43}" type="slidenum">
              <a:rPr lang="en-IL" smtClean="0"/>
              <a:t>‹#›</a:t>
            </a:fld>
            <a:endParaRPr lang="en-IL"/>
          </a:p>
        </p:txBody>
      </p:sp>
    </p:spTree>
    <p:extLst>
      <p:ext uri="{BB962C8B-B14F-4D97-AF65-F5344CB8AC3E}">
        <p14:creationId xmlns:p14="http://schemas.microsoft.com/office/powerpoint/2010/main" val="4130236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107E567-8A5D-4A27-AC3F-4A35EF63F8C1}"/>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endParaRPr lang="en-IL"/>
          </a:p>
        </p:txBody>
      </p:sp>
      <p:sp>
        <p:nvSpPr>
          <p:cNvPr id="3" name="מציין מיקום טקסט 2">
            <a:extLst>
              <a:ext uri="{FF2B5EF4-FFF2-40B4-BE49-F238E27FC236}">
                <a16:creationId xmlns:a16="http://schemas.microsoft.com/office/drawing/2014/main" id="{7B13AD8D-73CF-427E-A2C0-A8DD1D6F7C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4" name="מציין מיקום תוכן 3">
            <a:extLst>
              <a:ext uri="{FF2B5EF4-FFF2-40B4-BE49-F238E27FC236}">
                <a16:creationId xmlns:a16="http://schemas.microsoft.com/office/drawing/2014/main" id="{CA745325-6146-49BF-839D-86E01545258D}"/>
              </a:ext>
            </a:extLst>
          </p:cNvPr>
          <p:cNvSpPr>
            <a:spLocks noGrp="1"/>
          </p:cNvSpPr>
          <p:nvPr>
            <p:ph sz="half" idx="2"/>
          </p:nvPr>
        </p:nvSpPr>
        <p:spPr>
          <a:xfrm>
            <a:off x="839788" y="2505075"/>
            <a:ext cx="5157787" cy="3684588"/>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IL"/>
          </a:p>
        </p:txBody>
      </p:sp>
      <p:sp>
        <p:nvSpPr>
          <p:cNvPr id="5" name="מציין מיקום טקסט 4">
            <a:extLst>
              <a:ext uri="{FF2B5EF4-FFF2-40B4-BE49-F238E27FC236}">
                <a16:creationId xmlns:a16="http://schemas.microsoft.com/office/drawing/2014/main" id="{277E182A-5AEB-45A6-BDEC-1948AD6E25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6" name="מציין מיקום תוכן 5">
            <a:extLst>
              <a:ext uri="{FF2B5EF4-FFF2-40B4-BE49-F238E27FC236}">
                <a16:creationId xmlns:a16="http://schemas.microsoft.com/office/drawing/2014/main" id="{0F76C447-08D0-43F2-837F-88CACD5585AF}"/>
              </a:ext>
            </a:extLst>
          </p:cNvPr>
          <p:cNvSpPr>
            <a:spLocks noGrp="1"/>
          </p:cNvSpPr>
          <p:nvPr>
            <p:ph sz="quarter" idx="4"/>
          </p:nvPr>
        </p:nvSpPr>
        <p:spPr>
          <a:xfrm>
            <a:off x="6172200" y="2505075"/>
            <a:ext cx="5183188" cy="3684588"/>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IL"/>
          </a:p>
        </p:txBody>
      </p:sp>
      <p:sp>
        <p:nvSpPr>
          <p:cNvPr id="7" name="מציין מיקום של תאריך 6">
            <a:extLst>
              <a:ext uri="{FF2B5EF4-FFF2-40B4-BE49-F238E27FC236}">
                <a16:creationId xmlns:a16="http://schemas.microsoft.com/office/drawing/2014/main" id="{5C4921D4-8B44-44EF-A73C-C25CE93F5955}"/>
              </a:ext>
            </a:extLst>
          </p:cNvPr>
          <p:cNvSpPr>
            <a:spLocks noGrp="1"/>
          </p:cNvSpPr>
          <p:nvPr>
            <p:ph type="dt" sz="half" idx="10"/>
          </p:nvPr>
        </p:nvSpPr>
        <p:spPr/>
        <p:txBody>
          <a:bodyPr/>
          <a:lstStyle/>
          <a:p>
            <a:r>
              <a:rPr lang="en-IL"/>
              <a:t>27/05/2024</a:t>
            </a:r>
          </a:p>
        </p:txBody>
      </p:sp>
      <p:sp>
        <p:nvSpPr>
          <p:cNvPr id="8" name="מציין מיקום של כותרת תחתונה 7">
            <a:extLst>
              <a:ext uri="{FF2B5EF4-FFF2-40B4-BE49-F238E27FC236}">
                <a16:creationId xmlns:a16="http://schemas.microsoft.com/office/drawing/2014/main" id="{66CC018F-2FFA-4CD6-824D-31C08485BD1E}"/>
              </a:ext>
            </a:extLst>
          </p:cNvPr>
          <p:cNvSpPr>
            <a:spLocks noGrp="1"/>
          </p:cNvSpPr>
          <p:nvPr>
            <p:ph type="ftr" sz="quarter" idx="11"/>
          </p:nvPr>
        </p:nvSpPr>
        <p:spPr/>
        <p:txBody>
          <a:bodyPr/>
          <a:lstStyle/>
          <a:p>
            <a:r>
              <a:rPr lang="en-US"/>
              <a:t>DL model for meniscus tear detection</a:t>
            </a:r>
            <a:endParaRPr lang="en-IL"/>
          </a:p>
        </p:txBody>
      </p:sp>
      <p:sp>
        <p:nvSpPr>
          <p:cNvPr id="9" name="מציין מיקום של מספר שקופית 8">
            <a:extLst>
              <a:ext uri="{FF2B5EF4-FFF2-40B4-BE49-F238E27FC236}">
                <a16:creationId xmlns:a16="http://schemas.microsoft.com/office/drawing/2014/main" id="{15634940-A95C-4747-A7F7-A48788E37104}"/>
              </a:ext>
            </a:extLst>
          </p:cNvPr>
          <p:cNvSpPr>
            <a:spLocks noGrp="1"/>
          </p:cNvSpPr>
          <p:nvPr>
            <p:ph type="sldNum" sz="quarter" idx="12"/>
          </p:nvPr>
        </p:nvSpPr>
        <p:spPr/>
        <p:txBody>
          <a:bodyPr/>
          <a:lstStyle/>
          <a:p>
            <a:fld id="{95177526-C1C9-4C85-9D19-A14D4E83CC43}" type="slidenum">
              <a:rPr lang="en-IL" smtClean="0"/>
              <a:t>‹#›</a:t>
            </a:fld>
            <a:endParaRPr lang="en-IL"/>
          </a:p>
        </p:txBody>
      </p:sp>
    </p:spTree>
    <p:extLst>
      <p:ext uri="{BB962C8B-B14F-4D97-AF65-F5344CB8AC3E}">
        <p14:creationId xmlns:p14="http://schemas.microsoft.com/office/powerpoint/2010/main" val="1118188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2BA8C7A-7275-4D81-8C04-1A30507C9B52}"/>
              </a:ext>
            </a:extLst>
          </p:cNvPr>
          <p:cNvSpPr>
            <a:spLocks noGrp="1"/>
          </p:cNvSpPr>
          <p:nvPr>
            <p:ph type="title"/>
          </p:nvPr>
        </p:nvSpPr>
        <p:spPr/>
        <p:txBody>
          <a:bodyPr/>
          <a:lstStyle/>
          <a:p>
            <a:r>
              <a:rPr lang="he-IL"/>
              <a:t>לחץ כדי לערוך סגנון כותרת של תבנית בסיס</a:t>
            </a:r>
            <a:endParaRPr lang="en-IL"/>
          </a:p>
        </p:txBody>
      </p:sp>
      <p:sp>
        <p:nvSpPr>
          <p:cNvPr id="3" name="מציין מיקום של תאריך 2">
            <a:extLst>
              <a:ext uri="{FF2B5EF4-FFF2-40B4-BE49-F238E27FC236}">
                <a16:creationId xmlns:a16="http://schemas.microsoft.com/office/drawing/2014/main" id="{D060A2E0-2AE6-4553-A92B-4A15128740FD}"/>
              </a:ext>
            </a:extLst>
          </p:cNvPr>
          <p:cNvSpPr>
            <a:spLocks noGrp="1"/>
          </p:cNvSpPr>
          <p:nvPr>
            <p:ph type="dt" sz="half" idx="10"/>
          </p:nvPr>
        </p:nvSpPr>
        <p:spPr/>
        <p:txBody>
          <a:bodyPr/>
          <a:lstStyle/>
          <a:p>
            <a:r>
              <a:rPr lang="en-IL"/>
              <a:t>27/05/2024</a:t>
            </a:r>
          </a:p>
        </p:txBody>
      </p:sp>
      <p:sp>
        <p:nvSpPr>
          <p:cNvPr id="4" name="מציין מיקום של כותרת תחתונה 3">
            <a:extLst>
              <a:ext uri="{FF2B5EF4-FFF2-40B4-BE49-F238E27FC236}">
                <a16:creationId xmlns:a16="http://schemas.microsoft.com/office/drawing/2014/main" id="{23F6DC98-FB11-4E9B-82B7-EEF80D273FDD}"/>
              </a:ext>
            </a:extLst>
          </p:cNvPr>
          <p:cNvSpPr>
            <a:spLocks noGrp="1"/>
          </p:cNvSpPr>
          <p:nvPr>
            <p:ph type="ftr" sz="quarter" idx="11"/>
          </p:nvPr>
        </p:nvSpPr>
        <p:spPr/>
        <p:txBody>
          <a:bodyPr/>
          <a:lstStyle/>
          <a:p>
            <a:r>
              <a:rPr lang="en-US"/>
              <a:t>DL model for meniscus tear detection</a:t>
            </a:r>
            <a:endParaRPr lang="en-IL"/>
          </a:p>
        </p:txBody>
      </p:sp>
      <p:sp>
        <p:nvSpPr>
          <p:cNvPr id="5" name="מציין מיקום של מספר שקופית 4">
            <a:extLst>
              <a:ext uri="{FF2B5EF4-FFF2-40B4-BE49-F238E27FC236}">
                <a16:creationId xmlns:a16="http://schemas.microsoft.com/office/drawing/2014/main" id="{92B56B15-CC44-4E90-8C7D-41D3E62159A4}"/>
              </a:ext>
            </a:extLst>
          </p:cNvPr>
          <p:cNvSpPr>
            <a:spLocks noGrp="1"/>
          </p:cNvSpPr>
          <p:nvPr>
            <p:ph type="sldNum" sz="quarter" idx="12"/>
          </p:nvPr>
        </p:nvSpPr>
        <p:spPr/>
        <p:txBody>
          <a:bodyPr/>
          <a:lstStyle/>
          <a:p>
            <a:fld id="{95177526-C1C9-4C85-9D19-A14D4E83CC43}" type="slidenum">
              <a:rPr lang="en-IL" smtClean="0"/>
              <a:t>‹#›</a:t>
            </a:fld>
            <a:endParaRPr lang="en-IL"/>
          </a:p>
        </p:txBody>
      </p:sp>
    </p:spTree>
    <p:extLst>
      <p:ext uri="{BB962C8B-B14F-4D97-AF65-F5344CB8AC3E}">
        <p14:creationId xmlns:p14="http://schemas.microsoft.com/office/powerpoint/2010/main" val="3939283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B7420A93-2011-46DE-A6E1-FCDAA6B819DA}"/>
              </a:ext>
            </a:extLst>
          </p:cNvPr>
          <p:cNvSpPr>
            <a:spLocks noGrp="1"/>
          </p:cNvSpPr>
          <p:nvPr>
            <p:ph type="dt" sz="half" idx="10"/>
          </p:nvPr>
        </p:nvSpPr>
        <p:spPr/>
        <p:txBody>
          <a:bodyPr/>
          <a:lstStyle/>
          <a:p>
            <a:r>
              <a:rPr lang="en-IL"/>
              <a:t>27/05/2024</a:t>
            </a:r>
          </a:p>
        </p:txBody>
      </p:sp>
      <p:sp>
        <p:nvSpPr>
          <p:cNvPr id="3" name="מציין מיקום של כותרת תחתונה 2">
            <a:extLst>
              <a:ext uri="{FF2B5EF4-FFF2-40B4-BE49-F238E27FC236}">
                <a16:creationId xmlns:a16="http://schemas.microsoft.com/office/drawing/2014/main" id="{31BE0318-B33F-4130-B2DC-8D954279DA6C}"/>
              </a:ext>
            </a:extLst>
          </p:cNvPr>
          <p:cNvSpPr>
            <a:spLocks noGrp="1"/>
          </p:cNvSpPr>
          <p:nvPr>
            <p:ph type="ftr" sz="quarter" idx="11"/>
          </p:nvPr>
        </p:nvSpPr>
        <p:spPr/>
        <p:txBody>
          <a:bodyPr/>
          <a:lstStyle/>
          <a:p>
            <a:r>
              <a:rPr lang="en-US"/>
              <a:t>DL model for meniscus tear detection</a:t>
            </a:r>
            <a:endParaRPr lang="en-IL"/>
          </a:p>
        </p:txBody>
      </p:sp>
      <p:sp>
        <p:nvSpPr>
          <p:cNvPr id="4" name="מציין מיקום של מספר שקופית 3">
            <a:extLst>
              <a:ext uri="{FF2B5EF4-FFF2-40B4-BE49-F238E27FC236}">
                <a16:creationId xmlns:a16="http://schemas.microsoft.com/office/drawing/2014/main" id="{4F4C9BA9-1E82-464B-8B1B-00B6820D269B}"/>
              </a:ext>
            </a:extLst>
          </p:cNvPr>
          <p:cNvSpPr>
            <a:spLocks noGrp="1"/>
          </p:cNvSpPr>
          <p:nvPr>
            <p:ph type="sldNum" sz="quarter" idx="12"/>
          </p:nvPr>
        </p:nvSpPr>
        <p:spPr/>
        <p:txBody>
          <a:bodyPr/>
          <a:lstStyle/>
          <a:p>
            <a:fld id="{95177526-C1C9-4C85-9D19-A14D4E83CC43}" type="slidenum">
              <a:rPr lang="en-IL" smtClean="0"/>
              <a:t>‹#›</a:t>
            </a:fld>
            <a:endParaRPr lang="en-IL"/>
          </a:p>
        </p:txBody>
      </p:sp>
    </p:spTree>
    <p:extLst>
      <p:ext uri="{BB962C8B-B14F-4D97-AF65-F5344CB8AC3E}">
        <p14:creationId xmlns:p14="http://schemas.microsoft.com/office/powerpoint/2010/main" val="1970379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AA10341-7CD5-4E6B-AE6C-73ADFB002D32}"/>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endParaRPr lang="en-IL"/>
          </a:p>
        </p:txBody>
      </p:sp>
      <p:sp>
        <p:nvSpPr>
          <p:cNvPr id="3" name="מציין מיקום תוכן 2">
            <a:extLst>
              <a:ext uri="{FF2B5EF4-FFF2-40B4-BE49-F238E27FC236}">
                <a16:creationId xmlns:a16="http://schemas.microsoft.com/office/drawing/2014/main" id="{4FA364A7-36C0-432F-96DF-E7D32747C3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IL"/>
          </a:p>
        </p:txBody>
      </p:sp>
      <p:sp>
        <p:nvSpPr>
          <p:cNvPr id="4" name="מציין מיקום טקסט 3">
            <a:extLst>
              <a:ext uri="{FF2B5EF4-FFF2-40B4-BE49-F238E27FC236}">
                <a16:creationId xmlns:a16="http://schemas.microsoft.com/office/drawing/2014/main" id="{EECBA852-77FC-49FC-AD66-A33FB4C5FF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ערוך סגנונות טקסט של תבנית בסיס</a:t>
            </a:r>
          </a:p>
        </p:txBody>
      </p:sp>
      <p:sp>
        <p:nvSpPr>
          <p:cNvPr id="5" name="מציין מיקום של תאריך 4">
            <a:extLst>
              <a:ext uri="{FF2B5EF4-FFF2-40B4-BE49-F238E27FC236}">
                <a16:creationId xmlns:a16="http://schemas.microsoft.com/office/drawing/2014/main" id="{4C74128A-F804-4A1A-A9C8-CAF69DE7AA21}"/>
              </a:ext>
            </a:extLst>
          </p:cNvPr>
          <p:cNvSpPr>
            <a:spLocks noGrp="1"/>
          </p:cNvSpPr>
          <p:nvPr>
            <p:ph type="dt" sz="half" idx="10"/>
          </p:nvPr>
        </p:nvSpPr>
        <p:spPr/>
        <p:txBody>
          <a:bodyPr/>
          <a:lstStyle/>
          <a:p>
            <a:r>
              <a:rPr lang="en-IL"/>
              <a:t>27/05/2024</a:t>
            </a:r>
          </a:p>
        </p:txBody>
      </p:sp>
      <p:sp>
        <p:nvSpPr>
          <p:cNvPr id="6" name="מציין מיקום של כותרת תחתונה 5">
            <a:extLst>
              <a:ext uri="{FF2B5EF4-FFF2-40B4-BE49-F238E27FC236}">
                <a16:creationId xmlns:a16="http://schemas.microsoft.com/office/drawing/2014/main" id="{86F1D272-8643-44AA-A229-02F125F42B9C}"/>
              </a:ext>
            </a:extLst>
          </p:cNvPr>
          <p:cNvSpPr>
            <a:spLocks noGrp="1"/>
          </p:cNvSpPr>
          <p:nvPr>
            <p:ph type="ftr" sz="quarter" idx="11"/>
          </p:nvPr>
        </p:nvSpPr>
        <p:spPr/>
        <p:txBody>
          <a:bodyPr/>
          <a:lstStyle/>
          <a:p>
            <a:r>
              <a:rPr lang="en-US"/>
              <a:t>DL model for meniscus tear detection</a:t>
            </a:r>
            <a:endParaRPr lang="en-IL"/>
          </a:p>
        </p:txBody>
      </p:sp>
      <p:sp>
        <p:nvSpPr>
          <p:cNvPr id="7" name="מציין מיקום של מספר שקופית 6">
            <a:extLst>
              <a:ext uri="{FF2B5EF4-FFF2-40B4-BE49-F238E27FC236}">
                <a16:creationId xmlns:a16="http://schemas.microsoft.com/office/drawing/2014/main" id="{686C59D2-E5EF-4FDC-A759-01E53F67FA9D}"/>
              </a:ext>
            </a:extLst>
          </p:cNvPr>
          <p:cNvSpPr>
            <a:spLocks noGrp="1"/>
          </p:cNvSpPr>
          <p:nvPr>
            <p:ph type="sldNum" sz="quarter" idx="12"/>
          </p:nvPr>
        </p:nvSpPr>
        <p:spPr/>
        <p:txBody>
          <a:bodyPr/>
          <a:lstStyle/>
          <a:p>
            <a:fld id="{95177526-C1C9-4C85-9D19-A14D4E83CC43}" type="slidenum">
              <a:rPr lang="en-IL" smtClean="0"/>
              <a:t>‹#›</a:t>
            </a:fld>
            <a:endParaRPr lang="en-IL"/>
          </a:p>
        </p:txBody>
      </p:sp>
    </p:spTree>
    <p:extLst>
      <p:ext uri="{BB962C8B-B14F-4D97-AF65-F5344CB8AC3E}">
        <p14:creationId xmlns:p14="http://schemas.microsoft.com/office/powerpoint/2010/main" val="1563046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2AAA5DB-BE61-4C18-856B-06EA8BAE488A}"/>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endParaRPr lang="en-IL"/>
          </a:p>
        </p:txBody>
      </p:sp>
      <p:sp>
        <p:nvSpPr>
          <p:cNvPr id="3" name="מציין מיקום של תמונה 2">
            <a:extLst>
              <a:ext uri="{FF2B5EF4-FFF2-40B4-BE49-F238E27FC236}">
                <a16:creationId xmlns:a16="http://schemas.microsoft.com/office/drawing/2014/main" id="{E5857E45-36C8-4635-843A-D1D6B6ABF6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מציין מיקום טקסט 3">
            <a:extLst>
              <a:ext uri="{FF2B5EF4-FFF2-40B4-BE49-F238E27FC236}">
                <a16:creationId xmlns:a16="http://schemas.microsoft.com/office/drawing/2014/main" id="{946F6872-0EFD-4840-BD39-91AE3C2214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ערוך סגנונות טקסט של תבנית בסיס</a:t>
            </a:r>
          </a:p>
        </p:txBody>
      </p:sp>
      <p:sp>
        <p:nvSpPr>
          <p:cNvPr id="5" name="מציין מיקום של תאריך 4">
            <a:extLst>
              <a:ext uri="{FF2B5EF4-FFF2-40B4-BE49-F238E27FC236}">
                <a16:creationId xmlns:a16="http://schemas.microsoft.com/office/drawing/2014/main" id="{544F7B62-5C25-40C1-A852-A4EF15B79045}"/>
              </a:ext>
            </a:extLst>
          </p:cNvPr>
          <p:cNvSpPr>
            <a:spLocks noGrp="1"/>
          </p:cNvSpPr>
          <p:nvPr>
            <p:ph type="dt" sz="half" idx="10"/>
          </p:nvPr>
        </p:nvSpPr>
        <p:spPr/>
        <p:txBody>
          <a:bodyPr/>
          <a:lstStyle/>
          <a:p>
            <a:r>
              <a:rPr lang="en-IL"/>
              <a:t>27/05/2024</a:t>
            </a:r>
          </a:p>
        </p:txBody>
      </p:sp>
      <p:sp>
        <p:nvSpPr>
          <p:cNvPr id="6" name="מציין מיקום של כותרת תחתונה 5">
            <a:extLst>
              <a:ext uri="{FF2B5EF4-FFF2-40B4-BE49-F238E27FC236}">
                <a16:creationId xmlns:a16="http://schemas.microsoft.com/office/drawing/2014/main" id="{44A7DFF5-6504-4CCE-97BD-F09B5670F178}"/>
              </a:ext>
            </a:extLst>
          </p:cNvPr>
          <p:cNvSpPr>
            <a:spLocks noGrp="1"/>
          </p:cNvSpPr>
          <p:nvPr>
            <p:ph type="ftr" sz="quarter" idx="11"/>
          </p:nvPr>
        </p:nvSpPr>
        <p:spPr/>
        <p:txBody>
          <a:bodyPr/>
          <a:lstStyle/>
          <a:p>
            <a:r>
              <a:rPr lang="en-US"/>
              <a:t>DL model for meniscus tear detection</a:t>
            </a:r>
            <a:endParaRPr lang="en-IL"/>
          </a:p>
        </p:txBody>
      </p:sp>
      <p:sp>
        <p:nvSpPr>
          <p:cNvPr id="7" name="מציין מיקום של מספר שקופית 6">
            <a:extLst>
              <a:ext uri="{FF2B5EF4-FFF2-40B4-BE49-F238E27FC236}">
                <a16:creationId xmlns:a16="http://schemas.microsoft.com/office/drawing/2014/main" id="{923B3B15-3813-45B3-8776-8D8CB20994DA}"/>
              </a:ext>
            </a:extLst>
          </p:cNvPr>
          <p:cNvSpPr>
            <a:spLocks noGrp="1"/>
          </p:cNvSpPr>
          <p:nvPr>
            <p:ph type="sldNum" sz="quarter" idx="12"/>
          </p:nvPr>
        </p:nvSpPr>
        <p:spPr/>
        <p:txBody>
          <a:bodyPr/>
          <a:lstStyle/>
          <a:p>
            <a:fld id="{95177526-C1C9-4C85-9D19-A14D4E83CC43}" type="slidenum">
              <a:rPr lang="en-IL" smtClean="0"/>
              <a:t>‹#›</a:t>
            </a:fld>
            <a:endParaRPr lang="en-IL"/>
          </a:p>
        </p:txBody>
      </p:sp>
    </p:spTree>
    <p:extLst>
      <p:ext uri="{BB962C8B-B14F-4D97-AF65-F5344CB8AC3E}">
        <p14:creationId xmlns:p14="http://schemas.microsoft.com/office/powerpoint/2010/main" val="1994320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מלבן 7">
            <a:extLst>
              <a:ext uri="{FF2B5EF4-FFF2-40B4-BE49-F238E27FC236}">
                <a16:creationId xmlns:a16="http://schemas.microsoft.com/office/drawing/2014/main" id="{E6908C90-2B1E-4497-B03A-5CC3F1CBCD45}"/>
              </a:ext>
            </a:extLst>
          </p:cNvPr>
          <p:cNvSpPr/>
          <p:nvPr userDrawn="1"/>
        </p:nvSpPr>
        <p:spPr>
          <a:xfrm>
            <a:off x="0" y="6356350"/>
            <a:ext cx="12192000" cy="501650"/>
          </a:xfrm>
          <a:prstGeom prst="rect">
            <a:avLst/>
          </a:prstGeom>
          <a:solidFill>
            <a:srgbClr val="2B276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dirty="0">
              <a:solidFill>
                <a:schemeClr val="bg1"/>
              </a:solidFill>
            </a:endParaRPr>
          </a:p>
        </p:txBody>
      </p:sp>
      <p:sp>
        <p:nvSpPr>
          <p:cNvPr id="2" name="מציין מיקום של כותרת 1">
            <a:extLst>
              <a:ext uri="{FF2B5EF4-FFF2-40B4-BE49-F238E27FC236}">
                <a16:creationId xmlns:a16="http://schemas.microsoft.com/office/drawing/2014/main" id="{121147AA-2F1E-4ED6-8862-9BB2751D9B08}"/>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endParaRPr lang="en-IL"/>
          </a:p>
        </p:txBody>
      </p:sp>
      <p:sp>
        <p:nvSpPr>
          <p:cNvPr id="3" name="מציין מיקום טקסט 2">
            <a:extLst>
              <a:ext uri="{FF2B5EF4-FFF2-40B4-BE49-F238E27FC236}">
                <a16:creationId xmlns:a16="http://schemas.microsoft.com/office/drawing/2014/main" id="{3CBE273D-01B3-4A6A-B455-07B5DFCDC9A9}"/>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dirty="0"/>
              <a:t>ערוך סגנונות טקסט של תבנית בסיס</a:t>
            </a:r>
          </a:p>
          <a:p>
            <a:pPr lvl="1"/>
            <a:r>
              <a:rPr lang="he-IL" dirty="0"/>
              <a:t>רמה שניה</a:t>
            </a:r>
          </a:p>
          <a:p>
            <a:pPr lvl="2"/>
            <a:r>
              <a:rPr lang="he-IL" dirty="0"/>
              <a:t>רמה שלישית</a:t>
            </a:r>
          </a:p>
          <a:p>
            <a:pPr lvl="3"/>
            <a:r>
              <a:rPr lang="he-IL" dirty="0"/>
              <a:t>רמה רביעית</a:t>
            </a:r>
          </a:p>
          <a:p>
            <a:pPr lvl="4"/>
            <a:r>
              <a:rPr lang="he-IL" dirty="0"/>
              <a:t>רמה חמישית</a:t>
            </a:r>
            <a:endParaRPr lang="en-IL" dirty="0"/>
          </a:p>
        </p:txBody>
      </p:sp>
      <p:sp>
        <p:nvSpPr>
          <p:cNvPr id="4" name="מציין מיקום של תאריך 3">
            <a:extLst>
              <a:ext uri="{FF2B5EF4-FFF2-40B4-BE49-F238E27FC236}">
                <a16:creationId xmlns:a16="http://schemas.microsoft.com/office/drawing/2014/main" id="{66F00060-40E9-426C-A7D1-2990235092D8}"/>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bg1"/>
                </a:solidFill>
              </a:defRPr>
            </a:lvl1pPr>
          </a:lstStyle>
          <a:p>
            <a:r>
              <a:rPr lang="en-IL"/>
              <a:t>27/05/2024</a:t>
            </a:r>
            <a:endParaRPr lang="en-IL" dirty="0"/>
          </a:p>
        </p:txBody>
      </p:sp>
      <p:sp>
        <p:nvSpPr>
          <p:cNvPr id="5" name="מציין מיקום של כותרת תחתונה 4">
            <a:extLst>
              <a:ext uri="{FF2B5EF4-FFF2-40B4-BE49-F238E27FC236}">
                <a16:creationId xmlns:a16="http://schemas.microsoft.com/office/drawing/2014/main" id="{E32E5CB5-51E4-4DA1-B43E-C4A2987E09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bg1"/>
                </a:solidFill>
              </a:defRPr>
            </a:lvl1pPr>
          </a:lstStyle>
          <a:p>
            <a:r>
              <a:rPr lang="en-US" dirty="0"/>
              <a:t>DL model for meniscus tear detection</a:t>
            </a:r>
            <a:endParaRPr lang="en-IL" dirty="0"/>
          </a:p>
        </p:txBody>
      </p:sp>
      <p:sp>
        <p:nvSpPr>
          <p:cNvPr id="6" name="מציין מיקום של מספר שקופית 5">
            <a:extLst>
              <a:ext uri="{FF2B5EF4-FFF2-40B4-BE49-F238E27FC236}">
                <a16:creationId xmlns:a16="http://schemas.microsoft.com/office/drawing/2014/main" id="{5F146E9B-ABB9-466F-8C5E-A9F7477C6E3F}"/>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r">
              <a:defRPr sz="1200">
                <a:solidFill>
                  <a:schemeClr val="bg1"/>
                </a:solidFill>
              </a:defRPr>
            </a:lvl1pPr>
          </a:lstStyle>
          <a:p>
            <a:fld id="{95177526-C1C9-4C85-9D19-A14D4E83CC43}" type="slidenum">
              <a:rPr lang="en-IL" smtClean="0"/>
              <a:pPr/>
              <a:t>‹#›</a:t>
            </a:fld>
            <a:endParaRPr lang="en-IL" dirty="0"/>
          </a:p>
        </p:txBody>
      </p:sp>
      <p:pic>
        <p:nvPicPr>
          <p:cNvPr id="7" name="תמונה 6">
            <a:extLst>
              <a:ext uri="{FF2B5EF4-FFF2-40B4-BE49-F238E27FC236}">
                <a16:creationId xmlns:a16="http://schemas.microsoft.com/office/drawing/2014/main" id="{E4981C9C-23C5-4B4D-B1F4-014F91CA4F29}"/>
              </a:ext>
            </a:extLst>
          </p:cNvPr>
          <p:cNvPicPr>
            <a:picLocks noChangeAspect="1"/>
          </p:cNvPicPr>
          <p:nvPr userDrawn="1"/>
        </p:nvPicPr>
        <p:blipFill>
          <a:blip r:embed="rId14"/>
          <a:stretch>
            <a:fillRect/>
          </a:stretch>
        </p:blipFill>
        <p:spPr>
          <a:xfrm>
            <a:off x="0" y="6356350"/>
            <a:ext cx="2111424" cy="501650"/>
          </a:xfrm>
          <a:prstGeom prst="rect">
            <a:avLst/>
          </a:prstGeom>
        </p:spPr>
      </p:pic>
      <p:sp>
        <p:nvSpPr>
          <p:cNvPr id="9" name="מלבן 8">
            <a:extLst>
              <a:ext uri="{FF2B5EF4-FFF2-40B4-BE49-F238E27FC236}">
                <a16:creationId xmlns:a16="http://schemas.microsoft.com/office/drawing/2014/main" id="{4B771B25-1067-44A2-A930-4D128BD0D78B}"/>
              </a:ext>
            </a:extLst>
          </p:cNvPr>
          <p:cNvSpPr/>
          <p:nvPr userDrawn="1"/>
        </p:nvSpPr>
        <p:spPr>
          <a:xfrm>
            <a:off x="0" y="0"/>
            <a:ext cx="12192000" cy="427839"/>
          </a:xfrm>
          <a:prstGeom prst="rect">
            <a:avLst/>
          </a:prstGeom>
          <a:solidFill>
            <a:srgbClr val="2B2765"/>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dirty="0"/>
          </a:p>
        </p:txBody>
      </p:sp>
    </p:spTree>
    <p:extLst>
      <p:ext uri="{BB962C8B-B14F-4D97-AF65-F5344CB8AC3E}">
        <p14:creationId xmlns:p14="http://schemas.microsoft.com/office/powerpoint/2010/main" val="231072518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2.jp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svg"/></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3CA05D2-3EFA-4D68-BB3C-2D206D9C2B29}"/>
              </a:ext>
            </a:extLst>
          </p:cNvPr>
          <p:cNvSpPr>
            <a:spLocks noGrp="1"/>
          </p:cNvSpPr>
          <p:nvPr>
            <p:ph type="ctrTitle"/>
          </p:nvPr>
        </p:nvSpPr>
        <p:spPr>
          <a:xfrm>
            <a:off x="3174912" y="1142294"/>
            <a:ext cx="8426748" cy="3080615"/>
          </a:xfrm>
        </p:spPr>
        <p:txBody>
          <a:bodyPr>
            <a:normAutofit fontScale="90000"/>
          </a:bodyPr>
          <a:lstStyle/>
          <a:p>
            <a:pPr algn="l" rtl="0"/>
            <a:r>
              <a:rPr lang="en-US" dirty="0"/>
              <a:t>Deep Learning Model for Automated Detection of Meniscus Tears in Knee MRI Images</a:t>
            </a:r>
            <a:endParaRPr lang="en-IL" dirty="0"/>
          </a:p>
        </p:txBody>
      </p:sp>
      <p:sp>
        <p:nvSpPr>
          <p:cNvPr id="3" name="כותרת משנה 2">
            <a:extLst>
              <a:ext uri="{FF2B5EF4-FFF2-40B4-BE49-F238E27FC236}">
                <a16:creationId xmlns:a16="http://schemas.microsoft.com/office/drawing/2014/main" id="{5E0893E8-AEBC-4B76-A31C-186CF1AA5551}"/>
              </a:ext>
            </a:extLst>
          </p:cNvPr>
          <p:cNvSpPr>
            <a:spLocks noGrp="1"/>
          </p:cNvSpPr>
          <p:nvPr>
            <p:ph type="subTitle" idx="1"/>
          </p:nvPr>
        </p:nvSpPr>
        <p:spPr>
          <a:xfrm>
            <a:off x="3174912" y="4322814"/>
            <a:ext cx="9144000" cy="466804"/>
          </a:xfrm>
        </p:spPr>
        <p:txBody>
          <a:bodyPr anchor="b">
            <a:normAutofit/>
          </a:bodyPr>
          <a:lstStyle/>
          <a:p>
            <a:pPr algn="l"/>
            <a:r>
              <a:rPr lang="en-US" dirty="0"/>
              <a:t>Capstone Project Phase A-24-1-R-22</a:t>
            </a:r>
          </a:p>
        </p:txBody>
      </p:sp>
      <p:sp>
        <p:nvSpPr>
          <p:cNvPr id="4" name="TextBox 3">
            <a:extLst>
              <a:ext uri="{FF2B5EF4-FFF2-40B4-BE49-F238E27FC236}">
                <a16:creationId xmlns:a16="http://schemas.microsoft.com/office/drawing/2014/main" id="{E2964D94-2319-431D-906F-53F0943DCEC6}"/>
              </a:ext>
            </a:extLst>
          </p:cNvPr>
          <p:cNvSpPr txBox="1"/>
          <p:nvPr/>
        </p:nvSpPr>
        <p:spPr>
          <a:xfrm>
            <a:off x="540648" y="5193517"/>
            <a:ext cx="8178800" cy="923330"/>
          </a:xfrm>
          <a:prstGeom prst="rect">
            <a:avLst/>
          </a:prstGeom>
          <a:noFill/>
        </p:spPr>
        <p:txBody>
          <a:bodyPr wrap="square" rtlCol="0">
            <a:spAutoFit/>
          </a:bodyPr>
          <a:lstStyle/>
          <a:p>
            <a:pPr algn="just" rtl="0"/>
            <a:r>
              <a:rPr lang="en-US" b="1" dirty="0"/>
              <a:t>Supervisor</a:t>
            </a:r>
            <a:r>
              <a:rPr lang="en-US" dirty="0"/>
              <a:t>: Prof. Miri Weiss Cohen</a:t>
            </a:r>
          </a:p>
          <a:p>
            <a:pPr algn="just" rtl="0"/>
            <a:r>
              <a:rPr lang="en-US" b="1" dirty="0"/>
              <a:t>Students</a:t>
            </a:r>
            <a:r>
              <a:rPr lang="en-US" dirty="0"/>
              <a:t>: Neta Amzalag, Vital Marciano</a:t>
            </a:r>
            <a:endParaRPr lang="en-IL" dirty="0"/>
          </a:p>
          <a:p>
            <a:pPr algn="just"/>
            <a:endParaRPr lang="en-IL" dirty="0"/>
          </a:p>
        </p:txBody>
      </p:sp>
      <p:grpSp>
        <p:nvGrpSpPr>
          <p:cNvPr id="5" name="Google Shape;402;p32">
            <a:extLst>
              <a:ext uri="{FF2B5EF4-FFF2-40B4-BE49-F238E27FC236}">
                <a16:creationId xmlns:a16="http://schemas.microsoft.com/office/drawing/2014/main" id="{D618C8F1-6972-4673-AFD1-4D73C82D4520}"/>
              </a:ext>
            </a:extLst>
          </p:cNvPr>
          <p:cNvGrpSpPr/>
          <p:nvPr/>
        </p:nvGrpSpPr>
        <p:grpSpPr>
          <a:xfrm>
            <a:off x="540648" y="1116154"/>
            <a:ext cx="2572157" cy="3684446"/>
            <a:chOff x="958950" y="866388"/>
            <a:chExt cx="2372055" cy="3410735"/>
          </a:xfrm>
        </p:grpSpPr>
        <p:grpSp>
          <p:nvGrpSpPr>
            <p:cNvPr id="6" name="Google Shape;403;p32">
              <a:extLst>
                <a:ext uri="{FF2B5EF4-FFF2-40B4-BE49-F238E27FC236}">
                  <a16:creationId xmlns:a16="http://schemas.microsoft.com/office/drawing/2014/main" id="{89482736-3B59-4AFB-A2EE-0ABC708B1678}"/>
                </a:ext>
              </a:extLst>
            </p:cNvPr>
            <p:cNvGrpSpPr/>
            <p:nvPr/>
          </p:nvGrpSpPr>
          <p:grpSpPr>
            <a:xfrm>
              <a:off x="958950" y="866388"/>
              <a:ext cx="2372055" cy="3410735"/>
              <a:chOff x="958950" y="866388"/>
              <a:chExt cx="2372055" cy="3410735"/>
            </a:xfrm>
          </p:grpSpPr>
          <p:grpSp>
            <p:nvGrpSpPr>
              <p:cNvPr id="8" name="Google Shape;404;p32">
                <a:extLst>
                  <a:ext uri="{FF2B5EF4-FFF2-40B4-BE49-F238E27FC236}">
                    <a16:creationId xmlns:a16="http://schemas.microsoft.com/office/drawing/2014/main" id="{C7082C58-D3E0-4C59-853F-6E09BCA9E537}"/>
                  </a:ext>
                </a:extLst>
              </p:cNvPr>
              <p:cNvGrpSpPr/>
              <p:nvPr/>
            </p:nvGrpSpPr>
            <p:grpSpPr>
              <a:xfrm>
                <a:off x="958950" y="866388"/>
                <a:ext cx="2372055" cy="3410735"/>
                <a:chOff x="831425" y="1090125"/>
                <a:chExt cx="2372055" cy="3410735"/>
              </a:xfrm>
            </p:grpSpPr>
            <p:sp>
              <p:nvSpPr>
                <p:cNvPr id="11" name="Google Shape;405;p32">
                  <a:extLst>
                    <a:ext uri="{FF2B5EF4-FFF2-40B4-BE49-F238E27FC236}">
                      <a16:creationId xmlns:a16="http://schemas.microsoft.com/office/drawing/2014/main" id="{E45E8761-7063-4148-BDF7-C1EDB5EFAEAA}"/>
                    </a:ext>
                  </a:extLst>
                </p:cNvPr>
                <p:cNvSpPr/>
                <p:nvPr/>
              </p:nvSpPr>
              <p:spPr>
                <a:xfrm>
                  <a:off x="831425" y="1090125"/>
                  <a:ext cx="2372055" cy="3410735"/>
                </a:xfrm>
                <a:custGeom>
                  <a:avLst/>
                  <a:gdLst/>
                  <a:ahLst/>
                  <a:cxnLst/>
                  <a:rect l="l" t="t" r="r" b="b"/>
                  <a:pathLst>
                    <a:path w="48144" h="63276" extrusionOk="0">
                      <a:moveTo>
                        <a:pt x="780" y="1"/>
                      </a:moveTo>
                      <a:cubicBezTo>
                        <a:pt x="350" y="1"/>
                        <a:pt x="1" y="350"/>
                        <a:pt x="1" y="768"/>
                      </a:cubicBezTo>
                      <a:lnTo>
                        <a:pt x="1" y="62496"/>
                      </a:lnTo>
                      <a:cubicBezTo>
                        <a:pt x="1" y="62927"/>
                        <a:pt x="350" y="63275"/>
                        <a:pt x="780" y="63275"/>
                      </a:cubicBezTo>
                      <a:lnTo>
                        <a:pt x="47364" y="63275"/>
                      </a:lnTo>
                      <a:cubicBezTo>
                        <a:pt x="47795" y="63275"/>
                        <a:pt x="48132" y="62927"/>
                        <a:pt x="48144" y="62496"/>
                      </a:cubicBezTo>
                      <a:lnTo>
                        <a:pt x="48144" y="768"/>
                      </a:lnTo>
                      <a:cubicBezTo>
                        <a:pt x="48144" y="350"/>
                        <a:pt x="47795" y="1"/>
                        <a:pt x="473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406;p32">
                  <a:extLst>
                    <a:ext uri="{FF2B5EF4-FFF2-40B4-BE49-F238E27FC236}">
                      <a16:creationId xmlns:a16="http://schemas.microsoft.com/office/drawing/2014/main" id="{DA6AC1E8-B0FC-484E-A7BF-84EC7FD9C25A}"/>
                    </a:ext>
                  </a:extLst>
                </p:cNvPr>
                <p:cNvSpPr/>
                <p:nvPr/>
              </p:nvSpPr>
              <p:spPr>
                <a:xfrm>
                  <a:off x="925425" y="1170351"/>
                  <a:ext cx="2184041" cy="2665271"/>
                </a:xfrm>
                <a:custGeom>
                  <a:avLst/>
                  <a:gdLst/>
                  <a:ahLst/>
                  <a:cxnLst/>
                  <a:rect l="l" t="t" r="r" b="b"/>
                  <a:pathLst>
                    <a:path w="44328" h="50784" extrusionOk="0">
                      <a:moveTo>
                        <a:pt x="233" y="1"/>
                      </a:moveTo>
                      <a:cubicBezTo>
                        <a:pt x="105" y="1"/>
                        <a:pt x="1" y="94"/>
                        <a:pt x="1" y="234"/>
                      </a:cubicBezTo>
                      <a:lnTo>
                        <a:pt x="1" y="50551"/>
                      </a:lnTo>
                      <a:cubicBezTo>
                        <a:pt x="1" y="50679"/>
                        <a:pt x="105" y="50784"/>
                        <a:pt x="233" y="50784"/>
                      </a:cubicBezTo>
                      <a:lnTo>
                        <a:pt x="44095" y="50784"/>
                      </a:lnTo>
                      <a:cubicBezTo>
                        <a:pt x="44212" y="50784"/>
                        <a:pt x="44328" y="50667"/>
                        <a:pt x="44328" y="50551"/>
                      </a:cubicBezTo>
                      <a:lnTo>
                        <a:pt x="44328" y="234"/>
                      </a:lnTo>
                      <a:cubicBezTo>
                        <a:pt x="44328" y="94"/>
                        <a:pt x="44223" y="1"/>
                        <a:pt x="44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407;p32">
                  <a:extLst>
                    <a:ext uri="{FF2B5EF4-FFF2-40B4-BE49-F238E27FC236}">
                      <a16:creationId xmlns:a16="http://schemas.microsoft.com/office/drawing/2014/main" id="{E1846539-53B5-4501-86E5-35F9BDCE7178}"/>
                    </a:ext>
                  </a:extLst>
                </p:cNvPr>
                <p:cNvSpPr/>
                <p:nvPr/>
              </p:nvSpPr>
              <p:spPr>
                <a:xfrm>
                  <a:off x="943224" y="4058568"/>
                  <a:ext cx="1928428" cy="64790"/>
                </a:xfrm>
                <a:custGeom>
                  <a:avLst/>
                  <a:gdLst/>
                  <a:ahLst/>
                  <a:cxnLst/>
                  <a:rect l="l" t="t" r="r" b="b"/>
                  <a:pathLst>
                    <a:path w="39140" h="1315" extrusionOk="0">
                      <a:moveTo>
                        <a:pt x="0" y="0"/>
                      </a:moveTo>
                      <a:lnTo>
                        <a:pt x="0" y="1314"/>
                      </a:lnTo>
                      <a:lnTo>
                        <a:pt x="39140" y="1314"/>
                      </a:lnTo>
                      <a:lnTo>
                        <a:pt x="39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408;p32">
                  <a:extLst>
                    <a:ext uri="{FF2B5EF4-FFF2-40B4-BE49-F238E27FC236}">
                      <a16:creationId xmlns:a16="http://schemas.microsoft.com/office/drawing/2014/main" id="{735F6775-BD22-4E34-9F9F-6844137F8185}"/>
                    </a:ext>
                  </a:extLst>
                </p:cNvPr>
                <p:cNvSpPr/>
                <p:nvPr/>
              </p:nvSpPr>
              <p:spPr>
                <a:xfrm>
                  <a:off x="1034917" y="4189776"/>
                  <a:ext cx="1346795" cy="64248"/>
                </a:xfrm>
                <a:custGeom>
                  <a:avLst/>
                  <a:gdLst/>
                  <a:ahLst/>
                  <a:cxnLst/>
                  <a:rect l="l" t="t" r="r" b="b"/>
                  <a:pathLst>
                    <a:path w="27335" h="1304" extrusionOk="0">
                      <a:moveTo>
                        <a:pt x="0" y="1"/>
                      </a:moveTo>
                      <a:lnTo>
                        <a:pt x="0" y="1303"/>
                      </a:lnTo>
                      <a:lnTo>
                        <a:pt x="27334" y="1303"/>
                      </a:lnTo>
                      <a:lnTo>
                        <a:pt x="273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409;p32">
                  <a:extLst>
                    <a:ext uri="{FF2B5EF4-FFF2-40B4-BE49-F238E27FC236}">
                      <a16:creationId xmlns:a16="http://schemas.microsoft.com/office/drawing/2014/main" id="{32093855-A438-4559-96D9-36F3365B362F}"/>
                    </a:ext>
                  </a:extLst>
                </p:cNvPr>
                <p:cNvSpPr/>
                <p:nvPr/>
              </p:nvSpPr>
              <p:spPr>
                <a:xfrm>
                  <a:off x="1280188" y="4330197"/>
                  <a:ext cx="1592653" cy="64248"/>
                </a:xfrm>
                <a:custGeom>
                  <a:avLst/>
                  <a:gdLst/>
                  <a:ahLst/>
                  <a:cxnLst/>
                  <a:rect l="l" t="t" r="r" b="b"/>
                  <a:pathLst>
                    <a:path w="32325" h="1304" extrusionOk="0">
                      <a:moveTo>
                        <a:pt x="0" y="0"/>
                      </a:moveTo>
                      <a:lnTo>
                        <a:pt x="0" y="1303"/>
                      </a:lnTo>
                      <a:lnTo>
                        <a:pt x="32324" y="1303"/>
                      </a:lnTo>
                      <a:lnTo>
                        <a:pt x="323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410;p32">
                  <a:extLst>
                    <a:ext uri="{FF2B5EF4-FFF2-40B4-BE49-F238E27FC236}">
                      <a16:creationId xmlns:a16="http://schemas.microsoft.com/office/drawing/2014/main" id="{417F8213-A787-4D70-9A9E-4062B4B2C3A2}"/>
                    </a:ext>
                  </a:extLst>
                </p:cNvPr>
                <p:cNvSpPr/>
                <p:nvPr/>
              </p:nvSpPr>
              <p:spPr>
                <a:xfrm>
                  <a:off x="908450" y="1216638"/>
                  <a:ext cx="1921991" cy="2635108"/>
                </a:xfrm>
                <a:custGeom>
                  <a:avLst/>
                  <a:gdLst/>
                  <a:ahLst/>
                  <a:cxnLst/>
                  <a:rect l="l" t="t" r="r" b="b"/>
                  <a:pathLst>
                    <a:path w="40188" h="52555" extrusionOk="0">
                      <a:moveTo>
                        <a:pt x="233" y="0"/>
                      </a:moveTo>
                      <a:lnTo>
                        <a:pt x="1" y="1350"/>
                      </a:lnTo>
                      <a:lnTo>
                        <a:pt x="140" y="27206"/>
                      </a:lnTo>
                      <a:cubicBezTo>
                        <a:pt x="140" y="27206"/>
                        <a:pt x="880" y="27222"/>
                        <a:pt x="2210" y="27222"/>
                      </a:cubicBezTo>
                      <a:cubicBezTo>
                        <a:pt x="3651" y="27222"/>
                        <a:pt x="5785" y="27203"/>
                        <a:pt x="8422" y="27125"/>
                      </a:cubicBezTo>
                      <a:cubicBezTo>
                        <a:pt x="9535" y="27094"/>
                        <a:pt x="10752" y="27074"/>
                        <a:pt x="11979" y="27074"/>
                      </a:cubicBezTo>
                      <a:cubicBezTo>
                        <a:pt x="16342" y="27074"/>
                        <a:pt x="20831" y="27333"/>
                        <a:pt x="21240" y="28323"/>
                      </a:cubicBezTo>
                      <a:cubicBezTo>
                        <a:pt x="21763" y="29591"/>
                        <a:pt x="19379" y="32871"/>
                        <a:pt x="20123" y="40547"/>
                      </a:cubicBezTo>
                      <a:cubicBezTo>
                        <a:pt x="20868" y="48224"/>
                        <a:pt x="21240" y="52179"/>
                        <a:pt x="21170" y="52400"/>
                      </a:cubicBezTo>
                      <a:cubicBezTo>
                        <a:pt x="21130" y="52527"/>
                        <a:pt x="27440" y="52554"/>
                        <a:pt x="32802" y="52554"/>
                      </a:cubicBezTo>
                      <a:cubicBezTo>
                        <a:pt x="36752" y="52554"/>
                        <a:pt x="40187" y="52539"/>
                        <a:pt x="40187" y="52539"/>
                      </a:cubicBezTo>
                      <a:cubicBezTo>
                        <a:pt x="40187" y="52539"/>
                        <a:pt x="39141" y="36290"/>
                        <a:pt x="39373" y="32115"/>
                      </a:cubicBezTo>
                      <a:cubicBezTo>
                        <a:pt x="39594" y="27939"/>
                        <a:pt x="39897" y="23321"/>
                        <a:pt x="38629" y="21751"/>
                      </a:cubicBezTo>
                      <a:cubicBezTo>
                        <a:pt x="37361" y="20181"/>
                        <a:pt x="34511" y="17750"/>
                        <a:pt x="31697" y="15633"/>
                      </a:cubicBezTo>
                      <a:cubicBezTo>
                        <a:pt x="20879" y="7514"/>
                        <a:pt x="14726" y="5176"/>
                        <a:pt x="11714" y="4141"/>
                      </a:cubicBezTo>
                      <a:cubicBezTo>
                        <a:pt x="11202" y="3967"/>
                        <a:pt x="233" y="0"/>
                        <a:pt x="2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411;p32">
                  <a:extLst>
                    <a:ext uri="{FF2B5EF4-FFF2-40B4-BE49-F238E27FC236}">
                      <a16:creationId xmlns:a16="http://schemas.microsoft.com/office/drawing/2014/main" id="{7ABBEB9A-5C14-4EF1-B353-21F67DB5AAB8}"/>
                    </a:ext>
                  </a:extLst>
                </p:cNvPr>
                <p:cNvSpPr/>
                <p:nvPr/>
              </p:nvSpPr>
              <p:spPr>
                <a:xfrm>
                  <a:off x="908450" y="1463723"/>
                  <a:ext cx="1699605" cy="1152864"/>
                </a:xfrm>
                <a:custGeom>
                  <a:avLst/>
                  <a:gdLst/>
                  <a:ahLst/>
                  <a:cxnLst/>
                  <a:rect l="l" t="t" r="r" b="b"/>
                  <a:pathLst>
                    <a:path w="38420" h="23165" extrusionOk="0">
                      <a:moveTo>
                        <a:pt x="233" y="1"/>
                      </a:moveTo>
                      <a:lnTo>
                        <a:pt x="1" y="6166"/>
                      </a:lnTo>
                      <a:cubicBezTo>
                        <a:pt x="1" y="6166"/>
                        <a:pt x="24974" y="17274"/>
                        <a:pt x="26544" y="18483"/>
                      </a:cubicBezTo>
                      <a:cubicBezTo>
                        <a:pt x="28102" y="19681"/>
                        <a:pt x="28102" y="21414"/>
                        <a:pt x="29370" y="22566"/>
                      </a:cubicBezTo>
                      <a:cubicBezTo>
                        <a:pt x="29826" y="22987"/>
                        <a:pt x="30637" y="23164"/>
                        <a:pt x="31545" y="23164"/>
                      </a:cubicBezTo>
                      <a:cubicBezTo>
                        <a:pt x="33117" y="23164"/>
                        <a:pt x="34980" y="22634"/>
                        <a:pt x="35791" y="21926"/>
                      </a:cubicBezTo>
                      <a:cubicBezTo>
                        <a:pt x="37070" y="20809"/>
                        <a:pt x="38419" y="18169"/>
                        <a:pt x="37489" y="15831"/>
                      </a:cubicBezTo>
                      <a:cubicBezTo>
                        <a:pt x="36558" y="13493"/>
                        <a:pt x="32592" y="13900"/>
                        <a:pt x="30836" y="13319"/>
                      </a:cubicBezTo>
                      <a:cubicBezTo>
                        <a:pt x="29056" y="12737"/>
                        <a:pt x="22601" y="10469"/>
                        <a:pt x="18669" y="8410"/>
                      </a:cubicBezTo>
                      <a:cubicBezTo>
                        <a:pt x="14726" y="6340"/>
                        <a:pt x="233" y="1"/>
                        <a:pt x="2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412;p32">
                  <a:extLst>
                    <a:ext uri="{FF2B5EF4-FFF2-40B4-BE49-F238E27FC236}">
                      <a16:creationId xmlns:a16="http://schemas.microsoft.com/office/drawing/2014/main" id="{85D21763-5561-417B-B430-D43383033159}"/>
                    </a:ext>
                  </a:extLst>
                </p:cNvPr>
                <p:cNvSpPr/>
                <p:nvPr/>
              </p:nvSpPr>
              <p:spPr>
                <a:xfrm>
                  <a:off x="2157012" y="2599778"/>
                  <a:ext cx="323852" cy="139533"/>
                </a:xfrm>
                <a:custGeom>
                  <a:avLst/>
                  <a:gdLst/>
                  <a:ahLst/>
                  <a:cxnLst/>
                  <a:rect l="l" t="t" r="r" b="b"/>
                  <a:pathLst>
                    <a:path w="6573" h="2832" extrusionOk="0">
                      <a:moveTo>
                        <a:pt x="6080" y="1"/>
                      </a:moveTo>
                      <a:cubicBezTo>
                        <a:pt x="5593" y="1"/>
                        <a:pt x="4789" y="448"/>
                        <a:pt x="4444" y="556"/>
                      </a:cubicBezTo>
                      <a:cubicBezTo>
                        <a:pt x="3730" y="773"/>
                        <a:pt x="2976" y="882"/>
                        <a:pt x="2221" y="882"/>
                      </a:cubicBezTo>
                      <a:cubicBezTo>
                        <a:pt x="1843" y="882"/>
                        <a:pt x="1466" y="855"/>
                        <a:pt x="1094" y="800"/>
                      </a:cubicBezTo>
                      <a:cubicBezTo>
                        <a:pt x="965" y="779"/>
                        <a:pt x="824" y="761"/>
                        <a:pt x="687" y="761"/>
                      </a:cubicBezTo>
                      <a:cubicBezTo>
                        <a:pt x="452" y="761"/>
                        <a:pt x="230" y="814"/>
                        <a:pt x="105" y="998"/>
                      </a:cubicBezTo>
                      <a:cubicBezTo>
                        <a:pt x="1" y="1138"/>
                        <a:pt x="1" y="1359"/>
                        <a:pt x="47" y="1533"/>
                      </a:cubicBezTo>
                      <a:cubicBezTo>
                        <a:pt x="198" y="2045"/>
                        <a:pt x="745" y="2312"/>
                        <a:pt x="1233" y="2475"/>
                      </a:cubicBezTo>
                      <a:cubicBezTo>
                        <a:pt x="1863" y="2695"/>
                        <a:pt x="2528" y="2831"/>
                        <a:pt x="3182" y="2831"/>
                      </a:cubicBezTo>
                      <a:cubicBezTo>
                        <a:pt x="3530" y="2831"/>
                        <a:pt x="3876" y="2793"/>
                        <a:pt x="4211" y="2708"/>
                      </a:cubicBezTo>
                      <a:cubicBezTo>
                        <a:pt x="5188" y="2464"/>
                        <a:pt x="6084" y="1754"/>
                        <a:pt x="6375" y="777"/>
                      </a:cubicBezTo>
                      <a:cubicBezTo>
                        <a:pt x="6572" y="242"/>
                        <a:pt x="6444" y="33"/>
                        <a:pt x="6188" y="9"/>
                      </a:cubicBezTo>
                      <a:cubicBezTo>
                        <a:pt x="6154" y="3"/>
                        <a:pt x="6118" y="1"/>
                        <a:pt x="60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413;p32">
                  <a:extLst>
                    <a:ext uri="{FF2B5EF4-FFF2-40B4-BE49-F238E27FC236}">
                      <a16:creationId xmlns:a16="http://schemas.microsoft.com/office/drawing/2014/main" id="{9780D394-74D4-4615-9EA9-F157B26EB908}"/>
                    </a:ext>
                  </a:extLst>
                </p:cNvPr>
                <p:cNvSpPr/>
                <p:nvPr/>
              </p:nvSpPr>
              <p:spPr>
                <a:xfrm>
                  <a:off x="2142141" y="2637313"/>
                  <a:ext cx="623561" cy="1238922"/>
                </a:xfrm>
                <a:custGeom>
                  <a:avLst/>
                  <a:gdLst/>
                  <a:ahLst/>
                  <a:cxnLst/>
                  <a:rect l="l" t="t" r="r" b="b"/>
                  <a:pathLst>
                    <a:path w="12656" h="24320" extrusionOk="0">
                      <a:moveTo>
                        <a:pt x="8486" y="1"/>
                      </a:moveTo>
                      <a:cubicBezTo>
                        <a:pt x="7374" y="1"/>
                        <a:pt x="6526" y="1491"/>
                        <a:pt x="5688" y="2144"/>
                      </a:cubicBezTo>
                      <a:cubicBezTo>
                        <a:pt x="4986" y="2699"/>
                        <a:pt x="4091" y="2993"/>
                        <a:pt x="3200" y="2993"/>
                      </a:cubicBezTo>
                      <a:cubicBezTo>
                        <a:pt x="2748" y="2993"/>
                        <a:pt x="2296" y="2917"/>
                        <a:pt x="1873" y="2760"/>
                      </a:cubicBezTo>
                      <a:cubicBezTo>
                        <a:pt x="1559" y="2642"/>
                        <a:pt x="1172" y="2520"/>
                        <a:pt x="842" y="2520"/>
                      </a:cubicBezTo>
                      <a:cubicBezTo>
                        <a:pt x="682" y="2520"/>
                        <a:pt x="536" y="2548"/>
                        <a:pt x="419" y="2620"/>
                      </a:cubicBezTo>
                      <a:cubicBezTo>
                        <a:pt x="314" y="2679"/>
                        <a:pt x="244" y="2760"/>
                        <a:pt x="186" y="2876"/>
                      </a:cubicBezTo>
                      <a:cubicBezTo>
                        <a:pt x="0" y="3330"/>
                        <a:pt x="465" y="3760"/>
                        <a:pt x="838" y="4086"/>
                      </a:cubicBezTo>
                      <a:cubicBezTo>
                        <a:pt x="3234" y="6087"/>
                        <a:pt x="3932" y="9448"/>
                        <a:pt x="4490" y="12530"/>
                      </a:cubicBezTo>
                      <a:cubicBezTo>
                        <a:pt x="5118" y="16055"/>
                        <a:pt x="5734" y="19567"/>
                        <a:pt x="6351" y="23080"/>
                      </a:cubicBezTo>
                      <a:cubicBezTo>
                        <a:pt x="6421" y="23510"/>
                        <a:pt x="6537" y="23987"/>
                        <a:pt x="6921" y="24208"/>
                      </a:cubicBezTo>
                      <a:cubicBezTo>
                        <a:pt x="7086" y="24299"/>
                        <a:pt x="7269" y="24320"/>
                        <a:pt x="7458" y="24320"/>
                      </a:cubicBezTo>
                      <a:cubicBezTo>
                        <a:pt x="7534" y="24320"/>
                        <a:pt x="7611" y="24316"/>
                        <a:pt x="7688" y="24313"/>
                      </a:cubicBezTo>
                      <a:cubicBezTo>
                        <a:pt x="9340" y="24220"/>
                        <a:pt x="11003" y="24150"/>
                        <a:pt x="12655" y="24057"/>
                      </a:cubicBezTo>
                      <a:cubicBezTo>
                        <a:pt x="11259" y="18811"/>
                        <a:pt x="9852" y="13414"/>
                        <a:pt x="10480" y="8029"/>
                      </a:cubicBezTo>
                      <a:cubicBezTo>
                        <a:pt x="10655" y="6517"/>
                        <a:pt x="10992" y="5017"/>
                        <a:pt x="10829" y="3504"/>
                      </a:cubicBezTo>
                      <a:cubicBezTo>
                        <a:pt x="10713" y="2411"/>
                        <a:pt x="10119" y="480"/>
                        <a:pt x="8910" y="73"/>
                      </a:cubicBezTo>
                      <a:cubicBezTo>
                        <a:pt x="8764" y="23"/>
                        <a:pt x="8623" y="1"/>
                        <a:pt x="84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414;p32">
                  <a:extLst>
                    <a:ext uri="{FF2B5EF4-FFF2-40B4-BE49-F238E27FC236}">
                      <a16:creationId xmlns:a16="http://schemas.microsoft.com/office/drawing/2014/main" id="{56CC90B9-7F38-41D6-9938-F71EEEE5A10D}"/>
                    </a:ext>
                  </a:extLst>
                </p:cNvPr>
                <p:cNvSpPr/>
                <p:nvPr/>
              </p:nvSpPr>
              <p:spPr>
                <a:xfrm>
                  <a:off x="2568029" y="2340565"/>
                  <a:ext cx="175894" cy="333114"/>
                </a:xfrm>
                <a:custGeom>
                  <a:avLst/>
                  <a:gdLst/>
                  <a:ahLst/>
                  <a:cxnLst/>
                  <a:rect l="l" t="t" r="r" b="b"/>
                  <a:pathLst>
                    <a:path w="3570" h="6761" extrusionOk="0">
                      <a:moveTo>
                        <a:pt x="1681" y="1"/>
                      </a:moveTo>
                      <a:cubicBezTo>
                        <a:pt x="774" y="1"/>
                        <a:pt x="0" y="2292"/>
                        <a:pt x="208" y="3351"/>
                      </a:cubicBezTo>
                      <a:cubicBezTo>
                        <a:pt x="452" y="4642"/>
                        <a:pt x="1313" y="5747"/>
                        <a:pt x="2325" y="6585"/>
                      </a:cubicBezTo>
                      <a:cubicBezTo>
                        <a:pt x="2423" y="6672"/>
                        <a:pt x="2543" y="6760"/>
                        <a:pt x="2673" y="6760"/>
                      </a:cubicBezTo>
                      <a:cubicBezTo>
                        <a:pt x="2681" y="6760"/>
                        <a:pt x="2689" y="6760"/>
                        <a:pt x="2697" y="6759"/>
                      </a:cubicBezTo>
                      <a:cubicBezTo>
                        <a:pt x="2953" y="6759"/>
                        <a:pt x="3081" y="6457"/>
                        <a:pt x="3139" y="6212"/>
                      </a:cubicBezTo>
                      <a:cubicBezTo>
                        <a:pt x="3569" y="4433"/>
                        <a:pt x="3360" y="2537"/>
                        <a:pt x="2592" y="885"/>
                      </a:cubicBezTo>
                      <a:cubicBezTo>
                        <a:pt x="2313" y="269"/>
                        <a:pt x="2011" y="13"/>
                        <a:pt x="1708" y="1"/>
                      </a:cubicBezTo>
                      <a:cubicBezTo>
                        <a:pt x="1699" y="1"/>
                        <a:pt x="1690" y="1"/>
                        <a:pt x="16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415;p32">
                  <a:extLst>
                    <a:ext uri="{FF2B5EF4-FFF2-40B4-BE49-F238E27FC236}">
                      <a16:creationId xmlns:a16="http://schemas.microsoft.com/office/drawing/2014/main" id="{8E19C575-8A9E-4281-B70A-79CC0A71BC9F}"/>
                    </a:ext>
                  </a:extLst>
                </p:cNvPr>
                <p:cNvSpPr/>
                <p:nvPr/>
              </p:nvSpPr>
              <p:spPr>
                <a:xfrm>
                  <a:off x="2111150" y="2869610"/>
                  <a:ext cx="279164" cy="983445"/>
                </a:xfrm>
                <a:custGeom>
                  <a:avLst/>
                  <a:gdLst/>
                  <a:ahLst/>
                  <a:cxnLst/>
                  <a:rect l="l" t="t" r="r" b="b"/>
                  <a:pathLst>
                    <a:path w="5666" h="19305" extrusionOk="0">
                      <a:moveTo>
                        <a:pt x="1310" y="0"/>
                      </a:moveTo>
                      <a:cubicBezTo>
                        <a:pt x="992" y="0"/>
                        <a:pt x="707" y="261"/>
                        <a:pt x="536" y="945"/>
                      </a:cubicBezTo>
                      <a:cubicBezTo>
                        <a:pt x="408" y="1468"/>
                        <a:pt x="536" y="2027"/>
                        <a:pt x="524" y="2573"/>
                      </a:cubicBezTo>
                      <a:cubicBezTo>
                        <a:pt x="513" y="3446"/>
                        <a:pt x="129" y="4283"/>
                        <a:pt x="71" y="5156"/>
                      </a:cubicBezTo>
                      <a:cubicBezTo>
                        <a:pt x="1" y="6121"/>
                        <a:pt x="315" y="7086"/>
                        <a:pt x="629" y="8029"/>
                      </a:cubicBezTo>
                      <a:cubicBezTo>
                        <a:pt x="1734" y="11506"/>
                        <a:pt x="2560" y="15077"/>
                        <a:pt x="3107" y="18683"/>
                      </a:cubicBezTo>
                      <a:cubicBezTo>
                        <a:pt x="3141" y="18892"/>
                        <a:pt x="3188" y="19113"/>
                        <a:pt x="3339" y="19230"/>
                      </a:cubicBezTo>
                      <a:cubicBezTo>
                        <a:pt x="3441" y="19289"/>
                        <a:pt x="3560" y="19305"/>
                        <a:pt x="3676" y="19305"/>
                      </a:cubicBezTo>
                      <a:cubicBezTo>
                        <a:pt x="3720" y="19305"/>
                        <a:pt x="3763" y="19303"/>
                        <a:pt x="3804" y="19299"/>
                      </a:cubicBezTo>
                      <a:cubicBezTo>
                        <a:pt x="4433" y="19265"/>
                        <a:pt x="5049" y="19241"/>
                        <a:pt x="5666" y="19206"/>
                      </a:cubicBezTo>
                      <a:cubicBezTo>
                        <a:pt x="4642" y="16031"/>
                        <a:pt x="4002" y="12716"/>
                        <a:pt x="3793" y="9366"/>
                      </a:cubicBezTo>
                      <a:cubicBezTo>
                        <a:pt x="3653" y="6924"/>
                        <a:pt x="3723" y="4458"/>
                        <a:pt x="3130" y="2085"/>
                      </a:cubicBezTo>
                      <a:cubicBezTo>
                        <a:pt x="2990" y="1562"/>
                        <a:pt x="2490" y="701"/>
                        <a:pt x="1932" y="270"/>
                      </a:cubicBezTo>
                      <a:cubicBezTo>
                        <a:pt x="1725" y="104"/>
                        <a:pt x="1511" y="0"/>
                        <a:pt x="13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9" name="Google Shape;416;p32">
                <a:extLst>
                  <a:ext uri="{FF2B5EF4-FFF2-40B4-BE49-F238E27FC236}">
                    <a16:creationId xmlns:a16="http://schemas.microsoft.com/office/drawing/2014/main" id="{A4E3772E-2AAE-4477-A78F-C009986A385F}"/>
                  </a:ext>
                </a:extLst>
              </p:cNvPr>
              <p:cNvSpPr/>
              <p:nvPr/>
            </p:nvSpPr>
            <p:spPr>
              <a:xfrm>
                <a:off x="978700" y="999425"/>
                <a:ext cx="74400" cy="139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417;p32">
                <a:extLst>
                  <a:ext uri="{FF2B5EF4-FFF2-40B4-BE49-F238E27FC236}">
                    <a16:creationId xmlns:a16="http://schemas.microsoft.com/office/drawing/2014/main" id="{1700FB19-BE60-4E22-9ACE-19E535986E8B}"/>
                  </a:ext>
                </a:extLst>
              </p:cNvPr>
              <p:cNvSpPr/>
              <p:nvPr/>
            </p:nvSpPr>
            <p:spPr>
              <a:xfrm>
                <a:off x="1975550" y="3611875"/>
                <a:ext cx="1133100" cy="104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 name="Google Shape;418;p32">
              <a:extLst>
                <a:ext uri="{FF2B5EF4-FFF2-40B4-BE49-F238E27FC236}">
                  <a16:creationId xmlns:a16="http://schemas.microsoft.com/office/drawing/2014/main" id="{EE8A85B5-0283-42A5-AC93-B68C36309E75}"/>
                </a:ext>
              </a:extLst>
            </p:cNvPr>
            <p:cNvSpPr/>
            <p:nvPr/>
          </p:nvSpPr>
          <p:spPr>
            <a:xfrm>
              <a:off x="2116750" y="1767250"/>
              <a:ext cx="929700" cy="929700"/>
            </a:xfrm>
            <a:prstGeom prst="ellipse">
              <a:avLst/>
            </a:prstGeom>
            <a:noFill/>
            <a:ln w="19050" cap="flat" cmpd="sng">
              <a:solidFill>
                <a:srgbClr val="C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2" name="מציין מיקום של כותרת תחתונה 21">
            <a:extLst>
              <a:ext uri="{FF2B5EF4-FFF2-40B4-BE49-F238E27FC236}">
                <a16:creationId xmlns:a16="http://schemas.microsoft.com/office/drawing/2014/main" id="{0666FE92-24F6-4F7D-B0C3-DBCA938D78A2}"/>
              </a:ext>
            </a:extLst>
          </p:cNvPr>
          <p:cNvSpPr>
            <a:spLocks noGrp="1"/>
          </p:cNvSpPr>
          <p:nvPr>
            <p:ph type="ftr" sz="quarter" idx="11"/>
          </p:nvPr>
        </p:nvSpPr>
        <p:spPr/>
        <p:txBody>
          <a:bodyPr/>
          <a:lstStyle/>
          <a:p>
            <a:r>
              <a:rPr lang="en-US" dirty="0"/>
              <a:t>DL model for meniscus tear detection</a:t>
            </a:r>
            <a:endParaRPr lang="en-IL" dirty="0"/>
          </a:p>
        </p:txBody>
      </p:sp>
      <p:sp>
        <p:nvSpPr>
          <p:cNvPr id="23" name="מציין מיקום של מספר שקופית 22">
            <a:extLst>
              <a:ext uri="{FF2B5EF4-FFF2-40B4-BE49-F238E27FC236}">
                <a16:creationId xmlns:a16="http://schemas.microsoft.com/office/drawing/2014/main" id="{1332AB24-4CA2-4770-9615-BC36692D6B51}"/>
              </a:ext>
            </a:extLst>
          </p:cNvPr>
          <p:cNvSpPr>
            <a:spLocks noGrp="1"/>
          </p:cNvSpPr>
          <p:nvPr>
            <p:ph type="sldNum" sz="quarter" idx="12"/>
          </p:nvPr>
        </p:nvSpPr>
        <p:spPr/>
        <p:txBody>
          <a:bodyPr/>
          <a:lstStyle/>
          <a:p>
            <a:fld id="{95177526-C1C9-4C85-9D19-A14D4E83CC43}" type="slidenum">
              <a:rPr lang="en-IL" smtClean="0"/>
              <a:t>1</a:t>
            </a:fld>
            <a:endParaRPr lang="en-IL" dirty="0"/>
          </a:p>
        </p:txBody>
      </p:sp>
      <p:sp>
        <p:nvSpPr>
          <p:cNvPr id="24" name="מציין מיקום של תאריך 23">
            <a:extLst>
              <a:ext uri="{FF2B5EF4-FFF2-40B4-BE49-F238E27FC236}">
                <a16:creationId xmlns:a16="http://schemas.microsoft.com/office/drawing/2014/main" id="{DFC7B7D4-BD9A-4BF0-A128-FDC4B5AF674C}"/>
              </a:ext>
            </a:extLst>
          </p:cNvPr>
          <p:cNvSpPr>
            <a:spLocks noGrp="1"/>
          </p:cNvSpPr>
          <p:nvPr>
            <p:ph type="dt" sz="half" idx="10"/>
          </p:nvPr>
        </p:nvSpPr>
        <p:spPr/>
        <p:txBody>
          <a:bodyPr/>
          <a:lstStyle/>
          <a:p>
            <a:r>
              <a:rPr lang="en-IL" dirty="0"/>
              <a:t>27/05/2024</a:t>
            </a:r>
          </a:p>
        </p:txBody>
      </p:sp>
    </p:spTree>
    <p:extLst>
      <p:ext uri="{BB962C8B-B14F-4D97-AF65-F5344CB8AC3E}">
        <p14:creationId xmlns:p14="http://schemas.microsoft.com/office/powerpoint/2010/main" val="32250787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B11F190-1419-4FED-9240-298273703676}"/>
              </a:ext>
            </a:extLst>
          </p:cNvPr>
          <p:cNvSpPr>
            <a:spLocks noGrp="1"/>
          </p:cNvSpPr>
          <p:nvPr>
            <p:ph type="title"/>
          </p:nvPr>
        </p:nvSpPr>
        <p:spPr/>
        <p:txBody>
          <a:bodyPr/>
          <a:lstStyle/>
          <a:p>
            <a:r>
              <a:rPr lang="en-US" dirty="0"/>
              <a:t>Research plan</a:t>
            </a:r>
            <a:endParaRPr lang="en-IL" dirty="0"/>
          </a:p>
        </p:txBody>
      </p:sp>
      <p:sp>
        <p:nvSpPr>
          <p:cNvPr id="4" name="מציין מיקום של תאריך 3">
            <a:extLst>
              <a:ext uri="{FF2B5EF4-FFF2-40B4-BE49-F238E27FC236}">
                <a16:creationId xmlns:a16="http://schemas.microsoft.com/office/drawing/2014/main" id="{D1079C83-A4F6-4D7D-BEFC-C85AE0BF5B93}"/>
              </a:ext>
            </a:extLst>
          </p:cNvPr>
          <p:cNvSpPr>
            <a:spLocks noGrp="1"/>
          </p:cNvSpPr>
          <p:nvPr>
            <p:ph type="dt" sz="half" idx="10"/>
          </p:nvPr>
        </p:nvSpPr>
        <p:spPr/>
        <p:txBody>
          <a:bodyPr/>
          <a:lstStyle/>
          <a:p>
            <a:r>
              <a:rPr lang="en-IL"/>
              <a:t>27/05/2024</a:t>
            </a:r>
          </a:p>
        </p:txBody>
      </p:sp>
      <p:sp>
        <p:nvSpPr>
          <p:cNvPr id="5" name="מציין מיקום של כותרת תחתונה 4">
            <a:extLst>
              <a:ext uri="{FF2B5EF4-FFF2-40B4-BE49-F238E27FC236}">
                <a16:creationId xmlns:a16="http://schemas.microsoft.com/office/drawing/2014/main" id="{930F7059-9C51-41A2-B970-6D9027D1F665}"/>
              </a:ext>
            </a:extLst>
          </p:cNvPr>
          <p:cNvSpPr>
            <a:spLocks noGrp="1"/>
          </p:cNvSpPr>
          <p:nvPr>
            <p:ph type="ftr" sz="quarter" idx="11"/>
          </p:nvPr>
        </p:nvSpPr>
        <p:spPr/>
        <p:txBody>
          <a:bodyPr/>
          <a:lstStyle/>
          <a:p>
            <a:r>
              <a:rPr lang="en-US"/>
              <a:t>DL model for meniscus tear detection</a:t>
            </a:r>
            <a:endParaRPr lang="en-IL" dirty="0"/>
          </a:p>
        </p:txBody>
      </p:sp>
      <p:sp>
        <p:nvSpPr>
          <p:cNvPr id="6" name="מציין מיקום של מספר שקופית 5">
            <a:extLst>
              <a:ext uri="{FF2B5EF4-FFF2-40B4-BE49-F238E27FC236}">
                <a16:creationId xmlns:a16="http://schemas.microsoft.com/office/drawing/2014/main" id="{B031836A-A7C1-4BE5-994A-60E49AD75274}"/>
              </a:ext>
            </a:extLst>
          </p:cNvPr>
          <p:cNvSpPr>
            <a:spLocks noGrp="1"/>
          </p:cNvSpPr>
          <p:nvPr>
            <p:ph type="sldNum" sz="quarter" idx="12"/>
          </p:nvPr>
        </p:nvSpPr>
        <p:spPr/>
        <p:txBody>
          <a:bodyPr/>
          <a:lstStyle/>
          <a:p>
            <a:fld id="{95177526-C1C9-4C85-9D19-A14D4E83CC43}" type="slidenum">
              <a:rPr lang="en-IL" smtClean="0"/>
              <a:t>10</a:t>
            </a:fld>
            <a:endParaRPr lang="en-IL"/>
          </a:p>
        </p:txBody>
      </p:sp>
      <p:pic>
        <p:nvPicPr>
          <p:cNvPr id="9" name="תמונה 8">
            <a:extLst>
              <a:ext uri="{FF2B5EF4-FFF2-40B4-BE49-F238E27FC236}">
                <a16:creationId xmlns:a16="http://schemas.microsoft.com/office/drawing/2014/main" id="{8FD5B98E-E29C-47D5-AFD4-87A9D985C6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24950" y="3429000"/>
            <a:ext cx="2772000" cy="2772000"/>
          </a:xfrm>
          <a:prstGeom prst="rect">
            <a:avLst/>
          </a:prstGeom>
        </p:spPr>
      </p:pic>
      <mc:AlternateContent xmlns:mc="http://schemas.openxmlformats.org/markup-compatibility/2006" xmlns:a14="http://schemas.microsoft.com/office/drawing/2010/main">
        <mc:Choice Requires="a14">
          <p:sp>
            <p:nvSpPr>
              <p:cNvPr id="12" name="מציין מיקום תוכן 11">
                <a:extLst>
                  <a:ext uri="{FF2B5EF4-FFF2-40B4-BE49-F238E27FC236}">
                    <a16:creationId xmlns:a16="http://schemas.microsoft.com/office/drawing/2014/main" id="{90DB4867-CB57-45BD-849E-BC88578EF165}"/>
                  </a:ext>
                </a:extLst>
              </p:cNvPr>
              <p:cNvSpPr>
                <a:spLocks noGrp="1"/>
              </p:cNvSpPr>
              <p:nvPr>
                <p:ph idx="1"/>
              </p:nvPr>
            </p:nvSpPr>
            <p:spPr>
              <a:xfrm>
                <a:off x="838200" y="1690688"/>
                <a:ext cx="8024446" cy="4351338"/>
              </a:xfrm>
            </p:spPr>
            <p:txBody>
              <a:bodyPr>
                <a:normAutofit fontScale="85000" lnSpcReduction="20000"/>
              </a:bodyPr>
              <a:lstStyle/>
              <a:p>
                <a:r>
                  <a:rPr lang="en-US" dirty="0">
                    <a:ea typeface="+mn-lt"/>
                    <a:cs typeface="+mn-lt"/>
                  </a:rPr>
                  <a:t>Data Set</a:t>
                </a:r>
                <a:r>
                  <a:rPr lang="he-IL" dirty="0">
                    <a:ea typeface="+mn-lt"/>
                    <a:cs typeface="+mn-lt"/>
                  </a:rPr>
                  <a:t>-</a:t>
                </a:r>
                <a:r>
                  <a:rPr lang="en-US" dirty="0">
                    <a:ea typeface="+mn-lt"/>
                    <a:cs typeface="+mn-lt"/>
                  </a:rPr>
                  <a:t> </a:t>
                </a:r>
                <a:r>
                  <a:rPr lang="en-US" dirty="0">
                    <a:solidFill>
                      <a:srgbClr val="000000"/>
                    </a:solidFill>
                    <a:ea typeface="Calibri Light" panose="020F0302020204030204" pitchFamily="34" charset="0"/>
                    <a:cs typeface="Calibri Light" panose="020F0302020204030204" pitchFamily="34" charset="0"/>
                  </a:rPr>
                  <a:t>This study will use  6500 MRI  Images which will provided by the University of Bergamo (</a:t>
                </a:r>
                <a:r>
                  <a:rPr lang="en-US" dirty="0" err="1">
                    <a:solidFill>
                      <a:srgbClr val="000000"/>
                    </a:solidFill>
                    <a:ea typeface="Calibri Light" panose="020F0302020204030204" pitchFamily="34" charset="0"/>
                    <a:cs typeface="Calibri Light" panose="020F0302020204030204" pitchFamily="34" charset="0"/>
                  </a:rPr>
                  <a:t>UniBG</a:t>
                </a:r>
                <a:r>
                  <a:rPr lang="en-US" dirty="0">
                    <a:solidFill>
                      <a:srgbClr val="000000"/>
                    </a:solidFill>
                    <a:ea typeface="Calibri Light" panose="020F0302020204030204" pitchFamily="34" charset="0"/>
                    <a:cs typeface="Calibri Light" panose="020F0302020204030204" pitchFamily="34" charset="0"/>
                  </a:rPr>
                  <a:t>). </a:t>
                </a:r>
                <a:endParaRPr lang="en-US" dirty="0">
                  <a:ea typeface="+mn-lt"/>
                  <a:cs typeface="+mn-lt"/>
                </a:endParaRPr>
              </a:p>
              <a:p>
                <a:r>
                  <a:rPr lang="en-US" dirty="0">
                    <a:ea typeface="+mn-lt"/>
                    <a:cs typeface="+mn-lt"/>
                  </a:rPr>
                  <a:t>Training- </a:t>
                </a:r>
                <a:endParaRPr lang="he-IL" dirty="0">
                  <a:ea typeface="+mn-lt"/>
                  <a:cs typeface="+mn-lt"/>
                </a:endParaRPr>
              </a:p>
              <a:p>
                <a:pPr lvl="1"/>
                <a:r>
                  <a:rPr lang="en-US" dirty="0">
                    <a:ea typeface="+mn-lt"/>
                    <a:cs typeface="+mn-lt"/>
                  </a:rPr>
                  <a:t>80% training</a:t>
                </a:r>
                <a:endParaRPr lang="he-IL" dirty="0">
                  <a:ea typeface="+mn-lt"/>
                  <a:cs typeface="+mn-lt"/>
                </a:endParaRPr>
              </a:p>
              <a:p>
                <a:pPr lvl="1"/>
                <a:r>
                  <a:rPr lang="he-IL" dirty="0">
                    <a:ea typeface="+mn-lt"/>
                    <a:cs typeface="+mn-lt"/>
                  </a:rPr>
                  <a:t>1</a:t>
                </a:r>
                <a:r>
                  <a:rPr lang="en-US" dirty="0">
                    <a:ea typeface="+mn-lt"/>
                    <a:cs typeface="+mn-lt"/>
                  </a:rPr>
                  <a:t>5% - validation</a:t>
                </a:r>
              </a:p>
              <a:p>
                <a:pPr lvl="1"/>
                <a:r>
                  <a:rPr lang="en-US" dirty="0">
                    <a:ea typeface="+mn-lt"/>
                    <a:cs typeface="+mn-lt"/>
                  </a:rPr>
                  <a:t> 5%- testing</a:t>
                </a:r>
              </a:p>
              <a:p>
                <a:r>
                  <a:rPr lang="en-US" dirty="0">
                    <a:ea typeface="+mn-lt"/>
                    <a:cs typeface="+mn-lt"/>
                  </a:rPr>
                  <a:t>Hyperparameter</a:t>
                </a:r>
                <a:r>
                  <a:rPr lang="he-IL" dirty="0">
                    <a:ea typeface="+mn-lt"/>
                    <a:cs typeface="+mn-lt"/>
                  </a:rPr>
                  <a:t> </a:t>
                </a:r>
                <a:r>
                  <a:rPr lang="en-US" dirty="0">
                    <a:ea typeface="+mn-lt"/>
                    <a:cs typeface="+mn-lt"/>
                  </a:rPr>
                  <a:t>optimization</a:t>
                </a:r>
                <a:endParaRPr lang="en-US" dirty="0"/>
              </a:p>
              <a:p>
                <a:r>
                  <a:rPr lang="en-US" dirty="0">
                    <a:ea typeface="+mn-lt"/>
                    <a:cs typeface="+mn-lt"/>
                  </a:rPr>
                  <a:t>Hyperparameters</a:t>
                </a:r>
                <a:r>
                  <a:rPr lang="he-IL" dirty="0">
                    <a:ea typeface="+mn-lt"/>
                    <a:cs typeface="+mn-lt"/>
                  </a:rPr>
                  <a:t>: </a:t>
                </a:r>
                <a:endParaRPr lang="en-US" dirty="0">
                  <a:ea typeface="+mn-lt"/>
                  <a:cs typeface="+mn-lt"/>
                </a:endParaRPr>
              </a:p>
              <a:p>
                <a:pPr lvl="1"/>
                <a:r>
                  <a:rPr lang="en-US" dirty="0">
                    <a:ea typeface="+mn-lt"/>
                    <a:cs typeface="+mn-lt"/>
                  </a:rPr>
                  <a:t>Learning rate </a:t>
                </a:r>
                <a14:m>
                  <m:oMath xmlns:m="http://schemas.openxmlformats.org/officeDocument/2006/math">
                    <m:r>
                      <a:rPr lang="en-US" i="1" dirty="0">
                        <a:latin typeface="Cambria Math" panose="02040503050406030204" pitchFamily="18" charset="0"/>
                        <a:ea typeface="+mn-lt"/>
                        <a:cs typeface="+mn-lt"/>
                      </a:rPr>
                      <m:t>{</m:t>
                    </m:r>
                    <m:r>
                      <a:rPr lang="en-US" i="1" dirty="0">
                        <a:latin typeface="Cambria Math" panose="02040503050406030204" pitchFamily="18" charset="0"/>
                        <a:ea typeface="+mn-lt"/>
                        <a:cs typeface="+mn-lt"/>
                      </a:rPr>
                      <m:t>5</m:t>
                    </m:r>
                    <m:r>
                      <a:rPr lang="en-US" i="1" dirty="0">
                        <a:latin typeface="Cambria Math" panose="02040503050406030204" pitchFamily="18" charset="0"/>
                        <a:ea typeface="+mn-lt"/>
                        <a:cs typeface="+mn-lt"/>
                      </a:rPr>
                      <m:t>⋅</m:t>
                    </m:r>
                    <m:sSup>
                      <m:sSupPr>
                        <m:ctrlPr>
                          <a:rPr lang="en-US" i="1" dirty="0">
                            <a:latin typeface="Cambria Math" panose="02040503050406030204" pitchFamily="18" charset="0"/>
                            <a:ea typeface="+mn-lt"/>
                            <a:cs typeface="+mn-lt"/>
                          </a:rPr>
                        </m:ctrlPr>
                      </m:sSupPr>
                      <m:e>
                        <m:r>
                          <a:rPr lang="en-US" i="1" dirty="0">
                            <a:latin typeface="Cambria Math" panose="02040503050406030204" pitchFamily="18" charset="0"/>
                            <a:ea typeface="+mn-lt"/>
                            <a:cs typeface="+mn-lt"/>
                          </a:rPr>
                          <m:t>10</m:t>
                        </m:r>
                      </m:e>
                      <m:sup>
                        <m:r>
                          <a:rPr lang="en-US" i="1" dirty="0">
                            <a:latin typeface="Cambria Math" panose="02040503050406030204" pitchFamily="18" charset="0"/>
                            <a:ea typeface="+mn-lt"/>
                            <a:cs typeface="+mn-lt"/>
                          </a:rPr>
                          <m:t>−</m:t>
                        </m:r>
                        <m:r>
                          <a:rPr lang="en-US" i="1" dirty="0">
                            <a:latin typeface="Cambria Math" panose="02040503050406030204" pitchFamily="18" charset="0"/>
                            <a:ea typeface="+mn-lt"/>
                            <a:cs typeface="+mn-lt"/>
                          </a:rPr>
                          <m:t>3</m:t>
                        </m:r>
                      </m:sup>
                    </m:sSup>
                    <m:r>
                      <a:rPr lang="en-US" i="1" dirty="0">
                        <a:latin typeface="Cambria Math" panose="02040503050406030204" pitchFamily="18" charset="0"/>
                        <a:ea typeface="+mn-lt"/>
                        <a:cs typeface="+mn-lt"/>
                      </a:rPr>
                      <m:t>, </m:t>
                    </m:r>
                    <m:r>
                      <a:rPr lang="en-US" i="1" dirty="0">
                        <a:latin typeface="Cambria Math" panose="02040503050406030204" pitchFamily="18" charset="0"/>
                        <a:ea typeface="+mn-lt"/>
                        <a:cs typeface="+mn-lt"/>
                      </a:rPr>
                      <m:t>5</m:t>
                    </m:r>
                    <m:r>
                      <a:rPr lang="en-US" i="1" dirty="0">
                        <a:latin typeface="Cambria Math" panose="02040503050406030204" pitchFamily="18" charset="0"/>
                        <a:ea typeface="+mn-lt"/>
                        <a:cs typeface="+mn-lt"/>
                      </a:rPr>
                      <m:t>⋅</m:t>
                    </m:r>
                    <m:sSup>
                      <m:sSupPr>
                        <m:ctrlPr>
                          <a:rPr lang="en-US" i="1" dirty="0">
                            <a:latin typeface="Cambria Math" panose="02040503050406030204" pitchFamily="18" charset="0"/>
                            <a:ea typeface="+mn-lt"/>
                            <a:cs typeface="+mn-lt"/>
                          </a:rPr>
                        </m:ctrlPr>
                      </m:sSupPr>
                      <m:e>
                        <m:r>
                          <a:rPr lang="en-US" i="1" dirty="0">
                            <a:latin typeface="Cambria Math" panose="02040503050406030204" pitchFamily="18" charset="0"/>
                            <a:ea typeface="+mn-lt"/>
                            <a:cs typeface="+mn-lt"/>
                          </a:rPr>
                          <m:t>10</m:t>
                        </m:r>
                      </m:e>
                      <m:sup>
                        <m:r>
                          <a:rPr lang="en-US" i="1" dirty="0">
                            <a:latin typeface="Cambria Math" panose="02040503050406030204" pitchFamily="18" charset="0"/>
                            <a:ea typeface="+mn-lt"/>
                            <a:cs typeface="+mn-lt"/>
                          </a:rPr>
                          <m:t>−</m:t>
                        </m:r>
                        <m:r>
                          <a:rPr lang="en-US" i="1" dirty="0">
                            <a:latin typeface="Cambria Math" panose="02040503050406030204" pitchFamily="18" charset="0"/>
                            <a:ea typeface="+mn-lt"/>
                            <a:cs typeface="+mn-lt"/>
                          </a:rPr>
                          <m:t>4</m:t>
                        </m:r>
                      </m:sup>
                    </m:sSup>
                    <m:r>
                      <a:rPr lang="en-US" i="1" dirty="0">
                        <a:latin typeface="Cambria Math" panose="02040503050406030204" pitchFamily="18" charset="0"/>
                        <a:ea typeface="+mn-lt"/>
                        <a:cs typeface="+mn-lt"/>
                      </a:rPr>
                      <m:t>,</m:t>
                    </m:r>
                    <m:r>
                      <a:rPr lang="en-US" i="1" dirty="0">
                        <a:latin typeface="Cambria Math" panose="02040503050406030204" pitchFamily="18" charset="0"/>
                        <a:ea typeface="+mn-lt"/>
                        <a:cs typeface="+mn-lt"/>
                      </a:rPr>
                      <m:t>5</m:t>
                    </m:r>
                    <m:r>
                      <a:rPr lang="en-US" i="1" dirty="0">
                        <a:latin typeface="Cambria Math" panose="02040503050406030204" pitchFamily="18" charset="0"/>
                        <a:ea typeface="+mn-lt"/>
                        <a:cs typeface="+mn-lt"/>
                      </a:rPr>
                      <m:t>⋅</m:t>
                    </m:r>
                    <m:sSup>
                      <m:sSupPr>
                        <m:ctrlPr>
                          <a:rPr lang="en-US" i="1" dirty="0">
                            <a:latin typeface="Cambria Math" panose="02040503050406030204" pitchFamily="18" charset="0"/>
                            <a:ea typeface="+mn-lt"/>
                            <a:cs typeface="+mn-lt"/>
                          </a:rPr>
                        </m:ctrlPr>
                      </m:sSupPr>
                      <m:e>
                        <m:r>
                          <a:rPr lang="en-US" i="1" dirty="0">
                            <a:latin typeface="Cambria Math" panose="02040503050406030204" pitchFamily="18" charset="0"/>
                            <a:ea typeface="+mn-lt"/>
                            <a:cs typeface="+mn-lt"/>
                          </a:rPr>
                          <m:t>10</m:t>
                        </m:r>
                      </m:e>
                      <m:sup>
                        <m:r>
                          <a:rPr lang="en-US" i="1" dirty="0">
                            <a:latin typeface="Cambria Math" panose="02040503050406030204" pitchFamily="18" charset="0"/>
                            <a:ea typeface="+mn-lt"/>
                            <a:cs typeface="+mn-lt"/>
                          </a:rPr>
                          <m:t>−</m:t>
                        </m:r>
                        <m:r>
                          <a:rPr lang="en-US" i="1" dirty="0">
                            <a:latin typeface="Cambria Math" panose="02040503050406030204" pitchFamily="18" charset="0"/>
                            <a:ea typeface="+mn-lt"/>
                            <a:cs typeface="+mn-lt"/>
                          </a:rPr>
                          <m:t>5</m:t>
                        </m:r>
                      </m:sup>
                    </m:sSup>
                    <m:r>
                      <a:rPr lang="en-US" i="1" dirty="0">
                        <a:latin typeface="Cambria Math" panose="02040503050406030204" pitchFamily="18" charset="0"/>
                        <a:ea typeface="+mn-lt"/>
                        <a:cs typeface="+mn-lt"/>
                      </a:rPr>
                      <m:t>}</m:t>
                    </m:r>
                  </m:oMath>
                </a14:m>
                <a:endParaRPr lang="en-US" dirty="0"/>
              </a:p>
              <a:p>
                <a:pPr lvl="1" algn="just"/>
                <a:r>
                  <a:rPr lang="en-US" dirty="0">
                    <a:ea typeface="+mn-lt"/>
                    <a:cs typeface="+mn-lt"/>
                  </a:rPr>
                  <a:t>Epochs </a:t>
                </a:r>
                <a14:m>
                  <m:oMath xmlns:m="http://schemas.openxmlformats.org/officeDocument/2006/math">
                    <m:r>
                      <a:rPr lang="en-US" i="1" dirty="0">
                        <a:latin typeface="Cambria Math" panose="02040503050406030204" pitchFamily="18" charset="0"/>
                        <a:ea typeface="+mn-lt"/>
                        <a:cs typeface="+mn-lt"/>
                      </a:rPr>
                      <m:t>{</m:t>
                    </m:r>
                    <m:r>
                      <a:rPr lang="en-US" i="1" dirty="0">
                        <a:latin typeface="Cambria Math" panose="02040503050406030204" pitchFamily="18" charset="0"/>
                        <a:ea typeface="+mn-lt"/>
                        <a:cs typeface="+mn-lt"/>
                      </a:rPr>
                      <m:t>50</m:t>
                    </m:r>
                    <m:r>
                      <a:rPr lang="en-US" i="1" dirty="0">
                        <a:latin typeface="Cambria Math" panose="02040503050406030204" pitchFamily="18" charset="0"/>
                        <a:ea typeface="+mn-lt"/>
                        <a:cs typeface="+mn-lt"/>
                      </a:rPr>
                      <m:t>, </m:t>
                    </m:r>
                    <m:r>
                      <a:rPr lang="en-US" i="1" dirty="0">
                        <a:latin typeface="Cambria Math" panose="02040503050406030204" pitchFamily="18" charset="0"/>
                        <a:ea typeface="+mn-lt"/>
                        <a:cs typeface="+mn-lt"/>
                      </a:rPr>
                      <m:t>100</m:t>
                    </m:r>
                    <m:r>
                      <a:rPr lang="en-US" i="1" dirty="0">
                        <a:latin typeface="Cambria Math" panose="02040503050406030204" pitchFamily="18" charset="0"/>
                        <a:ea typeface="+mn-lt"/>
                        <a:cs typeface="+mn-lt"/>
                      </a:rPr>
                      <m:t>}</m:t>
                    </m:r>
                  </m:oMath>
                </a14:m>
                <a:endParaRPr lang="en-US" dirty="0"/>
              </a:p>
              <a:p>
                <a:pPr lvl="1" algn="just"/>
                <a:r>
                  <a:rPr lang="en-US" dirty="0">
                    <a:ea typeface="+mn-lt"/>
                    <a:cs typeface="+mn-lt"/>
                  </a:rPr>
                  <a:t>Batch size </a:t>
                </a:r>
                <a14:m>
                  <m:oMath xmlns:m="http://schemas.openxmlformats.org/officeDocument/2006/math">
                    <m:r>
                      <a:rPr lang="en-US" i="1" dirty="0">
                        <a:latin typeface="Cambria Math" panose="02040503050406030204" pitchFamily="18" charset="0"/>
                        <a:ea typeface="+mn-lt"/>
                        <a:cs typeface="+mn-lt"/>
                      </a:rPr>
                      <m:t>{</m:t>
                    </m:r>
                    <m:r>
                      <a:rPr lang="en-US" i="1" dirty="0">
                        <a:latin typeface="Cambria Math" panose="02040503050406030204" pitchFamily="18" charset="0"/>
                        <a:ea typeface="+mn-lt"/>
                        <a:cs typeface="+mn-lt"/>
                      </a:rPr>
                      <m:t>16</m:t>
                    </m:r>
                    <m:r>
                      <a:rPr lang="en-US" i="1" dirty="0">
                        <a:latin typeface="Cambria Math" panose="02040503050406030204" pitchFamily="18" charset="0"/>
                        <a:ea typeface="+mn-lt"/>
                        <a:cs typeface="+mn-lt"/>
                      </a:rPr>
                      <m:t>, </m:t>
                    </m:r>
                    <m:r>
                      <a:rPr lang="en-US" i="1" dirty="0">
                        <a:latin typeface="Cambria Math" panose="02040503050406030204" pitchFamily="18" charset="0"/>
                        <a:ea typeface="+mn-lt"/>
                        <a:cs typeface="+mn-lt"/>
                      </a:rPr>
                      <m:t>32</m:t>
                    </m:r>
                    <m:r>
                      <a:rPr lang="en-US" i="1" dirty="0">
                        <a:latin typeface="Cambria Math" panose="02040503050406030204" pitchFamily="18" charset="0"/>
                        <a:ea typeface="+mn-lt"/>
                        <a:cs typeface="+mn-lt"/>
                      </a:rPr>
                      <m:t>, </m:t>
                    </m:r>
                    <m:r>
                      <a:rPr lang="en-US" i="1" dirty="0">
                        <a:latin typeface="Cambria Math" panose="02040503050406030204" pitchFamily="18" charset="0"/>
                        <a:ea typeface="+mn-lt"/>
                        <a:cs typeface="+mn-lt"/>
                      </a:rPr>
                      <m:t>64</m:t>
                    </m:r>
                    <m:r>
                      <a:rPr lang="en-US" i="1" dirty="0">
                        <a:latin typeface="Cambria Math" panose="02040503050406030204" pitchFamily="18" charset="0"/>
                        <a:ea typeface="+mn-lt"/>
                        <a:cs typeface="+mn-lt"/>
                      </a:rPr>
                      <m:t>}</m:t>
                    </m:r>
                  </m:oMath>
                </a14:m>
                <a:endParaRPr lang="en-US" dirty="0"/>
              </a:p>
              <a:p>
                <a:pPr lvl="1" algn="just"/>
                <a:r>
                  <a:rPr lang="en-US" dirty="0">
                    <a:ea typeface="+mn-lt"/>
                    <a:cs typeface="+mn-lt"/>
                  </a:rPr>
                  <a:t>Dropout Rate-</a:t>
                </a:r>
                <a:r>
                  <a:rPr lang="he-IL" dirty="0">
                    <a:ea typeface="+mn-lt"/>
                    <a:cs typeface="+mn-lt"/>
                  </a:rPr>
                  <a:t> </a:t>
                </a:r>
                <a14:m>
                  <m:oMath xmlns:m="http://schemas.openxmlformats.org/officeDocument/2006/math">
                    <m:r>
                      <a:rPr lang="en-US" i="1" dirty="0">
                        <a:latin typeface="Cambria Math" panose="02040503050406030204" pitchFamily="18" charset="0"/>
                        <a:ea typeface="+mn-lt"/>
                        <a:cs typeface="+mn-lt"/>
                      </a:rPr>
                      <m:t>0</m:t>
                    </m:r>
                    <m:r>
                      <a:rPr lang="en-US" i="1" dirty="0">
                        <a:latin typeface="Cambria Math" panose="02040503050406030204" pitchFamily="18" charset="0"/>
                        <a:ea typeface="+mn-lt"/>
                        <a:cs typeface="+mn-lt"/>
                      </a:rPr>
                      <m:t>.</m:t>
                    </m:r>
                    <m:r>
                      <a:rPr lang="en-US" i="1" dirty="0">
                        <a:latin typeface="Cambria Math" panose="02040503050406030204" pitchFamily="18" charset="0"/>
                        <a:ea typeface="+mn-lt"/>
                        <a:cs typeface="+mn-lt"/>
                      </a:rPr>
                      <m:t>2</m:t>
                    </m:r>
                    <m:r>
                      <a:rPr lang="he-IL" i="1" dirty="0">
                        <a:latin typeface="Cambria Math" panose="02040503050406030204" pitchFamily="18" charset="0"/>
                        <a:ea typeface="+mn-lt"/>
                        <a:cs typeface="+mn-lt"/>
                      </a:rPr>
                      <m:t>, </m:t>
                    </m:r>
                    <m:r>
                      <a:rPr lang="en-US" i="1" dirty="0">
                        <a:latin typeface="Cambria Math" panose="02040503050406030204" pitchFamily="18" charset="0"/>
                        <a:ea typeface="+mn-lt"/>
                        <a:cs typeface="+mn-lt"/>
                      </a:rPr>
                      <m:t>0</m:t>
                    </m:r>
                    <m:r>
                      <a:rPr lang="en-US" i="1" dirty="0">
                        <a:latin typeface="Cambria Math" panose="02040503050406030204" pitchFamily="18" charset="0"/>
                        <a:ea typeface="+mn-lt"/>
                        <a:cs typeface="+mn-lt"/>
                      </a:rPr>
                      <m:t>.</m:t>
                    </m:r>
                    <m:r>
                      <a:rPr lang="en-US" i="1" dirty="0">
                        <a:latin typeface="Cambria Math" panose="02040503050406030204" pitchFamily="18" charset="0"/>
                        <a:ea typeface="+mn-lt"/>
                        <a:cs typeface="+mn-lt"/>
                      </a:rPr>
                      <m:t>5</m:t>
                    </m:r>
                  </m:oMath>
                </a14:m>
                <a:endParaRPr lang="en-US" dirty="0"/>
              </a:p>
              <a:p>
                <a:pPr lvl="1" algn="just"/>
                <a:r>
                  <a:rPr lang="en-US" dirty="0">
                    <a:ea typeface="+mn-lt"/>
                    <a:cs typeface="+mn-lt"/>
                  </a:rPr>
                  <a:t>Batch normalization – with</a:t>
                </a:r>
                <a:r>
                  <a:rPr lang="he-IL" dirty="0">
                    <a:ea typeface="+mn-lt"/>
                    <a:cs typeface="+mn-lt"/>
                  </a:rPr>
                  <a:t>/ </a:t>
                </a:r>
                <a:r>
                  <a:rPr lang="en-US" dirty="0">
                    <a:ea typeface="+mn-lt"/>
                    <a:cs typeface="+mn-lt"/>
                  </a:rPr>
                  <a:t>without</a:t>
                </a:r>
                <a:endParaRPr lang="en-US" dirty="0"/>
              </a:p>
              <a:p>
                <a:endParaRPr lang="he-IL" dirty="0">
                  <a:ea typeface="Calibri"/>
                  <a:cs typeface="Arial"/>
                </a:endParaRPr>
              </a:p>
              <a:p>
                <a:endParaRPr lang="he-IL" dirty="0">
                  <a:ea typeface="Calibri"/>
                  <a:cs typeface="Arial"/>
                </a:endParaRPr>
              </a:p>
              <a:p>
                <a:pPr marL="0" indent="0">
                  <a:buNone/>
                </a:pPr>
                <a:endParaRPr lang="en-US" dirty="0"/>
              </a:p>
            </p:txBody>
          </p:sp>
        </mc:Choice>
        <mc:Fallback xmlns="">
          <p:sp>
            <p:nvSpPr>
              <p:cNvPr id="12" name="מציין מיקום תוכן 11">
                <a:extLst>
                  <a:ext uri="{FF2B5EF4-FFF2-40B4-BE49-F238E27FC236}">
                    <a16:creationId xmlns:a16="http://schemas.microsoft.com/office/drawing/2014/main" id="{90DB4867-CB57-45BD-849E-BC88578EF165}"/>
                  </a:ext>
                </a:extLst>
              </p:cNvPr>
              <p:cNvSpPr>
                <a:spLocks noGrp="1" noRot="1" noChangeAspect="1" noMove="1" noResize="1" noEditPoints="1" noAdjustHandles="1" noChangeArrowheads="1" noChangeShapeType="1" noTextEdit="1"/>
              </p:cNvSpPr>
              <p:nvPr>
                <p:ph idx="1"/>
              </p:nvPr>
            </p:nvSpPr>
            <p:spPr>
              <a:xfrm>
                <a:off x="838200" y="1690688"/>
                <a:ext cx="8024446" cy="4351338"/>
              </a:xfrm>
              <a:blipFill>
                <a:blip r:embed="rId4"/>
                <a:stretch>
                  <a:fillRect l="-1064" t="-3221"/>
                </a:stretch>
              </a:blipFill>
            </p:spPr>
            <p:txBody>
              <a:bodyPr/>
              <a:lstStyle/>
              <a:p>
                <a:r>
                  <a:rPr lang="en-US">
                    <a:noFill/>
                  </a:rPr>
                  <a:t> </a:t>
                </a:r>
              </a:p>
            </p:txBody>
          </p:sp>
        </mc:Fallback>
      </mc:AlternateContent>
      <p:pic>
        <p:nvPicPr>
          <p:cNvPr id="14" name="תמונה 13">
            <a:extLst>
              <a:ext uri="{FF2B5EF4-FFF2-40B4-BE49-F238E27FC236}">
                <a16:creationId xmlns:a16="http://schemas.microsoft.com/office/drawing/2014/main" id="{4B9E2036-8876-4F88-AA7D-72071D8B369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24950" y="579325"/>
            <a:ext cx="2772000" cy="2772000"/>
          </a:xfrm>
          <a:prstGeom prst="rect">
            <a:avLst/>
          </a:prstGeom>
        </p:spPr>
      </p:pic>
      <p:sp>
        <p:nvSpPr>
          <p:cNvPr id="11" name="TextBox 10">
            <a:extLst>
              <a:ext uri="{FF2B5EF4-FFF2-40B4-BE49-F238E27FC236}">
                <a16:creationId xmlns:a16="http://schemas.microsoft.com/office/drawing/2014/main" id="{E03DA771-F9EA-4A79-BA6F-0A2E2EC1FAB9}"/>
              </a:ext>
            </a:extLst>
          </p:cNvPr>
          <p:cNvSpPr txBox="1"/>
          <p:nvPr/>
        </p:nvSpPr>
        <p:spPr>
          <a:xfrm>
            <a:off x="24472" y="0"/>
            <a:ext cx="12192000" cy="461665"/>
          </a:xfrm>
          <a:prstGeom prst="rect">
            <a:avLst/>
          </a:prstGeom>
          <a:noFill/>
        </p:spPr>
        <p:txBody>
          <a:bodyPr wrap="square" rtlCol="0">
            <a:spAutoFit/>
          </a:bodyPr>
          <a:lstStyle>
            <a:defPPr>
              <a:defRPr lang="en-IL"/>
            </a:defPPr>
            <a:lvl1pPr algn="l" rtl="0">
              <a:defRPr sz="2400" b="1">
                <a:solidFill>
                  <a:schemeClr val="bg1"/>
                </a:solidFill>
                <a:latin typeface="+mj-lt"/>
              </a:defRPr>
            </a:lvl1pPr>
          </a:lstStyle>
          <a:p>
            <a:r>
              <a:rPr lang="en-US" dirty="0"/>
              <a:t>Proposed research plan</a:t>
            </a:r>
            <a:endParaRPr lang="en-IL" dirty="0"/>
          </a:p>
        </p:txBody>
      </p:sp>
    </p:spTree>
    <p:extLst>
      <p:ext uri="{BB962C8B-B14F-4D97-AF65-F5344CB8AC3E}">
        <p14:creationId xmlns:p14="http://schemas.microsoft.com/office/powerpoint/2010/main" val="416913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70F0D19-62E4-442D-99B6-44C968633E2A}"/>
              </a:ext>
            </a:extLst>
          </p:cNvPr>
          <p:cNvSpPr>
            <a:spLocks noGrp="1"/>
          </p:cNvSpPr>
          <p:nvPr>
            <p:ph type="title"/>
          </p:nvPr>
        </p:nvSpPr>
        <p:spPr/>
        <p:txBody>
          <a:bodyPr/>
          <a:lstStyle/>
          <a:p>
            <a:r>
              <a:rPr lang="en-US" dirty="0"/>
              <a:t>Expected Achievements</a:t>
            </a:r>
            <a:endParaRPr lang="en-IL" dirty="0"/>
          </a:p>
        </p:txBody>
      </p:sp>
      <p:sp>
        <p:nvSpPr>
          <p:cNvPr id="3" name="מציין מיקום תוכן 2">
            <a:extLst>
              <a:ext uri="{FF2B5EF4-FFF2-40B4-BE49-F238E27FC236}">
                <a16:creationId xmlns:a16="http://schemas.microsoft.com/office/drawing/2014/main" id="{6E5465B4-8DFA-4297-8E52-A9BDDF8B896E}"/>
              </a:ext>
            </a:extLst>
          </p:cNvPr>
          <p:cNvSpPr>
            <a:spLocks noGrp="1"/>
          </p:cNvSpPr>
          <p:nvPr>
            <p:ph idx="1"/>
          </p:nvPr>
        </p:nvSpPr>
        <p:spPr/>
        <p:txBody>
          <a:bodyPr vert="horz" lIns="91440" tIns="45720" rIns="91440" bIns="45720" rtlCol="1" anchor="t">
            <a:normAutofit/>
          </a:bodyPr>
          <a:lstStyle/>
          <a:p>
            <a:pPr>
              <a:buBlip>
                <a:blip r:embed="rId3">
                  <a:extLst>
                    <a:ext uri="{96DAC541-7B7A-43D3-8B79-37D633B846F1}">
                      <asvg:svgBlip xmlns:asvg="http://schemas.microsoft.com/office/drawing/2016/SVG/main" r:embed="rId4"/>
                    </a:ext>
                  </a:extLst>
                </a:blip>
              </a:buBlip>
            </a:pPr>
            <a:r>
              <a:rPr lang="en-US" dirty="0">
                <a:ea typeface="+mn-lt"/>
                <a:cs typeface="+mn-lt"/>
              </a:rPr>
              <a:t>Development of a deep learning model for classifying meniscal tears in MRI scans.</a:t>
            </a:r>
            <a:endParaRPr lang="he-IL" dirty="0">
              <a:ea typeface="+mn-lt"/>
              <a:cs typeface="+mn-lt"/>
            </a:endParaRPr>
          </a:p>
          <a:p>
            <a:pPr>
              <a:buBlip>
                <a:blip r:embed="rId3">
                  <a:extLst>
                    <a:ext uri="{96DAC541-7B7A-43D3-8B79-37D633B846F1}">
                      <asvg:svgBlip xmlns:asvg="http://schemas.microsoft.com/office/drawing/2016/SVG/main" r:embed="rId4"/>
                    </a:ext>
                  </a:extLst>
                </a:blip>
              </a:buBlip>
            </a:pPr>
            <a:r>
              <a:rPr lang="en-US" dirty="0">
                <a:ea typeface="+mn-lt"/>
                <a:cs typeface="+mn-lt"/>
              </a:rPr>
              <a:t>Increasing diagnostic accuracy and efficiency of meniscal tear classification.</a:t>
            </a:r>
          </a:p>
          <a:p>
            <a:pPr>
              <a:buBlip>
                <a:blip r:embed="rId3">
                  <a:extLst>
                    <a:ext uri="{96DAC541-7B7A-43D3-8B79-37D633B846F1}">
                      <asvg:svgBlip xmlns:asvg="http://schemas.microsoft.com/office/drawing/2016/SVG/main" r:embed="rId4"/>
                    </a:ext>
                  </a:extLst>
                </a:blip>
              </a:buBlip>
            </a:pPr>
            <a:r>
              <a:rPr lang="en-US" dirty="0"/>
              <a:t>Minimized inter-observer variability among radiologists leading to consistent diagnoses.</a:t>
            </a:r>
          </a:p>
          <a:p>
            <a:pPr>
              <a:buBlip>
                <a:blip r:embed="rId3">
                  <a:extLst>
                    <a:ext uri="{96DAC541-7B7A-43D3-8B79-37D633B846F1}">
                      <asvg:svgBlip xmlns:asvg="http://schemas.microsoft.com/office/drawing/2016/SVG/main" r:embed="rId4"/>
                    </a:ext>
                  </a:extLst>
                </a:blip>
              </a:buBlip>
            </a:pPr>
            <a:r>
              <a:rPr lang="en-US" dirty="0">
                <a:ea typeface="+mn-lt"/>
                <a:cs typeface="+mn-lt"/>
              </a:rPr>
              <a:t>A faster and more accurate MRI analysis that enables earlier intervention and better patient outcomes and assists doctors.</a:t>
            </a:r>
          </a:p>
          <a:p>
            <a:pPr>
              <a:buBlip>
                <a:blip r:embed="rId3">
                  <a:extLst>
                    <a:ext uri="{96DAC541-7B7A-43D3-8B79-37D633B846F1}">
                      <asvg:svgBlip xmlns:asvg="http://schemas.microsoft.com/office/drawing/2016/SVG/main" r:embed="rId4"/>
                    </a:ext>
                  </a:extLst>
                </a:blip>
              </a:buBlip>
            </a:pPr>
            <a:r>
              <a:rPr lang="en-US" dirty="0">
                <a:ea typeface="+mn-lt"/>
                <a:cs typeface="+mn-lt"/>
              </a:rPr>
              <a:t>Improve the current success rate.</a:t>
            </a:r>
            <a:endParaRPr lang="en-IL" dirty="0">
              <a:ea typeface="+mn-lt"/>
              <a:cs typeface="+mn-lt"/>
            </a:endParaRPr>
          </a:p>
        </p:txBody>
      </p:sp>
      <p:sp>
        <p:nvSpPr>
          <p:cNvPr id="4" name="מציין מיקום של תאריך 3">
            <a:extLst>
              <a:ext uri="{FF2B5EF4-FFF2-40B4-BE49-F238E27FC236}">
                <a16:creationId xmlns:a16="http://schemas.microsoft.com/office/drawing/2014/main" id="{A670FDE6-6786-44FD-8124-F620A3B49C91}"/>
              </a:ext>
            </a:extLst>
          </p:cNvPr>
          <p:cNvSpPr>
            <a:spLocks noGrp="1"/>
          </p:cNvSpPr>
          <p:nvPr>
            <p:ph type="dt" sz="half" idx="10"/>
          </p:nvPr>
        </p:nvSpPr>
        <p:spPr/>
        <p:txBody>
          <a:bodyPr/>
          <a:lstStyle/>
          <a:p>
            <a:r>
              <a:rPr lang="en-IL"/>
              <a:t>27/05/2024</a:t>
            </a:r>
          </a:p>
        </p:txBody>
      </p:sp>
      <p:sp>
        <p:nvSpPr>
          <p:cNvPr id="5" name="מציין מיקום של כותרת תחתונה 4">
            <a:extLst>
              <a:ext uri="{FF2B5EF4-FFF2-40B4-BE49-F238E27FC236}">
                <a16:creationId xmlns:a16="http://schemas.microsoft.com/office/drawing/2014/main" id="{FF54888B-78B2-43DD-802C-F7E9895ADB0C}"/>
              </a:ext>
            </a:extLst>
          </p:cNvPr>
          <p:cNvSpPr>
            <a:spLocks noGrp="1"/>
          </p:cNvSpPr>
          <p:nvPr>
            <p:ph type="ftr" sz="quarter" idx="11"/>
          </p:nvPr>
        </p:nvSpPr>
        <p:spPr/>
        <p:txBody>
          <a:bodyPr/>
          <a:lstStyle/>
          <a:p>
            <a:r>
              <a:rPr lang="en-US"/>
              <a:t>DL model for meniscus tear detection</a:t>
            </a:r>
            <a:endParaRPr lang="en-IL" dirty="0"/>
          </a:p>
        </p:txBody>
      </p:sp>
      <p:sp>
        <p:nvSpPr>
          <p:cNvPr id="6" name="מציין מיקום של מספר שקופית 5">
            <a:extLst>
              <a:ext uri="{FF2B5EF4-FFF2-40B4-BE49-F238E27FC236}">
                <a16:creationId xmlns:a16="http://schemas.microsoft.com/office/drawing/2014/main" id="{2E81EBE1-BF1D-4BA5-B3D3-03CE7771B8AD}"/>
              </a:ext>
            </a:extLst>
          </p:cNvPr>
          <p:cNvSpPr>
            <a:spLocks noGrp="1"/>
          </p:cNvSpPr>
          <p:nvPr>
            <p:ph type="sldNum" sz="quarter" idx="12"/>
          </p:nvPr>
        </p:nvSpPr>
        <p:spPr/>
        <p:txBody>
          <a:bodyPr/>
          <a:lstStyle/>
          <a:p>
            <a:fld id="{95177526-C1C9-4C85-9D19-A14D4E83CC43}" type="slidenum">
              <a:rPr lang="en-IL" smtClean="0"/>
              <a:t>11</a:t>
            </a:fld>
            <a:endParaRPr lang="en-IL"/>
          </a:p>
        </p:txBody>
      </p:sp>
      <p:sp>
        <p:nvSpPr>
          <p:cNvPr id="8" name="TextBox 7">
            <a:extLst>
              <a:ext uri="{FF2B5EF4-FFF2-40B4-BE49-F238E27FC236}">
                <a16:creationId xmlns:a16="http://schemas.microsoft.com/office/drawing/2014/main" id="{474E398A-5E93-432A-A715-83B2A51CE40A}"/>
              </a:ext>
            </a:extLst>
          </p:cNvPr>
          <p:cNvSpPr txBox="1"/>
          <p:nvPr/>
        </p:nvSpPr>
        <p:spPr>
          <a:xfrm>
            <a:off x="24472" y="0"/>
            <a:ext cx="12192000" cy="461665"/>
          </a:xfrm>
          <a:prstGeom prst="rect">
            <a:avLst/>
          </a:prstGeom>
          <a:noFill/>
        </p:spPr>
        <p:txBody>
          <a:bodyPr wrap="square" rtlCol="0">
            <a:spAutoFit/>
          </a:bodyPr>
          <a:lstStyle>
            <a:defPPr>
              <a:defRPr lang="en-IL"/>
            </a:defPPr>
            <a:lvl1pPr algn="l" rtl="0">
              <a:defRPr sz="2400" b="1">
                <a:solidFill>
                  <a:schemeClr val="bg1"/>
                </a:solidFill>
                <a:latin typeface="+mj-lt"/>
              </a:defRPr>
            </a:lvl1pPr>
          </a:lstStyle>
          <a:p>
            <a:r>
              <a:rPr lang="en-US" dirty="0"/>
              <a:t>Proposed research plan</a:t>
            </a:r>
            <a:endParaRPr lang="en-IL" dirty="0"/>
          </a:p>
        </p:txBody>
      </p:sp>
    </p:spTree>
    <p:extLst>
      <p:ext uri="{BB962C8B-B14F-4D97-AF65-F5344CB8AC3E}">
        <p14:creationId xmlns:p14="http://schemas.microsoft.com/office/powerpoint/2010/main" val="390126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77A86C7-1CB8-4036-9F51-851656B25F8F}"/>
              </a:ext>
            </a:extLst>
          </p:cNvPr>
          <p:cNvSpPr>
            <a:spLocks noGrp="1"/>
          </p:cNvSpPr>
          <p:nvPr>
            <p:ph type="title"/>
          </p:nvPr>
        </p:nvSpPr>
        <p:spPr/>
        <p:txBody>
          <a:bodyPr/>
          <a:lstStyle/>
          <a:p>
            <a:r>
              <a:rPr lang="en-US" dirty="0"/>
              <a:t>Sequence diagram</a:t>
            </a:r>
            <a:endParaRPr lang="en-IL" dirty="0"/>
          </a:p>
        </p:txBody>
      </p:sp>
      <p:sp>
        <p:nvSpPr>
          <p:cNvPr id="4" name="מציין מיקום של תאריך 3">
            <a:extLst>
              <a:ext uri="{FF2B5EF4-FFF2-40B4-BE49-F238E27FC236}">
                <a16:creationId xmlns:a16="http://schemas.microsoft.com/office/drawing/2014/main" id="{DEC35C8E-6A7F-496C-8445-824C3C58A054}"/>
              </a:ext>
            </a:extLst>
          </p:cNvPr>
          <p:cNvSpPr>
            <a:spLocks noGrp="1"/>
          </p:cNvSpPr>
          <p:nvPr>
            <p:ph type="dt" sz="half" idx="10"/>
          </p:nvPr>
        </p:nvSpPr>
        <p:spPr/>
        <p:txBody>
          <a:bodyPr/>
          <a:lstStyle/>
          <a:p>
            <a:r>
              <a:rPr lang="en-IL"/>
              <a:t>27/05/2024</a:t>
            </a:r>
          </a:p>
        </p:txBody>
      </p:sp>
      <p:sp>
        <p:nvSpPr>
          <p:cNvPr id="5" name="מציין מיקום של כותרת תחתונה 4">
            <a:extLst>
              <a:ext uri="{FF2B5EF4-FFF2-40B4-BE49-F238E27FC236}">
                <a16:creationId xmlns:a16="http://schemas.microsoft.com/office/drawing/2014/main" id="{50727E44-8676-422E-86FC-3AE2413B2EA1}"/>
              </a:ext>
            </a:extLst>
          </p:cNvPr>
          <p:cNvSpPr>
            <a:spLocks noGrp="1"/>
          </p:cNvSpPr>
          <p:nvPr>
            <p:ph type="ftr" sz="quarter" idx="11"/>
          </p:nvPr>
        </p:nvSpPr>
        <p:spPr/>
        <p:txBody>
          <a:bodyPr/>
          <a:lstStyle/>
          <a:p>
            <a:r>
              <a:rPr lang="en-US"/>
              <a:t>DL model for meniscus tear detection</a:t>
            </a:r>
            <a:endParaRPr lang="en-IL" dirty="0"/>
          </a:p>
        </p:txBody>
      </p:sp>
      <p:sp>
        <p:nvSpPr>
          <p:cNvPr id="6" name="מציין מיקום של מספר שקופית 5">
            <a:extLst>
              <a:ext uri="{FF2B5EF4-FFF2-40B4-BE49-F238E27FC236}">
                <a16:creationId xmlns:a16="http://schemas.microsoft.com/office/drawing/2014/main" id="{1138BB24-ABA1-440B-8EFE-EA9CD6886F9A}"/>
              </a:ext>
            </a:extLst>
          </p:cNvPr>
          <p:cNvSpPr>
            <a:spLocks noGrp="1"/>
          </p:cNvSpPr>
          <p:nvPr>
            <p:ph type="sldNum" sz="quarter" idx="12"/>
          </p:nvPr>
        </p:nvSpPr>
        <p:spPr/>
        <p:txBody>
          <a:bodyPr/>
          <a:lstStyle/>
          <a:p>
            <a:fld id="{95177526-C1C9-4C85-9D19-A14D4E83CC43}" type="slidenum">
              <a:rPr lang="en-IL" smtClean="0"/>
              <a:t>12</a:t>
            </a:fld>
            <a:endParaRPr lang="en-IL"/>
          </a:p>
        </p:txBody>
      </p:sp>
      <p:pic>
        <p:nvPicPr>
          <p:cNvPr id="3" name="תמונה 2" descr="תמונה שמכילה טקסט, צילום מסך, גופן, מספר&#10;&#10;התיאור נוצר באופן אוטומטי">
            <a:extLst>
              <a:ext uri="{FF2B5EF4-FFF2-40B4-BE49-F238E27FC236}">
                <a16:creationId xmlns:a16="http://schemas.microsoft.com/office/drawing/2014/main" id="{676279CA-C9A7-9AFB-A576-D828B3594F56}"/>
              </a:ext>
            </a:extLst>
          </p:cNvPr>
          <p:cNvPicPr>
            <a:picLocks noChangeAspect="1"/>
          </p:cNvPicPr>
          <p:nvPr/>
        </p:nvPicPr>
        <p:blipFill>
          <a:blip r:embed="rId3"/>
          <a:stretch>
            <a:fillRect/>
          </a:stretch>
        </p:blipFill>
        <p:spPr>
          <a:xfrm>
            <a:off x="3898232" y="1473535"/>
            <a:ext cx="4395536" cy="4151563"/>
          </a:xfrm>
          <a:prstGeom prst="rect">
            <a:avLst/>
          </a:prstGeom>
        </p:spPr>
      </p:pic>
      <p:sp>
        <p:nvSpPr>
          <p:cNvPr id="8" name="TextBox 7">
            <a:extLst>
              <a:ext uri="{FF2B5EF4-FFF2-40B4-BE49-F238E27FC236}">
                <a16:creationId xmlns:a16="http://schemas.microsoft.com/office/drawing/2014/main" id="{770AF4B3-1BE2-4A8C-A496-603B686D637D}"/>
              </a:ext>
            </a:extLst>
          </p:cNvPr>
          <p:cNvSpPr txBox="1"/>
          <p:nvPr/>
        </p:nvSpPr>
        <p:spPr>
          <a:xfrm>
            <a:off x="24472" y="0"/>
            <a:ext cx="12192000" cy="461665"/>
          </a:xfrm>
          <a:prstGeom prst="rect">
            <a:avLst/>
          </a:prstGeom>
          <a:noFill/>
        </p:spPr>
        <p:txBody>
          <a:bodyPr wrap="square" rtlCol="0">
            <a:spAutoFit/>
          </a:bodyPr>
          <a:lstStyle>
            <a:defPPr>
              <a:defRPr lang="en-IL"/>
            </a:defPPr>
            <a:lvl1pPr algn="l" rtl="0">
              <a:defRPr sz="2400" b="1">
                <a:solidFill>
                  <a:schemeClr val="bg1"/>
                </a:solidFill>
                <a:latin typeface="+mj-lt"/>
              </a:defRPr>
            </a:lvl1pPr>
          </a:lstStyle>
          <a:p>
            <a:r>
              <a:rPr lang="en-US" dirty="0"/>
              <a:t>Proposed research plan</a:t>
            </a:r>
            <a:endParaRPr lang="en-IL" dirty="0"/>
          </a:p>
        </p:txBody>
      </p:sp>
    </p:spTree>
    <p:extLst>
      <p:ext uri="{BB962C8B-B14F-4D97-AF65-F5344CB8AC3E}">
        <p14:creationId xmlns:p14="http://schemas.microsoft.com/office/powerpoint/2010/main" val="2819980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8338D2F-97A5-4F05-A076-D6455618C1B3}"/>
              </a:ext>
            </a:extLst>
          </p:cNvPr>
          <p:cNvSpPr>
            <a:spLocks noGrp="1"/>
          </p:cNvSpPr>
          <p:nvPr>
            <p:ph type="title"/>
          </p:nvPr>
        </p:nvSpPr>
        <p:spPr/>
        <p:txBody>
          <a:bodyPr/>
          <a:lstStyle/>
          <a:p>
            <a:r>
              <a:rPr lang="en-US" dirty="0"/>
              <a:t>GUI</a:t>
            </a:r>
            <a:endParaRPr lang="en-IL" dirty="0"/>
          </a:p>
        </p:txBody>
      </p:sp>
      <p:sp>
        <p:nvSpPr>
          <p:cNvPr id="4" name="מציין מיקום של תאריך 3">
            <a:extLst>
              <a:ext uri="{FF2B5EF4-FFF2-40B4-BE49-F238E27FC236}">
                <a16:creationId xmlns:a16="http://schemas.microsoft.com/office/drawing/2014/main" id="{5DD9FD11-F51F-4BE0-BE5E-40376BB644DB}"/>
              </a:ext>
            </a:extLst>
          </p:cNvPr>
          <p:cNvSpPr>
            <a:spLocks noGrp="1"/>
          </p:cNvSpPr>
          <p:nvPr>
            <p:ph type="dt" sz="half" idx="10"/>
          </p:nvPr>
        </p:nvSpPr>
        <p:spPr/>
        <p:txBody>
          <a:bodyPr/>
          <a:lstStyle/>
          <a:p>
            <a:r>
              <a:rPr lang="en-IL"/>
              <a:t>27/05/2024</a:t>
            </a:r>
          </a:p>
        </p:txBody>
      </p:sp>
      <p:sp>
        <p:nvSpPr>
          <p:cNvPr id="5" name="מציין מיקום של כותרת תחתונה 4">
            <a:extLst>
              <a:ext uri="{FF2B5EF4-FFF2-40B4-BE49-F238E27FC236}">
                <a16:creationId xmlns:a16="http://schemas.microsoft.com/office/drawing/2014/main" id="{B8E2C772-6DD7-4F57-A02C-797E6D618DE7}"/>
              </a:ext>
            </a:extLst>
          </p:cNvPr>
          <p:cNvSpPr>
            <a:spLocks noGrp="1"/>
          </p:cNvSpPr>
          <p:nvPr>
            <p:ph type="ftr" sz="quarter" idx="11"/>
          </p:nvPr>
        </p:nvSpPr>
        <p:spPr/>
        <p:txBody>
          <a:bodyPr/>
          <a:lstStyle/>
          <a:p>
            <a:r>
              <a:rPr lang="en-US"/>
              <a:t>DL model for meniscus tear detection</a:t>
            </a:r>
            <a:endParaRPr lang="en-IL" dirty="0"/>
          </a:p>
        </p:txBody>
      </p:sp>
      <p:sp>
        <p:nvSpPr>
          <p:cNvPr id="6" name="מציין מיקום של מספר שקופית 5">
            <a:extLst>
              <a:ext uri="{FF2B5EF4-FFF2-40B4-BE49-F238E27FC236}">
                <a16:creationId xmlns:a16="http://schemas.microsoft.com/office/drawing/2014/main" id="{4C29AF0F-6E69-40FF-879D-7AC590A1D0D4}"/>
              </a:ext>
            </a:extLst>
          </p:cNvPr>
          <p:cNvSpPr>
            <a:spLocks noGrp="1"/>
          </p:cNvSpPr>
          <p:nvPr>
            <p:ph type="sldNum" sz="quarter" idx="12"/>
          </p:nvPr>
        </p:nvSpPr>
        <p:spPr/>
        <p:txBody>
          <a:bodyPr/>
          <a:lstStyle/>
          <a:p>
            <a:fld id="{95177526-C1C9-4C85-9D19-A14D4E83CC43}" type="slidenum">
              <a:rPr lang="en-IL" smtClean="0"/>
              <a:t>13</a:t>
            </a:fld>
            <a:endParaRPr lang="en-IL"/>
          </a:p>
        </p:txBody>
      </p:sp>
      <p:pic>
        <p:nvPicPr>
          <p:cNvPr id="10" name="תמונה 9">
            <a:extLst>
              <a:ext uri="{FF2B5EF4-FFF2-40B4-BE49-F238E27FC236}">
                <a16:creationId xmlns:a16="http://schemas.microsoft.com/office/drawing/2014/main" id="{3BF08775-33A3-4B8B-9323-19AE3A0820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6936" y="1304899"/>
            <a:ext cx="6644496" cy="5040000"/>
          </a:xfrm>
          <a:prstGeom prst="rect">
            <a:avLst/>
          </a:prstGeom>
        </p:spPr>
      </p:pic>
      <p:pic>
        <p:nvPicPr>
          <p:cNvPr id="12" name="תמונה 11">
            <a:extLst>
              <a:ext uri="{FF2B5EF4-FFF2-40B4-BE49-F238E27FC236}">
                <a16:creationId xmlns:a16="http://schemas.microsoft.com/office/drawing/2014/main" id="{3DC7935C-E129-4322-863B-4068CCC58E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56938" y="1316350"/>
            <a:ext cx="6644494" cy="5040000"/>
          </a:xfrm>
          <a:prstGeom prst="rect">
            <a:avLst/>
          </a:prstGeom>
        </p:spPr>
      </p:pic>
      <p:pic>
        <p:nvPicPr>
          <p:cNvPr id="17" name="תמונה 16">
            <a:extLst>
              <a:ext uri="{FF2B5EF4-FFF2-40B4-BE49-F238E27FC236}">
                <a16:creationId xmlns:a16="http://schemas.microsoft.com/office/drawing/2014/main" id="{78261D20-9738-443B-81A5-200580B1AD7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56938" y="1304899"/>
            <a:ext cx="6644494" cy="5040000"/>
          </a:xfrm>
          <a:prstGeom prst="rect">
            <a:avLst/>
          </a:prstGeom>
        </p:spPr>
      </p:pic>
      <p:pic>
        <p:nvPicPr>
          <p:cNvPr id="18" name="מציין מיקום תוכן 7">
            <a:extLst>
              <a:ext uri="{FF2B5EF4-FFF2-40B4-BE49-F238E27FC236}">
                <a16:creationId xmlns:a16="http://schemas.microsoft.com/office/drawing/2014/main" id="{892AC3B7-4AD3-43F1-8A01-49C5DE835347}"/>
              </a:ext>
            </a:extLst>
          </p:cNvPr>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2656936" y="1327801"/>
            <a:ext cx="6644494" cy="5040000"/>
          </a:xfrm>
        </p:spPr>
      </p:pic>
      <p:sp>
        <p:nvSpPr>
          <p:cNvPr id="13" name="TextBox 12">
            <a:extLst>
              <a:ext uri="{FF2B5EF4-FFF2-40B4-BE49-F238E27FC236}">
                <a16:creationId xmlns:a16="http://schemas.microsoft.com/office/drawing/2014/main" id="{EC89E11B-F4CF-4D99-A14F-13512C7ECFA9}"/>
              </a:ext>
            </a:extLst>
          </p:cNvPr>
          <p:cNvSpPr txBox="1"/>
          <p:nvPr/>
        </p:nvSpPr>
        <p:spPr>
          <a:xfrm>
            <a:off x="24472" y="0"/>
            <a:ext cx="12192000" cy="461665"/>
          </a:xfrm>
          <a:prstGeom prst="rect">
            <a:avLst/>
          </a:prstGeom>
          <a:noFill/>
        </p:spPr>
        <p:txBody>
          <a:bodyPr wrap="square" rtlCol="0">
            <a:spAutoFit/>
          </a:bodyPr>
          <a:lstStyle>
            <a:defPPr>
              <a:defRPr lang="en-IL"/>
            </a:defPPr>
            <a:lvl1pPr algn="l" rtl="0">
              <a:defRPr sz="2400" b="1">
                <a:solidFill>
                  <a:schemeClr val="bg1"/>
                </a:solidFill>
                <a:latin typeface="+mj-lt"/>
              </a:defRPr>
            </a:lvl1pPr>
          </a:lstStyle>
          <a:p>
            <a:r>
              <a:rPr lang="en-US" dirty="0"/>
              <a:t>Proposed research plan</a:t>
            </a:r>
            <a:endParaRPr lang="en-IL" dirty="0"/>
          </a:p>
        </p:txBody>
      </p:sp>
    </p:spTree>
    <p:extLst>
      <p:ext uri="{BB962C8B-B14F-4D97-AF65-F5344CB8AC3E}">
        <p14:creationId xmlns:p14="http://schemas.microsoft.com/office/powerpoint/2010/main" val="464904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EF10D00-6155-4C51-AEC7-E4D267870959}"/>
              </a:ext>
            </a:extLst>
          </p:cNvPr>
          <p:cNvSpPr>
            <a:spLocks noGrp="1"/>
          </p:cNvSpPr>
          <p:nvPr>
            <p:ph type="title"/>
          </p:nvPr>
        </p:nvSpPr>
        <p:spPr/>
        <p:txBody>
          <a:bodyPr/>
          <a:lstStyle/>
          <a:p>
            <a:r>
              <a:rPr lang="en-US" dirty="0"/>
              <a:t>Evaluation/ Verification plan</a:t>
            </a:r>
            <a:endParaRPr lang="en-IL" dirty="0"/>
          </a:p>
        </p:txBody>
      </p:sp>
      <p:graphicFrame>
        <p:nvGraphicFramePr>
          <p:cNvPr id="7" name="מציין מיקום תוכן 6">
            <a:extLst>
              <a:ext uri="{FF2B5EF4-FFF2-40B4-BE49-F238E27FC236}">
                <a16:creationId xmlns:a16="http://schemas.microsoft.com/office/drawing/2014/main" id="{48A5204E-3B29-429B-AD92-42E8094D6287}"/>
              </a:ext>
            </a:extLst>
          </p:cNvPr>
          <p:cNvGraphicFramePr>
            <a:graphicFrameLocks noGrp="1"/>
          </p:cNvGraphicFramePr>
          <p:nvPr>
            <p:ph idx="1"/>
            <p:extLst>
              <p:ext uri="{D42A27DB-BD31-4B8C-83A1-F6EECF244321}">
                <p14:modId xmlns:p14="http://schemas.microsoft.com/office/powerpoint/2010/main" val="109186491"/>
              </p:ext>
            </p:extLst>
          </p:nvPr>
        </p:nvGraphicFramePr>
        <p:xfrm>
          <a:off x="1881822" y="1809750"/>
          <a:ext cx="8428356" cy="3924300"/>
        </p:xfrm>
        <a:graphic>
          <a:graphicData uri="http://schemas.openxmlformats.org/drawingml/2006/table">
            <a:tbl>
              <a:tblPr firstRow="1" firstCol="1" bandRow="1">
                <a:tableStyleId>{F5AB1C69-6EDB-4FF4-983F-18BD219EF322}</a:tableStyleId>
              </a:tblPr>
              <a:tblGrid>
                <a:gridCol w="785178">
                  <a:extLst>
                    <a:ext uri="{9D8B030D-6E8A-4147-A177-3AD203B41FA5}">
                      <a16:colId xmlns:a16="http://schemas.microsoft.com/office/drawing/2014/main" val="837560360"/>
                    </a:ext>
                  </a:extLst>
                </a:gridCol>
                <a:gridCol w="3661728">
                  <a:extLst>
                    <a:ext uri="{9D8B030D-6E8A-4147-A177-3AD203B41FA5}">
                      <a16:colId xmlns:a16="http://schemas.microsoft.com/office/drawing/2014/main" val="1081306503"/>
                    </a:ext>
                  </a:extLst>
                </a:gridCol>
                <a:gridCol w="3981450">
                  <a:extLst>
                    <a:ext uri="{9D8B030D-6E8A-4147-A177-3AD203B41FA5}">
                      <a16:colId xmlns:a16="http://schemas.microsoft.com/office/drawing/2014/main" val="4155326995"/>
                    </a:ext>
                  </a:extLst>
                </a:gridCol>
              </a:tblGrid>
              <a:tr h="599507">
                <a:tc>
                  <a:txBody>
                    <a:bodyPr/>
                    <a:lstStyle/>
                    <a:p>
                      <a:pPr algn="l">
                        <a:lnSpc>
                          <a:spcPct val="107000"/>
                        </a:lnSpc>
                        <a:spcAft>
                          <a:spcPts val="0"/>
                        </a:spcAft>
                      </a:pPr>
                      <a:r>
                        <a:rPr lang="en-US" sz="1800" dirty="0">
                          <a:effectLst/>
                        </a:rPr>
                        <a:t>Case</a:t>
                      </a:r>
                      <a:endParaRPr lang="en-IL" sz="1800" dirty="0">
                        <a:effectLst/>
                        <a:latin typeface="Calibri Light" panose="020F0302020204030204" pitchFamily="34" charset="0"/>
                        <a:ea typeface="Calibri Light" panose="020F0302020204030204" pitchFamily="34" charset="0"/>
                        <a:cs typeface="Calibri Light" panose="020F0302020204030204" pitchFamily="34" charset="0"/>
                      </a:endParaRPr>
                    </a:p>
                  </a:txBody>
                  <a:tcPr marL="68580" marR="68580" marT="0" marB="0" anchor="ctr">
                    <a:solidFill>
                      <a:schemeClr val="accent3">
                        <a:lumMod val="50000"/>
                      </a:schemeClr>
                    </a:solidFill>
                  </a:tcPr>
                </a:tc>
                <a:tc>
                  <a:txBody>
                    <a:bodyPr/>
                    <a:lstStyle/>
                    <a:p>
                      <a:pPr algn="l">
                        <a:lnSpc>
                          <a:spcPct val="107000"/>
                        </a:lnSpc>
                        <a:spcAft>
                          <a:spcPts val="0"/>
                        </a:spcAft>
                      </a:pPr>
                      <a:r>
                        <a:rPr lang="en-US" sz="1800" dirty="0">
                          <a:effectLst/>
                        </a:rPr>
                        <a:t>Test Case</a:t>
                      </a:r>
                      <a:endParaRPr lang="en-IL" sz="1800" dirty="0">
                        <a:effectLst/>
                        <a:latin typeface="Calibri Light" panose="020F0302020204030204" pitchFamily="34" charset="0"/>
                        <a:ea typeface="Calibri Light" panose="020F0302020204030204" pitchFamily="34" charset="0"/>
                        <a:cs typeface="Calibri Light" panose="020F0302020204030204" pitchFamily="34" charset="0"/>
                      </a:endParaRPr>
                    </a:p>
                  </a:txBody>
                  <a:tcPr marL="68580" marR="68580" marT="0" marB="0" anchor="ctr">
                    <a:solidFill>
                      <a:schemeClr val="accent3">
                        <a:lumMod val="50000"/>
                      </a:schemeClr>
                    </a:solidFill>
                  </a:tcPr>
                </a:tc>
                <a:tc>
                  <a:txBody>
                    <a:bodyPr/>
                    <a:lstStyle/>
                    <a:p>
                      <a:pPr algn="l">
                        <a:lnSpc>
                          <a:spcPct val="107000"/>
                        </a:lnSpc>
                        <a:spcAft>
                          <a:spcPts val="0"/>
                        </a:spcAft>
                      </a:pPr>
                      <a:r>
                        <a:rPr lang="en-US" sz="1800" dirty="0">
                          <a:effectLst/>
                        </a:rPr>
                        <a:t>Expected Result</a:t>
                      </a:r>
                      <a:endParaRPr lang="en-IL" sz="1800" dirty="0">
                        <a:effectLst/>
                        <a:latin typeface="Calibri Light" panose="020F0302020204030204" pitchFamily="34" charset="0"/>
                        <a:ea typeface="Calibri Light" panose="020F0302020204030204" pitchFamily="34" charset="0"/>
                        <a:cs typeface="Calibri Light" panose="020F0302020204030204" pitchFamily="34" charset="0"/>
                      </a:endParaRPr>
                    </a:p>
                  </a:txBody>
                  <a:tcPr marL="68580" marR="68580" marT="0" marB="0" anchor="ctr">
                    <a:solidFill>
                      <a:schemeClr val="accent3">
                        <a:lumMod val="50000"/>
                      </a:schemeClr>
                    </a:solidFill>
                  </a:tcPr>
                </a:tc>
                <a:extLst>
                  <a:ext uri="{0D108BD9-81ED-4DB2-BD59-A6C34878D82A}">
                    <a16:rowId xmlns:a16="http://schemas.microsoft.com/office/drawing/2014/main" val="3181066349"/>
                  </a:ext>
                </a:extLst>
              </a:tr>
              <a:tr h="599507">
                <a:tc>
                  <a:txBody>
                    <a:bodyPr/>
                    <a:lstStyle/>
                    <a:p>
                      <a:pPr algn="ctr">
                        <a:lnSpc>
                          <a:spcPct val="107000"/>
                        </a:lnSpc>
                        <a:spcAft>
                          <a:spcPts val="0"/>
                        </a:spcAft>
                      </a:pPr>
                      <a:r>
                        <a:rPr lang="en-US" sz="1800" dirty="0">
                          <a:effectLst/>
                        </a:rPr>
                        <a:t>1</a:t>
                      </a:r>
                      <a:endParaRPr lang="en-IL" sz="1800" dirty="0">
                        <a:effectLst/>
                        <a:latin typeface="Calibri Light" panose="020F0302020204030204" pitchFamily="34" charset="0"/>
                        <a:ea typeface="Calibri Light" panose="020F0302020204030204" pitchFamily="34" charset="0"/>
                        <a:cs typeface="Calibri Light" panose="020F0302020204030204" pitchFamily="34" charset="0"/>
                      </a:endParaRPr>
                    </a:p>
                  </a:txBody>
                  <a:tcPr marL="68580" marR="68580" marT="0" marB="0" anchor="ctr"/>
                </a:tc>
                <a:tc>
                  <a:txBody>
                    <a:bodyPr/>
                    <a:lstStyle/>
                    <a:p>
                      <a:pPr algn="l">
                        <a:lnSpc>
                          <a:spcPct val="107000"/>
                        </a:lnSpc>
                        <a:spcAft>
                          <a:spcPts val="0"/>
                        </a:spcAft>
                      </a:pPr>
                      <a:r>
                        <a:rPr lang="en-US" sz="1800">
                          <a:effectLst/>
                        </a:rPr>
                        <a:t>Press "load scans" button</a:t>
                      </a:r>
                      <a:endParaRPr lang="en-IL" sz="1800">
                        <a:effectLst/>
                        <a:latin typeface="Calibri Light" panose="020F0302020204030204" pitchFamily="34" charset="0"/>
                        <a:ea typeface="Calibri Light" panose="020F0302020204030204" pitchFamily="34" charset="0"/>
                        <a:cs typeface="Calibri Light" panose="020F0302020204030204" pitchFamily="34" charset="0"/>
                      </a:endParaRPr>
                    </a:p>
                  </a:txBody>
                  <a:tcPr marL="68580" marR="68580" marT="0" marB="0" anchor="ctr"/>
                </a:tc>
                <a:tc>
                  <a:txBody>
                    <a:bodyPr/>
                    <a:lstStyle/>
                    <a:p>
                      <a:pPr algn="l">
                        <a:lnSpc>
                          <a:spcPct val="107000"/>
                        </a:lnSpc>
                        <a:spcAft>
                          <a:spcPts val="0"/>
                        </a:spcAft>
                      </a:pPr>
                      <a:r>
                        <a:rPr lang="en-US" sz="1800" dirty="0">
                          <a:effectLst/>
                        </a:rPr>
                        <a:t>An image is loaded on MRI scans box.</a:t>
                      </a:r>
                      <a:endParaRPr lang="en-IL" sz="1800" dirty="0">
                        <a:effectLst/>
                        <a:latin typeface="Calibri Light" panose="020F0302020204030204" pitchFamily="34" charset="0"/>
                        <a:ea typeface="Calibri Light" panose="020F0302020204030204" pitchFamily="34" charset="0"/>
                        <a:cs typeface="Calibri Light" panose="020F0302020204030204" pitchFamily="34" charset="0"/>
                      </a:endParaRPr>
                    </a:p>
                  </a:txBody>
                  <a:tcPr marL="68580" marR="68580" marT="0" marB="0" anchor="ctr"/>
                </a:tc>
                <a:extLst>
                  <a:ext uri="{0D108BD9-81ED-4DB2-BD59-A6C34878D82A}">
                    <a16:rowId xmlns:a16="http://schemas.microsoft.com/office/drawing/2014/main" val="1785886687"/>
                  </a:ext>
                </a:extLst>
              </a:tr>
              <a:tr h="708593">
                <a:tc>
                  <a:txBody>
                    <a:bodyPr/>
                    <a:lstStyle/>
                    <a:p>
                      <a:pPr algn="ctr">
                        <a:lnSpc>
                          <a:spcPct val="107000"/>
                        </a:lnSpc>
                        <a:spcAft>
                          <a:spcPts val="0"/>
                        </a:spcAft>
                      </a:pPr>
                      <a:r>
                        <a:rPr lang="en-US" sz="1800" dirty="0">
                          <a:effectLst/>
                        </a:rPr>
                        <a:t>2</a:t>
                      </a:r>
                      <a:endParaRPr lang="en-IL" sz="1800" dirty="0">
                        <a:effectLst/>
                        <a:latin typeface="Calibri Light" panose="020F0302020204030204" pitchFamily="34" charset="0"/>
                        <a:ea typeface="Calibri Light" panose="020F0302020204030204" pitchFamily="34" charset="0"/>
                        <a:cs typeface="Calibri Light" panose="020F0302020204030204" pitchFamily="34" charset="0"/>
                      </a:endParaRPr>
                    </a:p>
                  </a:txBody>
                  <a:tcPr marL="68580" marR="68580" marT="0" marB="0" anchor="ctr"/>
                </a:tc>
                <a:tc>
                  <a:txBody>
                    <a:bodyPr/>
                    <a:lstStyle/>
                    <a:p>
                      <a:pPr algn="l">
                        <a:lnSpc>
                          <a:spcPct val="107000"/>
                        </a:lnSpc>
                        <a:spcAft>
                          <a:spcPts val="0"/>
                        </a:spcAft>
                      </a:pPr>
                      <a:r>
                        <a:rPr lang="en-US" sz="1800" dirty="0">
                          <a:effectLst/>
                        </a:rPr>
                        <a:t>Press "Run Analysis" button </a:t>
                      </a:r>
                      <a:endParaRPr lang="en-IL" sz="1800" dirty="0">
                        <a:effectLst/>
                        <a:latin typeface="Calibri Light" panose="020F0302020204030204" pitchFamily="34" charset="0"/>
                        <a:ea typeface="Calibri Light" panose="020F0302020204030204" pitchFamily="34" charset="0"/>
                        <a:cs typeface="Calibri Light" panose="020F0302020204030204" pitchFamily="34" charset="0"/>
                      </a:endParaRPr>
                    </a:p>
                  </a:txBody>
                  <a:tcPr marL="68580" marR="68580" marT="0" marB="0" anchor="ctr"/>
                </a:tc>
                <a:tc>
                  <a:txBody>
                    <a:bodyPr/>
                    <a:lstStyle/>
                    <a:p>
                      <a:pPr algn="l">
                        <a:lnSpc>
                          <a:spcPct val="107000"/>
                        </a:lnSpc>
                        <a:spcAft>
                          <a:spcPts val="0"/>
                        </a:spcAft>
                      </a:pPr>
                      <a:r>
                        <a:rPr lang="en-US" sz="1800" dirty="0">
                          <a:effectLst/>
                        </a:rPr>
                        <a:t>The classification results will appear in the analysis box</a:t>
                      </a:r>
                      <a:endParaRPr lang="en-IL" sz="1800" dirty="0">
                        <a:effectLst/>
                        <a:latin typeface="Calibri Light" panose="020F0302020204030204" pitchFamily="34" charset="0"/>
                        <a:ea typeface="Calibri Light" panose="020F0302020204030204" pitchFamily="34" charset="0"/>
                        <a:cs typeface="Calibri Light" panose="020F0302020204030204" pitchFamily="34" charset="0"/>
                      </a:endParaRPr>
                    </a:p>
                  </a:txBody>
                  <a:tcPr marL="68580" marR="68580" marT="0" marB="0" anchor="ctr"/>
                </a:tc>
                <a:extLst>
                  <a:ext uri="{0D108BD9-81ED-4DB2-BD59-A6C34878D82A}">
                    <a16:rowId xmlns:a16="http://schemas.microsoft.com/office/drawing/2014/main" val="3752061407"/>
                  </a:ext>
                </a:extLst>
              </a:tr>
              <a:tr h="708593">
                <a:tc>
                  <a:txBody>
                    <a:bodyPr/>
                    <a:lstStyle/>
                    <a:p>
                      <a:pPr algn="ctr">
                        <a:lnSpc>
                          <a:spcPct val="107000"/>
                        </a:lnSpc>
                        <a:spcAft>
                          <a:spcPts val="0"/>
                        </a:spcAft>
                      </a:pPr>
                      <a:r>
                        <a:rPr lang="en-US" sz="1800" dirty="0">
                          <a:effectLst/>
                        </a:rPr>
                        <a:t>3</a:t>
                      </a:r>
                      <a:endParaRPr lang="en-IL" sz="1800" dirty="0">
                        <a:effectLst/>
                        <a:latin typeface="Calibri Light" panose="020F0302020204030204" pitchFamily="34" charset="0"/>
                        <a:ea typeface="Calibri Light" panose="020F0302020204030204" pitchFamily="34" charset="0"/>
                        <a:cs typeface="Calibri Light" panose="020F0302020204030204" pitchFamily="34" charset="0"/>
                      </a:endParaRPr>
                    </a:p>
                  </a:txBody>
                  <a:tcPr marL="68580" marR="68580" marT="0" marB="0" anchor="ctr"/>
                </a:tc>
                <a:tc>
                  <a:txBody>
                    <a:bodyPr/>
                    <a:lstStyle/>
                    <a:p>
                      <a:pPr algn="l">
                        <a:lnSpc>
                          <a:spcPct val="107000"/>
                        </a:lnSpc>
                        <a:spcAft>
                          <a:spcPts val="0"/>
                        </a:spcAft>
                      </a:pPr>
                      <a:r>
                        <a:rPr lang="en-US" sz="1800">
                          <a:effectLst/>
                        </a:rPr>
                        <a:t>Press "save results" button</a:t>
                      </a:r>
                      <a:endParaRPr lang="en-IL" sz="1800">
                        <a:effectLst/>
                        <a:latin typeface="Calibri Light" panose="020F0302020204030204" pitchFamily="34" charset="0"/>
                        <a:ea typeface="Calibri Light" panose="020F0302020204030204" pitchFamily="34" charset="0"/>
                        <a:cs typeface="Calibri Light" panose="020F0302020204030204" pitchFamily="34" charset="0"/>
                      </a:endParaRPr>
                    </a:p>
                  </a:txBody>
                  <a:tcPr marL="68580" marR="68580" marT="0" marB="0" anchor="ctr"/>
                </a:tc>
                <a:tc>
                  <a:txBody>
                    <a:bodyPr/>
                    <a:lstStyle/>
                    <a:p>
                      <a:pPr algn="l">
                        <a:lnSpc>
                          <a:spcPct val="107000"/>
                        </a:lnSpc>
                        <a:spcAft>
                          <a:spcPts val="0"/>
                        </a:spcAft>
                      </a:pPr>
                      <a:r>
                        <a:rPr lang="en-US" sz="1800" dirty="0">
                          <a:effectLst/>
                        </a:rPr>
                        <a:t>A document with the classification results is saved in the file system</a:t>
                      </a:r>
                      <a:endParaRPr lang="en-IL" sz="1800" dirty="0">
                        <a:effectLst/>
                        <a:latin typeface="Calibri Light" panose="020F0302020204030204" pitchFamily="34" charset="0"/>
                        <a:ea typeface="Calibri Light" panose="020F0302020204030204" pitchFamily="34" charset="0"/>
                        <a:cs typeface="Calibri Light" panose="020F0302020204030204" pitchFamily="34" charset="0"/>
                      </a:endParaRPr>
                    </a:p>
                  </a:txBody>
                  <a:tcPr marL="68580" marR="68580" marT="0" marB="0" anchor="ctr"/>
                </a:tc>
                <a:extLst>
                  <a:ext uri="{0D108BD9-81ED-4DB2-BD59-A6C34878D82A}">
                    <a16:rowId xmlns:a16="http://schemas.microsoft.com/office/drawing/2014/main" val="3486790493"/>
                  </a:ext>
                </a:extLst>
              </a:tr>
              <a:tr h="599507">
                <a:tc>
                  <a:txBody>
                    <a:bodyPr/>
                    <a:lstStyle/>
                    <a:p>
                      <a:pPr algn="ctr">
                        <a:lnSpc>
                          <a:spcPct val="107000"/>
                        </a:lnSpc>
                        <a:spcAft>
                          <a:spcPts val="0"/>
                        </a:spcAft>
                      </a:pPr>
                      <a:r>
                        <a:rPr lang="en-US" sz="1800" dirty="0">
                          <a:effectLst/>
                        </a:rPr>
                        <a:t>4</a:t>
                      </a:r>
                      <a:endParaRPr lang="en-IL" sz="1800" dirty="0">
                        <a:effectLst/>
                        <a:latin typeface="Calibri Light" panose="020F0302020204030204" pitchFamily="34" charset="0"/>
                        <a:ea typeface="Calibri Light" panose="020F0302020204030204" pitchFamily="34" charset="0"/>
                        <a:cs typeface="Calibri Light" panose="020F0302020204030204" pitchFamily="34" charset="0"/>
                      </a:endParaRPr>
                    </a:p>
                  </a:txBody>
                  <a:tcPr marL="68580" marR="68580" marT="0" marB="0" anchor="ctr"/>
                </a:tc>
                <a:tc>
                  <a:txBody>
                    <a:bodyPr/>
                    <a:lstStyle/>
                    <a:p>
                      <a:pPr algn="l">
                        <a:lnSpc>
                          <a:spcPct val="107000"/>
                        </a:lnSpc>
                        <a:spcAft>
                          <a:spcPts val="0"/>
                        </a:spcAft>
                      </a:pPr>
                      <a:r>
                        <a:rPr lang="en-US" sz="1800" dirty="0">
                          <a:effectLst/>
                        </a:rPr>
                        <a:t>Press "+" button</a:t>
                      </a:r>
                      <a:endParaRPr lang="en-IL" sz="1800" dirty="0">
                        <a:effectLst/>
                        <a:latin typeface="Calibri Light" panose="020F0302020204030204" pitchFamily="34" charset="0"/>
                        <a:ea typeface="Calibri Light" panose="020F0302020204030204" pitchFamily="34" charset="0"/>
                        <a:cs typeface="Calibri Light" panose="020F0302020204030204" pitchFamily="34" charset="0"/>
                      </a:endParaRPr>
                    </a:p>
                  </a:txBody>
                  <a:tcPr marL="68580" marR="68580" marT="0" marB="0" anchor="ctr"/>
                </a:tc>
                <a:tc>
                  <a:txBody>
                    <a:bodyPr/>
                    <a:lstStyle/>
                    <a:p>
                      <a:pPr algn="l">
                        <a:lnSpc>
                          <a:spcPct val="107000"/>
                        </a:lnSpc>
                        <a:spcAft>
                          <a:spcPts val="0"/>
                        </a:spcAft>
                      </a:pPr>
                      <a:r>
                        <a:rPr lang="en-US" sz="1800" dirty="0">
                          <a:effectLst/>
                        </a:rPr>
                        <a:t>An image is loaded on MRI scans box</a:t>
                      </a:r>
                      <a:endParaRPr lang="en-IL" sz="1800" dirty="0">
                        <a:effectLst/>
                        <a:latin typeface="Calibri Light" panose="020F0302020204030204" pitchFamily="34" charset="0"/>
                        <a:ea typeface="Calibri Light" panose="020F0302020204030204" pitchFamily="34" charset="0"/>
                        <a:cs typeface="Calibri Light" panose="020F0302020204030204" pitchFamily="34" charset="0"/>
                      </a:endParaRPr>
                    </a:p>
                  </a:txBody>
                  <a:tcPr marL="68580" marR="68580" marT="0" marB="0" anchor="ctr"/>
                </a:tc>
                <a:extLst>
                  <a:ext uri="{0D108BD9-81ED-4DB2-BD59-A6C34878D82A}">
                    <a16:rowId xmlns:a16="http://schemas.microsoft.com/office/drawing/2014/main" val="3398029343"/>
                  </a:ext>
                </a:extLst>
              </a:tr>
              <a:tr h="708593">
                <a:tc>
                  <a:txBody>
                    <a:bodyPr/>
                    <a:lstStyle/>
                    <a:p>
                      <a:pPr algn="ctr">
                        <a:lnSpc>
                          <a:spcPct val="107000"/>
                        </a:lnSpc>
                        <a:spcAft>
                          <a:spcPts val="0"/>
                        </a:spcAft>
                      </a:pPr>
                      <a:r>
                        <a:rPr lang="en-US" sz="1800" dirty="0">
                          <a:effectLst/>
                        </a:rPr>
                        <a:t>5</a:t>
                      </a:r>
                      <a:endParaRPr lang="en-IL" sz="1800" dirty="0">
                        <a:effectLst/>
                        <a:latin typeface="Calibri Light" panose="020F0302020204030204" pitchFamily="34" charset="0"/>
                        <a:ea typeface="Calibri Light" panose="020F0302020204030204" pitchFamily="34" charset="0"/>
                        <a:cs typeface="Calibri Light" panose="020F0302020204030204" pitchFamily="34" charset="0"/>
                      </a:endParaRPr>
                    </a:p>
                  </a:txBody>
                  <a:tcPr marL="68580" marR="68580" marT="0" marB="0" anchor="ctr"/>
                </a:tc>
                <a:tc>
                  <a:txBody>
                    <a:bodyPr/>
                    <a:lstStyle/>
                    <a:p>
                      <a:pPr algn="l">
                        <a:lnSpc>
                          <a:spcPct val="107000"/>
                        </a:lnSpc>
                        <a:spcAft>
                          <a:spcPts val="0"/>
                        </a:spcAft>
                      </a:pPr>
                      <a:r>
                        <a:rPr lang="en-US" sz="1800">
                          <a:effectLst/>
                        </a:rPr>
                        <a:t>Press "Run Analysis" button without loading an image</a:t>
                      </a:r>
                      <a:endParaRPr lang="en-IL" sz="1800">
                        <a:effectLst/>
                        <a:latin typeface="Calibri Light" panose="020F0302020204030204" pitchFamily="34" charset="0"/>
                        <a:ea typeface="Calibri Light" panose="020F0302020204030204" pitchFamily="34" charset="0"/>
                        <a:cs typeface="Calibri Light" panose="020F0302020204030204" pitchFamily="34" charset="0"/>
                      </a:endParaRPr>
                    </a:p>
                  </a:txBody>
                  <a:tcPr marL="68580" marR="68580" marT="0" marB="0" anchor="ctr"/>
                </a:tc>
                <a:tc>
                  <a:txBody>
                    <a:bodyPr/>
                    <a:lstStyle/>
                    <a:p>
                      <a:pPr algn="l">
                        <a:lnSpc>
                          <a:spcPct val="107000"/>
                        </a:lnSpc>
                        <a:spcAft>
                          <a:spcPts val="0"/>
                        </a:spcAft>
                      </a:pPr>
                      <a:r>
                        <a:rPr lang="en-US" sz="1800" dirty="0">
                          <a:effectLst/>
                        </a:rPr>
                        <a:t>Display error message: "Please load image"</a:t>
                      </a:r>
                      <a:endParaRPr lang="en-IL" sz="1800" dirty="0">
                        <a:effectLst/>
                        <a:latin typeface="Calibri Light" panose="020F0302020204030204" pitchFamily="34" charset="0"/>
                        <a:ea typeface="Calibri Light" panose="020F0302020204030204" pitchFamily="34" charset="0"/>
                        <a:cs typeface="Calibri Light" panose="020F0302020204030204" pitchFamily="34" charset="0"/>
                      </a:endParaRPr>
                    </a:p>
                  </a:txBody>
                  <a:tcPr marL="68580" marR="68580" marT="0" marB="0" anchor="ctr"/>
                </a:tc>
                <a:extLst>
                  <a:ext uri="{0D108BD9-81ED-4DB2-BD59-A6C34878D82A}">
                    <a16:rowId xmlns:a16="http://schemas.microsoft.com/office/drawing/2014/main" val="2149307653"/>
                  </a:ext>
                </a:extLst>
              </a:tr>
            </a:tbl>
          </a:graphicData>
        </a:graphic>
      </p:graphicFrame>
      <p:sp>
        <p:nvSpPr>
          <p:cNvPr id="4" name="מציין מיקום של תאריך 3">
            <a:extLst>
              <a:ext uri="{FF2B5EF4-FFF2-40B4-BE49-F238E27FC236}">
                <a16:creationId xmlns:a16="http://schemas.microsoft.com/office/drawing/2014/main" id="{AC548784-F388-4F51-B64D-7DDC51A9E56E}"/>
              </a:ext>
            </a:extLst>
          </p:cNvPr>
          <p:cNvSpPr>
            <a:spLocks noGrp="1"/>
          </p:cNvSpPr>
          <p:nvPr>
            <p:ph type="dt" sz="half" idx="10"/>
          </p:nvPr>
        </p:nvSpPr>
        <p:spPr/>
        <p:txBody>
          <a:bodyPr/>
          <a:lstStyle/>
          <a:p>
            <a:r>
              <a:rPr lang="en-IL"/>
              <a:t>27/05/2024</a:t>
            </a:r>
          </a:p>
        </p:txBody>
      </p:sp>
      <p:sp>
        <p:nvSpPr>
          <p:cNvPr id="5" name="מציין מיקום של כותרת תחתונה 4">
            <a:extLst>
              <a:ext uri="{FF2B5EF4-FFF2-40B4-BE49-F238E27FC236}">
                <a16:creationId xmlns:a16="http://schemas.microsoft.com/office/drawing/2014/main" id="{E72EF403-E192-45A7-8AA9-4CB650BF9169}"/>
              </a:ext>
            </a:extLst>
          </p:cNvPr>
          <p:cNvSpPr>
            <a:spLocks noGrp="1"/>
          </p:cNvSpPr>
          <p:nvPr>
            <p:ph type="ftr" sz="quarter" idx="11"/>
          </p:nvPr>
        </p:nvSpPr>
        <p:spPr/>
        <p:txBody>
          <a:bodyPr/>
          <a:lstStyle/>
          <a:p>
            <a:r>
              <a:rPr lang="en-US"/>
              <a:t>DL model for meniscus tear detection</a:t>
            </a:r>
            <a:endParaRPr lang="en-IL" dirty="0"/>
          </a:p>
        </p:txBody>
      </p:sp>
      <p:sp>
        <p:nvSpPr>
          <p:cNvPr id="6" name="מציין מיקום של מספר שקופית 5">
            <a:extLst>
              <a:ext uri="{FF2B5EF4-FFF2-40B4-BE49-F238E27FC236}">
                <a16:creationId xmlns:a16="http://schemas.microsoft.com/office/drawing/2014/main" id="{3F8AC7A6-34D6-473C-88E6-C3B4F525E19D}"/>
              </a:ext>
            </a:extLst>
          </p:cNvPr>
          <p:cNvSpPr>
            <a:spLocks noGrp="1"/>
          </p:cNvSpPr>
          <p:nvPr>
            <p:ph type="sldNum" sz="quarter" idx="12"/>
          </p:nvPr>
        </p:nvSpPr>
        <p:spPr/>
        <p:txBody>
          <a:bodyPr/>
          <a:lstStyle/>
          <a:p>
            <a:fld id="{95177526-C1C9-4C85-9D19-A14D4E83CC43}" type="slidenum">
              <a:rPr lang="en-IL" smtClean="0"/>
              <a:t>14</a:t>
            </a:fld>
            <a:endParaRPr lang="en-IL"/>
          </a:p>
        </p:txBody>
      </p:sp>
      <p:sp>
        <p:nvSpPr>
          <p:cNvPr id="9" name="TextBox 8">
            <a:extLst>
              <a:ext uri="{FF2B5EF4-FFF2-40B4-BE49-F238E27FC236}">
                <a16:creationId xmlns:a16="http://schemas.microsoft.com/office/drawing/2014/main" id="{B8DBE5F5-8815-409F-8145-AD9519D4FFF8}"/>
              </a:ext>
            </a:extLst>
          </p:cNvPr>
          <p:cNvSpPr txBox="1"/>
          <p:nvPr/>
        </p:nvSpPr>
        <p:spPr>
          <a:xfrm>
            <a:off x="24472" y="0"/>
            <a:ext cx="12192000" cy="461665"/>
          </a:xfrm>
          <a:prstGeom prst="rect">
            <a:avLst/>
          </a:prstGeom>
          <a:noFill/>
        </p:spPr>
        <p:txBody>
          <a:bodyPr wrap="square" rtlCol="0">
            <a:spAutoFit/>
          </a:bodyPr>
          <a:lstStyle>
            <a:defPPr>
              <a:defRPr lang="en-IL"/>
            </a:defPPr>
            <a:lvl1pPr algn="l" rtl="0">
              <a:defRPr sz="2400" b="1">
                <a:solidFill>
                  <a:schemeClr val="bg1"/>
                </a:solidFill>
                <a:latin typeface="+mj-lt"/>
              </a:defRPr>
            </a:lvl1pPr>
          </a:lstStyle>
          <a:p>
            <a:r>
              <a:rPr lang="en-US" dirty="0"/>
              <a:t>Proposed research plan</a:t>
            </a:r>
            <a:endParaRPr lang="en-IL" dirty="0"/>
          </a:p>
        </p:txBody>
      </p:sp>
    </p:spTree>
    <p:extLst>
      <p:ext uri="{BB962C8B-B14F-4D97-AF65-F5344CB8AC3E}">
        <p14:creationId xmlns:p14="http://schemas.microsoft.com/office/powerpoint/2010/main" val="25694961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1058B82-F9DF-4992-8D5E-E812049694D0}"/>
              </a:ext>
            </a:extLst>
          </p:cNvPr>
          <p:cNvSpPr>
            <a:spLocks noGrp="1"/>
          </p:cNvSpPr>
          <p:nvPr>
            <p:ph type="title"/>
          </p:nvPr>
        </p:nvSpPr>
        <p:spPr/>
        <p:txBody>
          <a:bodyPr>
            <a:normAutofit/>
          </a:bodyPr>
          <a:lstStyle/>
          <a:p>
            <a:r>
              <a:rPr lang="en-US" sz="5400" dirty="0"/>
              <a:t>Thank you for listening </a:t>
            </a:r>
            <a:endParaRPr lang="en-IL" sz="5400" dirty="0"/>
          </a:p>
        </p:txBody>
      </p:sp>
      <p:sp>
        <p:nvSpPr>
          <p:cNvPr id="3" name="מציין מיקום טקסט 2">
            <a:extLst>
              <a:ext uri="{FF2B5EF4-FFF2-40B4-BE49-F238E27FC236}">
                <a16:creationId xmlns:a16="http://schemas.microsoft.com/office/drawing/2014/main" id="{9D7134D3-ED7C-4576-8523-5ECB23B21316}"/>
              </a:ext>
            </a:extLst>
          </p:cNvPr>
          <p:cNvSpPr>
            <a:spLocks noGrp="1"/>
          </p:cNvSpPr>
          <p:nvPr>
            <p:ph type="body" idx="1"/>
          </p:nvPr>
        </p:nvSpPr>
        <p:spPr/>
        <p:txBody>
          <a:bodyPr>
            <a:normAutofit/>
          </a:bodyPr>
          <a:lstStyle/>
          <a:p>
            <a:r>
              <a:rPr lang="en-US" sz="3200" dirty="0">
                <a:solidFill>
                  <a:schemeClr val="bg2">
                    <a:lumMod val="25000"/>
                  </a:schemeClr>
                </a:solidFill>
              </a:rPr>
              <a:t>Any Questions? </a:t>
            </a:r>
            <a:endParaRPr lang="en-IL" sz="3200" dirty="0">
              <a:solidFill>
                <a:schemeClr val="bg2">
                  <a:lumMod val="25000"/>
                </a:schemeClr>
              </a:solidFill>
            </a:endParaRPr>
          </a:p>
        </p:txBody>
      </p:sp>
      <p:sp>
        <p:nvSpPr>
          <p:cNvPr id="4" name="מציין מיקום של תאריך 3">
            <a:extLst>
              <a:ext uri="{FF2B5EF4-FFF2-40B4-BE49-F238E27FC236}">
                <a16:creationId xmlns:a16="http://schemas.microsoft.com/office/drawing/2014/main" id="{659070AF-6F37-44C2-9DEE-23ED99D7830D}"/>
              </a:ext>
            </a:extLst>
          </p:cNvPr>
          <p:cNvSpPr>
            <a:spLocks noGrp="1"/>
          </p:cNvSpPr>
          <p:nvPr>
            <p:ph type="dt" sz="half" idx="10"/>
          </p:nvPr>
        </p:nvSpPr>
        <p:spPr/>
        <p:txBody>
          <a:bodyPr/>
          <a:lstStyle/>
          <a:p>
            <a:r>
              <a:rPr lang="en-IL"/>
              <a:t>27/05/2024</a:t>
            </a:r>
          </a:p>
        </p:txBody>
      </p:sp>
      <p:sp>
        <p:nvSpPr>
          <p:cNvPr id="5" name="מציין מיקום של כותרת תחתונה 4">
            <a:extLst>
              <a:ext uri="{FF2B5EF4-FFF2-40B4-BE49-F238E27FC236}">
                <a16:creationId xmlns:a16="http://schemas.microsoft.com/office/drawing/2014/main" id="{8006807C-C83C-4F2D-AA80-C699FA93DAE8}"/>
              </a:ext>
            </a:extLst>
          </p:cNvPr>
          <p:cNvSpPr>
            <a:spLocks noGrp="1"/>
          </p:cNvSpPr>
          <p:nvPr>
            <p:ph type="ftr" sz="quarter" idx="11"/>
          </p:nvPr>
        </p:nvSpPr>
        <p:spPr/>
        <p:txBody>
          <a:bodyPr/>
          <a:lstStyle/>
          <a:p>
            <a:r>
              <a:rPr lang="en-US"/>
              <a:t>DL model for meniscus tear detection</a:t>
            </a:r>
            <a:endParaRPr lang="en-IL"/>
          </a:p>
        </p:txBody>
      </p:sp>
      <p:sp>
        <p:nvSpPr>
          <p:cNvPr id="6" name="מציין מיקום של מספר שקופית 5">
            <a:extLst>
              <a:ext uri="{FF2B5EF4-FFF2-40B4-BE49-F238E27FC236}">
                <a16:creationId xmlns:a16="http://schemas.microsoft.com/office/drawing/2014/main" id="{0973238A-941A-4659-9D49-9E340274E7A1}"/>
              </a:ext>
            </a:extLst>
          </p:cNvPr>
          <p:cNvSpPr>
            <a:spLocks noGrp="1"/>
          </p:cNvSpPr>
          <p:nvPr>
            <p:ph type="sldNum" sz="quarter" idx="12"/>
          </p:nvPr>
        </p:nvSpPr>
        <p:spPr/>
        <p:txBody>
          <a:bodyPr/>
          <a:lstStyle/>
          <a:p>
            <a:fld id="{95177526-C1C9-4C85-9D19-A14D4E83CC43}" type="slidenum">
              <a:rPr lang="en-IL" smtClean="0"/>
              <a:t>15</a:t>
            </a:fld>
            <a:endParaRPr lang="en-IL"/>
          </a:p>
        </p:txBody>
      </p:sp>
      <p:grpSp>
        <p:nvGrpSpPr>
          <p:cNvPr id="37" name="Google Shape;1080;p54">
            <a:extLst>
              <a:ext uri="{FF2B5EF4-FFF2-40B4-BE49-F238E27FC236}">
                <a16:creationId xmlns:a16="http://schemas.microsoft.com/office/drawing/2014/main" id="{C03AE5F0-B84A-4CE6-BEE4-25B1D72D6913}"/>
              </a:ext>
            </a:extLst>
          </p:cNvPr>
          <p:cNvGrpSpPr/>
          <p:nvPr/>
        </p:nvGrpSpPr>
        <p:grpSpPr>
          <a:xfrm>
            <a:off x="7634377" y="1552026"/>
            <a:ext cx="4296848" cy="4469211"/>
            <a:chOff x="715100" y="535000"/>
            <a:chExt cx="2609692" cy="2642113"/>
          </a:xfrm>
        </p:grpSpPr>
        <p:grpSp>
          <p:nvGrpSpPr>
            <p:cNvPr id="38" name="Google Shape;1081;p54">
              <a:extLst>
                <a:ext uri="{FF2B5EF4-FFF2-40B4-BE49-F238E27FC236}">
                  <a16:creationId xmlns:a16="http://schemas.microsoft.com/office/drawing/2014/main" id="{36F66212-4276-46A4-ADD0-8322FD4783FE}"/>
                </a:ext>
              </a:extLst>
            </p:cNvPr>
            <p:cNvGrpSpPr/>
            <p:nvPr/>
          </p:nvGrpSpPr>
          <p:grpSpPr>
            <a:xfrm>
              <a:off x="715100" y="535000"/>
              <a:ext cx="2609692" cy="2642113"/>
              <a:chOff x="715100" y="535000"/>
              <a:chExt cx="2609692" cy="2642113"/>
            </a:xfrm>
          </p:grpSpPr>
          <p:grpSp>
            <p:nvGrpSpPr>
              <p:cNvPr id="43" name="Google Shape;1082;p54">
                <a:extLst>
                  <a:ext uri="{FF2B5EF4-FFF2-40B4-BE49-F238E27FC236}">
                    <a16:creationId xmlns:a16="http://schemas.microsoft.com/office/drawing/2014/main" id="{C6DDE326-A2A8-4CE1-860A-E5A2BF188160}"/>
                  </a:ext>
                </a:extLst>
              </p:cNvPr>
              <p:cNvGrpSpPr/>
              <p:nvPr/>
            </p:nvGrpSpPr>
            <p:grpSpPr>
              <a:xfrm>
                <a:off x="715100" y="535000"/>
                <a:ext cx="2609692" cy="2642113"/>
                <a:chOff x="5441850" y="1353175"/>
                <a:chExt cx="2609692" cy="2642113"/>
              </a:xfrm>
            </p:grpSpPr>
            <p:sp>
              <p:nvSpPr>
                <p:cNvPr id="99" name="Google Shape;1083;p54">
                  <a:extLst>
                    <a:ext uri="{FF2B5EF4-FFF2-40B4-BE49-F238E27FC236}">
                      <a16:creationId xmlns:a16="http://schemas.microsoft.com/office/drawing/2014/main" id="{AF2AEDB6-9114-424F-AF96-38EA04B197DB}"/>
                    </a:ext>
                  </a:extLst>
                </p:cNvPr>
                <p:cNvSpPr/>
                <p:nvPr/>
              </p:nvSpPr>
              <p:spPr>
                <a:xfrm>
                  <a:off x="5441850" y="1407030"/>
                  <a:ext cx="2609692" cy="1745913"/>
                </a:xfrm>
                <a:custGeom>
                  <a:avLst/>
                  <a:gdLst/>
                  <a:ahLst/>
                  <a:cxnLst/>
                  <a:rect l="l" t="t" r="r" b="b"/>
                  <a:pathLst>
                    <a:path w="49621" h="33197" extrusionOk="0">
                      <a:moveTo>
                        <a:pt x="1" y="0"/>
                      </a:moveTo>
                      <a:lnTo>
                        <a:pt x="1" y="33196"/>
                      </a:lnTo>
                      <a:lnTo>
                        <a:pt x="49621" y="33196"/>
                      </a:lnTo>
                      <a:lnTo>
                        <a:pt x="496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84;p54">
                  <a:extLst>
                    <a:ext uri="{FF2B5EF4-FFF2-40B4-BE49-F238E27FC236}">
                      <a16:creationId xmlns:a16="http://schemas.microsoft.com/office/drawing/2014/main" id="{70DA1E34-26B1-43AA-9457-916FE294D1D0}"/>
                    </a:ext>
                  </a:extLst>
                </p:cNvPr>
                <p:cNvSpPr/>
                <p:nvPr/>
              </p:nvSpPr>
              <p:spPr>
                <a:xfrm>
                  <a:off x="5553821" y="1507957"/>
                  <a:ext cx="2385806" cy="1544642"/>
                </a:xfrm>
                <a:custGeom>
                  <a:avLst/>
                  <a:gdLst/>
                  <a:ahLst/>
                  <a:cxnLst/>
                  <a:rect l="l" t="t" r="r" b="b"/>
                  <a:pathLst>
                    <a:path w="45364" h="29370" extrusionOk="0">
                      <a:moveTo>
                        <a:pt x="0" y="0"/>
                      </a:moveTo>
                      <a:lnTo>
                        <a:pt x="0" y="29370"/>
                      </a:lnTo>
                      <a:lnTo>
                        <a:pt x="45363" y="29370"/>
                      </a:lnTo>
                      <a:lnTo>
                        <a:pt x="453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85;p54">
                  <a:extLst>
                    <a:ext uri="{FF2B5EF4-FFF2-40B4-BE49-F238E27FC236}">
                      <a16:creationId xmlns:a16="http://schemas.microsoft.com/office/drawing/2014/main" id="{38688C79-D468-4D5D-B63A-56E349C25319}"/>
                    </a:ext>
                  </a:extLst>
                </p:cNvPr>
                <p:cNvSpPr/>
                <p:nvPr/>
              </p:nvSpPr>
              <p:spPr>
                <a:xfrm>
                  <a:off x="5553821" y="1507957"/>
                  <a:ext cx="2385806" cy="411747"/>
                </a:xfrm>
                <a:custGeom>
                  <a:avLst/>
                  <a:gdLst/>
                  <a:ahLst/>
                  <a:cxnLst/>
                  <a:rect l="l" t="t" r="r" b="b"/>
                  <a:pathLst>
                    <a:path w="45364" h="7829" extrusionOk="0">
                      <a:moveTo>
                        <a:pt x="0" y="0"/>
                      </a:moveTo>
                      <a:lnTo>
                        <a:pt x="0" y="1315"/>
                      </a:lnTo>
                      <a:lnTo>
                        <a:pt x="45363" y="7828"/>
                      </a:lnTo>
                      <a:lnTo>
                        <a:pt x="45363" y="0"/>
                      </a:lnTo>
                      <a:close/>
                    </a:path>
                  </a:pathLst>
                </a:custGeom>
                <a:solidFill>
                  <a:srgbClr val="442F78">
                    <a:alpha val="27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86;p54">
                  <a:extLst>
                    <a:ext uri="{FF2B5EF4-FFF2-40B4-BE49-F238E27FC236}">
                      <a16:creationId xmlns:a16="http://schemas.microsoft.com/office/drawing/2014/main" id="{281A8D52-2C81-4F14-9C62-86453357DF0C}"/>
                    </a:ext>
                  </a:extLst>
                </p:cNvPr>
                <p:cNvSpPr/>
                <p:nvPr/>
              </p:nvSpPr>
              <p:spPr>
                <a:xfrm>
                  <a:off x="5495705" y="1459624"/>
                  <a:ext cx="2502036" cy="1641307"/>
                </a:xfrm>
                <a:custGeom>
                  <a:avLst/>
                  <a:gdLst/>
                  <a:ahLst/>
                  <a:cxnLst/>
                  <a:rect l="l" t="t" r="r" b="b"/>
                  <a:pathLst>
                    <a:path w="47574" h="31208" fill="none" extrusionOk="0">
                      <a:moveTo>
                        <a:pt x="0" y="0"/>
                      </a:moveTo>
                      <a:lnTo>
                        <a:pt x="47573" y="0"/>
                      </a:lnTo>
                      <a:lnTo>
                        <a:pt x="47573" y="31208"/>
                      </a:lnTo>
                      <a:lnTo>
                        <a:pt x="0" y="31208"/>
                      </a:lnTo>
                      <a:close/>
                    </a:path>
                  </a:pathLst>
                </a:custGeom>
                <a:noFill/>
                <a:ln w="9525" cap="flat" cmpd="sng">
                  <a:solidFill>
                    <a:schemeClr val="dk1"/>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87;p54">
                  <a:extLst>
                    <a:ext uri="{FF2B5EF4-FFF2-40B4-BE49-F238E27FC236}">
                      <a16:creationId xmlns:a16="http://schemas.microsoft.com/office/drawing/2014/main" id="{884E4276-D6C2-416F-98C2-7C1783E4D4A6}"/>
                    </a:ext>
                  </a:extLst>
                </p:cNvPr>
                <p:cNvSpPr/>
                <p:nvPr/>
              </p:nvSpPr>
              <p:spPr>
                <a:xfrm>
                  <a:off x="5441850" y="3524854"/>
                  <a:ext cx="301671" cy="300987"/>
                </a:xfrm>
                <a:custGeom>
                  <a:avLst/>
                  <a:gdLst/>
                  <a:ahLst/>
                  <a:cxnLst/>
                  <a:rect l="l" t="t" r="r" b="b"/>
                  <a:pathLst>
                    <a:path w="5736" h="5723" extrusionOk="0">
                      <a:moveTo>
                        <a:pt x="978" y="0"/>
                      </a:moveTo>
                      <a:cubicBezTo>
                        <a:pt x="431" y="0"/>
                        <a:pt x="1" y="430"/>
                        <a:pt x="1" y="966"/>
                      </a:cubicBezTo>
                      <a:lnTo>
                        <a:pt x="1" y="4757"/>
                      </a:lnTo>
                      <a:cubicBezTo>
                        <a:pt x="1" y="5292"/>
                        <a:pt x="431" y="5723"/>
                        <a:pt x="978" y="5723"/>
                      </a:cubicBezTo>
                      <a:lnTo>
                        <a:pt x="4758" y="5723"/>
                      </a:lnTo>
                      <a:cubicBezTo>
                        <a:pt x="5293" y="5723"/>
                        <a:pt x="5735" y="5292"/>
                        <a:pt x="5735" y="4757"/>
                      </a:cubicBezTo>
                      <a:lnTo>
                        <a:pt x="5735" y="966"/>
                      </a:lnTo>
                      <a:cubicBezTo>
                        <a:pt x="5735" y="430"/>
                        <a:pt x="5293" y="0"/>
                        <a:pt x="47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88;p54">
                  <a:extLst>
                    <a:ext uri="{FF2B5EF4-FFF2-40B4-BE49-F238E27FC236}">
                      <a16:creationId xmlns:a16="http://schemas.microsoft.com/office/drawing/2014/main" id="{764DF2D0-1E75-45F4-86CE-6B6677867636}"/>
                    </a:ext>
                  </a:extLst>
                </p:cNvPr>
                <p:cNvSpPr/>
                <p:nvPr/>
              </p:nvSpPr>
              <p:spPr>
                <a:xfrm>
                  <a:off x="5493234" y="3587913"/>
                  <a:ext cx="198274" cy="175238"/>
                </a:xfrm>
                <a:custGeom>
                  <a:avLst/>
                  <a:gdLst/>
                  <a:ahLst/>
                  <a:cxnLst/>
                  <a:rect l="l" t="t" r="r" b="b"/>
                  <a:pathLst>
                    <a:path w="3770" h="3332" extrusionOk="0">
                      <a:moveTo>
                        <a:pt x="1885" y="0"/>
                      </a:moveTo>
                      <a:cubicBezTo>
                        <a:pt x="1217" y="0"/>
                        <a:pt x="589" y="408"/>
                        <a:pt x="338" y="1069"/>
                      </a:cubicBezTo>
                      <a:cubicBezTo>
                        <a:pt x="1" y="1918"/>
                        <a:pt x="431" y="2884"/>
                        <a:pt x="1292" y="3221"/>
                      </a:cubicBezTo>
                      <a:cubicBezTo>
                        <a:pt x="1487" y="3296"/>
                        <a:pt x="1688" y="3331"/>
                        <a:pt x="1886" y="3331"/>
                      </a:cubicBezTo>
                      <a:cubicBezTo>
                        <a:pt x="2551" y="3331"/>
                        <a:pt x="3184" y="2931"/>
                        <a:pt x="3444" y="2267"/>
                      </a:cubicBezTo>
                      <a:cubicBezTo>
                        <a:pt x="3770" y="1407"/>
                        <a:pt x="3351" y="441"/>
                        <a:pt x="2490" y="115"/>
                      </a:cubicBezTo>
                      <a:cubicBezTo>
                        <a:pt x="2291" y="37"/>
                        <a:pt x="2086" y="0"/>
                        <a:pt x="18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89;p54">
                  <a:extLst>
                    <a:ext uri="{FF2B5EF4-FFF2-40B4-BE49-F238E27FC236}">
                      <a16:creationId xmlns:a16="http://schemas.microsoft.com/office/drawing/2014/main" id="{B2317A59-6C5C-4621-997A-01C4A336FBAE}"/>
                    </a:ext>
                  </a:extLst>
                </p:cNvPr>
                <p:cNvSpPr/>
                <p:nvPr/>
              </p:nvSpPr>
              <p:spPr>
                <a:xfrm>
                  <a:off x="5592372" y="3119255"/>
                  <a:ext cx="258177" cy="876033"/>
                </a:xfrm>
                <a:custGeom>
                  <a:avLst/>
                  <a:gdLst/>
                  <a:ahLst/>
                  <a:cxnLst/>
                  <a:rect l="l" t="t" r="r" b="b"/>
                  <a:pathLst>
                    <a:path w="4909" h="16657" fill="none" extrusionOk="0">
                      <a:moveTo>
                        <a:pt x="4909" y="1"/>
                      </a:moveTo>
                      <a:lnTo>
                        <a:pt x="4909" y="14214"/>
                      </a:lnTo>
                      <a:cubicBezTo>
                        <a:pt x="4909" y="15563"/>
                        <a:pt x="3804" y="16657"/>
                        <a:pt x="2454" y="16657"/>
                      </a:cubicBezTo>
                      <a:lnTo>
                        <a:pt x="2454" y="16657"/>
                      </a:lnTo>
                      <a:cubicBezTo>
                        <a:pt x="1105" y="16657"/>
                        <a:pt x="0" y="15563"/>
                        <a:pt x="0" y="14214"/>
                      </a:cubicBezTo>
                      <a:lnTo>
                        <a:pt x="0" y="10573"/>
                      </a:lnTo>
                    </a:path>
                  </a:pathLst>
                </a:custGeom>
                <a:noFill/>
                <a:ln w="11050" cap="flat" cmpd="sng">
                  <a:solidFill>
                    <a:schemeClr val="dk1"/>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90;p54">
                  <a:extLst>
                    <a:ext uri="{FF2B5EF4-FFF2-40B4-BE49-F238E27FC236}">
                      <a16:creationId xmlns:a16="http://schemas.microsoft.com/office/drawing/2014/main" id="{FB0E4E32-82F1-41BA-A15C-5186D1783AC4}"/>
                    </a:ext>
                  </a:extLst>
                </p:cNvPr>
                <p:cNvSpPr/>
                <p:nvPr/>
              </p:nvSpPr>
              <p:spPr>
                <a:xfrm>
                  <a:off x="5671892" y="1507957"/>
                  <a:ext cx="128483" cy="1539751"/>
                </a:xfrm>
                <a:custGeom>
                  <a:avLst/>
                  <a:gdLst/>
                  <a:ahLst/>
                  <a:cxnLst/>
                  <a:rect l="l" t="t" r="r" b="b"/>
                  <a:pathLst>
                    <a:path w="2443" h="29277" extrusionOk="0">
                      <a:moveTo>
                        <a:pt x="0" y="0"/>
                      </a:moveTo>
                      <a:lnTo>
                        <a:pt x="0" y="29277"/>
                      </a:lnTo>
                      <a:lnTo>
                        <a:pt x="2443" y="29277"/>
                      </a:lnTo>
                      <a:lnTo>
                        <a:pt x="2443" y="0"/>
                      </a:lnTo>
                      <a:close/>
                    </a:path>
                  </a:pathLst>
                </a:custGeom>
                <a:solidFill>
                  <a:srgbClr val="FEF3FF">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91;p54">
                  <a:extLst>
                    <a:ext uri="{FF2B5EF4-FFF2-40B4-BE49-F238E27FC236}">
                      <a16:creationId xmlns:a16="http://schemas.microsoft.com/office/drawing/2014/main" id="{99AD5B36-6643-4A49-9A1F-54F0F9C7D58C}"/>
                    </a:ext>
                  </a:extLst>
                </p:cNvPr>
                <p:cNvSpPr/>
                <p:nvPr/>
              </p:nvSpPr>
              <p:spPr>
                <a:xfrm>
                  <a:off x="5858440" y="1507957"/>
                  <a:ext cx="142000" cy="1539751"/>
                </a:xfrm>
                <a:custGeom>
                  <a:avLst/>
                  <a:gdLst/>
                  <a:ahLst/>
                  <a:cxnLst/>
                  <a:rect l="l" t="t" r="r" b="b"/>
                  <a:pathLst>
                    <a:path w="2700" h="29277" extrusionOk="0">
                      <a:moveTo>
                        <a:pt x="1" y="0"/>
                      </a:moveTo>
                      <a:lnTo>
                        <a:pt x="1" y="29277"/>
                      </a:lnTo>
                      <a:lnTo>
                        <a:pt x="2699" y="29277"/>
                      </a:lnTo>
                      <a:lnTo>
                        <a:pt x="2699" y="0"/>
                      </a:lnTo>
                      <a:close/>
                    </a:path>
                  </a:pathLst>
                </a:custGeom>
                <a:solidFill>
                  <a:srgbClr val="FEF3FF">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92;p54">
                  <a:extLst>
                    <a:ext uri="{FF2B5EF4-FFF2-40B4-BE49-F238E27FC236}">
                      <a16:creationId xmlns:a16="http://schemas.microsoft.com/office/drawing/2014/main" id="{83DC4CE3-C030-448D-AF96-995A8BEC0B59}"/>
                    </a:ext>
                  </a:extLst>
                </p:cNvPr>
                <p:cNvSpPr/>
                <p:nvPr/>
              </p:nvSpPr>
              <p:spPr>
                <a:xfrm>
                  <a:off x="7623309" y="1507957"/>
                  <a:ext cx="78363" cy="1539751"/>
                </a:xfrm>
                <a:custGeom>
                  <a:avLst/>
                  <a:gdLst/>
                  <a:ahLst/>
                  <a:cxnLst/>
                  <a:rect l="l" t="t" r="r" b="b"/>
                  <a:pathLst>
                    <a:path w="1490" h="29277" extrusionOk="0">
                      <a:moveTo>
                        <a:pt x="1" y="0"/>
                      </a:moveTo>
                      <a:lnTo>
                        <a:pt x="1" y="29277"/>
                      </a:lnTo>
                      <a:lnTo>
                        <a:pt x="1489" y="29277"/>
                      </a:lnTo>
                      <a:lnTo>
                        <a:pt x="1489" y="0"/>
                      </a:lnTo>
                      <a:close/>
                    </a:path>
                  </a:pathLst>
                </a:custGeom>
                <a:solidFill>
                  <a:srgbClr val="FEF3FF">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3;p54">
                  <a:extLst>
                    <a:ext uri="{FF2B5EF4-FFF2-40B4-BE49-F238E27FC236}">
                      <a16:creationId xmlns:a16="http://schemas.microsoft.com/office/drawing/2014/main" id="{476096A8-9A7F-46BE-8846-3E553864DFBC}"/>
                    </a:ext>
                  </a:extLst>
                </p:cNvPr>
                <p:cNvSpPr/>
                <p:nvPr/>
              </p:nvSpPr>
              <p:spPr>
                <a:xfrm>
                  <a:off x="5925129" y="1353175"/>
                  <a:ext cx="99189" cy="212316"/>
                </a:xfrm>
                <a:custGeom>
                  <a:avLst/>
                  <a:gdLst/>
                  <a:ahLst/>
                  <a:cxnLst/>
                  <a:rect l="l" t="t" r="r" b="b"/>
                  <a:pathLst>
                    <a:path w="1886" h="4037" extrusionOk="0">
                      <a:moveTo>
                        <a:pt x="1" y="1"/>
                      </a:moveTo>
                      <a:lnTo>
                        <a:pt x="1" y="4037"/>
                      </a:lnTo>
                      <a:lnTo>
                        <a:pt x="1885" y="4037"/>
                      </a:lnTo>
                      <a:lnTo>
                        <a:pt x="18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094;p54">
                  <a:extLst>
                    <a:ext uri="{FF2B5EF4-FFF2-40B4-BE49-F238E27FC236}">
                      <a16:creationId xmlns:a16="http://schemas.microsoft.com/office/drawing/2014/main" id="{B92E7664-A48A-4929-BD3F-D40D9C80194B}"/>
                    </a:ext>
                  </a:extLst>
                </p:cNvPr>
                <p:cNvSpPr/>
                <p:nvPr/>
              </p:nvSpPr>
              <p:spPr>
                <a:xfrm>
                  <a:off x="7469158" y="1353175"/>
                  <a:ext cx="99768" cy="212316"/>
                </a:xfrm>
                <a:custGeom>
                  <a:avLst/>
                  <a:gdLst/>
                  <a:ahLst/>
                  <a:cxnLst/>
                  <a:rect l="l" t="t" r="r" b="b"/>
                  <a:pathLst>
                    <a:path w="1897" h="4037" extrusionOk="0">
                      <a:moveTo>
                        <a:pt x="1" y="1"/>
                      </a:moveTo>
                      <a:lnTo>
                        <a:pt x="1" y="4037"/>
                      </a:lnTo>
                      <a:lnTo>
                        <a:pt x="1896" y="4037"/>
                      </a:lnTo>
                      <a:lnTo>
                        <a:pt x="18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oogle Shape;1095;p54">
                <a:extLst>
                  <a:ext uri="{FF2B5EF4-FFF2-40B4-BE49-F238E27FC236}">
                    <a16:creationId xmlns:a16="http://schemas.microsoft.com/office/drawing/2014/main" id="{66F8681B-D6AD-458F-BA2E-C2536A1C5A8B}"/>
                  </a:ext>
                </a:extLst>
              </p:cNvPr>
              <p:cNvGrpSpPr/>
              <p:nvPr/>
            </p:nvGrpSpPr>
            <p:grpSpPr>
              <a:xfrm>
                <a:off x="822231" y="784270"/>
                <a:ext cx="1267392" cy="1392355"/>
                <a:chOff x="1491966" y="1559523"/>
                <a:chExt cx="1689855" cy="1856473"/>
              </a:xfrm>
            </p:grpSpPr>
            <p:sp>
              <p:nvSpPr>
                <p:cNvPr id="45" name="Google Shape;1096;p54">
                  <a:extLst>
                    <a:ext uri="{FF2B5EF4-FFF2-40B4-BE49-F238E27FC236}">
                      <a16:creationId xmlns:a16="http://schemas.microsoft.com/office/drawing/2014/main" id="{9FD2FC0D-596B-4C4F-8F1C-17625A04EEDA}"/>
                    </a:ext>
                  </a:extLst>
                </p:cNvPr>
                <p:cNvSpPr/>
                <p:nvPr/>
              </p:nvSpPr>
              <p:spPr>
                <a:xfrm>
                  <a:off x="2087218" y="2595576"/>
                  <a:ext cx="1094603" cy="820420"/>
                </a:xfrm>
                <a:custGeom>
                  <a:avLst/>
                  <a:gdLst/>
                  <a:ahLst/>
                  <a:cxnLst/>
                  <a:rect l="l" t="t" r="r" b="b"/>
                  <a:pathLst>
                    <a:path w="28277" h="21194" extrusionOk="0">
                      <a:moveTo>
                        <a:pt x="6665" y="1"/>
                      </a:moveTo>
                      <a:lnTo>
                        <a:pt x="4688" y="920"/>
                      </a:lnTo>
                      <a:lnTo>
                        <a:pt x="2129" y="2094"/>
                      </a:lnTo>
                      <a:lnTo>
                        <a:pt x="1966" y="2176"/>
                      </a:lnTo>
                      <a:lnTo>
                        <a:pt x="617" y="2792"/>
                      </a:lnTo>
                      <a:lnTo>
                        <a:pt x="0" y="3048"/>
                      </a:lnTo>
                      <a:lnTo>
                        <a:pt x="0" y="6677"/>
                      </a:lnTo>
                      <a:lnTo>
                        <a:pt x="1722" y="9445"/>
                      </a:lnTo>
                      <a:lnTo>
                        <a:pt x="5025" y="14761"/>
                      </a:lnTo>
                      <a:cubicBezTo>
                        <a:pt x="4153" y="17878"/>
                        <a:pt x="5095" y="21193"/>
                        <a:pt x="5095" y="21193"/>
                      </a:cubicBezTo>
                      <a:lnTo>
                        <a:pt x="28277" y="20960"/>
                      </a:lnTo>
                      <a:cubicBezTo>
                        <a:pt x="28253" y="18323"/>
                        <a:pt x="26664" y="17900"/>
                        <a:pt x="25646" y="17900"/>
                      </a:cubicBezTo>
                      <a:cubicBezTo>
                        <a:pt x="25164" y="17900"/>
                        <a:pt x="24810" y="17994"/>
                        <a:pt x="24810" y="17994"/>
                      </a:cubicBezTo>
                      <a:lnTo>
                        <a:pt x="12411" y="12016"/>
                      </a:lnTo>
                      <a:lnTo>
                        <a:pt x="7514" y="1780"/>
                      </a:lnTo>
                      <a:lnTo>
                        <a:pt x="66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097;p54">
                  <a:extLst>
                    <a:ext uri="{FF2B5EF4-FFF2-40B4-BE49-F238E27FC236}">
                      <a16:creationId xmlns:a16="http://schemas.microsoft.com/office/drawing/2014/main" id="{CD535DB2-8097-406D-B14C-E0F1AF2D956A}"/>
                    </a:ext>
                  </a:extLst>
                </p:cNvPr>
                <p:cNvSpPr/>
                <p:nvPr/>
              </p:nvSpPr>
              <p:spPr>
                <a:xfrm>
                  <a:off x="2086328" y="2298394"/>
                  <a:ext cx="479539" cy="868575"/>
                </a:xfrm>
                <a:custGeom>
                  <a:avLst/>
                  <a:gdLst/>
                  <a:ahLst/>
                  <a:cxnLst/>
                  <a:rect l="l" t="t" r="r" b="b"/>
                  <a:pathLst>
                    <a:path w="12388" h="22438" extrusionOk="0">
                      <a:moveTo>
                        <a:pt x="23" y="1"/>
                      </a:moveTo>
                      <a:lnTo>
                        <a:pt x="0" y="14366"/>
                      </a:lnTo>
                      <a:lnTo>
                        <a:pt x="12" y="15238"/>
                      </a:lnTo>
                      <a:lnTo>
                        <a:pt x="5037" y="22438"/>
                      </a:lnTo>
                      <a:lnTo>
                        <a:pt x="6735" y="21798"/>
                      </a:lnTo>
                      <a:lnTo>
                        <a:pt x="7619" y="21461"/>
                      </a:lnTo>
                      <a:lnTo>
                        <a:pt x="8445" y="21158"/>
                      </a:lnTo>
                      <a:lnTo>
                        <a:pt x="9015" y="20937"/>
                      </a:lnTo>
                      <a:lnTo>
                        <a:pt x="9643" y="20705"/>
                      </a:lnTo>
                      <a:lnTo>
                        <a:pt x="12388" y="19693"/>
                      </a:lnTo>
                      <a:lnTo>
                        <a:pt x="6200" y="6736"/>
                      </a:lnTo>
                      <a:lnTo>
                        <a:pt x="289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098;p54">
                  <a:extLst>
                    <a:ext uri="{FF2B5EF4-FFF2-40B4-BE49-F238E27FC236}">
                      <a16:creationId xmlns:a16="http://schemas.microsoft.com/office/drawing/2014/main" id="{986868CC-E2F2-42A6-BFDC-B079FE7E7BA3}"/>
                    </a:ext>
                  </a:extLst>
                </p:cNvPr>
                <p:cNvSpPr/>
                <p:nvPr/>
              </p:nvSpPr>
              <p:spPr>
                <a:xfrm>
                  <a:off x="1491966" y="1559523"/>
                  <a:ext cx="834355" cy="1607433"/>
                </a:xfrm>
                <a:custGeom>
                  <a:avLst/>
                  <a:gdLst/>
                  <a:ahLst/>
                  <a:cxnLst/>
                  <a:rect l="l" t="t" r="r" b="b"/>
                  <a:pathLst>
                    <a:path w="21554" h="41525" extrusionOk="0">
                      <a:moveTo>
                        <a:pt x="1" y="1"/>
                      </a:moveTo>
                      <a:lnTo>
                        <a:pt x="1" y="15389"/>
                      </a:lnTo>
                      <a:lnTo>
                        <a:pt x="5921" y="16413"/>
                      </a:lnTo>
                      <a:cubicBezTo>
                        <a:pt x="5921" y="16413"/>
                        <a:pt x="15017" y="37349"/>
                        <a:pt x="20391" y="41525"/>
                      </a:cubicBezTo>
                      <a:lnTo>
                        <a:pt x="20623" y="38419"/>
                      </a:lnTo>
                      <a:lnTo>
                        <a:pt x="20763" y="36395"/>
                      </a:lnTo>
                      <a:lnTo>
                        <a:pt x="20774" y="36116"/>
                      </a:lnTo>
                      <a:lnTo>
                        <a:pt x="21228" y="30138"/>
                      </a:lnTo>
                      <a:lnTo>
                        <a:pt x="21461" y="27021"/>
                      </a:lnTo>
                      <a:lnTo>
                        <a:pt x="21554" y="25823"/>
                      </a:lnTo>
                      <a:lnTo>
                        <a:pt x="18250" y="19088"/>
                      </a:lnTo>
                      <a:lnTo>
                        <a:pt x="14540" y="11528"/>
                      </a:lnTo>
                      <a:cubicBezTo>
                        <a:pt x="12958" y="8306"/>
                        <a:pt x="10399" y="5642"/>
                        <a:pt x="7247" y="3932"/>
                      </a:cubicBez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099;p54">
                  <a:extLst>
                    <a:ext uri="{FF2B5EF4-FFF2-40B4-BE49-F238E27FC236}">
                      <a16:creationId xmlns:a16="http://schemas.microsoft.com/office/drawing/2014/main" id="{48A8D4CD-D193-4300-BAE5-ECF62B90E3FA}"/>
                    </a:ext>
                  </a:extLst>
                </p:cNvPr>
                <p:cNvSpPr/>
                <p:nvPr/>
              </p:nvSpPr>
              <p:spPr>
                <a:xfrm>
                  <a:off x="2565409" y="3281646"/>
                  <a:ext cx="200827" cy="102969"/>
                </a:xfrm>
                <a:custGeom>
                  <a:avLst/>
                  <a:gdLst/>
                  <a:ahLst/>
                  <a:cxnLst/>
                  <a:rect l="l" t="t" r="r" b="b"/>
                  <a:pathLst>
                    <a:path w="5188" h="2660" extrusionOk="0">
                      <a:moveTo>
                        <a:pt x="529" y="0"/>
                      </a:moveTo>
                      <a:cubicBezTo>
                        <a:pt x="348" y="0"/>
                        <a:pt x="174" y="109"/>
                        <a:pt x="105" y="283"/>
                      </a:cubicBezTo>
                      <a:cubicBezTo>
                        <a:pt x="0" y="527"/>
                        <a:pt x="105" y="795"/>
                        <a:pt x="349" y="888"/>
                      </a:cubicBezTo>
                      <a:lnTo>
                        <a:pt x="4478" y="2621"/>
                      </a:lnTo>
                      <a:cubicBezTo>
                        <a:pt x="4537" y="2647"/>
                        <a:pt x="4598" y="2660"/>
                        <a:pt x="4659" y="2660"/>
                      </a:cubicBezTo>
                      <a:cubicBezTo>
                        <a:pt x="4840" y="2660"/>
                        <a:pt x="5013" y="2551"/>
                        <a:pt x="5083" y="2377"/>
                      </a:cubicBezTo>
                      <a:cubicBezTo>
                        <a:pt x="5188" y="2144"/>
                        <a:pt x="5071" y="1865"/>
                        <a:pt x="4839" y="1760"/>
                      </a:cubicBezTo>
                      <a:lnTo>
                        <a:pt x="710" y="39"/>
                      </a:lnTo>
                      <a:cubicBezTo>
                        <a:pt x="651" y="12"/>
                        <a:pt x="589" y="0"/>
                        <a:pt x="5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100;p54">
                  <a:extLst>
                    <a:ext uri="{FF2B5EF4-FFF2-40B4-BE49-F238E27FC236}">
                      <a16:creationId xmlns:a16="http://schemas.microsoft.com/office/drawing/2014/main" id="{54DD0C55-8D95-4758-BC99-AC17B8E78506}"/>
                    </a:ext>
                  </a:extLst>
                </p:cNvPr>
                <p:cNvSpPr/>
                <p:nvPr/>
              </p:nvSpPr>
              <p:spPr>
                <a:xfrm>
                  <a:off x="2599629" y="3230316"/>
                  <a:ext cx="200827" cy="102969"/>
                </a:xfrm>
                <a:custGeom>
                  <a:avLst/>
                  <a:gdLst/>
                  <a:ahLst/>
                  <a:cxnLst/>
                  <a:rect l="l" t="t" r="r" b="b"/>
                  <a:pathLst>
                    <a:path w="5188" h="2660" extrusionOk="0">
                      <a:moveTo>
                        <a:pt x="530" y="0"/>
                      </a:moveTo>
                      <a:cubicBezTo>
                        <a:pt x="353" y="0"/>
                        <a:pt x="183" y="109"/>
                        <a:pt x="105" y="283"/>
                      </a:cubicBezTo>
                      <a:cubicBezTo>
                        <a:pt x="0" y="527"/>
                        <a:pt x="116" y="795"/>
                        <a:pt x="349" y="900"/>
                      </a:cubicBezTo>
                      <a:lnTo>
                        <a:pt x="4478" y="2621"/>
                      </a:lnTo>
                      <a:cubicBezTo>
                        <a:pt x="4537" y="2647"/>
                        <a:pt x="4598" y="2660"/>
                        <a:pt x="4659" y="2660"/>
                      </a:cubicBezTo>
                      <a:cubicBezTo>
                        <a:pt x="4840" y="2660"/>
                        <a:pt x="5016" y="2551"/>
                        <a:pt x="5095" y="2377"/>
                      </a:cubicBezTo>
                      <a:cubicBezTo>
                        <a:pt x="5188" y="2144"/>
                        <a:pt x="5071" y="1865"/>
                        <a:pt x="4839" y="1760"/>
                      </a:cubicBezTo>
                      <a:lnTo>
                        <a:pt x="710" y="39"/>
                      </a:lnTo>
                      <a:cubicBezTo>
                        <a:pt x="651" y="12"/>
                        <a:pt x="590" y="0"/>
                        <a:pt x="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101;p54">
                  <a:extLst>
                    <a:ext uri="{FF2B5EF4-FFF2-40B4-BE49-F238E27FC236}">
                      <a16:creationId xmlns:a16="http://schemas.microsoft.com/office/drawing/2014/main" id="{60BEBD85-AE53-4E38-A0D9-48DBD59276DE}"/>
                    </a:ext>
                  </a:extLst>
                </p:cNvPr>
                <p:cNvSpPr/>
                <p:nvPr/>
              </p:nvSpPr>
              <p:spPr>
                <a:xfrm>
                  <a:off x="2634739" y="3177863"/>
                  <a:ext cx="200827" cy="103201"/>
                </a:xfrm>
                <a:custGeom>
                  <a:avLst/>
                  <a:gdLst/>
                  <a:ahLst/>
                  <a:cxnLst/>
                  <a:rect l="l" t="t" r="r" b="b"/>
                  <a:pathLst>
                    <a:path w="5188" h="2666" extrusionOk="0">
                      <a:moveTo>
                        <a:pt x="541" y="1"/>
                      </a:moveTo>
                      <a:cubicBezTo>
                        <a:pt x="356" y="1"/>
                        <a:pt x="174" y="111"/>
                        <a:pt x="93" y="289"/>
                      </a:cubicBezTo>
                      <a:cubicBezTo>
                        <a:pt x="0" y="533"/>
                        <a:pt x="117" y="812"/>
                        <a:pt x="349" y="894"/>
                      </a:cubicBezTo>
                      <a:lnTo>
                        <a:pt x="4478" y="2627"/>
                      </a:lnTo>
                      <a:cubicBezTo>
                        <a:pt x="4537" y="2653"/>
                        <a:pt x="4598" y="2665"/>
                        <a:pt x="4658" y="2665"/>
                      </a:cubicBezTo>
                      <a:cubicBezTo>
                        <a:pt x="4836" y="2665"/>
                        <a:pt x="5005" y="2557"/>
                        <a:pt x="5083" y="2383"/>
                      </a:cubicBezTo>
                      <a:cubicBezTo>
                        <a:pt x="5188" y="2150"/>
                        <a:pt x="5072" y="1871"/>
                        <a:pt x="4839" y="1766"/>
                      </a:cubicBezTo>
                      <a:lnTo>
                        <a:pt x="710" y="33"/>
                      </a:lnTo>
                      <a:cubicBezTo>
                        <a:pt x="655" y="11"/>
                        <a:pt x="598" y="1"/>
                        <a:pt x="5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102;p54">
                  <a:extLst>
                    <a:ext uri="{FF2B5EF4-FFF2-40B4-BE49-F238E27FC236}">
                      <a16:creationId xmlns:a16="http://schemas.microsoft.com/office/drawing/2014/main" id="{B3471EB5-5EDD-45A8-AA4B-107AD8B88D1D}"/>
                    </a:ext>
                  </a:extLst>
                </p:cNvPr>
                <p:cNvSpPr/>
                <p:nvPr/>
              </p:nvSpPr>
              <p:spPr>
                <a:xfrm>
                  <a:off x="2560880" y="3137217"/>
                  <a:ext cx="117562" cy="88801"/>
                </a:xfrm>
                <a:custGeom>
                  <a:avLst/>
                  <a:gdLst/>
                  <a:ahLst/>
                  <a:cxnLst/>
                  <a:rect l="l" t="t" r="r" b="b"/>
                  <a:pathLst>
                    <a:path w="3037" h="2294" extrusionOk="0">
                      <a:moveTo>
                        <a:pt x="1138" y="1"/>
                      </a:moveTo>
                      <a:cubicBezTo>
                        <a:pt x="747" y="1"/>
                        <a:pt x="381" y="224"/>
                        <a:pt x="222" y="594"/>
                      </a:cubicBezTo>
                      <a:cubicBezTo>
                        <a:pt x="1" y="1106"/>
                        <a:pt x="233" y="1676"/>
                        <a:pt x="745" y="1886"/>
                      </a:cubicBezTo>
                      <a:lnTo>
                        <a:pt x="1536" y="2223"/>
                      </a:lnTo>
                      <a:cubicBezTo>
                        <a:pt x="1660" y="2271"/>
                        <a:pt x="1787" y="2293"/>
                        <a:pt x="1911" y="2293"/>
                      </a:cubicBezTo>
                      <a:cubicBezTo>
                        <a:pt x="2303" y="2293"/>
                        <a:pt x="2671" y="2070"/>
                        <a:pt x="2839" y="1699"/>
                      </a:cubicBezTo>
                      <a:cubicBezTo>
                        <a:pt x="3037" y="1188"/>
                        <a:pt x="2804" y="629"/>
                        <a:pt x="2315" y="408"/>
                      </a:cubicBezTo>
                      <a:lnTo>
                        <a:pt x="1513" y="71"/>
                      </a:lnTo>
                      <a:cubicBezTo>
                        <a:pt x="1389" y="23"/>
                        <a:pt x="1262" y="1"/>
                        <a:pt x="11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103;p54">
                  <a:extLst>
                    <a:ext uri="{FF2B5EF4-FFF2-40B4-BE49-F238E27FC236}">
                      <a16:creationId xmlns:a16="http://schemas.microsoft.com/office/drawing/2014/main" id="{C77D61F4-20F7-4ACF-846C-456B4D64FCBD}"/>
                    </a:ext>
                  </a:extLst>
                </p:cNvPr>
                <p:cNvSpPr/>
                <p:nvPr/>
              </p:nvSpPr>
              <p:spPr>
                <a:xfrm>
                  <a:off x="2531189" y="3191721"/>
                  <a:ext cx="117524" cy="89033"/>
                </a:xfrm>
                <a:custGeom>
                  <a:avLst/>
                  <a:gdLst/>
                  <a:ahLst/>
                  <a:cxnLst/>
                  <a:rect l="l" t="t" r="r" b="b"/>
                  <a:pathLst>
                    <a:path w="3036" h="2300" extrusionOk="0">
                      <a:moveTo>
                        <a:pt x="1137" y="0"/>
                      </a:moveTo>
                      <a:cubicBezTo>
                        <a:pt x="745" y="0"/>
                        <a:pt x="377" y="223"/>
                        <a:pt x="209" y="594"/>
                      </a:cubicBezTo>
                      <a:cubicBezTo>
                        <a:pt x="0" y="1094"/>
                        <a:pt x="244" y="1676"/>
                        <a:pt x="733" y="1897"/>
                      </a:cubicBezTo>
                      <a:lnTo>
                        <a:pt x="1535" y="2222"/>
                      </a:lnTo>
                      <a:cubicBezTo>
                        <a:pt x="1663" y="2274"/>
                        <a:pt x="1794" y="2299"/>
                        <a:pt x="1922" y="2299"/>
                      </a:cubicBezTo>
                      <a:cubicBezTo>
                        <a:pt x="2309" y="2299"/>
                        <a:pt x="2669" y="2074"/>
                        <a:pt x="2827" y="1699"/>
                      </a:cubicBezTo>
                      <a:cubicBezTo>
                        <a:pt x="3036" y="1199"/>
                        <a:pt x="2803" y="629"/>
                        <a:pt x="2303" y="408"/>
                      </a:cubicBezTo>
                      <a:lnTo>
                        <a:pt x="1512" y="70"/>
                      </a:lnTo>
                      <a:cubicBezTo>
                        <a:pt x="1389" y="23"/>
                        <a:pt x="1262" y="0"/>
                        <a:pt x="1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104;p54">
                  <a:extLst>
                    <a:ext uri="{FF2B5EF4-FFF2-40B4-BE49-F238E27FC236}">
                      <a16:creationId xmlns:a16="http://schemas.microsoft.com/office/drawing/2014/main" id="{D35BEF76-9C2A-471F-9816-8423D57A0F28}"/>
                    </a:ext>
                  </a:extLst>
                </p:cNvPr>
                <p:cNvSpPr/>
                <p:nvPr/>
              </p:nvSpPr>
              <p:spPr>
                <a:xfrm>
                  <a:off x="2498324" y="3243477"/>
                  <a:ext cx="117524" cy="89033"/>
                </a:xfrm>
                <a:custGeom>
                  <a:avLst/>
                  <a:gdLst/>
                  <a:ahLst/>
                  <a:cxnLst/>
                  <a:rect l="l" t="t" r="r" b="b"/>
                  <a:pathLst>
                    <a:path w="3036" h="2300" extrusionOk="0">
                      <a:moveTo>
                        <a:pt x="1138" y="1"/>
                      </a:moveTo>
                      <a:cubicBezTo>
                        <a:pt x="750" y="1"/>
                        <a:pt x="389" y="224"/>
                        <a:pt x="221" y="594"/>
                      </a:cubicBezTo>
                      <a:cubicBezTo>
                        <a:pt x="0" y="1106"/>
                        <a:pt x="244" y="1676"/>
                        <a:pt x="744" y="1897"/>
                      </a:cubicBezTo>
                      <a:lnTo>
                        <a:pt x="1547" y="2223"/>
                      </a:lnTo>
                      <a:cubicBezTo>
                        <a:pt x="1672" y="2275"/>
                        <a:pt x="1800" y="2300"/>
                        <a:pt x="1927" y="2300"/>
                      </a:cubicBezTo>
                      <a:cubicBezTo>
                        <a:pt x="2309" y="2300"/>
                        <a:pt x="2672" y="2075"/>
                        <a:pt x="2838" y="1699"/>
                      </a:cubicBezTo>
                      <a:cubicBezTo>
                        <a:pt x="3036" y="1188"/>
                        <a:pt x="2803" y="629"/>
                        <a:pt x="2315" y="408"/>
                      </a:cubicBezTo>
                      <a:lnTo>
                        <a:pt x="1512" y="71"/>
                      </a:lnTo>
                      <a:cubicBezTo>
                        <a:pt x="1388" y="23"/>
                        <a:pt x="1262" y="1"/>
                        <a:pt x="11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105;p54">
                  <a:extLst>
                    <a:ext uri="{FF2B5EF4-FFF2-40B4-BE49-F238E27FC236}">
                      <a16:creationId xmlns:a16="http://schemas.microsoft.com/office/drawing/2014/main" id="{449FC648-8A42-46C7-8ADF-CEA53DF10B41}"/>
                    </a:ext>
                  </a:extLst>
                </p:cNvPr>
                <p:cNvSpPr/>
                <p:nvPr/>
              </p:nvSpPr>
              <p:spPr>
                <a:xfrm>
                  <a:off x="2973766" y="3346177"/>
                  <a:ext cx="162156" cy="36039"/>
                </a:xfrm>
                <a:custGeom>
                  <a:avLst/>
                  <a:gdLst/>
                  <a:ahLst/>
                  <a:cxnLst/>
                  <a:rect l="l" t="t" r="r" b="b"/>
                  <a:pathLst>
                    <a:path w="4189" h="931" extrusionOk="0">
                      <a:moveTo>
                        <a:pt x="466" y="0"/>
                      </a:moveTo>
                      <a:cubicBezTo>
                        <a:pt x="210" y="0"/>
                        <a:pt x="1" y="198"/>
                        <a:pt x="1" y="465"/>
                      </a:cubicBezTo>
                      <a:cubicBezTo>
                        <a:pt x="1" y="710"/>
                        <a:pt x="210" y="931"/>
                        <a:pt x="466" y="931"/>
                      </a:cubicBezTo>
                      <a:lnTo>
                        <a:pt x="3723" y="931"/>
                      </a:lnTo>
                      <a:cubicBezTo>
                        <a:pt x="3990" y="931"/>
                        <a:pt x="4188" y="721"/>
                        <a:pt x="4188" y="465"/>
                      </a:cubicBezTo>
                      <a:cubicBezTo>
                        <a:pt x="4188" y="198"/>
                        <a:pt x="3990" y="0"/>
                        <a:pt x="37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106;p54">
                  <a:extLst>
                    <a:ext uri="{FF2B5EF4-FFF2-40B4-BE49-F238E27FC236}">
                      <a16:creationId xmlns:a16="http://schemas.microsoft.com/office/drawing/2014/main" id="{E2F105D0-E347-4E0F-BE90-03E6DD16B659}"/>
                    </a:ext>
                  </a:extLst>
                </p:cNvPr>
                <p:cNvSpPr/>
                <p:nvPr/>
              </p:nvSpPr>
              <p:spPr>
                <a:xfrm>
                  <a:off x="2844550" y="3345248"/>
                  <a:ext cx="162117" cy="36078"/>
                </a:xfrm>
                <a:custGeom>
                  <a:avLst/>
                  <a:gdLst/>
                  <a:ahLst/>
                  <a:cxnLst/>
                  <a:rect l="l" t="t" r="r" b="b"/>
                  <a:pathLst>
                    <a:path w="4188" h="932" extrusionOk="0">
                      <a:moveTo>
                        <a:pt x="466" y="1"/>
                      </a:moveTo>
                      <a:cubicBezTo>
                        <a:pt x="198" y="1"/>
                        <a:pt x="1" y="210"/>
                        <a:pt x="1" y="466"/>
                      </a:cubicBezTo>
                      <a:cubicBezTo>
                        <a:pt x="1" y="734"/>
                        <a:pt x="222" y="931"/>
                        <a:pt x="466" y="931"/>
                      </a:cubicBezTo>
                      <a:lnTo>
                        <a:pt x="3723" y="931"/>
                      </a:lnTo>
                      <a:cubicBezTo>
                        <a:pt x="3979" y="931"/>
                        <a:pt x="4188" y="734"/>
                        <a:pt x="4188" y="466"/>
                      </a:cubicBezTo>
                      <a:cubicBezTo>
                        <a:pt x="4188" y="210"/>
                        <a:pt x="3979" y="1"/>
                        <a:pt x="37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107;p54">
                  <a:extLst>
                    <a:ext uri="{FF2B5EF4-FFF2-40B4-BE49-F238E27FC236}">
                      <a16:creationId xmlns:a16="http://schemas.microsoft.com/office/drawing/2014/main" id="{62309B16-D291-4DCD-B14E-F11246E18819}"/>
                    </a:ext>
                  </a:extLst>
                </p:cNvPr>
                <p:cNvSpPr/>
                <p:nvPr/>
              </p:nvSpPr>
              <p:spPr>
                <a:xfrm>
                  <a:off x="2798175" y="3330422"/>
                  <a:ext cx="65342" cy="65304"/>
                </a:xfrm>
                <a:custGeom>
                  <a:avLst/>
                  <a:gdLst/>
                  <a:ahLst/>
                  <a:cxnLst/>
                  <a:rect l="l" t="t" r="r" b="b"/>
                  <a:pathLst>
                    <a:path w="1688" h="1687" extrusionOk="0">
                      <a:moveTo>
                        <a:pt x="850" y="0"/>
                      </a:moveTo>
                      <a:cubicBezTo>
                        <a:pt x="384" y="0"/>
                        <a:pt x="1" y="372"/>
                        <a:pt x="1" y="838"/>
                      </a:cubicBezTo>
                      <a:cubicBezTo>
                        <a:pt x="1" y="1303"/>
                        <a:pt x="384" y="1687"/>
                        <a:pt x="850" y="1687"/>
                      </a:cubicBezTo>
                      <a:cubicBezTo>
                        <a:pt x="1315" y="1687"/>
                        <a:pt x="1687" y="1303"/>
                        <a:pt x="1687" y="838"/>
                      </a:cubicBezTo>
                      <a:cubicBezTo>
                        <a:pt x="1687" y="372"/>
                        <a:pt x="1315"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108;p54">
                  <a:extLst>
                    <a:ext uri="{FF2B5EF4-FFF2-40B4-BE49-F238E27FC236}">
                      <a16:creationId xmlns:a16="http://schemas.microsoft.com/office/drawing/2014/main" id="{1B34DC2E-77BA-4A7F-969B-657641CB591B}"/>
                    </a:ext>
                  </a:extLst>
                </p:cNvPr>
                <p:cNvSpPr/>
                <p:nvPr/>
              </p:nvSpPr>
              <p:spPr>
                <a:xfrm>
                  <a:off x="2850860" y="3282149"/>
                  <a:ext cx="163047" cy="53342"/>
                </a:xfrm>
                <a:custGeom>
                  <a:avLst/>
                  <a:gdLst/>
                  <a:ahLst/>
                  <a:cxnLst/>
                  <a:rect l="l" t="t" r="r" b="b"/>
                  <a:pathLst>
                    <a:path w="4212" h="1378" extrusionOk="0">
                      <a:moveTo>
                        <a:pt x="515" y="0"/>
                      </a:moveTo>
                      <a:cubicBezTo>
                        <a:pt x="286" y="0"/>
                        <a:pt x="68" y="168"/>
                        <a:pt x="35" y="398"/>
                      </a:cubicBezTo>
                      <a:cubicBezTo>
                        <a:pt x="0" y="666"/>
                        <a:pt x="175" y="898"/>
                        <a:pt x="431" y="921"/>
                      </a:cubicBezTo>
                      <a:lnTo>
                        <a:pt x="3664" y="1375"/>
                      </a:lnTo>
                      <a:cubicBezTo>
                        <a:pt x="3679" y="1376"/>
                        <a:pt x="3694" y="1377"/>
                        <a:pt x="3708" y="1377"/>
                      </a:cubicBezTo>
                      <a:cubicBezTo>
                        <a:pt x="3937" y="1377"/>
                        <a:pt x="4155" y="1209"/>
                        <a:pt x="4188" y="980"/>
                      </a:cubicBezTo>
                      <a:cubicBezTo>
                        <a:pt x="4211" y="735"/>
                        <a:pt x="4037" y="491"/>
                        <a:pt x="3792" y="456"/>
                      </a:cubicBezTo>
                      <a:lnTo>
                        <a:pt x="559" y="3"/>
                      </a:lnTo>
                      <a:cubicBezTo>
                        <a:pt x="544" y="1"/>
                        <a:pt x="529" y="0"/>
                        <a:pt x="5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109;p54">
                  <a:extLst>
                    <a:ext uri="{FF2B5EF4-FFF2-40B4-BE49-F238E27FC236}">
                      <a16:creationId xmlns:a16="http://schemas.microsoft.com/office/drawing/2014/main" id="{7BF96405-49C5-4DE6-A6E5-4A65407DD964}"/>
                    </a:ext>
                  </a:extLst>
                </p:cNvPr>
                <p:cNvSpPr/>
                <p:nvPr/>
              </p:nvSpPr>
              <p:spPr>
                <a:xfrm>
                  <a:off x="2831040" y="3263336"/>
                  <a:ext cx="65342" cy="65304"/>
                </a:xfrm>
                <a:custGeom>
                  <a:avLst/>
                  <a:gdLst/>
                  <a:ahLst/>
                  <a:cxnLst/>
                  <a:rect l="l" t="t" r="r" b="b"/>
                  <a:pathLst>
                    <a:path w="1688" h="1687" extrusionOk="0">
                      <a:moveTo>
                        <a:pt x="838" y="0"/>
                      </a:moveTo>
                      <a:cubicBezTo>
                        <a:pt x="373" y="0"/>
                        <a:pt x="1" y="372"/>
                        <a:pt x="1" y="838"/>
                      </a:cubicBezTo>
                      <a:cubicBezTo>
                        <a:pt x="1" y="1303"/>
                        <a:pt x="373" y="1687"/>
                        <a:pt x="838" y="1687"/>
                      </a:cubicBezTo>
                      <a:cubicBezTo>
                        <a:pt x="1303" y="1687"/>
                        <a:pt x="1687" y="1303"/>
                        <a:pt x="1687" y="838"/>
                      </a:cubicBezTo>
                      <a:cubicBezTo>
                        <a:pt x="1687" y="372"/>
                        <a:pt x="1303" y="0"/>
                        <a:pt x="8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110;p54">
                  <a:extLst>
                    <a:ext uri="{FF2B5EF4-FFF2-40B4-BE49-F238E27FC236}">
                      <a16:creationId xmlns:a16="http://schemas.microsoft.com/office/drawing/2014/main" id="{48F24934-DFF6-4589-8442-1F85642B64C2}"/>
                    </a:ext>
                  </a:extLst>
                </p:cNvPr>
                <p:cNvSpPr/>
                <p:nvPr/>
              </p:nvSpPr>
              <p:spPr>
                <a:xfrm>
                  <a:off x="2306939" y="3277272"/>
                  <a:ext cx="182402" cy="99562"/>
                </a:xfrm>
                <a:custGeom>
                  <a:avLst/>
                  <a:gdLst/>
                  <a:ahLst/>
                  <a:cxnLst/>
                  <a:rect l="l" t="t" r="r" b="b"/>
                  <a:pathLst>
                    <a:path w="4712" h="2572" extrusionOk="0">
                      <a:moveTo>
                        <a:pt x="1292" y="1"/>
                      </a:moveTo>
                      <a:cubicBezTo>
                        <a:pt x="582" y="1"/>
                        <a:pt x="12" y="571"/>
                        <a:pt x="1" y="1280"/>
                      </a:cubicBezTo>
                      <a:cubicBezTo>
                        <a:pt x="1" y="2001"/>
                        <a:pt x="582" y="2571"/>
                        <a:pt x="1280" y="2571"/>
                      </a:cubicBezTo>
                      <a:lnTo>
                        <a:pt x="3420" y="2571"/>
                      </a:lnTo>
                      <a:cubicBezTo>
                        <a:pt x="4130" y="2571"/>
                        <a:pt x="4700" y="2001"/>
                        <a:pt x="4711" y="1292"/>
                      </a:cubicBezTo>
                      <a:cubicBezTo>
                        <a:pt x="4711" y="582"/>
                        <a:pt x="4141" y="12"/>
                        <a:pt x="34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111;p54">
                  <a:extLst>
                    <a:ext uri="{FF2B5EF4-FFF2-40B4-BE49-F238E27FC236}">
                      <a16:creationId xmlns:a16="http://schemas.microsoft.com/office/drawing/2014/main" id="{19F5D8BF-D8F6-4B4B-90EE-49764DFD937F}"/>
                    </a:ext>
                  </a:extLst>
                </p:cNvPr>
                <p:cNvSpPr/>
                <p:nvPr/>
              </p:nvSpPr>
              <p:spPr>
                <a:xfrm>
                  <a:off x="2387108" y="3161140"/>
                  <a:ext cx="109898" cy="100220"/>
                </a:xfrm>
                <a:custGeom>
                  <a:avLst/>
                  <a:gdLst/>
                  <a:ahLst/>
                  <a:cxnLst/>
                  <a:rect l="l" t="t" r="r" b="b"/>
                  <a:pathLst>
                    <a:path w="2839" h="2589" extrusionOk="0">
                      <a:moveTo>
                        <a:pt x="1432" y="1"/>
                      </a:moveTo>
                      <a:cubicBezTo>
                        <a:pt x="1336" y="1"/>
                        <a:pt x="1238" y="12"/>
                        <a:pt x="1140" y="35"/>
                      </a:cubicBezTo>
                      <a:cubicBezTo>
                        <a:pt x="442" y="186"/>
                        <a:pt x="0" y="872"/>
                        <a:pt x="151" y="1570"/>
                      </a:cubicBezTo>
                      <a:cubicBezTo>
                        <a:pt x="282" y="2175"/>
                        <a:pt x="825" y="2588"/>
                        <a:pt x="1422" y="2588"/>
                      </a:cubicBezTo>
                      <a:cubicBezTo>
                        <a:pt x="1513" y="2588"/>
                        <a:pt x="1606" y="2579"/>
                        <a:pt x="1698" y="2559"/>
                      </a:cubicBezTo>
                      <a:cubicBezTo>
                        <a:pt x="2396" y="2407"/>
                        <a:pt x="2838" y="1710"/>
                        <a:pt x="2675" y="1012"/>
                      </a:cubicBezTo>
                      <a:cubicBezTo>
                        <a:pt x="2545" y="412"/>
                        <a:pt x="2020" y="1"/>
                        <a:pt x="14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112;p54">
                  <a:extLst>
                    <a:ext uri="{FF2B5EF4-FFF2-40B4-BE49-F238E27FC236}">
                      <a16:creationId xmlns:a16="http://schemas.microsoft.com/office/drawing/2014/main" id="{7828F222-C528-4C58-918A-A5A92B7878DA}"/>
                    </a:ext>
                  </a:extLst>
                </p:cNvPr>
                <p:cNvSpPr/>
                <p:nvPr/>
              </p:nvSpPr>
              <p:spPr>
                <a:xfrm>
                  <a:off x="2491549" y="3089951"/>
                  <a:ext cx="55859" cy="94143"/>
                </a:xfrm>
                <a:custGeom>
                  <a:avLst/>
                  <a:gdLst/>
                  <a:ahLst/>
                  <a:cxnLst/>
                  <a:rect l="l" t="t" r="r" b="b"/>
                  <a:pathLst>
                    <a:path w="1443" h="2432" extrusionOk="0">
                      <a:moveTo>
                        <a:pt x="733" y="1"/>
                      </a:moveTo>
                      <a:cubicBezTo>
                        <a:pt x="338" y="1"/>
                        <a:pt x="12" y="315"/>
                        <a:pt x="12" y="710"/>
                      </a:cubicBezTo>
                      <a:lnTo>
                        <a:pt x="12" y="1711"/>
                      </a:lnTo>
                      <a:cubicBezTo>
                        <a:pt x="1" y="2095"/>
                        <a:pt x="326" y="2409"/>
                        <a:pt x="733" y="2432"/>
                      </a:cubicBezTo>
                      <a:cubicBezTo>
                        <a:pt x="1117" y="2432"/>
                        <a:pt x="1443" y="2106"/>
                        <a:pt x="1443" y="1711"/>
                      </a:cubicBezTo>
                      <a:lnTo>
                        <a:pt x="1443" y="710"/>
                      </a:lnTo>
                      <a:cubicBezTo>
                        <a:pt x="1443" y="315"/>
                        <a:pt x="1117" y="1"/>
                        <a:pt x="7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113;p54">
                  <a:extLst>
                    <a:ext uri="{FF2B5EF4-FFF2-40B4-BE49-F238E27FC236}">
                      <a16:creationId xmlns:a16="http://schemas.microsoft.com/office/drawing/2014/main" id="{2547C74F-475B-481D-962B-A231EE8A8C2F}"/>
                    </a:ext>
                  </a:extLst>
                </p:cNvPr>
                <p:cNvSpPr/>
                <p:nvPr/>
              </p:nvSpPr>
              <p:spPr>
                <a:xfrm>
                  <a:off x="1688306" y="1959637"/>
                  <a:ext cx="764561" cy="1170900"/>
                </a:xfrm>
                <a:custGeom>
                  <a:avLst/>
                  <a:gdLst/>
                  <a:ahLst/>
                  <a:cxnLst/>
                  <a:rect l="l" t="t" r="r" b="b"/>
                  <a:pathLst>
                    <a:path w="19751" h="30248" extrusionOk="0">
                      <a:moveTo>
                        <a:pt x="4004" y="3821"/>
                      </a:moveTo>
                      <a:cubicBezTo>
                        <a:pt x="4245" y="3821"/>
                        <a:pt x="4484" y="3948"/>
                        <a:pt x="4606" y="4192"/>
                      </a:cubicBezTo>
                      <a:lnTo>
                        <a:pt x="10329" y="14730"/>
                      </a:lnTo>
                      <a:lnTo>
                        <a:pt x="12388" y="18522"/>
                      </a:lnTo>
                      <a:lnTo>
                        <a:pt x="15074" y="23466"/>
                      </a:lnTo>
                      <a:lnTo>
                        <a:pt x="15726" y="25780"/>
                      </a:lnTo>
                      <a:lnTo>
                        <a:pt x="15900" y="26408"/>
                      </a:lnTo>
                      <a:lnTo>
                        <a:pt x="15900" y="26408"/>
                      </a:lnTo>
                      <a:lnTo>
                        <a:pt x="15691" y="26071"/>
                      </a:lnTo>
                      <a:lnTo>
                        <a:pt x="11550" y="18918"/>
                      </a:lnTo>
                      <a:lnTo>
                        <a:pt x="10317" y="16801"/>
                      </a:lnTo>
                      <a:lnTo>
                        <a:pt x="3408" y="4879"/>
                      </a:lnTo>
                      <a:cubicBezTo>
                        <a:pt x="3257" y="4611"/>
                        <a:pt x="3292" y="4297"/>
                        <a:pt x="3478" y="4076"/>
                      </a:cubicBezTo>
                      <a:cubicBezTo>
                        <a:pt x="3613" y="3904"/>
                        <a:pt x="3809" y="3821"/>
                        <a:pt x="4004" y="3821"/>
                      </a:cubicBezTo>
                      <a:close/>
                      <a:moveTo>
                        <a:pt x="3752" y="0"/>
                      </a:moveTo>
                      <a:cubicBezTo>
                        <a:pt x="3402" y="0"/>
                        <a:pt x="3053" y="129"/>
                        <a:pt x="2780" y="377"/>
                      </a:cubicBezTo>
                      <a:cubicBezTo>
                        <a:pt x="2733" y="424"/>
                        <a:pt x="2675" y="470"/>
                        <a:pt x="2629" y="529"/>
                      </a:cubicBezTo>
                      <a:lnTo>
                        <a:pt x="500" y="3111"/>
                      </a:lnTo>
                      <a:cubicBezTo>
                        <a:pt x="0" y="3727"/>
                        <a:pt x="93" y="4646"/>
                        <a:pt x="710" y="5146"/>
                      </a:cubicBezTo>
                      <a:cubicBezTo>
                        <a:pt x="982" y="5373"/>
                        <a:pt x="1319" y="5487"/>
                        <a:pt x="1647" y="5487"/>
                      </a:cubicBezTo>
                      <a:cubicBezTo>
                        <a:pt x="1739" y="5487"/>
                        <a:pt x="1830" y="5478"/>
                        <a:pt x="1919" y="5460"/>
                      </a:cubicBezTo>
                      <a:lnTo>
                        <a:pt x="10305" y="19395"/>
                      </a:lnTo>
                      <a:lnTo>
                        <a:pt x="10352" y="19476"/>
                      </a:lnTo>
                      <a:lnTo>
                        <a:pt x="15551" y="28095"/>
                      </a:lnTo>
                      <a:lnTo>
                        <a:pt x="16552" y="29770"/>
                      </a:lnTo>
                      <a:cubicBezTo>
                        <a:pt x="16737" y="30076"/>
                        <a:pt x="17067" y="30248"/>
                        <a:pt x="17406" y="30248"/>
                      </a:cubicBezTo>
                      <a:cubicBezTo>
                        <a:pt x="17558" y="30248"/>
                        <a:pt x="17711" y="30214"/>
                        <a:pt x="17854" y="30142"/>
                      </a:cubicBezTo>
                      <a:lnTo>
                        <a:pt x="18494" y="29840"/>
                      </a:lnTo>
                      <a:lnTo>
                        <a:pt x="18529" y="29828"/>
                      </a:lnTo>
                      <a:lnTo>
                        <a:pt x="18541" y="29805"/>
                      </a:lnTo>
                      <a:lnTo>
                        <a:pt x="18587" y="29793"/>
                      </a:lnTo>
                      <a:cubicBezTo>
                        <a:pt x="19599" y="29246"/>
                        <a:pt x="19750" y="27374"/>
                        <a:pt x="18889" y="25559"/>
                      </a:cubicBezTo>
                      <a:lnTo>
                        <a:pt x="16156" y="19813"/>
                      </a:lnTo>
                      <a:lnTo>
                        <a:pt x="14981" y="17348"/>
                      </a:lnTo>
                      <a:lnTo>
                        <a:pt x="10899" y="8764"/>
                      </a:lnTo>
                      <a:lnTo>
                        <a:pt x="7258" y="1122"/>
                      </a:lnTo>
                      <a:cubicBezTo>
                        <a:pt x="7223" y="1064"/>
                        <a:pt x="7200" y="1017"/>
                        <a:pt x="7165" y="971"/>
                      </a:cubicBezTo>
                      <a:cubicBezTo>
                        <a:pt x="6860" y="463"/>
                        <a:pt x="6329" y="195"/>
                        <a:pt x="5784" y="195"/>
                      </a:cubicBezTo>
                      <a:cubicBezTo>
                        <a:pt x="5455" y="195"/>
                        <a:pt x="5120" y="292"/>
                        <a:pt x="4827" y="494"/>
                      </a:cubicBezTo>
                      <a:cubicBezTo>
                        <a:pt x="4781" y="435"/>
                        <a:pt x="4722" y="377"/>
                        <a:pt x="4664" y="331"/>
                      </a:cubicBezTo>
                      <a:cubicBezTo>
                        <a:pt x="4397" y="108"/>
                        <a:pt x="4074" y="0"/>
                        <a:pt x="37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114;p54">
                  <a:extLst>
                    <a:ext uri="{FF2B5EF4-FFF2-40B4-BE49-F238E27FC236}">
                      <a16:creationId xmlns:a16="http://schemas.microsoft.com/office/drawing/2014/main" id="{9857DE48-6FF5-4BAE-8E3A-2BE7C1D33BD0}"/>
                    </a:ext>
                  </a:extLst>
                </p:cNvPr>
                <p:cNvSpPr/>
                <p:nvPr/>
              </p:nvSpPr>
              <p:spPr>
                <a:xfrm>
                  <a:off x="1783728" y="1894448"/>
                  <a:ext cx="196376" cy="172414"/>
                </a:xfrm>
                <a:custGeom>
                  <a:avLst/>
                  <a:gdLst/>
                  <a:ahLst/>
                  <a:cxnLst/>
                  <a:rect l="l" t="t" r="r" b="b"/>
                  <a:pathLst>
                    <a:path w="5073" h="4454" extrusionOk="0">
                      <a:moveTo>
                        <a:pt x="2531" y="0"/>
                      </a:moveTo>
                      <a:cubicBezTo>
                        <a:pt x="2161" y="0"/>
                        <a:pt x="1787" y="91"/>
                        <a:pt x="1443" y="282"/>
                      </a:cubicBezTo>
                      <a:cubicBezTo>
                        <a:pt x="373" y="887"/>
                        <a:pt x="1" y="2247"/>
                        <a:pt x="594" y="3318"/>
                      </a:cubicBezTo>
                      <a:cubicBezTo>
                        <a:pt x="1004" y="4043"/>
                        <a:pt x="1762" y="4453"/>
                        <a:pt x="2542" y="4453"/>
                      </a:cubicBezTo>
                      <a:cubicBezTo>
                        <a:pt x="2911" y="4453"/>
                        <a:pt x="3286" y="4361"/>
                        <a:pt x="3630" y="4167"/>
                      </a:cubicBezTo>
                      <a:cubicBezTo>
                        <a:pt x="4700" y="3562"/>
                        <a:pt x="5072" y="2201"/>
                        <a:pt x="4479" y="1131"/>
                      </a:cubicBezTo>
                      <a:cubicBezTo>
                        <a:pt x="4069" y="405"/>
                        <a:pt x="3310" y="0"/>
                        <a:pt x="25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115;p54">
                  <a:extLst>
                    <a:ext uri="{FF2B5EF4-FFF2-40B4-BE49-F238E27FC236}">
                      <a16:creationId xmlns:a16="http://schemas.microsoft.com/office/drawing/2014/main" id="{7640B292-B72E-4E7B-9F42-ED240F640C10}"/>
                    </a:ext>
                  </a:extLst>
                </p:cNvPr>
                <p:cNvSpPr/>
                <p:nvPr/>
              </p:nvSpPr>
              <p:spPr>
                <a:xfrm>
                  <a:off x="1491966" y="1667604"/>
                  <a:ext cx="307125" cy="275925"/>
                </a:xfrm>
                <a:custGeom>
                  <a:avLst/>
                  <a:gdLst/>
                  <a:ahLst/>
                  <a:cxnLst/>
                  <a:rect l="l" t="t" r="r" b="b"/>
                  <a:pathLst>
                    <a:path w="7934" h="7128" extrusionOk="0">
                      <a:moveTo>
                        <a:pt x="1" y="0"/>
                      </a:moveTo>
                      <a:lnTo>
                        <a:pt x="1" y="5304"/>
                      </a:lnTo>
                      <a:lnTo>
                        <a:pt x="5514" y="7014"/>
                      </a:lnTo>
                      <a:cubicBezTo>
                        <a:pt x="5719" y="7091"/>
                        <a:pt x="5929" y="7127"/>
                        <a:pt x="6136" y="7127"/>
                      </a:cubicBezTo>
                      <a:cubicBezTo>
                        <a:pt x="6867" y="7127"/>
                        <a:pt x="7554" y="6674"/>
                        <a:pt x="7817" y="5967"/>
                      </a:cubicBezTo>
                      <a:cubicBezTo>
                        <a:pt x="7898" y="5758"/>
                        <a:pt x="7933" y="5560"/>
                        <a:pt x="7933" y="5339"/>
                      </a:cubicBezTo>
                      <a:cubicBezTo>
                        <a:pt x="7933" y="4699"/>
                        <a:pt x="7584" y="4083"/>
                        <a:pt x="6991" y="3769"/>
                      </a:cubicBez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116;p54">
                  <a:extLst>
                    <a:ext uri="{FF2B5EF4-FFF2-40B4-BE49-F238E27FC236}">
                      <a16:creationId xmlns:a16="http://schemas.microsoft.com/office/drawing/2014/main" id="{C9656226-30FB-4C83-9838-8E4CFFA9EF12}"/>
                    </a:ext>
                  </a:extLst>
                </p:cNvPr>
                <p:cNvSpPr/>
                <p:nvPr/>
              </p:nvSpPr>
              <p:spPr>
                <a:xfrm>
                  <a:off x="1491966" y="1948566"/>
                  <a:ext cx="211666" cy="133085"/>
                </a:xfrm>
                <a:custGeom>
                  <a:avLst/>
                  <a:gdLst/>
                  <a:ahLst/>
                  <a:cxnLst/>
                  <a:rect l="l" t="t" r="r" b="b"/>
                  <a:pathLst>
                    <a:path w="5468" h="3438" extrusionOk="0">
                      <a:moveTo>
                        <a:pt x="1" y="0"/>
                      </a:moveTo>
                      <a:lnTo>
                        <a:pt x="1" y="2141"/>
                      </a:lnTo>
                      <a:lnTo>
                        <a:pt x="4165" y="3397"/>
                      </a:lnTo>
                      <a:cubicBezTo>
                        <a:pt x="4255" y="3425"/>
                        <a:pt x="4346" y="3438"/>
                        <a:pt x="4436" y="3438"/>
                      </a:cubicBezTo>
                      <a:cubicBezTo>
                        <a:pt x="4834" y="3438"/>
                        <a:pt x="5205" y="3179"/>
                        <a:pt x="5328" y="2780"/>
                      </a:cubicBezTo>
                      <a:cubicBezTo>
                        <a:pt x="5467" y="2280"/>
                        <a:pt x="5188" y="1757"/>
                        <a:pt x="4700" y="1617"/>
                      </a:cubicBez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117;p54">
                  <a:extLst>
                    <a:ext uri="{FF2B5EF4-FFF2-40B4-BE49-F238E27FC236}">
                      <a16:creationId xmlns:a16="http://schemas.microsoft.com/office/drawing/2014/main" id="{2656BF6B-A41C-40B8-A4A7-EDBB36626280}"/>
                    </a:ext>
                  </a:extLst>
                </p:cNvPr>
                <p:cNvSpPr/>
                <p:nvPr/>
              </p:nvSpPr>
              <p:spPr>
                <a:xfrm>
                  <a:off x="1697751" y="1808085"/>
                  <a:ext cx="195447" cy="195447"/>
                </a:xfrm>
                <a:custGeom>
                  <a:avLst/>
                  <a:gdLst/>
                  <a:ahLst/>
                  <a:cxnLst/>
                  <a:rect l="l" t="t" r="r" b="b"/>
                  <a:pathLst>
                    <a:path w="5049" h="5049" fill="none" extrusionOk="0">
                      <a:moveTo>
                        <a:pt x="4990" y="2629"/>
                      </a:moveTo>
                      <a:cubicBezTo>
                        <a:pt x="4932" y="3990"/>
                        <a:pt x="3792" y="5048"/>
                        <a:pt x="2431" y="4990"/>
                      </a:cubicBezTo>
                      <a:cubicBezTo>
                        <a:pt x="1082" y="4932"/>
                        <a:pt x="0" y="3792"/>
                        <a:pt x="70" y="2431"/>
                      </a:cubicBezTo>
                      <a:cubicBezTo>
                        <a:pt x="128" y="1070"/>
                        <a:pt x="1268" y="0"/>
                        <a:pt x="2629" y="70"/>
                      </a:cubicBezTo>
                      <a:cubicBezTo>
                        <a:pt x="3990" y="105"/>
                        <a:pt x="5048" y="1257"/>
                        <a:pt x="4990" y="2629"/>
                      </a:cubicBezTo>
                      <a:close/>
                    </a:path>
                  </a:pathLst>
                </a:custGeom>
                <a:noFill/>
                <a:ln w="19050" cap="flat" cmpd="sng">
                  <a:solidFill>
                    <a:srgbClr val="FF5050"/>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118;p54">
                  <a:extLst>
                    <a:ext uri="{FF2B5EF4-FFF2-40B4-BE49-F238E27FC236}">
                      <a16:creationId xmlns:a16="http://schemas.microsoft.com/office/drawing/2014/main" id="{8701A9A9-5CEA-4907-B2DB-56CEC495FAB3}"/>
                    </a:ext>
                  </a:extLst>
                </p:cNvPr>
                <p:cNvSpPr/>
                <p:nvPr/>
              </p:nvSpPr>
              <p:spPr>
                <a:xfrm>
                  <a:off x="1581581" y="1691914"/>
                  <a:ext cx="427784" cy="428210"/>
                </a:xfrm>
                <a:custGeom>
                  <a:avLst/>
                  <a:gdLst/>
                  <a:ahLst/>
                  <a:cxnLst/>
                  <a:rect l="l" t="t" r="r" b="b"/>
                  <a:pathLst>
                    <a:path w="11051" h="11062" fill="none" extrusionOk="0">
                      <a:moveTo>
                        <a:pt x="10085" y="3781"/>
                      </a:moveTo>
                      <a:cubicBezTo>
                        <a:pt x="11050" y="6305"/>
                        <a:pt x="9794" y="9131"/>
                        <a:pt x="7270" y="10096"/>
                      </a:cubicBezTo>
                      <a:cubicBezTo>
                        <a:pt x="4746" y="11062"/>
                        <a:pt x="1931" y="9794"/>
                        <a:pt x="966" y="7282"/>
                      </a:cubicBezTo>
                      <a:cubicBezTo>
                        <a:pt x="0" y="4758"/>
                        <a:pt x="1257" y="1931"/>
                        <a:pt x="3769" y="966"/>
                      </a:cubicBezTo>
                      <a:cubicBezTo>
                        <a:pt x="6293" y="0"/>
                        <a:pt x="9119" y="1268"/>
                        <a:pt x="10085" y="3781"/>
                      </a:cubicBezTo>
                      <a:close/>
                    </a:path>
                  </a:pathLst>
                </a:custGeom>
                <a:noFill/>
                <a:ln w="19050" cap="flat" cmpd="sng">
                  <a:solidFill>
                    <a:srgbClr val="FF5050"/>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119;p54">
                  <a:extLst>
                    <a:ext uri="{FF2B5EF4-FFF2-40B4-BE49-F238E27FC236}">
                      <a16:creationId xmlns:a16="http://schemas.microsoft.com/office/drawing/2014/main" id="{4A3F96F3-878C-469C-9C8F-4F8EF13AA7BD}"/>
                    </a:ext>
                  </a:extLst>
                </p:cNvPr>
                <p:cNvSpPr/>
                <p:nvPr/>
              </p:nvSpPr>
              <p:spPr>
                <a:xfrm>
                  <a:off x="1491966" y="1603228"/>
                  <a:ext cx="606973" cy="606508"/>
                </a:xfrm>
                <a:custGeom>
                  <a:avLst/>
                  <a:gdLst/>
                  <a:ahLst/>
                  <a:cxnLst/>
                  <a:rect l="l" t="t" r="r" b="b"/>
                  <a:pathLst>
                    <a:path w="15680" h="15668" fill="none" extrusionOk="0">
                      <a:moveTo>
                        <a:pt x="12888" y="2780"/>
                      </a:moveTo>
                      <a:cubicBezTo>
                        <a:pt x="15680" y="5571"/>
                        <a:pt x="15680" y="10096"/>
                        <a:pt x="12888" y="12876"/>
                      </a:cubicBezTo>
                      <a:cubicBezTo>
                        <a:pt x="10097" y="15668"/>
                        <a:pt x="5584" y="15668"/>
                        <a:pt x="2792" y="12876"/>
                      </a:cubicBezTo>
                      <a:cubicBezTo>
                        <a:pt x="1" y="10096"/>
                        <a:pt x="1" y="5571"/>
                        <a:pt x="2792" y="2780"/>
                      </a:cubicBezTo>
                      <a:cubicBezTo>
                        <a:pt x="5584" y="0"/>
                        <a:pt x="10097" y="0"/>
                        <a:pt x="12888" y="2780"/>
                      </a:cubicBezTo>
                      <a:close/>
                    </a:path>
                  </a:pathLst>
                </a:custGeom>
                <a:noFill/>
                <a:ln w="19050" cap="flat" cmpd="sng">
                  <a:solidFill>
                    <a:srgbClr val="FF5050"/>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9" name="Google Shape;1120;p54">
              <a:extLst>
                <a:ext uri="{FF2B5EF4-FFF2-40B4-BE49-F238E27FC236}">
                  <a16:creationId xmlns:a16="http://schemas.microsoft.com/office/drawing/2014/main" id="{789593C2-CED8-4722-8346-D1C78BA3D319}"/>
                </a:ext>
              </a:extLst>
            </p:cNvPr>
            <p:cNvGrpSpPr/>
            <p:nvPr/>
          </p:nvGrpSpPr>
          <p:grpSpPr>
            <a:xfrm>
              <a:off x="1553411" y="803427"/>
              <a:ext cx="1267372" cy="335877"/>
              <a:chOff x="943224" y="4058568"/>
              <a:chExt cx="1929616" cy="335877"/>
            </a:xfrm>
          </p:grpSpPr>
          <p:sp>
            <p:nvSpPr>
              <p:cNvPr id="40" name="Google Shape;1121;p54">
                <a:extLst>
                  <a:ext uri="{FF2B5EF4-FFF2-40B4-BE49-F238E27FC236}">
                    <a16:creationId xmlns:a16="http://schemas.microsoft.com/office/drawing/2014/main" id="{5FCFB945-3290-46C4-8E17-71BD790B27F2}"/>
                  </a:ext>
                </a:extLst>
              </p:cNvPr>
              <p:cNvSpPr/>
              <p:nvPr/>
            </p:nvSpPr>
            <p:spPr>
              <a:xfrm>
                <a:off x="943224" y="4058568"/>
                <a:ext cx="1928428" cy="64790"/>
              </a:xfrm>
              <a:custGeom>
                <a:avLst/>
                <a:gdLst/>
                <a:ahLst/>
                <a:cxnLst/>
                <a:rect l="l" t="t" r="r" b="b"/>
                <a:pathLst>
                  <a:path w="39140" h="1315" extrusionOk="0">
                    <a:moveTo>
                      <a:pt x="0" y="0"/>
                    </a:moveTo>
                    <a:lnTo>
                      <a:pt x="0" y="1314"/>
                    </a:lnTo>
                    <a:lnTo>
                      <a:pt x="39140" y="1314"/>
                    </a:lnTo>
                    <a:lnTo>
                      <a:pt x="39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122;p54">
                <a:extLst>
                  <a:ext uri="{FF2B5EF4-FFF2-40B4-BE49-F238E27FC236}">
                    <a16:creationId xmlns:a16="http://schemas.microsoft.com/office/drawing/2014/main" id="{2A0178C2-9EFE-4474-AEA2-4921086DEBA9}"/>
                  </a:ext>
                </a:extLst>
              </p:cNvPr>
              <p:cNvSpPr/>
              <p:nvPr/>
            </p:nvSpPr>
            <p:spPr>
              <a:xfrm>
                <a:off x="1034917" y="4189776"/>
                <a:ext cx="1346795" cy="64248"/>
              </a:xfrm>
              <a:custGeom>
                <a:avLst/>
                <a:gdLst/>
                <a:ahLst/>
                <a:cxnLst/>
                <a:rect l="l" t="t" r="r" b="b"/>
                <a:pathLst>
                  <a:path w="27335" h="1304" extrusionOk="0">
                    <a:moveTo>
                      <a:pt x="0" y="1"/>
                    </a:moveTo>
                    <a:lnTo>
                      <a:pt x="0" y="1303"/>
                    </a:lnTo>
                    <a:lnTo>
                      <a:pt x="27334" y="1303"/>
                    </a:lnTo>
                    <a:lnTo>
                      <a:pt x="273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123;p54">
                <a:extLst>
                  <a:ext uri="{FF2B5EF4-FFF2-40B4-BE49-F238E27FC236}">
                    <a16:creationId xmlns:a16="http://schemas.microsoft.com/office/drawing/2014/main" id="{8B56E16B-9870-42E8-88A2-36998C8DB469}"/>
                  </a:ext>
                </a:extLst>
              </p:cNvPr>
              <p:cNvSpPr/>
              <p:nvPr/>
            </p:nvSpPr>
            <p:spPr>
              <a:xfrm>
                <a:off x="1280188" y="4330197"/>
                <a:ext cx="1592653" cy="64248"/>
              </a:xfrm>
              <a:custGeom>
                <a:avLst/>
                <a:gdLst/>
                <a:ahLst/>
                <a:cxnLst/>
                <a:rect l="l" t="t" r="r" b="b"/>
                <a:pathLst>
                  <a:path w="32325" h="1304" extrusionOk="0">
                    <a:moveTo>
                      <a:pt x="0" y="0"/>
                    </a:moveTo>
                    <a:lnTo>
                      <a:pt x="0" y="1303"/>
                    </a:lnTo>
                    <a:lnTo>
                      <a:pt x="32324" y="1303"/>
                    </a:lnTo>
                    <a:lnTo>
                      <a:pt x="323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741563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2B793FC-B2FB-45FB-800F-E6E9D6ABC00B}"/>
              </a:ext>
            </a:extLst>
          </p:cNvPr>
          <p:cNvSpPr>
            <a:spLocks noGrp="1"/>
          </p:cNvSpPr>
          <p:nvPr>
            <p:ph type="title"/>
          </p:nvPr>
        </p:nvSpPr>
        <p:spPr>
          <a:xfrm>
            <a:off x="838200" y="320675"/>
            <a:ext cx="10515600" cy="1325563"/>
          </a:xfrm>
        </p:spPr>
        <p:txBody>
          <a:bodyPr/>
          <a:lstStyle/>
          <a:p>
            <a:r>
              <a:rPr lang="en-US" dirty="0"/>
              <a:t>Table of content</a:t>
            </a:r>
            <a:endParaRPr lang="en-IL" dirty="0"/>
          </a:p>
        </p:txBody>
      </p:sp>
      <p:graphicFrame>
        <p:nvGraphicFramePr>
          <p:cNvPr id="32" name="מציין מיקום תוכן 31">
            <a:extLst>
              <a:ext uri="{FF2B5EF4-FFF2-40B4-BE49-F238E27FC236}">
                <a16:creationId xmlns:a16="http://schemas.microsoft.com/office/drawing/2014/main" id="{8F691E8F-385C-4B66-8ADF-D148DAF17A32}"/>
              </a:ext>
            </a:extLst>
          </p:cNvPr>
          <p:cNvGraphicFramePr>
            <a:graphicFrameLocks noGrp="1"/>
          </p:cNvGraphicFramePr>
          <p:nvPr>
            <p:ph idx="1"/>
            <p:extLst>
              <p:ext uri="{D42A27DB-BD31-4B8C-83A1-F6EECF244321}">
                <p14:modId xmlns:p14="http://schemas.microsoft.com/office/powerpoint/2010/main" val="76874309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מציין מיקום של תאריך 3">
            <a:extLst>
              <a:ext uri="{FF2B5EF4-FFF2-40B4-BE49-F238E27FC236}">
                <a16:creationId xmlns:a16="http://schemas.microsoft.com/office/drawing/2014/main" id="{263A367E-9240-4B0F-AC09-788B6CA295FC}"/>
              </a:ext>
            </a:extLst>
          </p:cNvPr>
          <p:cNvSpPr>
            <a:spLocks noGrp="1"/>
          </p:cNvSpPr>
          <p:nvPr>
            <p:ph type="dt" sz="half" idx="10"/>
          </p:nvPr>
        </p:nvSpPr>
        <p:spPr/>
        <p:txBody>
          <a:bodyPr/>
          <a:lstStyle/>
          <a:p>
            <a:r>
              <a:rPr lang="en-IL" dirty="0"/>
              <a:t>27/05/2024</a:t>
            </a:r>
          </a:p>
        </p:txBody>
      </p:sp>
      <p:sp>
        <p:nvSpPr>
          <p:cNvPr id="5" name="מציין מיקום של כותרת תחתונה 4">
            <a:extLst>
              <a:ext uri="{FF2B5EF4-FFF2-40B4-BE49-F238E27FC236}">
                <a16:creationId xmlns:a16="http://schemas.microsoft.com/office/drawing/2014/main" id="{40DA52F9-7F42-47AE-949D-36C0A823022C}"/>
              </a:ext>
            </a:extLst>
          </p:cNvPr>
          <p:cNvSpPr>
            <a:spLocks noGrp="1"/>
          </p:cNvSpPr>
          <p:nvPr>
            <p:ph type="ftr" sz="quarter" idx="11"/>
          </p:nvPr>
        </p:nvSpPr>
        <p:spPr/>
        <p:txBody>
          <a:bodyPr/>
          <a:lstStyle/>
          <a:p>
            <a:r>
              <a:rPr lang="en-US" dirty="0"/>
              <a:t>DL model for meniscus tear detection</a:t>
            </a:r>
            <a:endParaRPr lang="en-IL" dirty="0"/>
          </a:p>
        </p:txBody>
      </p:sp>
      <p:sp>
        <p:nvSpPr>
          <p:cNvPr id="6" name="מציין מיקום של מספר שקופית 5">
            <a:extLst>
              <a:ext uri="{FF2B5EF4-FFF2-40B4-BE49-F238E27FC236}">
                <a16:creationId xmlns:a16="http://schemas.microsoft.com/office/drawing/2014/main" id="{4FBFBD1E-4342-49AC-82C4-D23016733F6B}"/>
              </a:ext>
            </a:extLst>
          </p:cNvPr>
          <p:cNvSpPr>
            <a:spLocks noGrp="1"/>
          </p:cNvSpPr>
          <p:nvPr>
            <p:ph type="sldNum" sz="quarter" idx="12"/>
          </p:nvPr>
        </p:nvSpPr>
        <p:spPr/>
        <p:txBody>
          <a:bodyPr/>
          <a:lstStyle/>
          <a:p>
            <a:fld id="{95177526-C1C9-4C85-9D19-A14D4E83CC43}" type="slidenum">
              <a:rPr lang="en-IL" smtClean="0"/>
              <a:t>2</a:t>
            </a:fld>
            <a:endParaRPr lang="en-IL" dirty="0"/>
          </a:p>
        </p:txBody>
      </p:sp>
    </p:spTree>
    <p:extLst>
      <p:ext uri="{BB962C8B-B14F-4D97-AF65-F5344CB8AC3E}">
        <p14:creationId xmlns:p14="http://schemas.microsoft.com/office/powerpoint/2010/main" val="1378450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019BC8D-6870-436E-BFD7-1BE1866BEF17}"/>
              </a:ext>
            </a:extLst>
          </p:cNvPr>
          <p:cNvSpPr>
            <a:spLocks noGrp="1"/>
          </p:cNvSpPr>
          <p:nvPr>
            <p:ph type="title"/>
          </p:nvPr>
        </p:nvSpPr>
        <p:spPr/>
        <p:txBody>
          <a:bodyPr>
            <a:normAutofit/>
          </a:bodyPr>
          <a:lstStyle/>
          <a:p>
            <a:r>
              <a:rPr lang="en-US" dirty="0"/>
              <a:t>The meniscus and its importance</a:t>
            </a:r>
            <a:endParaRPr lang="en-IL" dirty="0"/>
          </a:p>
        </p:txBody>
      </p:sp>
      <p:sp>
        <p:nvSpPr>
          <p:cNvPr id="3" name="מציין מיקום תוכן 2">
            <a:extLst>
              <a:ext uri="{FF2B5EF4-FFF2-40B4-BE49-F238E27FC236}">
                <a16:creationId xmlns:a16="http://schemas.microsoft.com/office/drawing/2014/main" id="{7B7FE5CA-E965-4223-804A-DDDDAE026283}"/>
              </a:ext>
            </a:extLst>
          </p:cNvPr>
          <p:cNvSpPr>
            <a:spLocks noGrp="1"/>
          </p:cNvSpPr>
          <p:nvPr>
            <p:ph idx="1"/>
          </p:nvPr>
        </p:nvSpPr>
        <p:spPr>
          <a:xfrm>
            <a:off x="838200" y="1825625"/>
            <a:ext cx="6071528" cy="4351338"/>
          </a:xfrm>
        </p:spPr>
        <p:txBody>
          <a:bodyPr/>
          <a:lstStyle/>
          <a:p>
            <a:r>
              <a:rPr lang="en-US" dirty="0"/>
              <a:t>The meniscus is a </a:t>
            </a:r>
            <a:r>
              <a:rPr lang="en-US" b="1" dirty="0"/>
              <a:t>crescent-shaped</a:t>
            </a:r>
            <a:r>
              <a:rPr lang="en-US" dirty="0"/>
              <a:t> cartilage structure in the knee joint.</a:t>
            </a:r>
          </a:p>
          <a:p>
            <a:r>
              <a:rPr lang="en-US" dirty="0"/>
              <a:t>It acts as a </a:t>
            </a:r>
            <a:r>
              <a:rPr lang="en-US" b="1" dirty="0"/>
              <a:t>shock absorber</a:t>
            </a:r>
            <a:r>
              <a:rPr lang="en-US" dirty="0"/>
              <a:t> and stabilizer for the knee.</a:t>
            </a:r>
          </a:p>
          <a:p>
            <a:r>
              <a:rPr lang="en-US" b="1" dirty="0"/>
              <a:t>Meniscus tears</a:t>
            </a:r>
            <a:r>
              <a:rPr lang="en-US" dirty="0"/>
              <a:t> are a common knee injury, causing pain, swelling, and instability.</a:t>
            </a:r>
          </a:p>
          <a:p>
            <a:r>
              <a:rPr lang="en-US" b="1" dirty="0"/>
              <a:t>2</a:t>
            </a:r>
            <a:r>
              <a:rPr lang="en-US" b="1" baseline="30000" dirty="0"/>
              <a:t>nd</a:t>
            </a:r>
            <a:r>
              <a:rPr lang="en-US" b="1" dirty="0"/>
              <a:t> most common </a:t>
            </a:r>
            <a:r>
              <a:rPr lang="en-US" dirty="0"/>
              <a:t>knee injury in the UK and the USA, with 60-70 people per 100,000.</a:t>
            </a:r>
            <a:endParaRPr lang="en-IL" dirty="0"/>
          </a:p>
        </p:txBody>
      </p:sp>
      <p:sp>
        <p:nvSpPr>
          <p:cNvPr id="4" name="מציין מיקום של כותרת תחתונה 3">
            <a:extLst>
              <a:ext uri="{FF2B5EF4-FFF2-40B4-BE49-F238E27FC236}">
                <a16:creationId xmlns:a16="http://schemas.microsoft.com/office/drawing/2014/main" id="{05882D40-C86C-4CAB-A4FB-49CA6C66EECE}"/>
              </a:ext>
            </a:extLst>
          </p:cNvPr>
          <p:cNvSpPr>
            <a:spLocks noGrp="1"/>
          </p:cNvSpPr>
          <p:nvPr>
            <p:ph type="ftr" sz="quarter" idx="11"/>
          </p:nvPr>
        </p:nvSpPr>
        <p:spPr/>
        <p:txBody>
          <a:bodyPr/>
          <a:lstStyle/>
          <a:p>
            <a:r>
              <a:rPr lang="en-US" dirty="0"/>
              <a:t>DL model for meniscus tear detection</a:t>
            </a:r>
            <a:endParaRPr lang="en-IL" dirty="0"/>
          </a:p>
        </p:txBody>
      </p:sp>
      <p:sp>
        <p:nvSpPr>
          <p:cNvPr id="5" name="מציין מיקום של מספר שקופית 4">
            <a:extLst>
              <a:ext uri="{FF2B5EF4-FFF2-40B4-BE49-F238E27FC236}">
                <a16:creationId xmlns:a16="http://schemas.microsoft.com/office/drawing/2014/main" id="{2C45319F-8583-4C7C-A226-7E7373EF7519}"/>
              </a:ext>
            </a:extLst>
          </p:cNvPr>
          <p:cNvSpPr>
            <a:spLocks noGrp="1"/>
          </p:cNvSpPr>
          <p:nvPr>
            <p:ph type="sldNum" sz="quarter" idx="12"/>
          </p:nvPr>
        </p:nvSpPr>
        <p:spPr/>
        <p:txBody>
          <a:bodyPr/>
          <a:lstStyle/>
          <a:p>
            <a:fld id="{95177526-C1C9-4C85-9D19-A14D4E83CC43}" type="slidenum">
              <a:rPr lang="en-IL" smtClean="0"/>
              <a:t>3</a:t>
            </a:fld>
            <a:endParaRPr lang="en-IL" dirty="0"/>
          </a:p>
        </p:txBody>
      </p:sp>
      <p:sp>
        <p:nvSpPr>
          <p:cNvPr id="6" name="מציין מיקום של תאריך 5">
            <a:extLst>
              <a:ext uri="{FF2B5EF4-FFF2-40B4-BE49-F238E27FC236}">
                <a16:creationId xmlns:a16="http://schemas.microsoft.com/office/drawing/2014/main" id="{9D5352D3-D0AF-468A-BECF-4922C082D67C}"/>
              </a:ext>
            </a:extLst>
          </p:cNvPr>
          <p:cNvSpPr>
            <a:spLocks noGrp="1"/>
          </p:cNvSpPr>
          <p:nvPr>
            <p:ph type="dt" sz="half" idx="10"/>
          </p:nvPr>
        </p:nvSpPr>
        <p:spPr/>
        <p:txBody>
          <a:bodyPr/>
          <a:lstStyle/>
          <a:p>
            <a:r>
              <a:rPr lang="en-IL" dirty="0"/>
              <a:t>27/05/2024</a:t>
            </a:r>
          </a:p>
        </p:txBody>
      </p:sp>
      <p:sp>
        <p:nvSpPr>
          <p:cNvPr id="61" name="Google Shape;682;p39">
            <a:extLst>
              <a:ext uri="{FF2B5EF4-FFF2-40B4-BE49-F238E27FC236}">
                <a16:creationId xmlns:a16="http://schemas.microsoft.com/office/drawing/2014/main" id="{DBB5DA59-C2A5-43ED-90F7-607D50F9D0FE}"/>
              </a:ext>
            </a:extLst>
          </p:cNvPr>
          <p:cNvSpPr txBox="1"/>
          <p:nvPr/>
        </p:nvSpPr>
        <p:spPr>
          <a:xfrm>
            <a:off x="7734366" y="2618679"/>
            <a:ext cx="1993500" cy="48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chemeClr val="dk1"/>
              </a:solidFill>
              <a:latin typeface="Ubuntu"/>
              <a:ea typeface="Ubuntu"/>
              <a:cs typeface="Ubuntu"/>
              <a:sym typeface="Ubuntu"/>
            </a:endParaRPr>
          </a:p>
        </p:txBody>
      </p:sp>
      <p:pic>
        <p:nvPicPr>
          <p:cNvPr id="13" name="תמונה 12">
            <a:extLst>
              <a:ext uri="{FF2B5EF4-FFF2-40B4-BE49-F238E27FC236}">
                <a16:creationId xmlns:a16="http://schemas.microsoft.com/office/drawing/2014/main" id="{8A358A70-A4DA-43D7-8650-5F8E543F52FD}"/>
              </a:ext>
            </a:extLst>
          </p:cNvPr>
          <p:cNvPicPr>
            <a:picLocks noChangeAspect="1"/>
          </p:cNvPicPr>
          <p:nvPr/>
        </p:nvPicPr>
        <p:blipFill>
          <a:blip r:embed="rId3"/>
          <a:stretch>
            <a:fillRect/>
          </a:stretch>
        </p:blipFill>
        <p:spPr>
          <a:xfrm>
            <a:off x="7206933" y="1732469"/>
            <a:ext cx="4534533" cy="3534268"/>
          </a:xfrm>
          <a:prstGeom prst="rect">
            <a:avLst/>
          </a:prstGeom>
        </p:spPr>
      </p:pic>
      <p:pic>
        <p:nvPicPr>
          <p:cNvPr id="14" name="תמונה 13">
            <a:extLst>
              <a:ext uri="{FF2B5EF4-FFF2-40B4-BE49-F238E27FC236}">
                <a16:creationId xmlns:a16="http://schemas.microsoft.com/office/drawing/2014/main" id="{791A6D85-271E-4881-BD1B-D7FD60D780E6}"/>
              </a:ext>
            </a:extLst>
          </p:cNvPr>
          <p:cNvPicPr>
            <a:picLocks noChangeAspect="1"/>
          </p:cNvPicPr>
          <p:nvPr/>
        </p:nvPicPr>
        <p:blipFill>
          <a:blip r:embed="rId4"/>
          <a:stretch>
            <a:fillRect/>
          </a:stretch>
        </p:blipFill>
        <p:spPr>
          <a:xfrm>
            <a:off x="7362151" y="1614211"/>
            <a:ext cx="4829849" cy="3915321"/>
          </a:xfrm>
          <a:prstGeom prst="rect">
            <a:avLst/>
          </a:prstGeom>
        </p:spPr>
      </p:pic>
      <p:sp>
        <p:nvSpPr>
          <p:cNvPr id="7" name="TextBox 6">
            <a:extLst>
              <a:ext uri="{FF2B5EF4-FFF2-40B4-BE49-F238E27FC236}">
                <a16:creationId xmlns:a16="http://schemas.microsoft.com/office/drawing/2014/main" id="{3F70AC7A-0B7C-4BE6-BBDD-4743AFA16B30}"/>
              </a:ext>
            </a:extLst>
          </p:cNvPr>
          <p:cNvSpPr txBox="1"/>
          <p:nvPr/>
        </p:nvSpPr>
        <p:spPr>
          <a:xfrm>
            <a:off x="24472" y="0"/>
            <a:ext cx="12192000" cy="461665"/>
          </a:xfrm>
          <a:prstGeom prst="rect">
            <a:avLst/>
          </a:prstGeom>
          <a:noFill/>
        </p:spPr>
        <p:txBody>
          <a:bodyPr wrap="square" rtlCol="0">
            <a:spAutoFit/>
          </a:bodyPr>
          <a:lstStyle/>
          <a:p>
            <a:pPr algn="l" rtl="0"/>
            <a:r>
              <a:rPr lang="en-US" sz="2400" b="1" dirty="0">
                <a:solidFill>
                  <a:schemeClr val="bg1"/>
                </a:solidFill>
                <a:latin typeface="+mj-lt"/>
              </a:rPr>
              <a:t>Introduction</a:t>
            </a:r>
            <a:endParaRPr lang="en-IL" sz="2400" b="1" dirty="0">
              <a:solidFill>
                <a:schemeClr val="bg1"/>
              </a:solidFill>
              <a:latin typeface="+mj-lt"/>
            </a:endParaRPr>
          </a:p>
        </p:txBody>
      </p:sp>
      <p:sp>
        <p:nvSpPr>
          <p:cNvPr id="10" name="הסבר: קו מכופף עם קו אנכי 9">
            <a:extLst>
              <a:ext uri="{FF2B5EF4-FFF2-40B4-BE49-F238E27FC236}">
                <a16:creationId xmlns:a16="http://schemas.microsoft.com/office/drawing/2014/main" id="{D90B1D67-AA4F-4986-B4A0-FA1CC51FBBB0}"/>
              </a:ext>
            </a:extLst>
          </p:cNvPr>
          <p:cNvSpPr/>
          <p:nvPr/>
        </p:nvSpPr>
        <p:spPr>
          <a:xfrm>
            <a:off x="10304671" y="1152464"/>
            <a:ext cx="1346334" cy="714443"/>
          </a:xfrm>
          <a:prstGeom prst="accentCallout2">
            <a:avLst>
              <a:gd name="adj1" fmla="val 18750"/>
              <a:gd name="adj2" fmla="val -8333"/>
              <a:gd name="adj3" fmla="val 17417"/>
              <a:gd name="adj4" fmla="val -47088"/>
              <a:gd name="adj5" fmla="val 224489"/>
              <a:gd name="adj6" fmla="val -46667"/>
            </a:avLst>
          </a:prstGeom>
          <a:solidFill>
            <a:schemeClr val="dk1">
              <a:alpha val="50000"/>
            </a:schemeClr>
          </a:solidFill>
          <a:ln w="19050">
            <a:solidFill>
              <a:srgbClr val="FF5050"/>
            </a:solidFill>
            <a:headEnd type="oval" w="med" len="med"/>
            <a:tailEnd type="oval" w="med" len="med"/>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Femur</a:t>
            </a:r>
            <a:endParaRPr lang="en-IL" dirty="0"/>
          </a:p>
        </p:txBody>
      </p:sp>
      <p:sp>
        <p:nvSpPr>
          <p:cNvPr id="15" name="הסבר: קו מכופף עם קו אנכי 14">
            <a:extLst>
              <a:ext uri="{FF2B5EF4-FFF2-40B4-BE49-F238E27FC236}">
                <a16:creationId xmlns:a16="http://schemas.microsoft.com/office/drawing/2014/main" id="{EE05F9C4-D2CB-4CC8-986F-0AAFA12D8F11}"/>
              </a:ext>
            </a:extLst>
          </p:cNvPr>
          <p:cNvSpPr/>
          <p:nvPr/>
        </p:nvSpPr>
        <p:spPr>
          <a:xfrm>
            <a:off x="10680633" y="5654593"/>
            <a:ext cx="1346334" cy="714443"/>
          </a:xfrm>
          <a:prstGeom prst="accentCallout2">
            <a:avLst>
              <a:gd name="adj1" fmla="val 18750"/>
              <a:gd name="adj2" fmla="val -8333"/>
              <a:gd name="adj3" fmla="val 18750"/>
              <a:gd name="adj4" fmla="val -27279"/>
              <a:gd name="adj5" fmla="val -72816"/>
              <a:gd name="adj6" fmla="val -38177"/>
            </a:avLst>
          </a:prstGeom>
          <a:solidFill>
            <a:schemeClr val="dk1">
              <a:alpha val="50000"/>
            </a:schemeClr>
          </a:solidFill>
          <a:ln w="19050">
            <a:solidFill>
              <a:srgbClr val="FF5050"/>
            </a:solidFill>
            <a:headEnd type="oval" w="med" len="med"/>
            <a:tailEnd type="oval" w="med" len="med"/>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Tibia</a:t>
            </a:r>
            <a:endParaRPr lang="en-IL" dirty="0"/>
          </a:p>
        </p:txBody>
      </p:sp>
    </p:spTree>
    <p:extLst>
      <p:ext uri="{BB962C8B-B14F-4D97-AF65-F5344CB8AC3E}">
        <p14:creationId xmlns:p14="http://schemas.microsoft.com/office/powerpoint/2010/main" val="3457005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35" presetClass="path" presetSubtype="0" accel="50000" decel="50000" fill="hold" grpId="0" nodeType="withEffect">
                                  <p:stCondLst>
                                    <p:cond delay="0"/>
                                  </p:stCondLst>
                                  <p:childTnLst>
                                    <p:animMotion origin="layout" path="M 0 -3.7037E-7 L -0.1569 -0.00162 " pathEditMode="relative" rAng="0" ptsTypes="AA">
                                      <p:cBhvr>
                                        <p:cTn id="8" dur="2000" fill="hold"/>
                                        <p:tgtEl>
                                          <p:spTgt spid="15"/>
                                        </p:tgtEl>
                                        <p:attrNameLst>
                                          <p:attrName>ppt_x</p:attrName>
                                          <p:attrName>ppt_y</p:attrName>
                                        </p:attrNameLst>
                                      </p:cBhvr>
                                      <p:rCtr x="-7852" y="-93"/>
                                    </p:animMotion>
                                  </p:childTnLst>
                                </p:cTn>
                              </p:par>
                              <p:par>
                                <p:cTn id="9" presetID="35" presetClass="path" presetSubtype="0" accel="50000" decel="50000" fill="hold" grpId="0" nodeType="withEffect">
                                  <p:stCondLst>
                                    <p:cond delay="0"/>
                                  </p:stCondLst>
                                  <p:childTnLst>
                                    <p:animMotion origin="layout" path="M -6.25E-7 1.11111E-6 L -0.1418 -0.00093 " pathEditMode="relative" rAng="0" ptsTypes="AA">
                                      <p:cBhvr>
                                        <p:cTn id="10" dur="2000" fill="hold"/>
                                        <p:tgtEl>
                                          <p:spTgt spid="10"/>
                                        </p:tgtEl>
                                        <p:attrNameLst>
                                          <p:attrName>ppt_x</p:attrName>
                                          <p:attrName>ppt_y</p:attrName>
                                        </p:attrNameLst>
                                      </p:cBhvr>
                                      <p:rCtr x="-7096" y="-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5A045C8-52CD-4DE1-A9AB-38ADFA76CCEB}"/>
              </a:ext>
            </a:extLst>
          </p:cNvPr>
          <p:cNvSpPr>
            <a:spLocks noGrp="1"/>
          </p:cNvSpPr>
          <p:nvPr>
            <p:ph type="title"/>
          </p:nvPr>
        </p:nvSpPr>
        <p:spPr/>
        <p:txBody>
          <a:bodyPr/>
          <a:lstStyle/>
          <a:p>
            <a:r>
              <a:rPr lang="en-US" dirty="0"/>
              <a:t>Meniscus Tear Types</a:t>
            </a:r>
          </a:p>
        </p:txBody>
      </p:sp>
      <p:sp>
        <p:nvSpPr>
          <p:cNvPr id="3" name="מציין מיקום תוכן 2">
            <a:extLst>
              <a:ext uri="{FF2B5EF4-FFF2-40B4-BE49-F238E27FC236}">
                <a16:creationId xmlns:a16="http://schemas.microsoft.com/office/drawing/2014/main" id="{5977D479-C8B2-426D-9F02-B2B8E100EC2F}"/>
              </a:ext>
            </a:extLst>
          </p:cNvPr>
          <p:cNvSpPr>
            <a:spLocks noGrp="1"/>
          </p:cNvSpPr>
          <p:nvPr>
            <p:ph idx="1"/>
          </p:nvPr>
        </p:nvSpPr>
        <p:spPr>
          <a:xfrm>
            <a:off x="838200" y="1690688"/>
            <a:ext cx="4639733" cy="4010830"/>
          </a:xfrm>
        </p:spPr>
        <p:txBody>
          <a:bodyPr/>
          <a:lstStyle/>
          <a:p>
            <a:r>
              <a:rPr lang="en-US" b="1" dirty="0"/>
              <a:t>Tear patterns- </a:t>
            </a:r>
            <a:r>
              <a:rPr lang="en-US" dirty="0"/>
              <a:t>vertical longitudinal, horizontal, radial, flap and complex tears</a:t>
            </a:r>
            <a:r>
              <a:rPr lang="en-US" dirty="0">
                <a:solidFill>
                  <a:srgbClr val="FF0000"/>
                </a:solidFill>
              </a:rPr>
              <a:t>*</a:t>
            </a:r>
            <a:r>
              <a:rPr lang="en-US" dirty="0"/>
              <a:t>.</a:t>
            </a:r>
          </a:p>
          <a:p>
            <a:r>
              <a:rPr lang="en-US" b="1" dirty="0"/>
              <a:t>Tear Thickness- </a:t>
            </a:r>
            <a:r>
              <a:rPr lang="en-US" dirty="0"/>
              <a:t>partial or full.</a:t>
            </a:r>
          </a:p>
          <a:p>
            <a:r>
              <a:rPr lang="en-US" b="1" dirty="0"/>
              <a:t>Location-</a:t>
            </a:r>
            <a:r>
              <a:rPr lang="en-US" dirty="0"/>
              <a:t> the posterior horn, anterior horn, or midbody</a:t>
            </a:r>
          </a:p>
        </p:txBody>
      </p:sp>
      <p:sp>
        <p:nvSpPr>
          <p:cNvPr id="4" name="מציין מיקום של כותרת תחתונה 3">
            <a:extLst>
              <a:ext uri="{FF2B5EF4-FFF2-40B4-BE49-F238E27FC236}">
                <a16:creationId xmlns:a16="http://schemas.microsoft.com/office/drawing/2014/main" id="{F5EE7E57-B354-412C-AF6B-954237CF0937}"/>
              </a:ext>
            </a:extLst>
          </p:cNvPr>
          <p:cNvSpPr>
            <a:spLocks noGrp="1"/>
          </p:cNvSpPr>
          <p:nvPr>
            <p:ph type="ftr" sz="quarter" idx="11"/>
          </p:nvPr>
        </p:nvSpPr>
        <p:spPr/>
        <p:txBody>
          <a:bodyPr/>
          <a:lstStyle/>
          <a:p>
            <a:r>
              <a:rPr lang="en-US" dirty="0"/>
              <a:t>DL model for meniscus tear detection</a:t>
            </a:r>
            <a:endParaRPr lang="en-IL" dirty="0"/>
          </a:p>
        </p:txBody>
      </p:sp>
      <p:sp>
        <p:nvSpPr>
          <p:cNvPr id="5" name="מציין מיקום של מספר שקופית 4">
            <a:extLst>
              <a:ext uri="{FF2B5EF4-FFF2-40B4-BE49-F238E27FC236}">
                <a16:creationId xmlns:a16="http://schemas.microsoft.com/office/drawing/2014/main" id="{1999DB63-D6C1-4F49-BC03-BE243E25969C}"/>
              </a:ext>
            </a:extLst>
          </p:cNvPr>
          <p:cNvSpPr>
            <a:spLocks noGrp="1"/>
          </p:cNvSpPr>
          <p:nvPr>
            <p:ph type="sldNum" sz="quarter" idx="12"/>
          </p:nvPr>
        </p:nvSpPr>
        <p:spPr/>
        <p:txBody>
          <a:bodyPr/>
          <a:lstStyle/>
          <a:p>
            <a:fld id="{95177526-C1C9-4C85-9D19-A14D4E83CC43}" type="slidenum">
              <a:rPr lang="en-IL" smtClean="0"/>
              <a:t>4</a:t>
            </a:fld>
            <a:endParaRPr lang="en-IL" dirty="0"/>
          </a:p>
        </p:txBody>
      </p:sp>
      <p:sp>
        <p:nvSpPr>
          <p:cNvPr id="6" name="מציין מיקום של תאריך 5">
            <a:extLst>
              <a:ext uri="{FF2B5EF4-FFF2-40B4-BE49-F238E27FC236}">
                <a16:creationId xmlns:a16="http://schemas.microsoft.com/office/drawing/2014/main" id="{FB4C2162-CA7F-44B4-8047-66274FB84092}"/>
              </a:ext>
            </a:extLst>
          </p:cNvPr>
          <p:cNvSpPr>
            <a:spLocks noGrp="1"/>
          </p:cNvSpPr>
          <p:nvPr>
            <p:ph type="dt" sz="half" idx="10"/>
          </p:nvPr>
        </p:nvSpPr>
        <p:spPr/>
        <p:txBody>
          <a:bodyPr/>
          <a:lstStyle/>
          <a:p>
            <a:r>
              <a:rPr lang="en-IL" dirty="0"/>
              <a:t>27/05/2024</a:t>
            </a:r>
          </a:p>
        </p:txBody>
      </p:sp>
      <p:pic>
        <p:nvPicPr>
          <p:cNvPr id="7" name="תמונה 6">
            <a:extLst>
              <a:ext uri="{FF2B5EF4-FFF2-40B4-BE49-F238E27FC236}">
                <a16:creationId xmlns:a16="http://schemas.microsoft.com/office/drawing/2014/main" id="{26CA597B-C8D6-4400-AAC4-14814B4FAD5C}"/>
              </a:ext>
            </a:extLst>
          </p:cNvPr>
          <p:cNvPicPr>
            <a:picLocks noChangeAspect="1"/>
          </p:cNvPicPr>
          <p:nvPr/>
        </p:nvPicPr>
        <p:blipFill>
          <a:blip r:embed="rId3"/>
          <a:stretch>
            <a:fillRect/>
          </a:stretch>
        </p:blipFill>
        <p:spPr>
          <a:xfrm>
            <a:off x="5825066" y="1690688"/>
            <a:ext cx="6321176" cy="4010830"/>
          </a:xfrm>
          <a:prstGeom prst="rect">
            <a:avLst/>
          </a:prstGeom>
        </p:spPr>
      </p:pic>
      <p:sp>
        <p:nvSpPr>
          <p:cNvPr id="9" name="מלבן 8">
            <a:extLst>
              <a:ext uri="{FF2B5EF4-FFF2-40B4-BE49-F238E27FC236}">
                <a16:creationId xmlns:a16="http://schemas.microsoft.com/office/drawing/2014/main" id="{C43BE8CA-D891-49C4-9F27-F0D1F86B1938}"/>
              </a:ext>
            </a:extLst>
          </p:cNvPr>
          <p:cNvSpPr/>
          <p:nvPr/>
        </p:nvSpPr>
        <p:spPr>
          <a:xfrm>
            <a:off x="45758" y="5527992"/>
            <a:ext cx="4517776" cy="738664"/>
          </a:xfrm>
          <a:prstGeom prst="rect">
            <a:avLst/>
          </a:prstGeom>
        </p:spPr>
        <p:txBody>
          <a:bodyPr wrap="square">
            <a:spAutoFit/>
          </a:bodyPr>
          <a:lstStyle/>
          <a:p>
            <a:pPr algn="l" rtl="0"/>
            <a:r>
              <a:rPr lang="en-US" sz="1400" dirty="0">
                <a:solidFill>
                  <a:srgbClr val="FF0000"/>
                </a:solidFill>
                <a:latin typeface="Calibri" panose="020F0502020204030204" pitchFamily="34" charset="0"/>
              </a:rPr>
              <a:t>*</a:t>
            </a:r>
            <a:r>
              <a:rPr lang="en-US" sz="1400" dirty="0">
                <a:latin typeface="Calibri" panose="020F0502020204030204" pitchFamily="34" charset="0"/>
              </a:rPr>
              <a:t>Complex tears include a combination of radial, horizontal, and longitudinal tear components, with any two or all three of these patterns present.</a:t>
            </a:r>
            <a:endParaRPr lang="en-IL" sz="1400" dirty="0"/>
          </a:p>
        </p:txBody>
      </p:sp>
      <p:sp>
        <p:nvSpPr>
          <p:cNvPr id="10" name="TextBox 9">
            <a:extLst>
              <a:ext uri="{FF2B5EF4-FFF2-40B4-BE49-F238E27FC236}">
                <a16:creationId xmlns:a16="http://schemas.microsoft.com/office/drawing/2014/main" id="{74A31974-5EAA-44FA-8EB5-B5000315789A}"/>
              </a:ext>
            </a:extLst>
          </p:cNvPr>
          <p:cNvSpPr txBox="1"/>
          <p:nvPr/>
        </p:nvSpPr>
        <p:spPr>
          <a:xfrm>
            <a:off x="24472" y="0"/>
            <a:ext cx="12192000" cy="461665"/>
          </a:xfrm>
          <a:prstGeom prst="rect">
            <a:avLst/>
          </a:prstGeom>
          <a:noFill/>
        </p:spPr>
        <p:txBody>
          <a:bodyPr wrap="square" rtlCol="0">
            <a:spAutoFit/>
          </a:bodyPr>
          <a:lstStyle/>
          <a:p>
            <a:pPr algn="l" rtl="0"/>
            <a:r>
              <a:rPr lang="en-US" sz="2400" b="1" dirty="0">
                <a:solidFill>
                  <a:schemeClr val="bg1"/>
                </a:solidFill>
                <a:latin typeface="+mj-lt"/>
              </a:rPr>
              <a:t>Introduction</a:t>
            </a:r>
            <a:endParaRPr lang="en-IL" sz="2400" b="1" dirty="0">
              <a:solidFill>
                <a:schemeClr val="bg1"/>
              </a:solidFill>
              <a:latin typeface="+mj-lt"/>
            </a:endParaRPr>
          </a:p>
        </p:txBody>
      </p:sp>
    </p:spTree>
    <p:extLst>
      <p:ext uri="{BB962C8B-B14F-4D97-AF65-F5344CB8AC3E}">
        <p14:creationId xmlns:p14="http://schemas.microsoft.com/office/powerpoint/2010/main" val="981915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5A045C8-52CD-4DE1-A9AB-38ADFA76CCEB}"/>
              </a:ext>
            </a:extLst>
          </p:cNvPr>
          <p:cNvSpPr>
            <a:spLocks noGrp="1"/>
          </p:cNvSpPr>
          <p:nvPr>
            <p:ph type="title"/>
          </p:nvPr>
        </p:nvSpPr>
        <p:spPr/>
        <p:txBody>
          <a:bodyPr/>
          <a:lstStyle/>
          <a:p>
            <a:r>
              <a:rPr lang="en-US" dirty="0"/>
              <a:t>Current State</a:t>
            </a:r>
            <a:endParaRPr lang="en-IL" dirty="0"/>
          </a:p>
        </p:txBody>
      </p:sp>
      <p:sp>
        <p:nvSpPr>
          <p:cNvPr id="3" name="מציין מיקום תוכן 2">
            <a:extLst>
              <a:ext uri="{FF2B5EF4-FFF2-40B4-BE49-F238E27FC236}">
                <a16:creationId xmlns:a16="http://schemas.microsoft.com/office/drawing/2014/main" id="{5977D479-C8B2-426D-9F02-B2B8E100EC2F}"/>
              </a:ext>
            </a:extLst>
          </p:cNvPr>
          <p:cNvSpPr>
            <a:spLocks noGrp="1"/>
          </p:cNvSpPr>
          <p:nvPr>
            <p:ph idx="1"/>
          </p:nvPr>
        </p:nvSpPr>
        <p:spPr>
          <a:xfrm>
            <a:off x="838201" y="1825625"/>
            <a:ext cx="7772400" cy="4351338"/>
          </a:xfrm>
        </p:spPr>
        <p:txBody>
          <a:bodyPr/>
          <a:lstStyle/>
          <a:p>
            <a:r>
              <a:rPr lang="en-US" dirty="0"/>
              <a:t>Tear Detection using MRI (Magnetic Resonance Imaging)</a:t>
            </a:r>
          </a:p>
          <a:p>
            <a:pPr lvl="1"/>
            <a:r>
              <a:rPr lang="en-US" dirty="0"/>
              <a:t>MRI is currently the tool for detecting tears and calling for a surgery decision.</a:t>
            </a:r>
          </a:p>
          <a:p>
            <a:r>
              <a:rPr lang="en-US" dirty="0"/>
              <a:t>Radiologists uses the MRI scans for detecting a tear, during work loads, in a time consuming process.</a:t>
            </a:r>
          </a:p>
          <a:p>
            <a:endParaRPr lang="he-IL" dirty="0"/>
          </a:p>
        </p:txBody>
      </p:sp>
      <p:sp>
        <p:nvSpPr>
          <p:cNvPr id="4" name="מציין מיקום של כותרת תחתונה 3">
            <a:extLst>
              <a:ext uri="{FF2B5EF4-FFF2-40B4-BE49-F238E27FC236}">
                <a16:creationId xmlns:a16="http://schemas.microsoft.com/office/drawing/2014/main" id="{F5EE7E57-B354-412C-AF6B-954237CF0937}"/>
              </a:ext>
            </a:extLst>
          </p:cNvPr>
          <p:cNvSpPr>
            <a:spLocks noGrp="1"/>
          </p:cNvSpPr>
          <p:nvPr>
            <p:ph type="ftr" sz="quarter" idx="11"/>
          </p:nvPr>
        </p:nvSpPr>
        <p:spPr/>
        <p:txBody>
          <a:bodyPr/>
          <a:lstStyle/>
          <a:p>
            <a:r>
              <a:rPr lang="en-US" dirty="0"/>
              <a:t>DL model for meniscus tear detection</a:t>
            </a:r>
            <a:endParaRPr lang="en-IL" dirty="0"/>
          </a:p>
        </p:txBody>
      </p:sp>
      <p:sp>
        <p:nvSpPr>
          <p:cNvPr id="5" name="מציין מיקום של מספר שקופית 4">
            <a:extLst>
              <a:ext uri="{FF2B5EF4-FFF2-40B4-BE49-F238E27FC236}">
                <a16:creationId xmlns:a16="http://schemas.microsoft.com/office/drawing/2014/main" id="{1999DB63-D6C1-4F49-BC03-BE243E25969C}"/>
              </a:ext>
            </a:extLst>
          </p:cNvPr>
          <p:cNvSpPr>
            <a:spLocks noGrp="1"/>
          </p:cNvSpPr>
          <p:nvPr>
            <p:ph type="sldNum" sz="quarter" idx="12"/>
          </p:nvPr>
        </p:nvSpPr>
        <p:spPr/>
        <p:txBody>
          <a:bodyPr/>
          <a:lstStyle/>
          <a:p>
            <a:fld id="{95177526-C1C9-4C85-9D19-A14D4E83CC43}" type="slidenum">
              <a:rPr lang="en-IL" smtClean="0"/>
              <a:t>5</a:t>
            </a:fld>
            <a:endParaRPr lang="en-IL" dirty="0"/>
          </a:p>
        </p:txBody>
      </p:sp>
      <p:sp>
        <p:nvSpPr>
          <p:cNvPr id="6" name="מציין מיקום של תאריך 5">
            <a:extLst>
              <a:ext uri="{FF2B5EF4-FFF2-40B4-BE49-F238E27FC236}">
                <a16:creationId xmlns:a16="http://schemas.microsoft.com/office/drawing/2014/main" id="{FB4C2162-CA7F-44B4-8047-66274FB84092}"/>
              </a:ext>
            </a:extLst>
          </p:cNvPr>
          <p:cNvSpPr>
            <a:spLocks noGrp="1"/>
          </p:cNvSpPr>
          <p:nvPr>
            <p:ph type="dt" sz="half" idx="10"/>
          </p:nvPr>
        </p:nvSpPr>
        <p:spPr/>
        <p:txBody>
          <a:bodyPr/>
          <a:lstStyle/>
          <a:p>
            <a:r>
              <a:rPr lang="en-IL" dirty="0"/>
              <a:t>27/05/2024</a:t>
            </a:r>
          </a:p>
        </p:txBody>
      </p:sp>
      <p:sp>
        <p:nvSpPr>
          <p:cNvPr id="7" name="TextBox 6">
            <a:extLst>
              <a:ext uri="{FF2B5EF4-FFF2-40B4-BE49-F238E27FC236}">
                <a16:creationId xmlns:a16="http://schemas.microsoft.com/office/drawing/2014/main" id="{F33D9114-0187-41AD-B6FF-7CD6CC7078BA}"/>
              </a:ext>
            </a:extLst>
          </p:cNvPr>
          <p:cNvSpPr txBox="1"/>
          <p:nvPr/>
        </p:nvSpPr>
        <p:spPr>
          <a:xfrm>
            <a:off x="24472" y="0"/>
            <a:ext cx="12192000" cy="369332"/>
          </a:xfrm>
          <a:prstGeom prst="rect">
            <a:avLst/>
          </a:prstGeom>
          <a:noFill/>
        </p:spPr>
        <p:txBody>
          <a:bodyPr wrap="square" rtlCol="0">
            <a:spAutoFit/>
          </a:bodyPr>
          <a:lstStyle>
            <a:defPPr>
              <a:defRPr lang="en-IL"/>
            </a:defPPr>
            <a:lvl1pPr algn="l" rtl="0">
              <a:defRPr sz="2400" b="1">
                <a:solidFill>
                  <a:schemeClr val="bg1"/>
                </a:solidFill>
                <a:latin typeface="+mj-lt"/>
              </a:defRPr>
            </a:lvl1pPr>
          </a:lstStyle>
          <a:p>
            <a:r>
              <a:rPr lang="en-US" dirty="0"/>
              <a:t>Introduction</a:t>
            </a:r>
            <a:endParaRPr lang="en-IL" dirty="0"/>
          </a:p>
        </p:txBody>
      </p:sp>
      <p:pic>
        <p:nvPicPr>
          <p:cNvPr id="1026" name="Picture 2" descr="https://drrobertlaprademd.com/wp-content/uploads/2020/02/18-lateral-meniscus-radial-tear.jpg">
            <a:extLst>
              <a:ext uri="{FF2B5EF4-FFF2-40B4-BE49-F238E27FC236}">
                <a16:creationId xmlns:a16="http://schemas.microsoft.com/office/drawing/2014/main" id="{23E85120-C7A2-4A23-8255-5124D3C598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33812" y="546642"/>
            <a:ext cx="2880000" cy="273033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drrobertlaprademd.com/wp-content/uploads/2020/02/19-radial-tear-of-medial-meniscus.jpg">
            <a:extLst>
              <a:ext uri="{FF2B5EF4-FFF2-40B4-BE49-F238E27FC236}">
                <a16:creationId xmlns:a16="http://schemas.microsoft.com/office/drawing/2014/main" id="{53A476A6-4CE5-4185-AD5E-50C6FADA36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52187" y="3366665"/>
            <a:ext cx="2880000" cy="3028800"/>
          </a:xfrm>
          <a:prstGeom prst="rect">
            <a:avLst/>
          </a:prstGeom>
          <a:noFill/>
          <a:extLst>
            <a:ext uri="{909E8E84-426E-40DD-AFC4-6F175D3DCCD1}">
              <a14:hiddenFill xmlns:a14="http://schemas.microsoft.com/office/drawing/2010/main">
                <a:solidFill>
                  <a:srgbClr val="FFFFFF"/>
                </a:solidFill>
              </a14:hiddenFill>
            </a:ext>
          </a:extLst>
        </p:spPr>
      </p:pic>
      <p:sp>
        <p:nvSpPr>
          <p:cNvPr id="12" name="הסבר: קו מכופף עם קו אנכי 11">
            <a:extLst>
              <a:ext uri="{FF2B5EF4-FFF2-40B4-BE49-F238E27FC236}">
                <a16:creationId xmlns:a16="http://schemas.microsoft.com/office/drawing/2014/main" id="{1617A34C-124A-4C96-A56D-86B511D55BA0}"/>
              </a:ext>
            </a:extLst>
          </p:cNvPr>
          <p:cNvSpPr/>
          <p:nvPr/>
        </p:nvSpPr>
        <p:spPr>
          <a:xfrm flipH="1">
            <a:off x="6637326" y="835458"/>
            <a:ext cx="1895900" cy="719138"/>
          </a:xfrm>
          <a:prstGeom prst="accentCallout2">
            <a:avLst>
              <a:gd name="adj1" fmla="val 18750"/>
              <a:gd name="adj2" fmla="val -8333"/>
              <a:gd name="adj3" fmla="val 22723"/>
              <a:gd name="adj4" fmla="val -22193"/>
              <a:gd name="adj5" fmla="val 84685"/>
              <a:gd name="adj6" fmla="val -51033"/>
            </a:avLst>
          </a:prstGeom>
          <a:solidFill>
            <a:schemeClr val="dk1">
              <a:alpha val="50000"/>
            </a:schemeClr>
          </a:solidFill>
          <a:ln w="19050">
            <a:solidFill>
              <a:srgbClr val="FF5050"/>
            </a:solidFill>
            <a:headEnd type="oval" w="med" len="med"/>
            <a:tailEnd type="oval" w="med" len="med"/>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t>Lateral Meniscus Radial Tear</a:t>
            </a:r>
          </a:p>
        </p:txBody>
      </p:sp>
      <p:sp>
        <p:nvSpPr>
          <p:cNvPr id="17" name="הסבר: קו מכופף עם קו אנכי 16">
            <a:extLst>
              <a:ext uri="{FF2B5EF4-FFF2-40B4-BE49-F238E27FC236}">
                <a16:creationId xmlns:a16="http://schemas.microsoft.com/office/drawing/2014/main" id="{26B70051-E45E-4EC6-A4E5-3CA35C59B096}"/>
              </a:ext>
            </a:extLst>
          </p:cNvPr>
          <p:cNvSpPr/>
          <p:nvPr/>
        </p:nvSpPr>
        <p:spPr>
          <a:xfrm flipH="1">
            <a:off x="6606894" y="5457825"/>
            <a:ext cx="1895900" cy="719138"/>
          </a:xfrm>
          <a:prstGeom prst="accentCallout2">
            <a:avLst>
              <a:gd name="adj1" fmla="val 18750"/>
              <a:gd name="adj2" fmla="val -8333"/>
              <a:gd name="adj3" fmla="val 13452"/>
              <a:gd name="adj4" fmla="val -18174"/>
              <a:gd name="adj5" fmla="val -17302"/>
              <a:gd name="adj6" fmla="val -44182"/>
            </a:avLst>
          </a:prstGeom>
          <a:solidFill>
            <a:schemeClr val="dk1">
              <a:alpha val="50000"/>
            </a:schemeClr>
          </a:solidFill>
          <a:ln w="19050">
            <a:solidFill>
              <a:srgbClr val="FF5050"/>
            </a:solidFill>
            <a:headEnd type="oval" w="med" len="med"/>
            <a:tailEnd type="oval" w="med" len="med"/>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t>Radial Tear of Medial Meniscus</a:t>
            </a:r>
          </a:p>
        </p:txBody>
      </p:sp>
    </p:spTree>
    <p:extLst>
      <p:ext uri="{BB962C8B-B14F-4D97-AF65-F5344CB8AC3E}">
        <p14:creationId xmlns:p14="http://schemas.microsoft.com/office/powerpoint/2010/main" val="500027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09B4F46-D1E2-433F-8380-7B82D2626DD8}"/>
              </a:ext>
            </a:extLst>
          </p:cNvPr>
          <p:cNvSpPr>
            <a:spLocks noGrp="1"/>
          </p:cNvSpPr>
          <p:nvPr>
            <p:ph type="title"/>
          </p:nvPr>
        </p:nvSpPr>
        <p:spPr/>
        <p:txBody>
          <a:bodyPr/>
          <a:lstStyle/>
          <a:p>
            <a:r>
              <a:rPr lang="nl-NL" dirty="0"/>
              <a:t>Challenges in Meniscus Tear Diagnosis</a:t>
            </a:r>
            <a:endParaRPr lang="en-IL" dirty="0"/>
          </a:p>
        </p:txBody>
      </p:sp>
      <p:sp>
        <p:nvSpPr>
          <p:cNvPr id="4" name="מציין מיקום של תאריך 3">
            <a:extLst>
              <a:ext uri="{FF2B5EF4-FFF2-40B4-BE49-F238E27FC236}">
                <a16:creationId xmlns:a16="http://schemas.microsoft.com/office/drawing/2014/main" id="{5F45ABF4-37BD-48DA-B6C7-278C97C33326}"/>
              </a:ext>
            </a:extLst>
          </p:cNvPr>
          <p:cNvSpPr>
            <a:spLocks noGrp="1"/>
          </p:cNvSpPr>
          <p:nvPr>
            <p:ph type="dt" sz="half" idx="10"/>
          </p:nvPr>
        </p:nvSpPr>
        <p:spPr/>
        <p:txBody>
          <a:bodyPr/>
          <a:lstStyle/>
          <a:p>
            <a:r>
              <a:rPr lang="en-IL" dirty="0"/>
              <a:t>27/05/2024</a:t>
            </a:r>
          </a:p>
        </p:txBody>
      </p:sp>
      <p:sp>
        <p:nvSpPr>
          <p:cNvPr id="5" name="מציין מיקום של כותרת תחתונה 4">
            <a:extLst>
              <a:ext uri="{FF2B5EF4-FFF2-40B4-BE49-F238E27FC236}">
                <a16:creationId xmlns:a16="http://schemas.microsoft.com/office/drawing/2014/main" id="{2A3EBF84-A083-4590-8F9F-791C9FDA20E4}"/>
              </a:ext>
            </a:extLst>
          </p:cNvPr>
          <p:cNvSpPr>
            <a:spLocks noGrp="1"/>
          </p:cNvSpPr>
          <p:nvPr>
            <p:ph type="ftr" sz="quarter" idx="11"/>
          </p:nvPr>
        </p:nvSpPr>
        <p:spPr/>
        <p:txBody>
          <a:bodyPr/>
          <a:lstStyle/>
          <a:p>
            <a:r>
              <a:rPr lang="en-US" dirty="0"/>
              <a:t>DL model for meniscus tear detection</a:t>
            </a:r>
            <a:endParaRPr lang="en-IL" dirty="0"/>
          </a:p>
        </p:txBody>
      </p:sp>
      <p:sp>
        <p:nvSpPr>
          <p:cNvPr id="6" name="מציין מיקום של מספר שקופית 5">
            <a:extLst>
              <a:ext uri="{FF2B5EF4-FFF2-40B4-BE49-F238E27FC236}">
                <a16:creationId xmlns:a16="http://schemas.microsoft.com/office/drawing/2014/main" id="{26836722-6178-4143-B781-C8DDDB8D3945}"/>
              </a:ext>
            </a:extLst>
          </p:cNvPr>
          <p:cNvSpPr>
            <a:spLocks noGrp="1"/>
          </p:cNvSpPr>
          <p:nvPr>
            <p:ph type="sldNum" sz="quarter" idx="12"/>
          </p:nvPr>
        </p:nvSpPr>
        <p:spPr/>
        <p:txBody>
          <a:bodyPr/>
          <a:lstStyle/>
          <a:p>
            <a:fld id="{95177526-C1C9-4C85-9D19-A14D4E83CC43}" type="slidenum">
              <a:rPr lang="en-IL" smtClean="0"/>
              <a:t>6</a:t>
            </a:fld>
            <a:endParaRPr lang="en-IL" dirty="0"/>
          </a:p>
        </p:txBody>
      </p:sp>
      <p:grpSp>
        <p:nvGrpSpPr>
          <p:cNvPr id="104" name="קבוצה 103">
            <a:extLst>
              <a:ext uri="{FF2B5EF4-FFF2-40B4-BE49-F238E27FC236}">
                <a16:creationId xmlns:a16="http://schemas.microsoft.com/office/drawing/2014/main" id="{9C707D40-3335-461E-BA62-4C9BC6C0A118}"/>
              </a:ext>
            </a:extLst>
          </p:cNvPr>
          <p:cNvGrpSpPr/>
          <p:nvPr/>
        </p:nvGrpSpPr>
        <p:grpSpPr>
          <a:xfrm>
            <a:off x="7804052" y="4281334"/>
            <a:ext cx="4356295" cy="2115575"/>
            <a:chOff x="6198541" y="3564267"/>
            <a:chExt cx="5850250" cy="2802131"/>
          </a:xfrm>
        </p:grpSpPr>
        <p:grpSp>
          <p:nvGrpSpPr>
            <p:cNvPr id="7" name="Google Shape;1216;p58">
              <a:extLst>
                <a:ext uri="{FF2B5EF4-FFF2-40B4-BE49-F238E27FC236}">
                  <a16:creationId xmlns:a16="http://schemas.microsoft.com/office/drawing/2014/main" id="{0324D2EB-4DE3-46BE-91C5-AE67E109F093}"/>
                </a:ext>
              </a:extLst>
            </p:cNvPr>
            <p:cNvGrpSpPr/>
            <p:nvPr/>
          </p:nvGrpSpPr>
          <p:grpSpPr>
            <a:xfrm>
              <a:off x="7877828" y="3853150"/>
              <a:ext cx="1952275" cy="2503200"/>
              <a:chOff x="2921475" y="2114275"/>
              <a:chExt cx="1952275" cy="2503200"/>
            </a:xfrm>
          </p:grpSpPr>
          <p:sp>
            <p:nvSpPr>
              <p:cNvPr id="8" name="Google Shape;1217;p58">
                <a:extLst>
                  <a:ext uri="{FF2B5EF4-FFF2-40B4-BE49-F238E27FC236}">
                    <a16:creationId xmlns:a16="http://schemas.microsoft.com/office/drawing/2014/main" id="{9DE8F8B7-0344-44A0-99AC-1869A48E21DE}"/>
                  </a:ext>
                </a:extLst>
              </p:cNvPr>
              <p:cNvSpPr/>
              <p:nvPr/>
            </p:nvSpPr>
            <p:spPr>
              <a:xfrm>
                <a:off x="2980700" y="2649400"/>
                <a:ext cx="155025" cy="127125"/>
              </a:xfrm>
              <a:custGeom>
                <a:avLst/>
                <a:gdLst/>
                <a:ahLst/>
                <a:cxnLst/>
                <a:rect l="l" t="t" r="r" b="b"/>
                <a:pathLst>
                  <a:path w="6201" h="5085" extrusionOk="0">
                    <a:moveTo>
                      <a:pt x="3281" y="1"/>
                    </a:moveTo>
                    <a:lnTo>
                      <a:pt x="1199" y="385"/>
                    </a:lnTo>
                    <a:lnTo>
                      <a:pt x="896" y="1024"/>
                    </a:lnTo>
                    <a:cubicBezTo>
                      <a:pt x="257" y="1664"/>
                      <a:pt x="1" y="2862"/>
                      <a:pt x="489" y="3735"/>
                    </a:cubicBezTo>
                    <a:cubicBezTo>
                      <a:pt x="710" y="4131"/>
                      <a:pt x="1244" y="4441"/>
                      <a:pt x="1571" y="4441"/>
                    </a:cubicBezTo>
                    <a:cubicBezTo>
                      <a:pt x="1676" y="4441"/>
                      <a:pt x="1759" y="4410"/>
                      <a:pt x="1804" y="4339"/>
                    </a:cubicBezTo>
                    <a:cubicBezTo>
                      <a:pt x="1990" y="4037"/>
                      <a:pt x="1664" y="3189"/>
                      <a:pt x="1664" y="3188"/>
                    </a:cubicBezTo>
                    <a:lnTo>
                      <a:pt x="1664" y="3188"/>
                    </a:lnTo>
                    <a:cubicBezTo>
                      <a:pt x="1665" y="3189"/>
                      <a:pt x="2316" y="4805"/>
                      <a:pt x="3525" y="5061"/>
                    </a:cubicBezTo>
                    <a:cubicBezTo>
                      <a:pt x="3601" y="5077"/>
                      <a:pt x="3677" y="5084"/>
                      <a:pt x="3755" y="5084"/>
                    </a:cubicBezTo>
                    <a:cubicBezTo>
                      <a:pt x="4912" y="5084"/>
                      <a:pt x="6200" y="3397"/>
                      <a:pt x="6200" y="3397"/>
                    </a:cubicBezTo>
                    <a:lnTo>
                      <a:pt x="5154" y="1024"/>
                    </a:lnTo>
                    <a:lnTo>
                      <a:pt x="3281" y="1"/>
                    </a:lnTo>
                    <a:close/>
                  </a:path>
                </a:pathLst>
              </a:custGeom>
              <a:solidFill>
                <a:srgbClr val="EDBF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1218;p58">
                <a:extLst>
                  <a:ext uri="{FF2B5EF4-FFF2-40B4-BE49-F238E27FC236}">
                    <a16:creationId xmlns:a16="http://schemas.microsoft.com/office/drawing/2014/main" id="{E3F2B2AF-DD35-42AE-B386-B323638639E7}"/>
                  </a:ext>
                </a:extLst>
              </p:cNvPr>
              <p:cNvSpPr/>
              <p:nvPr/>
            </p:nvSpPr>
            <p:spPr>
              <a:xfrm>
                <a:off x="2980700" y="2649400"/>
                <a:ext cx="155025" cy="127125"/>
              </a:xfrm>
              <a:custGeom>
                <a:avLst/>
                <a:gdLst/>
                <a:ahLst/>
                <a:cxnLst/>
                <a:rect l="l" t="t" r="r" b="b"/>
                <a:pathLst>
                  <a:path w="6201" h="5085" extrusionOk="0">
                    <a:moveTo>
                      <a:pt x="3281" y="1"/>
                    </a:moveTo>
                    <a:lnTo>
                      <a:pt x="1199" y="385"/>
                    </a:lnTo>
                    <a:lnTo>
                      <a:pt x="896" y="1024"/>
                    </a:lnTo>
                    <a:cubicBezTo>
                      <a:pt x="257" y="1664"/>
                      <a:pt x="1" y="2862"/>
                      <a:pt x="489" y="3735"/>
                    </a:cubicBezTo>
                    <a:cubicBezTo>
                      <a:pt x="710" y="4131"/>
                      <a:pt x="1244" y="4441"/>
                      <a:pt x="1571" y="4441"/>
                    </a:cubicBezTo>
                    <a:cubicBezTo>
                      <a:pt x="1676" y="4441"/>
                      <a:pt x="1759" y="4410"/>
                      <a:pt x="1804" y="4339"/>
                    </a:cubicBezTo>
                    <a:cubicBezTo>
                      <a:pt x="1990" y="4037"/>
                      <a:pt x="1664" y="3189"/>
                      <a:pt x="1664" y="3188"/>
                    </a:cubicBezTo>
                    <a:lnTo>
                      <a:pt x="1664" y="3188"/>
                    </a:lnTo>
                    <a:cubicBezTo>
                      <a:pt x="1665" y="3189"/>
                      <a:pt x="2316" y="4805"/>
                      <a:pt x="3525" y="5061"/>
                    </a:cubicBezTo>
                    <a:cubicBezTo>
                      <a:pt x="3601" y="5077"/>
                      <a:pt x="3677" y="5084"/>
                      <a:pt x="3755" y="5084"/>
                    </a:cubicBezTo>
                    <a:cubicBezTo>
                      <a:pt x="4912" y="5084"/>
                      <a:pt x="6200" y="3397"/>
                      <a:pt x="6200" y="3397"/>
                    </a:cubicBezTo>
                    <a:lnTo>
                      <a:pt x="5154" y="1024"/>
                    </a:lnTo>
                    <a:lnTo>
                      <a:pt x="3281" y="1"/>
                    </a:lnTo>
                    <a:close/>
                  </a:path>
                </a:pathLst>
              </a:custGeom>
              <a:solidFill>
                <a:srgbClr val="EDBF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1219;p58">
                <a:extLst>
                  <a:ext uri="{FF2B5EF4-FFF2-40B4-BE49-F238E27FC236}">
                    <a16:creationId xmlns:a16="http://schemas.microsoft.com/office/drawing/2014/main" id="{3E45B29F-FF62-4796-8ECF-B30E81D92C23}"/>
                  </a:ext>
                </a:extLst>
              </p:cNvPr>
              <p:cNvSpPr/>
              <p:nvPr/>
            </p:nvSpPr>
            <p:spPr>
              <a:xfrm>
                <a:off x="2921475" y="2635200"/>
                <a:ext cx="319575" cy="187225"/>
              </a:xfrm>
              <a:custGeom>
                <a:avLst/>
                <a:gdLst/>
                <a:ahLst/>
                <a:cxnLst/>
                <a:rect l="l" t="t" r="r" b="b"/>
                <a:pathLst>
                  <a:path w="12783" h="7489" extrusionOk="0">
                    <a:moveTo>
                      <a:pt x="6441" y="1"/>
                    </a:moveTo>
                    <a:cubicBezTo>
                      <a:pt x="6338" y="1"/>
                      <a:pt x="6230" y="4"/>
                      <a:pt x="6115" y="11"/>
                    </a:cubicBezTo>
                    <a:cubicBezTo>
                      <a:pt x="4952" y="92"/>
                      <a:pt x="3812" y="313"/>
                      <a:pt x="2696" y="674"/>
                    </a:cubicBezTo>
                    <a:cubicBezTo>
                      <a:pt x="2231" y="806"/>
                      <a:pt x="1430" y="1423"/>
                      <a:pt x="702" y="1423"/>
                    </a:cubicBezTo>
                    <a:cubicBezTo>
                      <a:pt x="664" y="1423"/>
                      <a:pt x="627" y="1421"/>
                      <a:pt x="590" y="1418"/>
                    </a:cubicBezTo>
                    <a:cubicBezTo>
                      <a:pt x="568" y="1416"/>
                      <a:pt x="548" y="1415"/>
                      <a:pt x="529" y="1415"/>
                    </a:cubicBezTo>
                    <a:cubicBezTo>
                      <a:pt x="1" y="1415"/>
                      <a:pt x="609" y="2298"/>
                      <a:pt x="1926" y="2298"/>
                    </a:cubicBezTo>
                    <a:cubicBezTo>
                      <a:pt x="2193" y="2298"/>
                      <a:pt x="2490" y="2262"/>
                      <a:pt x="2812" y="2174"/>
                    </a:cubicBezTo>
                    <a:cubicBezTo>
                      <a:pt x="3729" y="1923"/>
                      <a:pt x="4482" y="1856"/>
                      <a:pt x="5023" y="1856"/>
                    </a:cubicBezTo>
                    <a:cubicBezTo>
                      <a:pt x="5635" y="1856"/>
                      <a:pt x="5976" y="1941"/>
                      <a:pt x="5976" y="1941"/>
                    </a:cubicBezTo>
                    <a:cubicBezTo>
                      <a:pt x="5976" y="1941"/>
                      <a:pt x="6988" y="3675"/>
                      <a:pt x="6836" y="3895"/>
                    </a:cubicBezTo>
                    <a:cubicBezTo>
                      <a:pt x="6826" y="3911"/>
                      <a:pt x="6806" y="3919"/>
                      <a:pt x="6776" y="3919"/>
                    </a:cubicBezTo>
                    <a:cubicBezTo>
                      <a:pt x="6448" y="3919"/>
                      <a:pt x="5002" y="3000"/>
                      <a:pt x="4267" y="3000"/>
                    </a:cubicBezTo>
                    <a:cubicBezTo>
                      <a:pt x="4106" y="3000"/>
                      <a:pt x="3979" y="3044"/>
                      <a:pt x="3905" y="3151"/>
                    </a:cubicBezTo>
                    <a:cubicBezTo>
                      <a:pt x="3452" y="3791"/>
                      <a:pt x="7139" y="7245"/>
                      <a:pt x="10000" y="7478"/>
                    </a:cubicBezTo>
                    <a:cubicBezTo>
                      <a:pt x="10092" y="7485"/>
                      <a:pt x="10180" y="7489"/>
                      <a:pt x="10264" y="7489"/>
                    </a:cubicBezTo>
                    <a:cubicBezTo>
                      <a:pt x="12783" y="7489"/>
                      <a:pt x="11617" y="4372"/>
                      <a:pt x="11617" y="4372"/>
                    </a:cubicBezTo>
                    <a:cubicBezTo>
                      <a:pt x="10430" y="3651"/>
                      <a:pt x="9442" y="2651"/>
                      <a:pt x="8721" y="1465"/>
                    </a:cubicBezTo>
                    <a:cubicBezTo>
                      <a:pt x="8160" y="547"/>
                      <a:pt x="7759" y="1"/>
                      <a:pt x="6441" y="1"/>
                    </a:cubicBezTo>
                    <a:close/>
                  </a:path>
                </a:pathLst>
              </a:custGeom>
              <a:solidFill>
                <a:srgbClr val="EDBF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220;p58">
                <a:extLst>
                  <a:ext uri="{FF2B5EF4-FFF2-40B4-BE49-F238E27FC236}">
                    <a16:creationId xmlns:a16="http://schemas.microsoft.com/office/drawing/2014/main" id="{C4FC8450-5C16-4582-AF8F-731A8203BDEF}"/>
                  </a:ext>
                </a:extLst>
              </p:cNvPr>
              <p:cNvSpPr/>
              <p:nvPr/>
            </p:nvSpPr>
            <p:spPr>
              <a:xfrm>
                <a:off x="3129600" y="2672375"/>
                <a:ext cx="519650" cy="615325"/>
              </a:xfrm>
              <a:custGeom>
                <a:avLst/>
                <a:gdLst/>
                <a:ahLst/>
                <a:cxnLst/>
                <a:rect l="l" t="t" r="r" b="b"/>
                <a:pathLst>
                  <a:path w="20786" h="24613" extrusionOk="0">
                    <a:moveTo>
                      <a:pt x="19809" y="1"/>
                    </a:moveTo>
                    <a:cubicBezTo>
                      <a:pt x="18296" y="1234"/>
                      <a:pt x="14621" y="11760"/>
                      <a:pt x="14621" y="11760"/>
                    </a:cubicBezTo>
                    <a:cubicBezTo>
                      <a:pt x="14621" y="11760"/>
                      <a:pt x="3310" y="1963"/>
                      <a:pt x="2771" y="1963"/>
                    </a:cubicBezTo>
                    <a:cubicBezTo>
                      <a:pt x="2765" y="1963"/>
                      <a:pt x="2760" y="1964"/>
                      <a:pt x="2757" y="1967"/>
                    </a:cubicBezTo>
                    <a:cubicBezTo>
                      <a:pt x="2454" y="2199"/>
                      <a:pt x="0" y="5351"/>
                      <a:pt x="0" y="5665"/>
                    </a:cubicBezTo>
                    <a:cubicBezTo>
                      <a:pt x="0" y="5735"/>
                      <a:pt x="686" y="6735"/>
                      <a:pt x="1757" y="8213"/>
                    </a:cubicBezTo>
                    <a:cubicBezTo>
                      <a:pt x="5165" y="12923"/>
                      <a:pt x="14237" y="24415"/>
                      <a:pt x="15005" y="24590"/>
                    </a:cubicBezTo>
                    <a:cubicBezTo>
                      <a:pt x="15072" y="24605"/>
                      <a:pt x="15157" y="24613"/>
                      <a:pt x="15257" y="24613"/>
                    </a:cubicBezTo>
                    <a:cubicBezTo>
                      <a:pt x="16629" y="24613"/>
                      <a:pt x="20786" y="23217"/>
                      <a:pt x="20786" y="23217"/>
                    </a:cubicBezTo>
                    <a:lnTo>
                      <a:pt x="20658" y="20379"/>
                    </a:lnTo>
                    <a:lnTo>
                      <a:pt x="19809" y="1"/>
                    </a:lnTo>
                    <a:close/>
                  </a:path>
                </a:pathLst>
              </a:custGeom>
              <a:solidFill>
                <a:schemeClr val="tx2">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221;p58">
                <a:extLst>
                  <a:ext uri="{FF2B5EF4-FFF2-40B4-BE49-F238E27FC236}">
                    <a16:creationId xmlns:a16="http://schemas.microsoft.com/office/drawing/2014/main" id="{393F1F66-3F28-41F2-8764-BBF229783FCD}"/>
                  </a:ext>
                </a:extLst>
              </p:cNvPr>
              <p:cNvSpPr/>
              <p:nvPr/>
            </p:nvSpPr>
            <p:spPr>
              <a:xfrm>
                <a:off x="3173500" y="2877675"/>
                <a:ext cx="475751" cy="410025"/>
              </a:xfrm>
              <a:custGeom>
                <a:avLst/>
                <a:gdLst/>
                <a:ahLst/>
                <a:cxnLst/>
                <a:rect l="l" t="t" r="r" b="b"/>
                <a:pathLst>
                  <a:path w="19030" h="16401" extrusionOk="0">
                    <a:moveTo>
                      <a:pt x="1" y="1"/>
                    </a:moveTo>
                    <a:lnTo>
                      <a:pt x="1" y="1"/>
                    </a:lnTo>
                    <a:cubicBezTo>
                      <a:pt x="3409" y="4711"/>
                      <a:pt x="12481" y="16203"/>
                      <a:pt x="13249" y="16378"/>
                    </a:cubicBezTo>
                    <a:cubicBezTo>
                      <a:pt x="13316" y="16393"/>
                      <a:pt x="13401" y="16401"/>
                      <a:pt x="13501" y="16401"/>
                    </a:cubicBezTo>
                    <a:cubicBezTo>
                      <a:pt x="14873" y="16401"/>
                      <a:pt x="19030" y="15005"/>
                      <a:pt x="19030" y="15005"/>
                    </a:cubicBezTo>
                    <a:lnTo>
                      <a:pt x="18902" y="12167"/>
                    </a:lnTo>
                    <a:lnTo>
                      <a:pt x="17727" y="10678"/>
                    </a:lnTo>
                    <a:cubicBezTo>
                      <a:pt x="16855" y="11969"/>
                      <a:pt x="13923" y="13098"/>
                      <a:pt x="13923" y="13098"/>
                    </a:cubicBez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222;p58">
                <a:extLst>
                  <a:ext uri="{FF2B5EF4-FFF2-40B4-BE49-F238E27FC236}">
                    <a16:creationId xmlns:a16="http://schemas.microsoft.com/office/drawing/2014/main" id="{FEDF01E9-262D-48BE-BC32-3C27072E6CF4}"/>
                  </a:ext>
                </a:extLst>
              </p:cNvPr>
              <p:cNvSpPr/>
              <p:nvPr/>
            </p:nvSpPr>
            <p:spPr>
              <a:xfrm>
                <a:off x="4540324" y="2941176"/>
                <a:ext cx="333426" cy="203500"/>
              </a:xfrm>
              <a:custGeom>
                <a:avLst/>
                <a:gdLst/>
                <a:ahLst/>
                <a:cxnLst/>
                <a:rect l="l" t="t" r="r" b="b"/>
                <a:pathLst>
                  <a:path w="13337" h="8140" extrusionOk="0">
                    <a:moveTo>
                      <a:pt x="8762" y="0"/>
                    </a:moveTo>
                    <a:cubicBezTo>
                      <a:pt x="8193" y="0"/>
                      <a:pt x="6460" y="594"/>
                      <a:pt x="5906" y="594"/>
                    </a:cubicBezTo>
                    <a:cubicBezTo>
                      <a:pt x="5879" y="594"/>
                      <a:pt x="5855" y="592"/>
                      <a:pt x="5834" y="589"/>
                    </a:cubicBezTo>
                    <a:cubicBezTo>
                      <a:pt x="5784" y="581"/>
                      <a:pt x="5738" y="577"/>
                      <a:pt x="5694" y="577"/>
                    </a:cubicBezTo>
                    <a:cubicBezTo>
                      <a:pt x="5295" y="577"/>
                      <a:pt x="5157" y="930"/>
                      <a:pt x="4811" y="1927"/>
                    </a:cubicBezTo>
                    <a:cubicBezTo>
                      <a:pt x="4415" y="3032"/>
                      <a:pt x="3869" y="3823"/>
                      <a:pt x="2485" y="4346"/>
                    </a:cubicBezTo>
                    <a:cubicBezTo>
                      <a:pt x="2485" y="4346"/>
                      <a:pt x="0" y="8140"/>
                      <a:pt x="2332" y="8140"/>
                    </a:cubicBezTo>
                    <a:cubicBezTo>
                      <a:pt x="2573" y="8140"/>
                      <a:pt x="2866" y="8100"/>
                      <a:pt x="3217" y="8010"/>
                    </a:cubicBezTo>
                    <a:cubicBezTo>
                      <a:pt x="6974" y="7068"/>
                      <a:pt x="11836" y="6079"/>
                      <a:pt x="11790" y="5603"/>
                    </a:cubicBezTo>
                    <a:cubicBezTo>
                      <a:pt x="11778" y="5444"/>
                      <a:pt x="11616" y="5391"/>
                      <a:pt x="11406" y="5391"/>
                    </a:cubicBezTo>
                    <a:cubicBezTo>
                      <a:pt x="11298" y="5391"/>
                      <a:pt x="11176" y="5405"/>
                      <a:pt x="11056" y="5426"/>
                    </a:cubicBezTo>
                    <a:lnTo>
                      <a:pt x="11056" y="5426"/>
                    </a:lnTo>
                    <a:cubicBezTo>
                      <a:pt x="11803" y="5220"/>
                      <a:pt x="12895" y="4874"/>
                      <a:pt x="12895" y="4614"/>
                    </a:cubicBezTo>
                    <a:cubicBezTo>
                      <a:pt x="12895" y="4374"/>
                      <a:pt x="12342" y="4327"/>
                      <a:pt x="11907" y="4327"/>
                    </a:cubicBezTo>
                    <a:cubicBezTo>
                      <a:pt x="11626" y="4327"/>
                      <a:pt x="11394" y="4346"/>
                      <a:pt x="11394" y="4346"/>
                    </a:cubicBezTo>
                    <a:cubicBezTo>
                      <a:pt x="11394" y="4346"/>
                      <a:pt x="13337" y="4149"/>
                      <a:pt x="13139" y="3672"/>
                    </a:cubicBezTo>
                    <a:cubicBezTo>
                      <a:pt x="13006" y="3351"/>
                      <a:pt x="12411" y="3299"/>
                      <a:pt x="12035" y="3299"/>
                    </a:cubicBezTo>
                    <a:cubicBezTo>
                      <a:pt x="11851" y="3299"/>
                      <a:pt x="11720" y="3311"/>
                      <a:pt x="11720" y="3311"/>
                    </a:cubicBezTo>
                    <a:cubicBezTo>
                      <a:pt x="11720" y="3311"/>
                      <a:pt x="13023" y="3079"/>
                      <a:pt x="12395" y="2637"/>
                    </a:cubicBezTo>
                    <a:cubicBezTo>
                      <a:pt x="11766" y="2206"/>
                      <a:pt x="6823" y="1857"/>
                      <a:pt x="6823" y="1857"/>
                    </a:cubicBezTo>
                    <a:cubicBezTo>
                      <a:pt x="8091" y="1776"/>
                      <a:pt x="9196" y="229"/>
                      <a:pt x="8917" y="31"/>
                    </a:cubicBezTo>
                    <a:cubicBezTo>
                      <a:pt x="8887" y="10"/>
                      <a:pt x="8834" y="0"/>
                      <a:pt x="8762" y="0"/>
                    </a:cubicBezTo>
                    <a:close/>
                  </a:path>
                </a:pathLst>
              </a:custGeom>
              <a:solidFill>
                <a:srgbClr val="EDBF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223;p58">
                <a:extLst>
                  <a:ext uri="{FF2B5EF4-FFF2-40B4-BE49-F238E27FC236}">
                    <a16:creationId xmlns:a16="http://schemas.microsoft.com/office/drawing/2014/main" id="{C20433A9-AA4F-46F2-8E3C-38F874CF0C80}"/>
                  </a:ext>
                </a:extLst>
              </p:cNvPr>
              <p:cNvSpPr/>
              <p:nvPr/>
            </p:nvSpPr>
            <p:spPr>
              <a:xfrm>
                <a:off x="4666700" y="3048650"/>
                <a:ext cx="90750" cy="20675"/>
              </a:xfrm>
              <a:custGeom>
                <a:avLst/>
                <a:gdLst/>
                <a:ahLst/>
                <a:cxnLst/>
                <a:rect l="l" t="t" r="r" b="b"/>
                <a:pathLst>
                  <a:path w="3630" h="827" fill="none" extrusionOk="0">
                    <a:moveTo>
                      <a:pt x="3629" y="280"/>
                    </a:moveTo>
                    <a:cubicBezTo>
                      <a:pt x="2094" y="1"/>
                      <a:pt x="0" y="827"/>
                      <a:pt x="0" y="827"/>
                    </a:cubicBezTo>
                  </a:path>
                </a:pathLst>
              </a:custGeom>
              <a:noFill/>
              <a:ln w="3775" cap="rnd" cmpd="sng">
                <a:solidFill>
                  <a:srgbClr val="DD996B"/>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224;p58">
                <a:extLst>
                  <a:ext uri="{FF2B5EF4-FFF2-40B4-BE49-F238E27FC236}">
                    <a16:creationId xmlns:a16="http://schemas.microsoft.com/office/drawing/2014/main" id="{9886AABA-54C1-4315-A27E-2EDB5DBC4F57}"/>
                  </a:ext>
                </a:extLst>
              </p:cNvPr>
              <p:cNvSpPr/>
              <p:nvPr/>
            </p:nvSpPr>
            <p:spPr>
              <a:xfrm>
                <a:off x="4801900" y="3022500"/>
                <a:ext cx="38425" cy="6400"/>
              </a:xfrm>
              <a:custGeom>
                <a:avLst/>
                <a:gdLst/>
                <a:ahLst/>
                <a:cxnLst/>
                <a:rect l="l" t="t" r="r" b="b"/>
                <a:pathLst>
                  <a:path w="1537" h="256" fill="none" extrusionOk="0">
                    <a:moveTo>
                      <a:pt x="1" y="256"/>
                    </a:moveTo>
                    <a:lnTo>
                      <a:pt x="1536" y="0"/>
                    </a:lnTo>
                  </a:path>
                </a:pathLst>
              </a:custGeom>
              <a:noFill/>
              <a:ln w="3775" cap="rnd" cmpd="sng">
                <a:solidFill>
                  <a:srgbClr val="DD996B"/>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225;p58">
                <a:extLst>
                  <a:ext uri="{FF2B5EF4-FFF2-40B4-BE49-F238E27FC236}">
                    <a16:creationId xmlns:a16="http://schemas.microsoft.com/office/drawing/2014/main" id="{E62971B1-5706-408E-AE10-B1D5DF2E288C}"/>
                  </a:ext>
                </a:extLst>
              </p:cNvPr>
              <p:cNvSpPr/>
              <p:nvPr/>
            </p:nvSpPr>
            <p:spPr>
              <a:xfrm>
                <a:off x="4789100" y="3048950"/>
                <a:ext cx="41625" cy="5250"/>
              </a:xfrm>
              <a:custGeom>
                <a:avLst/>
                <a:gdLst/>
                <a:ahLst/>
                <a:cxnLst/>
                <a:rect l="l" t="t" r="r" b="b"/>
                <a:pathLst>
                  <a:path w="1665" h="210" fill="none" extrusionOk="0">
                    <a:moveTo>
                      <a:pt x="1" y="210"/>
                    </a:moveTo>
                    <a:lnTo>
                      <a:pt x="1664" y="0"/>
                    </a:lnTo>
                  </a:path>
                </a:pathLst>
              </a:custGeom>
              <a:noFill/>
              <a:ln w="3775" cap="rnd" cmpd="sng">
                <a:solidFill>
                  <a:srgbClr val="DD996B"/>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226;p58">
                <a:extLst>
                  <a:ext uri="{FF2B5EF4-FFF2-40B4-BE49-F238E27FC236}">
                    <a16:creationId xmlns:a16="http://schemas.microsoft.com/office/drawing/2014/main" id="{F88E69DB-6286-4D73-BD34-A86D4088E6EB}"/>
                  </a:ext>
                </a:extLst>
              </p:cNvPr>
              <p:cNvSpPr/>
              <p:nvPr/>
            </p:nvSpPr>
            <p:spPr>
              <a:xfrm>
                <a:off x="4776025" y="3081225"/>
                <a:ext cx="23875" cy="1200"/>
              </a:xfrm>
              <a:custGeom>
                <a:avLst/>
                <a:gdLst/>
                <a:ahLst/>
                <a:cxnLst/>
                <a:rect l="l" t="t" r="r" b="b"/>
                <a:pathLst>
                  <a:path w="955" h="48" fill="none" extrusionOk="0">
                    <a:moveTo>
                      <a:pt x="0" y="47"/>
                    </a:moveTo>
                    <a:lnTo>
                      <a:pt x="954" y="1"/>
                    </a:lnTo>
                  </a:path>
                </a:pathLst>
              </a:custGeom>
              <a:noFill/>
              <a:ln w="3775" cap="rnd" cmpd="sng">
                <a:solidFill>
                  <a:srgbClr val="DD996B"/>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227;p58">
                <a:extLst>
                  <a:ext uri="{FF2B5EF4-FFF2-40B4-BE49-F238E27FC236}">
                    <a16:creationId xmlns:a16="http://schemas.microsoft.com/office/drawing/2014/main" id="{26410B9B-D46B-4EF7-9209-818FA39DAF12}"/>
                  </a:ext>
                </a:extLst>
              </p:cNvPr>
              <p:cNvSpPr/>
              <p:nvPr/>
            </p:nvSpPr>
            <p:spPr>
              <a:xfrm>
                <a:off x="3597175" y="2114275"/>
                <a:ext cx="505427" cy="600100"/>
              </a:xfrm>
              <a:custGeom>
                <a:avLst/>
                <a:gdLst/>
                <a:ahLst/>
                <a:cxnLst/>
                <a:rect l="l" t="t" r="r" b="b"/>
                <a:pathLst>
                  <a:path w="20217" h="24004" extrusionOk="0">
                    <a:moveTo>
                      <a:pt x="9912" y="0"/>
                    </a:moveTo>
                    <a:cubicBezTo>
                      <a:pt x="7490" y="0"/>
                      <a:pt x="5059" y="1335"/>
                      <a:pt x="3257" y="4808"/>
                    </a:cubicBezTo>
                    <a:cubicBezTo>
                      <a:pt x="419" y="5006"/>
                      <a:pt x="1" y="8821"/>
                      <a:pt x="1431" y="13380"/>
                    </a:cubicBezTo>
                    <a:cubicBezTo>
                      <a:pt x="1931" y="14997"/>
                      <a:pt x="2292" y="16090"/>
                      <a:pt x="2501" y="16858"/>
                    </a:cubicBezTo>
                    <a:cubicBezTo>
                      <a:pt x="2908" y="18265"/>
                      <a:pt x="2862" y="18545"/>
                      <a:pt x="2490" y="18766"/>
                    </a:cubicBezTo>
                    <a:cubicBezTo>
                      <a:pt x="1908" y="19103"/>
                      <a:pt x="780" y="20196"/>
                      <a:pt x="629" y="20534"/>
                    </a:cubicBezTo>
                    <a:cubicBezTo>
                      <a:pt x="489" y="20871"/>
                      <a:pt x="4351" y="23930"/>
                      <a:pt x="6200" y="24000"/>
                    </a:cubicBezTo>
                    <a:cubicBezTo>
                      <a:pt x="6273" y="24002"/>
                      <a:pt x="6359" y="24004"/>
                      <a:pt x="6458" y="24004"/>
                    </a:cubicBezTo>
                    <a:cubicBezTo>
                      <a:pt x="8853" y="24004"/>
                      <a:pt x="18542" y="23206"/>
                      <a:pt x="19134" y="22302"/>
                    </a:cubicBezTo>
                    <a:cubicBezTo>
                      <a:pt x="19751" y="21348"/>
                      <a:pt x="20216" y="19987"/>
                      <a:pt x="20158" y="19510"/>
                    </a:cubicBezTo>
                    <a:cubicBezTo>
                      <a:pt x="20088" y="19033"/>
                      <a:pt x="17297" y="17940"/>
                      <a:pt x="17087" y="17335"/>
                    </a:cubicBezTo>
                    <a:cubicBezTo>
                      <a:pt x="16889" y="16718"/>
                      <a:pt x="18948" y="13334"/>
                      <a:pt x="19204" y="9437"/>
                    </a:cubicBezTo>
                    <a:cubicBezTo>
                      <a:pt x="19332" y="7285"/>
                      <a:pt x="18169" y="4866"/>
                      <a:pt x="16343" y="3028"/>
                    </a:cubicBezTo>
                    <a:cubicBezTo>
                      <a:pt x="14597" y="1254"/>
                      <a:pt x="12259" y="0"/>
                      <a:pt x="9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1228;p58">
                <a:extLst>
                  <a:ext uri="{FF2B5EF4-FFF2-40B4-BE49-F238E27FC236}">
                    <a16:creationId xmlns:a16="http://schemas.microsoft.com/office/drawing/2014/main" id="{0A93E5F9-D054-404F-B44B-ECDD65FD8145}"/>
                  </a:ext>
                </a:extLst>
              </p:cNvPr>
              <p:cNvSpPr/>
              <p:nvPr/>
            </p:nvSpPr>
            <p:spPr>
              <a:xfrm>
                <a:off x="3609400" y="2189975"/>
                <a:ext cx="493200" cy="524400"/>
              </a:xfrm>
              <a:custGeom>
                <a:avLst/>
                <a:gdLst/>
                <a:ahLst/>
                <a:cxnLst/>
                <a:rect l="l" t="t" r="r" b="b"/>
                <a:pathLst>
                  <a:path w="19728" h="20976" extrusionOk="0">
                    <a:moveTo>
                      <a:pt x="15854" y="0"/>
                    </a:moveTo>
                    <a:cubicBezTo>
                      <a:pt x="15854" y="198"/>
                      <a:pt x="15900" y="384"/>
                      <a:pt x="15982" y="570"/>
                    </a:cubicBezTo>
                    <a:cubicBezTo>
                      <a:pt x="16528" y="1826"/>
                      <a:pt x="17156" y="2873"/>
                      <a:pt x="17331" y="4281"/>
                    </a:cubicBezTo>
                    <a:cubicBezTo>
                      <a:pt x="17401" y="4874"/>
                      <a:pt x="17424" y="5490"/>
                      <a:pt x="17215" y="6060"/>
                    </a:cubicBezTo>
                    <a:cubicBezTo>
                      <a:pt x="17005" y="6619"/>
                      <a:pt x="16575" y="7130"/>
                      <a:pt x="15993" y="7282"/>
                    </a:cubicBezTo>
                    <a:cubicBezTo>
                      <a:pt x="15633" y="7375"/>
                      <a:pt x="15237" y="7328"/>
                      <a:pt x="14888" y="7468"/>
                    </a:cubicBezTo>
                    <a:cubicBezTo>
                      <a:pt x="14167" y="7782"/>
                      <a:pt x="14074" y="8735"/>
                      <a:pt x="14016" y="9526"/>
                    </a:cubicBezTo>
                    <a:cubicBezTo>
                      <a:pt x="13923" y="10934"/>
                      <a:pt x="13644" y="12330"/>
                      <a:pt x="13202" y="13679"/>
                    </a:cubicBezTo>
                    <a:cubicBezTo>
                      <a:pt x="12923" y="14493"/>
                      <a:pt x="12574" y="15307"/>
                      <a:pt x="11911" y="15842"/>
                    </a:cubicBezTo>
                    <a:cubicBezTo>
                      <a:pt x="11399" y="16249"/>
                      <a:pt x="10759" y="16447"/>
                      <a:pt x="10108" y="16540"/>
                    </a:cubicBezTo>
                    <a:cubicBezTo>
                      <a:pt x="9832" y="16576"/>
                      <a:pt x="9557" y="16593"/>
                      <a:pt x="9284" y="16593"/>
                    </a:cubicBezTo>
                    <a:cubicBezTo>
                      <a:pt x="7088" y="16593"/>
                      <a:pt x="4966" y="15500"/>
                      <a:pt x="3001" y="14435"/>
                    </a:cubicBezTo>
                    <a:cubicBezTo>
                      <a:pt x="2664" y="14260"/>
                      <a:pt x="2326" y="14051"/>
                      <a:pt x="2012" y="13830"/>
                    </a:cubicBezTo>
                    <a:lnTo>
                      <a:pt x="2012" y="13830"/>
                    </a:lnTo>
                    <a:cubicBezTo>
                      <a:pt x="2419" y="15237"/>
                      <a:pt x="2373" y="15517"/>
                      <a:pt x="2001" y="15738"/>
                    </a:cubicBezTo>
                    <a:cubicBezTo>
                      <a:pt x="1419" y="16075"/>
                      <a:pt x="291" y="17168"/>
                      <a:pt x="140" y="17506"/>
                    </a:cubicBezTo>
                    <a:cubicBezTo>
                      <a:pt x="0" y="17843"/>
                      <a:pt x="3862" y="20902"/>
                      <a:pt x="5711" y="20972"/>
                    </a:cubicBezTo>
                    <a:cubicBezTo>
                      <a:pt x="5784" y="20974"/>
                      <a:pt x="5870" y="20976"/>
                      <a:pt x="5969" y="20976"/>
                    </a:cubicBezTo>
                    <a:cubicBezTo>
                      <a:pt x="8364" y="20976"/>
                      <a:pt x="18053" y="20178"/>
                      <a:pt x="18645" y="19274"/>
                    </a:cubicBezTo>
                    <a:cubicBezTo>
                      <a:pt x="19262" y="18320"/>
                      <a:pt x="19727" y="16959"/>
                      <a:pt x="19669" y="16482"/>
                    </a:cubicBezTo>
                    <a:cubicBezTo>
                      <a:pt x="19599" y="16005"/>
                      <a:pt x="16808" y="14912"/>
                      <a:pt x="16598" y="14307"/>
                    </a:cubicBezTo>
                    <a:cubicBezTo>
                      <a:pt x="16400" y="13690"/>
                      <a:pt x="18459" y="10306"/>
                      <a:pt x="18715" y="6409"/>
                    </a:cubicBezTo>
                    <a:cubicBezTo>
                      <a:pt x="18855" y="4257"/>
                      <a:pt x="17680" y="1850"/>
                      <a:pt x="158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1229;p58">
                <a:extLst>
                  <a:ext uri="{FF2B5EF4-FFF2-40B4-BE49-F238E27FC236}">
                    <a16:creationId xmlns:a16="http://schemas.microsoft.com/office/drawing/2014/main" id="{0BC945CC-4D5C-4AA4-A47F-D0F54AB6712A}"/>
                  </a:ext>
                </a:extLst>
              </p:cNvPr>
              <p:cNvSpPr/>
              <p:nvPr/>
            </p:nvSpPr>
            <p:spPr>
              <a:xfrm>
                <a:off x="3540476" y="3655050"/>
                <a:ext cx="692375" cy="962425"/>
              </a:xfrm>
              <a:custGeom>
                <a:avLst/>
                <a:gdLst/>
                <a:ahLst/>
                <a:cxnLst/>
                <a:rect l="l" t="t" r="r" b="b"/>
                <a:pathLst>
                  <a:path w="27695" h="38497" extrusionOk="0">
                    <a:moveTo>
                      <a:pt x="11478" y="1"/>
                    </a:moveTo>
                    <a:cubicBezTo>
                      <a:pt x="6671" y="1"/>
                      <a:pt x="1716" y="1348"/>
                      <a:pt x="1140" y="6743"/>
                    </a:cubicBezTo>
                    <a:cubicBezTo>
                      <a:pt x="0" y="17513"/>
                      <a:pt x="3048" y="38496"/>
                      <a:pt x="3048" y="38496"/>
                    </a:cubicBezTo>
                    <a:lnTo>
                      <a:pt x="11062" y="38496"/>
                    </a:lnTo>
                    <a:lnTo>
                      <a:pt x="11190" y="17548"/>
                    </a:lnTo>
                    <a:lnTo>
                      <a:pt x="13679" y="38496"/>
                    </a:lnTo>
                    <a:lnTo>
                      <a:pt x="26764" y="38496"/>
                    </a:lnTo>
                    <a:cubicBezTo>
                      <a:pt x="26764" y="38496"/>
                      <a:pt x="27695" y="21677"/>
                      <a:pt x="26160" y="10127"/>
                    </a:cubicBezTo>
                    <a:lnTo>
                      <a:pt x="20937" y="1346"/>
                    </a:lnTo>
                    <a:cubicBezTo>
                      <a:pt x="20937" y="1346"/>
                      <a:pt x="16281" y="1"/>
                      <a:pt x="114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1230;p58">
                <a:extLst>
                  <a:ext uri="{FF2B5EF4-FFF2-40B4-BE49-F238E27FC236}">
                    <a16:creationId xmlns:a16="http://schemas.microsoft.com/office/drawing/2014/main" id="{EAE927F4-28A1-4FCA-812A-AD406F82FC2C}"/>
                  </a:ext>
                </a:extLst>
              </p:cNvPr>
              <p:cNvSpPr/>
              <p:nvPr/>
            </p:nvSpPr>
            <p:spPr>
              <a:xfrm>
                <a:off x="3803050" y="3738400"/>
                <a:ext cx="37250" cy="339675"/>
              </a:xfrm>
              <a:custGeom>
                <a:avLst/>
                <a:gdLst/>
                <a:ahLst/>
                <a:cxnLst/>
                <a:rect l="l" t="t" r="r" b="b"/>
                <a:pathLst>
                  <a:path w="1490" h="13587" fill="none" extrusionOk="0">
                    <a:moveTo>
                      <a:pt x="1" y="1"/>
                    </a:moveTo>
                    <a:lnTo>
                      <a:pt x="1" y="13586"/>
                    </a:lnTo>
                    <a:lnTo>
                      <a:pt x="1489" y="13586"/>
                    </a:lnTo>
                    <a:lnTo>
                      <a:pt x="1489" y="454"/>
                    </a:lnTo>
                  </a:path>
                </a:pathLst>
              </a:custGeom>
              <a:noFill/>
              <a:ln w="3775" cap="flat" cmpd="sng">
                <a:solidFill>
                  <a:schemeClr val="lt1"/>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1231;p58">
                <a:extLst>
                  <a:ext uri="{FF2B5EF4-FFF2-40B4-BE49-F238E27FC236}">
                    <a16:creationId xmlns:a16="http://schemas.microsoft.com/office/drawing/2014/main" id="{5E6DB40A-6558-407D-A1F8-964DFE3E5730}"/>
                  </a:ext>
                </a:extLst>
              </p:cNvPr>
              <p:cNvSpPr/>
              <p:nvPr/>
            </p:nvSpPr>
            <p:spPr>
              <a:xfrm>
                <a:off x="3760600" y="4078050"/>
                <a:ext cx="129125" cy="25"/>
              </a:xfrm>
              <a:custGeom>
                <a:avLst/>
                <a:gdLst/>
                <a:ahLst/>
                <a:cxnLst/>
                <a:rect l="l" t="t" r="r" b="b"/>
                <a:pathLst>
                  <a:path w="5165" h="1" fill="none" extrusionOk="0">
                    <a:moveTo>
                      <a:pt x="0" y="0"/>
                    </a:moveTo>
                    <a:lnTo>
                      <a:pt x="5165" y="0"/>
                    </a:lnTo>
                  </a:path>
                </a:pathLst>
              </a:custGeom>
              <a:noFill/>
              <a:ln w="3775" cap="flat" cmpd="sng">
                <a:solidFill>
                  <a:schemeClr val="lt1"/>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1232;p58">
                <a:extLst>
                  <a:ext uri="{FF2B5EF4-FFF2-40B4-BE49-F238E27FC236}">
                    <a16:creationId xmlns:a16="http://schemas.microsoft.com/office/drawing/2014/main" id="{10F2A28B-0798-4B58-BD13-B7A64ACE42E5}"/>
                  </a:ext>
                </a:extLst>
              </p:cNvPr>
              <p:cNvSpPr/>
              <p:nvPr/>
            </p:nvSpPr>
            <p:spPr>
              <a:xfrm>
                <a:off x="3612875" y="3522350"/>
                <a:ext cx="544375" cy="498324"/>
              </a:xfrm>
              <a:custGeom>
                <a:avLst/>
                <a:gdLst/>
                <a:ahLst/>
                <a:cxnLst/>
                <a:rect l="l" t="t" r="r" b="b"/>
                <a:pathLst>
                  <a:path w="21775" h="19933" extrusionOk="0">
                    <a:moveTo>
                      <a:pt x="1990" y="0"/>
                    </a:moveTo>
                    <a:lnTo>
                      <a:pt x="582" y="6130"/>
                    </a:lnTo>
                    <a:lnTo>
                      <a:pt x="1" y="18925"/>
                    </a:lnTo>
                    <a:cubicBezTo>
                      <a:pt x="3037" y="19730"/>
                      <a:pt x="8453" y="19932"/>
                      <a:pt x="13123" y="19932"/>
                    </a:cubicBezTo>
                    <a:cubicBezTo>
                      <a:pt x="17827" y="19932"/>
                      <a:pt x="21775" y="19727"/>
                      <a:pt x="21775" y="19727"/>
                    </a:cubicBezTo>
                    <a:lnTo>
                      <a:pt x="19530" y="1117"/>
                    </a:lnTo>
                    <a:lnTo>
                      <a:pt x="1990"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1233;p58">
                <a:extLst>
                  <a:ext uri="{FF2B5EF4-FFF2-40B4-BE49-F238E27FC236}">
                    <a16:creationId xmlns:a16="http://schemas.microsoft.com/office/drawing/2014/main" id="{4794C1CC-9CBE-4321-B3B7-4A9DD24836BE}"/>
                  </a:ext>
                </a:extLst>
              </p:cNvPr>
              <p:cNvSpPr/>
              <p:nvPr/>
            </p:nvSpPr>
            <p:spPr>
              <a:xfrm>
                <a:off x="3616650" y="2625850"/>
                <a:ext cx="447275" cy="1232375"/>
              </a:xfrm>
              <a:custGeom>
                <a:avLst/>
                <a:gdLst/>
                <a:ahLst/>
                <a:cxnLst/>
                <a:rect l="l" t="t" r="r" b="b"/>
                <a:pathLst>
                  <a:path w="17891" h="49295" extrusionOk="0">
                    <a:moveTo>
                      <a:pt x="7457" y="1"/>
                    </a:moveTo>
                    <a:cubicBezTo>
                      <a:pt x="7457" y="1"/>
                      <a:pt x="1629" y="11609"/>
                      <a:pt x="1211" y="22833"/>
                    </a:cubicBezTo>
                    <a:cubicBezTo>
                      <a:pt x="792" y="34058"/>
                      <a:pt x="1" y="49295"/>
                      <a:pt x="1" y="49295"/>
                    </a:cubicBezTo>
                    <a:lnTo>
                      <a:pt x="5561" y="49295"/>
                    </a:lnTo>
                    <a:lnTo>
                      <a:pt x="6480" y="44212"/>
                    </a:lnTo>
                    <a:lnTo>
                      <a:pt x="8329" y="49295"/>
                    </a:lnTo>
                    <a:lnTo>
                      <a:pt x="17890" y="49295"/>
                    </a:lnTo>
                    <a:lnTo>
                      <a:pt x="14633" y="1"/>
                    </a:lnTo>
                    <a:close/>
                  </a:path>
                </a:pathLst>
              </a:custGeom>
              <a:solidFill>
                <a:schemeClr val="tx2">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1234;p58">
                <a:extLst>
                  <a:ext uri="{FF2B5EF4-FFF2-40B4-BE49-F238E27FC236}">
                    <a16:creationId xmlns:a16="http://schemas.microsoft.com/office/drawing/2014/main" id="{F6B83FF1-FC80-4D80-92A8-4A8EFFB98D48}"/>
                  </a:ext>
                </a:extLst>
              </p:cNvPr>
              <p:cNvSpPr/>
              <p:nvPr/>
            </p:nvSpPr>
            <p:spPr>
              <a:xfrm>
                <a:off x="3926051" y="2625850"/>
                <a:ext cx="715952" cy="1619075"/>
              </a:xfrm>
              <a:custGeom>
                <a:avLst/>
                <a:gdLst/>
                <a:ahLst/>
                <a:cxnLst/>
                <a:rect l="l" t="t" r="r" b="b"/>
                <a:pathLst>
                  <a:path w="28638" h="64763" extrusionOk="0">
                    <a:moveTo>
                      <a:pt x="2257" y="1"/>
                    </a:moveTo>
                    <a:cubicBezTo>
                      <a:pt x="2257" y="1"/>
                      <a:pt x="1466" y="15529"/>
                      <a:pt x="734" y="27265"/>
                    </a:cubicBezTo>
                    <a:cubicBezTo>
                      <a:pt x="1" y="39001"/>
                      <a:pt x="1594" y="64683"/>
                      <a:pt x="1594" y="64683"/>
                    </a:cubicBezTo>
                    <a:cubicBezTo>
                      <a:pt x="2109" y="64739"/>
                      <a:pt x="2825" y="64763"/>
                      <a:pt x="3667" y="64763"/>
                    </a:cubicBezTo>
                    <a:cubicBezTo>
                      <a:pt x="8233" y="64763"/>
                      <a:pt x="16506" y="64067"/>
                      <a:pt x="16506" y="64067"/>
                    </a:cubicBezTo>
                    <a:cubicBezTo>
                      <a:pt x="15773" y="55634"/>
                      <a:pt x="9178" y="31185"/>
                      <a:pt x="9178" y="31185"/>
                    </a:cubicBezTo>
                    <a:lnTo>
                      <a:pt x="9422" y="21647"/>
                    </a:lnTo>
                    <a:cubicBezTo>
                      <a:pt x="9422" y="21647"/>
                      <a:pt x="9434" y="21658"/>
                      <a:pt x="9434" y="21658"/>
                    </a:cubicBezTo>
                    <a:cubicBezTo>
                      <a:pt x="9643" y="22100"/>
                      <a:pt x="12877" y="28730"/>
                      <a:pt x="13831" y="28730"/>
                    </a:cubicBezTo>
                    <a:cubicBezTo>
                      <a:pt x="14808" y="28730"/>
                      <a:pt x="28498" y="22380"/>
                      <a:pt x="28626" y="22007"/>
                    </a:cubicBezTo>
                    <a:cubicBezTo>
                      <a:pt x="28637" y="21926"/>
                      <a:pt x="28626" y="21589"/>
                      <a:pt x="28568" y="21123"/>
                    </a:cubicBezTo>
                    <a:cubicBezTo>
                      <a:pt x="28393" y="19530"/>
                      <a:pt x="27881" y="16378"/>
                      <a:pt x="27881" y="16378"/>
                    </a:cubicBezTo>
                    <a:lnTo>
                      <a:pt x="16994" y="19321"/>
                    </a:lnTo>
                    <a:cubicBezTo>
                      <a:pt x="16994" y="19321"/>
                      <a:pt x="12598" y="3420"/>
                      <a:pt x="12225" y="2525"/>
                    </a:cubicBezTo>
                    <a:cubicBezTo>
                      <a:pt x="11865" y="1629"/>
                      <a:pt x="3548" y="117"/>
                      <a:pt x="2257" y="1"/>
                    </a:cubicBezTo>
                    <a:close/>
                  </a:path>
                </a:pathLst>
              </a:custGeom>
              <a:solidFill>
                <a:schemeClr val="tx2">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1235;p58">
                <a:extLst>
                  <a:ext uri="{FF2B5EF4-FFF2-40B4-BE49-F238E27FC236}">
                    <a16:creationId xmlns:a16="http://schemas.microsoft.com/office/drawing/2014/main" id="{9EF63D5C-BECD-4B46-997D-811254E4533D}"/>
                  </a:ext>
                </a:extLst>
              </p:cNvPr>
              <p:cNvSpPr/>
              <p:nvPr/>
            </p:nvSpPr>
            <p:spPr>
              <a:xfrm>
                <a:off x="3494825" y="2625850"/>
                <a:ext cx="308250" cy="1619125"/>
              </a:xfrm>
              <a:custGeom>
                <a:avLst/>
                <a:gdLst/>
                <a:ahLst/>
                <a:cxnLst/>
                <a:rect l="l" t="t" r="r" b="b"/>
                <a:pathLst>
                  <a:path w="12330" h="64765" extrusionOk="0">
                    <a:moveTo>
                      <a:pt x="12330" y="1"/>
                    </a:moveTo>
                    <a:lnTo>
                      <a:pt x="12330" y="1"/>
                    </a:lnTo>
                    <a:cubicBezTo>
                      <a:pt x="6188" y="606"/>
                      <a:pt x="5013" y="1338"/>
                      <a:pt x="5013" y="2525"/>
                    </a:cubicBezTo>
                    <a:cubicBezTo>
                      <a:pt x="5013" y="3711"/>
                      <a:pt x="3432" y="32522"/>
                      <a:pt x="3304" y="33743"/>
                    </a:cubicBezTo>
                    <a:cubicBezTo>
                      <a:pt x="3187" y="34965"/>
                      <a:pt x="0" y="64195"/>
                      <a:pt x="0" y="64195"/>
                    </a:cubicBezTo>
                    <a:cubicBezTo>
                      <a:pt x="1594" y="64683"/>
                      <a:pt x="9178" y="64764"/>
                      <a:pt x="9178" y="64764"/>
                    </a:cubicBezTo>
                    <a:cubicBezTo>
                      <a:pt x="9178" y="64764"/>
                      <a:pt x="8328" y="48667"/>
                      <a:pt x="8445" y="43525"/>
                    </a:cubicBezTo>
                    <a:cubicBezTo>
                      <a:pt x="8573" y="38396"/>
                      <a:pt x="10887" y="5619"/>
                      <a:pt x="12330" y="1"/>
                    </a:cubicBezTo>
                    <a:close/>
                  </a:path>
                </a:pathLst>
              </a:custGeom>
              <a:solidFill>
                <a:schemeClr val="tx2">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1236;p58">
                <a:extLst>
                  <a:ext uri="{FF2B5EF4-FFF2-40B4-BE49-F238E27FC236}">
                    <a16:creationId xmlns:a16="http://schemas.microsoft.com/office/drawing/2014/main" id="{4805BFDB-3828-46DE-8D57-6B02B2050615}"/>
                  </a:ext>
                </a:extLst>
              </p:cNvPr>
              <p:cNvSpPr/>
              <p:nvPr/>
            </p:nvSpPr>
            <p:spPr>
              <a:xfrm>
                <a:off x="3803050" y="2621600"/>
                <a:ext cx="179450" cy="175550"/>
              </a:xfrm>
              <a:custGeom>
                <a:avLst/>
                <a:gdLst/>
                <a:ahLst/>
                <a:cxnLst/>
                <a:rect l="l" t="t" r="r" b="b"/>
                <a:pathLst>
                  <a:path w="7178" h="7022" extrusionOk="0">
                    <a:moveTo>
                      <a:pt x="3241" y="0"/>
                    </a:moveTo>
                    <a:cubicBezTo>
                      <a:pt x="2178" y="0"/>
                      <a:pt x="1036" y="43"/>
                      <a:pt x="1" y="171"/>
                    </a:cubicBezTo>
                    <a:cubicBezTo>
                      <a:pt x="1" y="171"/>
                      <a:pt x="454" y="4835"/>
                      <a:pt x="1908" y="7022"/>
                    </a:cubicBezTo>
                    <a:cubicBezTo>
                      <a:pt x="1908" y="7022"/>
                      <a:pt x="5491" y="3904"/>
                      <a:pt x="7177" y="171"/>
                    </a:cubicBezTo>
                    <a:cubicBezTo>
                      <a:pt x="7177" y="171"/>
                      <a:pt x="5368" y="0"/>
                      <a:pt x="3241" y="0"/>
                    </a:cubicBezTo>
                    <a:close/>
                  </a:path>
                </a:pathLst>
              </a:custGeom>
              <a:solidFill>
                <a:srgbClr val="EDBF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1237;p58">
                <a:extLst>
                  <a:ext uri="{FF2B5EF4-FFF2-40B4-BE49-F238E27FC236}">
                    <a16:creationId xmlns:a16="http://schemas.microsoft.com/office/drawing/2014/main" id="{245DF9B3-9178-434E-93CB-483E4F093FB5}"/>
                  </a:ext>
                </a:extLst>
              </p:cNvPr>
              <p:cNvSpPr/>
              <p:nvPr/>
            </p:nvSpPr>
            <p:spPr>
              <a:xfrm>
                <a:off x="4157225" y="2688950"/>
                <a:ext cx="74475" cy="303600"/>
              </a:xfrm>
              <a:custGeom>
                <a:avLst/>
                <a:gdLst/>
                <a:ahLst/>
                <a:cxnLst/>
                <a:rect l="l" t="t" r="r" b="b"/>
                <a:pathLst>
                  <a:path w="2979" h="12144" fill="none" extrusionOk="0">
                    <a:moveTo>
                      <a:pt x="2978" y="1"/>
                    </a:moveTo>
                    <a:cubicBezTo>
                      <a:pt x="989" y="2909"/>
                      <a:pt x="1" y="12144"/>
                      <a:pt x="1" y="12144"/>
                    </a:cubicBezTo>
                  </a:path>
                </a:pathLst>
              </a:custGeom>
              <a:noFill/>
              <a:ln w="3775" cap="flat" cmpd="sng">
                <a:solidFill>
                  <a:schemeClr val="lt1"/>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1238;p58">
                <a:extLst>
                  <a:ext uri="{FF2B5EF4-FFF2-40B4-BE49-F238E27FC236}">
                    <a16:creationId xmlns:a16="http://schemas.microsoft.com/office/drawing/2014/main" id="{B4419B48-AD5A-4039-93BD-A30C2A062480}"/>
                  </a:ext>
                </a:extLst>
              </p:cNvPr>
              <p:cNvSpPr/>
              <p:nvPr/>
            </p:nvSpPr>
            <p:spPr>
              <a:xfrm>
                <a:off x="3992925" y="2924500"/>
                <a:ext cx="141650" cy="41025"/>
              </a:xfrm>
              <a:custGeom>
                <a:avLst/>
                <a:gdLst/>
                <a:ahLst/>
                <a:cxnLst/>
                <a:rect l="l" t="t" r="r" b="b"/>
                <a:pathLst>
                  <a:path w="5666" h="1641" extrusionOk="0">
                    <a:moveTo>
                      <a:pt x="1" y="0"/>
                    </a:moveTo>
                    <a:lnTo>
                      <a:pt x="1" y="1640"/>
                    </a:lnTo>
                    <a:lnTo>
                      <a:pt x="5665" y="1640"/>
                    </a:lnTo>
                    <a:lnTo>
                      <a:pt x="56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1239;p58">
                <a:extLst>
                  <a:ext uri="{FF2B5EF4-FFF2-40B4-BE49-F238E27FC236}">
                    <a16:creationId xmlns:a16="http://schemas.microsoft.com/office/drawing/2014/main" id="{5B4CAA4C-1906-473C-8932-4BD590336ECD}"/>
                  </a:ext>
                </a:extLst>
              </p:cNvPr>
              <p:cNvSpPr/>
              <p:nvPr/>
            </p:nvSpPr>
            <p:spPr>
              <a:xfrm>
                <a:off x="4063901" y="3638075"/>
                <a:ext cx="207925" cy="153850"/>
              </a:xfrm>
              <a:custGeom>
                <a:avLst/>
                <a:gdLst/>
                <a:ahLst/>
                <a:cxnLst/>
                <a:rect l="l" t="t" r="r" b="b"/>
                <a:pathLst>
                  <a:path w="8317" h="6154" extrusionOk="0">
                    <a:moveTo>
                      <a:pt x="0" y="1"/>
                    </a:moveTo>
                    <a:lnTo>
                      <a:pt x="0" y="2025"/>
                    </a:lnTo>
                    <a:lnTo>
                      <a:pt x="7572" y="6154"/>
                    </a:lnTo>
                    <a:lnTo>
                      <a:pt x="8317" y="471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1240;p58">
                <a:extLst>
                  <a:ext uri="{FF2B5EF4-FFF2-40B4-BE49-F238E27FC236}">
                    <a16:creationId xmlns:a16="http://schemas.microsoft.com/office/drawing/2014/main" id="{6C1EFA38-F4E3-4CE8-8091-147D97D4CA32}"/>
                  </a:ext>
                </a:extLst>
              </p:cNvPr>
              <p:cNvSpPr/>
              <p:nvPr/>
            </p:nvSpPr>
            <p:spPr>
              <a:xfrm>
                <a:off x="3521276" y="3619475"/>
                <a:ext cx="98900" cy="143951"/>
              </a:xfrm>
              <a:custGeom>
                <a:avLst/>
                <a:gdLst/>
                <a:ahLst/>
                <a:cxnLst/>
                <a:rect l="l" t="t" r="r" b="b"/>
                <a:pathLst>
                  <a:path w="3956" h="5758" extrusionOk="0">
                    <a:moveTo>
                      <a:pt x="2920" y="0"/>
                    </a:moveTo>
                    <a:lnTo>
                      <a:pt x="1" y="3827"/>
                    </a:lnTo>
                    <a:lnTo>
                      <a:pt x="978" y="5758"/>
                    </a:lnTo>
                    <a:cubicBezTo>
                      <a:pt x="978" y="5758"/>
                      <a:pt x="3641" y="1710"/>
                      <a:pt x="3793" y="1489"/>
                    </a:cubicBezTo>
                    <a:cubicBezTo>
                      <a:pt x="3955" y="1280"/>
                      <a:pt x="2920" y="0"/>
                      <a:pt x="29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1241;p58">
                <a:extLst>
                  <a:ext uri="{FF2B5EF4-FFF2-40B4-BE49-F238E27FC236}">
                    <a16:creationId xmlns:a16="http://schemas.microsoft.com/office/drawing/2014/main" id="{CF05424B-E5AC-4E59-AF93-8B34B5EF98B0}"/>
                  </a:ext>
                </a:extLst>
              </p:cNvPr>
              <p:cNvSpPr/>
              <p:nvPr/>
            </p:nvSpPr>
            <p:spPr>
              <a:xfrm>
                <a:off x="3840575" y="2490650"/>
                <a:ext cx="106150" cy="192125"/>
              </a:xfrm>
              <a:custGeom>
                <a:avLst/>
                <a:gdLst/>
                <a:ahLst/>
                <a:cxnLst/>
                <a:rect l="l" t="t" r="r" b="b"/>
                <a:pathLst>
                  <a:path w="4246" h="7685" extrusionOk="0">
                    <a:moveTo>
                      <a:pt x="4246" y="0"/>
                    </a:moveTo>
                    <a:lnTo>
                      <a:pt x="0" y="2210"/>
                    </a:lnTo>
                    <a:lnTo>
                      <a:pt x="0" y="5572"/>
                    </a:lnTo>
                    <a:cubicBezTo>
                      <a:pt x="0" y="5816"/>
                      <a:pt x="47" y="6060"/>
                      <a:pt x="128" y="6293"/>
                    </a:cubicBezTo>
                    <a:cubicBezTo>
                      <a:pt x="435" y="7142"/>
                      <a:pt x="1236" y="7685"/>
                      <a:pt x="2121" y="7685"/>
                    </a:cubicBezTo>
                    <a:cubicBezTo>
                      <a:pt x="2243" y="7685"/>
                      <a:pt x="2366" y="7675"/>
                      <a:pt x="2489" y="7654"/>
                    </a:cubicBezTo>
                    <a:cubicBezTo>
                      <a:pt x="3501" y="7479"/>
                      <a:pt x="4234" y="6607"/>
                      <a:pt x="4246" y="5572"/>
                    </a:cubicBezTo>
                    <a:lnTo>
                      <a:pt x="4246" y="0"/>
                    </a:lnTo>
                    <a:close/>
                  </a:path>
                </a:pathLst>
              </a:custGeom>
              <a:solidFill>
                <a:srgbClr val="EDBF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1242;p58">
                <a:extLst>
                  <a:ext uri="{FF2B5EF4-FFF2-40B4-BE49-F238E27FC236}">
                    <a16:creationId xmlns:a16="http://schemas.microsoft.com/office/drawing/2014/main" id="{1951B27A-5C1D-49CC-9124-74879FCEB86A}"/>
                  </a:ext>
                </a:extLst>
              </p:cNvPr>
              <p:cNvSpPr/>
              <p:nvPr/>
            </p:nvSpPr>
            <p:spPr>
              <a:xfrm>
                <a:off x="3840575" y="2490650"/>
                <a:ext cx="106150" cy="157450"/>
              </a:xfrm>
              <a:custGeom>
                <a:avLst/>
                <a:gdLst/>
                <a:ahLst/>
                <a:cxnLst/>
                <a:rect l="l" t="t" r="r" b="b"/>
                <a:pathLst>
                  <a:path w="4246" h="6298" extrusionOk="0">
                    <a:moveTo>
                      <a:pt x="4246" y="0"/>
                    </a:moveTo>
                    <a:lnTo>
                      <a:pt x="0" y="2210"/>
                    </a:lnTo>
                    <a:lnTo>
                      <a:pt x="0" y="5572"/>
                    </a:lnTo>
                    <a:cubicBezTo>
                      <a:pt x="0" y="5816"/>
                      <a:pt x="35" y="6060"/>
                      <a:pt x="116" y="6293"/>
                    </a:cubicBezTo>
                    <a:cubicBezTo>
                      <a:pt x="147" y="6296"/>
                      <a:pt x="177" y="6298"/>
                      <a:pt x="206" y="6298"/>
                    </a:cubicBezTo>
                    <a:cubicBezTo>
                      <a:pt x="276" y="6298"/>
                      <a:pt x="341" y="6289"/>
                      <a:pt x="407" y="6281"/>
                    </a:cubicBezTo>
                    <a:cubicBezTo>
                      <a:pt x="1035" y="6176"/>
                      <a:pt x="2896" y="5106"/>
                      <a:pt x="4246" y="3990"/>
                    </a:cubicBezTo>
                    <a:lnTo>
                      <a:pt x="4246" y="0"/>
                    </a:lnTo>
                    <a:close/>
                  </a:path>
                </a:pathLst>
              </a:custGeom>
              <a:solidFill>
                <a:srgbClr val="EDBF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1243;p58">
                <a:extLst>
                  <a:ext uri="{FF2B5EF4-FFF2-40B4-BE49-F238E27FC236}">
                    <a16:creationId xmlns:a16="http://schemas.microsoft.com/office/drawing/2014/main" id="{BE7CF5F6-EC3A-4D56-8F29-47128DD646F4}"/>
                  </a:ext>
                </a:extLst>
              </p:cNvPr>
              <p:cNvSpPr/>
              <p:nvPr/>
            </p:nvSpPr>
            <p:spPr>
              <a:xfrm>
                <a:off x="3641675" y="2216725"/>
                <a:ext cx="326275" cy="401000"/>
              </a:xfrm>
              <a:custGeom>
                <a:avLst/>
                <a:gdLst/>
                <a:ahLst/>
                <a:cxnLst/>
                <a:rect l="l" t="t" r="r" b="b"/>
                <a:pathLst>
                  <a:path w="13051" h="16040" extrusionOk="0">
                    <a:moveTo>
                      <a:pt x="5897" y="0"/>
                    </a:moveTo>
                    <a:cubicBezTo>
                      <a:pt x="5897" y="0"/>
                      <a:pt x="0" y="1233"/>
                      <a:pt x="210" y="4909"/>
                    </a:cubicBezTo>
                    <a:cubicBezTo>
                      <a:pt x="407" y="8433"/>
                      <a:pt x="210" y="11702"/>
                      <a:pt x="2292" y="13702"/>
                    </a:cubicBezTo>
                    <a:cubicBezTo>
                      <a:pt x="3047" y="14425"/>
                      <a:pt x="6118" y="16039"/>
                      <a:pt x="7222" y="16039"/>
                    </a:cubicBezTo>
                    <a:cubicBezTo>
                      <a:pt x="7273" y="16039"/>
                      <a:pt x="7320" y="16036"/>
                      <a:pt x="7363" y="16028"/>
                    </a:cubicBezTo>
                    <a:cubicBezTo>
                      <a:pt x="8305" y="15854"/>
                      <a:pt x="12190" y="13435"/>
                      <a:pt x="12620" y="12062"/>
                    </a:cubicBezTo>
                    <a:cubicBezTo>
                      <a:pt x="13051" y="10678"/>
                      <a:pt x="12620" y="3269"/>
                      <a:pt x="12620" y="3269"/>
                    </a:cubicBezTo>
                    <a:lnTo>
                      <a:pt x="5897" y="0"/>
                    </a:lnTo>
                    <a:close/>
                  </a:path>
                </a:pathLst>
              </a:custGeom>
              <a:solidFill>
                <a:srgbClr val="EDBF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1244;p58">
                <a:extLst>
                  <a:ext uri="{FF2B5EF4-FFF2-40B4-BE49-F238E27FC236}">
                    <a16:creationId xmlns:a16="http://schemas.microsoft.com/office/drawing/2014/main" id="{19A2FABB-C0E1-4364-818F-00467277A3AC}"/>
                  </a:ext>
                </a:extLst>
              </p:cNvPr>
              <p:cNvSpPr/>
              <p:nvPr/>
            </p:nvSpPr>
            <p:spPr>
              <a:xfrm>
                <a:off x="3665500" y="2183975"/>
                <a:ext cx="340850" cy="234000"/>
              </a:xfrm>
              <a:custGeom>
                <a:avLst/>
                <a:gdLst/>
                <a:ahLst/>
                <a:cxnLst/>
                <a:rect l="l" t="t" r="r" b="b"/>
                <a:pathLst>
                  <a:path w="13634" h="9360" extrusionOk="0">
                    <a:moveTo>
                      <a:pt x="4364" y="0"/>
                    </a:moveTo>
                    <a:cubicBezTo>
                      <a:pt x="3646" y="0"/>
                      <a:pt x="3054" y="132"/>
                      <a:pt x="2688" y="380"/>
                    </a:cubicBezTo>
                    <a:cubicBezTo>
                      <a:pt x="1827" y="950"/>
                      <a:pt x="257" y="2287"/>
                      <a:pt x="47" y="3334"/>
                    </a:cubicBezTo>
                    <a:cubicBezTo>
                      <a:pt x="1" y="3509"/>
                      <a:pt x="13" y="3695"/>
                      <a:pt x="82" y="3869"/>
                    </a:cubicBezTo>
                    <a:cubicBezTo>
                      <a:pt x="1573" y="7709"/>
                      <a:pt x="7739" y="9360"/>
                      <a:pt x="10962" y="9360"/>
                    </a:cubicBezTo>
                    <a:cubicBezTo>
                      <a:pt x="11888" y="9360"/>
                      <a:pt x="12571" y="9223"/>
                      <a:pt x="12830" y="8964"/>
                    </a:cubicBezTo>
                    <a:cubicBezTo>
                      <a:pt x="13633" y="8150"/>
                      <a:pt x="12528" y="5440"/>
                      <a:pt x="10969" y="3381"/>
                    </a:cubicBezTo>
                    <a:cubicBezTo>
                      <a:pt x="10295" y="2485"/>
                      <a:pt x="9539" y="1717"/>
                      <a:pt x="8818" y="1299"/>
                    </a:cubicBezTo>
                    <a:cubicBezTo>
                      <a:pt x="7296" y="408"/>
                      <a:pt x="5632" y="0"/>
                      <a:pt x="43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1245;p58">
                <a:extLst>
                  <a:ext uri="{FF2B5EF4-FFF2-40B4-BE49-F238E27FC236}">
                    <a16:creationId xmlns:a16="http://schemas.microsoft.com/office/drawing/2014/main" id="{7F828F51-5DC4-4EA4-B744-AF254BECCC73}"/>
                  </a:ext>
                </a:extLst>
              </p:cNvPr>
              <p:cNvSpPr/>
              <p:nvPr/>
            </p:nvSpPr>
            <p:spPr>
              <a:xfrm>
                <a:off x="3665500" y="2267325"/>
                <a:ext cx="340849" cy="150650"/>
              </a:xfrm>
              <a:custGeom>
                <a:avLst/>
                <a:gdLst/>
                <a:ahLst/>
                <a:cxnLst/>
                <a:rect l="l" t="t" r="r" b="b"/>
                <a:pathLst>
                  <a:path w="13634" h="6026" extrusionOk="0">
                    <a:moveTo>
                      <a:pt x="47" y="0"/>
                    </a:moveTo>
                    <a:cubicBezTo>
                      <a:pt x="1" y="175"/>
                      <a:pt x="13" y="361"/>
                      <a:pt x="82" y="535"/>
                    </a:cubicBezTo>
                    <a:cubicBezTo>
                      <a:pt x="1573" y="4375"/>
                      <a:pt x="7739" y="6026"/>
                      <a:pt x="10962" y="6026"/>
                    </a:cubicBezTo>
                    <a:cubicBezTo>
                      <a:pt x="11888" y="6026"/>
                      <a:pt x="12571" y="5889"/>
                      <a:pt x="12830" y="5630"/>
                    </a:cubicBezTo>
                    <a:cubicBezTo>
                      <a:pt x="13633" y="4816"/>
                      <a:pt x="12528" y="2106"/>
                      <a:pt x="10969" y="47"/>
                    </a:cubicBezTo>
                    <a:lnTo>
                      <a:pt x="10969" y="47"/>
                    </a:lnTo>
                    <a:cubicBezTo>
                      <a:pt x="10853" y="814"/>
                      <a:pt x="11202" y="1629"/>
                      <a:pt x="10969" y="2350"/>
                    </a:cubicBezTo>
                    <a:cubicBezTo>
                      <a:pt x="10718" y="3125"/>
                      <a:pt x="9901" y="3334"/>
                      <a:pt x="9163" y="3334"/>
                    </a:cubicBezTo>
                    <a:cubicBezTo>
                      <a:pt x="9082" y="3334"/>
                      <a:pt x="9001" y="3331"/>
                      <a:pt x="8922" y="3327"/>
                    </a:cubicBezTo>
                    <a:cubicBezTo>
                      <a:pt x="7096" y="3199"/>
                      <a:pt x="5398" y="2431"/>
                      <a:pt x="3735" y="1675"/>
                    </a:cubicBezTo>
                    <a:lnTo>
                      <a:pt x="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1246;p58">
                <a:extLst>
                  <a:ext uri="{FF2B5EF4-FFF2-40B4-BE49-F238E27FC236}">
                    <a16:creationId xmlns:a16="http://schemas.microsoft.com/office/drawing/2014/main" id="{F9B270B2-4A83-4AA3-BE6F-2503ACB05C5C}"/>
                  </a:ext>
                </a:extLst>
              </p:cNvPr>
              <p:cNvSpPr/>
              <p:nvPr/>
            </p:nvSpPr>
            <p:spPr>
              <a:xfrm>
                <a:off x="3706800" y="2399625"/>
                <a:ext cx="23300" cy="45400"/>
              </a:xfrm>
              <a:custGeom>
                <a:avLst/>
                <a:gdLst/>
                <a:ahLst/>
                <a:cxnLst/>
                <a:rect l="l" t="t" r="r" b="b"/>
                <a:pathLst>
                  <a:path w="932" h="1816" extrusionOk="0">
                    <a:moveTo>
                      <a:pt x="466" y="1"/>
                    </a:moveTo>
                    <a:cubicBezTo>
                      <a:pt x="210" y="1"/>
                      <a:pt x="1" y="408"/>
                      <a:pt x="1" y="908"/>
                    </a:cubicBezTo>
                    <a:cubicBezTo>
                      <a:pt x="1" y="1420"/>
                      <a:pt x="198" y="1815"/>
                      <a:pt x="466" y="1815"/>
                    </a:cubicBezTo>
                    <a:cubicBezTo>
                      <a:pt x="722" y="1815"/>
                      <a:pt x="931" y="1420"/>
                      <a:pt x="931" y="908"/>
                    </a:cubicBezTo>
                    <a:cubicBezTo>
                      <a:pt x="931" y="419"/>
                      <a:pt x="722" y="1"/>
                      <a:pt x="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1247;p58">
                <a:extLst>
                  <a:ext uri="{FF2B5EF4-FFF2-40B4-BE49-F238E27FC236}">
                    <a16:creationId xmlns:a16="http://schemas.microsoft.com/office/drawing/2014/main" id="{2342A6E1-408D-44B0-A2F7-D2D26C334E13}"/>
                  </a:ext>
                </a:extLst>
              </p:cNvPr>
              <p:cNvSpPr/>
              <p:nvPr/>
            </p:nvSpPr>
            <p:spPr>
              <a:xfrm>
                <a:off x="3810900" y="2394675"/>
                <a:ext cx="23300" cy="45400"/>
              </a:xfrm>
              <a:custGeom>
                <a:avLst/>
                <a:gdLst/>
                <a:ahLst/>
                <a:cxnLst/>
                <a:rect l="l" t="t" r="r" b="b"/>
                <a:pathLst>
                  <a:path w="932" h="1816" extrusionOk="0">
                    <a:moveTo>
                      <a:pt x="466" y="1"/>
                    </a:moveTo>
                    <a:cubicBezTo>
                      <a:pt x="198" y="1"/>
                      <a:pt x="1" y="396"/>
                      <a:pt x="1" y="908"/>
                    </a:cubicBezTo>
                    <a:cubicBezTo>
                      <a:pt x="1" y="1408"/>
                      <a:pt x="198" y="1815"/>
                      <a:pt x="466" y="1815"/>
                    </a:cubicBezTo>
                    <a:cubicBezTo>
                      <a:pt x="722" y="1815"/>
                      <a:pt x="931" y="1408"/>
                      <a:pt x="931" y="908"/>
                    </a:cubicBezTo>
                    <a:cubicBezTo>
                      <a:pt x="931" y="396"/>
                      <a:pt x="722" y="1"/>
                      <a:pt x="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1248;p58">
                <a:extLst>
                  <a:ext uri="{FF2B5EF4-FFF2-40B4-BE49-F238E27FC236}">
                    <a16:creationId xmlns:a16="http://schemas.microsoft.com/office/drawing/2014/main" id="{F589093D-B1B3-4EBE-80B7-4A919560BB19}"/>
                  </a:ext>
                </a:extLst>
              </p:cNvPr>
              <p:cNvSpPr/>
              <p:nvPr/>
            </p:nvSpPr>
            <p:spPr>
              <a:xfrm>
                <a:off x="3747800" y="2439750"/>
                <a:ext cx="28825" cy="50925"/>
              </a:xfrm>
              <a:custGeom>
                <a:avLst/>
                <a:gdLst/>
                <a:ahLst/>
                <a:cxnLst/>
                <a:rect l="l" t="t" r="r" b="b"/>
                <a:pathLst>
                  <a:path w="1153" h="2037" fill="none" extrusionOk="0">
                    <a:moveTo>
                      <a:pt x="920" y="1"/>
                    </a:moveTo>
                    <a:cubicBezTo>
                      <a:pt x="443" y="1024"/>
                      <a:pt x="1" y="2036"/>
                      <a:pt x="1152" y="2036"/>
                    </a:cubicBezTo>
                  </a:path>
                </a:pathLst>
              </a:custGeom>
              <a:noFill/>
              <a:ln w="3775" cap="rnd" cmpd="sng">
                <a:solidFill>
                  <a:srgbClr val="DD996B"/>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1249;p58">
                <a:extLst>
                  <a:ext uri="{FF2B5EF4-FFF2-40B4-BE49-F238E27FC236}">
                    <a16:creationId xmlns:a16="http://schemas.microsoft.com/office/drawing/2014/main" id="{F3692125-38A5-44FD-9589-354E4D8913E3}"/>
                  </a:ext>
                </a:extLst>
              </p:cNvPr>
              <p:cNvSpPr/>
              <p:nvPr/>
            </p:nvSpPr>
            <p:spPr>
              <a:xfrm>
                <a:off x="3776600" y="2490650"/>
                <a:ext cx="64000" cy="55975"/>
              </a:xfrm>
              <a:custGeom>
                <a:avLst/>
                <a:gdLst/>
                <a:ahLst/>
                <a:cxnLst/>
                <a:rect l="l" t="t" r="r" b="b"/>
                <a:pathLst>
                  <a:path w="2560" h="2239" extrusionOk="0">
                    <a:moveTo>
                      <a:pt x="2559" y="0"/>
                    </a:moveTo>
                    <a:lnTo>
                      <a:pt x="2559" y="0"/>
                    </a:lnTo>
                    <a:cubicBezTo>
                      <a:pt x="2559" y="0"/>
                      <a:pt x="838" y="1187"/>
                      <a:pt x="0" y="1280"/>
                    </a:cubicBezTo>
                    <a:cubicBezTo>
                      <a:pt x="0" y="1280"/>
                      <a:pt x="107" y="2238"/>
                      <a:pt x="1000" y="2238"/>
                    </a:cubicBezTo>
                    <a:cubicBezTo>
                      <a:pt x="1086" y="2238"/>
                      <a:pt x="1179" y="2229"/>
                      <a:pt x="1280" y="2210"/>
                    </a:cubicBezTo>
                    <a:cubicBezTo>
                      <a:pt x="2431" y="1989"/>
                      <a:pt x="2559" y="0"/>
                      <a:pt x="25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1250;p58">
                <a:extLst>
                  <a:ext uri="{FF2B5EF4-FFF2-40B4-BE49-F238E27FC236}">
                    <a16:creationId xmlns:a16="http://schemas.microsoft.com/office/drawing/2014/main" id="{3A3943E5-F233-4C63-B718-33C130E73F5C}"/>
                  </a:ext>
                </a:extLst>
              </p:cNvPr>
              <p:cNvSpPr/>
              <p:nvPr/>
            </p:nvSpPr>
            <p:spPr>
              <a:xfrm>
                <a:off x="3926050" y="2394950"/>
                <a:ext cx="83100" cy="105175"/>
              </a:xfrm>
              <a:custGeom>
                <a:avLst/>
                <a:gdLst/>
                <a:ahLst/>
                <a:cxnLst/>
                <a:rect l="l" t="t" r="r" b="b"/>
                <a:pathLst>
                  <a:path w="3324" h="4207" extrusionOk="0">
                    <a:moveTo>
                      <a:pt x="2179" y="0"/>
                    </a:moveTo>
                    <a:cubicBezTo>
                      <a:pt x="1742" y="0"/>
                      <a:pt x="1228" y="325"/>
                      <a:pt x="792" y="1095"/>
                    </a:cubicBezTo>
                    <a:cubicBezTo>
                      <a:pt x="792" y="1095"/>
                      <a:pt x="1" y="3910"/>
                      <a:pt x="361" y="4165"/>
                    </a:cubicBezTo>
                    <a:cubicBezTo>
                      <a:pt x="402" y="4193"/>
                      <a:pt x="462" y="4206"/>
                      <a:pt x="539" y="4206"/>
                    </a:cubicBezTo>
                    <a:cubicBezTo>
                      <a:pt x="1151" y="4206"/>
                      <a:pt x="2776" y="3353"/>
                      <a:pt x="3106" y="1793"/>
                    </a:cubicBezTo>
                    <a:cubicBezTo>
                      <a:pt x="3323" y="737"/>
                      <a:pt x="2838" y="0"/>
                      <a:pt x="2179" y="0"/>
                    </a:cubicBezTo>
                    <a:close/>
                  </a:path>
                </a:pathLst>
              </a:custGeom>
              <a:solidFill>
                <a:srgbClr val="EDBF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1251;p58">
                <a:extLst>
                  <a:ext uri="{FF2B5EF4-FFF2-40B4-BE49-F238E27FC236}">
                    <a16:creationId xmlns:a16="http://schemas.microsoft.com/office/drawing/2014/main" id="{63142687-280C-477D-BA8C-817878151181}"/>
                  </a:ext>
                </a:extLst>
              </p:cNvPr>
              <p:cNvSpPr/>
              <p:nvPr/>
            </p:nvSpPr>
            <p:spPr>
              <a:xfrm>
                <a:off x="3924300" y="2422450"/>
                <a:ext cx="46900" cy="59225"/>
              </a:xfrm>
              <a:custGeom>
                <a:avLst/>
                <a:gdLst/>
                <a:ahLst/>
                <a:cxnLst/>
                <a:rect l="l" t="t" r="r" b="b"/>
                <a:pathLst>
                  <a:path w="1876" h="2369" extrusionOk="0">
                    <a:moveTo>
                      <a:pt x="1230" y="1"/>
                    </a:moveTo>
                    <a:cubicBezTo>
                      <a:pt x="981" y="1"/>
                      <a:pt x="690" y="185"/>
                      <a:pt x="443" y="623"/>
                    </a:cubicBezTo>
                    <a:cubicBezTo>
                      <a:pt x="443" y="623"/>
                      <a:pt x="1" y="2216"/>
                      <a:pt x="199" y="2344"/>
                    </a:cubicBezTo>
                    <a:cubicBezTo>
                      <a:pt x="223" y="2360"/>
                      <a:pt x="259" y="2368"/>
                      <a:pt x="304" y="2368"/>
                    </a:cubicBezTo>
                    <a:cubicBezTo>
                      <a:pt x="656" y="2368"/>
                      <a:pt x="1572" y="1893"/>
                      <a:pt x="1757" y="1007"/>
                    </a:cubicBezTo>
                    <a:cubicBezTo>
                      <a:pt x="1876" y="414"/>
                      <a:pt x="1601" y="1"/>
                      <a:pt x="1230" y="1"/>
                    </a:cubicBezTo>
                    <a:close/>
                  </a:path>
                </a:pathLst>
              </a:custGeom>
              <a:solidFill>
                <a:srgbClr val="EDBF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1252;p58">
                <a:extLst>
                  <a:ext uri="{FF2B5EF4-FFF2-40B4-BE49-F238E27FC236}">
                    <a16:creationId xmlns:a16="http://schemas.microsoft.com/office/drawing/2014/main" id="{75329FE0-4E5E-40D9-A42D-4F7A2DA1D1EE}"/>
                  </a:ext>
                </a:extLst>
              </p:cNvPr>
              <p:cNvSpPr/>
              <p:nvPr/>
            </p:nvSpPr>
            <p:spPr>
              <a:xfrm>
                <a:off x="4157526" y="3092575"/>
                <a:ext cx="484474" cy="251550"/>
              </a:xfrm>
              <a:custGeom>
                <a:avLst/>
                <a:gdLst/>
                <a:ahLst/>
                <a:cxnLst/>
                <a:rect l="l" t="t" r="r" b="b"/>
                <a:pathLst>
                  <a:path w="19379" h="10062" extrusionOk="0">
                    <a:moveTo>
                      <a:pt x="0" y="0"/>
                    </a:moveTo>
                    <a:lnTo>
                      <a:pt x="175" y="2989"/>
                    </a:lnTo>
                    <a:cubicBezTo>
                      <a:pt x="384" y="3431"/>
                      <a:pt x="3618" y="10061"/>
                      <a:pt x="4572" y="10061"/>
                    </a:cubicBezTo>
                    <a:cubicBezTo>
                      <a:pt x="5549" y="10061"/>
                      <a:pt x="19239" y="3711"/>
                      <a:pt x="19367" y="3338"/>
                    </a:cubicBezTo>
                    <a:cubicBezTo>
                      <a:pt x="19378" y="3257"/>
                      <a:pt x="19367" y="2920"/>
                      <a:pt x="19320" y="2454"/>
                    </a:cubicBezTo>
                    <a:cubicBezTo>
                      <a:pt x="16215" y="4980"/>
                      <a:pt x="6811" y="7238"/>
                      <a:pt x="5410" y="7238"/>
                    </a:cubicBezTo>
                    <a:cubicBezTo>
                      <a:pt x="5378" y="7238"/>
                      <a:pt x="5351" y="7237"/>
                      <a:pt x="5328" y="7235"/>
                    </a:cubicBezTo>
                    <a:cubicBezTo>
                      <a:pt x="4281" y="7119"/>
                      <a:pt x="1" y="1"/>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4" name="Google Shape;1253;p58">
              <a:extLst>
                <a:ext uri="{FF2B5EF4-FFF2-40B4-BE49-F238E27FC236}">
                  <a16:creationId xmlns:a16="http://schemas.microsoft.com/office/drawing/2014/main" id="{203DC109-18BC-404E-8DB9-7C424646FA96}"/>
                </a:ext>
              </a:extLst>
            </p:cNvPr>
            <p:cNvGrpSpPr/>
            <p:nvPr/>
          </p:nvGrpSpPr>
          <p:grpSpPr>
            <a:xfrm>
              <a:off x="10020516" y="4284873"/>
              <a:ext cx="2028275" cy="1659825"/>
              <a:chOff x="6176650" y="2207575"/>
              <a:chExt cx="2028275" cy="1659825"/>
            </a:xfrm>
          </p:grpSpPr>
          <p:sp>
            <p:nvSpPr>
              <p:cNvPr id="45" name="Google Shape;1254;p58">
                <a:extLst>
                  <a:ext uri="{FF2B5EF4-FFF2-40B4-BE49-F238E27FC236}">
                    <a16:creationId xmlns:a16="http://schemas.microsoft.com/office/drawing/2014/main" id="{418F5FC7-EFC9-47FA-AA2F-6EE4E86F5651}"/>
                  </a:ext>
                </a:extLst>
              </p:cNvPr>
              <p:cNvSpPr/>
              <p:nvPr/>
            </p:nvSpPr>
            <p:spPr>
              <a:xfrm>
                <a:off x="6176650" y="2323900"/>
                <a:ext cx="2028275" cy="1543500"/>
              </a:xfrm>
              <a:custGeom>
                <a:avLst/>
                <a:gdLst/>
                <a:ahLst/>
                <a:cxnLst/>
                <a:rect l="l" t="t" r="r" b="b"/>
                <a:pathLst>
                  <a:path w="81131" h="61740" extrusionOk="0">
                    <a:moveTo>
                      <a:pt x="1" y="0"/>
                    </a:moveTo>
                    <a:lnTo>
                      <a:pt x="1" y="61740"/>
                    </a:lnTo>
                    <a:lnTo>
                      <a:pt x="81130" y="61740"/>
                    </a:lnTo>
                    <a:lnTo>
                      <a:pt x="811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1255;p58">
                <a:extLst>
                  <a:ext uri="{FF2B5EF4-FFF2-40B4-BE49-F238E27FC236}">
                    <a16:creationId xmlns:a16="http://schemas.microsoft.com/office/drawing/2014/main" id="{F5A2ABD8-CF9F-4884-96EC-3ADC7FF7212F}"/>
                  </a:ext>
                </a:extLst>
              </p:cNvPr>
              <p:cNvSpPr/>
              <p:nvPr/>
            </p:nvSpPr>
            <p:spPr>
              <a:xfrm>
                <a:off x="6176650" y="2207575"/>
                <a:ext cx="2028275" cy="116350"/>
              </a:xfrm>
              <a:custGeom>
                <a:avLst/>
                <a:gdLst/>
                <a:ahLst/>
                <a:cxnLst/>
                <a:rect l="l" t="t" r="r" b="b"/>
                <a:pathLst>
                  <a:path w="81131" h="4654" extrusionOk="0">
                    <a:moveTo>
                      <a:pt x="1" y="1"/>
                    </a:moveTo>
                    <a:lnTo>
                      <a:pt x="1" y="4653"/>
                    </a:lnTo>
                    <a:lnTo>
                      <a:pt x="81130" y="4653"/>
                    </a:lnTo>
                    <a:lnTo>
                      <a:pt x="81130" y="1"/>
                    </a:lnTo>
                    <a:close/>
                  </a:path>
                </a:pathLst>
              </a:custGeom>
              <a:solidFill>
                <a:schemeClr val="bg2">
                  <a:lumMod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 name="Google Shape;1256;p58">
                <a:extLst>
                  <a:ext uri="{FF2B5EF4-FFF2-40B4-BE49-F238E27FC236}">
                    <a16:creationId xmlns:a16="http://schemas.microsoft.com/office/drawing/2014/main" id="{CA3E90D4-029A-4B6F-9E15-7DDF12B8922B}"/>
                  </a:ext>
                </a:extLst>
              </p:cNvPr>
              <p:cNvSpPr/>
              <p:nvPr/>
            </p:nvSpPr>
            <p:spPr>
              <a:xfrm>
                <a:off x="7332525" y="2323900"/>
                <a:ext cx="758125" cy="888425"/>
              </a:xfrm>
              <a:custGeom>
                <a:avLst/>
                <a:gdLst/>
                <a:ahLst/>
                <a:cxnLst/>
                <a:rect l="l" t="t" r="r" b="b"/>
                <a:pathLst>
                  <a:path w="30325" h="35537" extrusionOk="0">
                    <a:moveTo>
                      <a:pt x="10167" y="0"/>
                    </a:moveTo>
                    <a:cubicBezTo>
                      <a:pt x="10167" y="0"/>
                      <a:pt x="11330" y="15202"/>
                      <a:pt x="10504" y="17377"/>
                    </a:cubicBezTo>
                    <a:cubicBezTo>
                      <a:pt x="9678" y="19552"/>
                      <a:pt x="1" y="23903"/>
                      <a:pt x="3002" y="31265"/>
                    </a:cubicBezTo>
                    <a:cubicBezTo>
                      <a:pt x="4328" y="34514"/>
                      <a:pt x="5990" y="35536"/>
                      <a:pt x="7550" y="35536"/>
                    </a:cubicBezTo>
                    <a:cubicBezTo>
                      <a:pt x="9520" y="35536"/>
                      <a:pt x="11327" y="33906"/>
                      <a:pt x="12086" y="33068"/>
                    </a:cubicBezTo>
                    <a:cubicBezTo>
                      <a:pt x="12889" y="32114"/>
                      <a:pt x="14023" y="31638"/>
                      <a:pt x="15158" y="31638"/>
                    </a:cubicBezTo>
                    <a:cubicBezTo>
                      <a:pt x="16294" y="31638"/>
                      <a:pt x="17431" y="32114"/>
                      <a:pt x="18239" y="33068"/>
                    </a:cubicBezTo>
                    <a:cubicBezTo>
                      <a:pt x="18992" y="33906"/>
                      <a:pt x="20796" y="35536"/>
                      <a:pt x="22766" y="35536"/>
                    </a:cubicBezTo>
                    <a:cubicBezTo>
                      <a:pt x="24327" y="35536"/>
                      <a:pt x="25992" y="34514"/>
                      <a:pt x="27323" y="31265"/>
                    </a:cubicBezTo>
                    <a:cubicBezTo>
                      <a:pt x="30324" y="23903"/>
                      <a:pt x="20635" y="19552"/>
                      <a:pt x="19809" y="17377"/>
                    </a:cubicBezTo>
                    <a:cubicBezTo>
                      <a:pt x="18983" y="15191"/>
                      <a:pt x="20147" y="0"/>
                      <a:pt x="201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1257;p58">
                <a:extLst>
                  <a:ext uri="{FF2B5EF4-FFF2-40B4-BE49-F238E27FC236}">
                    <a16:creationId xmlns:a16="http://schemas.microsoft.com/office/drawing/2014/main" id="{74EA4132-E3C1-453E-94B7-15E4BC4399A9}"/>
                  </a:ext>
                </a:extLst>
              </p:cNvPr>
              <p:cNvSpPr/>
              <p:nvPr/>
            </p:nvSpPr>
            <p:spPr>
              <a:xfrm>
                <a:off x="7406400" y="2323900"/>
                <a:ext cx="684250" cy="888550"/>
              </a:xfrm>
              <a:custGeom>
                <a:avLst/>
                <a:gdLst/>
                <a:ahLst/>
                <a:cxnLst/>
                <a:rect l="l" t="t" r="r" b="b"/>
                <a:pathLst>
                  <a:path w="27370" h="35542" extrusionOk="0">
                    <a:moveTo>
                      <a:pt x="0" y="31172"/>
                    </a:moveTo>
                    <a:cubicBezTo>
                      <a:pt x="10" y="31203"/>
                      <a:pt x="21" y="31233"/>
                      <a:pt x="38" y="31256"/>
                    </a:cubicBezTo>
                    <a:lnTo>
                      <a:pt x="38" y="31256"/>
                    </a:lnTo>
                    <a:cubicBezTo>
                      <a:pt x="25" y="31227"/>
                      <a:pt x="12" y="31199"/>
                      <a:pt x="0" y="31172"/>
                    </a:cubicBezTo>
                    <a:close/>
                    <a:moveTo>
                      <a:pt x="38" y="31256"/>
                    </a:moveTo>
                    <a:lnTo>
                      <a:pt x="38" y="31256"/>
                    </a:lnTo>
                    <a:cubicBezTo>
                      <a:pt x="48" y="31277"/>
                      <a:pt x="59" y="31299"/>
                      <a:pt x="70" y="31322"/>
                    </a:cubicBezTo>
                    <a:lnTo>
                      <a:pt x="70" y="31322"/>
                    </a:lnTo>
                    <a:cubicBezTo>
                      <a:pt x="62" y="31303"/>
                      <a:pt x="55" y="31284"/>
                      <a:pt x="47" y="31265"/>
                    </a:cubicBezTo>
                    <a:cubicBezTo>
                      <a:pt x="44" y="31262"/>
                      <a:pt x="41" y="31259"/>
                      <a:pt x="38" y="31256"/>
                    </a:cubicBezTo>
                    <a:close/>
                    <a:moveTo>
                      <a:pt x="15505" y="0"/>
                    </a:moveTo>
                    <a:cubicBezTo>
                      <a:pt x="15354" y="617"/>
                      <a:pt x="15272" y="1012"/>
                      <a:pt x="15272" y="1012"/>
                    </a:cubicBezTo>
                    <a:cubicBezTo>
                      <a:pt x="15272" y="1012"/>
                      <a:pt x="14691" y="12481"/>
                      <a:pt x="14691" y="16121"/>
                    </a:cubicBezTo>
                    <a:cubicBezTo>
                      <a:pt x="14691" y="19762"/>
                      <a:pt x="14575" y="20809"/>
                      <a:pt x="17005" y="22542"/>
                    </a:cubicBezTo>
                    <a:cubicBezTo>
                      <a:pt x="19436" y="24275"/>
                      <a:pt x="21344" y="27974"/>
                      <a:pt x="19553" y="30579"/>
                    </a:cubicBezTo>
                    <a:cubicBezTo>
                      <a:pt x="19069" y="31283"/>
                      <a:pt x="18652" y="31543"/>
                      <a:pt x="18217" y="31543"/>
                    </a:cubicBezTo>
                    <a:cubicBezTo>
                      <a:pt x="17041" y="31543"/>
                      <a:pt x="15733" y="29647"/>
                      <a:pt x="12609" y="29486"/>
                    </a:cubicBezTo>
                    <a:cubicBezTo>
                      <a:pt x="12468" y="29478"/>
                      <a:pt x="12333" y="29474"/>
                      <a:pt x="12202" y="29474"/>
                    </a:cubicBezTo>
                    <a:cubicBezTo>
                      <a:pt x="8365" y="29474"/>
                      <a:pt x="8835" y="32688"/>
                      <a:pt x="4920" y="33475"/>
                    </a:cubicBezTo>
                    <a:cubicBezTo>
                      <a:pt x="4490" y="33562"/>
                      <a:pt x="4094" y="33600"/>
                      <a:pt x="3731" y="33600"/>
                    </a:cubicBezTo>
                    <a:cubicBezTo>
                      <a:pt x="1462" y="33600"/>
                      <a:pt x="449" y="32096"/>
                      <a:pt x="70" y="31322"/>
                    </a:cubicBezTo>
                    <a:lnTo>
                      <a:pt x="70" y="31322"/>
                    </a:lnTo>
                    <a:cubicBezTo>
                      <a:pt x="1392" y="34529"/>
                      <a:pt x="3043" y="35541"/>
                      <a:pt x="4592" y="35541"/>
                    </a:cubicBezTo>
                    <a:cubicBezTo>
                      <a:pt x="6561" y="35541"/>
                      <a:pt x="8366" y="33906"/>
                      <a:pt x="9119" y="33068"/>
                    </a:cubicBezTo>
                    <a:cubicBezTo>
                      <a:pt x="9928" y="32120"/>
                      <a:pt x="11065" y="31646"/>
                      <a:pt x="12202" y="31646"/>
                    </a:cubicBezTo>
                    <a:cubicBezTo>
                      <a:pt x="13339" y="31646"/>
                      <a:pt x="14476" y="32120"/>
                      <a:pt x="15284" y="33068"/>
                    </a:cubicBezTo>
                    <a:cubicBezTo>
                      <a:pt x="16037" y="33906"/>
                      <a:pt x="17841" y="35536"/>
                      <a:pt x="19811" y="35536"/>
                    </a:cubicBezTo>
                    <a:cubicBezTo>
                      <a:pt x="21372" y="35536"/>
                      <a:pt x="23037" y="34514"/>
                      <a:pt x="24368" y="31265"/>
                    </a:cubicBezTo>
                    <a:cubicBezTo>
                      <a:pt x="27369" y="23903"/>
                      <a:pt x="17680" y="19552"/>
                      <a:pt x="16854" y="17377"/>
                    </a:cubicBezTo>
                    <a:cubicBezTo>
                      <a:pt x="16028" y="15202"/>
                      <a:pt x="17192" y="0"/>
                      <a:pt x="171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1258;p58">
                <a:extLst>
                  <a:ext uri="{FF2B5EF4-FFF2-40B4-BE49-F238E27FC236}">
                    <a16:creationId xmlns:a16="http://schemas.microsoft.com/office/drawing/2014/main" id="{FCDA35B2-D76B-4A1D-8710-55C291403F11}"/>
                  </a:ext>
                </a:extLst>
              </p:cNvPr>
              <p:cNvSpPr/>
              <p:nvPr/>
            </p:nvSpPr>
            <p:spPr>
              <a:xfrm>
                <a:off x="7417425" y="3184625"/>
                <a:ext cx="624975" cy="682775"/>
              </a:xfrm>
              <a:custGeom>
                <a:avLst/>
                <a:gdLst/>
                <a:ahLst/>
                <a:cxnLst/>
                <a:rect l="l" t="t" r="r" b="b"/>
                <a:pathLst>
                  <a:path w="24999" h="27311" extrusionOk="0">
                    <a:moveTo>
                      <a:pt x="11761" y="0"/>
                    </a:moveTo>
                    <a:cubicBezTo>
                      <a:pt x="10086" y="0"/>
                      <a:pt x="9900" y="558"/>
                      <a:pt x="8248" y="1419"/>
                    </a:cubicBezTo>
                    <a:cubicBezTo>
                      <a:pt x="6814" y="2175"/>
                      <a:pt x="5257" y="2498"/>
                      <a:pt x="3936" y="2498"/>
                    </a:cubicBezTo>
                    <a:cubicBezTo>
                      <a:pt x="2675" y="2498"/>
                      <a:pt x="1629" y="2204"/>
                      <a:pt x="1106" y="1710"/>
                    </a:cubicBezTo>
                    <a:cubicBezTo>
                      <a:pt x="984" y="1593"/>
                      <a:pt x="872" y="1540"/>
                      <a:pt x="772" y="1540"/>
                    </a:cubicBezTo>
                    <a:cubicBezTo>
                      <a:pt x="0" y="1540"/>
                      <a:pt x="32" y="4748"/>
                      <a:pt x="2711" y="6211"/>
                    </a:cubicBezTo>
                    <a:cubicBezTo>
                      <a:pt x="9586" y="9991"/>
                      <a:pt x="9248" y="21623"/>
                      <a:pt x="9248" y="27311"/>
                    </a:cubicBezTo>
                    <a:lnTo>
                      <a:pt x="15553" y="27311"/>
                    </a:lnTo>
                    <a:cubicBezTo>
                      <a:pt x="15553" y="21623"/>
                      <a:pt x="14843" y="9747"/>
                      <a:pt x="22136" y="6607"/>
                    </a:cubicBezTo>
                    <a:cubicBezTo>
                      <a:pt x="24998" y="5380"/>
                      <a:pt x="23806" y="1564"/>
                      <a:pt x="22760" y="1564"/>
                    </a:cubicBezTo>
                    <a:cubicBezTo>
                      <a:pt x="22645" y="1564"/>
                      <a:pt x="22532" y="1610"/>
                      <a:pt x="22427" y="1710"/>
                    </a:cubicBezTo>
                    <a:cubicBezTo>
                      <a:pt x="21904" y="2204"/>
                      <a:pt x="20858" y="2498"/>
                      <a:pt x="19596" y="2498"/>
                    </a:cubicBezTo>
                    <a:cubicBezTo>
                      <a:pt x="18273" y="2498"/>
                      <a:pt x="16714" y="2175"/>
                      <a:pt x="15273" y="1419"/>
                    </a:cubicBezTo>
                    <a:cubicBezTo>
                      <a:pt x="13633" y="558"/>
                      <a:pt x="13447" y="0"/>
                      <a:pt x="117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1259;p58">
                <a:extLst>
                  <a:ext uri="{FF2B5EF4-FFF2-40B4-BE49-F238E27FC236}">
                    <a16:creationId xmlns:a16="http://schemas.microsoft.com/office/drawing/2014/main" id="{845264E8-A8C2-4069-87EF-0244DC850FC2}"/>
                  </a:ext>
                </a:extLst>
              </p:cNvPr>
              <p:cNvSpPr/>
              <p:nvPr/>
            </p:nvSpPr>
            <p:spPr>
              <a:xfrm>
                <a:off x="7474150" y="3332925"/>
                <a:ext cx="168975" cy="534475"/>
              </a:xfrm>
              <a:custGeom>
                <a:avLst/>
                <a:gdLst/>
                <a:ahLst/>
                <a:cxnLst/>
                <a:rect l="l" t="t" r="r" b="b"/>
                <a:pathLst>
                  <a:path w="6759" h="21379" extrusionOk="0">
                    <a:moveTo>
                      <a:pt x="0" y="0"/>
                    </a:moveTo>
                    <a:cubicBezTo>
                      <a:pt x="0" y="0"/>
                      <a:pt x="1082" y="361"/>
                      <a:pt x="594" y="2652"/>
                    </a:cubicBezTo>
                    <a:cubicBezTo>
                      <a:pt x="105" y="4943"/>
                      <a:pt x="640" y="6514"/>
                      <a:pt x="1501" y="7560"/>
                    </a:cubicBezTo>
                    <a:cubicBezTo>
                      <a:pt x="2362" y="8619"/>
                      <a:pt x="2059" y="21379"/>
                      <a:pt x="2059" y="21379"/>
                    </a:cubicBezTo>
                    <a:lnTo>
                      <a:pt x="4839" y="21379"/>
                    </a:lnTo>
                    <a:cubicBezTo>
                      <a:pt x="4839" y="21379"/>
                      <a:pt x="4083" y="10631"/>
                      <a:pt x="4572" y="7968"/>
                    </a:cubicBezTo>
                    <a:cubicBezTo>
                      <a:pt x="4879" y="6297"/>
                      <a:pt x="5302" y="5988"/>
                      <a:pt x="5573" y="5988"/>
                    </a:cubicBezTo>
                    <a:cubicBezTo>
                      <a:pt x="5733" y="5988"/>
                      <a:pt x="5839" y="6095"/>
                      <a:pt x="5839" y="6095"/>
                    </a:cubicBezTo>
                    <a:cubicBezTo>
                      <a:pt x="5839" y="6095"/>
                      <a:pt x="6758" y="4339"/>
                      <a:pt x="6456" y="3478"/>
                    </a:cubicBezTo>
                    <a:cubicBezTo>
                      <a:pt x="6153" y="2606"/>
                      <a:pt x="4199" y="919"/>
                      <a:pt x="4199" y="919"/>
                    </a:cubicBezTo>
                    <a:lnTo>
                      <a:pt x="24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1260;p58">
                <a:extLst>
                  <a:ext uri="{FF2B5EF4-FFF2-40B4-BE49-F238E27FC236}">
                    <a16:creationId xmlns:a16="http://schemas.microsoft.com/office/drawing/2014/main" id="{772C7306-0B31-4A58-8E0A-AFF3C6C9D5FA}"/>
                  </a:ext>
                </a:extLst>
              </p:cNvPr>
              <p:cNvSpPr/>
              <p:nvPr/>
            </p:nvSpPr>
            <p:spPr>
              <a:xfrm>
                <a:off x="7701825" y="3184625"/>
                <a:ext cx="340575" cy="682775"/>
              </a:xfrm>
              <a:custGeom>
                <a:avLst/>
                <a:gdLst/>
                <a:ahLst/>
                <a:cxnLst/>
                <a:rect l="l" t="t" r="r" b="b"/>
                <a:pathLst>
                  <a:path w="13623" h="27311" extrusionOk="0">
                    <a:moveTo>
                      <a:pt x="385" y="0"/>
                    </a:moveTo>
                    <a:cubicBezTo>
                      <a:pt x="245" y="0"/>
                      <a:pt x="117" y="0"/>
                      <a:pt x="1" y="12"/>
                    </a:cubicBezTo>
                    <a:cubicBezTo>
                      <a:pt x="140" y="12"/>
                      <a:pt x="1629" y="128"/>
                      <a:pt x="2676" y="1756"/>
                    </a:cubicBezTo>
                    <a:cubicBezTo>
                      <a:pt x="3781" y="3466"/>
                      <a:pt x="5107" y="4385"/>
                      <a:pt x="6061" y="4420"/>
                    </a:cubicBezTo>
                    <a:cubicBezTo>
                      <a:pt x="7015" y="4455"/>
                      <a:pt x="7329" y="5234"/>
                      <a:pt x="5188" y="8875"/>
                    </a:cubicBezTo>
                    <a:cubicBezTo>
                      <a:pt x="3048" y="12515"/>
                      <a:pt x="1943" y="18971"/>
                      <a:pt x="2816" y="26206"/>
                    </a:cubicBezTo>
                    <a:cubicBezTo>
                      <a:pt x="2862" y="26578"/>
                      <a:pt x="2920" y="26938"/>
                      <a:pt x="3013" y="27311"/>
                    </a:cubicBezTo>
                    <a:lnTo>
                      <a:pt x="4177" y="27311"/>
                    </a:lnTo>
                    <a:cubicBezTo>
                      <a:pt x="4177" y="21623"/>
                      <a:pt x="3467" y="9747"/>
                      <a:pt x="10760" y="6607"/>
                    </a:cubicBezTo>
                    <a:cubicBezTo>
                      <a:pt x="13622" y="5380"/>
                      <a:pt x="12430" y="1564"/>
                      <a:pt x="11384" y="1564"/>
                    </a:cubicBezTo>
                    <a:cubicBezTo>
                      <a:pt x="11269" y="1564"/>
                      <a:pt x="11156" y="1610"/>
                      <a:pt x="11051" y="1710"/>
                    </a:cubicBezTo>
                    <a:cubicBezTo>
                      <a:pt x="10528" y="2204"/>
                      <a:pt x="9482" y="2498"/>
                      <a:pt x="8220" y="2498"/>
                    </a:cubicBezTo>
                    <a:cubicBezTo>
                      <a:pt x="6897" y="2498"/>
                      <a:pt x="5338" y="2175"/>
                      <a:pt x="3897" y="1419"/>
                    </a:cubicBezTo>
                    <a:cubicBezTo>
                      <a:pt x="2257" y="558"/>
                      <a:pt x="2071" y="0"/>
                      <a:pt x="3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1261;p58">
                <a:extLst>
                  <a:ext uri="{FF2B5EF4-FFF2-40B4-BE49-F238E27FC236}">
                    <a16:creationId xmlns:a16="http://schemas.microsoft.com/office/drawing/2014/main" id="{0F7A1929-F796-43BC-AFDD-3F656AF72364}"/>
                  </a:ext>
                </a:extLst>
              </p:cNvPr>
              <p:cNvSpPr/>
              <p:nvPr/>
            </p:nvSpPr>
            <p:spPr>
              <a:xfrm>
                <a:off x="6252275" y="2237225"/>
                <a:ext cx="50600" cy="50625"/>
              </a:xfrm>
              <a:custGeom>
                <a:avLst/>
                <a:gdLst/>
                <a:ahLst/>
                <a:cxnLst/>
                <a:rect l="l" t="t" r="r" b="b"/>
                <a:pathLst>
                  <a:path w="2024" h="2025" extrusionOk="0">
                    <a:moveTo>
                      <a:pt x="0" y="1"/>
                    </a:moveTo>
                    <a:lnTo>
                      <a:pt x="0" y="2025"/>
                    </a:lnTo>
                    <a:lnTo>
                      <a:pt x="2024" y="2025"/>
                    </a:lnTo>
                    <a:lnTo>
                      <a:pt x="20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1262;p58">
                <a:extLst>
                  <a:ext uri="{FF2B5EF4-FFF2-40B4-BE49-F238E27FC236}">
                    <a16:creationId xmlns:a16="http://schemas.microsoft.com/office/drawing/2014/main" id="{97AF6ED2-FF84-49EF-957A-23DDD374B77E}"/>
                  </a:ext>
                </a:extLst>
              </p:cNvPr>
              <p:cNvSpPr/>
              <p:nvPr/>
            </p:nvSpPr>
            <p:spPr>
              <a:xfrm>
                <a:off x="6339500" y="2237225"/>
                <a:ext cx="50625" cy="50625"/>
              </a:xfrm>
              <a:custGeom>
                <a:avLst/>
                <a:gdLst/>
                <a:ahLst/>
                <a:cxnLst/>
                <a:rect l="l" t="t" r="r" b="b"/>
                <a:pathLst>
                  <a:path w="2025" h="2025" extrusionOk="0">
                    <a:moveTo>
                      <a:pt x="0" y="1"/>
                    </a:moveTo>
                    <a:lnTo>
                      <a:pt x="0" y="2025"/>
                    </a:lnTo>
                    <a:lnTo>
                      <a:pt x="2024" y="2025"/>
                    </a:lnTo>
                    <a:lnTo>
                      <a:pt x="20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1263;p58">
                <a:extLst>
                  <a:ext uri="{FF2B5EF4-FFF2-40B4-BE49-F238E27FC236}">
                    <a16:creationId xmlns:a16="http://schemas.microsoft.com/office/drawing/2014/main" id="{436B48C4-E0FA-4DFF-B1E0-B4EC30342FEA}"/>
                  </a:ext>
                </a:extLst>
              </p:cNvPr>
              <p:cNvSpPr/>
              <p:nvPr/>
            </p:nvSpPr>
            <p:spPr>
              <a:xfrm>
                <a:off x="6426725" y="2237225"/>
                <a:ext cx="50625" cy="50625"/>
              </a:xfrm>
              <a:custGeom>
                <a:avLst/>
                <a:gdLst/>
                <a:ahLst/>
                <a:cxnLst/>
                <a:rect l="l" t="t" r="r" b="b"/>
                <a:pathLst>
                  <a:path w="2025" h="2025" extrusionOk="0">
                    <a:moveTo>
                      <a:pt x="1" y="1"/>
                    </a:moveTo>
                    <a:lnTo>
                      <a:pt x="1" y="2025"/>
                    </a:lnTo>
                    <a:lnTo>
                      <a:pt x="2025" y="2025"/>
                    </a:lnTo>
                    <a:lnTo>
                      <a:pt x="20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1264;p58">
                <a:extLst>
                  <a:ext uri="{FF2B5EF4-FFF2-40B4-BE49-F238E27FC236}">
                    <a16:creationId xmlns:a16="http://schemas.microsoft.com/office/drawing/2014/main" id="{06A8321B-912F-43DE-9068-69BFB18A96C4}"/>
                  </a:ext>
                </a:extLst>
              </p:cNvPr>
              <p:cNvSpPr/>
              <p:nvPr/>
            </p:nvSpPr>
            <p:spPr>
              <a:xfrm>
                <a:off x="6252275" y="2417525"/>
                <a:ext cx="1073300" cy="49450"/>
              </a:xfrm>
              <a:custGeom>
                <a:avLst/>
                <a:gdLst/>
                <a:ahLst/>
                <a:cxnLst/>
                <a:rect l="l" t="t" r="r" b="b"/>
                <a:pathLst>
                  <a:path w="42932" h="1978" extrusionOk="0">
                    <a:moveTo>
                      <a:pt x="0" y="0"/>
                    </a:moveTo>
                    <a:lnTo>
                      <a:pt x="0" y="1978"/>
                    </a:lnTo>
                    <a:lnTo>
                      <a:pt x="42932" y="1978"/>
                    </a:lnTo>
                    <a:lnTo>
                      <a:pt x="429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1265;p58">
                <a:extLst>
                  <a:ext uri="{FF2B5EF4-FFF2-40B4-BE49-F238E27FC236}">
                    <a16:creationId xmlns:a16="http://schemas.microsoft.com/office/drawing/2014/main" id="{7A3405C0-69FC-470C-BAEA-5F4A14D0A6DD}"/>
                  </a:ext>
                </a:extLst>
              </p:cNvPr>
              <p:cNvSpPr/>
              <p:nvPr/>
            </p:nvSpPr>
            <p:spPr>
              <a:xfrm>
                <a:off x="6789050" y="2515800"/>
                <a:ext cx="536525" cy="49475"/>
              </a:xfrm>
              <a:custGeom>
                <a:avLst/>
                <a:gdLst/>
                <a:ahLst/>
                <a:cxnLst/>
                <a:rect l="l" t="t" r="r" b="b"/>
                <a:pathLst>
                  <a:path w="21461" h="1979" extrusionOk="0">
                    <a:moveTo>
                      <a:pt x="1" y="1"/>
                    </a:moveTo>
                    <a:lnTo>
                      <a:pt x="1" y="1978"/>
                    </a:lnTo>
                    <a:lnTo>
                      <a:pt x="21461" y="1978"/>
                    </a:lnTo>
                    <a:lnTo>
                      <a:pt x="2146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1266;p58">
                <a:extLst>
                  <a:ext uri="{FF2B5EF4-FFF2-40B4-BE49-F238E27FC236}">
                    <a16:creationId xmlns:a16="http://schemas.microsoft.com/office/drawing/2014/main" id="{EECCAC4F-AC22-48B3-9DCE-4DBF115666E8}"/>
                  </a:ext>
                </a:extLst>
              </p:cNvPr>
              <p:cNvSpPr/>
              <p:nvPr/>
            </p:nvSpPr>
            <p:spPr>
              <a:xfrm>
                <a:off x="6789050" y="2614100"/>
                <a:ext cx="536525" cy="49450"/>
              </a:xfrm>
              <a:custGeom>
                <a:avLst/>
                <a:gdLst/>
                <a:ahLst/>
                <a:cxnLst/>
                <a:rect l="l" t="t" r="r" b="b"/>
                <a:pathLst>
                  <a:path w="21461" h="1978" extrusionOk="0">
                    <a:moveTo>
                      <a:pt x="1" y="0"/>
                    </a:moveTo>
                    <a:lnTo>
                      <a:pt x="1" y="1978"/>
                    </a:lnTo>
                    <a:lnTo>
                      <a:pt x="21461" y="1978"/>
                    </a:lnTo>
                    <a:lnTo>
                      <a:pt x="214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1267;p58">
                <a:extLst>
                  <a:ext uri="{FF2B5EF4-FFF2-40B4-BE49-F238E27FC236}">
                    <a16:creationId xmlns:a16="http://schemas.microsoft.com/office/drawing/2014/main" id="{457252E3-D04F-48FC-80F4-966CD9370AC9}"/>
                  </a:ext>
                </a:extLst>
              </p:cNvPr>
              <p:cNvSpPr/>
              <p:nvPr/>
            </p:nvSpPr>
            <p:spPr>
              <a:xfrm>
                <a:off x="6789050" y="2712375"/>
                <a:ext cx="536525" cy="49450"/>
              </a:xfrm>
              <a:custGeom>
                <a:avLst/>
                <a:gdLst/>
                <a:ahLst/>
                <a:cxnLst/>
                <a:rect l="l" t="t" r="r" b="b"/>
                <a:pathLst>
                  <a:path w="21461" h="1978" extrusionOk="0">
                    <a:moveTo>
                      <a:pt x="1" y="1"/>
                    </a:moveTo>
                    <a:lnTo>
                      <a:pt x="1" y="1978"/>
                    </a:lnTo>
                    <a:lnTo>
                      <a:pt x="21461" y="1978"/>
                    </a:lnTo>
                    <a:lnTo>
                      <a:pt x="2146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1268;p58">
                <a:extLst>
                  <a:ext uri="{FF2B5EF4-FFF2-40B4-BE49-F238E27FC236}">
                    <a16:creationId xmlns:a16="http://schemas.microsoft.com/office/drawing/2014/main" id="{00D8207B-53A5-485A-BC53-8E86F0209894}"/>
                  </a:ext>
                </a:extLst>
              </p:cNvPr>
              <p:cNvSpPr/>
              <p:nvPr/>
            </p:nvSpPr>
            <p:spPr>
              <a:xfrm>
                <a:off x="6252275" y="2869700"/>
                <a:ext cx="482425" cy="49450"/>
              </a:xfrm>
              <a:custGeom>
                <a:avLst/>
                <a:gdLst/>
                <a:ahLst/>
                <a:cxnLst/>
                <a:rect l="l" t="t" r="r" b="b"/>
                <a:pathLst>
                  <a:path w="19297" h="1978" extrusionOk="0">
                    <a:moveTo>
                      <a:pt x="0" y="0"/>
                    </a:moveTo>
                    <a:lnTo>
                      <a:pt x="0" y="1978"/>
                    </a:lnTo>
                    <a:lnTo>
                      <a:pt x="19297" y="1978"/>
                    </a:lnTo>
                    <a:lnTo>
                      <a:pt x="19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1269;p58">
                <a:extLst>
                  <a:ext uri="{FF2B5EF4-FFF2-40B4-BE49-F238E27FC236}">
                    <a16:creationId xmlns:a16="http://schemas.microsoft.com/office/drawing/2014/main" id="{E3E47FFE-14FA-4424-A6D2-53AA60FB527E}"/>
                  </a:ext>
                </a:extLst>
              </p:cNvPr>
              <p:cNvSpPr/>
              <p:nvPr/>
            </p:nvSpPr>
            <p:spPr>
              <a:xfrm>
                <a:off x="6252275" y="2967700"/>
                <a:ext cx="482425" cy="49725"/>
              </a:xfrm>
              <a:custGeom>
                <a:avLst/>
                <a:gdLst/>
                <a:ahLst/>
                <a:cxnLst/>
                <a:rect l="l" t="t" r="r" b="b"/>
                <a:pathLst>
                  <a:path w="19297" h="1989" extrusionOk="0">
                    <a:moveTo>
                      <a:pt x="0" y="0"/>
                    </a:moveTo>
                    <a:lnTo>
                      <a:pt x="0" y="1989"/>
                    </a:lnTo>
                    <a:lnTo>
                      <a:pt x="19297" y="1989"/>
                    </a:lnTo>
                    <a:lnTo>
                      <a:pt x="19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1270;p58">
                <a:extLst>
                  <a:ext uri="{FF2B5EF4-FFF2-40B4-BE49-F238E27FC236}">
                    <a16:creationId xmlns:a16="http://schemas.microsoft.com/office/drawing/2014/main" id="{577542D4-2592-4E8B-B9C9-C27917BD6FE4}"/>
                  </a:ext>
                </a:extLst>
              </p:cNvPr>
              <p:cNvSpPr/>
              <p:nvPr/>
            </p:nvSpPr>
            <p:spPr>
              <a:xfrm>
                <a:off x="6252275" y="3065975"/>
                <a:ext cx="482425" cy="49450"/>
              </a:xfrm>
              <a:custGeom>
                <a:avLst/>
                <a:gdLst/>
                <a:ahLst/>
                <a:cxnLst/>
                <a:rect l="l" t="t" r="r" b="b"/>
                <a:pathLst>
                  <a:path w="19297" h="1978" extrusionOk="0">
                    <a:moveTo>
                      <a:pt x="0" y="0"/>
                    </a:moveTo>
                    <a:lnTo>
                      <a:pt x="0" y="1978"/>
                    </a:lnTo>
                    <a:lnTo>
                      <a:pt x="19297" y="1978"/>
                    </a:lnTo>
                    <a:lnTo>
                      <a:pt x="19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1271;p58">
                <a:extLst>
                  <a:ext uri="{FF2B5EF4-FFF2-40B4-BE49-F238E27FC236}">
                    <a16:creationId xmlns:a16="http://schemas.microsoft.com/office/drawing/2014/main" id="{C9F5887B-EA1E-4E7F-AD10-967AA98F1C53}"/>
                  </a:ext>
                </a:extLst>
              </p:cNvPr>
              <p:cNvSpPr/>
              <p:nvPr/>
            </p:nvSpPr>
            <p:spPr>
              <a:xfrm>
                <a:off x="6789050" y="3194500"/>
                <a:ext cx="255050" cy="49450"/>
              </a:xfrm>
              <a:custGeom>
                <a:avLst/>
                <a:gdLst/>
                <a:ahLst/>
                <a:cxnLst/>
                <a:rect l="l" t="t" r="r" b="b"/>
                <a:pathLst>
                  <a:path w="10202" h="1978" extrusionOk="0">
                    <a:moveTo>
                      <a:pt x="1" y="1"/>
                    </a:moveTo>
                    <a:lnTo>
                      <a:pt x="1" y="1978"/>
                    </a:lnTo>
                    <a:lnTo>
                      <a:pt x="10202" y="1978"/>
                    </a:lnTo>
                    <a:lnTo>
                      <a:pt x="102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1272;p58">
                <a:extLst>
                  <a:ext uri="{FF2B5EF4-FFF2-40B4-BE49-F238E27FC236}">
                    <a16:creationId xmlns:a16="http://schemas.microsoft.com/office/drawing/2014/main" id="{5EC3C36A-73AC-498B-99EF-EAA24850EB86}"/>
                  </a:ext>
                </a:extLst>
              </p:cNvPr>
              <p:cNvSpPr/>
              <p:nvPr/>
            </p:nvSpPr>
            <p:spPr>
              <a:xfrm>
                <a:off x="6789050" y="3292775"/>
                <a:ext cx="482450" cy="49475"/>
              </a:xfrm>
              <a:custGeom>
                <a:avLst/>
                <a:gdLst/>
                <a:ahLst/>
                <a:cxnLst/>
                <a:rect l="l" t="t" r="r" b="b"/>
                <a:pathLst>
                  <a:path w="19298" h="1979" extrusionOk="0">
                    <a:moveTo>
                      <a:pt x="1" y="1"/>
                    </a:moveTo>
                    <a:lnTo>
                      <a:pt x="1" y="1978"/>
                    </a:lnTo>
                    <a:lnTo>
                      <a:pt x="19297" y="1978"/>
                    </a:lnTo>
                    <a:lnTo>
                      <a:pt x="19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1273;p58">
                <a:extLst>
                  <a:ext uri="{FF2B5EF4-FFF2-40B4-BE49-F238E27FC236}">
                    <a16:creationId xmlns:a16="http://schemas.microsoft.com/office/drawing/2014/main" id="{8F9FE4F2-871C-4119-8A8C-5CA57F38382D}"/>
                  </a:ext>
                </a:extLst>
              </p:cNvPr>
              <p:cNvSpPr/>
              <p:nvPr/>
            </p:nvSpPr>
            <p:spPr>
              <a:xfrm>
                <a:off x="6789050" y="3390775"/>
                <a:ext cx="482450" cy="49750"/>
              </a:xfrm>
              <a:custGeom>
                <a:avLst/>
                <a:gdLst/>
                <a:ahLst/>
                <a:cxnLst/>
                <a:rect l="l" t="t" r="r" b="b"/>
                <a:pathLst>
                  <a:path w="19298" h="1990" extrusionOk="0">
                    <a:moveTo>
                      <a:pt x="1" y="1"/>
                    </a:moveTo>
                    <a:lnTo>
                      <a:pt x="1" y="1990"/>
                    </a:lnTo>
                    <a:lnTo>
                      <a:pt x="19297" y="1990"/>
                    </a:lnTo>
                    <a:lnTo>
                      <a:pt x="19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1274;p58">
                <a:extLst>
                  <a:ext uri="{FF2B5EF4-FFF2-40B4-BE49-F238E27FC236}">
                    <a16:creationId xmlns:a16="http://schemas.microsoft.com/office/drawing/2014/main" id="{24B31749-174D-4640-9EE3-C1CCE76A8FF7}"/>
                  </a:ext>
                </a:extLst>
              </p:cNvPr>
              <p:cNvSpPr/>
              <p:nvPr/>
            </p:nvSpPr>
            <p:spPr>
              <a:xfrm>
                <a:off x="6252275" y="2515800"/>
                <a:ext cx="482425" cy="246025"/>
              </a:xfrm>
              <a:custGeom>
                <a:avLst/>
                <a:gdLst/>
                <a:ahLst/>
                <a:cxnLst/>
                <a:rect l="l" t="t" r="r" b="b"/>
                <a:pathLst>
                  <a:path w="19297" h="9841" extrusionOk="0">
                    <a:moveTo>
                      <a:pt x="0" y="1"/>
                    </a:moveTo>
                    <a:lnTo>
                      <a:pt x="0" y="9841"/>
                    </a:lnTo>
                    <a:lnTo>
                      <a:pt x="19297" y="9841"/>
                    </a:lnTo>
                    <a:lnTo>
                      <a:pt x="1929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1275;p58">
                <a:extLst>
                  <a:ext uri="{FF2B5EF4-FFF2-40B4-BE49-F238E27FC236}">
                    <a16:creationId xmlns:a16="http://schemas.microsoft.com/office/drawing/2014/main" id="{03695857-DFBF-45F6-9B98-0EF93F2B8D84}"/>
                  </a:ext>
                </a:extLst>
              </p:cNvPr>
              <p:cNvSpPr/>
              <p:nvPr/>
            </p:nvSpPr>
            <p:spPr>
              <a:xfrm>
                <a:off x="6252275" y="3194500"/>
                <a:ext cx="482425" cy="593225"/>
              </a:xfrm>
              <a:custGeom>
                <a:avLst/>
                <a:gdLst/>
                <a:ahLst/>
                <a:cxnLst/>
                <a:rect l="l" t="t" r="r" b="b"/>
                <a:pathLst>
                  <a:path w="19297" h="23729" extrusionOk="0">
                    <a:moveTo>
                      <a:pt x="0" y="1"/>
                    </a:moveTo>
                    <a:lnTo>
                      <a:pt x="0" y="23729"/>
                    </a:lnTo>
                    <a:lnTo>
                      <a:pt x="19297" y="23729"/>
                    </a:lnTo>
                    <a:lnTo>
                      <a:pt x="1929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1276;p58">
                <a:extLst>
                  <a:ext uri="{FF2B5EF4-FFF2-40B4-BE49-F238E27FC236}">
                    <a16:creationId xmlns:a16="http://schemas.microsoft.com/office/drawing/2014/main" id="{A1C315D7-0C91-4DB9-A1F1-61F96350F435}"/>
                  </a:ext>
                </a:extLst>
              </p:cNvPr>
              <p:cNvSpPr/>
              <p:nvPr/>
            </p:nvSpPr>
            <p:spPr>
              <a:xfrm>
                <a:off x="6789050" y="3564950"/>
                <a:ext cx="482450" cy="222775"/>
              </a:xfrm>
              <a:custGeom>
                <a:avLst/>
                <a:gdLst/>
                <a:ahLst/>
                <a:cxnLst/>
                <a:rect l="l" t="t" r="r" b="b"/>
                <a:pathLst>
                  <a:path w="19298" h="8911" extrusionOk="0">
                    <a:moveTo>
                      <a:pt x="1" y="1"/>
                    </a:moveTo>
                    <a:lnTo>
                      <a:pt x="1" y="8911"/>
                    </a:lnTo>
                    <a:lnTo>
                      <a:pt x="19297" y="8911"/>
                    </a:lnTo>
                    <a:lnTo>
                      <a:pt x="1929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1277;p58">
                <a:extLst>
                  <a:ext uri="{FF2B5EF4-FFF2-40B4-BE49-F238E27FC236}">
                    <a16:creationId xmlns:a16="http://schemas.microsoft.com/office/drawing/2014/main" id="{C1748962-3A29-4A34-8307-7FFD76CFBB0C}"/>
                  </a:ext>
                </a:extLst>
              </p:cNvPr>
              <p:cNvSpPr/>
              <p:nvPr/>
            </p:nvSpPr>
            <p:spPr>
              <a:xfrm>
                <a:off x="6903625" y="3564675"/>
                <a:ext cx="312325" cy="222750"/>
              </a:xfrm>
              <a:custGeom>
                <a:avLst/>
                <a:gdLst/>
                <a:ahLst/>
                <a:cxnLst/>
                <a:rect l="l" t="t" r="r" b="b"/>
                <a:pathLst>
                  <a:path w="12493" h="8910" extrusionOk="0">
                    <a:moveTo>
                      <a:pt x="12493" y="0"/>
                    </a:moveTo>
                    <a:lnTo>
                      <a:pt x="2559" y="12"/>
                    </a:lnTo>
                    <a:cubicBezTo>
                      <a:pt x="2559" y="12"/>
                      <a:pt x="547" y="2652"/>
                      <a:pt x="280" y="3676"/>
                    </a:cubicBezTo>
                    <a:cubicBezTo>
                      <a:pt x="1" y="4699"/>
                      <a:pt x="2117" y="8910"/>
                      <a:pt x="2117" y="8910"/>
                    </a:cubicBezTo>
                    <a:lnTo>
                      <a:pt x="5956" y="8910"/>
                    </a:lnTo>
                    <a:cubicBezTo>
                      <a:pt x="5956" y="8910"/>
                      <a:pt x="5758" y="6933"/>
                      <a:pt x="5316" y="5746"/>
                    </a:cubicBezTo>
                    <a:cubicBezTo>
                      <a:pt x="5316" y="5746"/>
                      <a:pt x="11434" y="826"/>
                      <a:pt x="12493" y="0"/>
                    </a:cubicBezTo>
                    <a:close/>
                  </a:path>
                </a:pathLst>
              </a:custGeom>
              <a:solidFill>
                <a:srgbClr val="FFBF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1278;p58">
                <a:extLst>
                  <a:ext uri="{FF2B5EF4-FFF2-40B4-BE49-F238E27FC236}">
                    <a16:creationId xmlns:a16="http://schemas.microsoft.com/office/drawing/2014/main" id="{6E758633-43E4-4DF8-835E-766751F479B6}"/>
                  </a:ext>
                </a:extLst>
              </p:cNvPr>
              <p:cNvSpPr/>
              <p:nvPr/>
            </p:nvSpPr>
            <p:spPr>
              <a:xfrm>
                <a:off x="6980975" y="3564950"/>
                <a:ext cx="234975" cy="222475"/>
              </a:xfrm>
              <a:custGeom>
                <a:avLst/>
                <a:gdLst/>
                <a:ahLst/>
                <a:cxnLst/>
                <a:rect l="l" t="t" r="r" b="b"/>
                <a:pathLst>
                  <a:path w="9399" h="8899" extrusionOk="0">
                    <a:moveTo>
                      <a:pt x="6549" y="1"/>
                    </a:moveTo>
                    <a:cubicBezTo>
                      <a:pt x="5514" y="1164"/>
                      <a:pt x="3083" y="3793"/>
                      <a:pt x="2071" y="4456"/>
                    </a:cubicBezTo>
                    <a:cubicBezTo>
                      <a:pt x="1295" y="4950"/>
                      <a:pt x="714" y="5051"/>
                      <a:pt x="368" y="5051"/>
                    </a:cubicBezTo>
                    <a:cubicBezTo>
                      <a:pt x="128" y="5051"/>
                      <a:pt x="1" y="5002"/>
                      <a:pt x="0" y="5002"/>
                    </a:cubicBezTo>
                    <a:lnTo>
                      <a:pt x="0" y="5002"/>
                    </a:lnTo>
                    <a:cubicBezTo>
                      <a:pt x="1" y="5003"/>
                      <a:pt x="594" y="5572"/>
                      <a:pt x="1187" y="5642"/>
                    </a:cubicBezTo>
                    <a:cubicBezTo>
                      <a:pt x="1606" y="5689"/>
                      <a:pt x="1896" y="7445"/>
                      <a:pt x="1989" y="8899"/>
                    </a:cubicBezTo>
                    <a:lnTo>
                      <a:pt x="2862" y="8899"/>
                    </a:lnTo>
                    <a:cubicBezTo>
                      <a:pt x="2862" y="8899"/>
                      <a:pt x="2652" y="6933"/>
                      <a:pt x="2210" y="5735"/>
                    </a:cubicBezTo>
                    <a:cubicBezTo>
                      <a:pt x="2210" y="5735"/>
                      <a:pt x="8340" y="827"/>
                      <a:pt x="9399" y="1"/>
                    </a:cubicBezTo>
                    <a:close/>
                  </a:path>
                </a:pathLst>
              </a:custGeom>
              <a:solidFill>
                <a:srgbClr val="E58A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0" name="Google Shape;1279;p58">
              <a:extLst>
                <a:ext uri="{FF2B5EF4-FFF2-40B4-BE49-F238E27FC236}">
                  <a16:creationId xmlns:a16="http://schemas.microsoft.com/office/drawing/2014/main" id="{1F0795B5-C824-458B-A58B-E0BF0419FAB5}"/>
                </a:ext>
              </a:extLst>
            </p:cNvPr>
            <p:cNvGrpSpPr/>
            <p:nvPr/>
          </p:nvGrpSpPr>
          <p:grpSpPr>
            <a:xfrm>
              <a:off x="6198541" y="4308998"/>
              <a:ext cx="1228900" cy="2057400"/>
              <a:chOff x="2354675" y="2318363"/>
              <a:chExt cx="1228900" cy="2057400"/>
            </a:xfrm>
          </p:grpSpPr>
          <p:sp>
            <p:nvSpPr>
              <p:cNvPr id="71" name="Google Shape;1280;p58">
                <a:extLst>
                  <a:ext uri="{FF2B5EF4-FFF2-40B4-BE49-F238E27FC236}">
                    <a16:creationId xmlns:a16="http://schemas.microsoft.com/office/drawing/2014/main" id="{0F742413-1019-4846-AAB4-DF030C4A92A5}"/>
                  </a:ext>
                </a:extLst>
              </p:cNvPr>
              <p:cNvSpPr/>
              <p:nvPr/>
            </p:nvSpPr>
            <p:spPr>
              <a:xfrm>
                <a:off x="2892050" y="2318363"/>
                <a:ext cx="431550" cy="382775"/>
              </a:xfrm>
              <a:custGeom>
                <a:avLst/>
                <a:gdLst/>
                <a:ahLst/>
                <a:cxnLst/>
                <a:rect l="l" t="t" r="r" b="b"/>
                <a:pathLst>
                  <a:path w="17262" h="15311" extrusionOk="0">
                    <a:moveTo>
                      <a:pt x="9942" y="0"/>
                    </a:moveTo>
                    <a:cubicBezTo>
                      <a:pt x="7576" y="0"/>
                      <a:pt x="5006" y="457"/>
                      <a:pt x="3595" y="1109"/>
                    </a:cubicBezTo>
                    <a:cubicBezTo>
                      <a:pt x="1408" y="2120"/>
                      <a:pt x="454" y="3737"/>
                      <a:pt x="164" y="5447"/>
                    </a:cubicBezTo>
                    <a:cubicBezTo>
                      <a:pt x="1" y="6517"/>
                      <a:pt x="47" y="7599"/>
                      <a:pt x="280" y="8646"/>
                    </a:cubicBezTo>
                    <a:cubicBezTo>
                      <a:pt x="837" y="11290"/>
                      <a:pt x="4134" y="15311"/>
                      <a:pt x="4280" y="15311"/>
                    </a:cubicBezTo>
                    <a:cubicBezTo>
                      <a:pt x="4280" y="15311"/>
                      <a:pt x="4281" y="15311"/>
                      <a:pt x="4281" y="15310"/>
                    </a:cubicBezTo>
                    <a:cubicBezTo>
                      <a:pt x="4409" y="15276"/>
                      <a:pt x="6177" y="12879"/>
                      <a:pt x="6177" y="12879"/>
                    </a:cubicBezTo>
                    <a:cubicBezTo>
                      <a:pt x="6177" y="12879"/>
                      <a:pt x="11295" y="10879"/>
                      <a:pt x="13947" y="10321"/>
                    </a:cubicBezTo>
                    <a:cubicBezTo>
                      <a:pt x="16599" y="9762"/>
                      <a:pt x="17262" y="5075"/>
                      <a:pt x="14575" y="3993"/>
                    </a:cubicBezTo>
                    <a:cubicBezTo>
                      <a:pt x="14587" y="3981"/>
                      <a:pt x="14598" y="3970"/>
                      <a:pt x="14610" y="3947"/>
                    </a:cubicBezTo>
                    <a:cubicBezTo>
                      <a:pt x="16570" y="1024"/>
                      <a:pt x="13486" y="0"/>
                      <a:pt x="99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1281;p58">
                <a:extLst>
                  <a:ext uri="{FF2B5EF4-FFF2-40B4-BE49-F238E27FC236}">
                    <a16:creationId xmlns:a16="http://schemas.microsoft.com/office/drawing/2014/main" id="{03F6ABE9-07E3-43CB-AE0A-00AABF395055}"/>
                  </a:ext>
                </a:extLst>
              </p:cNvPr>
              <p:cNvSpPr/>
              <p:nvPr/>
            </p:nvSpPr>
            <p:spPr>
              <a:xfrm>
                <a:off x="2892050" y="2417313"/>
                <a:ext cx="431550" cy="283825"/>
              </a:xfrm>
              <a:custGeom>
                <a:avLst/>
                <a:gdLst/>
                <a:ahLst/>
                <a:cxnLst/>
                <a:rect l="l" t="t" r="r" b="b"/>
                <a:pathLst>
                  <a:path w="17262" h="11353" extrusionOk="0">
                    <a:moveTo>
                      <a:pt x="14610" y="0"/>
                    </a:moveTo>
                    <a:lnTo>
                      <a:pt x="14610" y="0"/>
                    </a:lnTo>
                    <a:cubicBezTo>
                      <a:pt x="12621" y="640"/>
                      <a:pt x="10609" y="1210"/>
                      <a:pt x="8596" y="1768"/>
                    </a:cubicBezTo>
                    <a:cubicBezTo>
                      <a:pt x="7259" y="2152"/>
                      <a:pt x="5910" y="2524"/>
                      <a:pt x="4549" y="2803"/>
                    </a:cubicBezTo>
                    <a:cubicBezTo>
                      <a:pt x="3997" y="2913"/>
                      <a:pt x="3471" y="2977"/>
                      <a:pt x="2983" y="2977"/>
                    </a:cubicBezTo>
                    <a:cubicBezTo>
                      <a:pt x="1762" y="2977"/>
                      <a:pt x="770" y="2577"/>
                      <a:pt x="164" y="1489"/>
                    </a:cubicBezTo>
                    <a:lnTo>
                      <a:pt x="164" y="1489"/>
                    </a:lnTo>
                    <a:cubicBezTo>
                      <a:pt x="1" y="2559"/>
                      <a:pt x="47" y="3641"/>
                      <a:pt x="280" y="4688"/>
                    </a:cubicBezTo>
                    <a:cubicBezTo>
                      <a:pt x="837" y="7332"/>
                      <a:pt x="4134" y="11353"/>
                      <a:pt x="4280" y="11353"/>
                    </a:cubicBezTo>
                    <a:cubicBezTo>
                      <a:pt x="4280" y="11353"/>
                      <a:pt x="4281" y="11353"/>
                      <a:pt x="4281" y="11352"/>
                    </a:cubicBezTo>
                    <a:cubicBezTo>
                      <a:pt x="4409" y="11318"/>
                      <a:pt x="6177" y="8921"/>
                      <a:pt x="6177" y="8921"/>
                    </a:cubicBezTo>
                    <a:cubicBezTo>
                      <a:pt x="6177" y="8921"/>
                      <a:pt x="11295" y="6921"/>
                      <a:pt x="13947" y="6363"/>
                    </a:cubicBezTo>
                    <a:cubicBezTo>
                      <a:pt x="16599" y="5804"/>
                      <a:pt x="17262" y="1117"/>
                      <a:pt x="14575" y="47"/>
                    </a:cubicBezTo>
                    <a:cubicBezTo>
                      <a:pt x="14587" y="23"/>
                      <a:pt x="14598" y="12"/>
                      <a:pt x="146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1282;p58">
                <a:extLst>
                  <a:ext uri="{FF2B5EF4-FFF2-40B4-BE49-F238E27FC236}">
                    <a16:creationId xmlns:a16="http://schemas.microsoft.com/office/drawing/2014/main" id="{6544DDBB-EE8E-4096-AB1C-7CBA876B3DF4}"/>
                  </a:ext>
                </a:extLst>
              </p:cNvPr>
              <p:cNvSpPr/>
              <p:nvPr/>
            </p:nvSpPr>
            <p:spPr>
              <a:xfrm>
                <a:off x="2975225" y="2627538"/>
                <a:ext cx="161125" cy="178000"/>
              </a:xfrm>
              <a:custGeom>
                <a:avLst/>
                <a:gdLst/>
                <a:ahLst/>
                <a:cxnLst/>
                <a:rect l="l" t="t" r="r" b="b"/>
                <a:pathLst>
                  <a:path w="6445" h="7120" extrusionOk="0">
                    <a:moveTo>
                      <a:pt x="2048" y="1"/>
                    </a:moveTo>
                    <a:cubicBezTo>
                      <a:pt x="2048" y="36"/>
                      <a:pt x="1606" y="1175"/>
                      <a:pt x="1129" y="2374"/>
                    </a:cubicBezTo>
                    <a:cubicBezTo>
                      <a:pt x="582" y="3746"/>
                      <a:pt x="0" y="5200"/>
                      <a:pt x="0" y="5200"/>
                    </a:cubicBezTo>
                    <a:lnTo>
                      <a:pt x="3083" y="7119"/>
                    </a:lnTo>
                    <a:lnTo>
                      <a:pt x="4793" y="5130"/>
                    </a:lnTo>
                    <a:lnTo>
                      <a:pt x="6444" y="3188"/>
                    </a:lnTo>
                    <a:lnTo>
                      <a:pt x="2048" y="1"/>
                    </a:lnTo>
                    <a:close/>
                  </a:path>
                </a:pathLst>
              </a:custGeom>
              <a:solidFill>
                <a:srgbClr val="EDBF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1283;p58">
                <a:extLst>
                  <a:ext uri="{FF2B5EF4-FFF2-40B4-BE49-F238E27FC236}">
                    <a16:creationId xmlns:a16="http://schemas.microsoft.com/office/drawing/2014/main" id="{BAEBDF9F-1CD8-4BF2-9B3E-8B1AE8282A4A}"/>
                  </a:ext>
                </a:extLst>
              </p:cNvPr>
              <p:cNvSpPr/>
              <p:nvPr/>
            </p:nvSpPr>
            <p:spPr>
              <a:xfrm>
                <a:off x="3003150" y="2627538"/>
                <a:ext cx="133200" cy="128275"/>
              </a:xfrm>
              <a:custGeom>
                <a:avLst/>
                <a:gdLst/>
                <a:ahLst/>
                <a:cxnLst/>
                <a:rect l="l" t="t" r="r" b="b"/>
                <a:pathLst>
                  <a:path w="5328" h="5131" extrusionOk="0">
                    <a:moveTo>
                      <a:pt x="919" y="1"/>
                    </a:moveTo>
                    <a:cubicBezTo>
                      <a:pt x="919" y="36"/>
                      <a:pt x="477" y="1175"/>
                      <a:pt x="0" y="2374"/>
                    </a:cubicBezTo>
                    <a:cubicBezTo>
                      <a:pt x="803" y="3467"/>
                      <a:pt x="2222" y="4549"/>
                      <a:pt x="3676" y="5130"/>
                    </a:cubicBezTo>
                    <a:lnTo>
                      <a:pt x="5327" y="3188"/>
                    </a:lnTo>
                    <a:lnTo>
                      <a:pt x="919" y="1"/>
                    </a:lnTo>
                    <a:close/>
                  </a:path>
                </a:pathLst>
              </a:custGeom>
              <a:solidFill>
                <a:srgbClr val="EDBF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1284;p58">
                <a:extLst>
                  <a:ext uri="{FF2B5EF4-FFF2-40B4-BE49-F238E27FC236}">
                    <a16:creationId xmlns:a16="http://schemas.microsoft.com/office/drawing/2014/main" id="{162B9E80-EF58-4073-A7A4-24D607B21EDB}"/>
                  </a:ext>
                </a:extLst>
              </p:cNvPr>
              <p:cNvSpPr/>
              <p:nvPr/>
            </p:nvSpPr>
            <p:spPr>
              <a:xfrm>
                <a:off x="2982775" y="2419238"/>
                <a:ext cx="305075" cy="338425"/>
              </a:xfrm>
              <a:custGeom>
                <a:avLst/>
                <a:gdLst/>
                <a:ahLst/>
                <a:cxnLst/>
                <a:rect l="l" t="t" r="r" b="b"/>
                <a:pathLst>
                  <a:path w="12203" h="13537" extrusionOk="0">
                    <a:moveTo>
                      <a:pt x="5183" y="1"/>
                    </a:moveTo>
                    <a:cubicBezTo>
                      <a:pt x="4228" y="1"/>
                      <a:pt x="3242" y="121"/>
                      <a:pt x="2432" y="482"/>
                    </a:cubicBezTo>
                    <a:cubicBezTo>
                      <a:pt x="1" y="1575"/>
                      <a:pt x="792" y="7833"/>
                      <a:pt x="1990" y="9915"/>
                    </a:cubicBezTo>
                    <a:cubicBezTo>
                      <a:pt x="3002" y="11663"/>
                      <a:pt x="5806" y="13537"/>
                      <a:pt x="7964" y="13537"/>
                    </a:cubicBezTo>
                    <a:cubicBezTo>
                      <a:pt x="8361" y="13537"/>
                      <a:pt x="8736" y="13473"/>
                      <a:pt x="9073" y="13334"/>
                    </a:cubicBezTo>
                    <a:cubicBezTo>
                      <a:pt x="11260" y="12439"/>
                      <a:pt x="11016" y="9217"/>
                      <a:pt x="11016" y="9217"/>
                    </a:cubicBezTo>
                    <a:cubicBezTo>
                      <a:pt x="11016" y="9217"/>
                      <a:pt x="12109" y="8379"/>
                      <a:pt x="12156" y="8030"/>
                    </a:cubicBezTo>
                    <a:cubicBezTo>
                      <a:pt x="12202" y="7670"/>
                      <a:pt x="11458" y="7670"/>
                      <a:pt x="11109" y="6134"/>
                    </a:cubicBezTo>
                    <a:cubicBezTo>
                      <a:pt x="10772" y="4599"/>
                      <a:pt x="10562" y="2761"/>
                      <a:pt x="8876" y="482"/>
                    </a:cubicBezTo>
                    <a:cubicBezTo>
                      <a:pt x="8876" y="482"/>
                      <a:pt x="7092" y="1"/>
                      <a:pt x="5183" y="1"/>
                    </a:cubicBezTo>
                    <a:close/>
                  </a:path>
                </a:pathLst>
              </a:custGeom>
              <a:solidFill>
                <a:srgbClr val="EDBF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1285;p58">
                <a:extLst>
                  <a:ext uri="{FF2B5EF4-FFF2-40B4-BE49-F238E27FC236}">
                    <a16:creationId xmlns:a16="http://schemas.microsoft.com/office/drawing/2014/main" id="{5989CF66-7556-46D6-A904-0A35C1928787}"/>
                  </a:ext>
                </a:extLst>
              </p:cNvPr>
              <p:cNvSpPr/>
              <p:nvPr/>
            </p:nvSpPr>
            <p:spPr>
              <a:xfrm>
                <a:off x="2981250" y="2536113"/>
                <a:ext cx="87625" cy="102650"/>
              </a:xfrm>
              <a:custGeom>
                <a:avLst/>
                <a:gdLst/>
                <a:ahLst/>
                <a:cxnLst/>
                <a:rect l="l" t="t" r="r" b="b"/>
                <a:pathLst>
                  <a:path w="3505" h="4106" extrusionOk="0">
                    <a:moveTo>
                      <a:pt x="1253" y="0"/>
                    </a:moveTo>
                    <a:cubicBezTo>
                      <a:pt x="793" y="0"/>
                      <a:pt x="405" y="388"/>
                      <a:pt x="271" y="901"/>
                    </a:cubicBezTo>
                    <a:cubicBezTo>
                      <a:pt x="0" y="1951"/>
                      <a:pt x="879" y="4106"/>
                      <a:pt x="2100" y="4106"/>
                    </a:cubicBezTo>
                    <a:cubicBezTo>
                      <a:pt x="2138" y="4106"/>
                      <a:pt x="2176" y="4104"/>
                      <a:pt x="2214" y="4100"/>
                    </a:cubicBezTo>
                    <a:cubicBezTo>
                      <a:pt x="3505" y="3972"/>
                      <a:pt x="2772" y="1704"/>
                      <a:pt x="2772" y="1704"/>
                    </a:cubicBezTo>
                    <a:cubicBezTo>
                      <a:pt x="2336" y="457"/>
                      <a:pt x="1752" y="0"/>
                      <a:pt x="1253" y="0"/>
                    </a:cubicBezTo>
                    <a:close/>
                  </a:path>
                </a:pathLst>
              </a:custGeom>
              <a:solidFill>
                <a:srgbClr val="EDBF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1286;p58">
                <a:extLst>
                  <a:ext uri="{FF2B5EF4-FFF2-40B4-BE49-F238E27FC236}">
                    <a16:creationId xmlns:a16="http://schemas.microsoft.com/office/drawing/2014/main" id="{94CE9FBA-5A2B-4601-B8AB-69ACA2D9314B}"/>
                  </a:ext>
                </a:extLst>
              </p:cNvPr>
              <p:cNvSpPr/>
              <p:nvPr/>
            </p:nvSpPr>
            <p:spPr>
              <a:xfrm>
                <a:off x="3004750" y="2552188"/>
                <a:ext cx="60050" cy="70275"/>
              </a:xfrm>
              <a:custGeom>
                <a:avLst/>
                <a:gdLst/>
                <a:ahLst/>
                <a:cxnLst/>
                <a:rect l="l" t="t" r="r" b="b"/>
                <a:pathLst>
                  <a:path w="2402" h="2811" extrusionOk="0">
                    <a:moveTo>
                      <a:pt x="862" y="1"/>
                    </a:moveTo>
                    <a:cubicBezTo>
                      <a:pt x="544" y="1"/>
                      <a:pt x="275" y="267"/>
                      <a:pt x="180" y="619"/>
                    </a:cubicBezTo>
                    <a:cubicBezTo>
                      <a:pt x="0" y="1339"/>
                      <a:pt x="593" y="2810"/>
                      <a:pt x="1433" y="2810"/>
                    </a:cubicBezTo>
                    <a:cubicBezTo>
                      <a:pt x="1461" y="2810"/>
                      <a:pt x="1489" y="2809"/>
                      <a:pt x="1518" y="2805"/>
                    </a:cubicBezTo>
                    <a:cubicBezTo>
                      <a:pt x="2402" y="2701"/>
                      <a:pt x="1902" y="1165"/>
                      <a:pt x="1902" y="1165"/>
                    </a:cubicBezTo>
                    <a:cubicBezTo>
                      <a:pt x="1605" y="313"/>
                      <a:pt x="1205" y="1"/>
                      <a:pt x="862" y="1"/>
                    </a:cubicBezTo>
                    <a:close/>
                  </a:path>
                </a:pathLst>
              </a:custGeom>
              <a:solidFill>
                <a:srgbClr val="EDBF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1287;p58">
                <a:extLst>
                  <a:ext uri="{FF2B5EF4-FFF2-40B4-BE49-F238E27FC236}">
                    <a16:creationId xmlns:a16="http://schemas.microsoft.com/office/drawing/2014/main" id="{7EB46A23-0A65-4236-A4A2-D30CC4D742A5}"/>
                  </a:ext>
                </a:extLst>
              </p:cNvPr>
              <p:cNvSpPr/>
              <p:nvPr/>
            </p:nvSpPr>
            <p:spPr>
              <a:xfrm>
                <a:off x="3209600" y="2524188"/>
                <a:ext cx="23575" cy="38600"/>
              </a:xfrm>
              <a:custGeom>
                <a:avLst/>
                <a:gdLst/>
                <a:ahLst/>
                <a:cxnLst/>
                <a:rect l="l" t="t" r="r" b="b"/>
                <a:pathLst>
                  <a:path w="943" h="1544" extrusionOk="0">
                    <a:moveTo>
                      <a:pt x="358" y="1"/>
                    </a:moveTo>
                    <a:cubicBezTo>
                      <a:pt x="344" y="1"/>
                      <a:pt x="329" y="2"/>
                      <a:pt x="314" y="6"/>
                    </a:cubicBezTo>
                    <a:cubicBezTo>
                      <a:pt x="105" y="52"/>
                      <a:pt x="0" y="424"/>
                      <a:pt x="82" y="855"/>
                    </a:cubicBezTo>
                    <a:cubicBezTo>
                      <a:pt x="159" y="1251"/>
                      <a:pt x="382" y="1544"/>
                      <a:pt x="584" y="1544"/>
                    </a:cubicBezTo>
                    <a:cubicBezTo>
                      <a:pt x="595" y="1544"/>
                      <a:pt x="606" y="1543"/>
                      <a:pt x="617" y="1541"/>
                    </a:cubicBezTo>
                    <a:cubicBezTo>
                      <a:pt x="838" y="1494"/>
                      <a:pt x="943" y="1122"/>
                      <a:pt x="861" y="692"/>
                    </a:cubicBezTo>
                    <a:cubicBezTo>
                      <a:pt x="785" y="301"/>
                      <a:pt x="567" y="1"/>
                      <a:pt x="3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1288;p58">
                <a:extLst>
                  <a:ext uri="{FF2B5EF4-FFF2-40B4-BE49-F238E27FC236}">
                    <a16:creationId xmlns:a16="http://schemas.microsoft.com/office/drawing/2014/main" id="{9E0C3C97-8414-4140-B83E-3CC7A596D16B}"/>
                  </a:ext>
                </a:extLst>
              </p:cNvPr>
              <p:cNvSpPr/>
              <p:nvPr/>
            </p:nvSpPr>
            <p:spPr>
              <a:xfrm>
                <a:off x="3153600" y="2476688"/>
                <a:ext cx="46425" cy="34050"/>
              </a:xfrm>
              <a:custGeom>
                <a:avLst/>
                <a:gdLst/>
                <a:ahLst/>
                <a:cxnLst/>
                <a:rect l="l" t="t" r="r" b="b"/>
                <a:pathLst>
                  <a:path w="1857" h="1362" extrusionOk="0">
                    <a:moveTo>
                      <a:pt x="1162" y="0"/>
                    </a:moveTo>
                    <a:cubicBezTo>
                      <a:pt x="482" y="0"/>
                      <a:pt x="0" y="624"/>
                      <a:pt x="158" y="1161"/>
                    </a:cubicBezTo>
                    <a:cubicBezTo>
                      <a:pt x="200" y="1304"/>
                      <a:pt x="305" y="1361"/>
                      <a:pt x="441" y="1361"/>
                    </a:cubicBezTo>
                    <a:cubicBezTo>
                      <a:pt x="869" y="1361"/>
                      <a:pt x="1611" y="797"/>
                      <a:pt x="1717" y="568"/>
                    </a:cubicBezTo>
                    <a:cubicBezTo>
                      <a:pt x="1857" y="266"/>
                      <a:pt x="1589" y="56"/>
                      <a:pt x="1380" y="21"/>
                    </a:cubicBezTo>
                    <a:cubicBezTo>
                      <a:pt x="1305" y="7"/>
                      <a:pt x="1233" y="0"/>
                      <a:pt x="11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1289;p58">
                <a:extLst>
                  <a:ext uri="{FF2B5EF4-FFF2-40B4-BE49-F238E27FC236}">
                    <a16:creationId xmlns:a16="http://schemas.microsoft.com/office/drawing/2014/main" id="{A3C7CCEB-5C29-4D47-90E4-ADDD8823C447}"/>
                  </a:ext>
                </a:extLst>
              </p:cNvPr>
              <p:cNvSpPr/>
              <p:nvPr/>
            </p:nvSpPr>
            <p:spPr>
              <a:xfrm>
                <a:off x="3181100" y="2667963"/>
                <a:ext cx="34050" cy="15725"/>
              </a:xfrm>
              <a:custGeom>
                <a:avLst/>
                <a:gdLst/>
                <a:ahLst/>
                <a:cxnLst/>
                <a:rect l="l" t="t" r="r" b="b"/>
                <a:pathLst>
                  <a:path w="1362" h="629" fill="none" extrusionOk="0">
                    <a:moveTo>
                      <a:pt x="1361" y="175"/>
                    </a:moveTo>
                    <a:cubicBezTo>
                      <a:pt x="559" y="0"/>
                      <a:pt x="1" y="629"/>
                      <a:pt x="1" y="629"/>
                    </a:cubicBezTo>
                  </a:path>
                </a:pathLst>
              </a:custGeom>
              <a:noFill/>
              <a:ln w="3775" cap="rnd" cmpd="sng">
                <a:solidFill>
                  <a:srgbClr val="DD996B"/>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1290;p58">
                <a:extLst>
                  <a:ext uri="{FF2B5EF4-FFF2-40B4-BE49-F238E27FC236}">
                    <a16:creationId xmlns:a16="http://schemas.microsoft.com/office/drawing/2014/main" id="{3BECAC9A-DD40-4E09-AA07-482C24376A60}"/>
                  </a:ext>
                </a:extLst>
              </p:cNvPr>
              <p:cNvSpPr/>
              <p:nvPr/>
            </p:nvSpPr>
            <p:spPr>
              <a:xfrm>
                <a:off x="2963600" y="2371163"/>
                <a:ext cx="256775" cy="182425"/>
              </a:xfrm>
              <a:custGeom>
                <a:avLst/>
                <a:gdLst/>
                <a:ahLst/>
                <a:cxnLst/>
                <a:rect l="l" t="t" r="r" b="b"/>
                <a:pathLst>
                  <a:path w="10271" h="7297" extrusionOk="0">
                    <a:moveTo>
                      <a:pt x="7430" y="0"/>
                    </a:moveTo>
                    <a:cubicBezTo>
                      <a:pt x="6260" y="0"/>
                      <a:pt x="4893" y="182"/>
                      <a:pt x="3687" y="439"/>
                    </a:cubicBezTo>
                    <a:cubicBezTo>
                      <a:pt x="1884" y="811"/>
                      <a:pt x="640" y="2463"/>
                      <a:pt x="279" y="4045"/>
                    </a:cubicBezTo>
                    <a:cubicBezTo>
                      <a:pt x="0" y="5231"/>
                      <a:pt x="221" y="6371"/>
                      <a:pt x="1082" y="6894"/>
                    </a:cubicBezTo>
                    <a:cubicBezTo>
                      <a:pt x="1522" y="7161"/>
                      <a:pt x="2098" y="7297"/>
                      <a:pt x="2752" y="7297"/>
                    </a:cubicBezTo>
                    <a:cubicBezTo>
                      <a:pt x="5066" y="7297"/>
                      <a:pt x="8356" y="5590"/>
                      <a:pt x="10061" y="1916"/>
                    </a:cubicBezTo>
                    <a:cubicBezTo>
                      <a:pt x="10271" y="1439"/>
                      <a:pt x="10271" y="1067"/>
                      <a:pt x="10085" y="776"/>
                    </a:cubicBezTo>
                    <a:cubicBezTo>
                      <a:pt x="9734" y="214"/>
                      <a:pt x="8697" y="0"/>
                      <a:pt x="74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1291;p58">
                <a:extLst>
                  <a:ext uri="{FF2B5EF4-FFF2-40B4-BE49-F238E27FC236}">
                    <a16:creationId xmlns:a16="http://schemas.microsoft.com/office/drawing/2014/main" id="{B4466BF9-DA9F-4A32-A6A4-38B4EAA6C14E}"/>
                  </a:ext>
                </a:extLst>
              </p:cNvPr>
              <p:cNvSpPr/>
              <p:nvPr/>
            </p:nvSpPr>
            <p:spPr>
              <a:xfrm>
                <a:off x="2963600" y="2390563"/>
                <a:ext cx="256775" cy="163025"/>
              </a:xfrm>
              <a:custGeom>
                <a:avLst/>
                <a:gdLst/>
                <a:ahLst/>
                <a:cxnLst/>
                <a:rect l="l" t="t" r="r" b="b"/>
                <a:pathLst>
                  <a:path w="10271" h="6521" extrusionOk="0">
                    <a:moveTo>
                      <a:pt x="10085" y="0"/>
                    </a:moveTo>
                    <a:lnTo>
                      <a:pt x="10085" y="0"/>
                    </a:lnTo>
                    <a:cubicBezTo>
                      <a:pt x="9666" y="326"/>
                      <a:pt x="9305" y="931"/>
                      <a:pt x="9015" y="1233"/>
                    </a:cubicBezTo>
                    <a:cubicBezTo>
                      <a:pt x="8224" y="2094"/>
                      <a:pt x="7328" y="2850"/>
                      <a:pt x="6328" y="3455"/>
                    </a:cubicBezTo>
                    <a:cubicBezTo>
                      <a:pt x="5258" y="4085"/>
                      <a:pt x="4006" y="4490"/>
                      <a:pt x="2768" y="4490"/>
                    </a:cubicBezTo>
                    <a:cubicBezTo>
                      <a:pt x="2269" y="4490"/>
                      <a:pt x="1773" y="4424"/>
                      <a:pt x="1291" y="4280"/>
                    </a:cubicBezTo>
                    <a:cubicBezTo>
                      <a:pt x="1024" y="4222"/>
                      <a:pt x="779" y="4094"/>
                      <a:pt x="582" y="3920"/>
                    </a:cubicBezTo>
                    <a:cubicBezTo>
                      <a:pt x="407" y="3734"/>
                      <a:pt x="303" y="3513"/>
                      <a:pt x="279" y="3269"/>
                    </a:cubicBezTo>
                    <a:lnTo>
                      <a:pt x="279" y="3269"/>
                    </a:lnTo>
                    <a:cubicBezTo>
                      <a:pt x="0" y="4455"/>
                      <a:pt x="221" y="5595"/>
                      <a:pt x="1082" y="6118"/>
                    </a:cubicBezTo>
                    <a:cubicBezTo>
                      <a:pt x="1522" y="6385"/>
                      <a:pt x="2098" y="6521"/>
                      <a:pt x="2752" y="6521"/>
                    </a:cubicBezTo>
                    <a:cubicBezTo>
                      <a:pt x="5066" y="6521"/>
                      <a:pt x="8356" y="4814"/>
                      <a:pt x="10061" y="1140"/>
                    </a:cubicBezTo>
                    <a:cubicBezTo>
                      <a:pt x="10271" y="663"/>
                      <a:pt x="10271" y="291"/>
                      <a:pt x="100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1292;p58">
                <a:extLst>
                  <a:ext uri="{FF2B5EF4-FFF2-40B4-BE49-F238E27FC236}">
                    <a16:creationId xmlns:a16="http://schemas.microsoft.com/office/drawing/2014/main" id="{44F2389F-936C-488D-B536-78BA256EBB61}"/>
                  </a:ext>
                </a:extLst>
              </p:cNvPr>
              <p:cNvSpPr/>
              <p:nvPr/>
            </p:nvSpPr>
            <p:spPr>
              <a:xfrm>
                <a:off x="2919400" y="2706938"/>
                <a:ext cx="191075" cy="180875"/>
              </a:xfrm>
              <a:custGeom>
                <a:avLst/>
                <a:gdLst/>
                <a:ahLst/>
                <a:cxnLst/>
                <a:rect l="l" t="t" r="r" b="b"/>
                <a:pathLst>
                  <a:path w="7643" h="7235" extrusionOk="0">
                    <a:moveTo>
                      <a:pt x="1442" y="0"/>
                    </a:moveTo>
                    <a:cubicBezTo>
                      <a:pt x="1442" y="0"/>
                      <a:pt x="105" y="1547"/>
                      <a:pt x="47" y="2268"/>
                    </a:cubicBezTo>
                    <a:cubicBezTo>
                      <a:pt x="0" y="2978"/>
                      <a:pt x="5862" y="7235"/>
                      <a:pt x="5862" y="7235"/>
                    </a:cubicBezTo>
                    <a:cubicBezTo>
                      <a:pt x="5862" y="7235"/>
                      <a:pt x="7642" y="4234"/>
                      <a:pt x="7491" y="3769"/>
                    </a:cubicBezTo>
                    <a:cubicBezTo>
                      <a:pt x="7340" y="3303"/>
                      <a:pt x="3350" y="465"/>
                      <a:pt x="14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1293;p58">
                <a:extLst>
                  <a:ext uri="{FF2B5EF4-FFF2-40B4-BE49-F238E27FC236}">
                    <a16:creationId xmlns:a16="http://schemas.microsoft.com/office/drawing/2014/main" id="{0CB5A276-7519-467D-9DB5-7EAB5A5F090E}"/>
                  </a:ext>
                </a:extLst>
              </p:cNvPr>
              <p:cNvSpPr/>
              <p:nvPr/>
            </p:nvSpPr>
            <p:spPr>
              <a:xfrm>
                <a:off x="2710600" y="2728438"/>
                <a:ext cx="455975" cy="887225"/>
              </a:xfrm>
              <a:custGeom>
                <a:avLst/>
                <a:gdLst/>
                <a:ahLst/>
                <a:cxnLst/>
                <a:rect l="l" t="t" r="r" b="b"/>
                <a:pathLst>
                  <a:path w="18239" h="35489" extrusionOk="0">
                    <a:moveTo>
                      <a:pt x="8824" y="0"/>
                    </a:moveTo>
                    <a:cubicBezTo>
                      <a:pt x="4014" y="0"/>
                      <a:pt x="1170" y="9052"/>
                      <a:pt x="303" y="18146"/>
                    </a:cubicBezTo>
                    <a:cubicBezTo>
                      <a:pt x="94" y="20321"/>
                      <a:pt x="1" y="22508"/>
                      <a:pt x="24" y="24694"/>
                    </a:cubicBezTo>
                    <a:cubicBezTo>
                      <a:pt x="117" y="32231"/>
                      <a:pt x="1129" y="35488"/>
                      <a:pt x="1129" y="35488"/>
                    </a:cubicBezTo>
                    <a:lnTo>
                      <a:pt x="17681" y="35488"/>
                    </a:lnTo>
                    <a:cubicBezTo>
                      <a:pt x="17681" y="35488"/>
                      <a:pt x="16529" y="29161"/>
                      <a:pt x="16436" y="25916"/>
                    </a:cubicBezTo>
                    <a:cubicBezTo>
                      <a:pt x="16413" y="25590"/>
                      <a:pt x="16413" y="25299"/>
                      <a:pt x="16436" y="25043"/>
                    </a:cubicBezTo>
                    <a:cubicBezTo>
                      <a:pt x="16587" y="22252"/>
                      <a:pt x="18239" y="15378"/>
                      <a:pt x="17471" y="9690"/>
                    </a:cubicBezTo>
                    <a:cubicBezTo>
                      <a:pt x="16692" y="4002"/>
                      <a:pt x="12493" y="571"/>
                      <a:pt x="9504" y="59"/>
                    </a:cubicBezTo>
                    <a:cubicBezTo>
                      <a:pt x="9273" y="19"/>
                      <a:pt x="9046" y="0"/>
                      <a:pt x="88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1294;p58">
                <a:extLst>
                  <a:ext uri="{FF2B5EF4-FFF2-40B4-BE49-F238E27FC236}">
                    <a16:creationId xmlns:a16="http://schemas.microsoft.com/office/drawing/2014/main" id="{7A91CE87-19D8-48AD-88A8-66525098C0DF}"/>
                  </a:ext>
                </a:extLst>
              </p:cNvPr>
              <p:cNvSpPr/>
              <p:nvPr/>
            </p:nvSpPr>
            <p:spPr>
              <a:xfrm>
                <a:off x="2710600" y="3182063"/>
                <a:ext cx="442025" cy="433600"/>
              </a:xfrm>
              <a:custGeom>
                <a:avLst/>
                <a:gdLst/>
                <a:ahLst/>
                <a:cxnLst/>
                <a:rect l="l" t="t" r="r" b="b"/>
                <a:pathLst>
                  <a:path w="17681" h="17344" extrusionOk="0">
                    <a:moveTo>
                      <a:pt x="303" y="1"/>
                    </a:moveTo>
                    <a:cubicBezTo>
                      <a:pt x="94" y="2176"/>
                      <a:pt x="1" y="4363"/>
                      <a:pt x="24" y="6549"/>
                    </a:cubicBezTo>
                    <a:cubicBezTo>
                      <a:pt x="117" y="14086"/>
                      <a:pt x="1129" y="17343"/>
                      <a:pt x="1129" y="17343"/>
                    </a:cubicBezTo>
                    <a:lnTo>
                      <a:pt x="17681" y="17343"/>
                    </a:lnTo>
                    <a:cubicBezTo>
                      <a:pt x="17681" y="17343"/>
                      <a:pt x="16529" y="11016"/>
                      <a:pt x="16424" y="7771"/>
                    </a:cubicBezTo>
                    <a:cubicBezTo>
                      <a:pt x="13016" y="6014"/>
                      <a:pt x="8748" y="3676"/>
                      <a:pt x="8841" y="2990"/>
                    </a:cubicBezTo>
                    <a:cubicBezTo>
                      <a:pt x="8852" y="2909"/>
                      <a:pt x="8823" y="2874"/>
                      <a:pt x="8760" y="2874"/>
                    </a:cubicBezTo>
                    <a:cubicBezTo>
                      <a:pt x="8321" y="2874"/>
                      <a:pt x="6218" y="4559"/>
                      <a:pt x="4167" y="4559"/>
                    </a:cubicBezTo>
                    <a:cubicBezTo>
                      <a:pt x="2585" y="4559"/>
                      <a:pt x="1034" y="3556"/>
                      <a:pt x="3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1295;p58">
                <a:extLst>
                  <a:ext uri="{FF2B5EF4-FFF2-40B4-BE49-F238E27FC236}">
                    <a16:creationId xmlns:a16="http://schemas.microsoft.com/office/drawing/2014/main" id="{580B4F90-C07F-4670-8DA8-B1EA96CAA976}"/>
                  </a:ext>
                </a:extLst>
              </p:cNvPr>
              <p:cNvSpPr/>
              <p:nvPr/>
            </p:nvSpPr>
            <p:spPr>
              <a:xfrm>
                <a:off x="2713525" y="3593813"/>
                <a:ext cx="870050" cy="753750"/>
              </a:xfrm>
              <a:custGeom>
                <a:avLst/>
                <a:gdLst/>
                <a:ahLst/>
                <a:cxnLst/>
                <a:rect l="l" t="t" r="r" b="b"/>
                <a:pathLst>
                  <a:path w="34802" h="30150" extrusionOk="0">
                    <a:moveTo>
                      <a:pt x="11399" y="1"/>
                    </a:moveTo>
                    <a:cubicBezTo>
                      <a:pt x="11027" y="1"/>
                      <a:pt x="1012" y="873"/>
                      <a:pt x="1012" y="873"/>
                    </a:cubicBezTo>
                    <a:cubicBezTo>
                      <a:pt x="0" y="7631"/>
                      <a:pt x="1384" y="11865"/>
                      <a:pt x="8735" y="11865"/>
                    </a:cubicBezTo>
                    <a:cubicBezTo>
                      <a:pt x="16086" y="11865"/>
                      <a:pt x="25461" y="13691"/>
                      <a:pt x="25461" y="13691"/>
                    </a:cubicBezTo>
                    <a:cubicBezTo>
                      <a:pt x="25205" y="19181"/>
                      <a:pt x="25333" y="24671"/>
                      <a:pt x="25834" y="30149"/>
                    </a:cubicBezTo>
                    <a:lnTo>
                      <a:pt x="32452" y="30149"/>
                    </a:lnTo>
                    <a:cubicBezTo>
                      <a:pt x="32452" y="30149"/>
                      <a:pt x="32650" y="28428"/>
                      <a:pt x="32929" y="25881"/>
                    </a:cubicBezTo>
                    <a:cubicBezTo>
                      <a:pt x="33638" y="19262"/>
                      <a:pt x="34801" y="7015"/>
                      <a:pt x="33999" y="4502"/>
                    </a:cubicBezTo>
                    <a:cubicBezTo>
                      <a:pt x="33068" y="1548"/>
                      <a:pt x="17820" y="373"/>
                      <a:pt x="12911" y="82"/>
                    </a:cubicBezTo>
                    <a:cubicBezTo>
                      <a:pt x="12004" y="24"/>
                      <a:pt x="11457" y="1"/>
                      <a:pt x="113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1296;p58">
                <a:extLst>
                  <a:ext uri="{FF2B5EF4-FFF2-40B4-BE49-F238E27FC236}">
                    <a16:creationId xmlns:a16="http://schemas.microsoft.com/office/drawing/2014/main" id="{121F0F3C-5075-4911-95C9-B1658F27CA5C}"/>
                  </a:ext>
                </a:extLst>
              </p:cNvPr>
              <p:cNvSpPr/>
              <p:nvPr/>
            </p:nvSpPr>
            <p:spPr>
              <a:xfrm>
                <a:off x="2713525" y="3593813"/>
                <a:ext cx="823225" cy="753750"/>
              </a:xfrm>
              <a:custGeom>
                <a:avLst/>
                <a:gdLst/>
                <a:ahLst/>
                <a:cxnLst/>
                <a:rect l="l" t="t" r="r" b="b"/>
                <a:pathLst>
                  <a:path w="32929" h="30150" extrusionOk="0">
                    <a:moveTo>
                      <a:pt x="11399" y="1"/>
                    </a:moveTo>
                    <a:cubicBezTo>
                      <a:pt x="11027" y="1"/>
                      <a:pt x="1012" y="873"/>
                      <a:pt x="1012" y="873"/>
                    </a:cubicBezTo>
                    <a:cubicBezTo>
                      <a:pt x="0" y="7631"/>
                      <a:pt x="1384" y="11865"/>
                      <a:pt x="8735" y="11865"/>
                    </a:cubicBezTo>
                    <a:cubicBezTo>
                      <a:pt x="16086" y="11865"/>
                      <a:pt x="25461" y="13691"/>
                      <a:pt x="25461" y="13691"/>
                    </a:cubicBezTo>
                    <a:cubicBezTo>
                      <a:pt x="25205" y="19181"/>
                      <a:pt x="25333" y="24671"/>
                      <a:pt x="25834" y="30149"/>
                    </a:cubicBezTo>
                    <a:lnTo>
                      <a:pt x="32452" y="30149"/>
                    </a:lnTo>
                    <a:cubicBezTo>
                      <a:pt x="32452" y="30149"/>
                      <a:pt x="32650" y="28428"/>
                      <a:pt x="32929" y="25881"/>
                    </a:cubicBezTo>
                    <a:cubicBezTo>
                      <a:pt x="25977" y="23541"/>
                      <a:pt x="29720" y="12688"/>
                      <a:pt x="26866" y="12688"/>
                    </a:cubicBezTo>
                    <a:cubicBezTo>
                      <a:pt x="26840" y="12688"/>
                      <a:pt x="26814" y="12689"/>
                      <a:pt x="26787" y="12691"/>
                    </a:cubicBezTo>
                    <a:cubicBezTo>
                      <a:pt x="26676" y="12698"/>
                      <a:pt x="26558" y="12701"/>
                      <a:pt x="26433" y="12701"/>
                    </a:cubicBezTo>
                    <a:cubicBezTo>
                      <a:pt x="23218" y="12701"/>
                      <a:pt x="15917" y="10457"/>
                      <a:pt x="11539" y="9829"/>
                    </a:cubicBezTo>
                    <a:cubicBezTo>
                      <a:pt x="8012" y="9335"/>
                      <a:pt x="7394" y="5765"/>
                      <a:pt x="13375" y="5765"/>
                    </a:cubicBezTo>
                    <a:cubicBezTo>
                      <a:pt x="15127" y="5765"/>
                      <a:pt x="17446" y="6072"/>
                      <a:pt x="20425" y="6852"/>
                    </a:cubicBezTo>
                    <a:lnTo>
                      <a:pt x="12911" y="82"/>
                    </a:lnTo>
                    <a:cubicBezTo>
                      <a:pt x="12004" y="24"/>
                      <a:pt x="11457" y="1"/>
                      <a:pt x="113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1297;p58">
                <a:extLst>
                  <a:ext uri="{FF2B5EF4-FFF2-40B4-BE49-F238E27FC236}">
                    <a16:creationId xmlns:a16="http://schemas.microsoft.com/office/drawing/2014/main" id="{B52CF3BD-EFBA-4277-995A-847D3A99AB00}"/>
                  </a:ext>
                </a:extLst>
              </p:cNvPr>
              <p:cNvSpPr/>
              <p:nvPr/>
            </p:nvSpPr>
            <p:spPr>
              <a:xfrm>
                <a:off x="2915325" y="3615638"/>
                <a:ext cx="531875" cy="760125"/>
              </a:xfrm>
              <a:custGeom>
                <a:avLst/>
                <a:gdLst/>
                <a:ahLst/>
                <a:cxnLst/>
                <a:rect l="l" t="t" r="r" b="b"/>
                <a:pathLst>
                  <a:path w="21275" h="30405" fill="none" extrusionOk="0">
                    <a:moveTo>
                      <a:pt x="93" y="0"/>
                    </a:moveTo>
                    <a:cubicBezTo>
                      <a:pt x="0" y="349"/>
                      <a:pt x="4653" y="4885"/>
                      <a:pt x="5246" y="4897"/>
                    </a:cubicBezTo>
                    <a:cubicBezTo>
                      <a:pt x="5851" y="4909"/>
                      <a:pt x="20495" y="7456"/>
                      <a:pt x="20495" y="7456"/>
                    </a:cubicBezTo>
                    <a:lnTo>
                      <a:pt x="21274" y="30405"/>
                    </a:lnTo>
                  </a:path>
                </a:pathLst>
              </a:custGeom>
              <a:noFill/>
              <a:ln w="3775" cap="flat" cmpd="sng">
                <a:solidFill>
                  <a:schemeClr val="lt1"/>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1298;p58">
                <a:extLst>
                  <a:ext uri="{FF2B5EF4-FFF2-40B4-BE49-F238E27FC236}">
                    <a16:creationId xmlns:a16="http://schemas.microsoft.com/office/drawing/2014/main" id="{FAA36EBB-6836-46B0-A7F8-E018019E1F8B}"/>
                  </a:ext>
                </a:extLst>
              </p:cNvPr>
              <p:cNvSpPr/>
              <p:nvPr/>
            </p:nvSpPr>
            <p:spPr>
              <a:xfrm>
                <a:off x="3208725" y="3670063"/>
                <a:ext cx="314950" cy="190150"/>
              </a:xfrm>
              <a:custGeom>
                <a:avLst/>
                <a:gdLst/>
                <a:ahLst/>
                <a:cxnLst/>
                <a:rect l="l" t="t" r="r" b="b"/>
                <a:pathLst>
                  <a:path w="12598" h="7606" extrusionOk="0">
                    <a:moveTo>
                      <a:pt x="10373" y="1"/>
                    </a:moveTo>
                    <a:cubicBezTo>
                      <a:pt x="10227" y="1"/>
                      <a:pt x="10053" y="49"/>
                      <a:pt x="9852" y="161"/>
                    </a:cubicBezTo>
                    <a:cubicBezTo>
                      <a:pt x="9400" y="414"/>
                      <a:pt x="8940" y="486"/>
                      <a:pt x="8514" y="486"/>
                    </a:cubicBezTo>
                    <a:cubicBezTo>
                      <a:pt x="7943" y="486"/>
                      <a:pt x="7431" y="357"/>
                      <a:pt x="7077" y="357"/>
                    </a:cubicBezTo>
                    <a:cubicBezTo>
                      <a:pt x="6892" y="357"/>
                      <a:pt x="6751" y="392"/>
                      <a:pt x="6665" y="498"/>
                    </a:cubicBezTo>
                    <a:cubicBezTo>
                      <a:pt x="6374" y="862"/>
                      <a:pt x="5721" y="1603"/>
                      <a:pt x="4888" y="1603"/>
                    </a:cubicBezTo>
                    <a:cubicBezTo>
                      <a:pt x="4655" y="1603"/>
                      <a:pt x="4409" y="1545"/>
                      <a:pt x="4153" y="1406"/>
                    </a:cubicBezTo>
                    <a:cubicBezTo>
                      <a:pt x="4153" y="1406"/>
                      <a:pt x="0" y="2674"/>
                      <a:pt x="2141" y="4790"/>
                    </a:cubicBezTo>
                    <a:cubicBezTo>
                      <a:pt x="3868" y="6490"/>
                      <a:pt x="7938" y="7606"/>
                      <a:pt x="9834" y="7606"/>
                    </a:cubicBezTo>
                    <a:cubicBezTo>
                      <a:pt x="10287" y="7606"/>
                      <a:pt x="10616" y="7542"/>
                      <a:pt x="10760" y="7408"/>
                    </a:cubicBezTo>
                    <a:cubicBezTo>
                      <a:pt x="11492" y="6698"/>
                      <a:pt x="11457" y="5093"/>
                      <a:pt x="11457" y="4988"/>
                    </a:cubicBezTo>
                    <a:cubicBezTo>
                      <a:pt x="11457" y="4884"/>
                      <a:pt x="11865" y="4721"/>
                      <a:pt x="12167" y="4593"/>
                    </a:cubicBezTo>
                    <a:cubicBezTo>
                      <a:pt x="12469" y="4453"/>
                      <a:pt x="12597" y="3348"/>
                      <a:pt x="12167" y="3046"/>
                    </a:cubicBezTo>
                    <a:cubicBezTo>
                      <a:pt x="11725" y="2743"/>
                      <a:pt x="9143" y="2045"/>
                      <a:pt x="9143" y="2045"/>
                    </a:cubicBezTo>
                    <a:cubicBezTo>
                      <a:pt x="11070" y="1668"/>
                      <a:pt x="11224" y="1"/>
                      <a:pt x="10373" y="1"/>
                    </a:cubicBezTo>
                    <a:close/>
                  </a:path>
                </a:pathLst>
              </a:custGeom>
              <a:solidFill>
                <a:srgbClr val="EDBF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1299;p58">
                <a:extLst>
                  <a:ext uri="{FF2B5EF4-FFF2-40B4-BE49-F238E27FC236}">
                    <a16:creationId xmlns:a16="http://schemas.microsoft.com/office/drawing/2014/main" id="{0E2E7C54-A902-4FC2-828C-A85F8E958485}"/>
                  </a:ext>
                </a:extLst>
              </p:cNvPr>
              <p:cNvSpPr/>
              <p:nvPr/>
            </p:nvSpPr>
            <p:spPr>
              <a:xfrm>
                <a:off x="2795525" y="2817163"/>
                <a:ext cx="527225" cy="998550"/>
              </a:xfrm>
              <a:custGeom>
                <a:avLst/>
                <a:gdLst/>
                <a:ahLst/>
                <a:cxnLst/>
                <a:rect l="l" t="t" r="r" b="b"/>
                <a:pathLst>
                  <a:path w="21089" h="39942" extrusionOk="0">
                    <a:moveTo>
                      <a:pt x="4378" y="1"/>
                    </a:moveTo>
                    <a:cubicBezTo>
                      <a:pt x="4281" y="1"/>
                      <a:pt x="4183" y="4"/>
                      <a:pt x="4083" y="11"/>
                    </a:cubicBezTo>
                    <a:cubicBezTo>
                      <a:pt x="1268" y="209"/>
                      <a:pt x="291" y="9049"/>
                      <a:pt x="198" y="18668"/>
                    </a:cubicBezTo>
                    <a:cubicBezTo>
                      <a:pt x="93" y="28287"/>
                      <a:pt x="0" y="29066"/>
                      <a:pt x="3490" y="31451"/>
                    </a:cubicBezTo>
                    <a:cubicBezTo>
                      <a:pt x="6967" y="33835"/>
                      <a:pt x="18657" y="39942"/>
                      <a:pt x="18657" y="39942"/>
                    </a:cubicBezTo>
                    <a:lnTo>
                      <a:pt x="21088" y="35289"/>
                    </a:lnTo>
                    <a:lnTo>
                      <a:pt x="7770" y="24007"/>
                    </a:lnTo>
                    <a:cubicBezTo>
                      <a:pt x="7770" y="24007"/>
                      <a:pt x="8352" y="14492"/>
                      <a:pt x="8701" y="9432"/>
                    </a:cubicBezTo>
                    <a:cubicBezTo>
                      <a:pt x="9029" y="4518"/>
                      <a:pt x="7924" y="1"/>
                      <a:pt x="43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1300;p58">
                <a:extLst>
                  <a:ext uri="{FF2B5EF4-FFF2-40B4-BE49-F238E27FC236}">
                    <a16:creationId xmlns:a16="http://schemas.microsoft.com/office/drawing/2014/main" id="{288FD371-D1DD-45EC-9118-000D91517A3E}"/>
                  </a:ext>
                </a:extLst>
              </p:cNvPr>
              <p:cNvSpPr/>
              <p:nvPr/>
            </p:nvSpPr>
            <p:spPr>
              <a:xfrm>
                <a:off x="2855700" y="4105613"/>
                <a:ext cx="62275" cy="270150"/>
              </a:xfrm>
              <a:custGeom>
                <a:avLst/>
                <a:gdLst/>
                <a:ahLst/>
                <a:cxnLst/>
                <a:rect l="l" t="t" r="r" b="b"/>
                <a:pathLst>
                  <a:path w="2491" h="10806" extrusionOk="0">
                    <a:moveTo>
                      <a:pt x="1" y="0"/>
                    </a:moveTo>
                    <a:lnTo>
                      <a:pt x="1" y="10806"/>
                    </a:lnTo>
                    <a:lnTo>
                      <a:pt x="2490" y="10806"/>
                    </a:lnTo>
                    <a:lnTo>
                      <a:pt x="2490" y="0"/>
                    </a:lnTo>
                    <a:close/>
                  </a:path>
                </a:pathLst>
              </a:custGeom>
              <a:solidFill>
                <a:srgbClr val="F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 name="Google Shape;1301;p58">
                <a:extLst>
                  <a:ext uri="{FF2B5EF4-FFF2-40B4-BE49-F238E27FC236}">
                    <a16:creationId xmlns:a16="http://schemas.microsoft.com/office/drawing/2014/main" id="{04DFAE3D-5CB0-4761-AF2C-59CCDDF3DC81}"/>
                  </a:ext>
                </a:extLst>
              </p:cNvPr>
              <p:cNvSpPr/>
              <p:nvPr/>
            </p:nvSpPr>
            <p:spPr>
              <a:xfrm>
                <a:off x="2731550" y="4026813"/>
                <a:ext cx="301275" cy="121850"/>
              </a:xfrm>
              <a:custGeom>
                <a:avLst/>
                <a:gdLst/>
                <a:ahLst/>
                <a:cxnLst/>
                <a:rect l="l" t="t" r="r" b="b"/>
                <a:pathLst>
                  <a:path w="12051" h="4874" extrusionOk="0">
                    <a:moveTo>
                      <a:pt x="1571" y="0"/>
                    </a:moveTo>
                    <a:cubicBezTo>
                      <a:pt x="698" y="0"/>
                      <a:pt x="0" y="710"/>
                      <a:pt x="0" y="1582"/>
                    </a:cubicBezTo>
                    <a:lnTo>
                      <a:pt x="0" y="3292"/>
                    </a:lnTo>
                    <a:cubicBezTo>
                      <a:pt x="0" y="4164"/>
                      <a:pt x="698" y="4874"/>
                      <a:pt x="1571" y="4874"/>
                    </a:cubicBezTo>
                    <a:lnTo>
                      <a:pt x="10480" y="4874"/>
                    </a:lnTo>
                    <a:cubicBezTo>
                      <a:pt x="11353" y="4874"/>
                      <a:pt x="12050" y="4164"/>
                      <a:pt x="12050" y="3292"/>
                    </a:cubicBezTo>
                    <a:lnTo>
                      <a:pt x="12050" y="1582"/>
                    </a:lnTo>
                    <a:cubicBezTo>
                      <a:pt x="12050" y="710"/>
                      <a:pt x="11353" y="0"/>
                      <a:pt x="10480" y="0"/>
                    </a:cubicBezTo>
                    <a:close/>
                  </a:path>
                </a:pathLst>
              </a:cu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 name="Google Shape;1302;p58">
                <a:extLst>
                  <a:ext uri="{FF2B5EF4-FFF2-40B4-BE49-F238E27FC236}">
                    <a16:creationId xmlns:a16="http://schemas.microsoft.com/office/drawing/2014/main" id="{4A6F815C-F554-4842-900D-8A61348DA142}"/>
                  </a:ext>
                </a:extLst>
              </p:cNvPr>
              <p:cNvSpPr/>
              <p:nvPr/>
            </p:nvSpPr>
            <p:spPr>
              <a:xfrm>
                <a:off x="2354675" y="2875838"/>
                <a:ext cx="379500" cy="1075050"/>
              </a:xfrm>
              <a:custGeom>
                <a:avLst/>
                <a:gdLst/>
                <a:ahLst/>
                <a:cxnLst/>
                <a:rect l="l" t="t" r="r" b="b"/>
                <a:pathLst>
                  <a:path w="15180" h="43002" extrusionOk="0">
                    <a:moveTo>
                      <a:pt x="5391" y="1"/>
                    </a:moveTo>
                    <a:cubicBezTo>
                      <a:pt x="5167" y="1"/>
                      <a:pt x="4940" y="16"/>
                      <a:pt x="4712" y="48"/>
                    </a:cubicBezTo>
                    <a:lnTo>
                      <a:pt x="4491" y="83"/>
                    </a:lnTo>
                    <a:cubicBezTo>
                      <a:pt x="1850" y="444"/>
                      <a:pt x="1" y="2887"/>
                      <a:pt x="373" y="5538"/>
                    </a:cubicBezTo>
                    <a:lnTo>
                      <a:pt x="5002" y="38828"/>
                    </a:lnTo>
                    <a:cubicBezTo>
                      <a:pt x="5343" y="41256"/>
                      <a:pt x="7420" y="43002"/>
                      <a:pt x="9796" y="43002"/>
                    </a:cubicBezTo>
                    <a:cubicBezTo>
                      <a:pt x="10014" y="43002"/>
                      <a:pt x="10235" y="42987"/>
                      <a:pt x="10458" y="42957"/>
                    </a:cubicBezTo>
                    <a:lnTo>
                      <a:pt x="10690" y="42922"/>
                    </a:lnTo>
                    <a:cubicBezTo>
                      <a:pt x="13331" y="42550"/>
                      <a:pt x="15180" y="40107"/>
                      <a:pt x="14808" y="37467"/>
                    </a:cubicBezTo>
                    <a:lnTo>
                      <a:pt x="10178" y="4166"/>
                    </a:lnTo>
                    <a:cubicBezTo>
                      <a:pt x="9838" y="1753"/>
                      <a:pt x="7769" y="1"/>
                      <a:pt x="5391" y="1"/>
                    </a:cubicBezTo>
                    <a:close/>
                  </a:path>
                </a:pathLst>
              </a:cu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1303;p58">
                <a:extLst>
                  <a:ext uri="{FF2B5EF4-FFF2-40B4-BE49-F238E27FC236}">
                    <a16:creationId xmlns:a16="http://schemas.microsoft.com/office/drawing/2014/main" id="{586800B4-A5BB-4A91-951C-2FBEB65D2674}"/>
                  </a:ext>
                </a:extLst>
              </p:cNvPr>
              <p:cNvSpPr/>
              <p:nvPr/>
            </p:nvSpPr>
            <p:spPr>
              <a:xfrm>
                <a:off x="2356725" y="2886913"/>
                <a:ext cx="356525" cy="1063850"/>
              </a:xfrm>
              <a:custGeom>
                <a:avLst/>
                <a:gdLst/>
                <a:ahLst/>
                <a:cxnLst/>
                <a:rect l="l" t="t" r="r" b="b"/>
                <a:pathLst>
                  <a:path w="14261" h="42554" extrusionOk="0">
                    <a:moveTo>
                      <a:pt x="3222" y="1"/>
                    </a:moveTo>
                    <a:lnTo>
                      <a:pt x="3222" y="1"/>
                    </a:lnTo>
                    <a:cubicBezTo>
                      <a:pt x="1187" y="885"/>
                      <a:pt x="0" y="3013"/>
                      <a:pt x="314" y="5212"/>
                    </a:cubicBezTo>
                    <a:lnTo>
                      <a:pt x="4909" y="38268"/>
                    </a:lnTo>
                    <a:cubicBezTo>
                      <a:pt x="5200" y="40432"/>
                      <a:pt x="6875" y="42153"/>
                      <a:pt x="9026" y="42490"/>
                    </a:cubicBezTo>
                    <a:cubicBezTo>
                      <a:pt x="9289" y="42533"/>
                      <a:pt x="9552" y="42554"/>
                      <a:pt x="9812" y="42554"/>
                    </a:cubicBezTo>
                    <a:cubicBezTo>
                      <a:pt x="11681" y="42554"/>
                      <a:pt x="13423" y="41484"/>
                      <a:pt x="14260" y="39769"/>
                    </a:cubicBezTo>
                    <a:lnTo>
                      <a:pt x="14260" y="39769"/>
                    </a:lnTo>
                    <a:cubicBezTo>
                      <a:pt x="13842" y="39943"/>
                      <a:pt x="13400" y="40071"/>
                      <a:pt x="12958" y="40129"/>
                    </a:cubicBezTo>
                    <a:cubicBezTo>
                      <a:pt x="12723" y="40163"/>
                      <a:pt x="12490" y="40179"/>
                      <a:pt x="12260" y="40179"/>
                    </a:cubicBezTo>
                    <a:cubicBezTo>
                      <a:pt x="9830" y="40179"/>
                      <a:pt x="7715" y="38383"/>
                      <a:pt x="7375" y="35919"/>
                    </a:cubicBezTo>
                    <a:lnTo>
                      <a:pt x="2769" y="2839"/>
                    </a:lnTo>
                    <a:cubicBezTo>
                      <a:pt x="2629" y="1874"/>
                      <a:pt x="2780" y="873"/>
                      <a:pt x="3222" y="1"/>
                    </a:cubicBezTo>
                    <a:close/>
                  </a:path>
                </a:pathLst>
              </a:custGeom>
              <a:solidFill>
                <a:srgbClr val="F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 name="Google Shape;1304;p58">
                <a:extLst>
                  <a:ext uri="{FF2B5EF4-FFF2-40B4-BE49-F238E27FC236}">
                    <a16:creationId xmlns:a16="http://schemas.microsoft.com/office/drawing/2014/main" id="{D3516D02-683C-40A5-8C01-037368CA2111}"/>
                  </a:ext>
                </a:extLst>
              </p:cNvPr>
              <p:cNvSpPr/>
              <p:nvPr/>
            </p:nvSpPr>
            <p:spPr>
              <a:xfrm>
                <a:off x="2482350" y="3840088"/>
                <a:ext cx="835150" cy="265550"/>
              </a:xfrm>
              <a:custGeom>
                <a:avLst/>
                <a:gdLst/>
                <a:ahLst/>
                <a:cxnLst/>
                <a:rect l="l" t="t" r="r" b="b"/>
                <a:pathLst>
                  <a:path w="33406" h="10622" extrusionOk="0">
                    <a:moveTo>
                      <a:pt x="4989" y="0"/>
                    </a:moveTo>
                    <a:cubicBezTo>
                      <a:pt x="2314" y="0"/>
                      <a:pt x="127" y="2138"/>
                      <a:pt x="58" y="4829"/>
                    </a:cubicBezTo>
                    <a:cubicBezTo>
                      <a:pt x="0" y="7562"/>
                      <a:pt x="2164" y="9819"/>
                      <a:pt x="4897" y="9888"/>
                    </a:cubicBezTo>
                    <a:lnTo>
                      <a:pt x="28288" y="10621"/>
                    </a:lnTo>
                    <a:lnTo>
                      <a:pt x="28404" y="10621"/>
                    </a:lnTo>
                    <a:cubicBezTo>
                      <a:pt x="31091" y="10621"/>
                      <a:pt x="33289" y="8469"/>
                      <a:pt x="33348" y="5782"/>
                    </a:cubicBezTo>
                    <a:cubicBezTo>
                      <a:pt x="33406" y="3061"/>
                      <a:pt x="31242" y="793"/>
                      <a:pt x="28509" y="734"/>
                    </a:cubicBezTo>
                    <a:lnTo>
                      <a:pt x="5118" y="2"/>
                    </a:lnTo>
                    <a:cubicBezTo>
                      <a:pt x="5075" y="1"/>
                      <a:pt x="5032" y="0"/>
                      <a:pt x="4989" y="0"/>
                    </a:cubicBezTo>
                    <a:close/>
                  </a:path>
                </a:pathLst>
              </a:cu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 name="Google Shape;1305;p58">
                <a:extLst>
                  <a:ext uri="{FF2B5EF4-FFF2-40B4-BE49-F238E27FC236}">
                    <a16:creationId xmlns:a16="http://schemas.microsoft.com/office/drawing/2014/main" id="{AB4194CB-2762-4440-9D97-6DDA7A9FFC39}"/>
                  </a:ext>
                </a:extLst>
              </p:cNvPr>
              <p:cNvSpPr/>
              <p:nvPr/>
            </p:nvSpPr>
            <p:spPr>
              <a:xfrm>
                <a:off x="2463450" y="3924163"/>
                <a:ext cx="852900" cy="181475"/>
              </a:xfrm>
              <a:custGeom>
                <a:avLst/>
                <a:gdLst/>
                <a:ahLst/>
                <a:cxnLst/>
                <a:rect l="l" t="t" r="r" b="b"/>
                <a:pathLst>
                  <a:path w="34116" h="7259" extrusionOk="0">
                    <a:moveTo>
                      <a:pt x="1070" y="0"/>
                    </a:moveTo>
                    <a:cubicBezTo>
                      <a:pt x="0" y="3164"/>
                      <a:pt x="2315" y="6456"/>
                      <a:pt x="5653" y="6525"/>
                    </a:cubicBezTo>
                    <a:lnTo>
                      <a:pt x="29044" y="7258"/>
                    </a:lnTo>
                    <a:lnTo>
                      <a:pt x="29160" y="7258"/>
                    </a:lnTo>
                    <a:cubicBezTo>
                      <a:pt x="29167" y="7258"/>
                      <a:pt x="29175" y="7258"/>
                      <a:pt x="29182" y="7258"/>
                    </a:cubicBezTo>
                    <a:cubicBezTo>
                      <a:pt x="31859" y="7258"/>
                      <a:pt x="34046" y="5111"/>
                      <a:pt x="34104" y="2419"/>
                    </a:cubicBezTo>
                    <a:cubicBezTo>
                      <a:pt x="34115" y="1850"/>
                      <a:pt x="34034" y="1280"/>
                      <a:pt x="33848" y="733"/>
                    </a:cubicBezTo>
                    <a:cubicBezTo>
                      <a:pt x="33173" y="2745"/>
                      <a:pt x="31289" y="4106"/>
                      <a:pt x="29160" y="4106"/>
                    </a:cubicBezTo>
                    <a:lnTo>
                      <a:pt x="29044" y="4106"/>
                    </a:lnTo>
                    <a:lnTo>
                      <a:pt x="5653" y="3362"/>
                    </a:lnTo>
                    <a:cubicBezTo>
                      <a:pt x="3571" y="3315"/>
                      <a:pt x="1733" y="1977"/>
                      <a:pt x="1070" y="0"/>
                    </a:cubicBezTo>
                    <a:close/>
                  </a:path>
                </a:pathLst>
              </a:custGeom>
              <a:solidFill>
                <a:srgbClr val="F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1306;p58">
                <a:extLst>
                  <a:ext uri="{FF2B5EF4-FFF2-40B4-BE49-F238E27FC236}">
                    <a16:creationId xmlns:a16="http://schemas.microsoft.com/office/drawing/2014/main" id="{AA5FFFB4-E9A2-4439-9D76-B6B2B85B7DB7}"/>
                  </a:ext>
                </a:extLst>
              </p:cNvPr>
              <p:cNvSpPr/>
              <p:nvPr/>
            </p:nvSpPr>
            <p:spPr>
              <a:xfrm>
                <a:off x="2917650" y="2797363"/>
                <a:ext cx="202400" cy="730175"/>
              </a:xfrm>
              <a:custGeom>
                <a:avLst/>
                <a:gdLst/>
                <a:ahLst/>
                <a:cxnLst/>
                <a:rect l="l" t="t" r="r" b="b"/>
                <a:pathLst>
                  <a:path w="8096" h="29207" fill="none" extrusionOk="0">
                    <a:moveTo>
                      <a:pt x="0" y="0"/>
                    </a:moveTo>
                    <a:cubicBezTo>
                      <a:pt x="4641" y="2350"/>
                      <a:pt x="4141" y="12911"/>
                      <a:pt x="2885" y="24799"/>
                    </a:cubicBezTo>
                    <a:lnTo>
                      <a:pt x="8096" y="29207"/>
                    </a:lnTo>
                  </a:path>
                </a:pathLst>
              </a:custGeom>
              <a:noFill/>
              <a:ln w="3775" cap="flat" cmpd="sng">
                <a:solidFill>
                  <a:schemeClr val="dk1"/>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1307;p58">
                <a:extLst>
                  <a:ext uri="{FF2B5EF4-FFF2-40B4-BE49-F238E27FC236}">
                    <a16:creationId xmlns:a16="http://schemas.microsoft.com/office/drawing/2014/main" id="{5CF32AFA-09B7-40B4-BD02-7F62D4F18A76}"/>
                  </a:ext>
                </a:extLst>
              </p:cNvPr>
              <p:cNvSpPr/>
              <p:nvPr/>
            </p:nvSpPr>
            <p:spPr>
              <a:xfrm>
                <a:off x="2899900" y="3417313"/>
                <a:ext cx="89900" cy="96850"/>
              </a:xfrm>
              <a:custGeom>
                <a:avLst/>
                <a:gdLst/>
                <a:ahLst/>
                <a:cxnLst/>
                <a:rect l="l" t="t" r="r" b="b"/>
                <a:pathLst>
                  <a:path w="3596" h="3874" fill="none" extrusionOk="0">
                    <a:moveTo>
                      <a:pt x="3595" y="1"/>
                    </a:moveTo>
                    <a:cubicBezTo>
                      <a:pt x="1211" y="1455"/>
                      <a:pt x="1" y="3874"/>
                      <a:pt x="1" y="3874"/>
                    </a:cubicBezTo>
                  </a:path>
                </a:pathLst>
              </a:custGeom>
              <a:noFill/>
              <a:ln w="3775" cap="flat" cmpd="sng">
                <a:solidFill>
                  <a:schemeClr val="dk1"/>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 name="Google Shape;1308;p58">
                <a:extLst>
                  <a:ext uri="{FF2B5EF4-FFF2-40B4-BE49-F238E27FC236}">
                    <a16:creationId xmlns:a16="http://schemas.microsoft.com/office/drawing/2014/main" id="{F57FCB38-6497-4432-AA19-19CB00C7089E}"/>
                  </a:ext>
                </a:extLst>
              </p:cNvPr>
              <p:cNvSpPr/>
              <p:nvPr/>
            </p:nvSpPr>
            <p:spPr>
              <a:xfrm>
                <a:off x="2800450" y="2968338"/>
                <a:ext cx="22125" cy="315525"/>
              </a:xfrm>
              <a:custGeom>
                <a:avLst/>
                <a:gdLst/>
                <a:ahLst/>
                <a:cxnLst/>
                <a:rect l="l" t="t" r="r" b="b"/>
                <a:pathLst>
                  <a:path w="885" h="12621" fill="none" extrusionOk="0">
                    <a:moveTo>
                      <a:pt x="885" y="1"/>
                    </a:moveTo>
                    <a:cubicBezTo>
                      <a:pt x="199" y="6584"/>
                      <a:pt x="1" y="12621"/>
                      <a:pt x="1" y="12621"/>
                    </a:cubicBezTo>
                  </a:path>
                </a:pathLst>
              </a:custGeom>
              <a:noFill/>
              <a:ln w="3775" cap="flat" cmpd="sng">
                <a:solidFill>
                  <a:schemeClr val="dk1"/>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 name="Google Shape;1309;p58">
                <a:extLst>
                  <a:ext uri="{FF2B5EF4-FFF2-40B4-BE49-F238E27FC236}">
                    <a16:creationId xmlns:a16="http://schemas.microsoft.com/office/drawing/2014/main" id="{BFC0EBD5-C1C7-4124-BDA7-3FAA1F5710A3}"/>
                  </a:ext>
                </a:extLst>
              </p:cNvPr>
              <p:cNvSpPr/>
              <p:nvPr/>
            </p:nvSpPr>
            <p:spPr>
              <a:xfrm>
                <a:off x="2604750" y="4008188"/>
                <a:ext cx="547875" cy="18650"/>
              </a:xfrm>
              <a:custGeom>
                <a:avLst/>
                <a:gdLst/>
                <a:ahLst/>
                <a:cxnLst/>
                <a:rect l="l" t="t" r="r" b="b"/>
                <a:pathLst>
                  <a:path w="21915" h="746" fill="none" extrusionOk="0">
                    <a:moveTo>
                      <a:pt x="1" y="1"/>
                    </a:moveTo>
                    <a:lnTo>
                      <a:pt x="21915" y="745"/>
                    </a:lnTo>
                  </a:path>
                </a:pathLst>
              </a:custGeom>
              <a:noFill/>
              <a:ln w="3775" cap="flat" cmpd="sng">
                <a:solidFill>
                  <a:schemeClr val="dk1"/>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 name="Google Shape;1310;p58">
                <a:extLst>
                  <a:ext uri="{FF2B5EF4-FFF2-40B4-BE49-F238E27FC236}">
                    <a16:creationId xmlns:a16="http://schemas.microsoft.com/office/drawing/2014/main" id="{ACA3DAD9-4F8D-4208-8EA0-3A8516FF743A}"/>
                  </a:ext>
                </a:extLst>
              </p:cNvPr>
              <p:cNvSpPr/>
              <p:nvPr/>
            </p:nvSpPr>
            <p:spPr>
              <a:xfrm>
                <a:off x="2457050" y="3182063"/>
                <a:ext cx="69800" cy="501625"/>
              </a:xfrm>
              <a:custGeom>
                <a:avLst/>
                <a:gdLst/>
                <a:ahLst/>
                <a:cxnLst/>
                <a:rect l="l" t="t" r="r" b="b"/>
                <a:pathLst>
                  <a:path w="2792" h="20065" fill="none" extrusionOk="0">
                    <a:moveTo>
                      <a:pt x="0" y="1"/>
                    </a:moveTo>
                    <a:lnTo>
                      <a:pt x="2792" y="20065"/>
                    </a:lnTo>
                  </a:path>
                </a:pathLst>
              </a:custGeom>
              <a:noFill/>
              <a:ln w="3775" cap="flat" cmpd="sng">
                <a:solidFill>
                  <a:schemeClr val="dk1"/>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02" name="בועת דיבור: אליפסה 101">
              <a:extLst>
                <a:ext uri="{FF2B5EF4-FFF2-40B4-BE49-F238E27FC236}">
                  <a16:creationId xmlns:a16="http://schemas.microsoft.com/office/drawing/2014/main" id="{8296627F-9666-4FC2-8625-DFA25871864D}"/>
                </a:ext>
              </a:extLst>
            </p:cNvPr>
            <p:cNvSpPr/>
            <p:nvPr/>
          </p:nvSpPr>
          <p:spPr>
            <a:xfrm>
              <a:off x="6962578" y="3564267"/>
              <a:ext cx="1468525" cy="676475"/>
            </a:xfrm>
            <a:prstGeom prst="wedgeEllipseCallout">
              <a:avLst>
                <a:gd name="adj1" fmla="val -36400"/>
                <a:gd name="adj2" fmla="val 106306"/>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Surgery?</a:t>
              </a:r>
              <a:endParaRPr lang="en-IL" sz="1200" dirty="0"/>
            </a:p>
          </p:txBody>
        </p:sp>
      </p:grpSp>
      <p:sp>
        <p:nvSpPr>
          <p:cNvPr id="103" name="TextBox 102">
            <a:extLst>
              <a:ext uri="{FF2B5EF4-FFF2-40B4-BE49-F238E27FC236}">
                <a16:creationId xmlns:a16="http://schemas.microsoft.com/office/drawing/2014/main" id="{F0316091-F63A-448F-B1BB-AA4368EB9BB8}"/>
              </a:ext>
            </a:extLst>
          </p:cNvPr>
          <p:cNvSpPr txBox="1"/>
          <p:nvPr/>
        </p:nvSpPr>
        <p:spPr>
          <a:xfrm>
            <a:off x="24472" y="0"/>
            <a:ext cx="12192000" cy="369332"/>
          </a:xfrm>
          <a:prstGeom prst="rect">
            <a:avLst/>
          </a:prstGeom>
          <a:noFill/>
        </p:spPr>
        <p:txBody>
          <a:bodyPr wrap="square" rtlCol="0">
            <a:spAutoFit/>
          </a:bodyPr>
          <a:lstStyle>
            <a:defPPr>
              <a:defRPr lang="en-IL"/>
            </a:defPPr>
            <a:lvl1pPr algn="l" rtl="0">
              <a:defRPr sz="2400" b="1">
                <a:solidFill>
                  <a:schemeClr val="bg1"/>
                </a:solidFill>
                <a:latin typeface="+mj-lt"/>
              </a:defRPr>
            </a:lvl1pPr>
          </a:lstStyle>
          <a:p>
            <a:r>
              <a:rPr lang="en-US" dirty="0"/>
              <a:t>The problem</a:t>
            </a:r>
            <a:endParaRPr lang="en-IL" dirty="0"/>
          </a:p>
        </p:txBody>
      </p:sp>
      <p:sp>
        <p:nvSpPr>
          <p:cNvPr id="107" name="Rectangle 3">
            <a:extLst>
              <a:ext uri="{FF2B5EF4-FFF2-40B4-BE49-F238E27FC236}">
                <a16:creationId xmlns:a16="http://schemas.microsoft.com/office/drawing/2014/main" id="{BFA0CE16-614F-442C-9E03-56B6AC8F0142}"/>
              </a:ext>
            </a:extLst>
          </p:cNvPr>
          <p:cNvSpPr>
            <a:spLocks noGrp="1" noChangeArrowheads="1"/>
          </p:cNvSpPr>
          <p:nvPr>
            <p:ph idx="1"/>
          </p:nvPr>
        </p:nvSpPr>
        <p:spPr bwMode="auto">
          <a:xfrm>
            <a:off x="852849" y="1802933"/>
            <a:ext cx="7486190"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IL" altLang="en-IL" sz="2000" b="1" i="0" u="none" strike="noStrike" cap="none" normalizeH="0" baseline="0" dirty="0">
                <a:ln>
                  <a:noFill/>
                </a:ln>
                <a:solidFill>
                  <a:schemeClr val="tx1"/>
                </a:solidFill>
                <a:effectLst/>
              </a:rPr>
              <a:t>Subjectivity and Variability:</a:t>
            </a:r>
            <a:endParaRPr kumimoji="0" lang="en-IL" altLang="en-IL" sz="2000" i="0" u="none" strike="noStrike" cap="none" normalizeH="0" baseline="0" dirty="0">
              <a:ln>
                <a:noFill/>
              </a:ln>
              <a:solidFill>
                <a:schemeClr val="tx1"/>
              </a:solidFill>
              <a:effectLst/>
            </a:endParaRPr>
          </a:p>
          <a:p>
            <a:pPr lvl="1" eaLnBrk="0" fontAlgn="base" hangingPunct="0">
              <a:lnSpc>
                <a:spcPct val="100000"/>
              </a:lnSpc>
              <a:spcBef>
                <a:spcPct val="0"/>
              </a:spcBef>
              <a:spcAft>
                <a:spcPct val="0"/>
              </a:spcAft>
            </a:pPr>
            <a:r>
              <a:rPr lang="en-US" altLang="en-IL" sz="2000" dirty="0"/>
              <a:t>Inter-observer variability can lead to </a:t>
            </a:r>
            <a:r>
              <a:rPr lang="en-US" altLang="en-IL" sz="2000" b="1" dirty="0"/>
              <a:t>misdiagnoses</a:t>
            </a:r>
            <a:r>
              <a:rPr lang="en-US" altLang="en-IL" sz="2000" dirty="0"/>
              <a:t> and inconsistent tear classification.</a:t>
            </a:r>
          </a:p>
          <a:p>
            <a:pPr lvl="1" eaLnBrk="0" fontAlgn="base" hangingPunct="0">
              <a:lnSpc>
                <a:spcPct val="100000"/>
              </a:lnSpc>
              <a:spcBef>
                <a:spcPct val="0"/>
              </a:spcBef>
              <a:spcAft>
                <a:spcPct val="0"/>
              </a:spcAft>
            </a:pPr>
            <a:r>
              <a:rPr lang="en-US" altLang="en-IL" sz="2000" dirty="0"/>
              <a:t>Need for a more objective and consistent diagnostic tool.</a:t>
            </a:r>
          </a:p>
          <a:p>
            <a:pPr eaLnBrk="0" fontAlgn="base" hangingPunct="0">
              <a:lnSpc>
                <a:spcPct val="100000"/>
              </a:lnSpc>
              <a:spcBef>
                <a:spcPct val="0"/>
              </a:spcBef>
              <a:spcAft>
                <a:spcPct val="0"/>
              </a:spcAft>
            </a:pPr>
            <a:r>
              <a:rPr kumimoji="0" lang="en-IL" altLang="en-IL" sz="2000" b="1" i="0" u="none" strike="noStrike" cap="none" normalizeH="0" baseline="0" dirty="0">
                <a:ln>
                  <a:noFill/>
                </a:ln>
                <a:solidFill>
                  <a:schemeClr val="tx1"/>
                </a:solidFill>
                <a:effectLst/>
              </a:rPr>
              <a:t>Time Constraints:</a:t>
            </a:r>
            <a:endParaRPr kumimoji="0" lang="en-IL" altLang="en-IL" sz="2000" i="0" u="none" strike="noStrike" cap="none" normalizeH="0" baseline="0" dirty="0">
              <a:ln>
                <a:noFill/>
              </a:ln>
              <a:solidFill>
                <a:schemeClr val="tx1"/>
              </a:solidFill>
              <a:effectLst/>
            </a:endParaRPr>
          </a:p>
          <a:p>
            <a:pPr marL="457200" lvl="1" indent="0" eaLnBrk="0" fontAlgn="base" hangingPunct="0">
              <a:lnSpc>
                <a:spcPct val="100000"/>
              </a:lnSpc>
              <a:spcBef>
                <a:spcPct val="0"/>
              </a:spcBef>
              <a:spcAft>
                <a:spcPct val="0"/>
              </a:spcAft>
              <a:buNone/>
            </a:pPr>
            <a:r>
              <a:rPr kumimoji="0" lang="en-IL" altLang="en-IL" sz="2000" i="0" u="none" strike="noStrike" cap="none" normalizeH="0" baseline="0" dirty="0">
                <a:ln>
                  <a:noFill/>
                </a:ln>
                <a:solidFill>
                  <a:schemeClr val="tx1"/>
                </a:solidFill>
                <a:effectLst/>
              </a:rPr>
              <a:t>Traditional diagnosis can be a time-consuming process, potentially delaying treatment. </a:t>
            </a:r>
          </a:p>
          <a:p>
            <a:pPr eaLnBrk="0" fontAlgn="base" hangingPunct="0">
              <a:lnSpc>
                <a:spcPct val="100000"/>
              </a:lnSpc>
              <a:spcBef>
                <a:spcPct val="0"/>
              </a:spcBef>
              <a:spcAft>
                <a:spcPct val="0"/>
              </a:spcAft>
            </a:pPr>
            <a:r>
              <a:rPr kumimoji="0" lang="en-IL" altLang="en-IL" sz="2000" b="1" i="0" u="none" strike="noStrike" cap="none" normalizeH="0" baseline="0" dirty="0">
                <a:ln>
                  <a:noFill/>
                </a:ln>
                <a:solidFill>
                  <a:schemeClr val="tx1"/>
                </a:solidFill>
                <a:effectLst/>
              </a:rPr>
              <a:t>Challenges for </a:t>
            </a:r>
            <a:r>
              <a:rPr kumimoji="0" lang="en-US" altLang="en-IL" sz="2000" b="1" i="0" u="none" strike="noStrike" cap="none" normalizeH="0" baseline="0" dirty="0">
                <a:ln>
                  <a:noFill/>
                </a:ln>
                <a:solidFill>
                  <a:schemeClr val="tx1"/>
                </a:solidFill>
                <a:effectLst/>
              </a:rPr>
              <a:t>CNN's</a:t>
            </a:r>
            <a:r>
              <a:rPr kumimoji="0" lang="en-IL" altLang="en-IL" sz="2000" b="1" i="0" u="none" strike="noStrike" cap="none" normalizeH="0" baseline="0" dirty="0">
                <a:ln>
                  <a:noFill/>
                </a:ln>
                <a:solidFill>
                  <a:schemeClr val="tx1"/>
                </a:solidFill>
                <a:effectLst/>
              </a:rPr>
              <a:t>:</a:t>
            </a:r>
            <a:r>
              <a:rPr kumimoji="0" lang="en-IL" altLang="en-IL" sz="2000" i="0" u="none" strike="noStrike" cap="none" normalizeH="0" baseline="0" dirty="0">
                <a:ln>
                  <a:noFill/>
                </a:ln>
                <a:solidFill>
                  <a:schemeClr val="tx1"/>
                </a:solidFill>
                <a:effectLst/>
              </a:rPr>
              <a:t> </a:t>
            </a:r>
            <a:endParaRPr kumimoji="0" lang="en-US" altLang="en-IL" sz="2000" i="0" u="none" strike="noStrike" cap="none" normalizeH="0" baseline="0" dirty="0">
              <a:ln>
                <a:noFill/>
              </a:ln>
              <a:solidFill>
                <a:schemeClr val="tx1"/>
              </a:solidFill>
              <a:effectLst/>
            </a:endParaRPr>
          </a:p>
          <a:p>
            <a:pPr lvl="1" eaLnBrk="0" fontAlgn="base" hangingPunct="0">
              <a:lnSpc>
                <a:spcPct val="100000"/>
              </a:lnSpc>
              <a:spcBef>
                <a:spcPct val="0"/>
              </a:spcBef>
              <a:spcAft>
                <a:spcPct val="0"/>
              </a:spcAft>
            </a:pPr>
            <a:r>
              <a:rPr kumimoji="0" lang="en-US" altLang="en-IL" sz="2000" b="1" i="0" u="none" strike="noStrike" cap="none" normalizeH="0" baseline="0" dirty="0">
                <a:ln>
                  <a:noFill/>
                </a:ln>
                <a:solidFill>
                  <a:schemeClr val="tx1"/>
                </a:solidFill>
                <a:effectLst/>
              </a:rPr>
              <a:t>Color</a:t>
            </a:r>
            <a:r>
              <a:rPr kumimoji="0" lang="en-IL" altLang="en-IL" sz="2000" b="1" i="0" u="none" strike="noStrike" cap="none" normalizeH="0" baseline="0" dirty="0">
                <a:ln>
                  <a:noFill/>
                </a:ln>
                <a:solidFill>
                  <a:schemeClr val="tx1"/>
                </a:solidFill>
                <a:effectLst/>
              </a:rPr>
              <a:t> and size variations </a:t>
            </a:r>
            <a:r>
              <a:rPr kumimoji="0" lang="en-IL" altLang="en-IL" sz="2000" i="0" u="none" strike="noStrike" cap="none" normalizeH="0" baseline="0" dirty="0">
                <a:ln>
                  <a:noFill/>
                </a:ln>
                <a:solidFill>
                  <a:schemeClr val="tx1"/>
                </a:solidFill>
                <a:effectLst/>
              </a:rPr>
              <a:t>of the meniscus in MRI scans are complex for traditional </a:t>
            </a:r>
            <a:r>
              <a:rPr kumimoji="0" lang="en-US" altLang="en-IL" sz="2000" i="0" u="none" strike="noStrike" cap="none" normalizeH="0" baseline="0" dirty="0">
                <a:ln>
                  <a:noFill/>
                </a:ln>
                <a:solidFill>
                  <a:schemeClr val="tx1"/>
                </a:solidFill>
                <a:effectLst/>
              </a:rPr>
              <a:t>CNN's</a:t>
            </a:r>
            <a:r>
              <a:rPr kumimoji="0" lang="en-IL" altLang="en-IL" sz="2000" i="0" u="none" strike="noStrike" cap="none" normalizeH="0" baseline="0" dirty="0">
                <a:ln>
                  <a:noFill/>
                </a:ln>
                <a:solidFill>
                  <a:schemeClr val="tx1"/>
                </a:solidFill>
                <a:effectLst/>
              </a:rPr>
              <a:t> to learn effectively. </a:t>
            </a:r>
          </a:p>
          <a:p>
            <a:pPr lvl="1" eaLnBrk="0" fontAlgn="base" hangingPunct="0">
              <a:lnSpc>
                <a:spcPct val="100000"/>
              </a:lnSpc>
              <a:spcBef>
                <a:spcPct val="0"/>
              </a:spcBef>
              <a:spcAft>
                <a:spcPct val="0"/>
              </a:spcAft>
            </a:pPr>
            <a:r>
              <a:rPr lang="en-US" altLang="en-IL" sz="2000" b="1" dirty="0"/>
              <a:t>S</a:t>
            </a:r>
            <a:r>
              <a:rPr kumimoji="0" lang="en-IL" altLang="en-IL" sz="2000" b="1" i="0" u="none" strike="noStrike" cap="none" normalizeH="0" baseline="0" dirty="0">
                <a:ln>
                  <a:noFill/>
                </a:ln>
                <a:solidFill>
                  <a:schemeClr val="tx1"/>
                </a:solidFill>
                <a:effectLst/>
              </a:rPr>
              <a:t>mall spatial footprint </a:t>
            </a:r>
            <a:r>
              <a:rPr kumimoji="0" lang="en-IL" altLang="en-IL" sz="2000" i="0" u="none" strike="noStrike" cap="none" normalizeH="0" baseline="0" dirty="0">
                <a:ln>
                  <a:noFill/>
                </a:ln>
                <a:solidFill>
                  <a:schemeClr val="tx1"/>
                </a:solidFill>
                <a:effectLst/>
              </a:rPr>
              <a:t>of the meniscus</a:t>
            </a:r>
            <a:r>
              <a:rPr kumimoji="0" lang="en-US" altLang="en-IL" sz="2000" i="0" u="none" strike="noStrike" cap="none" normalizeH="0" baseline="0" dirty="0">
                <a:ln>
                  <a:noFill/>
                </a:ln>
                <a:solidFill>
                  <a:schemeClr val="tx1"/>
                </a:solidFill>
                <a:effectLst/>
              </a:rPr>
              <a:t> in MRI scan</a:t>
            </a:r>
            <a:r>
              <a:rPr kumimoji="0" lang="en-IL" altLang="en-IL" sz="2000" i="0" u="none" strike="noStrike" cap="none" normalizeH="0" baseline="0" dirty="0">
                <a:ln>
                  <a:noFill/>
                </a:ln>
                <a:solidFill>
                  <a:schemeClr val="tx1"/>
                </a:solidFill>
                <a:effectLst/>
              </a:rPr>
              <a:t> </a:t>
            </a:r>
            <a:endParaRPr kumimoji="0" lang="en-US" altLang="en-IL" sz="2000" i="0" u="none" strike="noStrike" cap="none" normalizeH="0" baseline="0" dirty="0">
              <a:ln>
                <a:noFill/>
              </a:ln>
              <a:solidFill>
                <a:schemeClr val="tx1"/>
              </a:solidFill>
              <a:effectLst/>
            </a:endParaRPr>
          </a:p>
          <a:p>
            <a:pPr lvl="1" eaLnBrk="0" fontAlgn="base" hangingPunct="0">
              <a:lnSpc>
                <a:spcPct val="100000"/>
              </a:lnSpc>
              <a:spcBef>
                <a:spcPct val="0"/>
              </a:spcBef>
              <a:spcAft>
                <a:spcPct val="0"/>
              </a:spcAft>
            </a:pPr>
            <a:r>
              <a:rPr kumimoji="0" lang="en-IL" altLang="en-IL" sz="2000" i="0" u="none" strike="noStrike" cap="none" normalizeH="0" baseline="0" dirty="0">
                <a:ln>
                  <a:noFill/>
                </a:ln>
                <a:solidFill>
                  <a:schemeClr val="tx1"/>
                </a:solidFill>
                <a:effectLst/>
              </a:rPr>
              <a:t>Existing CNN-based methods often have </a:t>
            </a:r>
            <a:r>
              <a:rPr kumimoji="0" lang="en-IL" altLang="en-IL" sz="2000" b="1" i="0" u="none" strike="noStrike" cap="none" normalizeH="0" baseline="0" dirty="0">
                <a:ln>
                  <a:noFill/>
                </a:ln>
                <a:solidFill>
                  <a:schemeClr val="tx1"/>
                </a:solidFill>
                <a:effectLst/>
              </a:rPr>
              <a:t>limited accuracy </a:t>
            </a:r>
            <a:r>
              <a:rPr kumimoji="0" lang="en-IL" altLang="en-IL" sz="2000" i="0" u="none" strike="noStrike" cap="none" normalizeH="0" baseline="0" dirty="0">
                <a:ln>
                  <a:noFill/>
                </a:ln>
                <a:solidFill>
                  <a:schemeClr val="tx1"/>
                </a:solidFill>
                <a:effectLst/>
              </a:rPr>
              <a:t>(around 80%)</a:t>
            </a:r>
          </a:p>
        </p:txBody>
      </p:sp>
      <p:pic>
        <p:nvPicPr>
          <p:cNvPr id="108" name="Picture 2" descr="https://drrobertlaprademd.com/wp-content/uploads/2020/02/18-lateral-meniscus-radial-tear.jpg">
            <a:extLst>
              <a:ext uri="{FF2B5EF4-FFF2-40B4-BE49-F238E27FC236}">
                <a16:creationId xmlns:a16="http://schemas.microsoft.com/office/drawing/2014/main" id="{3F951195-961F-46A1-A328-9A1D83010A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73824" y="1473915"/>
            <a:ext cx="2597857" cy="2462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3470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תמונה 8" descr="תמונה שמכילה תרשים, קו, עלילה, עיצוב&#10;&#10;התיאור נוצר באופן אוטומטי">
            <a:extLst>
              <a:ext uri="{FF2B5EF4-FFF2-40B4-BE49-F238E27FC236}">
                <a16:creationId xmlns:a16="http://schemas.microsoft.com/office/drawing/2014/main" id="{C51B0964-8990-DE2B-9A37-A4AA3DEA27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2329" y="3605964"/>
            <a:ext cx="4243380" cy="1431590"/>
          </a:xfrm>
          <a:prstGeom prst="rect">
            <a:avLst/>
          </a:prstGeom>
        </p:spPr>
      </p:pic>
      <p:sp>
        <p:nvSpPr>
          <p:cNvPr id="2" name="כותרת 1">
            <a:extLst>
              <a:ext uri="{FF2B5EF4-FFF2-40B4-BE49-F238E27FC236}">
                <a16:creationId xmlns:a16="http://schemas.microsoft.com/office/drawing/2014/main" id="{4D17AA3A-45D9-4D56-991C-8FE18501873A}"/>
              </a:ext>
            </a:extLst>
          </p:cNvPr>
          <p:cNvSpPr>
            <a:spLocks noGrp="1"/>
          </p:cNvSpPr>
          <p:nvPr>
            <p:ph type="title"/>
          </p:nvPr>
        </p:nvSpPr>
        <p:spPr/>
        <p:txBody>
          <a:bodyPr/>
          <a:lstStyle/>
          <a:p>
            <a:r>
              <a:rPr lang="en-US"/>
              <a:t>Dens Net </a:t>
            </a:r>
            <a:endParaRPr lang="en-IL"/>
          </a:p>
        </p:txBody>
      </p:sp>
      <p:sp>
        <p:nvSpPr>
          <p:cNvPr id="4" name="מציין מיקום של תאריך 3">
            <a:extLst>
              <a:ext uri="{FF2B5EF4-FFF2-40B4-BE49-F238E27FC236}">
                <a16:creationId xmlns:a16="http://schemas.microsoft.com/office/drawing/2014/main" id="{21D1483C-43A7-4FF0-A173-084F10BB1EBF}"/>
              </a:ext>
            </a:extLst>
          </p:cNvPr>
          <p:cNvSpPr>
            <a:spLocks noGrp="1"/>
          </p:cNvSpPr>
          <p:nvPr>
            <p:ph type="dt" sz="half" idx="10"/>
          </p:nvPr>
        </p:nvSpPr>
        <p:spPr/>
        <p:txBody>
          <a:bodyPr/>
          <a:lstStyle/>
          <a:p>
            <a:r>
              <a:rPr lang="en-IL"/>
              <a:t>27/05/2024</a:t>
            </a:r>
          </a:p>
        </p:txBody>
      </p:sp>
      <p:sp>
        <p:nvSpPr>
          <p:cNvPr id="5" name="מציין מיקום של כותרת תחתונה 4">
            <a:extLst>
              <a:ext uri="{FF2B5EF4-FFF2-40B4-BE49-F238E27FC236}">
                <a16:creationId xmlns:a16="http://schemas.microsoft.com/office/drawing/2014/main" id="{4D5BB774-BA44-4432-A787-0ACD9E809A3A}"/>
              </a:ext>
            </a:extLst>
          </p:cNvPr>
          <p:cNvSpPr>
            <a:spLocks noGrp="1"/>
          </p:cNvSpPr>
          <p:nvPr>
            <p:ph type="ftr" sz="quarter" idx="11"/>
          </p:nvPr>
        </p:nvSpPr>
        <p:spPr/>
        <p:txBody>
          <a:bodyPr/>
          <a:lstStyle/>
          <a:p>
            <a:r>
              <a:rPr lang="en-US"/>
              <a:t>DL model for meniscus tear detection</a:t>
            </a:r>
            <a:endParaRPr lang="en-IL"/>
          </a:p>
        </p:txBody>
      </p:sp>
      <p:sp>
        <p:nvSpPr>
          <p:cNvPr id="6" name="מציין מיקום של מספר שקופית 5">
            <a:extLst>
              <a:ext uri="{FF2B5EF4-FFF2-40B4-BE49-F238E27FC236}">
                <a16:creationId xmlns:a16="http://schemas.microsoft.com/office/drawing/2014/main" id="{13AE04BE-3C90-49CB-BA7C-CF411F60818D}"/>
              </a:ext>
            </a:extLst>
          </p:cNvPr>
          <p:cNvSpPr>
            <a:spLocks noGrp="1"/>
          </p:cNvSpPr>
          <p:nvPr>
            <p:ph type="sldNum" sz="quarter" idx="12"/>
          </p:nvPr>
        </p:nvSpPr>
        <p:spPr/>
        <p:txBody>
          <a:bodyPr/>
          <a:lstStyle/>
          <a:p>
            <a:fld id="{95177526-C1C9-4C85-9D19-A14D4E83CC43}" type="slidenum">
              <a:rPr lang="en-IL" smtClean="0"/>
              <a:t>7</a:t>
            </a:fld>
            <a:endParaRPr lang="en-IL"/>
          </a:p>
        </p:txBody>
      </p:sp>
      <p:pic>
        <p:nvPicPr>
          <p:cNvPr id="7" name="מציין מיקום תוכן 6">
            <a:extLst>
              <a:ext uri="{FF2B5EF4-FFF2-40B4-BE49-F238E27FC236}">
                <a16:creationId xmlns:a16="http://schemas.microsoft.com/office/drawing/2014/main" id="{4C92D082-CEE0-35A9-58CB-287D83BC442D}"/>
              </a:ext>
            </a:extLst>
          </p:cNvPr>
          <p:cNvPicPr>
            <a:picLocks noGrp="1" noChangeAspect="1"/>
          </p:cNvPicPr>
          <p:nvPr>
            <p:ph idx="1"/>
          </p:nvPr>
        </p:nvPicPr>
        <p:blipFill rotWithShape="1">
          <a:blip r:embed="rId4">
            <a:extLst>
              <a:ext uri="{28A0092B-C50C-407E-A947-70E740481C1C}">
                <a14:useLocalDpi xmlns:a14="http://schemas.microsoft.com/office/drawing/2010/main" val="0"/>
              </a:ext>
            </a:extLst>
          </a:blip>
          <a:srcRect l="1846" r="3172"/>
          <a:stretch/>
        </p:blipFill>
        <p:spPr bwMode="auto">
          <a:xfrm>
            <a:off x="1132668" y="1298090"/>
            <a:ext cx="9468173" cy="1634962"/>
          </a:xfrm>
          <a:prstGeom prst="rect">
            <a:avLst/>
          </a:prstGeom>
          <a:ln>
            <a:noFill/>
          </a:ln>
          <a:extLst>
            <a:ext uri="{53640926-AAD7-44D8-BBD7-CCE9431645EC}">
              <a14:shadowObscured xmlns:a14="http://schemas.microsoft.com/office/drawing/2010/main"/>
            </a:ext>
          </a:extLst>
        </p:spPr>
      </p:pic>
      <p:sp>
        <p:nvSpPr>
          <p:cNvPr id="8" name="אליפסה 7">
            <a:extLst>
              <a:ext uri="{FF2B5EF4-FFF2-40B4-BE49-F238E27FC236}">
                <a16:creationId xmlns:a16="http://schemas.microsoft.com/office/drawing/2014/main" id="{C695A1F9-3A01-8283-2908-60090991763E}"/>
              </a:ext>
            </a:extLst>
          </p:cNvPr>
          <p:cNvSpPr/>
          <p:nvPr/>
        </p:nvSpPr>
        <p:spPr>
          <a:xfrm>
            <a:off x="2535264" y="1707719"/>
            <a:ext cx="1632685" cy="1154053"/>
          </a:xfrm>
          <a:prstGeom prst="ellipse">
            <a:avLst/>
          </a:prstGeom>
          <a:noFill/>
          <a:ln w="19050">
            <a:solidFill>
              <a:srgbClr val="FF5050"/>
            </a:solidFill>
          </a:ln>
        </p:spPr>
        <p:style>
          <a:lnRef idx="2">
            <a:schemeClr val="accent6"/>
          </a:lnRef>
          <a:fillRef idx="1">
            <a:schemeClr val="lt1"/>
          </a:fillRef>
          <a:effectRef idx="0">
            <a:schemeClr val="accent6"/>
          </a:effectRef>
          <a:fontRef idx="minor">
            <a:schemeClr val="dk1"/>
          </a:fontRef>
        </p:style>
        <p:txBody>
          <a:bodyPr rtlCol="1" anchor="ctr"/>
          <a:lstStyle/>
          <a:p>
            <a:pPr algn="ctr"/>
            <a:endParaRPr lang="he-IL"/>
          </a:p>
        </p:txBody>
      </p:sp>
      <p:cxnSp>
        <p:nvCxnSpPr>
          <p:cNvPr id="11" name="מחבר: מעוקל 10">
            <a:extLst>
              <a:ext uri="{FF2B5EF4-FFF2-40B4-BE49-F238E27FC236}">
                <a16:creationId xmlns:a16="http://schemas.microsoft.com/office/drawing/2014/main" id="{BEC01B48-02AA-5225-FA5C-FCAA6D9301FC}"/>
              </a:ext>
            </a:extLst>
          </p:cNvPr>
          <p:cNvCxnSpPr>
            <a:cxnSpLocks/>
            <a:stCxn id="8" idx="4"/>
          </p:cNvCxnSpPr>
          <p:nvPr/>
        </p:nvCxnSpPr>
        <p:spPr>
          <a:xfrm rot="16200000" flipH="1">
            <a:off x="2818634" y="3394745"/>
            <a:ext cx="1496668" cy="430722"/>
          </a:xfrm>
          <a:prstGeom prst="curvedConnector3">
            <a:avLst>
              <a:gd name="adj1" fmla="val 99778"/>
            </a:avLst>
          </a:prstGeom>
          <a:ln w="19050">
            <a:solidFill>
              <a:srgbClr val="FF5050"/>
            </a:solidFill>
            <a:tailEnd type="triangle"/>
          </a:ln>
        </p:spPr>
        <p:style>
          <a:lnRef idx="1">
            <a:schemeClr val="accent1"/>
          </a:lnRef>
          <a:fillRef idx="0">
            <a:schemeClr val="accent1"/>
          </a:fillRef>
          <a:effectRef idx="0">
            <a:schemeClr val="accent1"/>
          </a:effectRef>
          <a:fontRef idx="minor">
            <a:schemeClr val="tx1"/>
          </a:fontRef>
        </p:style>
      </p:cxnSp>
      <p:sp>
        <p:nvSpPr>
          <p:cNvPr id="16" name="אליפסה 15">
            <a:extLst>
              <a:ext uri="{FF2B5EF4-FFF2-40B4-BE49-F238E27FC236}">
                <a16:creationId xmlns:a16="http://schemas.microsoft.com/office/drawing/2014/main" id="{62D7260F-A0B4-5354-7962-75B2F584A7B8}"/>
              </a:ext>
            </a:extLst>
          </p:cNvPr>
          <p:cNvSpPr/>
          <p:nvPr/>
        </p:nvSpPr>
        <p:spPr>
          <a:xfrm>
            <a:off x="4167949" y="1692911"/>
            <a:ext cx="683020" cy="1154053"/>
          </a:xfrm>
          <a:prstGeom prst="ellipse">
            <a:avLst/>
          </a:prstGeom>
          <a:noFill/>
          <a:ln w="19050">
            <a:solidFill>
              <a:srgbClr val="FF5050"/>
            </a:solidFill>
          </a:ln>
        </p:spPr>
        <p:style>
          <a:lnRef idx="2">
            <a:schemeClr val="accent6"/>
          </a:lnRef>
          <a:fillRef idx="1">
            <a:schemeClr val="lt1"/>
          </a:fillRef>
          <a:effectRef idx="0">
            <a:schemeClr val="accent6"/>
          </a:effectRef>
          <a:fontRef idx="minor">
            <a:schemeClr val="dk1"/>
          </a:fontRef>
        </p:style>
        <p:txBody>
          <a:bodyPr rtlCol="1" anchor="ctr"/>
          <a:lstStyle/>
          <a:p>
            <a:pPr algn="ctr"/>
            <a:endParaRPr lang="he-IL"/>
          </a:p>
        </p:txBody>
      </p:sp>
      <p:cxnSp>
        <p:nvCxnSpPr>
          <p:cNvPr id="19" name="מחבר: מעוקל 18">
            <a:extLst>
              <a:ext uri="{FF2B5EF4-FFF2-40B4-BE49-F238E27FC236}">
                <a16:creationId xmlns:a16="http://schemas.microsoft.com/office/drawing/2014/main" id="{8D750A43-14AF-CA8F-B79A-7A5B59756721}"/>
              </a:ext>
            </a:extLst>
          </p:cNvPr>
          <p:cNvCxnSpPr>
            <a:cxnSpLocks/>
            <a:endCxn id="1028" idx="1"/>
          </p:cNvCxnSpPr>
          <p:nvPr/>
        </p:nvCxnSpPr>
        <p:spPr>
          <a:xfrm rot="16200000" flipH="1">
            <a:off x="3942477" y="3518053"/>
            <a:ext cx="1602592" cy="246068"/>
          </a:xfrm>
          <a:prstGeom prst="curvedConnector2">
            <a:avLst/>
          </a:prstGeom>
          <a:ln w="19050">
            <a:solidFill>
              <a:srgbClr val="FF5050"/>
            </a:solidFill>
            <a:tailEnd type="triangle"/>
          </a:ln>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DF0CCDB2-9BE6-E373-5054-93414C4E374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15348"/>
          <a:stretch/>
        </p:blipFill>
        <p:spPr bwMode="auto">
          <a:xfrm>
            <a:off x="4038600" y="5088402"/>
            <a:ext cx="2734956" cy="1227229"/>
          </a:xfrm>
          <a:prstGeom prst="rect">
            <a:avLst/>
          </a:prstGeom>
          <a:noFill/>
          <a:extLst>
            <a:ext uri="{909E8E84-426E-40DD-AFC4-6F175D3DCCD1}">
              <a14:hiddenFill xmlns:a14="http://schemas.microsoft.com/office/drawing/2010/main">
                <a:solidFill>
                  <a:srgbClr val="FFFFFF"/>
                </a:solidFill>
              </a14:hiddenFill>
            </a:ext>
          </a:extLst>
        </p:spPr>
      </p:pic>
      <p:cxnSp>
        <p:nvCxnSpPr>
          <p:cNvPr id="1025" name="מחבר חץ ישר 1024">
            <a:extLst>
              <a:ext uri="{FF2B5EF4-FFF2-40B4-BE49-F238E27FC236}">
                <a16:creationId xmlns:a16="http://schemas.microsoft.com/office/drawing/2014/main" id="{4C5C4A52-1D78-FC5E-3E69-8E32B6C89628}"/>
              </a:ext>
            </a:extLst>
          </p:cNvPr>
          <p:cNvCxnSpPr/>
          <p:nvPr/>
        </p:nvCxnSpPr>
        <p:spPr>
          <a:xfrm>
            <a:off x="5122334" y="4696591"/>
            <a:ext cx="0" cy="340963"/>
          </a:xfrm>
          <a:prstGeom prst="straightConnector1">
            <a:avLst/>
          </a:prstGeom>
          <a:ln>
            <a:solidFill>
              <a:srgbClr val="FF5050"/>
            </a:solidFill>
            <a:tailEnd type="triangle"/>
          </a:ln>
        </p:spPr>
        <p:style>
          <a:lnRef idx="1">
            <a:schemeClr val="accent1"/>
          </a:lnRef>
          <a:fillRef idx="0">
            <a:schemeClr val="accent1"/>
          </a:fillRef>
          <a:effectRef idx="0">
            <a:schemeClr val="accent1"/>
          </a:effectRef>
          <a:fontRef idx="minor">
            <a:schemeClr val="tx1"/>
          </a:fontRef>
        </p:style>
      </p:cxnSp>
      <p:pic>
        <p:nvPicPr>
          <p:cNvPr id="1028" name="Picture 4">
            <a:extLst>
              <a:ext uri="{FF2B5EF4-FFF2-40B4-BE49-F238E27FC236}">
                <a16:creationId xmlns:a16="http://schemas.microsoft.com/office/drawing/2014/main" id="{C0ADCFE0-A8FF-D258-F622-A12E9D245EE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66807" y="3685021"/>
            <a:ext cx="4654733" cy="1514723"/>
          </a:xfrm>
          <a:prstGeom prst="rect">
            <a:avLst/>
          </a:prstGeom>
          <a:noFill/>
          <a:extLst>
            <a:ext uri="{909E8E84-426E-40DD-AFC4-6F175D3DCCD1}">
              <a14:hiddenFill xmlns:a14="http://schemas.microsoft.com/office/drawing/2010/main">
                <a:solidFill>
                  <a:srgbClr val="FFFFFF"/>
                </a:solidFill>
              </a14:hiddenFill>
            </a:ext>
          </a:extLst>
        </p:spPr>
      </p:pic>
      <p:sp>
        <p:nvSpPr>
          <p:cNvPr id="1042" name="מלבן: פינות מעוגלות 1041">
            <a:extLst>
              <a:ext uri="{FF2B5EF4-FFF2-40B4-BE49-F238E27FC236}">
                <a16:creationId xmlns:a16="http://schemas.microsoft.com/office/drawing/2014/main" id="{41A3BC8E-31F5-1094-3495-1CC928A220C2}"/>
              </a:ext>
            </a:extLst>
          </p:cNvPr>
          <p:cNvSpPr/>
          <p:nvPr/>
        </p:nvSpPr>
        <p:spPr>
          <a:xfrm flipH="1">
            <a:off x="6096000" y="3388895"/>
            <a:ext cx="1929709" cy="360140"/>
          </a:xfrm>
          <a:prstGeom prst="roundRect">
            <a:avLst/>
          </a:prstGeom>
          <a:solidFill>
            <a:schemeClr val="dk1">
              <a:alpha val="50000"/>
            </a:schemeClr>
          </a:solidFill>
          <a:ln w="19050">
            <a:solidFill>
              <a:schemeClr val="bg1">
                <a:lumMod val="65000"/>
              </a:schemeClr>
            </a:solidFill>
            <a:headEnd type="oval" w="med" len="med"/>
            <a:tailEnd type="oval" w="med" len="med"/>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b="1" dirty="0"/>
              <a:t>Transition Layer</a:t>
            </a:r>
          </a:p>
        </p:txBody>
      </p:sp>
      <p:sp>
        <p:nvSpPr>
          <p:cNvPr id="1044" name="מלבן: פינות מעוגלות 1043">
            <a:extLst>
              <a:ext uri="{FF2B5EF4-FFF2-40B4-BE49-F238E27FC236}">
                <a16:creationId xmlns:a16="http://schemas.microsoft.com/office/drawing/2014/main" id="{4441E1DD-37B9-4514-3680-83387A2968FE}"/>
              </a:ext>
            </a:extLst>
          </p:cNvPr>
          <p:cNvSpPr/>
          <p:nvPr/>
        </p:nvSpPr>
        <p:spPr>
          <a:xfrm flipH="1">
            <a:off x="4430808" y="5020357"/>
            <a:ext cx="2070340" cy="317035"/>
          </a:xfrm>
          <a:prstGeom prst="roundRect">
            <a:avLst/>
          </a:prstGeom>
          <a:solidFill>
            <a:schemeClr val="dk1">
              <a:alpha val="50000"/>
            </a:schemeClr>
          </a:solidFill>
          <a:ln w="19050">
            <a:solidFill>
              <a:schemeClr val="bg1">
                <a:lumMod val="65000"/>
              </a:schemeClr>
            </a:solidFill>
            <a:headEnd type="oval" w="med" len="med"/>
            <a:tailEnd type="oval" w="med" len="med"/>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b="1" i="1" dirty="0"/>
              <a:t>Composite function</a:t>
            </a:r>
          </a:p>
        </p:txBody>
      </p:sp>
      <p:sp>
        <p:nvSpPr>
          <p:cNvPr id="1045" name="מלבן: פינות מעוגלות 1044">
            <a:extLst>
              <a:ext uri="{FF2B5EF4-FFF2-40B4-BE49-F238E27FC236}">
                <a16:creationId xmlns:a16="http://schemas.microsoft.com/office/drawing/2014/main" id="{BE3A5B44-1DEE-AC45-1C3F-C8B9C6E9B7B2}"/>
              </a:ext>
            </a:extLst>
          </p:cNvPr>
          <p:cNvSpPr/>
          <p:nvPr/>
        </p:nvSpPr>
        <p:spPr>
          <a:xfrm flipH="1">
            <a:off x="3847936" y="3357113"/>
            <a:ext cx="1698330" cy="359860"/>
          </a:xfrm>
          <a:prstGeom prst="roundRect">
            <a:avLst/>
          </a:prstGeom>
          <a:solidFill>
            <a:schemeClr val="dk1">
              <a:alpha val="50000"/>
            </a:schemeClr>
          </a:solidFill>
          <a:ln w="19050">
            <a:solidFill>
              <a:schemeClr val="bg1">
                <a:lumMod val="65000"/>
              </a:schemeClr>
            </a:solidFill>
            <a:headEnd type="oval" w="med" len="med"/>
            <a:tailEnd type="oval" w="med" len="med"/>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b="1" i="1" dirty="0"/>
              <a:t>Dense Block</a:t>
            </a:r>
          </a:p>
        </p:txBody>
      </p:sp>
    </p:spTree>
    <p:extLst>
      <p:ext uri="{BB962C8B-B14F-4D97-AF65-F5344CB8AC3E}">
        <p14:creationId xmlns:p14="http://schemas.microsoft.com/office/powerpoint/2010/main" val="1209643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par>
                                <p:cTn id="12" presetID="10" presetClass="entr" presetSubtype="0" fill="hold" nodeType="withEffect">
                                  <p:stCondLst>
                                    <p:cond delay="0"/>
                                  </p:stCondLst>
                                  <p:childTnLst>
                                    <p:set>
                                      <p:cBhvr>
                                        <p:cTn id="13" dur="1" fill="hold">
                                          <p:stCondLst>
                                            <p:cond delay="0"/>
                                          </p:stCondLst>
                                        </p:cTn>
                                        <p:tgtEl>
                                          <p:spTgt spid="1025"/>
                                        </p:tgtEl>
                                        <p:attrNameLst>
                                          <p:attrName>style.visibility</p:attrName>
                                        </p:attrNameLst>
                                      </p:cBhvr>
                                      <p:to>
                                        <p:strVal val="visible"/>
                                      </p:to>
                                    </p:set>
                                    <p:animEffect transition="in" filter="fade">
                                      <p:cBhvr>
                                        <p:cTn id="14" dur="500"/>
                                        <p:tgtEl>
                                          <p:spTgt spid="1025"/>
                                        </p:tgtEl>
                                      </p:cBhvr>
                                    </p:animEffect>
                                  </p:childTnLst>
                                </p:cTn>
                              </p:par>
                              <p:par>
                                <p:cTn id="15" presetID="10" presetClass="entr" presetSubtype="0" fill="hold" nodeType="withEffect">
                                  <p:stCondLst>
                                    <p:cond delay="0"/>
                                  </p:stCondLst>
                                  <p:childTnLst>
                                    <p:set>
                                      <p:cBhvr>
                                        <p:cTn id="16" dur="1" fill="hold">
                                          <p:stCondLst>
                                            <p:cond delay="0"/>
                                          </p:stCondLst>
                                        </p:cTn>
                                        <p:tgtEl>
                                          <p:spTgt spid="1026"/>
                                        </p:tgtEl>
                                        <p:attrNameLst>
                                          <p:attrName>style.visibility</p:attrName>
                                        </p:attrNameLst>
                                      </p:cBhvr>
                                      <p:to>
                                        <p:strVal val="visible"/>
                                      </p:to>
                                    </p:set>
                                    <p:animEffect transition="in" filter="fade">
                                      <p:cBhvr>
                                        <p:cTn id="17" dur="500"/>
                                        <p:tgtEl>
                                          <p:spTgt spid="1026"/>
                                        </p:tgtEl>
                                      </p:cBhvr>
                                    </p:animEffect>
                                  </p:childTnLst>
                                </p:cTn>
                              </p:par>
                              <p:par>
                                <p:cTn id="18" presetID="10" presetClass="entr" presetSubtype="0"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 presetClass="entr" presetSubtype="0" fill="hold" grpId="0" nodeType="withEffect">
                                  <p:stCondLst>
                                    <p:cond delay="0"/>
                                  </p:stCondLst>
                                  <p:childTnLst>
                                    <p:set>
                                      <p:cBhvr>
                                        <p:cTn id="22" dur="1" fill="hold">
                                          <p:stCondLst>
                                            <p:cond delay="0"/>
                                          </p:stCondLst>
                                        </p:cTn>
                                        <p:tgtEl>
                                          <p:spTgt spid="104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4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8"/>
                                        </p:tgtEl>
                                      </p:cBhvr>
                                    </p:animEffect>
                                    <p:set>
                                      <p:cBhvr>
                                        <p:cTn id="29" dur="1" fill="hold">
                                          <p:stCondLst>
                                            <p:cond delay="499"/>
                                          </p:stCondLst>
                                        </p:cTn>
                                        <p:tgtEl>
                                          <p:spTgt spid="8"/>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11"/>
                                        </p:tgtEl>
                                      </p:cBhvr>
                                    </p:animEffect>
                                    <p:set>
                                      <p:cBhvr>
                                        <p:cTn id="32" dur="1" fill="hold">
                                          <p:stCondLst>
                                            <p:cond delay="499"/>
                                          </p:stCondLst>
                                        </p:cTn>
                                        <p:tgtEl>
                                          <p:spTgt spid="11"/>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1025"/>
                                        </p:tgtEl>
                                      </p:cBhvr>
                                    </p:animEffect>
                                    <p:set>
                                      <p:cBhvr>
                                        <p:cTn id="35" dur="1" fill="hold">
                                          <p:stCondLst>
                                            <p:cond delay="499"/>
                                          </p:stCondLst>
                                        </p:cTn>
                                        <p:tgtEl>
                                          <p:spTgt spid="1025"/>
                                        </p:tgtEl>
                                        <p:attrNameLst>
                                          <p:attrName>style.visibility</p:attrName>
                                        </p:attrNameLst>
                                      </p:cBhvr>
                                      <p:to>
                                        <p:strVal val="hidden"/>
                                      </p:to>
                                    </p:set>
                                  </p:childTnLst>
                                </p:cTn>
                              </p:par>
                              <p:par>
                                <p:cTn id="36" presetID="10" presetClass="exit" presetSubtype="0" fill="hold" nodeType="withEffect">
                                  <p:stCondLst>
                                    <p:cond delay="0"/>
                                  </p:stCondLst>
                                  <p:childTnLst>
                                    <p:animEffect transition="out" filter="fade">
                                      <p:cBhvr>
                                        <p:cTn id="37" dur="500"/>
                                        <p:tgtEl>
                                          <p:spTgt spid="1026"/>
                                        </p:tgtEl>
                                      </p:cBhvr>
                                    </p:animEffect>
                                    <p:set>
                                      <p:cBhvr>
                                        <p:cTn id="38" dur="1" fill="hold">
                                          <p:stCondLst>
                                            <p:cond delay="499"/>
                                          </p:stCondLst>
                                        </p:cTn>
                                        <p:tgtEl>
                                          <p:spTgt spid="1026"/>
                                        </p:tgtEl>
                                        <p:attrNameLst>
                                          <p:attrName>style.visibility</p:attrName>
                                        </p:attrNameLst>
                                      </p:cBhvr>
                                      <p:to>
                                        <p:strVal val="hidden"/>
                                      </p:to>
                                    </p:set>
                                  </p:childTnLst>
                                </p:cTn>
                              </p:par>
                              <p:par>
                                <p:cTn id="39" presetID="10" presetClass="exit" presetSubtype="0" fill="hold" nodeType="withEffect">
                                  <p:stCondLst>
                                    <p:cond delay="0"/>
                                  </p:stCondLst>
                                  <p:childTnLst>
                                    <p:animEffect transition="out" filter="fade">
                                      <p:cBhvr>
                                        <p:cTn id="40" dur="500"/>
                                        <p:tgtEl>
                                          <p:spTgt spid="9"/>
                                        </p:tgtEl>
                                      </p:cBhvr>
                                    </p:animEffect>
                                    <p:set>
                                      <p:cBhvr>
                                        <p:cTn id="41" dur="1" fill="hold">
                                          <p:stCondLst>
                                            <p:cond delay="499"/>
                                          </p:stCondLst>
                                        </p:cTn>
                                        <p:tgtEl>
                                          <p:spTgt spid="9"/>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1044"/>
                                        </p:tgtEl>
                                      </p:cBhvr>
                                    </p:animEffect>
                                    <p:set>
                                      <p:cBhvr>
                                        <p:cTn id="44" dur="1" fill="hold">
                                          <p:stCondLst>
                                            <p:cond delay="499"/>
                                          </p:stCondLst>
                                        </p:cTn>
                                        <p:tgtEl>
                                          <p:spTgt spid="1044"/>
                                        </p:tgtEl>
                                        <p:attrNameLst>
                                          <p:attrName>style.visibility</p:attrName>
                                        </p:attrNameLst>
                                      </p:cBhvr>
                                      <p:to>
                                        <p:strVal val="hidden"/>
                                      </p:to>
                                    </p:set>
                                  </p:childTnLst>
                                </p:cTn>
                              </p:par>
                              <p:par>
                                <p:cTn id="45" presetID="10" presetClass="exit" presetSubtype="0" fill="hold" grpId="1" nodeType="withEffect">
                                  <p:stCondLst>
                                    <p:cond delay="0"/>
                                  </p:stCondLst>
                                  <p:childTnLst>
                                    <p:animEffect transition="out" filter="fade">
                                      <p:cBhvr>
                                        <p:cTn id="46" dur="500"/>
                                        <p:tgtEl>
                                          <p:spTgt spid="1045"/>
                                        </p:tgtEl>
                                      </p:cBhvr>
                                    </p:animEffect>
                                    <p:set>
                                      <p:cBhvr>
                                        <p:cTn id="47" dur="1" fill="hold">
                                          <p:stCondLst>
                                            <p:cond delay="499"/>
                                          </p:stCondLst>
                                        </p:cTn>
                                        <p:tgtEl>
                                          <p:spTgt spid="1045"/>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6"/>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500"/>
                                        <p:tgtEl>
                                          <p:spTgt spid="19"/>
                                        </p:tgtEl>
                                      </p:cBhvr>
                                    </p:animEffect>
                                  </p:childTnLst>
                                </p:cTn>
                              </p:par>
                              <p:par>
                                <p:cTn id="57" presetID="1" presetClass="entr" presetSubtype="0" fill="hold" grpId="0" nodeType="withEffect">
                                  <p:stCondLst>
                                    <p:cond delay="0"/>
                                  </p:stCondLst>
                                  <p:childTnLst>
                                    <p:set>
                                      <p:cBhvr>
                                        <p:cTn id="58" dur="1" fill="hold">
                                          <p:stCondLst>
                                            <p:cond delay="0"/>
                                          </p:stCondLst>
                                        </p:cTn>
                                        <p:tgtEl>
                                          <p:spTgt spid="1042"/>
                                        </p:tgtEl>
                                        <p:attrNameLst>
                                          <p:attrName>style.visibility</p:attrName>
                                        </p:attrNameLst>
                                      </p:cBhvr>
                                      <p:to>
                                        <p:strVal val="visible"/>
                                      </p:to>
                                    </p:set>
                                  </p:childTnLst>
                                </p:cTn>
                              </p:par>
                              <p:par>
                                <p:cTn id="59" presetID="10" presetClass="entr" presetSubtype="0" fill="hold" nodeType="withEffect">
                                  <p:stCondLst>
                                    <p:cond delay="0"/>
                                  </p:stCondLst>
                                  <p:childTnLst>
                                    <p:set>
                                      <p:cBhvr>
                                        <p:cTn id="60" dur="1" fill="hold">
                                          <p:stCondLst>
                                            <p:cond delay="0"/>
                                          </p:stCondLst>
                                        </p:cTn>
                                        <p:tgtEl>
                                          <p:spTgt spid="1028"/>
                                        </p:tgtEl>
                                        <p:attrNameLst>
                                          <p:attrName>style.visibility</p:attrName>
                                        </p:attrNameLst>
                                      </p:cBhvr>
                                      <p:to>
                                        <p:strVal val="visible"/>
                                      </p:to>
                                    </p:set>
                                    <p:animEffect transition="in" filter="fade">
                                      <p:cBhvr>
                                        <p:cTn id="61" dur="500"/>
                                        <p:tgtEl>
                                          <p:spTgt spid="1028"/>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xit" presetSubtype="0" fill="hold" grpId="1" nodeType="clickEffect">
                                  <p:stCondLst>
                                    <p:cond delay="0"/>
                                  </p:stCondLst>
                                  <p:childTnLst>
                                    <p:animEffect transition="out" filter="fade">
                                      <p:cBhvr>
                                        <p:cTn id="65" dur="500"/>
                                        <p:tgtEl>
                                          <p:spTgt spid="16"/>
                                        </p:tgtEl>
                                      </p:cBhvr>
                                    </p:animEffect>
                                    <p:set>
                                      <p:cBhvr>
                                        <p:cTn id="66" dur="1" fill="hold">
                                          <p:stCondLst>
                                            <p:cond delay="499"/>
                                          </p:stCondLst>
                                        </p:cTn>
                                        <p:tgtEl>
                                          <p:spTgt spid="16"/>
                                        </p:tgtEl>
                                        <p:attrNameLst>
                                          <p:attrName>style.visibility</p:attrName>
                                        </p:attrNameLst>
                                      </p:cBhvr>
                                      <p:to>
                                        <p:strVal val="hidden"/>
                                      </p:to>
                                    </p:set>
                                  </p:childTnLst>
                                </p:cTn>
                              </p:par>
                              <p:par>
                                <p:cTn id="67" presetID="10" presetClass="exit" presetSubtype="0" fill="hold" nodeType="withEffect">
                                  <p:stCondLst>
                                    <p:cond delay="0"/>
                                  </p:stCondLst>
                                  <p:childTnLst>
                                    <p:animEffect transition="out" filter="fade">
                                      <p:cBhvr>
                                        <p:cTn id="68" dur="500"/>
                                        <p:tgtEl>
                                          <p:spTgt spid="19"/>
                                        </p:tgtEl>
                                      </p:cBhvr>
                                    </p:animEffect>
                                    <p:set>
                                      <p:cBhvr>
                                        <p:cTn id="69" dur="1" fill="hold">
                                          <p:stCondLst>
                                            <p:cond delay="499"/>
                                          </p:stCondLst>
                                        </p:cTn>
                                        <p:tgtEl>
                                          <p:spTgt spid="19"/>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500"/>
                                        <p:tgtEl>
                                          <p:spTgt spid="1042"/>
                                        </p:tgtEl>
                                      </p:cBhvr>
                                    </p:animEffect>
                                    <p:set>
                                      <p:cBhvr>
                                        <p:cTn id="72" dur="1" fill="hold">
                                          <p:stCondLst>
                                            <p:cond delay="499"/>
                                          </p:stCondLst>
                                        </p:cTn>
                                        <p:tgtEl>
                                          <p:spTgt spid="1042"/>
                                        </p:tgtEl>
                                        <p:attrNameLst>
                                          <p:attrName>style.visibility</p:attrName>
                                        </p:attrNameLst>
                                      </p:cBhvr>
                                      <p:to>
                                        <p:strVal val="hidden"/>
                                      </p:to>
                                    </p:set>
                                  </p:childTnLst>
                                </p:cTn>
                              </p:par>
                              <p:par>
                                <p:cTn id="73" presetID="10" presetClass="exit" presetSubtype="0" fill="hold" nodeType="withEffect">
                                  <p:stCondLst>
                                    <p:cond delay="0"/>
                                  </p:stCondLst>
                                  <p:childTnLst>
                                    <p:animEffect transition="out" filter="fade">
                                      <p:cBhvr>
                                        <p:cTn id="74" dur="500"/>
                                        <p:tgtEl>
                                          <p:spTgt spid="1028"/>
                                        </p:tgtEl>
                                      </p:cBhvr>
                                    </p:animEffect>
                                    <p:set>
                                      <p:cBhvr>
                                        <p:cTn id="75" dur="1" fill="hold">
                                          <p:stCondLst>
                                            <p:cond delay="499"/>
                                          </p:stCondLst>
                                        </p:cTn>
                                        <p:tgtEl>
                                          <p:spTgt spid="10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16" grpId="0" animBg="1"/>
      <p:bldP spid="16" grpId="1" animBg="1"/>
      <p:bldP spid="1042" grpId="0" animBg="1"/>
      <p:bldP spid="1042" grpId="1" animBg="1"/>
      <p:bldP spid="1044" grpId="0" animBg="1"/>
      <p:bldP spid="1044" grpId="1" animBg="1"/>
      <p:bldP spid="1045" grpId="0" animBg="1"/>
      <p:bldP spid="1045"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D17AA3A-45D9-4D56-991C-8FE18501873A}"/>
              </a:ext>
            </a:extLst>
          </p:cNvPr>
          <p:cNvSpPr>
            <a:spLocks noGrp="1"/>
          </p:cNvSpPr>
          <p:nvPr>
            <p:ph type="title"/>
          </p:nvPr>
        </p:nvSpPr>
        <p:spPr/>
        <p:txBody>
          <a:bodyPr/>
          <a:lstStyle/>
          <a:p>
            <a:r>
              <a:rPr lang="en-US" dirty="0"/>
              <a:t>Transfer learning</a:t>
            </a:r>
            <a:endParaRPr lang="en-IL" dirty="0"/>
          </a:p>
        </p:txBody>
      </p:sp>
      <p:sp>
        <p:nvSpPr>
          <p:cNvPr id="3" name="מציין מיקום תוכן 2">
            <a:extLst>
              <a:ext uri="{FF2B5EF4-FFF2-40B4-BE49-F238E27FC236}">
                <a16:creationId xmlns:a16="http://schemas.microsoft.com/office/drawing/2014/main" id="{7C8F7ABC-4D9A-4A42-9214-A4A86FE91E78}"/>
              </a:ext>
            </a:extLst>
          </p:cNvPr>
          <p:cNvSpPr>
            <a:spLocks noGrp="1"/>
          </p:cNvSpPr>
          <p:nvPr>
            <p:ph idx="1"/>
          </p:nvPr>
        </p:nvSpPr>
        <p:spPr/>
        <p:txBody>
          <a:bodyPr/>
          <a:lstStyle/>
          <a:p>
            <a:pPr marL="0" indent="0">
              <a:buNone/>
            </a:pPr>
            <a:r>
              <a:rPr lang="en-US" dirty="0"/>
              <a:t>Transfer learning works by reusing a pre-trained model on a new task.</a:t>
            </a:r>
          </a:p>
          <a:p>
            <a:pPr marL="0" indent="0">
              <a:buNone/>
            </a:pPr>
            <a:r>
              <a:rPr lang="en-US" dirty="0"/>
              <a:t>Using a pre-trained model on a vast dataset (source task) can transfer its learned features to a new, related task (target task) with less data.</a:t>
            </a:r>
          </a:p>
          <a:p>
            <a:pPr marL="0" indent="0">
              <a:buNone/>
            </a:pPr>
            <a:endParaRPr lang="en-US" dirty="0"/>
          </a:p>
          <a:p>
            <a:pPr marL="0" indent="0">
              <a:buNone/>
            </a:pPr>
            <a:r>
              <a:rPr lang="en-US" b="1" dirty="0"/>
              <a:t>Benefits:</a:t>
            </a:r>
          </a:p>
          <a:p>
            <a:r>
              <a:rPr lang="en-US" dirty="0"/>
              <a:t>Faster Training</a:t>
            </a:r>
          </a:p>
          <a:p>
            <a:r>
              <a:rPr lang="en-US" dirty="0"/>
              <a:t>Improved Performance</a:t>
            </a:r>
          </a:p>
          <a:p>
            <a:r>
              <a:rPr lang="en-US" dirty="0"/>
              <a:t>Reduced Data Requirements</a:t>
            </a:r>
            <a:endParaRPr lang="en-IL" dirty="0"/>
          </a:p>
        </p:txBody>
      </p:sp>
      <p:sp>
        <p:nvSpPr>
          <p:cNvPr id="4" name="מציין מיקום של תאריך 3">
            <a:extLst>
              <a:ext uri="{FF2B5EF4-FFF2-40B4-BE49-F238E27FC236}">
                <a16:creationId xmlns:a16="http://schemas.microsoft.com/office/drawing/2014/main" id="{21D1483C-43A7-4FF0-A173-084F10BB1EBF}"/>
              </a:ext>
            </a:extLst>
          </p:cNvPr>
          <p:cNvSpPr>
            <a:spLocks noGrp="1"/>
          </p:cNvSpPr>
          <p:nvPr>
            <p:ph type="dt" sz="half" idx="10"/>
          </p:nvPr>
        </p:nvSpPr>
        <p:spPr/>
        <p:txBody>
          <a:bodyPr/>
          <a:lstStyle/>
          <a:p>
            <a:r>
              <a:rPr lang="en-IL"/>
              <a:t>27/05/2024</a:t>
            </a:r>
          </a:p>
        </p:txBody>
      </p:sp>
      <p:sp>
        <p:nvSpPr>
          <p:cNvPr id="5" name="מציין מיקום של כותרת תחתונה 4">
            <a:extLst>
              <a:ext uri="{FF2B5EF4-FFF2-40B4-BE49-F238E27FC236}">
                <a16:creationId xmlns:a16="http://schemas.microsoft.com/office/drawing/2014/main" id="{4D5BB774-BA44-4432-A787-0ACD9E809A3A}"/>
              </a:ext>
            </a:extLst>
          </p:cNvPr>
          <p:cNvSpPr>
            <a:spLocks noGrp="1"/>
          </p:cNvSpPr>
          <p:nvPr>
            <p:ph type="ftr" sz="quarter" idx="11"/>
          </p:nvPr>
        </p:nvSpPr>
        <p:spPr/>
        <p:txBody>
          <a:bodyPr/>
          <a:lstStyle/>
          <a:p>
            <a:r>
              <a:rPr lang="en-US"/>
              <a:t>DL model for meniscus tear detection</a:t>
            </a:r>
            <a:endParaRPr lang="en-IL" dirty="0"/>
          </a:p>
        </p:txBody>
      </p:sp>
      <p:sp>
        <p:nvSpPr>
          <p:cNvPr id="6" name="מציין מיקום של מספר שקופית 5">
            <a:extLst>
              <a:ext uri="{FF2B5EF4-FFF2-40B4-BE49-F238E27FC236}">
                <a16:creationId xmlns:a16="http://schemas.microsoft.com/office/drawing/2014/main" id="{13AE04BE-3C90-49CB-BA7C-CF411F60818D}"/>
              </a:ext>
            </a:extLst>
          </p:cNvPr>
          <p:cNvSpPr>
            <a:spLocks noGrp="1"/>
          </p:cNvSpPr>
          <p:nvPr>
            <p:ph type="sldNum" sz="quarter" idx="12"/>
          </p:nvPr>
        </p:nvSpPr>
        <p:spPr/>
        <p:txBody>
          <a:bodyPr/>
          <a:lstStyle/>
          <a:p>
            <a:fld id="{95177526-C1C9-4C85-9D19-A14D4E83CC43}" type="slidenum">
              <a:rPr lang="en-IL" smtClean="0"/>
              <a:t>8</a:t>
            </a:fld>
            <a:endParaRPr lang="en-IL"/>
          </a:p>
        </p:txBody>
      </p:sp>
      <p:sp>
        <p:nvSpPr>
          <p:cNvPr id="9" name="TextBox 8">
            <a:extLst>
              <a:ext uri="{FF2B5EF4-FFF2-40B4-BE49-F238E27FC236}">
                <a16:creationId xmlns:a16="http://schemas.microsoft.com/office/drawing/2014/main" id="{E1C99B77-14E0-4BB7-8AF7-1C9FC5C61106}"/>
              </a:ext>
            </a:extLst>
          </p:cNvPr>
          <p:cNvSpPr txBox="1"/>
          <p:nvPr/>
        </p:nvSpPr>
        <p:spPr>
          <a:xfrm>
            <a:off x="0" y="14436"/>
            <a:ext cx="12192000" cy="461665"/>
          </a:xfrm>
          <a:prstGeom prst="rect">
            <a:avLst/>
          </a:prstGeom>
          <a:noFill/>
        </p:spPr>
        <p:txBody>
          <a:bodyPr wrap="square" rtlCol="0">
            <a:spAutoFit/>
          </a:bodyPr>
          <a:lstStyle>
            <a:defPPr>
              <a:defRPr lang="en-IL"/>
            </a:defPPr>
            <a:lvl1pPr algn="l" rtl="0">
              <a:defRPr sz="2400" b="1">
                <a:solidFill>
                  <a:schemeClr val="bg1"/>
                </a:solidFill>
                <a:latin typeface="+mj-lt"/>
              </a:defRPr>
            </a:lvl1pPr>
          </a:lstStyle>
          <a:p>
            <a:r>
              <a:rPr lang="en-US" dirty="0"/>
              <a:t>Proposed research plan</a:t>
            </a:r>
            <a:endParaRPr lang="en-IL" dirty="0"/>
          </a:p>
        </p:txBody>
      </p:sp>
    </p:spTree>
    <p:extLst>
      <p:ext uri="{BB962C8B-B14F-4D97-AF65-F5344CB8AC3E}">
        <p14:creationId xmlns:p14="http://schemas.microsoft.com/office/powerpoint/2010/main" val="559732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8C738D5-C989-47BC-81D8-DD7340C4BE65}"/>
              </a:ext>
            </a:extLst>
          </p:cNvPr>
          <p:cNvSpPr>
            <a:spLocks noGrp="1"/>
          </p:cNvSpPr>
          <p:nvPr>
            <p:ph type="title"/>
          </p:nvPr>
        </p:nvSpPr>
        <p:spPr/>
        <p:txBody>
          <a:bodyPr/>
          <a:lstStyle/>
          <a:p>
            <a:r>
              <a:rPr lang="en-US" dirty="0"/>
              <a:t>Suggested solution</a:t>
            </a:r>
            <a:endParaRPr lang="en-IL" dirty="0"/>
          </a:p>
        </p:txBody>
      </p:sp>
      <p:sp>
        <p:nvSpPr>
          <p:cNvPr id="3" name="מציין מיקום תוכן 2">
            <a:extLst>
              <a:ext uri="{FF2B5EF4-FFF2-40B4-BE49-F238E27FC236}">
                <a16:creationId xmlns:a16="http://schemas.microsoft.com/office/drawing/2014/main" id="{3ACF76AF-AACD-4C25-BC34-64C5C26749CB}"/>
              </a:ext>
            </a:extLst>
          </p:cNvPr>
          <p:cNvSpPr>
            <a:spLocks noGrp="1"/>
          </p:cNvSpPr>
          <p:nvPr>
            <p:ph idx="1"/>
          </p:nvPr>
        </p:nvSpPr>
        <p:spPr/>
        <p:txBody>
          <a:bodyPr/>
          <a:lstStyle/>
          <a:p>
            <a:r>
              <a:rPr lang="en-US" dirty="0"/>
              <a:t>Optimize </a:t>
            </a:r>
            <a:r>
              <a:rPr lang="en-US" b="1" dirty="0"/>
              <a:t>DenseNet</a:t>
            </a:r>
            <a:r>
              <a:rPr lang="en-US" dirty="0"/>
              <a:t> for classification.</a:t>
            </a:r>
          </a:p>
          <a:p>
            <a:r>
              <a:rPr lang="en-US" dirty="0"/>
              <a:t>DenseNets are proven to be reliable during classification of MRI scans</a:t>
            </a:r>
          </a:p>
          <a:p>
            <a:r>
              <a:rPr lang="en-US" dirty="0"/>
              <a:t>DenseNets holds Enhanced </a:t>
            </a:r>
            <a:r>
              <a:rPr lang="en-US" b="1" dirty="0"/>
              <a:t>Feature Learning </a:t>
            </a:r>
            <a:r>
              <a:rPr lang="en-US" dirty="0"/>
              <a:t>and Efficient </a:t>
            </a:r>
            <a:r>
              <a:rPr lang="en-US" b="1" dirty="0"/>
              <a:t>Feature Extraction</a:t>
            </a:r>
            <a:r>
              <a:rPr lang="en-US" dirty="0"/>
              <a:t>, due to its </a:t>
            </a:r>
            <a:r>
              <a:rPr lang="en-US" b="1" dirty="0"/>
              <a:t>dense connections</a:t>
            </a:r>
            <a:r>
              <a:rPr lang="en-US" dirty="0"/>
              <a:t>. </a:t>
            </a:r>
          </a:p>
          <a:p>
            <a:r>
              <a:rPr lang="en-US" dirty="0"/>
              <a:t>We predict that these traits will serve the meniscus tear detection because of the variety  of meniscus tear types and locations.</a:t>
            </a:r>
            <a:endParaRPr lang="en-IL" dirty="0"/>
          </a:p>
        </p:txBody>
      </p:sp>
      <p:sp>
        <p:nvSpPr>
          <p:cNvPr id="4" name="מציין מיקום של תאריך 3">
            <a:extLst>
              <a:ext uri="{FF2B5EF4-FFF2-40B4-BE49-F238E27FC236}">
                <a16:creationId xmlns:a16="http://schemas.microsoft.com/office/drawing/2014/main" id="{F63FCDA4-20A6-4C22-8487-5511D13FF799}"/>
              </a:ext>
            </a:extLst>
          </p:cNvPr>
          <p:cNvSpPr>
            <a:spLocks noGrp="1"/>
          </p:cNvSpPr>
          <p:nvPr>
            <p:ph type="dt" sz="half" idx="10"/>
          </p:nvPr>
        </p:nvSpPr>
        <p:spPr/>
        <p:txBody>
          <a:bodyPr/>
          <a:lstStyle/>
          <a:p>
            <a:r>
              <a:rPr lang="en-IL"/>
              <a:t>27/05/2024</a:t>
            </a:r>
          </a:p>
        </p:txBody>
      </p:sp>
      <p:sp>
        <p:nvSpPr>
          <p:cNvPr id="5" name="מציין מיקום של כותרת תחתונה 4">
            <a:extLst>
              <a:ext uri="{FF2B5EF4-FFF2-40B4-BE49-F238E27FC236}">
                <a16:creationId xmlns:a16="http://schemas.microsoft.com/office/drawing/2014/main" id="{AE6E43ED-755B-4D09-B8DF-324A7C43452D}"/>
              </a:ext>
            </a:extLst>
          </p:cNvPr>
          <p:cNvSpPr>
            <a:spLocks noGrp="1"/>
          </p:cNvSpPr>
          <p:nvPr>
            <p:ph type="ftr" sz="quarter" idx="11"/>
          </p:nvPr>
        </p:nvSpPr>
        <p:spPr/>
        <p:txBody>
          <a:bodyPr/>
          <a:lstStyle/>
          <a:p>
            <a:r>
              <a:rPr lang="en-US"/>
              <a:t>DL model for meniscus tear detection</a:t>
            </a:r>
            <a:endParaRPr lang="en-IL" dirty="0"/>
          </a:p>
        </p:txBody>
      </p:sp>
      <p:sp>
        <p:nvSpPr>
          <p:cNvPr id="6" name="מציין מיקום של מספר שקופית 5">
            <a:extLst>
              <a:ext uri="{FF2B5EF4-FFF2-40B4-BE49-F238E27FC236}">
                <a16:creationId xmlns:a16="http://schemas.microsoft.com/office/drawing/2014/main" id="{400BB86F-3E5F-4261-85F2-69DEBE4705CE}"/>
              </a:ext>
            </a:extLst>
          </p:cNvPr>
          <p:cNvSpPr>
            <a:spLocks noGrp="1"/>
          </p:cNvSpPr>
          <p:nvPr>
            <p:ph type="sldNum" sz="quarter" idx="12"/>
          </p:nvPr>
        </p:nvSpPr>
        <p:spPr/>
        <p:txBody>
          <a:bodyPr/>
          <a:lstStyle/>
          <a:p>
            <a:fld id="{95177526-C1C9-4C85-9D19-A14D4E83CC43}" type="slidenum">
              <a:rPr lang="en-IL" smtClean="0"/>
              <a:t>9</a:t>
            </a:fld>
            <a:endParaRPr lang="en-IL"/>
          </a:p>
        </p:txBody>
      </p:sp>
      <p:sp>
        <p:nvSpPr>
          <p:cNvPr id="8" name="TextBox 7">
            <a:extLst>
              <a:ext uri="{FF2B5EF4-FFF2-40B4-BE49-F238E27FC236}">
                <a16:creationId xmlns:a16="http://schemas.microsoft.com/office/drawing/2014/main" id="{96CB3589-4C48-4600-A954-7992247F9DB3}"/>
              </a:ext>
            </a:extLst>
          </p:cNvPr>
          <p:cNvSpPr txBox="1"/>
          <p:nvPr/>
        </p:nvSpPr>
        <p:spPr>
          <a:xfrm>
            <a:off x="24472" y="0"/>
            <a:ext cx="12192000" cy="461665"/>
          </a:xfrm>
          <a:prstGeom prst="rect">
            <a:avLst/>
          </a:prstGeom>
          <a:noFill/>
        </p:spPr>
        <p:txBody>
          <a:bodyPr wrap="square" rtlCol="0">
            <a:spAutoFit/>
          </a:bodyPr>
          <a:lstStyle>
            <a:defPPr>
              <a:defRPr lang="en-IL"/>
            </a:defPPr>
            <a:lvl1pPr algn="l" rtl="0">
              <a:defRPr sz="2400" b="1">
                <a:solidFill>
                  <a:schemeClr val="bg1"/>
                </a:solidFill>
                <a:latin typeface="+mj-lt"/>
              </a:defRPr>
            </a:lvl1pPr>
          </a:lstStyle>
          <a:p>
            <a:r>
              <a:rPr lang="en-US" dirty="0"/>
              <a:t>Proposed research plan</a:t>
            </a:r>
            <a:endParaRPr lang="en-IL" dirty="0"/>
          </a:p>
        </p:txBody>
      </p:sp>
    </p:spTree>
    <p:extLst>
      <p:ext uri="{BB962C8B-B14F-4D97-AF65-F5344CB8AC3E}">
        <p14:creationId xmlns:p14="http://schemas.microsoft.com/office/powerpoint/2010/main" val="3662771531"/>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d5cade48-81c3-4759-8045-c44d9b30b4e7"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13B8670CDADCF4EB66738A43EE21A88" ma:contentTypeVersion="18" ma:contentTypeDescription="Create a new document." ma:contentTypeScope="" ma:versionID="cb94c2d03b0a59ae5cbae32faa1859c2">
  <xsd:schema xmlns:xsd="http://www.w3.org/2001/XMLSchema" xmlns:xs="http://www.w3.org/2001/XMLSchema" xmlns:p="http://schemas.microsoft.com/office/2006/metadata/properties" xmlns:ns3="d5cade48-81c3-4759-8045-c44d9b30b4e7" xmlns:ns4="e258a533-246e-4ad7-bde9-babd2ee697a7" targetNamespace="http://schemas.microsoft.com/office/2006/metadata/properties" ma:root="true" ma:fieldsID="b66010ca3530bb0a8628829843333ebe" ns3:_="" ns4:_="">
    <xsd:import namespace="d5cade48-81c3-4759-8045-c44d9b30b4e7"/>
    <xsd:import namespace="e258a533-246e-4ad7-bde9-babd2ee697a7"/>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element ref="ns3:MediaServiceAutoKeyPoints" minOccurs="0"/>
                <xsd:element ref="ns3:MediaServiceKeyPoints" minOccurs="0"/>
                <xsd:element ref="ns3:MediaLengthInSeconds" minOccurs="0"/>
                <xsd:element ref="ns3:_activity" minOccurs="0"/>
                <xsd:element ref="ns3:MediaServiceObjectDetectorVersions" minOccurs="0"/>
                <xsd:element ref="ns3:MediaServiceSearchPropertie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5cade48-81c3-4759-8045-c44d9b30b4e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element name="MediaServiceSystemTags" ma:index="25"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258a533-246e-4ad7-bde9-babd2ee697a7"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62620D9-AAED-45FA-85A0-AB8D4222CE46}">
  <ds:schemaRefs>
    <ds:schemaRef ds:uri="http://purl.org/dc/dcmitype/"/>
    <ds:schemaRef ds:uri="d5cade48-81c3-4759-8045-c44d9b30b4e7"/>
    <ds:schemaRef ds:uri="http://schemas.microsoft.com/office/2006/documentManagement/types"/>
    <ds:schemaRef ds:uri="http://purl.org/dc/terms/"/>
    <ds:schemaRef ds:uri="http://schemas.microsoft.com/office/2006/metadata/properties"/>
    <ds:schemaRef ds:uri="http://purl.org/dc/elements/1.1/"/>
    <ds:schemaRef ds:uri="http://schemas.microsoft.com/office/infopath/2007/PartnerControls"/>
    <ds:schemaRef ds:uri="http://schemas.openxmlformats.org/package/2006/metadata/core-properties"/>
    <ds:schemaRef ds:uri="e258a533-246e-4ad7-bde9-babd2ee697a7"/>
    <ds:schemaRef ds:uri="http://www.w3.org/XML/1998/namespace"/>
  </ds:schemaRefs>
</ds:datastoreItem>
</file>

<file path=customXml/itemProps2.xml><?xml version="1.0" encoding="utf-8"?>
<ds:datastoreItem xmlns:ds="http://schemas.openxmlformats.org/officeDocument/2006/customXml" ds:itemID="{9AD96462-C5B1-4AF6-B463-B6BBF2E380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5cade48-81c3-4759-8045-c44d9b30b4e7"/>
    <ds:schemaRef ds:uri="e258a533-246e-4ad7-bde9-babd2ee697a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A2EFB8C-FAD9-4030-BDFE-73BD27F9D0B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5083</TotalTime>
  <Words>986</Words>
  <Application>Microsoft Office PowerPoint</Application>
  <PresentationFormat>מסך רחב</PresentationFormat>
  <Paragraphs>195</Paragraphs>
  <Slides>15</Slides>
  <Notes>14</Notes>
  <HiddenSlides>0</HiddenSlides>
  <MMClips>0</MMClips>
  <ScaleCrop>false</ScaleCrop>
  <HeadingPairs>
    <vt:vector size="6" baseType="variant">
      <vt:variant>
        <vt:lpstr>גופנים בשימוש</vt:lpstr>
      </vt:variant>
      <vt:variant>
        <vt:i4>7</vt:i4>
      </vt:variant>
      <vt:variant>
        <vt:lpstr>ערכת נושא</vt:lpstr>
      </vt:variant>
      <vt:variant>
        <vt:i4>1</vt:i4>
      </vt:variant>
      <vt:variant>
        <vt:lpstr>כותרות שקופיות</vt:lpstr>
      </vt:variant>
      <vt:variant>
        <vt:i4>15</vt:i4>
      </vt:variant>
    </vt:vector>
  </HeadingPairs>
  <TitlesOfParts>
    <vt:vector size="23" baseType="lpstr">
      <vt:lpstr>Aptos</vt:lpstr>
      <vt:lpstr>Arial</vt:lpstr>
      <vt:lpstr>Calibri</vt:lpstr>
      <vt:lpstr>Calibri Light</vt:lpstr>
      <vt:lpstr>Cambria Math</vt:lpstr>
      <vt:lpstr>Times New Roman</vt:lpstr>
      <vt:lpstr>Ubuntu</vt:lpstr>
      <vt:lpstr>ערכת נושא Office</vt:lpstr>
      <vt:lpstr>Deep Learning Model for Automated Detection of Meniscus Tears in Knee MRI Images</vt:lpstr>
      <vt:lpstr>Table of content</vt:lpstr>
      <vt:lpstr>The meniscus and its importance</vt:lpstr>
      <vt:lpstr>Meniscus Tear Types</vt:lpstr>
      <vt:lpstr>Current State</vt:lpstr>
      <vt:lpstr>Challenges in Meniscus Tear Diagnosis</vt:lpstr>
      <vt:lpstr>Dens Net </vt:lpstr>
      <vt:lpstr>Transfer learning</vt:lpstr>
      <vt:lpstr>Suggested solution</vt:lpstr>
      <vt:lpstr>Research plan</vt:lpstr>
      <vt:lpstr>Expected Achievements</vt:lpstr>
      <vt:lpstr>Sequence diagram</vt:lpstr>
      <vt:lpstr>GUI</vt:lpstr>
      <vt:lpstr>Evaluation/ Verification plan</vt:lpstr>
      <vt:lpstr>Thank you for listening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Model for Automated Detection of Meniscus Tears in Knee MRI Images</dc:title>
  <dc:creator>Neta Amzalag</dc:creator>
  <cp:lastModifiedBy>ויטל מרציאנו</cp:lastModifiedBy>
  <cp:revision>74</cp:revision>
  <dcterms:created xsi:type="dcterms:W3CDTF">2024-05-16T10:55:20Z</dcterms:created>
  <dcterms:modified xsi:type="dcterms:W3CDTF">2024-05-25T16:29:40Z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0x010100C13B8670CDADCF4EB66738A43EE21A88</vt:lpwstr>
  </property>
</Properties>
</file>