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Corbel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hz07flE6dmuLeMTnZGhNfUyKFa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CF6F7A-EDFD-4B69-AEB9-0874DE3224FD}">
  <a:tblStyle styleId="{6ECF6F7A-EDFD-4B69-AEB9-0874DE3224F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rbel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Corbel-italic.fntdata"/><Relationship Id="rId27" Type="http://schemas.openxmlformats.org/officeDocument/2006/relationships/font" Target="fonts/Corbel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bel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c77bfc47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c77bfc4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3c77bfc471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c341f9498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c341f949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3c341f9498_0_10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c341f949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c341f94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3c341f9498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c341f9498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c341f949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3c341f9498_0_8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16f3906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1e16f39064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c341f9498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c341f949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3c341f9498_0_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c341f9498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c341f949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3c341f9498_0_2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c341f9498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c341f949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3c341f9498_0_3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c341f9498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c341f949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3c341f9498_0_4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c341f9498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c341f949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3c341f9498_0_5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c341f9498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c341f949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3c341f9498_0_7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c341f9498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c341f94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3c341f9498_0_6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c341f9498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c341f949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3c341f9498_0_9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9"/>
          <p:cNvSpPr txBox="1"/>
          <p:nvPr>
            <p:ph type="title"/>
          </p:nvPr>
        </p:nvSpPr>
        <p:spPr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9"/>
          <p:cNvSpPr txBox="1"/>
          <p:nvPr>
            <p:ph idx="1" type="body"/>
          </p:nvPr>
        </p:nvSpPr>
        <p:spPr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20040" lvl="1" marL="914400" rtl="1" algn="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rtl="1"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19" name="Google Shape;19;p79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9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9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8"/>
          <p:cNvSpPr txBox="1"/>
          <p:nvPr>
            <p:ph type="title"/>
          </p:nvPr>
        </p:nvSpPr>
        <p:spPr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" type="body"/>
          </p:nvPr>
        </p:nvSpPr>
        <p:spPr>
          <a:xfrm rot="5400000">
            <a:off x="2540000" y="374650"/>
            <a:ext cx="4038600" cy="7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rtl="1" algn="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rtl="1"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/>
          <p:nvPr>
            <p:ph type="title"/>
          </p:nvPr>
        </p:nvSpPr>
        <p:spPr>
          <a:xfrm>
            <a:off x="857250" y="1097280"/>
            <a:ext cx="283464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"/>
          <p:cNvSpPr/>
          <p:nvPr>
            <p:ph idx="2" type="pic"/>
          </p:nvPr>
        </p:nvSpPr>
        <p:spPr>
          <a:xfrm>
            <a:off x="4019107" y="1069847"/>
            <a:ext cx="4257703" cy="4645153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39"/>
          <p:cNvSpPr txBox="1"/>
          <p:nvPr>
            <p:ph idx="1" type="body"/>
          </p:nvPr>
        </p:nvSpPr>
        <p:spPr>
          <a:xfrm>
            <a:off x="857250" y="2834640"/>
            <a:ext cx="283464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20"/>
              <a:buNone/>
              <a:defRPr sz="1275"/>
            </a:lvl1pPr>
            <a:lvl2pPr indent="-228600" lvl="1" marL="914400" rtl="1" algn="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rtl="1"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32" name="Google Shape;32;p39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 txBox="1"/>
          <p:nvPr>
            <p:ph type="title"/>
          </p:nvPr>
        </p:nvSpPr>
        <p:spPr>
          <a:xfrm>
            <a:off x="857250" y="1097280"/>
            <a:ext cx="283464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0"/>
          <p:cNvSpPr txBox="1"/>
          <p:nvPr>
            <p:ph idx="1" type="body"/>
          </p:nvPr>
        </p:nvSpPr>
        <p:spPr>
          <a:xfrm>
            <a:off x="4129314" y="1097280"/>
            <a:ext cx="4149638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5280" lvl="1" marL="914400" rtl="1" algn="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680"/>
              <a:buChar char="•"/>
              <a:defRPr sz="2100"/>
            </a:lvl2pPr>
            <a:lvl3pPr indent="-320039" lvl="2" marL="13716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4800" lvl="3" marL="18288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4pPr>
            <a:lvl5pPr indent="-304800" lvl="4" marL="22860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5pPr>
            <a:lvl6pPr indent="-304800" lvl="5" marL="27432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6pPr>
            <a:lvl7pPr indent="-304800" lvl="6" marL="32004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7pPr>
            <a:lvl8pPr indent="-304800" lvl="7" marL="36576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8pPr>
            <a:lvl9pPr indent="-304800" lvl="8" marL="4114800" rtl="1"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•"/>
              <a:defRPr sz="1500"/>
            </a:lvl9pPr>
          </a:lstStyle>
          <a:p/>
        </p:txBody>
      </p:sp>
      <p:sp>
        <p:nvSpPr>
          <p:cNvPr id="38" name="Google Shape;38;p40"/>
          <p:cNvSpPr txBox="1"/>
          <p:nvPr>
            <p:ph idx="2" type="body"/>
          </p:nvPr>
        </p:nvSpPr>
        <p:spPr>
          <a:xfrm>
            <a:off x="857250" y="2834640"/>
            <a:ext cx="283464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20"/>
              <a:buNone/>
              <a:defRPr sz="1275"/>
            </a:lvl1pPr>
            <a:lvl2pPr indent="-228600" lvl="1" marL="914400" rtl="1" algn="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rtl="1"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39" name="Google Shape;39;p40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g228045a93da_0_428"/>
          <p:cNvGrpSpPr/>
          <p:nvPr/>
        </p:nvGrpSpPr>
        <p:grpSpPr>
          <a:xfrm>
            <a:off x="-12701" y="0"/>
            <a:ext cx="9173370" cy="6856215"/>
            <a:chOff x="-16934" y="0"/>
            <a:chExt cx="12231160" cy="6856215"/>
          </a:xfrm>
        </p:grpSpPr>
        <p:pic>
          <p:nvPicPr>
            <p:cNvPr descr="HD-PanelTitleR1.png" id="44" name="Google Shape;44;g228045a93da_0_42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45;g228045a93da_0_428"/>
            <p:cNvSpPr/>
            <p:nvPr/>
          </p:nvSpPr>
          <p:spPr>
            <a:xfrm>
              <a:off x="2328332" y="1540931"/>
              <a:ext cx="7543800" cy="38355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DRibbonTitle-UniformTrim.png" id="46" name="Google Shape;46;g228045a93da_0_4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47" name="Google Shape;47;g228045a93da_0_4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Google Shape;48;g228045a93da_0_428"/>
          <p:cNvSpPr txBox="1"/>
          <p:nvPr>
            <p:ph type="ctrTitle"/>
          </p:nvPr>
        </p:nvSpPr>
        <p:spPr>
          <a:xfrm>
            <a:off x="2019299" y="1871131"/>
            <a:ext cx="51117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228045a93da_0_428"/>
          <p:cNvSpPr txBox="1"/>
          <p:nvPr>
            <p:ph idx="1" type="subTitle"/>
          </p:nvPr>
        </p:nvSpPr>
        <p:spPr>
          <a:xfrm>
            <a:off x="2019299" y="3657597"/>
            <a:ext cx="5111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rt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rt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rt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rt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rt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rt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rt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rtl="1"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g228045a93da_0_428"/>
          <p:cNvSpPr txBox="1"/>
          <p:nvPr>
            <p:ph idx="10" type="dt"/>
          </p:nvPr>
        </p:nvSpPr>
        <p:spPr>
          <a:xfrm>
            <a:off x="5987424" y="5037663"/>
            <a:ext cx="673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g228045a93da_0_428"/>
          <p:cNvSpPr txBox="1"/>
          <p:nvPr>
            <p:ph idx="11" type="ftr"/>
          </p:nvPr>
        </p:nvSpPr>
        <p:spPr>
          <a:xfrm>
            <a:off x="2019298" y="5037663"/>
            <a:ext cx="3911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228045a93da_0_428"/>
          <p:cNvSpPr txBox="1"/>
          <p:nvPr>
            <p:ph idx="12" type="sldNum"/>
          </p:nvPr>
        </p:nvSpPr>
        <p:spPr>
          <a:xfrm>
            <a:off x="6717675" y="5037663"/>
            <a:ext cx="4134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g228045a93da_0_428"/>
          <p:cNvCxnSpPr/>
          <p:nvPr/>
        </p:nvCxnSpPr>
        <p:spPr>
          <a:xfrm>
            <a:off x="2019299" y="3522131"/>
            <a:ext cx="51117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182562" y="182562"/>
            <a:ext cx="8778875" cy="64928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34"/>
          <p:cNvSpPr txBox="1"/>
          <p:nvPr>
            <p:ph type="title"/>
          </p:nvPr>
        </p:nvSpPr>
        <p:spPr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" type="body"/>
          </p:nvPr>
        </p:nvSpPr>
        <p:spPr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20040" lvl="1" marL="914400" marR="0" rtl="1" algn="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09880" lvl="2" marL="1371600" marR="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99719" lvl="3" marL="1828800" marR="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orbe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99720" lvl="4" marL="2286000" marR="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orbe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99720" lvl="5" marL="2743200" marR="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orbe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99720" lvl="6" marL="3200400" marR="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orbe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99720" lvl="7" marL="3657600" marR="0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orbe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99720" lvl="8" marL="4114800" marR="0" rtl="1" algn="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20"/>
              <a:buFont typeface="Corbe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34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/>
        </p:nvSpPr>
        <p:spPr>
          <a:xfrm>
            <a:off x="250825" y="765175"/>
            <a:ext cx="7993062" cy="56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1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 to Cloud Computing</a:t>
            </a:r>
            <a:endParaRPr b="0" i="1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334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 </a:t>
            </a:r>
            <a:r>
              <a:rPr i="1" lang="en-US" sz="2800">
                <a:solidFill>
                  <a:schemeClr val="dk1"/>
                </a:solidFill>
              </a:rPr>
              <a:t>6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FireBase</a:t>
            </a:r>
            <a:r>
              <a:rPr i="1" lang="en-US" sz="2800">
                <a:solidFill>
                  <a:schemeClr val="dk1"/>
                </a:solidFill>
              </a:rPr>
              <a:t>2</a:t>
            </a:r>
            <a:endParaRPr i="1" sz="2800">
              <a:solidFill>
                <a:schemeClr val="dk1"/>
              </a:solidFill>
            </a:endParaRPr>
          </a:p>
          <a:p>
            <a:pPr indent="-533400" lvl="1" marL="9334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>
                <a:solidFill>
                  <a:schemeClr val="dk1"/>
                </a:solidFill>
              </a:rPr>
              <a:t>Working with HTML</a:t>
            </a:r>
            <a:endParaRPr i="1" sz="2800">
              <a:solidFill>
                <a:schemeClr val="dk1"/>
              </a:solidFill>
            </a:endParaRPr>
          </a:p>
          <a:p>
            <a:pPr indent="-533400" lvl="1" marL="9334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334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334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334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334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ort braude" id="59" name="Google Shape;59;p1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0" name="Google Shape;60;p1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0850" y="387013"/>
            <a:ext cx="28575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9575" y="387024"/>
            <a:ext cx="23955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c77bfc471_0_0"/>
          <p:cNvSpPr txBox="1"/>
          <p:nvPr>
            <p:ph type="title"/>
          </p:nvPr>
        </p:nvSpPr>
        <p:spPr>
          <a:xfrm>
            <a:off x="857250" y="609600"/>
            <a:ext cx="7407300" cy="135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camera</a:t>
            </a:r>
            <a:endParaRPr/>
          </a:p>
        </p:txBody>
      </p:sp>
      <p:sp>
        <p:nvSpPr>
          <p:cNvPr id="147" name="Google Shape;147;g23c77bfc471_0_0"/>
          <p:cNvSpPr txBox="1"/>
          <p:nvPr>
            <p:ph idx="1" type="body"/>
          </p:nvPr>
        </p:nvSpPr>
        <p:spPr>
          <a:xfrm>
            <a:off x="858900" y="1718400"/>
            <a:ext cx="7404000" cy="403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IPython.display </a:t>
            </a:r>
            <a:r>
              <a:rPr lang="en-US" sz="8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display, Javascript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google.colab.output </a:t>
            </a:r>
            <a:r>
              <a:rPr lang="en-US" sz="8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eval_js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base64 </a:t>
            </a:r>
            <a:r>
              <a:rPr lang="en-US" sz="8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b64decode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take_photo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'photo.jpg'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8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quality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8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js = Javascript(</a:t>
            </a:r>
            <a:r>
              <a:rPr lang="en-US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'''</a:t>
            </a:r>
            <a:endParaRPr sz="8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takePhoto(quality) {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div = document.createElement(</a:t>
            </a:r>
            <a:r>
              <a:rPr lang="en-US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'div'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capture = document.createElement(</a:t>
            </a:r>
            <a:r>
              <a:rPr lang="en-US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'button'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capture.textContent = </a:t>
            </a:r>
            <a:r>
              <a:rPr lang="en-US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'Capture'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div.appendChild(capture);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video = document.createElement(</a:t>
            </a:r>
            <a:r>
              <a:rPr lang="en-US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'video'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video.style.display = </a:t>
            </a:r>
            <a:r>
              <a:rPr lang="en-US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'block'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stream = </a:t>
            </a:r>
            <a:r>
              <a:rPr lang="en-US" sz="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navigator.mediaDevices.getUserMedia({video: </a:t>
            </a:r>
            <a:r>
              <a:rPr lang="en-US" sz="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document.body.appendChild(div);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div.appendChild(video);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video.srcObject = stream;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video.play();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8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Resize the output to fit the video element.</a:t>
            </a:r>
            <a:endParaRPr sz="8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google.colab.output.setIframeHeight(document.documentElement.scrollHeight, </a:t>
            </a:r>
            <a:r>
              <a:rPr lang="en-US" sz="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8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Wait for Capture to be clicked.</a:t>
            </a:r>
            <a:endParaRPr sz="8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50">
                <a:solidFill>
                  <a:srgbClr val="008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((resolve) =&gt; capture.onclick = resolve);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canvas = document.createElement(</a:t>
            </a:r>
            <a:r>
              <a:rPr lang="en-US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'canvas'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canvas.width = video.videoWidth;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canvas.height = video.videoHeight;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canvas.getContext(</a:t>
            </a:r>
            <a:r>
              <a:rPr lang="en-US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'2d'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).drawImage(video, </a:t>
            </a:r>
            <a:r>
              <a:rPr lang="en-US" sz="8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8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stream.getVideoTracks()[</a:t>
            </a:r>
            <a:r>
              <a:rPr lang="en-US" sz="8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].stop();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div.remove();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canvas.toDataURL(</a:t>
            </a:r>
            <a:r>
              <a:rPr lang="en-US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'image/jpeg'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quality);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'''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display(js)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data = eval_js(</a:t>
            </a:r>
            <a:r>
              <a:rPr lang="en-US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takePhoto({})</a:t>
            </a:r>
            <a:r>
              <a:rPr lang="en-US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.format(quality))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binary = b64decode(data.split(</a:t>
            </a:r>
            <a:r>
              <a:rPr lang="en-US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lang="en-US" sz="8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8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(filename, </a:t>
            </a:r>
            <a:r>
              <a:rPr lang="en-US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'wb'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8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f: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f.write(binary)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8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filename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AF00D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g23c77bfc471_0_0"/>
          <p:cNvSpPr txBox="1"/>
          <p:nvPr>
            <p:ph idx="12" type="sldNum"/>
          </p:nvPr>
        </p:nvSpPr>
        <p:spPr>
          <a:xfrm>
            <a:off x="6997700" y="6224587"/>
            <a:ext cx="1279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g23c77bfc471_0_0"/>
          <p:cNvSpPr txBox="1"/>
          <p:nvPr/>
        </p:nvSpPr>
        <p:spPr>
          <a:xfrm>
            <a:off x="5264550" y="456325"/>
            <a:ext cx="3000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https://colab.research.google.com/notebooks/snippets/advanced_outputs.ipynb#scrollTo=SucxddsPhOmj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c341f9498_0_107"/>
          <p:cNvSpPr txBox="1"/>
          <p:nvPr>
            <p:ph type="title"/>
          </p:nvPr>
        </p:nvSpPr>
        <p:spPr>
          <a:xfrm>
            <a:off x="857250" y="609600"/>
            <a:ext cx="7407300" cy="135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camera</a:t>
            </a:r>
            <a:endParaRPr/>
          </a:p>
        </p:txBody>
      </p:sp>
      <p:sp>
        <p:nvSpPr>
          <p:cNvPr id="156" name="Google Shape;156;g23c341f9498_0_107"/>
          <p:cNvSpPr txBox="1"/>
          <p:nvPr>
            <p:ph idx="1" type="body"/>
          </p:nvPr>
        </p:nvSpPr>
        <p:spPr>
          <a:xfrm>
            <a:off x="857250" y="2057400"/>
            <a:ext cx="7404000" cy="403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IPython.display </a:t>
            </a: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Image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filename = take_photo()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'Saved to {}'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(filename))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Show the image which was just taken.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display(Image(filename))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Exception </a:t>
            </a: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err: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Errors will be thrown if the user does not have a webcam or if they do not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grant the page permission to access it.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25769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(err))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3c341f9498_0_107"/>
          <p:cNvSpPr txBox="1"/>
          <p:nvPr>
            <p:ph idx="12" type="sldNum"/>
          </p:nvPr>
        </p:nvSpPr>
        <p:spPr>
          <a:xfrm>
            <a:off x="6997700" y="6224587"/>
            <a:ext cx="1279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c341f9498_0_0"/>
          <p:cNvSpPr txBox="1"/>
          <p:nvPr>
            <p:ph type="title"/>
          </p:nvPr>
        </p:nvSpPr>
        <p:spPr>
          <a:xfrm>
            <a:off x="857250" y="609600"/>
            <a:ext cx="7407300" cy="135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Charts with colab</a:t>
            </a:r>
            <a:endParaRPr/>
          </a:p>
        </p:txBody>
      </p:sp>
      <p:sp>
        <p:nvSpPr>
          <p:cNvPr id="164" name="Google Shape;164;g23c341f9498_0_0"/>
          <p:cNvSpPr txBox="1"/>
          <p:nvPr>
            <p:ph idx="1" type="body"/>
          </p:nvPr>
        </p:nvSpPr>
        <p:spPr>
          <a:xfrm>
            <a:off x="857250" y="2057400"/>
            <a:ext cx="7404000" cy="403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https://colab.research.google.com/notebooks/charts.ipynb</a:t>
            </a:r>
            <a:endParaRPr/>
          </a:p>
        </p:txBody>
      </p:sp>
      <p:sp>
        <p:nvSpPr>
          <p:cNvPr id="165" name="Google Shape;165;g23c341f9498_0_0"/>
          <p:cNvSpPr txBox="1"/>
          <p:nvPr>
            <p:ph idx="12" type="sldNum"/>
          </p:nvPr>
        </p:nvSpPr>
        <p:spPr>
          <a:xfrm>
            <a:off x="6997700" y="6224587"/>
            <a:ext cx="1279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g23c341f949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425" y="2714223"/>
            <a:ext cx="4145300" cy="22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3c341f949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9025" y="2534600"/>
            <a:ext cx="2609125" cy="19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3c341f9498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0123" y="3054248"/>
            <a:ext cx="1815676" cy="182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3c341f9498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100" y="5025424"/>
            <a:ext cx="1506100" cy="15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c341f9498_0_83"/>
          <p:cNvSpPr txBox="1"/>
          <p:nvPr>
            <p:ph type="title"/>
          </p:nvPr>
        </p:nvSpPr>
        <p:spPr>
          <a:xfrm>
            <a:off x="857250" y="609600"/>
            <a:ext cx="7407300" cy="135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Charts with colab - another example</a:t>
            </a:r>
            <a:endParaRPr/>
          </a:p>
        </p:txBody>
      </p:sp>
      <p:sp>
        <p:nvSpPr>
          <p:cNvPr id="176" name="Google Shape;176;g23c341f9498_0_83"/>
          <p:cNvSpPr txBox="1"/>
          <p:nvPr>
            <p:ph idx="1" type="body"/>
          </p:nvPr>
        </p:nvSpPr>
        <p:spPr>
          <a:xfrm>
            <a:off x="857250" y="2057400"/>
            <a:ext cx="7404000" cy="403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https://www.youtube.com/watch?v=1d8-KUIC7wQ</a:t>
            </a:r>
            <a:endParaRPr/>
          </a:p>
        </p:txBody>
      </p:sp>
      <p:sp>
        <p:nvSpPr>
          <p:cNvPr id="177" name="Google Shape;177;g23c341f9498_0_83"/>
          <p:cNvSpPr txBox="1"/>
          <p:nvPr>
            <p:ph idx="12" type="sldNum"/>
          </p:nvPr>
        </p:nvSpPr>
        <p:spPr>
          <a:xfrm>
            <a:off x="6997700" y="6224587"/>
            <a:ext cx="1279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g23c341f9498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025" y="2628346"/>
            <a:ext cx="5574399" cy="35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16f390648_0_0"/>
          <p:cNvSpPr txBox="1"/>
          <p:nvPr>
            <p:ph type="title"/>
          </p:nvPr>
        </p:nvSpPr>
        <p:spPr>
          <a:xfrm>
            <a:off x="857250" y="609600"/>
            <a:ext cx="7407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תרגיל</a:t>
            </a:r>
            <a:endParaRPr/>
          </a:p>
        </p:txBody>
      </p:sp>
      <p:sp>
        <p:nvSpPr>
          <p:cNvPr id="184" name="Google Shape;184;g1e16f390648_0_0"/>
          <p:cNvSpPr txBox="1"/>
          <p:nvPr>
            <p:ph idx="1" type="body"/>
          </p:nvPr>
        </p:nvSpPr>
        <p:spPr>
          <a:xfrm>
            <a:off x="869950" y="1554060"/>
            <a:ext cx="7404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פתחו מסד נתונים Firebase עבור התרגיל</a:t>
            </a:r>
            <a:endParaRPr/>
          </a:p>
          <a:p>
            <a:pPr indent="-3302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עליכם לכתוב משחק קטן  המייצג את המשחק אשר תכננתם בסדנת החשיבה העיצובית. המסך יציג למשתתף שאלות רנדומליות בנושא פייתון, עם מספר תשובות אפשריות.</a:t>
            </a:r>
            <a:endParaRPr/>
          </a:p>
          <a:p>
            <a:pPr indent="-3302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המשתתף יבחר תשובה, ובהתאם לתשובתו יוצג לו האם צדק או טעה. לאחר מכן יוכל להמשיך לשאלה נוספת או לבחור לסיים את המשחק. במקרה זה תוצג לו הודעה מתאימה.</a:t>
            </a:r>
            <a:endParaRPr/>
          </a:p>
          <a:p>
            <a:pPr indent="-3302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השאלה והתשובות יילקחו מתוך מסד הנתונים שבניתם בתרגיל (חישבו כיצד לשמור את הנתונים וכיצד לשלוף אותם).</a:t>
            </a:r>
            <a:endParaRPr/>
          </a:p>
          <a:p>
            <a:pPr indent="-3302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השתמשו במנגנוני משחוק לבחירתכם (נקודות, תגים, שלבים, אתגר, לוח-מנצחים, סיפור) , הסבירו את המנגנונים שנבחרו בתחילת המשחק.</a:t>
            </a:r>
            <a:endParaRPr/>
          </a:p>
          <a:p>
            <a:pPr indent="-3302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בסיום המשחק הציגו למשתמש chart  המייצג את כמות השאלות שצדק וטעה בהן.</a:t>
            </a:r>
            <a:endParaRPr/>
          </a:p>
          <a:p>
            <a:pPr indent="-3302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שימרו את הקוד בתיקיית ה - GIT הקבוצתית.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228600" lvl="0" marL="4572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5" marL="2423161" rtl="1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None/>
            </a:pPr>
            <a:r>
              <a:rPr lang="en-US" sz="2800">
                <a:solidFill>
                  <a:srgbClr val="C00000"/>
                </a:solidFill>
              </a:rPr>
              <a:t>עבודה נעימה ☺</a:t>
            </a:r>
            <a:endParaRPr sz="2800">
              <a:solidFill>
                <a:srgbClr val="C00000"/>
              </a:solidFill>
            </a:endParaRPr>
          </a:p>
        </p:txBody>
      </p:sp>
      <p:sp>
        <p:nvSpPr>
          <p:cNvPr id="185" name="Google Shape;185;g1e16f390648_0_0"/>
          <p:cNvSpPr txBox="1"/>
          <p:nvPr>
            <p:ph idx="12" type="sldNum"/>
          </p:nvPr>
        </p:nvSpPr>
        <p:spPr>
          <a:xfrm>
            <a:off x="6997700" y="6224587"/>
            <a:ext cx="1279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95287" y="476250"/>
            <a:ext cx="82296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rPr b="0" i="0" lang="en-US" sz="28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Resources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68312" y="1268412"/>
            <a:ext cx="7704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1605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https://medium.com/analytics-vidhya/get-more-out-of-google-colab-5bf9d9519a56#:~:text=Being%20a%20web%2Dbased%20tool,Luckily%20for%20us%2C%20it%20can.</a:t>
            </a:r>
            <a:endParaRPr/>
          </a:p>
          <a:p>
            <a:pPr indent="-40004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55245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85725" lvl="0" marL="1714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rbe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85725" lvl="0" marL="1714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rbe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85725" lvl="0" marL="1714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rbe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85725" lvl="0" marL="1714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rbe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85725" lvl="0" marL="1714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rbe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86360" lvl="0" marL="1714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rbe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6997700" y="6224587"/>
            <a:ext cx="1279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c341f9498_0_8"/>
          <p:cNvSpPr txBox="1"/>
          <p:nvPr>
            <p:ph type="title"/>
          </p:nvPr>
        </p:nvSpPr>
        <p:spPr>
          <a:xfrm>
            <a:off x="857250" y="609600"/>
            <a:ext cx="7407300" cy="135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in colab - example 1</a:t>
            </a:r>
            <a:endParaRPr/>
          </a:p>
        </p:txBody>
      </p:sp>
      <p:sp>
        <p:nvSpPr>
          <p:cNvPr id="69" name="Google Shape;69;g23c341f9498_0_8"/>
          <p:cNvSpPr txBox="1"/>
          <p:nvPr>
            <p:ph idx="1" type="body"/>
          </p:nvPr>
        </p:nvSpPr>
        <p:spPr>
          <a:xfrm>
            <a:off x="857250" y="2057400"/>
            <a:ext cx="7404000" cy="403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IPython.display </a:t>
            </a: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google.colab.output </a:t>
            </a: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_publish </a:t>
            </a: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publish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publish.css(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 {color: blue}"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HTML(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Now 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bold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too.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g23c341f9498_0_8"/>
          <p:cNvSpPr txBox="1"/>
          <p:nvPr>
            <p:ph idx="12" type="sldNum"/>
          </p:nvPr>
        </p:nvSpPr>
        <p:spPr>
          <a:xfrm>
            <a:off x="6997700" y="6224587"/>
            <a:ext cx="1279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g23c341f9498_0_8"/>
          <p:cNvSpPr txBox="1"/>
          <p:nvPr/>
        </p:nvSpPr>
        <p:spPr>
          <a:xfrm>
            <a:off x="2899375" y="3981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highlight>
                <a:srgbClr val="F7F7F7"/>
              </a:highlight>
            </a:endParaRPr>
          </a:p>
        </p:txBody>
      </p:sp>
      <p:graphicFrame>
        <p:nvGraphicFramePr>
          <p:cNvPr id="72" name="Google Shape;72;g23c341f9498_0_8"/>
          <p:cNvGraphicFramePr/>
          <p:nvPr/>
        </p:nvGraphicFramePr>
        <p:xfrm>
          <a:off x="2616600" y="2252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{6ECF6F7A-EDFD-4B69-AEB9-0874DE3224FD}</a:tableStyleId>
              </a:tblPr>
              <a:tblGrid>
                <a:gridCol w="257175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c341f9498_0_25"/>
          <p:cNvSpPr txBox="1"/>
          <p:nvPr>
            <p:ph type="title"/>
          </p:nvPr>
        </p:nvSpPr>
        <p:spPr>
          <a:xfrm>
            <a:off x="857250" y="609600"/>
            <a:ext cx="7407300" cy="135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in colab - example 2</a:t>
            </a:r>
            <a:endParaRPr/>
          </a:p>
        </p:txBody>
      </p:sp>
      <p:sp>
        <p:nvSpPr>
          <p:cNvPr id="79" name="Google Shape;79;g23c341f9498_0_25"/>
          <p:cNvSpPr txBox="1"/>
          <p:nvPr>
            <p:ph idx="1" type="body"/>
          </p:nvPr>
        </p:nvSpPr>
        <p:spPr>
          <a:xfrm>
            <a:off x="857250" y="2057400"/>
            <a:ext cx="7404000" cy="403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IPython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html_code </a:t>
            </a:r>
            <a:r>
              <a:rPr lang="en-US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\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'''</a:t>
            </a:r>
            <a:endParaRPr sz="900">
              <a:solidFill>
                <a:srgbClr val="032F6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&lt;p&gt;Now this is &lt;i&gt;really&lt;/i&gt; awesome!&lt;/p&gt;</a:t>
            </a:r>
            <a:endParaRPr sz="900">
              <a:solidFill>
                <a:srgbClr val="032F6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src='https://upload.wikimedia.org/wikipedia/commons/thumb/0/0a/Python.svg/768px-Python.svg.png'&gt;&lt;/img&gt;</a:t>
            </a:r>
            <a:endParaRPr sz="900">
              <a:solidFill>
                <a:srgbClr val="032F6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'''</a:t>
            </a:r>
            <a:endParaRPr sz="900">
              <a:solidFill>
                <a:srgbClr val="032F6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-US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IPython</a:t>
            </a:r>
            <a:r>
              <a:rPr lang="en-US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.display.</a:t>
            </a:r>
            <a:r>
              <a:rPr lang="en-US" sz="900">
                <a:solidFill>
                  <a:srgbClr val="E36209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US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(html_code))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3c341f9498_0_25"/>
          <p:cNvSpPr txBox="1"/>
          <p:nvPr>
            <p:ph idx="12" type="sldNum"/>
          </p:nvPr>
        </p:nvSpPr>
        <p:spPr>
          <a:xfrm>
            <a:off x="6997700" y="6224587"/>
            <a:ext cx="1279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g23c341f9498_0_25"/>
          <p:cNvSpPr txBox="1"/>
          <p:nvPr/>
        </p:nvSpPr>
        <p:spPr>
          <a:xfrm>
            <a:off x="2899375" y="3981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highlight>
                <a:srgbClr val="F7F7F7"/>
              </a:highlight>
            </a:endParaRPr>
          </a:p>
        </p:txBody>
      </p:sp>
      <p:graphicFrame>
        <p:nvGraphicFramePr>
          <p:cNvPr id="82" name="Google Shape;82;g23c341f9498_0_25"/>
          <p:cNvGraphicFramePr/>
          <p:nvPr/>
        </p:nvGraphicFramePr>
        <p:xfrm>
          <a:off x="2616600" y="2252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{6ECF6F7A-EDFD-4B69-AEB9-0874DE3224FD}</a:tableStyleId>
              </a:tblPr>
              <a:tblGrid>
                <a:gridCol w="257175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c341f9498_0_35"/>
          <p:cNvSpPr txBox="1"/>
          <p:nvPr>
            <p:ph type="title"/>
          </p:nvPr>
        </p:nvSpPr>
        <p:spPr>
          <a:xfrm>
            <a:off x="857250" y="609600"/>
            <a:ext cx="7407300" cy="135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 </a:t>
            </a:r>
            <a:r>
              <a:rPr lang="en-US"/>
              <a:t>in colab </a:t>
            </a:r>
            <a:endParaRPr/>
          </a:p>
        </p:txBody>
      </p:sp>
      <p:sp>
        <p:nvSpPr>
          <p:cNvPr id="89" name="Google Shape;89;g23c341f9498_0_35"/>
          <p:cNvSpPr txBox="1"/>
          <p:nvPr>
            <p:ph idx="1" type="body"/>
          </p:nvPr>
        </p:nvSpPr>
        <p:spPr>
          <a:xfrm>
            <a:off x="857250" y="2057400"/>
            <a:ext cx="7404000" cy="403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IPython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js_code = 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'''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document.querySelector("#output-area").appendChild(document.createTextNode("hello world!"));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'''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display(IPython.display.Javascript(js_code))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g23c341f9498_0_35"/>
          <p:cNvSpPr txBox="1"/>
          <p:nvPr>
            <p:ph idx="12" type="sldNum"/>
          </p:nvPr>
        </p:nvSpPr>
        <p:spPr>
          <a:xfrm>
            <a:off x="6997700" y="6224587"/>
            <a:ext cx="1279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g23c341f9498_0_35"/>
          <p:cNvSpPr txBox="1"/>
          <p:nvPr/>
        </p:nvSpPr>
        <p:spPr>
          <a:xfrm>
            <a:off x="2899375" y="3981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highlight>
                <a:srgbClr val="F7F7F7"/>
              </a:highlight>
            </a:endParaRPr>
          </a:p>
        </p:txBody>
      </p:sp>
      <p:graphicFrame>
        <p:nvGraphicFramePr>
          <p:cNvPr id="92" name="Google Shape;92;g23c341f9498_0_35"/>
          <p:cNvGraphicFramePr/>
          <p:nvPr/>
        </p:nvGraphicFramePr>
        <p:xfrm>
          <a:off x="2616600" y="2252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{6ECF6F7A-EDFD-4B69-AEB9-0874DE3224FD}</a:tableStyleId>
              </a:tblPr>
              <a:tblGrid>
                <a:gridCol w="257175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c341f9498_0_45"/>
          <p:cNvSpPr txBox="1"/>
          <p:nvPr>
            <p:ph type="title"/>
          </p:nvPr>
        </p:nvSpPr>
        <p:spPr>
          <a:xfrm>
            <a:off x="857250" y="609600"/>
            <a:ext cx="7407300" cy="135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Adding items to display</a:t>
            </a:r>
            <a:endParaRPr/>
          </a:p>
        </p:txBody>
      </p:sp>
      <p:sp>
        <p:nvSpPr>
          <p:cNvPr id="99" name="Google Shape;99;g23c341f9498_0_45"/>
          <p:cNvSpPr txBox="1"/>
          <p:nvPr>
            <p:ph idx="1" type="body"/>
          </p:nvPr>
        </p:nvSpPr>
        <p:spPr>
          <a:xfrm>
            <a:off x="858900" y="1848800"/>
            <a:ext cx="7404000" cy="403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IPython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google.colab </a:t>
            </a: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output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display(IPython.display.HTML(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'''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The items: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-US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"items"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-US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8383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'button'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Click to add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8383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8383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document.querySelector(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'#button'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).onclick = () =&gt; 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google.colab.kernel.invokeFunction(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'notebook.AddListItem'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[], {});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};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8383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'''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add_list_item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Use redirect_to_element to direct the elements which are being written.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output.redirect_to_element(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'#items'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Use display to add items which will be persisted on notebook reload.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display(IPython.display.HTML(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Another item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-US" sz="1050">
                <a:solidFill>
                  <a:srgbClr val="38383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output.register_callback(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'notebook.AddListItem'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add_list_item)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g23c341f9498_0_45"/>
          <p:cNvSpPr txBox="1"/>
          <p:nvPr>
            <p:ph idx="12" type="sldNum"/>
          </p:nvPr>
        </p:nvSpPr>
        <p:spPr>
          <a:xfrm>
            <a:off x="6997700" y="6224587"/>
            <a:ext cx="1279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g23c341f9498_0_45"/>
          <p:cNvSpPr txBox="1"/>
          <p:nvPr/>
        </p:nvSpPr>
        <p:spPr>
          <a:xfrm>
            <a:off x="2899375" y="3981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highlight>
                <a:srgbClr val="F7F7F7"/>
              </a:highlight>
            </a:endParaRPr>
          </a:p>
        </p:txBody>
      </p:sp>
      <p:graphicFrame>
        <p:nvGraphicFramePr>
          <p:cNvPr id="102" name="Google Shape;102;g23c341f9498_0_45"/>
          <p:cNvGraphicFramePr/>
          <p:nvPr/>
        </p:nvGraphicFramePr>
        <p:xfrm>
          <a:off x="2616600" y="2252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{6ECF6F7A-EDFD-4B69-AEB9-0874DE3224FD}</a:tableStyleId>
              </a:tblPr>
              <a:tblGrid>
                <a:gridCol w="257175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c341f9498_0_55"/>
          <p:cNvSpPr txBox="1"/>
          <p:nvPr>
            <p:ph type="title"/>
          </p:nvPr>
        </p:nvSpPr>
        <p:spPr>
          <a:xfrm>
            <a:off x="857250" y="609600"/>
            <a:ext cx="7407300" cy="135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Invoking a function</a:t>
            </a:r>
            <a:endParaRPr/>
          </a:p>
        </p:txBody>
      </p:sp>
      <p:sp>
        <p:nvSpPr>
          <p:cNvPr id="109" name="Google Shape;109;g23c341f9498_0_55"/>
          <p:cNvSpPr txBox="1"/>
          <p:nvPr>
            <p:ph idx="1" type="body"/>
          </p:nvPr>
        </p:nvSpPr>
        <p:spPr>
          <a:xfrm>
            <a:off x="858900" y="1848800"/>
            <a:ext cx="7404000" cy="403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IPython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uuid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google.colab </a:t>
            </a:r>
            <a:r>
              <a:rPr lang="en-US" sz="8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output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50">
                <a:solidFill>
                  <a:srgbClr val="25769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InvokeButton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50">
                <a:solidFill>
                  <a:srgbClr val="25769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8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8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callback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8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._title = title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8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._callback = callback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_repr_html_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callback_id = </a:t>
            </a:r>
            <a:r>
              <a:rPr lang="en-US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'button-'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850">
                <a:solidFill>
                  <a:srgbClr val="25769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(uuid.uuid4())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output.register_callback(callback_id, </a:t>
            </a:r>
            <a:r>
              <a:rPr lang="en-US" sz="8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._callback)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template = </a:t>
            </a:r>
            <a:r>
              <a:rPr lang="en-US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"""&lt;button id="{callback_id}"&gt;{title}&lt;/button&gt;</a:t>
            </a:r>
            <a:endParaRPr sz="8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&lt;script&gt;</a:t>
            </a:r>
            <a:endParaRPr sz="8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document.querySelector("#{callback_id}").onclick = (e) =&gt; {{</a:t>
            </a:r>
            <a:endParaRPr sz="8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google.colab.kernel.invokeFunction('{callback_id}', [], {{}})</a:t>
            </a:r>
            <a:endParaRPr sz="8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e.preventDefault();</a:t>
            </a:r>
            <a:endParaRPr sz="8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}};</a:t>
            </a:r>
            <a:endParaRPr sz="8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&lt;/script&gt;"""</a:t>
            </a:r>
            <a:endParaRPr sz="8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html = template.</a:t>
            </a:r>
            <a:r>
              <a:rPr lang="en-US" sz="8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(title=</a:t>
            </a:r>
            <a:r>
              <a:rPr lang="en-US" sz="8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._title, callback_id=callback_id)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8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do_something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8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'here'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InvokeButton(</a:t>
            </a:r>
            <a:r>
              <a:rPr lang="en-US" sz="8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'click me'</a:t>
            </a:r>
            <a:r>
              <a:rPr lang="en-US" sz="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do_something)</a:t>
            </a:r>
            <a:endParaRPr sz="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AF00D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g23c341f9498_0_55"/>
          <p:cNvSpPr txBox="1"/>
          <p:nvPr>
            <p:ph idx="12" type="sldNum"/>
          </p:nvPr>
        </p:nvSpPr>
        <p:spPr>
          <a:xfrm>
            <a:off x="6997700" y="6224587"/>
            <a:ext cx="1279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g23c341f9498_0_55"/>
          <p:cNvSpPr txBox="1"/>
          <p:nvPr/>
        </p:nvSpPr>
        <p:spPr>
          <a:xfrm>
            <a:off x="2899375" y="3981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highlight>
                <a:srgbClr val="F7F7F7"/>
              </a:highlight>
            </a:endParaRPr>
          </a:p>
        </p:txBody>
      </p:sp>
      <p:graphicFrame>
        <p:nvGraphicFramePr>
          <p:cNvPr id="112" name="Google Shape;112;g23c341f9498_0_55"/>
          <p:cNvGraphicFramePr/>
          <p:nvPr/>
        </p:nvGraphicFramePr>
        <p:xfrm>
          <a:off x="2616600" y="2252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{6ECF6F7A-EDFD-4B69-AEB9-0874DE3224FD}</a:tableStyleId>
              </a:tblPr>
              <a:tblGrid>
                <a:gridCol w="257175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c341f9498_0_75"/>
          <p:cNvSpPr txBox="1"/>
          <p:nvPr>
            <p:ph idx="1" type="body"/>
          </p:nvPr>
        </p:nvSpPr>
        <p:spPr>
          <a:xfrm>
            <a:off x="857250" y="2057400"/>
            <a:ext cx="7404000" cy="403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000"/>
              <a:t>Using widgets</a:t>
            </a:r>
            <a:endParaRPr sz="5000"/>
          </a:p>
        </p:txBody>
      </p:sp>
      <p:sp>
        <p:nvSpPr>
          <p:cNvPr id="119" name="Google Shape;119;g23c341f9498_0_75"/>
          <p:cNvSpPr txBox="1"/>
          <p:nvPr>
            <p:ph idx="12" type="sldNum"/>
          </p:nvPr>
        </p:nvSpPr>
        <p:spPr>
          <a:xfrm>
            <a:off x="6997700" y="6224587"/>
            <a:ext cx="1279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rbe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0" name="Google Shape;120;g23c341f9498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650" y="3072925"/>
            <a:ext cx="4889625" cy="279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c341f9498_0_65"/>
          <p:cNvSpPr txBox="1"/>
          <p:nvPr>
            <p:ph type="title"/>
          </p:nvPr>
        </p:nvSpPr>
        <p:spPr>
          <a:xfrm>
            <a:off x="857250" y="609600"/>
            <a:ext cx="7407300" cy="135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Slider</a:t>
            </a:r>
            <a:endParaRPr/>
          </a:p>
        </p:txBody>
      </p:sp>
      <p:sp>
        <p:nvSpPr>
          <p:cNvPr id="127" name="Google Shape;127;g23c341f9498_0_65"/>
          <p:cNvSpPr txBox="1"/>
          <p:nvPr>
            <p:ph idx="1" type="body"/>
          </p:nvPr>
        </p:nvSpPr>
        <p:spPr>
          <a:xfrm>
            <a:off x="858900" y="1848800"/>
            <a:ext cx="7404000" cy="403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ipywidgets </a:t>
            </a: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widgets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slider = widgets.IntSlider(</a:t>
            </a:r>
            <a:r>
              <a:rPr lang="en-US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min=</a:t>
            </a:r>
            <a:r>
              <a:rPr lang="en-US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max=</a:t>
            </a:r>
            <a:r>
              <a:rPr lang="en-US" sz="10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slider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AF00D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g23c341f9498_0_65"/>
          <p:cNvSpPr txBox="1"/>
          <p:nvPr>
            <p:ph idx="12" type="sldNum"/>
          </p:nvPr>
        </p:nvSpPr>
        <p:spPr>
          <a:xfrm>
            <a:off x="6997700" y="6224587"/>
            <a:ext cx="1279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g23c341f9498_0_65"/>
          <p:cNvSpPr txBox="1"/>
          <p:nvPr/>
        </p:nvSpPr>
        <p:spPr>
          <a:xfrm>
            <a:off x="2899375" y="3981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highlight>
                <a:srgbClr val="F7F7F7"/>
              </a:highlight>
            </a:endParaRPr>
          </a:p>
        </p:txBody>
      </p:sp>
      <p:graphicFrame>
        <p:nvGraphicFramePr>
          <p:cNvPr id="130" name="Google Shape;130;g23c341f9498_0_65"/>
          <p:cNvGraphicFramePr/>
          <p:nvPr/>
        </p:nvGraphicFramePr>
        <p:xfrm>
          <a:off x="2616600" y="2252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{6ECF6F7A-EDFD-4B69-AEB9-0874DE3224FD}</a:tableStyleId>
              </a:tblPr>
              <a:tblGrid>
                <a:gridCol w="257175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c341f9498_0_96"/>
          <p:cNvSpPr txBox="1"/>
          <p:nvPr>
            <p:ph type="title"/>
          </p:nvPr>
        </p:nvSpPr>
        <p:spPr>
          <a:xfrm>
            <a:off x="857250" y="609600"/>
            <a:ext cx="7789500" cy="135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n-US" sz="2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a Select widget to pick the lines for a chart</a:t>
            </a:r>
            <a:endParaRPr sz="5300"/>
          </a:p>
        </p:txBody>
      </p:sp>
      <p:sp>
        <p:nvSpPr>
          <p:cNvPr id="137" name="Google Shape;137;g23c341f9498_0_96"/>
          <p:cNvSpPr txBox="1"/>
          <p:nvPr>
            <p:ph idx="1" type="body"/>
          </p:nvPr>
        </p:nvSpPr>
        <p:spPr>
          <a:xfrm>
            <a:off x="858900" y="1696400"/>
            <a:ext cx="7404000" cy="403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altair </a:t>
            </a: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alt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ipywidgets </a:t>
            </a: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widgets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vega_datasets </a:t>
            </a: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data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source = data.stocks()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stock_picker = widgets.SelectMultiple(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options=source.symbol.unique(),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value=</a:t>
            </a:r>
            <a:r>
              <a:rPr lang="en-US" sz="1050">
                <a:solidFill>
                  <a:srgbClr val="25769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(source.symbol.unique()),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description=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'Symbols'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The value of symbols will come from the stock_picker.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@widgets.interact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(symbols=stock_picker)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symbols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selected = source[source.symbol.isin(</a:t>
            </a:r>
            <a:r>
              <a:rPr lang="en-US" sz="1050">
                <a:solidFill>
                  <a:srgbClr val="25769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(symbols))]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alt.Chart(selected).mark_line().encode(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x=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'date'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y=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'price'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color=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'symbol'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strokeDash=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'symbol'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g23c341f9498_0_96"/>
          <p:cNvSpPr txBox="1"/>
          <p:nvPr>
            <p:ph idx="12" type="sldNum"/>
          </p:nvPr>
        </p:nvSpPr>
        <p:spPr>
          <a:xfrm>
            <a:off x="6997700" y="6224587"/>
            <a:ext cx="1279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g23c341f9498_0_96"/>
          <p:cNvSpPr txBox="1"/>
          <p:nvPr/>
        </p:nvSpPr>
        <p:spPr>
          <a:xfrm>
            <a:off x="2899375" y="3981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highlight>
                <a:srgbClr val="F7F7F7"/>
              </a:highlight>
            </a:endParaRPr>
          </a:p>
        </p:txBody>
      </p:sp>
      <p:graphicFrame>
        <p:nvGraphicFramePr>
          <p:cNvPr id="140" name="Google Shape;140;g23c341f9498_0_96"/>
          <p:cNvGraphicFramePr/>
          <p:nvPr/>
        </p:nvGraphicFramePr>
        <p:xfrm>
          <a:off x="2616600" y="2252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{6ECF6F7A-EDFD-4B69-AEB9-0874DE3224FD}</a:tableStyleId>
              </a:tblPr>
              <a:tblGrid>
                <a:gridCol w="257175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525" marR="95250" marL="952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2010-05-23T14:28:12Z</dcterms:created>
  <dc:creator>Mariajose</dc:creator>
</cp:coreProperties>
</file>