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282" r:id="rId6"/>
    <p:sldId id="315" r:id="rId7"/>
    <p:sldId id="317" r:id="rId8"/>
    <p:sldId id="319" r:id="rId9"/>
    <p:sldId id="321" r:id="rId10"/>
    <p:sldId id="324" r:id="rId11"/>
    <p:sldId id="325"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8" autoAdjust="0"/>
    <p:restoredTop sz="95388" autoAdjust="0"/>
  </p:normalViewPr>
  <p:slideViewPr>
    <p:cSldViewPr snapToGrid="0" snapToObjects="1">
      <p:cViewPr varScale="1">
        <p:scale>
          <a:sx n="84" d="100"/>
          <a:sy n="84" d="100"/>
        </p:scale>
        <p:origin x="186" y="4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5718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9437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GB"/>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GB"/>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537617"/>
            <a:ext cx="6392421" cy="3831221"/>
          </a:xfrm>
        </p:spPr>
        <p:txBody>
          <a:bodyPr anchor="ctr"/>
          <a:lstStyle/>
          <a:p>
            <a:r>
              <a:rPr lang="en-US" dirty="0"/>
              <a:t>Database</a:t>
            </a:r>
            <a:br>
              <a:rPr lang="en-US" dirty="0"/>
            </a:br>
            <a:r>
              <a:rPr lang="en-US" dirty="0"/>
              <a:t>project</a:t>
            </a:r>
          </a:p>
        </p:txBody>
      </p:sp>
      <p:sp>
        <p:nvSpPr>
          <p:cNvPr id="3" name="Content Placeholder 2">
            <a:extLst>
              <a:ext uri="{FF2B5EF4-FFF2-40B4-BE49-F238E27FC236}">
                <a16:creationId xmlns:a16="http://schemas.microsoft.com/office/drawing/2014/main" id="{ECB6CC4E-95EA-AF28-1851-7CAB61314212}"/>
              </a:ext>
            </a:extLst>
          </p:cNvPr>
          <p:cNvSpPr txBox="1">
            <a:spLocks/>
          </p:cNvSpPr>
          <p:nvPr/>
        </p:nvSpPr>
        <p:spPr>
          <a:xfrm>
            <a:off x="2804160" y="3482113"/>
            <a:ext cx="6583680" cy="1453385"/>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Neta Ben Mordechai, 211451901</a:t>
            </a:r>
          </a:p>
          <a:p>
            <a:pPr marL="0" indent="0" algn="ctr">
              <a:buNone/>
            </a:pPr>
            <a:r>
              <a:rPr lang="en-US" sz="2400" dirty="0"/>
              <a:t>Itay Chabra, 208292458</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178072"/>
            <a:ext cx="7965460" cy="4478323"/>
          </a:xfrm>
        </p:spPr>
        <p:txBody>
          <a:bodyPr>
            <a:normAutofit/>
          </a:bodyPr>
          <a:lstStyle/>
          <a:p>
            <a:pPr marL="0" indent="0">
              <a:buNone/>
            </a:pPr>
            <a:r>
              <a:rPr lang="en-IL" sz="1800" kern="100" dirty="0">
                <a:effectLst/>
                <a:latin typeface="David" panose="020E0502060401010101" pitchFamily="34" charset="-79"/>
                <a:ea typeface="Aptos" panose="020B0004020202020204" pitchFamily="34" charset="0"/>
                <a:cs typeface="Arial" panose="020B0604020202020204" pitchFamily="34" charset="0"/>
              </a:rPr>
              <a:t>The original Java program was designed to manage a collection of questions and answers, allowing users to interact with these elements through various operations such as adding, deleting, and displaying questions and answers. The primary focus was on creating and manipulating different types of questions (e.g., American and Open questions) and organizing them within repositories.</a:t>
            </a:r>
            <a:br>
              <a:rPr lang="en-US" kern="100" dirty="0">
                <a:latin typeface="David" panose="020E0502060401010101" pitchFamily="34" charset="-79"/>
                <a:ea typeface="Aptos" panose="020B0004020202020204" pitchFamily="34" charset="0"/>
                <a:cs typeface="Arial" panose="020B0604020202020204" pitchFamily="34" charset="0"/>
              </a:rPr>
            </a:br>
            <a:br>
              <a:rPr lang="en-IL" sz="1800" kern="100" dirty="0">
                <a:effectLst/>
                <a:latin typeface="David" panose="020E0502060401010101" pitchFamily="34" charset="-79"/>
                <a:ea typeface="Aptos" panose="020B0004020202020204" pitchFamily="34" charset="0"/>
                <a:cs typeface="Arial" panose="020B0604020202020204" pitchFamily="34" charset="0"/>
              </a:rPr>
            </a:br>
            <a:r>
              <a:rPr lang="en-IL" sz="1800" kern="100" dirty="0">
                <a:effectLst/>
                <a:latin typeface="David" panose="020E0502060401010101" pitchFamily="34" charset="-79"/>
                <a:ea typeface="Aptos" panose="020B0004020202020204" pitchFamily="34" charset="0"/>
                <a:cs typeface="Arial" panose="020B0604020202020204" pitchFamily="34" charset="0"/>
              </a:rPr>
              <a:t>A key feature of the program was the ability to generate exams from the existing questions in a repository. Users could create two types of exams: an automatic exam, where a specified number of questions were randomly selected, and a manual exam, where users could manually choose the questions to include. The program used collections like arrays and lists to store and manage the questions, answers, and exams. This setup provided a flexible way to handle user input, validate choices, and generate exams without the need for a database, relying solely on in-memory data structures to perform all operations.</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4" name="Title 1">
            <a:extLst>
              <a:ext uri="{FF2B5EF4-FFF2-40B4-BE49-F238E27FC236}">
                <a16:creationId xmlns:a16="http://schemas.microsoft.com/office/drawing/2014/main" id="{84CB9056-CDEA-8656-19C7-FE4BEB2C6C14}"/>
              </a:ext>
            </a:extLst>
          </p:cNvPr>
          <p:cNvSpPr txBox="1">
            <a:spLocks/>
          </p:cNvSpPr>
          <p:nvPr/>
        </p:nvSpPr>
        <p:spPr>
          <a:xfrm>
            <a:off x="3460565" y="935191"/>
            <a:ext cx="7965461"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en-US" dirty="0"/>
              <a:t>Description of original program</a:t>
            </a:r>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368898"/>
            <a:ext cx="7796464" cy="1222385"/>
          </a:xfrm>
        </p:spPr>
        <p:txBody>
          <a:bodyPr/>
          <a:lstStyle/>
          <a:p>
            <a:r>
              <a:rPr lang="en-US" dirty="0"/>
              <a:t>requirements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1837290"/>
            <a:ext cx="7945625" cy="4427197"/>
          </a:xfrm>
        </p:spPr>
        <p:txBody>
          <a:bodyPr>
            <a:normAutofit/>
          </a:bodyPr>
          <a:lstStyle/>
          <a:p>
            <a:pPr>
              <a:lnSpc>
                <a:spcPct val="107000"/>
              </a:lnSpc>
              <a:spcAft>
                <a:spcPts val="800"/>
              </a:spcAft>
            </a:pPr>
            <a:r>
              <a:rPr lang="en-IL" sz="1800" kern="100" dirty="0">
                <a:effectLst/>
                <a:latin typeface="David" panose="020E0502060401010101" pitchFamily="34" charset="-79"/>
                <a:ea typeface="Aptos" panose="020B0004020202020204" pitchFamily="34" charset="0"/>
                <a:cs typeface="Arial" panose="020B0604020202020204" pitchFamily="34" charset="0"/>
              </a:rPr>
              <a:t>The database for the project serves to manage and organize questions, answers, and exams within repositories. It supports various functionalities including:</a:t>
            </a:r>
            <a:endParaRPr lang="en-US" sz="1800" kern="100" dirty="0">
              <a:effectLst/>
              <a:latin typeface="David" panose="020E0502060401010101" pitchFamily="34" charset="-79"/>
              <a:ea typeface="Aptos" panose="020B0004020202020204" pitchFamily="34" charset="0"/>
              <a:cs typeface="Arial" panose="020B0604020202020204" pitchFamily="34" charset="0"/>
            </a:endParaRPr>
          </a:p>
          <a:p>
            <a:pPr marL="573786" lvl="1" indent="-285750"/>
            <a:r>
              <a:rPr lang="en-GB" b="1" dirty="0"/>
              <a:t>CRUD Operations: </a:t>
            </a:r>
            <a:r>
              <a:rPr lang="en-GB" dirty="0"/>
              <a:t>Ability to create, read, update, and delete repositories, questions, answers, and exams.</a:t>
            </a:r>
          </a:p>
          <a:p>
            <a:pPr marL="573786" lvl="1" indent="-285750"/>
            <a:r>
              <a:rPr lang="en-GB" b="1" dirty="0"/>
              <a:t>Question and Answer Management</a:t>
            </a:r>
            <a:r>
              <a:rPr lang="en-GB" dirty="0"/>
              <a:t>: Store, categorize, and manage different types of questions (open-ended and multiple-choice) and their associated answers.</a:t>
            </a:r>
          </a:p>
          <a:p>
            <a:pPr marL="573786" lvl="1" indent="-285750"/>
            <a:r>
              <a:rPr lang="en-GB" b="1" dirty="0"/>
              <a:t>Exam Creation</a:t>
            </a:r>
            <a:r>
              <a:rPr lang="en-GB" dirty="0"/>
              <a:t>: Generate exams that can be either automatically created with random questions or manually configured by users.</a:t>
            </a:r>
          </a:p>
          <a:p>
            <a:pPr marL="573786" lvl="1" indent="-285750"/>
            <a:r>
              <a:rPr lang="en-GB" b="1" dirty="0"/>
              <a:t>Data Integrity</a:t>
            </a:r>
            <a:r>
              <a:rPr lang="en-GB" dirty="0"/>
              <a:t>: Maintain relationships between questions, answers, and repositories through foreign key constraints and database triggers, ensuring referential integrity and efficient data retrieval.</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7E54CA-9BA9-A91D-14C0-70A5A52258EC}"/>
              </a:ext>
            </a:extLst>
          </p:cNvPr>
          <p:cNvSpPr>
            <a:spLocks noGrp="1"/>
          </p:cNvSpPr>
          <p:nvPr>
            <p:ph type="pic" sz="quarter" idx="14"/>
          </p:nvPr>
        </p:nvSpPr>
        <p:spPr>
          <a:xfrm>
            <a:off x="8716838" y="414604"/>
            <a:ext cx="3202545" cy="5847048"/>
          </a:xfrm>
        </p:spPr>
        <p:txBody>
          <a:bodyPr/>
          <a:lstStyle/>
          <a:p>
            <a:endParaRPr lang="en-IL"/>
          </a:p>
        </p:txBody>
      </p:sp>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772275"/>
            <a:ext cx="7631709" cy="1091627"/>
          </a:xfrm>
        </p:spPr>
        <p:txBody>
          <a:bodyPr/>
          <a:lstStyle/>
          <a:p>
            <a:r>
              <a:rPr lang="en-US" dirty="0"/>
              <a:t>users of the system</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110345"/>
            <a:ext cx="6054350" cy="4143375"/>
          </a:xfrm>
        </p:spPr>
        <p:txBody>
          <a:bodyPr>
            <a:normAutofit/>
          </a:bodyPr>
          <a:lstStyle/>
          <a:p>
            <a:pPr marL="0" indent="0">
              <a:buNone/>
            </a:pPr>
            <a:r>
              <a:rPr lang="en-IL" sz="1800" kern="100" dirty="0">
                <a:effectLst/>
                <a:latin typeface="David" panose="020E0502060401010101" pitchFamily="34" charset="-79"/>
                <a:ea typeface="Aptos" panose="020B0004020202020204" pitchFamily="34" charset="0"/>
                <a:cs typeface="Arial" panose="020B0604020202020204" pitchFamily="34" charset="0"/>
              </a:rPr>
              <a:t>The users of the system are people who need to manage a collection of questions and generate exams. These could include: </a:t>
            </a:r>
            <a:endParaRPr lang="en-US" sz="1800" kern="100" dirty="0">
              <a:effectLst/>
              <a:latin typeface="David" panose="020E0502060401010101" pitchFamily="34" charset="-79"/>
              <a:ea typeface="Aptos" panose="020B0004020202020204" pitchFamily="34" charset="0"/>
              <a:cs typeface="Arial" panose="020B0604020202020204" pitchFamily="34" charset="0"/>
            </a:endParaRPr>
          </a:p>
          <a:p>
            <a:pPr marL="285750" indent="-285750">
              <a:buFont typeface="Arial" panose="020B0604020202020204" pitchFamily="34" charset="0"/>
              <a:buChar char="•"/>
            </a:pPr>
            <a:r>
              <a:rPr lang="en-US" b="1" dirty="0"/>
              <a:t>Teachers:</a:t>
            </a:r>
          </a:p>
          <a:p>
            <a:pPr marL="573786" lvl="1" indent="-285750">
              <a:buFont typeface="Courier New" panose="02070309020205020404" pitchFamily="49" charset="0"/>
              <a:buChar char="o"/>
            </a:pPr>
            <a:r>
              <a:rPr lang="en-US" dirty="0"/>
              <a:t>Create and manage repositories.</a:t>
            </a:r>
          </a:p>
          <a:p>
            <a:pPr marL="573786" lvl="1" indent="-285750">
              <a:buFont typeface="Courier New" panose="02070309020205020404" pitchFamily="49" charset="0"/>
              <a:buChar char="o"/>
            </a:pPr>
            <a:r>
              <a:rPr lang="en-GB" dirty="0"/>
              <a:t>Add, update, and delete questions and answers.</a:t>
            </a:r>
          </a:p>
          <a:p>
            <a:pPr marL="573786" lvl="1" indent="-285750">
              <a:buFont typeface="Courier New" panose="02070309020205020404" pitchFamily="49" charset="0"/>
              <a:buChar char="o"/>
            </a:pPr>
            <a:r>
              <a:rPr lang="en-US" dirty="0"/>
              <a:t>Create and manage exams.</a:t>
            </a:r>
          </a:p>
          <a:p>
            <a:pPr marL="285750" indent="-285750">
              <a:buFont typeface="Arial" panose="020B0604020202020204" pitchFamily="34" charset="0"/>
              <a:buChar char="•"/>
            </a:pPr>
            <a:r>
              <a:rPr lang="en-US" b="1" dirty="0"/>
              <a:t>Students:</a:t>
            </a:r>
          </a:p>
          <a:p>
            <a:pPr marL="573786" lvl="1" indent="-285750">
              <a:buFont typeface="Courier New" panose="02070309020205020404" pitchFamily="49" charset="0"/>
              <a:buChar char="o"/>
            </a:pPr>
            <a:r>
              <a:rPr lang="en-GB" dirty="0"/>
              <a:t>Take exams generated by the system.</a:t>
            </a:r>
          </a:p>
          <a:p>
            <a:pPr marL="573786" lvl="1" indent="-285750">
              <a:buFont typeface="Courier New" panose="02070309020205020404" pitchFamily="49" charset="0"/>
              <a:buChar char="o"/>
            </a:pPr>
            <a:r>
              <a:rPr lang="en-GB" dirty="0"/>
              <a:t>Review the solutions.</a:t>
            </a:r>
            <a:endParaRPr lang="en-US" dirty="0"/>
          </a:p>
          <a:p>
            <a:pPr marL="573786" lvl="1" indent="-285750">
              <a:buFont typeface="Courier New" panose="02070309020205020404" pitchFamily="49" charset="0"/>
              <a:buChar char="o"/>
            </a:pPr>
            <a:endParaRPr lang="en-US" dirty="0"/>
          </a:p>
          <a:p>
            <a:pPr marL="288036" lvl="1" indent="0">
              <a:buNone/>
            </a:pPr>
            <a:endParaRPr lang="en-US" dirty="0"/>
          </a:p>
          <a:p>
            <a:pPr marL="573786" lvl="1" indent="-285750">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447766"/>
            <a:ext cx="9879437" cy="980844"/>
          </a:xfrm>
        </p:spPr>
        <p:txBody>
          <a:bodyPr/>
          <a:lstStyle/>
          <a:p>
            <a:r>
              <a:rPr lang="en-US" dirty="0" err="1"/>
              <a:t>erd</a:t>
            </a:r>
            <a:endParaRPr lang="en-US"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9" name="Content Placeholder 8" descr="A diagram of a flowchart&#10;&#10;Description automatically generated">
            <a:extLst>
              <a:ext uri="{FF2B5EF4-FFF2-40B4-BE49-F238E27FC236}">
                <a16:creationId xmlns:a16="http://schemas.microsoft.com/office/drawing/2014/main" id="{E1041F39-AE91-9565-596E-16F0BB1A09C1}"/>
              </a:ext>
            </a:extLst>
          </p:cNvPr>
          <p:cNvPicPr>
            <a:picLocks noGrp="1" noChangeAspect="1"/>
          </p:cNvPicPr>
          <p:nvPr>
            <p:ph sz="half" idx="1"/>
          </p:nvPr>
        </p:nvPicPr>
        <p:blipFill>
          <a:blip r:embed="rId3"/>
          <a:stretch>
            <a:fillRect/>
          </a:stretch>
        </p:blipFill>
        <p:spPr>
          <a:xfrm>
            <a:off x="2913797" y="928689"/>
            <a:ext cx="8970769" cy="5690832"/>
          </a:xfrm>
        </p:spPr>
      </p:pic>
    </p:spTree>
    <p:extLst>
      <p:ext uri="{BB962C8B-B14F-4D97-AF65-F5344CB8AC3E}">
        <p14:creationId xmlns:p14="http://schemas.microsoft.com/office/powerpoint/2010/main" val="39699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Table layout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8587349" cy="4080733"/>
          </a:xfrm>
        </p:spPr>
        <p:txBody>
          <a:bodyPr>
            <a:normAutofit/>
          </a:bodyPr>
          <a:lstStyle/>
          <a:p>
            <a:pPr marL="0" indent="0">
              <a:buNone/>
            </a:pPr>
            <a:r>
              <a:rPr lang="en-US" dirty="0"/>
              <a:t>Repository(</a:t>
            </a:r>
            <a:r>
              <a:rPr lang="en-US" u="sng" dirty="0"/>
              <a:t>Id</a:t>
            </a:r>
            <a:r>
              <a:rPr lang="en-US" dirty="0"/>
              <a:t>, Name)</a:t>
            </a:r>
          </a:p>
          <a:p>
            <a:pPr marL="0" indent="0">
              <a:buNone/>
            </a:pPr>
            <a:r>
              <a:rPr lang="en-US" dirty="0"/>
              <a:t>Question(</a:t>
            </a:r>
            <a:r>
              <a:rPr lang="en-US" u="sng" dirty="0"/>
              <a:t>Id</a:t>
            </a:r>
            <a:r>
              <a:rPr lang="en-US" dirty="0"/>
              <a:t>, </a:t>
            </a:r>
            <a:r>
              <a:rPr lang="en-US" u="sng" dirty="0" err="1"/>
              <a:t>Repository_id</a:t>
            </a:r>
            <a:r>
              <a:rPr lang="en-US" u="sng" dirty="0"/>
              <a:t>*(FK)</a:t>
            </a:r>
            <a:r>
              <a:rPr lang="en-US" dirty="0"/>
              <a:t>, Difficulty, Text, Type)</a:t>
            </a:r>
          </a:p>
          <a:p>
            <a:pPr marL="0" indent="0">
              <a:buNone/>
            </a:pPr>
            <a:r>
              <a:rPr lang="en-US" dirty="0"/>
              <a:t>	*Reference Repository</a:t>
            </a:r>
          </a:p>
          <a:p>
            <a:pPr marL="0" indent="0">
              <a:buNone/>
            </a:pPr>
            <a:r>
              <a:rPr lang="en-US" dirty="0"/>
              <a:t>Answer(</a:t>
            </a:r>
            <a:r>
              <a:rPr lang="en-US" u="sng" dirty="0"/>
              <a:t>Id</a:t>
            </a:r>
            <a:r>
              <a:rPr lang="en-US" dirty="0"/>
              <a:t>, </a:t>
            </a:r>
            <a:r>
              <a:rPr lang="en-US" u="sng" dirty="0" err="1"/>
              <a:t>Repository_Id</a:t>
            </a:r>
            <a:r>
              <a:rPr lang="en-US" u="sng" dirty="0"/>
              <a:t>*(FK)</a:t>
            </a:r>
            <a:r>
              <a:rPr lang="en-US" dirty="0"/>
              <a:t>, Text)</a:t>
            </a:r>
          </a:p>
          <a:p>
            <a:pPr marL="0" indent="0">
              <a:buNone/>
            </a:pPr>
            <a:r>
              <a:rPr lang="en-US" dirty="0"/>
              <a:t>	*Reference Repository</a:t>
            </a:r>
          </a:p>
          <a:p>
            <a:pPr marL="0" indent="0">
              <a:buNone/>
            </a:pPr>
            <a:r>
              <a:rPr lang="en-US" dirty="0" err="1"/>
              <a:t>Open_Question</a:t>
            </a:r>
            <a:r>
              <a:rPr lang="en-US" dirty="0"/>
              <a:t>(</a:t>
            </a:r>
            <a:r>
              <a:rPr lang="en-US" u="sng" dirty="0" err="1"/>
              <a:t>Questotion_Id</a:t>
            </a:r>
            <a:r>
              <a:rPr lang="en-US" u="sng" dirty="0"/>
              <a:t>*(FK)</a:t>
            </a:r>
            <a:r>
              <a:rPr lang="en-US" dirty="0"/>
              <a:t>, </a:t>
            </a:r>
            <a:r>
              <a:rPr lang="en-US" u="sng" dirty="0" err="1"/>
              <a:t>Repository_Id</a:t>
            </a:r>
            <a:r>
              <a:rPr lang="en-US" u="sng" dirty="0"/>
              <a:t>**(FK)</a:t>
            </a:r>
            <a:r>
              <a:rPr lang="en-US" dirty="0"/>
              <a:t>, </a:t>
            </a:r>
            <a:r>
              <a:rPr lang="en-US" u="sng" dirty="0" err="1"/>
              <a:t>Answer_Id</a:t>
            </a:r>
            <a:r>
              <a:rPr lang="en-US" u="sng" dirty="0"/>
              <a:t>***(FK)</a:t>
            </a:r>
            <a:r>
              <a:rPr lang="en-US" dirty="0"/>
              <a:t>)</a:t>
            </a:r>
          </a:p>
          <a:p>
            <a:pPr marL="0" indent="0">
              <a:buNone/>
            </a:pPr>
            <a:r>
              <a:rPr lang="en-US" dirty="0"/>
              <a:t>	*Reference Question</a:t>
            </a:r>
          </a:p>
          <a:p>
            <a:pPr marL="0" indent="0">
              <a:buNone/>
            </a:pPr>
            <a:r>
              <a:rPr lang="en-US" dirty="0"/>
              <a:t>	**Reference Repository</a:t>
            </a:r>
          </a:p>
          <a:p>
            <a:pPr marL="0" indent="0">
              <a:buNone/>
            </a:pPr>
            <a:r>
              <a:rPr lang="en-US" dirty="0"/>
              <a:t>	***Reference Answer</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Table layout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8587349" cy="4171606"/>
          </a:xfrm>
        </p:spPr>
        <p:txBody>
          <a:bodyPr>
            <a:normAutofit/>
          </a:bodyPr>
          <a:lstStyle/>
          <a:p>
            <a:pPr marL="0" indent="0">
              <a:buNone/>
            </a:pPr>
            <a:r>
              <a:rPr lang="en-US" dirty="0" err="1"/>
              <a:t>American_Question</a:t>
            </a:r>
            <a:r>
              <a:rPr lang="en-US" dirty="0"/>
              <a:t>(</a:t>
            </a:r>
            <a:r>
              <a:rPr lang="en-US" u="sng" dirty="0" err="1"/>
              <a:t>Question_Id</a:t>
            </a:r>
            <a:r>
              <a:rPr lang="en-US" u="sng" dirty="0"/>
              <a:t>*(FK)</a:t>
            </a:r>
            <a:r>
              <a:rPr lang="en-US" dirty="0"/>
              <a:t>, </a:t>
            </a:r>
            <a:r>
              <a:rPr lang="en-US" u="sng" dirty="0" err="1"/>
              <a:t>Repository_Id</a:t>
            </a:r>
            <a:r>
              <a:rPr lang="en-US" u="sng" dirty="0"/>
              <a:t>*(FK)</a:t>
            </a:r>
            <a:r>
              <a:rPr lang="en-US" dirty="0"/>
              <a:t>, </a:t>
            </a:r>
            <a:r>
              <a:rPr lang="en-US" dirty="0" err="1"/>
              <a:t>Answer_count</a:t>
            </a:r>
            <a:r>
              <a:rPr lang="en-US" dirty="0"/>
              <a:t>)</a:t>
            </a:r>
          </a:p>
          <a:p>
            <a:pPr marL="0" indent="0">
              <a:buNone/>
            </a:pPr>
            <a:r>
              <a:rPr lang="en-US" dirty="0"/>
              <a:t>	*Reference Question</a:t>
            </a:r>
          </a:p>
          <a:p>
            <a:pPr marL="0" indent="0">
              <a:buNone/>
            </a:pPr>
            <a:r>
              <a:rPr lang="en-US" dirty="0"/>
              <a:t>	**Reference Repository</a:t>
            </a:r>
          </a:p>
          <a:p>
            <a:pPr marL="0" indent="0">
              <a:buNone/>
            </a:pPr>
            <a:r>
              <a:rPr lang="en-US" dirty="0" err="1"/>
              <a:t>American_Question_Answer</a:t>
            </a:r>
            <a:r>
              <a:rPr lang="en-US" dirty="0"/>
              <a:t>(</a:t>
            </a:r>
            <a:r>
              <a:rPr lang="en-US" u="sng" dirty="0" err="1"/>
              <a:t>American_Question_Id</a:t>
            </a:r>
            <a:r>
              <a:rPr lang="en-US" u="sng" dirty="0"/>
              <a:t>*(FK)</a:t>
            </a:r>
            <a:r>
              <a:rPr lang="en-US" dirty="0"/>
              <a:t>, </a:t>
            </a:r>
            <a:r>
              <a:rPr lang="en-US" u="sng" dirty="0" err="1"/>
              <a:t>Repository_Id</a:t>
            </a:r>
            <a:r>
              <a:rPr lang="en-US" u="sng" dirty="0"/>
              <a:t>**(FK</a:t>
            </a:r>
            <a:r>
              <a:rPr lang="en-US" dirty="0"/>
              <a:t>), 	</a:t>
            </a:r>
            <a:r>
              <a:rPr lang="en-US" u="sng" dirty="0" err="1"/>
              <a:t>Answer_Id</a:t>
            </a:r>
            <a:r>
              <a:rPr lang="en-US" u="sng" dirty="0"/>
              <a:t>***(FK</a:t>
            </a:r>
            <a:r>
              <a:rPr lang="en-US" dirty="0"/>
              <a:t>), </a:t>
            </a:r>
            <a:r>
              <a:rPr lang="en-US" dirty="0" err="1"/>
              <a:t>Is_Correct</a:t>
            </a:r>
            <a:r>
              <a:rPr lang="en-US" dirty="0"/>
              <a:t>)</a:t>
            </a:r>
          </a:p>
          <a:p>
            <a:pPr marL="0" indent="0">
              <a:buNone/>
            </a:pPr>
            <a:r>
              <a:rPr lang="en-US" dirty="0"/>
              <a:t>	*Reference </a:t>
            </a:r>
            <a:r>
              <a:rPr lang="en-US" dirty="0" err="1"/>
              <a:t>American_Question</a:t>
            </a:r>
            <a:endParaRPr lang="en-US" dirty="0"/>
          </a:p>
          <a:p>
            <a:pPr marL="0" indent="0">
              <a:buNone/>
            </a:pPr>
            <a:r>
              <a:rPr lang="en-US" dirty="0"/>
              <a:t>	** Reference Repository</a:t>
            </a:r>
          </a:p>
          <a:p>
            <a:pPr marL="0" indent="0">
              <a:buNone/>
            </a:pPr>
            <a:r>
              <a:rPr lang="en-US" dirty="0"/>
              <a:t>	***Reference Answer</a:t>
            </a:r>
          </a:p>
          <a:p>
            <a:pPr marL="0" indent="0">
              <a:buNone/>
            </a:pPr>
            <a:r>
              <a:rPr lang="en-US" dirty="0"/>
              <a:t>Exam(</a:t>
            </a:r>
            <a:r>
              <a:rPr lang="en-US" u="sng" dirty="0"/>
              <a:t>Id</a:t>
            </a:r>
            <a:r>
              <a:rPr lang="en-US" dirty="0"/>
              <a:t>, </a:t>
            </a:r>
            <a:r>
              <a:rPr lang="en-US" u="sng" dirty="0" err="1"/>
              <a:t>Repository_Id</a:t>
            </a:r>
            <a:r>
              <a:rPr lang="en-US" u="sng" dirty="0"/>
              <a:t>*(FK)</a:t>
            </a:r>
            <a:r>
              <a:rPr lang="en-US" dirty="0"/>
              <a:t>, </a:t>
            </a:r>
            <a:r>
              <a:rPr lang="en-US" dirty="0" err="1"/>
              <a:t>Exam_Type</a:t>
            </a:r>
            <a:r>
              <a:rPr lang="en-US" dirty="0"/>
              <a:t>)</a:t>
            </a:r>
          </a:p>
          <a:p>
            <a:pPr marL="0" indent="0">
              <a:buNone/>
            </a:pPr>
            <a:r>
              <a:rPr lang="en-US" dirty="0"/>
              <a:t>	*Reference Repository</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09623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Table layout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8587349" cy="4171606"/>
          </a:xfrm>
        </p:spPr>
        <p:txBody>
          <a:bodyPr>
            <a:normAutofit/>
          </a:bodyPr>
          <a:lstStyle/>
          <a:p>
            <a:pPr marL="0" indent="0">
              <a:buNone/>
            </a:pPr>
            <a:r>
              <a:rPr lang="en-US" dirty="0" err="1"/>
              <a:t>Exam_Question</a:t>
            </a:r>
            <a:r>
              <a:rPr lang="en-US" dirty="0"/>
              <a:t>(</a:t>
            </a:r>
            <a:r>
              <a:rPr lang="en-US" u="sng" dirty="0" err="1"/>
              <a:t>Exam_Id</a:t>
            </a:r>
            <a:r>
              <a:rPr lang="en-US" u="sng" dirty="0"/>
              <a:t>*(FK)</a:t>
            </a:r>
            <a:r>
              <a:rPr lang="en-US" dirty="0"/>
              <a:t>, </a:t>
            </a:r>
            <a:r>
              <a:rPr lang="en-US" u="sng" dirty="0" err="1"/>
              <a:t>Repository_Id</a:t>
            </a:r>
            <a:r>
              <a:rPr lang="en-US" u="sng" dirty="0"/>
              <a:t>**(FK)</a:t>
            </a:r>
            <a:r>
              <a:rPr lang="en-US" dirty="0"/>
              <a:t>, </a:t>
            </a:r>
            <a:r>
              <a:rPr lang="en-US" u="sng" dirty="0" err="1"/>
              <a:t>Question_Id</a:t>
            </a:r>
            <a:r>
              <a:rPr lang="en-US" u="sng" dirty="0"/>
              <a:t>***(FK)</a:t>
            </a:r>
            <a:r>
              <a:rPr lang="en-US" dirty="0"/>
              <a:t>, Position)</a:t>
            </a:r>
            <a:endParaRPr lang="en-US" u="sng" dirty="0"/>
          </a:p>
          <a:p>
            <a:pPr marL="0" indent="0">
              <a:buNone/>
            </a:pPr>
            <a:r>
              <a:rPr lang="en-US" dirty="0"/>
              <a:t>	*Reference Exam	</a:t>
            </a:r>
          </a:p>
          <a:p>
            <a:pPr marL="0" indent="0">
              <a:buNone/>
            </a:pPr>
            <a:r>
              <a:rPr lang="en-US" dirty="0"/>
              <a:t>	**Reference Repository</a:t>
            </a:r>
          </a:p>
          <a:p>
            <a:pPr marL="0" indent="0">
              <a:buNone/>
            </a:pPr>
            <a:r>
              <a:rPr lang="en-US" dirty="0"/>
              <a:t>	***Reference Question</a:t>
            </a:r>
          </a:p>
          <a:p>
            <a:pPr marL="0" indent="0">
              <a:buNone/>
            </a:pPr>
            <a:r>
              <a:rPr lang="en-US" dirty="0" err="1"/>
              <a:t>Exam_Question_Answer</a:t>
            </a:r>
            <a:r>
              <a:rPr lang="en-US" dirty="0"/>
              <a:t>(</a:t>
            </a:r>
            <a:r>
              <a:rPr lang="en-US" u="sng" dirty="0" err="1"/>
              <a:t>Exam_Id</a:t>
            </a:r>
            <a:r>
              <a:rPr lang="en-US" u="sng" dirty="0"/>
              <a:t>*(FK)</a:t>
            </a:r>
            <a:r>
              <a:rPr lang="en-US" dirty="0"/>
              <a:t>, </a:t>
            </a:r>
            <a:r>
              <a:rPr lang="en-US" u="sng" dirty="0" err="1"/>
              <a:t>Repository_Id</a:t>
            </a:r>
            <a:r>
              <a:rPr lang="en-US" u="sng" dirty="0"/>
              <a:t>**(FK)</a:t>
            </a:r>
            <a:r>
              <a:rPr lang="en-US" dirty="0"/>
              <a:t>, </a:t>
            </a:r>
            <a:r>
              <a:rPr lang="en-US" u="sng" dirty="0" err="1"/>
              <a:t>Question_Id</a:t>
            </a:r>
            <a:r>
              <a:rPr lang="en-US" u="sng" dirty="0"/>
              <a:t>***(FK)</a:t>
            </a:r>
            <a:r>
              <a:rPr lang="en-US" dirty="0"/>
              <a:t>,  	</a:t>
            </a:r>
            <a:r>
              <a:rPr lang="en-US" u="sng" dirty="0" err="1"/>
              <a:t>Answer_Id</a:t>
            </a:r>
            <a:r>
              <a:rPr lang="en-US" u="sng" dirty="0"/>
              <a:t>****(FK</a:t>
            </a:r>
            <a:r>
              <a:rPr lang="en-US" dirty="0"/>
              <a:t>))</a:t>
            </a:r>
          </a:p>
          <a:p>
            <a:pPr marL="0" indent="0">
              <a:buNone/>
            </a:pPr>
            <a:r>
              <a:rPr lang="en-US" dirty="0"/>
              <a:t>	*Reference Exam</a:t>
            </a:r>
          </a:p>
          <a:p>
            <a:pPr marL="0" indent="0">
              <a:buNone/>
            </a:pPr>
            <a:r>
              <a:rPr lang="en-US" dirty="0"/>
              <a:t>	**Reference Repository</a:t>
            </a:r>
          </a:p>
          <a:p>
            <a:pPr marL="0" indent="0">
              <a:buNone/>
            </a:pPr>
            <a:r>
              <a:rPr lang="en-US" dirty="0"/>
              <a:t>	*** Reference Question</a:t>
            </a:r>
          </a:p>
          <a:p>
            <a:pPr marL="0" indent="0">
              <a:buNone/>
            </a:pPr>
            <a:r>
              <a:rPr lang="en-US" dirty="0"/>
              <a:t>	**** Reference Answer</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23288475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color block</Template>
  <TotalTime>345</TotalTime>
  <Words>643</Words>
  <Application>Microsoft Office PowerPoint</Application>
  <PresentationFormat>Widescreen</PresentationFormat>
  <Paragraphs>59</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Arial Black</vt:lpstr>
      <vt:lpstr>Calibri</vt:lpstr>
      <vt:lpstr>Courier New</vt:lpstr>
      <vt:lpstr>David</vt:lpstr>
      <vt:lpstr>Sabon Next LT</vt:lpstr>
      <vt:lpstr>Custom</vt:lpstr>
      <vt:lpstr>Database project</vt:lpstr>
      <vt:lpstr>PowerPoint Presentation</vt:lpstr>
      <vt:lpstr>requirements</vt:lpstr>
      <vt:lpstr>users of the system</vt:lpstr>
      <vt:lpstr>erd</vt:lpstr>
      <vt:lpstr>Table layout</vt:lpstr>
      <vt:lpstr>Table layout</vt:lpstr>
      <vt:lpstr>Table 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Neta Ben mordechai</dc:creator>
  <cp:lastModifiedBy>Neta Ben mordechai</cp:lastModifiedBy>
  <cp:revision>14</cp:revision>
  <dcterms:created xsi:type="dcterms:W3CDTF">2024-09-12T10:01:23Z</dcterms:created>
  <dcterms:modified xsi:type="dcterms:W3CDTF">2024-09-14T12:51:17Z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