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5fb5462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" name="Google Shape;67;g1b5fb5462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c6e85d2489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1c6e85d248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6e85d2489_0_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1c6e85d248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c6e85d2489_0_1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1c6e85d2489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c6e85d2489_0_1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1c6e85d2489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c6e85d2489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1c6e85d2489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c6e85d2489_0_2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1c6e85d248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6e85d2489_0_2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1c6e85d2489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c6e85d2489_0_2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1c6e85d2489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c6e85d2489_0_2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c6e85d2489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c6e85d2489_0_2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1c6e85d2489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6e85d2489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1c6e85d248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c6e85d2489_0_2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1c6e85d2489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c6e85d2489_0_2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1c6e85d2489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c6e85d2489_0_2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1c6e85d2489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c6e85d2489_0_2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1c6e85d2489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c6e85d2489_0_2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1c6e85d2489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c6e85d2489_0_3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1c6e85d2489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c6e85d2489_0_3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g1c6e85d2489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c6e85d2489_0_3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1c6e85d2489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c6e85d2489_0_3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1c6e85d2489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c6e85d2489_0_3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1c6e85d2489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b5fb5462f3_0_3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b5fb5462f3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b5fb5462f3_0_1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9" name="Google Shape;389;g1b5fb5462f3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5def1b9a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1d5def1b9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c22f88ffd8_0_1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c22f88ffd8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5def1b9a1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d5def1b9a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5def1b9a1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1d5def1b9a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5def1b9a1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d5def1b9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b5fb5462f3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1b5fb5462f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rmAutofit/>
          </a:bodyPr>
          <a:lstStyle>
            <a:lvl1pPr marL="457200" lvl="0" indent="-2730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615357" y="828675"/>
            <a:ext cx="69300" cy="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endParaRPr sz="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75859" y="1723378"/>
            <a:ext cx="6456600" cy="17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" sz="2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안녕하세요.</a:t>
            </a:r>
            <a:endParaRPr sz="6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" sz="2700" b="1">
                <a:solidFill>
                  <a:schemeClr val="dk1"/>
                </a:solidFill>
                <a:highlight>
                  <a:schemeClr val="lt1"/>
                </a:highlight>
              </a:rPr>
              <a:t>시그니처 </a:t>
            </a:r>
            <a:r>
              <a:rPr lang="ko" sz="2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강</a:t>
            </a:r>
            <a:r>
              <a:rPr lang="ko" sz="2700" b="1">
                <a:solidFill>
                  <a:schemeClr val="dk1"/>
                </a:solidFill>
                <a:highlight>
                  <a:schemeClr val="lt1"/>
                </a:highlight>
              </a:rPr>
              <a:t>의</a:t>
            </a:r>
            <a:endParaRPr sz="27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" sz="2700" b="1">
                <a:solidFill>
                  <a:schemeClr val="dk1"/>
                </a:solidFill>
                <a:highlight>
                  <a:schemeClr val="lt1"/>
                </a:highlight>
              </a:rPr>
              <a:t>Course 2. </a:t>
            </a:r>
            <a:r>
              <a:rPr lang="ko" sz="2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</a:t>
            </a:r>
            <a:r>
              <a:rPr lang="ko" sz="2700" b="1">
                <a:solidFill>
                  <a:schemeClr val="dk1"/>
                </a:solidFill>
                <a:highlight>
                  <a:schemeClr val="lt1"/>
                </a:highlight>
              </a:rPr>
              <a:t>웹 개발 입문/실전을</a:t>
            </a:r>
            <a:r>
              <a:rPr lang="ko" sz="2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7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" sz="2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진행하는 </a:t>
            </a:r>
            <a:r>
              <a:rPr lang="ko" sz="2700" b="1">
                <a:solidFill>
                  <a:schemeClr val="dk1"/>
                </a:solidFill>
                <a:highlight>
                  <a:schemeClr val="lt1"/>
                </a:highlight>
              </a:rPr>
              <a:t>예상국</a:t>
            </a:r>
            <a:r>
              <a:rPr lang="ko" sz="2700" b="1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입니다.</a:t>
            </a:r>
            <a:endParaRPr sz="500" b="1" i="0" u="none" strike="noStrike" cap="non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</a:t>
            </a:fld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74900" y="3584246"/>
            <a:ext cx="23082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 b="1">
                <a:solidFill>
                  <a:srgbClr val="ED234B"/>
                </a:solidFill>
              </a:rPr>
              <a:t>[ Course 2 ]</a:t>
            </a:r>
            <a:r>
              <a:rPr lang="ko" sz="700" b="1" i="0" u="none" strike="noStrike" cap="none">
                <a:solidFill>
                  <a:srgbClr val="ED234B"/>
                </a:solidFill>
              </a:rPr>
              <a:t>  </a:t>
            </a:r>
            <a:r>
              <a:rPr lang="ko" sz="700" b="1" i="0" u="none" strike="noStrike" cap="none">
                <a:solidFill>
                  <a:schemeClr val="dk1"/>
                </a:solidFill>
              </a:rPr>
              <a:t>백엔드 </a:t>
            </a:r>
            <a:r>
              <a:rPr lang="ko" sz="700" b="1">
                <a:solidFill>
                  <a:schemeClr val="dk1"/>
                </a:solidFill>
              </a:rPr>
              <a:t>웹 개발 입문/실전</a:t>
            </a:r>
            <a:endParaRPr sz="7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PART1  | </a:t>
            </a:r>
            <a:r>
              <a:rPr lang="ko" sz="700">
                <a:solidFill>
                  <a:schemeClr val="dk1"/>
                </a:solidFill>
              </a:rPr>
              <a:t>웹 개발 입문과 데이터베이스</a:t>
            </a:r>
            <a:br>
              <a:rPr lang="ko" sz="700" i="0" u="none" strike="noStrike" cap="none">
                <a:solidFill>
                  <a:schemeClr val="dk1"/>
                </a:solidFill>
              </a:rPr>
            </a:br>
            <a:r>
              <a:rPr lang="ko" sz="700">
                <a:solidFill>
                  <a:srgbClr val="ED234B"/>
                </a:solidFill>
              </a:rPr>
              <a:t>PART2  | </a:t>
            </a:r>
            <a:r>
              <a:rPr lang="ko" sz="700">
                <a:solidFill>
                  <a:schemeClr val="dk1"/>
                </a:solidFill>
              </a:rPr>
              <a:t>웹 서비스 개발 실전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PART3  | </a:t>
            </a:r>
            <a:r>
              <a:rPr lang="ko" sz="700">
                <a:solidFill>
                  <a:schemeClr val="dk1"/>
                </a:solidFill>
              </a:rPr>
              <a:t>최신/심화 웹 개발 실전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id="73" name="Google Shape;73;p15" descr="텍스트, 클립아트, 표지판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110" y="1437680"/>
            <a:ext cx="1134571" cy="1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lt1"/>
                </a:solidFill>
              </a:rPr>
              <a:t>개발환경 설치</a:t>
            </a:r>
            <a:endParaRPr sz="500"/>
          </a:p>
        </p:txBody>
      </p:sp>
      <p:sp>
        <p:nvSpPr>
          <p:cNvPr id="185" name="Google Shape;185;p24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0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91" name="Google Shape;191;p2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개발 환경 설치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92" name="Google Shape;192;p25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개발환경 설치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Intellij 설치하기</a:t>
            </a:r>
            <a:endParaRPr sz="900" b="1">
              <a:solidFill>
                <a:schemeClr val="dk1"/>
              </a:solidFill>
            </a:endParaRPr>
          </a:p>
        </p:txBody>
      </p:sp>
      <p:pic>
        <p:nvPicPr>
          <p:cNvPr id="195" name="Google Shape;19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687" y="1780188"/>
            <a:ext cx="4927275" cy="281364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/>
          <p:nvPr/>
        </p:nvSpPr>
        <p:spPr>
          <a:xfrm>
            <a:off x="907684" y="1231127"/>
            <a:ext cx="60135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53585F"/>
                </a:solidFill>
              </a:rPr>
              <a:t>Google 에 Intellij 라고 검색 합니다.</a:t>
            </a:r>
            <a:endParaRPr sz="170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0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02" name="Google Shape;202;p2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개발 환경 설치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  <p:sp>
        <p:nvSpPr>
          <p:cNvPr id="204" name="Google Shape;204;p26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개발환경 설치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Intellij 설치하기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907684" y="1231127"/>
            <a:ext cx="60135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53585F"/>
                </a:solidFill>
              </a:rPr>
              <a:t>가장 상단 또는 jetbrains.com 이라고 되어있는 곳을 클릭 </a:t>
            </a:r>
            <a:br>
              <a:rPr lang="ko" sz="1700">
                <a:solidFill>
                  <a:srgbClr val="53585F"/>
                </a:solidFill>
              </a:rPr>
            </a:br>
            <a:r>
              <a:rPr lang="ko" sz="1700">
                <a:solidFill>
                  <a:srgbClr val="53585F"/>
                </a:solidFill>
              </a:rPr>
              <a:t>또는 다음의 주소로 이동 합니다. </a:t>
            </a:r>
            <a:br>
              <a:rPr lang="ko" sz="1700">
                <a:solidFill>
                  <a:srgbClr val="53585F"/>
                </a:solidFill>
              </a:rPr>
            </a:br>
            <a:r>
              <a:rPr lang="ko" sz="1700">
                <a:solidFill>
                  <a:srgbClr val="53585F"/>
                </a:solidFill>
              </a:rPr>
              <a:t>https://www.jetbrains.com/idea/download</a:t>
            </a:r>
            <a:endParaRPr sz="170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675" y="2125550"/>
            <a:ext cx="5006748" cy="260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0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13" name="Google Shape;213;p2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개발 환경 설치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14" name="Google Shape;214;p27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개발환경 설치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Intellij 설치하기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907684" y="1231127"/>
            <a:ext cx="60135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53585F"/>
                </a:solidFill>
              </a:rPr>
              <a:t>Community Edition 을 다운 받습니다.</a:t>
            </a:r>
            <a:endParaRPr sz="170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675" y="1652927"/>
            <a:ext cx="3288052" cy="3068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0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24" name="Google Shape;224;p2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개발 환경 설치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25" name="Google Shape;225;p28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14</a:t>
            </a:fld>
            <a:endParaRPr/>
          </a:p>
        </p:txBody>
      </p:sp>
      <p:sp>
        <p:nvSpPr>
          <p:cNvPr id="226" name="Google Shape;226;p2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개발환경 설치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Intellij 설치하기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907684" y="1231127"/>
            <a:ext cx="60135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53585F"/>
                </a:solidFill>
              </a:rPr>
              <a:t>설치 옵션은 default로 설정해 줍니다.</a:t>
            </a:r>
            <a:endParaRPr sz="170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675" y="1779927"/>
            <a:ext cx="4052104" cy="3068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0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35" name="Google Shape;235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개발 환경 설치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36" name="Google Shape;236;p29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15</a:t>
            </a:fld>
            <a:endParaRPr/>
          </a:p>
        </p:txBody>
      </p:sp>
      <p:sp>
        <p:nvSpPr>
          <p:cNvPr id="237" name="Google Shape;237;p29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개발환경 설치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Intellij 설치하기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239" name="Google Shape;239;p29"/>
          <p:cNvSpPr/>
          <p:nvPr/>
        </p:nvSpPr>
        <p:spPr>
          <a:xfrm>
            <a:off x="907684" y="1231127"/>
            <a:ext cx="60135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53585F"/>
                </a:solidFill>
              </a:rPr>
              <a:t>설치 옵션은 선택 사항이나, 필요한 부분만 체크해 줍니다.</a:t>
            </a:r>
            <a:endParaRPr sz="170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675" y="1779927"/>
            <a:ext cx="4008588" cy="3068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0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46" name="Google Shape;246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개발 환경 설치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47" name="Google Shape;247;p3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16</a:t>
            </a:fld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개발환경 설치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0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Intellij 설치하기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250" name="Google Shape;250;p30"/>
          <p:cNvSpPr/>
          <p:nvPr/>
        </p:nvSpPr>
        <p:spPr>
          <a:xfrm>
            <a:off x="907684" y="1231127"/>
            <a:ext cx="60135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53585F"/>
                </a:solidFill>
              </a:rPr>
              <a:t>설치 진행 중</a:t>
            </a:r>
            <a:endParaRPr sz="170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675" y="1681102"/>
            <a:ext cx="4006246" cy="3068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0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57" name="Google Shape;257;p3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개발 환경 설치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58" name="Google Shape;258;p31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17</a:t>
            </a:fld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개발환경 설치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1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Intellij 설치하기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907684" y="1231127"/>
            <a:ext cx="60135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53585F"/>
                </a:solidFill>
              </a:rPr>
              <a:t>약관 동의</a:t>
            </a:r>
            <a:endParaRPr sz="170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675" y="1695202"/>
            <a:ext cx="3889847" cy="3068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0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68" name="Google Shape;268;p3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개발 환경 설치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69" name="Google Shape;269;p32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18</a:t>
            </a:fld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개발환경 설치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2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Intellij 설치하기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272" name="Google Shape;272;p32"/>
          <p:cNvSpPr/>
          <p:nvPr/>
        </p:nvSpPr>
        <p:spPr>
          <a:xfrm>
            <a:off x="907684" y="1231127"/>
            <a:ext cx="60135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53585F"/>
                </a:solidFill>
              </a:rPr>
              <a:t>보안 경고 창이 나올 수도 있지만 허용 또는 취소</a:t>
            </a:r>
            <a:endParaRPr sz="170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675" y="1652927"/>
            <a:ext cx="4268960" cy="3068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0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79" name="Google Shape;279;p3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개발 환경 설치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80" name="Google Shape;280;p33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19</a:t>
            </a:fld>
            <a:endParaRPr/>
          </a:p>
        </p:txBody>
      </p:sp>
      <p:sp>
        <p:nvSpPr>
          <p:cNvPr id="281" name="Google Shape;281;p33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개발환경 설치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3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Intellij 설치하기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283" name="Google Shape;283;p33"/>
          <p:cNvSpPr/>
          <p:nvPr/>
        </p:nvSpPr>
        <p:spPr>
          <a:xfrm>
            <a:off x="907684" y="1231127"/>
            <a:ext cx="60135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53585F"/>
                </a:solidFill>
              </a:rPr>
              <a:t>Intellij 설치 완료</a:t>
            </a:r>
            <a:endParaRPr sz="170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675" y="1652927"/>
            <a:ext cx="3763207" cy="3068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lt1"/>
                </a:solidFill>
              </a:rPr>
              <a:t>강사소개</a:t>
            </a:r>
            <a:endParaRPr sz="500"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lt1"/>
                </a:solidFill>
              </a:rPr>
              <a:t>JDK Install</a:t>
            </a:r>
            <a:endParaRPr sz="500"/>
          </a:p>
        </p:txBody>
      </p:sp>
      <p:sp>
        <p:nvSpPr>
          <p:cNvPr id="290" name="Google Shape;290;p34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0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296" name="Google Shape;296;p3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개발 환경 설치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297" name="Google Shape;297;p35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21</a:t>
            </a:fld>
            <a:endParaRPr/>
          </a:p>
        </p:txBody>
      </p:sp>
      <p:sp>
        <p:nvSpPr>
          <p:cNvPr id="298" name="Google Shape;298;p35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개발환경 설치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5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JDK 설치하기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300" name="Google Shape;300;p35"/>
          <p:cNvSpPr/>
          <p:nvPr/>
        </p:nvSpPr>
        <p:spPr>
          <a:xfrm>
            <a:off x="907684" y="1231127"/>
            <a:ext cx="60135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53585F"/>
                </a:solidFill>
              </a:rPr>
              <a:t>New를 눌러서 신규를 누르면 JDK 를 찾습니다.</a:t>
            </a:r>
            <a:endParaRPr sz="170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675" y="1671727"/>
            <a:ext cx="3714756" cy="3068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0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307" name="Google Shape;307;p3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개발 환경 설치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08" name="Google Shape;308;p36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22</a:t>
            </a:fld>
            <a:endParaRPr/>
          </a:p>
        </p:txBody>
      </p:sp>
      <p:sp>
        <p:nvSpPr>
          <p:cNvPr id="309" name="Google Shape;309;p36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개발환경 설치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6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JDK 설치하기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311" name="Google Shape;311;p36"/>
          <p:cNvSpPr/>
          <p:nvPr/>
        </p:nvSpPr>
        <p:spPr>
          <a:xfrm>
            <a:off x="907684" y="1231127"/>
            <a:ext cx="60135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53585F"/>
                </a:solidFill>
              </a:rPr>
              <a:t>Amazon Corretto 버전을 선택해서 다운로드 합니다.</a:t>
            </a:r>
            <a:endParaRPr sz="170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675" y="1779927"/>
            <a:ext cx="3950021" cy="3068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lt1"/>
                </a:solidFill>
              </a:rPr>
              <a:t>Hello Spring Boot</a:t>
            </a:r>
            <a:endParaRPr sz="500"/>
          </a:p>
        </p:txBody>
      </p:sp>
      <p:sp>
        <p:nvSpPr>
          <p:cNvPr id="318" name="Google Shape;318;p37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0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324" name="Google Shape;324;p3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개발 환경 설치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25" name="Google Shape;325;p38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24</a:t>
            </a:fld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개발환경 설치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8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Hello Spring Boot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907684" y="1231127"/>
            <a:ext cx="60135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53585F"/>
                </a:solidFill>
              </a:rPr>
              <a:t>Community Version 에서는 Spring initializr 을 지원하지 않습니다.</a:t>
            </a:r>
            <a:br>
              <a:rPr lang="ko" sz="1700">
                <a:solidFill>
                  <a:srgbClr val="53585F"/>
                </a:solidFill>
              </a:rPr>
            </a:br>
            <a:br>
              <a:rPr lang="ko" sz="1700">
                <a:solidFill>
                  <a:srgbClr val="53585F"/>
                </a:solidFill>
              </a:rPr>
            </a:br>
            <a:r>
              <a:rPr lang="ko" sz="1700">
                <a:solidFill>
                  <a:srgbClr val="53585F"/>
                </a:solidFill>
              </a:rPr>
              <a:t>직접 Google에 Spring initializr 를 검색 합니다.</a:t>
            </a:r>
            <a:endParaRPr sz="170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675" y="2381001"/>
            <a:ext cx="4234950" cy="21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0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335" name="Google Shape;335;p3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개발 환경 설치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36" name="Google Shape;336;p39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25</a:t>
            </a:fld>
            <a:endParaRPr/>
          </a:p>
        </p:txBody>
      </p:sp>
      <p:sp>
        <p:nvSpPr>
          <p:cNvPr id="337" name="Google Shape;337;p39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개발환경 설치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9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Hello Spring Boot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339" name="Google Shape;339;p39"/>
          <p:cNvSpPr/>
          <p:nvPr/>
        </p:nvSpPr>
        <p:spPr>
          <a:xfrm>
            <a:off x="907684" y="1231127"/>
            <a:ext cx="60135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53585F"/>
                </a:solidFill>
              </a:rPr>
              <a:t>검색 결과 중 아래의 결과와 동일한 링크 클릭 하시거나</a:t>
            </a:r>
            <a:br>
              <a:rPr lang="ko" sz="1700">
                <a:solidFill>
                  <a:srgbClr val="53585F"/>
                </a:solidFill>
              </a:rPr>
            </a:br>
            <a:r>
              <a:rPr lang="ko" sz="1700">
                <a:solidFill>
                  <a:srgbClr val="53585F"/>
                </a:solidFill>
              </a:rPr>
              <a:t>직접 아래의 주소로 이동 합니다.</a:t>
            </a:r>
            <a:br>
              <a:rPr lang="ko" sz="1700">
                <a:solidFill>
                  <a:srgbClr val="53585F"/>
                </a:solidFill>
              </a:rPr>
            </a:br>
            <a:br>
              <a:rPr lang="ko" sz="1700">
                <a:solidFill>
                  <a:srgbClr val="53585F"/>
                </a:solidFill>
              </a:rPr>
            </a:br>
            <a:r>
              <a:rPr lang="ko" sz="1700">
                <a:solidFill>
                  <a:srgbClr val="53585F"/>
                </a:solidFill>
              </a:rPr>
              <a:t>https://start.spring.io</a:t>
            </a:r>
            <a:endParaRPr sz="170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675" y="2418577"/>
            <a:ext cx="3696575" cy="2116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0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346" name="Google Shape;346;p4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개발 환경 설치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47" name="Google Shape;347;p4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26</a:t>
            </a:fld>
            <a:endParaRPr/>
          </a:p>
        </p:txBody>
      </p:sp>
      <p:sp>
        <p:nvSpPr>
          <p:cNvPr id="348" name="Google Shape;348;p4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개발환경 설치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0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Hello Spring Boot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907684" y="1231127"/>
            <a:ext cx="60135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53585F"/>
                </a:solidFill>
              </a:rPr>
              <a:t>여러가지 옵션 중에 아래와 같이 옵션을 선택 합니다.</a:t>
            </a:r>
            <a:endParaRPr sz="170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675" y="1779927"/>
            <a:ext cx="3664486" cy="3068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0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357" name="Google Shape;357;p4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개발 환경 설치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58" name="Google Shape;358;p41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27</a:t>
            </a:fld>
            <a:endParaRPr/>
          </a:p>
        </p:txBody>
      </p:sp>
      <p:sp>
        <p:nvSpPr>
          <p:cNvPr id="359" name="Google Shape;359;p41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개발환경 설치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1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Hello Spring Boot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361" name="Google Shape;361;p41"/>
          <p:cNvSpPr/>
          <p:nvPr/>
        </p:nvSpPr>
        <p:spPr>
          <a:xfrm>
            <a:off x="907684" y="1231127"/>
            <a:ext cx="60135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53585F"/>
                </a:solidFill>
              </a:rPr>
              <a:t>Intellij 에서 해당 프로젝트를 열어 줍니다.</a:t>
            </a:r>
            <a:endParaRPr sz="170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675" y="1643525"/>
            <a:ext cx="2731793" cy="310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1455" y="1643524"/>
            <a:ext cx="3709570" cy="13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1450" y="3120225"/>
            <a:ext cx="3709575" cy="16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0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370" name="Google Shape;370;p4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개발 환경 설치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71" name="Google Shape;371;p42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28</a:t>
            </a:fld>
            <a:endParaRPr/>
          </a:p>
        </p:txBody>
      </p:sp>
      <p:sp>
        <p:nvSpPr>
          <p:cNvPr id="372" name="Google Shape;372;p42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개발환경 설치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2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Hello Spring Boot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374" name="Google Shape;374;p42"/>
          <p:cNvSpPr/>
          <p:nvPr/>
        </p:nvSpPr>
        <p:spPr>
          <a:xfrm>
            <a:off x="907684" y="1231127"/>
            <a:ext cx="60135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53585F"/>
                </a:solidFill>
              </a:rPr>
              <a:t>Intellij 에서 해당 프로젝트를 열어 줍니다.</a:t>
            </a:r>
            <a:endParaRPr sz="170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675" y="1597427"/>
            <a:ext cx="4286417" cy="3068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0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381" name="Google Shape;381;p4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개발 환경 설치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382" name="Google Shape;382;p43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29</a:t>
            </a:fld>
            <a:endParaRPr/>
          </a:p>
        </p:txBody>
      </p:sp>
      <p:sp>
        <p:nvSpPr>
          <p:cNvPr id="383" name="Google Shape;383;p43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개발환경 설치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3"/>
          <p:cNvSpPr/>
          <p:nvPr/>
        </p:nvSpPr>
        <p:spPr>
          <a:xfrm>
            <a:off x="2222448" y="546497"/>
            <a:ext cx="5572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chemeClr val="dk1"/>
                </a:solidFill>
              </a:rPr>
              <a:t>Hello Spring Boot</a:t>
            </a:r>
            <a:endParaRPr sz="900" b="1">
              <a:solidFill>
                <a:schemeClr val="dk1"/>
              </a:solidFill>
            </a:endParaRPr>
          </a:p>
        </p:txBody>
      </p:sp>
      <p:sp>
        <p:nvSpPr>
          <p:cNvPr id="385" name="Google Shape;385;p43"/>
          <p:cNvSpPr/>
          <p:nvPr/>
        </p:nvSpPr>
        <p:spPr>
          <a:xfrm>
            <a:off x="907684" y="1231127"/>
            <a:ext cx="60135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53585F"/>
                </a:solidFill>
              </a:rPr>
              <a:t>Main Class에서 실행해 봅니다</a:t>
            </a:r>
            <a:endParaRPr sz="170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7675" y="1597427"/>
            <a:ext cx="4296306" cy="3068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0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85" name="Google Shape;85;p1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강의 소개 및 </a:t>
            </a:r>
            <a:endParaRPr sz="800">
              <a:solidFill>
                <a:srgbClr val="FFFFFF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강사 소개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강사소개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907680" y="1779958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4051136" y="1779958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914415" y="1908188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7391FF"/>
                </a:solidFill>
              </a:rPr>
              <a:t>SK 엠앤서비스</a:t>
            </a:r>
            <a:endParaRPr sz="500"/>
          </a:p>
        </p:txBody>
      </p:sp>
      <p:sp>
        <p:nvSpPr>
          <p:cNvPr id="91" name="Google Shape;91;p17"/>
          <p:cNvSpPr/>
          <p:nvPr/>
        </p:nvSpPr>
        <p:spPr>
          <a:xfrm>
            <a:off x="907680" y="2389558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4051136" y="2389558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914415" y="2502196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7391FF"/>
                </a:solidFill>
              </a:rPr>
              <a:t>카카오</a:t>
            </a:r>
            <a:endParaRPr sz="500"/>
          </a:p>
        </p:txBody>
      </p:sp>
      <p:sp>
        <p:nvSpPr>
          <p:cNvPr id="94" name="Google Shape;94;p17"/>
          <p:cNvSpPr/>
          <p:nvPr/>
        </p:nvSpPr>
        <p:spPr>
          <a:xfrm>
            <a:off x="907680" y="2999158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4051136" y="2999158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914415" y="3120911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7391FF"/>
                </a:solidFill>
              </a:rPr>
              <a:t>카카오페이</a:t>
            </a:r>
            <a:endParaRPr sz="500"/>
          </a:p>
        </p:txBody>
      </p:sp>
      <p:sp>
        <p:nvSpPr>
          <p:cNvPr id="97" name="Google Shape;97;p17"/>
          <p:cNvSpPr/>
          <p:nvPr/>
        </p:nvSpPr>
        <p:spPr>
          <a:xfrm>
            <a:off x="907680" y="3608758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4051136" y="3608758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38218" y="1941995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38218" y="2551595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38218" y="3161195"/>
            <a:ext cx="976313" cy="1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38218" y="3770795"/>
            <a:ext cx="976313" cy="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914415" y="3724034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7391FF"/>
                </a:solidFill>
              </a:rPr>
              <a:t>뱅크샐러드</a:t>
            </a:r>
            <a:endParaRPr sz="500"/>
          </a:p>
        </p:txBody>
      </p:sp>
      <p:sp>
        <p:nvSpPr>
          <p:cNvPr id="104" name="Google Shape;104;p17"/>
          <p:cNvSpPr/>
          <p:nvPr/>
        </p:nvSpPr>
        <p:spPr>
          <a:xfrm>
            <a:off x="4057871" y="1908188"/>
            <a:ext cx="28578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FFFF"/>
                </a:solidFill>
              </a:rPr>
              <a:t>Android</a:t>
            </a:r>
            <a:endParaRPr sz="500"/>
          </a:p>
        </p:txBody>
      </p:sp>
      <p:sp>
        <p:nvSpPr>
          <p:cNvPr id="105" name="Google Shape;105;p17"/>
          <p:cNvSpPr/>
          <p:nvPr/>
        </p:nvSpPr>
        <p:spPr>
          <a:xfrm>
            <a:off x="4057871" y="2502196"/>
            <a:ext cx="28578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FFFF"/>
                </a:solidFill>
              </a:rPr>
              <a:t> Back-end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4057871" y="3120911"/>
            <a:ext cx="28578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FFFF"/>
                </a:solidFill>
              </a:rPr>
              <a:t>Back-end</a:t>
            </a:r>
            <a:endParaRPr sz="500"/>
          </a:p>
        </p:txBody>
      </p:sp>
      <p:sp>
        <p:nvSpPr>
          <p:cNvPr id="107" name="Google Shape;107;p17"/>
          <p:cNvSpPr/>
          <p:nvPr/>
        </p:nvSpPr>
        <p:spPr>
          <a:xfrm>
            <a:off x="4057871" y="3724034"/>
            <a:ext cx="28578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FFFF"/>
                </a:solidFill>
              </a:rPr>
              <a:t>Back-end Leader</a:t>
            </a:r>
            <a:endParaRPr sz="500"/>
          </a:p>
        </p:txBody>
      </p:sp>
      <p:sp>
        <p:nvSpPr>
          <p:cNvPr id="108" name="Google Shape;108;p17"/>
          <p:cNvSpPr/>
          <p:nvPr/>
        </p:nvSpPr>
        <p:spPr>
          <a:xfrm>
            <a:off x="907684" y="1231127"/>
            <a:ext cx="60135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53585F"/>
                </a:solidFill>
              </a:rPr>
              <a:t>경력사항</a:t>
            </a:r>
            <a:endParaRPr sz="1700">
              <a:solidFill>
                <a:srgbClr val="53585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907680" y="4218358"/>
            <a:ext cx="2143200" cy="4365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4051136" y="4218358"/>
            <a:ext cx="2857800" cy="436500"/>
          </a:xfrm>
          <a:prstGeom prst="roundRect">
            <a:avLst>
              <a:gd name="adj" fmla="val 16366"/>
            </a:avLst>
          </a:prstGeom>
          <a:solidFill>
            <a:srgbClr val="7391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38218" y="4380395"/>
            <a:ext cx="976313" cy="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/>
          <p:nvPr/>
        </p:nvSpPr>
        <p:spPr>
          <a:xfrm>
            <a:off x="914415" y="4333634"/>
            <a:ext cx="21432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7391FF"/>
                </a:solidFill>
              </a:rPr>
              <a:t>레몬트리</a:t>
            </a:r>
            <a:endParaRPr sz="500"/>
          </a:p>
        </p:txBody>
      </p:sp>
      <p:sp>
        <p:nvSpPr>
          <p:cNvPr id="113" name="Google Shape;113;p17"/>
          <p:cNvSpPr/>
          <p:nvPr/>
        </p:nvSpPr>
        <p:spPr>
          <a:xfrm>
            <a:off x="4057871" y="4333634"/>
            <a:ext cx="2857800" cy="2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FFFF"/>
                </a:solidFill>
              </a:rPr>
              <a:t>Server Team Leader</a:t>
            </a:r>
            <a:endParaRPr sz="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4"/>
          <p:cNvSpPr/>
          <p:nvPr/>
        </p:nvSpPr>
        <p:spPr>
          <a:xfrm>
            <a:off x="3162132" y="1586559"/>
            <a:ext cx="4471800" cy="8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" sz="2800" b="1">
                <a:solidFill>
                  <a:schemeClr val="dk1"/>
                </a:solidFill>
              </a:rPr>
              <a:t>Web과 HTTP 통신에 대해서 알아보기</a:t>
            </a:r>
            <a:endParaRPr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300" b="1" i="0" u="none" strike="noStrike" cap="none">
                <a:solidFill>
                  <a:srgbClr val="ED234B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ko" sz="1300">
                <a:solidFill>
                  <a:schemeClr val="dk1"/>
                </a:solidFill>
              </a:rPr>
              <a:t>WEB 개론</a:t>
            </a:r>
            <a:r>
              <a:rPr lang="ko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4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b="1">
                <a:solidFill>
                  <a:schemeClr val="lt1"/>
                </a:solidFill>
              </a:rPr>
              <a:t>강의 소개</a:t>
            </a:r>
            <a:endParaRPr sz="500"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905755" y="1450890"/>
            <a:ext cx="2619600" cy="1190700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907727" y="1781707"/>
            <a:ext cx="26196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7391FF"/>
                </a:solidFill>
              </a:rPr>
              <a:t>웹 개발 입문과 데이터베이스</a:t>
            </a:r>
            <a:endParaRPr sz="500"/>
          </a:p>
        </p:txBody>
      </p:sp>
      <p:sp>
        <p:nvSpPr>
          <p:cNvPr id="126" name="Google Shape;126;p19"/>
          <p:cNvSpPr/>
          <p:nvPr/>
        </p:nvSpPr>
        <p:spPr>
          <a:xfrm>
            <a:off x="4296877" y="1450890"/>
            <a:ext cx="2619600" cy="1190700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4298849" y="1781707"/>
            <a:ext cx="26196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7391FF"/>
                </a:solidFill>
              </a:rPr>
              <a:t>웹 서비스 개발 실전</a:t>
            </a:r>
            <a:endParaRPr sz="500"/>
          </a:p>
        </p:txBody>
      </p:sp>
      <p:sp>
        <p:nvSpPr>
          <p:cNvPr id="128" name="Google Shape;128;p19"/>
          <p:cNvSpPr/>
          <p:nvPr/>
        </p:nvSpPr>
        <p:spPr>
          <a:xfrm>
            <a:off x="905755" y="3473280"/>
            <a:ext cx="2619600" cy="1190700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907727" y="3804097"/>
            <a:ext cx="26196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7391FF"/>
                </a:solidFill>
              </a:rPr>
              <a:t>최신 | 심화 웹 개발 실전</a:t>
            </a:r>
            <a:endParaRPr sz="500"/>
          </a:p>
        </p:txBody>
      </p:sp>
      <p:sp>
        <p:nvSpPr>
          <p:cNvPr id="130" name="Google Shape;130;p19"/>
          <p:cNvSpPr/>
          <p:nvPr/>
        </p:nvSpPr>
        <p:spPr>
          <a:xfrm>
            <a:off x="4296877" y="3473280"/>
            <a:ext cx="2619600" cy="1190700"/>
          </a:xfrm>
          <a:prstGeom prst="roundRect">
            <a:avLst>
              <a:gd name="adj" fmla="val 1197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4298849" y="3804097"/>
            <a:ext cx="26196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ctr" anchorCtr="0">
            <a:noAutofit/>
          </a:bodyPr>
          <a:lstStyle/>
          <a:p>
            <a:pPr marL="0" marR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7391FF"/>
                </a:solidFill>
              </a:rPr>
              <a:t>Bonus</a:t>
            </a:r>
            <a:endParaRPr sz="500"/>
          </a:p>
        </p:txBody>
      </p:sp>
      <p:sp>
        <p:nvSpPr>
          <p:cNvPr id="132" name="Google Shape;132;p1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0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33" name="Google Shape;133;p1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lvl="1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강의 소개 및 </a:t>
            </a:r>
            <a:endParaRPr sz="800">
              <a:solidFill>
                <a:schemeClr val="lt1"/>
              </a:solidFill>
            </a:endParaRPr>
          </a:p>
          <a:p>
            <a:pPr marL="63500" lvl="1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강사 소개</a:t>
            </a:r>
            <a:endParaRPr sz="800">
              <a:solidFill>
                <a:schemeClr val="lt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>
              <a:solidFill>
                <a:srgbClr val="FFFFFF"/>
              </a:solidFill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강의소개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0100" y="2790451"/>
            <a:ext cx="588843" cy="5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0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42" name="Google Shape;142;p2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lvl="1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강의 소개 및 </a:t>
            </a:r>
            <a:endParaRPr sz="800">
              <a:solidFill>
                <a:schemeClr val="lt1"/>
              </a:solidFill>
            </a:endParaRPr>
          </a:p>
          <a:p>
            <a:pPr marL="63500" lvl="1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강사 소개</a:t>
            </a:r>
            <a:endParaRPr sz="800">
              <a:solidFill>
                <a:schemeClr val="lt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>
              <a:solidFill>
                <a:srgbClr val="FFFFFF"/>
              </a:solidFill>
            </a:endParaRPr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강의소개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300" y="1274975"/>
            <a:ext cx="4678274" cy="29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0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51" name="Google Shape;151;p2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lvl="1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강의 소개 및 </a:t>
            </a:r>
            <a:endParaRPr sz="800">
              <a:solidFill>
                <a:schemeClr val="lt1"/>
              </a:solidFill>
            </a:endParaRPr>
          </a:p>
          <a:p>
            <a:pPr marL="63500" lvl="1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강사 소개</a:t>
            </a:r>
            <a:endParaRPr sz="800">
              <a:solidFill>
                <a:schemeClr val="lt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>
              <a:solidFill>
                <a:srgbClr val="FFFFFF"/>
              </a:solidFill>
            </a:endParaRPr>
          </a:p>
        </p:txBody>
      </p:sp>
      <p:sp>
        <p:nvSpPr>
          <p:cNvPr id="152" name="Google Shape;152;p21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강의소개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250" y="1204500"/>
            <a:ext cx="4234488" cy="36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0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60" name="Google Shape;160;p2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lvl="1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강의 소개 및 </a:t>
            </a:r>
            <a:endParaRPr sz="800">
              <a:solidFill>
                <a:schemeClr val="lt1"/>
              </a:solidFill>
            </a:endParaRPr>
          </a:p>
          <a:p>
            <a:pPr marL="63500" lvl="1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강사 소개</a:t>
            </a:r>
            <a:endParaRPr sz="800">
              <a:solidFill>
                <a:schemeClr val="lt1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800">
              <a:solidFill>
                <a:srgbClr val="FFFFFF"/>
              </a:solidFill>
            </a:endParaRPr>
          </a:p>
        </p:txBody>
      </p:sp>
      <p:sp>
        <p:nvSpPr>
          <p:cNvPr id="161" name="Google Shape;161;p22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강의소개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652" y="1249721"/>
            <a:ext cx="3516325" cy="36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 b="1">
                <a:solidFill>
                  <a:srgbClr val="FFFFFF"/>
                </a:solidFill>
              </a:rPr>
              <a:t>0</a:t>
            </a:r>
            <a:r>
              <a:rPr lang="ko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69" name="Google Shape;169;p2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강의 소개 및 </a:t>
            </a:r>
            <a:endParaRPr sz="800">
              <a:solidFill>
                <a:srgbClr val="FFFFFF"/>
              </a:solidFill>
            </a:endParaRPr>
          </a:p>
          <a:p>
            <a:pPr marL="63500" marR="0" lvl="1" indent="0" algn="l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강사 소개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70" name="Google Shape;170;p23"/>
          <p:cNvSpPr txBox="1">
            <a:spLocks noGrp="1"/>
          </p:cNvSpPr>
          <p:nvPr>
            <p:ph type="sldNum" idx="12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571538" y="547613"/>
            <a:ext cx="1667100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강의소개</a:t>
            </a:r>
            <a:endParaRPr sz="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1337402" y="2031200"/>
            <a:ext cx="5384400" cy="2718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01. 자바는 알고 있으나 웹 서비스를 처음 만들어보고자 하시는 분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1337402" y="2413075"/>
            <a:ext cx="5384400" cy="2718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02. 웹 개발을 해본적 있으나 스프링으로 해보지 않으신 분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1337402" y="2794975"/>
            <a:ext cx="5384400" cy="2718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03. 신규회사 또는 회사에서 웹 서버 개발을 앞두고 있으신 분 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1337402" y="3176875"/>
            <a:ext cx="5384400" cy="2718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04. </a:t>
            </a:r>
            <a:r>
              <a:rPr lang="ko" sz="1100">
                <a:solidFill>
                  <a:schemeClr val="dk1"/>
                </a:solidFill>
              </a:rPr>
              <a:t>TCP 통신에서 웹 기반으로 변경을 하고자 하시는 분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1337397" y="1396517"/>
            <a:ext cx="33726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75" tIns="4775" rIns="4775" bIns="4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다음에 해당되는 분들이 보시면 좋습니다.</a:t>
            </a:r>
            <a:endParaRPr sz="13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1337402" y="3558775"/>
            <a:ext cx="5384400" cy="2718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05. </a:t>
            </a:r>
            <a:r>
              <a:rPr lang="ko" sz="1100">
                <a:solidFill>
                  <a:schemeClr val="dk1"/>
                </a:solidFill>
              </a:rPr>
              <a:t>Kotlin + Spring 을 도입하고자 하시는 분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1337402" y="3940675"/>
            <a:ext cx="5384400" cy="2718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06. </a:t>
            </a:r>
            <a:r>
              <a:rPr lang="ko" sz="1100">
                <a:solidFill>
                  <a:schemeClr val="dk1"/>
                </a:solidFill>
              </a:rPr>
              <a:t>구조적으로 코딩을 하고자 하시는 분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1337402" y="4322575"/>
            <a:ext cx="5384400" cy="271800"/>
          </a:xfrm>
          <a:prstGeom prst="roundRect">
            <a:avLst>
              <a:gd name="adj" fmla="val 1636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07. </a:t>
            </a:r>
            <a:r>
              <a:rPr lang="ko" sz="1100">
                <a:solidFill>
                  <a:schemeClr val="dk1"/>
                </a:solidFill>
              </a:rPr>
              <a:t>스프링에 대해서 조금 더 깊게 알고 싶으신 분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화면 슬라이드 쇼(16:9)</PresentationFormat>
  <Paragraphs>177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Arial</vt:lpstr>
      <vt:lpstr>Calibri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데이원 ga15</cp:lastModifiedBy>
  <cp:revision>1</cp:revision>
  <dcterms:modified xsi:type="dcterms:W3CDTF">2023-02-15T02:03:07Z</dcterms:modified>
</cp:coreProperties>
</file>