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1D139B-FAC4-4571-851D-B86E66E875E2}">
  <a:tblStyle styleId="{E11D139B-FAC4-4571-851D-B86E66E875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CE4198-3115-43BA-8A40-4B915C5249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5fb5462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g1b5fb5462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4d7dfaf5c_0_5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1d4d7dfaf5c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4d7dfaf5c_0_5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d4d7dfaf5c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4d7dfaf5c_0_4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g1d4d7dfaf5c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4d7dfaf5c_0_4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1d4d7dfaf5c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d4d7dfaf5c_0_4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1d4d7dfaf5c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d769ce73e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1d769ce73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d4d7dfaf5c_0_4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1d4d7dfaf5c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d4d7dfaf5c_0_4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1d4d7dfaf5c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d4d7dfaf5c_0_5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1d4d7dfaf5c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4d7dfaf5c_0_5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1d4d7dfaf5c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b5fb5462f3_0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g1b5fb5462f3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d4d7dfaf5c_0_4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1d4d7dfaf5c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d4d7dfaf5c_0_4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1d4d7dfaf5c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d4d7dfaf5c_0_4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1d4d7dfaf5c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d4d7dfaf5c_0_4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1d4d7dfaf5c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d4d7dfaf5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1d4d7dfaf5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4d7dfaf5c_0_4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1d4d7dfaf5c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d4d7dfaf5c_0_4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1d4d7dfaf5c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d7bdf53b5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1d7bdf53b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d7bdf53b54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1d7bdf53b5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d4d7dfaf5c_0_5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g1d4d7dfaf5c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4d7dfaf5c_0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d4d7dfaf5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d4d7dfaf5c_0_5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1d4d7dfaf5c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d4d7dfaf5c_0_6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1d4d7dfaf5c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d4d7dfaf5c_0_6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1d4d7dfaf5c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d4d7dfaf5c_0_6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g1d4d7dfaf5c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5fb5462f3_0_3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b5fb5462f3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4d7dfaf5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1d4d7dfaf5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4d7dfaf5c_0_5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1d4d7dfaf5c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4d7dfaf5c_0_5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1d4d7dfaf5c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4d7dfaf5c_0_5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1d4d7dfaf5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4d7dfaf5c_0_5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1d4d7dfaf5c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안녕하세요.</a:t>
            </a:r>
            <a:endParaRPr sz="6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시그니처 </a:t>
            </a: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강</a:t>
            </a: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의</a:t>
            </a:r>
            <a:endParaRPr sz="27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Course 2. </a:t>
            </a: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</a:t>
            </a: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웹 개발 입문/실전을</a:t>
            </a: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7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진행하는 </a:t>
            </a: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예상국</a:t>
            </a: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입니다.</a:t>
            </a:r>
            <a:endParaRPr sz="5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74900" y="3584246"/>
            <a:ext cx="23082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b="1">
                <a:solidFill>
                  <a:srgbClr val="ED234B"/>
                </a:solidFill>
              </a:rPr>
              <a:t>[ Course 2 ]</a:t>
            </a:r>
            <a:r>
              <a:rPr lang="ko" sz="700" b="1" i="0" u="none" strike="noStrike" cap="none">
                <a:solidFill>
                  <a:srgbClr val="ED234B"/>
                </a:solidFill>
              </a:rPr>
              <a:t>  </a:t>
            </a:r>
            <a:r>
              <a:rPr lang="ko" sz="700" b="1" i="0" u="none" strike="noStrike" cap="none">
                <a:solidFill>
                  <a:schemeClr val="dk1"/>
                </a:solidFill>
              </a:rPr>
              <a:t>백엔드 </a:t>
            </a:r>
            <a:r>
              <a:rPr lang="ko" sz="700" b="1">
                <a:solidFill>
                  <a:schemeClr val="dk1"/>
                </a:solidFill>
              </a:rPr>
              <a:t>웹 개발 입문/실전</a:t>
            </a:r>
            <a:endParaRPr sz="7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PART1  | </a:t>
            </a:r>
            <a:r>
              <a:rPr lang="ko" sz="700">
                <a:solidFill>
                  <a:schemeClr val="dk1"/>
                </a:solidFill>
              </a:rPr>
              <a:t>웹 개발 입문과 데이터베이스</a:t>
            </a:r>
            <a:br>
              <a:rPr lang="ko" sz="700" i="0" u="none" strike="noStrike" cap="none">
                <a:solidFill>
                  <a:schemeClr val="dk1"/>
                </a:solidFill>
              </a:rPr>
            </a:br>
            <a:r>
              <a:rPr lang="ko" sz="700">
                <a:solidFill>
                  <a:srgbClr val="ED234B"/>
                </a:solidFill>
              </a:rPr>
              <a:t>PART2  | </a:t>
            </a:r>
            <a:r>
              <a:rPr lang="ko" sz="700">
                <a:solidFill>
                  <a:schemeClr val="dk1"/>
                </a:solidFill>
              </a:rPr>
              <a:t>웹 서비스 개발 실전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PART3  | </a:t>
            </a:r>
            <a:r>
              <a:rPr lang="ko" sz="700">
                <a:solidFill>
                  <a:schemeClr val="dk1"/>
                </a:solidFill>
              </a:rPr>
              <a:t>최신/심화 웹 개발 실전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73" name="Google Shape;73;p15" descr="텍스트, 클립아트, 표지판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34" name="Google Shape;234;p2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HTTP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5" name="Google Shape;235;p24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HTTP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7" name="Google Shape;237;p24"/>
          <p:cNvGraphicFramePr/>
          <p:nvPr/>
        </p:nvGraphicFramePr>
        <p:xfrm>
          <a:off x="722350" y="190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{E11D139B-FAC4-4571-851D-B86E66E875E2}</a:tableStyleId>
              </a:tblPr>
              <a:tblGrid>
                <a:gridCol w="59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내용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1XX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처리중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처리가 계속 되고 있는 상태. 클라이언트는 요청을 계속 하거나 서버의 지시에 따라서 재요청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2XX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성공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요청의 성공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3XX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리다이렉트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다른 리소스로 리다이렉트. 해당 코드를 받았을때는 Response의 새로운 주소로 다시 요청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4XX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클라이언트 에러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클라이언트의 요청에 에러가 있는 상태. 재전송 하여도 에러가 해결되지 않는다.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5XX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서버에러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서버 처리중 에러가 발생한 상태. 재전송시 에러가 해결 되었을 수도 있다.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43" name="Google Shape;243;p2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HTTP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HTTP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6" name="Google Shape;246;p25"/>
          <p:cNvGraphicFramePr/>
          <p:nvPr/>
        </p:nvGraphicFramePr>
        <p:xfrm>
          <a:off x="731875" y="142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{E11D139B-FAC4-4571-851D-B86E66E875E2}</a:tableStyleId>
              </a:tblPr>
              <a:tblGrid>
                <a:gridCol w="192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200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성공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201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성공. 리소스를 생성 성공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301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리다이렉트, 리소스가 다른 장소로 변경됨을 알림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303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리다이렉트, Client에서 자동으로 새로운 리소스로 요청 처리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400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요청 오류, 파라미터 에러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401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권한 없음 ( 인증실패 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404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리소스 없음 ( 페이지를 찾을 수 없음 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500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서버 내부 에러 ( 서버 동작 처리 에러 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503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서비스 정지 ( 점검 등등)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3162132" y="1586559"/>
            <a:ext cx="44718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800" b="1">
                <a:solidFill>
                  <a:schemeClr val="dk1"/>
                </a:solidFill>
              </a:rPr>
              <a:t>Web과 HTTP 통신에 대해서 알아보기</a:t>
            </a: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300" b="1">
                <a:solidFill>
                  <a:srgbClr val="ED234B"/>
                </a:solidFill>
              </a:rPr>
              <a:t>2</a:t>
            </a:r>
            <a:r>
              <a:rPr lang="ko" sz="1300" b="1" i="0" u="none" strike="noStrike" cap="non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300">
                <a:solidFill>
                  <a:schemeClr val="dk1"/>
                </a:solidFill>
              </a:rPr>
              <a:t> REST API 개론</a:t>
            </a:r>
            <a:r>
              <a:rPr lang="ko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REST</a:t>
            </a:r>
            <a:endParaRPr sz="500"/>
          </a:p>
        </p:txBody>
      </p:sp>
      <p:sp>
        <p:nvSpPr>
          <p:cNvPr id="258" name="Google Shape;258;p2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64" name="Google Shape;264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REST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65" name="Google Shape;265;p28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REST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REST (Representational State Transfer, 자원의 상태 전달)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네트워크 아키텍처 원리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Client , Server : 클라이언트와 서버가 서로 독립적으로 분리되어져 있어야 한다.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Stateless : 요청에 대해서 클라이언트의 상태가 서버에 저장을 하지 않는다.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캐시 : 클라이언트는 서버의 응답을 캐시 할 수 있어야 한다.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클라이언트가 캐시를 통해서 응답을 재사용할 수 있어야 하며, 이를 통해서 서버의 부하를 낮춘다.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계층화 ( Layered System ) : 서버와 클라이언트 사이에, 방화벽, 게이트웨이, Proxy 등 다계층 형태를 구성할 수 있어야 하며, 확장 할 수 있어야 한다.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인터페이스 일관성 : 아키텍처를 단순화시키고 작은 단위로 분리하여서, 클라이언트, 서버가 독립적으로 개선될 수 있어야 한다.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Code On Demand ( optional ) 자바 애플릿, 자바스크립트 플래시 등 특정기능을 서버가 클라이언트에 코드를 전달하여 실행 할 수 있어야 한다.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73" name="Google Shape;273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REST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74" name="Google Shape;274;p29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REST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인터페이스의 일관성 : 인터페이스 일관성이 잘 지켜졌는지에 따라 REST를 잘 사용했는지 판단을 할 수 있다.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자원 식별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메시지를 통한 리소스 조작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자기 서술적 메시지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애플리케이션 상태에 대한 엔진으로서 하이퍼미디어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82" name="Google Shape;282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REST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REST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[자원식별]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웹 기반의 REST에서는 리소스 접근을 URI를 사용합니다.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https://foo.co.kr/</a:t>
            </a:r>
            <a:r>
              <a:rPr lang="ko" sz="1100">
                <a:solidFill>
                  <a:srgbClr val="FF0000"/>
                </a:solidFill>
              </a:rPr>
              <a:t>user</a:t>
            </a:r>
            <a:r>
              <a:rPr lang="ko" sz="1100">
                <a:solidFill>
                  <a:schemeClr val="dk1"/>
                </a:solidFill>
              </a:rPr>
              <a:t>/</a:t>
            </a:r>
            <a:r>
              <a:rPr lang="ko" sz="1100">
                <a:solidFill>
                  <a:srgbClr val="00FF00"/>
                </a:solidFill>
              </a:rPr>
              <a:t>100</a:t>
            </a:r>
            <a:r>
              <a:rPr lang="ko" sz="1100">
                <a:solidFill>
                  <a:schemeClr val="dk1"/>
                </a:solidFill>
              </a:rPr>
              <a:t> 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Resource : user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식별자 : 100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                      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91" name="Google Shape;291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REST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92" name="Google Shape;292;p31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REST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[메시지를 통한 리소스 조작]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Web에서는 다양한 방식으로 데이터를 전송 할 수 있습니다.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그중에는 HTML, XML, JSON, TEXT 등등 다양한 방법이 있습니다.  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이 중에서 리소스의 타입을 알려주기 위해서 header  부분에 content-type 를 통해서 어떠한 타입인지를 지정할 수 있습니다.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300" name="Google Shape;300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REST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REST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[자기서술적 메시지]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요청 하는 데이터가 어떻게처리 되어져야 하는지 충분한 데이터를 포함 할 수 있어야 합니다.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HTTP 기반의 REST에서는 HTTP Method 와 Header의 정보로 이를 표현할 수 있습니다.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309" name="Google Shape;309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REST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10" name="Google Shape;310;p33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19</a:t>
            </a:fld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REST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[애플리케이션 상태에 대한 엔진으로서 하이퍼미디어]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REST API를 개발할때에도 단순히 Client 요청에 대한 데이터만 내리는것이 아닌 관련된 리소스에 대한 Link 정보까지 같이 포함 되어야 한다. 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이러한 조건들을 잘 갖춘 경우 </a:t>
            </a:r>
            <a:r>
              <a:rPr lang="ko" sz="1100">
                <a:solidFill>
                  <a:srgbClr val="FF0000"/>
                </a:solidFill>
              </a:rPr>
              <a:t>REST Ful</a:t>
            </a:r>
            <a:r>
              <a:rPr lang="ko" sz="1100">
                <a:solidFill>
                  <a:schemeClr val="dk1"/>
                </a:solidFill>
              </a:rPr>
              <a:t> 하다고 말하고 이를 </a:t>
            </a:r>
            <a:r>
              <a:rPr lang="ko" sz="1100">
                <a:solidFill>
                  <a:srgbClr val="FF0000"/>
                </a:solidFill>
              </a:rPr>
              <a:t>REST API</a:t>
            </a:r>
            <a:r>
              <a:rPr lang="ko" sz="1100">
                <a:solidFill>
                  <a:schemeClr val="dk1"/>
                </a:solidFill>
              </a:rPr>
              <a:t> 라고 부릅니다.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3162132" y="1586559"/>
            <a:ext cx="44718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800" b="1">
                <a:solidFill>
                  <a:schemeClr val="dk1"/>
                </a:solidFill>
              </a:rPr>
              <a:t>Web과 HTTP 통신에 대해서 알아보기</a:t>
            </a: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300" b="1" i="0" u="none" strike="noStrike" cap="non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ko" sz="1300">
                <a:solidFill>
                  <a:schemeClr val="dk1"/>
                </a:solidFill>
              </a:rPr>
              <a:t>WEB 개론</a:t>
            </a:r>
            <a:r>
              <a:rPr lang="ko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URI 설계</a:t>
            </a:r>
            <a:endParaRPr sz="500"/>
          </a:p>
        </p:txBody>
      </p:sp>
      <p:sp>
        <p:nvSpPr>
          <p:cNvPr id="318" name="Google Shape;318;p34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324" name="Google Shape;324;p3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URI 설계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21</a:t>
            </a:fld>
            <a:endParaRPr/>
          </a:p>
        </p:txBody>
      </p:sp>
      <p:sp>
        <p:nvSpPr>
          <p:cNvPr id="326" name="Google Shape;326;p35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URI 설계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5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URI (Uniform Resource Identifier)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인터넷에서 특정 자원을 나타내는 주소값. 해당 값은 유일 합니다.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ex : https://www.foo.co.kr/resource/sample/</a:t>
            </a:r>
            <a:r>
              <a:rPr lang="ko" sz="1100">
                <a:solidFill>
                  <a:srgbClr val="FF0000"/>
                </a:solidFill>
              </a:rPr>
              <a:t>1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response : sample1.pdf, sample2.pdf, sample.doc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URL (Uniform Resource Locator)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인터넷 상에서의 자원, 특정 파일이 어디에 위치하는지 식별 하는 주소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ex : https://www.foo.co.kr/</a:t>
            </a:r>
            <a:r>
              <a:rPr lang="ko" sz="1100">
                <a:solidFill>
                  <a:srgbClr val="FF0000"/>
                </a:solidFill>
              </a:rPr>
              <a:t>sample1.pdf</a:t>
            </a:r>
            <a:endParaRPr sz="11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URL는 URI의 하위 개념입니다.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333" name="Google Shape;333;p3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lvl="1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URI 설계</a:t>
            </a:r>
            <a:endParaRPr sz="800">
              <a:solidFill>
                <a:schemeClr val="lt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>
              <a:solidFill>
                <a:srgbClr val="FFFFFF"/>
              </a:solidFill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22</a:t>
            </a:fld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URI 설계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6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URI 설계원칙 (RFC-3986)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슬래시 구분자 ( / )는 계층 관계를 나타내는 데 사용한다.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https://foo.co.kr</a:t>
            </a:r>
            <a:r>
              <a:rPr lang="ko" sz="1100" b="1">
                <a:solidFill>
                  <a:srgbClr val="FF0000"/>
                </a:solidFill>
              </a:rPr>
              <a:t>/</a:t>
            </a:r>
            <a:r>
              <a:rPr lang="ko" sz="1100">
                <a:solidFill>
                  <a:schemeClr val="dk1"/>
                </a:solidFill>
              </a:rPr>
              <a:t>vehicles</a:t>
            </a:r>
            <a:r>
              <a:rPr lang="ko" sz="1100" b="1">
                <a:solidFill>
                  <a:srgbClr val="FF0000"/>
                </a:solidFill>
              </a:rPr>
              <a:t>/</a:t>
            </a:r>
            <a:r>
              <a:rPr lang="ko" sz="1100">
                <a:solidFill>
                  <a:schemeClr val="dk1"/>
                </a:solidFill>
              </a:rPr>
              <a:t>suv</a:t>
            </a:r>
            <a:r>
              <a:rPr lang="ko" sz="1100" b="1">
                <a:solidFill>
                  <a:srgbClr val="FF0000"/>
                </a:solidFill>
              </a:rPr>
              <a:t>/</a:t>
            </a:r>
            <a:r>
              <a:rPr lang="ko" sz="1100">
                <a:solidFill>
                  <a:schemeClr val="dk1"/>
                </a:solidFill>
              </a:rPr>
              <a:t>q6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URI 마지막 문자로 ( / ) 는 포함하지 않는다.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https://foo.co.kr/vehicles/suv/q6</a:t>
            </a:r>
            <a:r>
              <a:rPr lang="ko" sz="1100" b="1">
                <a:solidFill>
                  <a:srgbClr val="FF0000"/>
                </a:solidFill>
              </a:rPr>
              <a:t>/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하이픈(-)은 URI가독성을 높이는데 사용한다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https://foo.co.kr/vehicles/suv/q</a:t>
            </a:r>
            <a:r>
              <a:rPr lang="ko" sz="1100" b="1">
                <a:solidFill>
                  <a:srgbClr val="FF0000"/>
                </a:solidFill>
              </a:rPr>
              <a:t>-</a:t>
            </a:r>
            <a:r>
              <a:rPr lang="ko" sz="1100">
                <a:solidFill>
                  <a:schemeClr val="dk1"/>
                </a:solidFill>
              </a:rPr>
              <a:t>series/6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밑줄(_)은 사용하지 않는다.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https://foo.co.kr/vehicles/suv/q</a:t>
            </a:r>
            <a:r>
              <a:rPr lang="ko" sz="1100" b="1">
                <a:solidFill>
                  <a:srgbClr val="FF0000"/>
                </a:solidFill>
              </a:rPr>
              <a:t>_</a:t>
            </a:r>
            <a:r>
              <a:rPr lang="ko" sz="1100">
                <a:solidFill>
                  <a:schemeClr val="dk1"/>
                </a:solidFill>
              </a:rPr>
              <a:t>series/6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342" name="Google Shape;342;p3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lvl="1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URI 설계</a:t>
            </a:r>
            <a:endParaRPr sz="800">
              <a:solidFill>
                <a:schemeClr val="lt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>
              <a:solidFill>
                <a:srgbClr val="FFFFFF"/>
              </a:solidFill>
            </a:endParaRPr>
          </a:p>
        </p:txBody>
      </p:sp>
      <p:sp>
        <p:nvSpPr>
          <p:cNvPr id="343" name="Google Shape;343;p3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23</a:t>
            </a:fld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REST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7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URI 경로에는 소문자가 적합하다.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https://foo.co.kr/vehicles/suv/q6 ( O )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https://Foo.co.kr/Vehicles/</a:t>
            </a:r>
            <a:r>
              <a:rPr lang="ko" sz="1100" b="1">
                <a:solidFill>
                  <a:srgbClr val="FF0000"/>
                </a:solidFill>
              </a:rPr>
              <a:t>SUV</a:t>
            </a:r>
            <a:r>
              <a:rPr lang="ko" sz="1100">
                <a:solidFill>
                  <a:schemeClr val="dk1"/>
                </a:solidFill>
              </a:rPr>
              <a:t>/</a:t>
            </a:r>
            <a:r>
              <a:rPr lang="ko" sz="1100" b="1">
                <a:solidFill>
                  <a:srgbClr val="FF0000"/>
                </a:solidFill>
              </a:rPr>
              <a:t>Q6</a:t>
            </a:r>
            <a:r>
              <a:rPr lang="ko" sz="1100">
                <a:solidFill>
                  <a:schemeClr val="dk1"/>
                </a:solidFill>
              </a:rPr>
              <a:t> ( X )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파일 확장자는 URI에 포함하지 않는다.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https://foo.co.kr/vehicles/suv/q6.</a:t>
            </a:r>
            <a:r>
              <a:rPr lang="ko" sz="1100" b="1">
                <a:solidFill>
                  <a:srgbClr val="FF0000"/>
                </a:solidFill>
              </a:rPr>
              <a:t>jsp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프로그래밍 언어에 의존적인 확장자를 사용하지 않는다.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https://foo.co.kr/vehicles/suv/q6.</a:t>
            </a:r>
            <a:r>
              <a:rPr lang="ko" sz="1100" b="1">
                <a:solidFill>
                  <a:srgbClr val="FF0000"/>
                </a:solidFill>
              </a:rPr>
              <a:t>do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구현에 의존적인 경로를 사용하지 않는다.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https://foo.co.kr/</a:t>
            </a:r>
            <a:r>
              <a:rPr lang="ko" sz="1100" b="1">
                <a:solidFill>
                  <a:srgbClr val="FF0000"/>
                </a:solidFill>
              </a:rPr>
              <a:t>servlet</a:t>
            </a:r>
            <a:r>
              <a:rPr lang="ko" sz="1100">
                <a:solidFill>
                  <a:schemeClr val="dk1"/>
                </a:solidFill>
              </a:rPr>
              <a:t>/vehicles/suv/q6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351" name="Google Shape;351;p3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lvl="1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URI 설계</a:t>
            </a:r>
            <a:endParaRPr sz="800">
              <a:solidFill>
                <a:schemeClr val="lt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>
              <a:solidFill>
                <a:srgbClr val="FFFFFF"/>
              </a:solidFill>
            </a:endParaRPr>
          </a:p>
        </p:txBody>
      </p:sp>
      <p:sp>
        <p:nvSpPr>
          <p:cNvPr id="352" name="Google Shape;352;p38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24</a:t>
            </a:fld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REST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세션 ID를 포함하지 않는다.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https://foo.co.kr/vehicles/suv/q6?</a:t>
            </a:r>
            <a:r>
              <a:rPr lang="ko" sz="1100" b="1">
                <a:solidFill>
                  <a:srgbClr val="FF0000"/>
                </a:solidFill>
              </a:rPr>
              <a:t>session-id=abcdef</a:t>
            </a:r>
            <a:endParaRPr sz="1100" b="1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프로그래밍 언어의 Method명을 이용하지 않는다.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https://foo.co.kr/vehicles/suv/q6?</a:t>
            </a:r>
            <a:r>
              <a:rPr lang="ko" sz="1100" b="1">
                <a:solidFill>
                  <a:srgbClr val="FF0000"/>
                </a:solidFill>
              </a:rPr>
              <a:t>action</a:t>
            </a:r>
            <a:r>
              <a:rPr lang="ko" sz="1100">
                <a:solidFill>
                  <a:schemeClr val="dk1"/>
                </a:solidFill>
              </a:rPr>
              <a:t>=intro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명사에 단수형 보다는 복수형을 사용해야 한다. 컬렉션에 대한 표현은 복수로 사용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https://foo.co.kr/</a:t>
            </a:r>
            <a:r>
              <a:rPr lang="ko" sz="1100" b="1">
                <a:solidFill>
                  <a:srgbClr val="FF0000"/>
                </a:solidFill>
              </a:rPr>
              <a:t>vehicles</a:t>
            </a:r>
            <a:r>
              <a:rPr lang="ko" sz="1100">
                <a:solidFill>
                  <a:schemeClr val="dk1"/>
                </a:solidFill>
              </a:rPr>
              <a:t>/suv/q6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컨트롤러 이름으로는 동사나 동사구를 사용한다.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https://foo.co.kr/vehicles/suv/q6/</a:t>
            </a:r>
            <a:r>
              <a:rPr lang="ko" sz="1100" b="1">
                <a:solidFill>
                  <a:srgbClr val="FF0000"/>
                </a:solidFill>
              </a:rPr>
              <a:t>re-order</a:t>
            </a:r>
            <a:endParaRPr sz="11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360" name="Google Shape;360;p3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lvl="1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URI 설계</a:t>
            </a:r>
            <a:endParaRPr sz="800">
              <a:solidFill>
                <a:schemeClr val="lt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>
              <a:solidFill>
                <a:srgbClr val="FFFFFF"/>
              </a:solidFill>
            </a:endParaRPr>
          </a:p>
        </p:txBody>
      </p:sp>
      <p:sp>
        <p:nvSpPr>
          <p:cNvPr id="361" name="Google Shape;361;p39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25</a:t>
            </a:fld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REST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9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경로 부분 중 변하는 부분은 유일한 값으로 대체 한다.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https://foo.co.kr/vehicles/suv/q7/</a:t>
            </a:r>
            <a:r>
              <a:rPr lang="ko" sz="1100" b="1">
                <a:solidFill>
                  <a:srgbClr val="FF0000"/>
                </a:solidFill>
              </a:rPr>
              <a:t>{car-id}</a:t>
            </a:r>
            <a:r>
              <a:rPr lang="ko" sz="1100">
                <a:solidFill>
                  <a:schemeClr val="dk1"/>
                </a:solidFill>
              </a:rPr>
              <a:t>/users/</a:t>
            </a:r>
            <a:r>
              <a:rPr lang="ko" sz="1100" b="1">
                <a:solidFill>
                  <a:srgbClr val="FF0000"/>
                </a:solidFill>
              </a:rPr>
              <a:t>{user-id}</a:t>
            </a:r>
            <a:r>
              <a:rPr lang="ko" sz="1100">
                <a:solidFill>
                  <a:schemeClr val="dk1"/>
                </a:solidFill>
              </a:rPr>
              <a:t>/release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https://foo.co.kr/vehicles/suv/q7/</a:t>
            </a:r>
            <a:r>
              <a:rPr lang="ko" sz="1100" b="1">
                <a:solidFill>
                  <a:srgbClr val="FF0000"/>
                </a:solidFill>
              </a:rPr>
              <a:t>117</a:t>
            </a:r>
            <a:r>
              <a:rPr lang="ko" sz="1100">
                <a:solidFill>
                  <a:schemeClr val="dk1"/>
                </a:solidFill>
              </a:rPr>
              <a:t>/users/</a:t>
            </a:r>
            <a:r>
              <a:rPr lang="ko" sz="1100" b="1">
                <a:solidFill>
                  <a:srgbClr val="FF0000"/>
                </a:solidFill>
              </a:rPr>
              <a:t>steve</a:t>
            </a:r>
            <a:r>
              <a:rPr lang="ko" sz="1100">
                <a:solidFill>
                  <a:schemeClr val="dk1"/>
                </a:solidFill>
              </a:rPr>
              <a:t>/release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CRUD 기능을 나타내는것은 URI에 사용하지 않는다.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GET : https://foo.co.kr/vehicles/q7/</a:t>
            </a:r>
            <a:r>
              <a:rPr lang="ko" sz="1100" b="1">
                <a:solidFill>
                  <a:srgbClr val="FF0000"/>
                </a:solidFill>
              </a:rPr>
              <a:t>delete</a:t>
            </a:r>
            <a:r>
              <a:rPr lang="ko" sz="1100">
                <a:solidFill>
                  <a:schemeClr val="dk1"/>
                </a:solidFill>
              </a:rPr>
              <a:t>/{car-id} ( X )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DELETE : https://foo.co.kr/vehicles/q7/{car-id} ( O )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URI Query Parameter 디자인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- URI 쿼리 부분으로 컬렉션 결과에 대해서 필터링 할 수 있다.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  https://foo.co.kr/vehicles/suv</a:t>
            </a:r>
            <a:r>
              <a:rPr lang="ko" sz="1100" b="1">
                <a:solidFill>
                  <a:srgbClr val="FF0000"/>
                </a:solidFill>
              </a:rPr>
              <a:t>?model=q7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- URI 쿼리는 컬렉션의 결과를 페이지로 구분하여 나타내는데  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  사용한다.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  https://foo.co.kr/vehicles/suv</a:t>
            </a:r>
            <a:r>
              <a:rPr lang="ko" sz="1100" b="1">
                <a:solidFill>
                  <a:srgbClr val="FF0000"/>
                </a:solidFill>
              </a:rPr>
              <a:t>?page=0&amp;size=10&amp;sort=asc</a:t>
            </a:r>
            <a:br>
              <a:rPr lang="ko" sz="1100" b="1">
                <a:solidFill>
                  <a:srgbClr val="FF0000"/>
                </a:solidFill>
              </a:rPr>
            </a:br>
            <a:endParaRPr sz="11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369" name="Google Shape;369;p4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URI 설계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70" name="Google Shape;370;p4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26</a:t>
            </a:fld>
            <a:endParaRPr/>
          </a:p>
        </p:txBody>
      </p:sp>
      <p:sp>
        <p:nvSpPr>
          <p:cNvPr id="371" name="Google Shape;371;p4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REST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0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API에 있어서 서브 도메인은 일관성 있게 사용해야 한다.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https://</a:t>
            </a:r>
            <a:r>
              <a:rPr lang="ko" sz="1100">
                <a:solidFill>
                  <a:srgbClr val="00FF00"/>
                </a:solidFill>
              </a:rPr>
              <a:t>foo.co.kr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https://</a:t>
            </a:r>
            <a:r>
              <a:rPr lang="ko" sz="1100">
                <a:solidFill>
                  <a:srgbClr val="FF0000"/>
                </a:solidFill>
              </a:rPr>
              <a:t>api</a:t>
            </a:r>
            <a:r>
              <a:rPr lang="ko" sz="1100">
                <a:solidFill>
                  <a:schemeClr val="dk1"/>
                </a:solidFill>
              </a:rPr>
              <a:t>.</a:t>
            </a:r>
            <a:r>
              <a:rPr lang="ko" sz="1100">
                <a:solidFill>
                  <a:srgbClr val="00FF00"/>
                </a:solidFill>
              </a:rPr>
              <a:t>foo.co.kr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클라이언트 개발자 포탈 서브 도메인은 일관성 있게 만든다.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https://</a:t>
            </a:r>
            <a:r>
              <a:rPr lang="ko" sz="1100">
                <a:solidFill>
                  <a:srgbClr val="FF0000"/>
                </a:solidFill>
              </a:rPr>
              <a:t>dev-api</a:t>
            </a:r>
            <a:r>
              <a:rPr lang="ko" sz="1100">
                <a:solidFill>
                  <a:schemeClr val="dk1"/>
                </a:solidFill>
              </a:rPr>
              <a:t>.</a:t>
            </a:r>
            <a:r>
              <a:rPr lang="ko" sz="1100">
                <a:solidFill>
                  <a:srgbClr val="00FF00"/>
                </a:solidFill>
              </a:rPr>
              <a:t>foo.co.kr</a:t>
            </a:r>
            <a:r>
              <a:rPr lang="ko" sz="1100">
                <a:solidFill>
                  <a:schemeClr val="dk1"/>
                </a:solidFill>
              </a:rPr>
              <a:t>/vehicles/suv/q6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https://</a:t>
            </a:r>
            <a:r>
              <a:rPr lang="ko" sz="1100">
                <a:solidFill>
                  <a:srgbClr val="FF0000"/>
                </a:solidFill>
              </a:rPr>
              <a:t>developer-api</a:t>
            </a:r>
            <a:r>
              <a:rPr lang="ko" sz="1100">
                <a:solidFill>
                  <a:schemeClr val="dk1"/>
                </a:solidFill>
              </a:rPr>
              <a:t>.</a:t>
            </a:r>
            <a:r>
              <a:rPr lang="ko" sz="1100">
                <a:solidFill>
                  <a:srgbClr val="00FF00"/>
                </a:solidFill>
              </a:rPr>
              <a:t>foo.co.kr</a:t>
            </a:r>
            <a:r>
              <a:rPr lang="ko" sz="1100">
                <a:solidFill>
                  <a:schemeClr val="dk1"/>
                </a:solidFill>
              </a:rPr>
              <a:t>/vehicles/suv/q6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OSI 7 Layer</a:t>
            </a:r>
            <a:endParaRPr sz="500"/>
          </a:p>
        </p:txBody>
      </p:sp>
      <p:sp>
        <p:nvSpPr>
          <p:cNvPr id="378" name="Google Shape;378;p41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384" name="Google Shape;384;p4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lvl="1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OSI 7 Layer</a:t>
            </a:r>
            <a:endParaRPr sz="800">
              <a:solidFill>
                <a:schemeClr val="lt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>
              <a:solidFill>
                <a:srgbClr val="FFFFFF"/>
              </a:solidFill>
            </a:endParaRPr>
          </a:p>
        </p:txBody>
      </p:sp>
      <p:sp>
        <p:nvSpPr>
          <p:cNvPr id="385" name="Google Shape;385;p42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28</a:t>
            </a:fld>
            <a:endParaRPr/>
          </a:p>
        </p:txBody>
      </p:sp>
      <p:sp>
        <p:nvSpPr>
          <p:cNvPr id="386" name="Google Shape;386;p42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HTTP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2"/>
          <p:cNvSpPr/>
          <p:nvPr/>
        </p:nvSpPr>
        <p:spPr>
          <a:xfrm>
            <a:off x="1337399" y="1927500"/>
            <a:ext cx="1469400" cy="271800"/>
          </a:xfrm>
          <a:prstGeom prst="roundRect">
            <a:avLst>
              <a:gd name="adj" fmla="val 1636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6. 표현계층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2"/>
          <p:cNvSpPr/>
          <p:nvPr/>
        </p:nvSpPr>
        <p:spPr>
          <a:xfrm>
            <a:off x="1337399" y="2289250"/>
            <a:ext cx="1469400" cy="271800"/>
          </a:xfrm>
          <a:prstGeom prst="roundRect">
            <a:avLst>
              <a:gd name="adj" fmla="val 16366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5. 세션계층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2"/>
          <p:cNvSpPr/>
          <p:nvPr/>
        </p:nvSpPr>
        <p:spPr>
          <a:xfrm>
            <a:off x="1337399" y="2651000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4. 전송계층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2"/>
          <p:cNvSpPr/>
          <p:nvPr/>
        </p:nvSpPr>
        <p:spPr>
          <a:xfrm>
            <a:off x="1337399" y="3012750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3. 네트워크 계층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2"/>
          <p:cNvSpPr/>
          <p:nvPr/>
        </p:nvSpPr>
        <p:spPr>
          <a:xfrm>
            <a:off x="1337424" y="3374500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2. 데이터계층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2"/>
          <p:cNvSpPr/>
          <p:nvPr/>
        </p:nvSpPr>
        <p:spPr>
          <a:xfrm>
            <a:off x="1337399" y="3736250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1.물리계층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2"/>
          <p:cNvSpPr/>
          <p:nvPr/>
        </p:nvSpPr>
        <p:spPr>
          <a:xfrm>
            <a:off x="1337399" y="1565750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7. 응용계층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2"/>
          <p:cNvSpPr/>
          <p:nvPr/>
        </p:nvSpPr>
        <p:spPr>
          <a:xfrm>
            <a:off x="3782574" y="1927500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4. 응용 계층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2"/>
          <p:cNvSpPr/>
          <p:nvPr/>
        </p:nvSpPr>
        <p:spPr>
          <a:xfrm>
            <a:off x="3782574" y="2289250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4. 응용 계층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2"/>
          <p:cNvSpPr/>
          <p:nvPr/>
        </p:nvSpPr>
        <p:spPr>
          <a:xfrm>
            <a:off x="3782574" y="2651000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C27BA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3. 전송계층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2"/>
          <p:cNvSpPr/>
          <p:nvPr/>
        </p:nvSpPr>
        <p:spPr>
          <a:xfrm>
            <a:off x="3782574" y="3012750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2. 인터넷 계층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2"/>
          <p:cNvSpPr/>
          <p:nvPr/>
        </p:nvSpPr>
        <p:spPr>
          <a:xfrm>
            <a:off x="3782599" y="3374500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1. 네트워크 접속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2"/>
          <p:cNvSpPr/>
          <p:nvPr/>
        </p:nvSpPr>
        <p:spPr>
          <a:xfrm>
            <a:off x="3782574" y="3736250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1. 네트워크 접속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2"/>
          <p:cNvSpPr/>
          <p:nvPr/>
        </p:nvSpPr>
        <p:spPr>
          <a:xfrm>
            <a:off x="3782574" y="1565750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4. 응용 계층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2"/>
          <p:cNvSpPr/>
          <p:nvPr/>
        </p:nvSpPr>
        <p:spPr>
          <a:xfrm>
            <a:off x="1337425" y="1199775"/>
            <a:ext cx="14694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OSI 7 Layer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2"/>
          <p:cNvSpPr/>
          <p:nvPr/>
        </p:nvSpPr>
        <p:spPr>
          <a:xfrm>
            <a:off x="3782600" y="1199775"/>
            <a:ext cx="14694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TCP / IP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3"/>
          <p:cNvSpPr/>
          <p:nvPr/>
        </p:nvSpPr>
        <p:spPr>
          <a:xfrm>
            <a:off x="3162132" y="1586559"/>
            <a:ext cx="44718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800" b="1">
                <a:solidFill>
                  <a:schemeClr val="dk1"/>
                </a:solidFill>
              </a:rPr>
              <a:t>Web과 HTTP 통신에 대해서 알아보기</a:t>
            </a: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300" b="1">
                <a:solidFill>
                  <a:srgbClr val="ED234B"/>
                </a:solidFill>
              </a:rPr>
              <a:t>3</a:t>
            </a:r>
            <a:r>
              <a:rPr lang="ko" sz="1300" b="1" i="0" u="none" strike="noStrike" cap="non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300">
                <a:solidFill>
                  <a:schemeClr val="dk1"/>
                </a:solidFill>
              </a:rPr>
              <a:t> Spring Boot Web 소개</a:t>
            </a:r>
            <a:r>
              <a:rPr lang="ko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3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Web</a:t>
            </a:r>
            <a:endParaRPr sz="500"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414" name="Google Shape;414;p4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Spring Boot 소개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15" name="Google Shape;415;p44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30</a:t>
            </a:fld>
            <a:endParaRPr/>
          </a:p>
        </p:txBody>
      </p:sp>
      <p:sp>
        <p:nvSpPr>
          <p:cNvPr id="416" name="Google Shape;416;p44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Spring Boot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4"/>
          <p:cNvSpPr txBox="1"/>
          <p:nvPr/>
        </p:nvSpPr>
        <p:spPr>
          <a:xfrm>
            <a:off x="738200" y="1276350"/>
            <a:ext cx="7011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https://docs.spring.io/spring-boot/docs/2.6.x/reference/html/getting-started.html#getting-started</a:t>
            </a:r>
            <a:endParaRPr sz="1100"/>
          </a:p>
        </p:txBody>
      </p:sp>
      <p:sp>
        <p:nvSpPr>
          <p:cNvPr id="418" name="Google Shape;418;p44"/>
          <p:cNvSpPr txBox="1"/>
          <p:nvPr/>
        </p:nvSpPr>
        <p:spPr>
          <a:xfrm>
            <a:off x="738200" y="2219325"/>
            <a:ext cx="7893000" cy="1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2900" b="1">
                <a:solidFill>
                  <a:schemeClr val="dk1"/>
                </a:solidFill>
              </a:rPr>
              <a:t>1. Introducing Spring Boot</a:t>
            </a:r>
            <a:endParaRPr sz="29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Spring Boot helps you to create stand-alone, production-grade Spring-based applications that you can run. We take an opinionated view of the Spring platform and third-party libraries, so that you can get started with minimum fuss. Most Spring Boot applications need very little Spring configuration.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You can use Spring Boot to create Java applications that can be started by using </a:t>
            </a:r>
            <a:r>
              <a:rPr lang="ko" sz="650">
                <a:solidFill>
                  <a:schemeClr val="dk1"/>
                </a:solidFill>
                <a:highlight>
                  <a:schemeClr val="lt1"/>
                </a:highlight>
              </a:rPr>
              <a:t>java -jar</a:t>
            </a:r>
            <a:r>
              <a:rPr lang="ko" sz="700">
                <a:solidFill>
                  <a:schemeClr val="dk1"/>
                </a:solidFill>
              </a:rPr>
              <a:t> or more traditional war deployments. We also provide a command line tool that runs “spring scripts”.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1"/>
                </a:solidFill>
              </a:rPr>
              <a:t>Our primary goals are:</a:t>
            </a:r>
            <a:br>
              <a:rPr lang="ko" sz="700">
                <a:solidFill>
                  <a:schemeClr val="dk1"/>
                </a:solidFill>
              </a:rPr>
            </a:br>
            <a:endParaRPr sz="700">
              <a:solidFill>
                <a:schemeClr val="dk1"/>
              </a:solidFill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ko" sz="700">
                <a:solidFill>
                  <a:schemeClr val="dk1"/>
                </a:solidFill>
              </a:rPr>
              <a:t>Provide a radically faster and widely accessible getting-started experience for all Spring development.</a:t>
            </a:r>
            <a:endParaRPr sz="700">
              <a:solidFill>
                <a:schemeClr val="dk1"/>
              </a:solidFill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ko" sz="700">
                <a:solidFill>
                  <a:schemeClr val="dk1"/>
                </a:solidFill>
              </a:rPr>
              <a:t>Be opinionated out of the box but get out of the way quickly as requirements start to diverge from the defaults.</a:t>
            </a:r>
            <a:endParaRPr sz="700">
              <a:solidFill>
                <a:schemeClr val="dk1"/>
              </a:solidFill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ko" sz="700">
                <a:solidFill>
                  <a:schemeClr val="dk1"/>
                </a:solidFill>
              </a:rPr>
              <a:t>Provide a range of non-functional features that are common to large classes of projects (such as embedded servers, security, metrics, health checks, and externalized configuration).</a:t>
            </a:r>
            <a:endParaRPr sz="700">
              <a:solidFill>
                <a:schemeClr val="dk1"/>
              </a:solidFill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ko" sz="700">
                <a:solidFill>
                  <a:schemeClr val="dk1"/>
                </a:solidFill>
              </a:rPr>
              <a:t>Absolutely no code generation and no requirement for XML configuration.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424" name="Google Shape;424;p4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Spring Boot 소개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25" name="Google Shape;425;p4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31</a:t>
            </a:fld>
            <a:endParaRPr/>
          </a:p>
        </p:txBody>
      </p:sp>
      <p:sp>
        <p:nvSpPr>
          <p:cNvPr id="426" name="Google Shape;426;p45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Spring Boot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5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Spring Boot 는 단순히 실행되며, </a:t>
            </a:r>
            <a:r>
              <a:rPr lang="ko" sz="1100" b="1">
                <a:solidFill>
                  <a:srgbClr val="FF0000"/>
                </a:solidFill>
              </a:rPr>
              <a:t>프로덕션 제품 수준</a:t>
            </a:r>
            <a:r>
              <a:rPr lang="ko" sz="1100">
                <a:solidFill>
                  <a:schemeClr val="dk1"/>
                </a:solidFill>
              </a:rPr>
              <a:t>의 스프링 기반 어플리케이션을 쉽게 만들 수 있다.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Spring Boot 어플리케이션에는 </a:t>
            </a:r>
            <a:r>
              <a:rPr lang="ko" sz="1100" b="1">
                <a:solidFill>
                  <a:srgbClr val="FF0000"/>
                </a:solidFill>
              </a:rPr>
              <a:t>Spring 구성이 거의 필요 하지 않다</a:t>
            </a:r>
            <a:r>
              <a:rPr lang="k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Spring Boot </a:t>
            </a:r>
            <a:r>
              <a:rPr lang="ko" sz="1100" b="1">
                <a:solidFill>
                  <a:srgbClr val="FF0000"/>
                </a:solidFill>
              </a:rPr>
              <a:t>java -jar 로</a:t>
            </a:r>
            <a:r>
              <a:rPr lang="ko" sz="1100">
                <a:solidFill>
                  <a:schemeClr val="dk1"/>
                </a:solidFill>
              </a:rPr>
              <a:t> 실행하는 </a:t>
            </a:r>
            <a:r>
              <a:rPr lang="ko" sz="1100" b="1">
                <a:solidFill>
                  <a:srgbClr val="FF0000"/>
                </a:solidFill>
              </a:rPr>
              <a:t>Java 어플리케이션을 만들수 있다</a:t>
            </a:r>
            <a:r>
              <a:rPr lang="k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주요 목표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 b="1">
                <a:solidFill>
                  <a:srgbClr val="FF0000"/>
                </a:solidFill>
              </a:rPr>
              <a:t>Spring 개발에 대해 빠르고</a:t>
            </a:r>
            <a:r>
              <a:rPr lang="ko" sz="1100">
                <a:solidFill>
                  <a:schemeClr val="dk1"/>
                </a:solidFill>
              </a:rPr>
              <a:t>, 광범위하게 적용할 수 있는 환경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 b="1">
                <a:solidFill>
                  <a:srgbClr val="FF0000"/>
                </a:solidFill>
              </a:rPr>
              <a:t>기본값 설정</a:t>
            </a:r>
            <a:r>
              <a:rPr lang="ko" sz="1100">
                <a:solidFill>
                  <a:schemeClr val="dk1"/>
                </a:solidFill>
              </a:rPr>
              <a:t>이 있지만 설정을 바꿀 수 있다.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>
                <a:solidFill>
                  <a:schemeClr val="dk1"/>
                </a:solidFill>
              </a:rPr>
              <a:t>대규모 프로젝트에 공통적인 비 기능 제공 ( </a:t>
            </a:r>
            <a:r>
              <a:rPr lang="ko" sz="1100" b="1">
                <a:solidFill>
                  <a:srgbClr val="FF0000"/>
                </a:solidFill>
              </a:rPr>
              <a:t>보안, 모니터링</a:t>
            </a:r>
            <a:r>
              <a:rPr lang="ko" sz="1100">
                <a:solidFill>
                  <a:schemeClr val="dk1"/>
                </a:solidFill>
              </a:rPr>
              <a:t> 등등)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" sz="1100" b="1">
                <a:solidFill>
                  <a:srgbClr val="FF0000"/>
                </a:solidFill>
              </a:rPr>
              <a:t>XML 구성 요구사항이 전혀 없음</a:t>
            </a:r>
            <a:endParaRPr sz="11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433" name="Google Shape;433;p4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Spring Boot 소개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34" name="Google Shape;434;p4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32</a:t>
            </a:fld>
            <a:endParaRPr/>
          </a:p>
        </p:txBody>
      </p:sp>
      <p:sp>
        <p:nvSpPr>
          <p:cNvPr id="435" name="Google Shape;435;p46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Spring Boot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6" name="Google Shape;436;p46"/>
          <p:cNvGraphicFramePr/>
          <p:nvPr/>
        </p:nvGraphicFramePr>
        <p:xfrm>
          <a:off x="828675" y="166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{8BCE4198-3115-43BA-8A40-4B915C5249E7}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rgbClr val="191E1E"/>
                          </a:solidFill>
                        </a:rPr>
                        <a:t>Build Tool</a:t>
                      </a:r>
                      <a:endParaRPr sz="1100" b="1">
                        <a:solidFill>
                          <a:srgbClr val="191E1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rgbClr val="191E1E"/>
                          </a:solidFill>
                        </a:rPr>
                        <a:t>Version</a:t>
                      </a:r>
                      <a:endParaRPr sz="1100" b="1">
                        <a:solidFill>
                          <a:srgbClr val="191E1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91E1E"/>
                          </a:solidFill>
                        </a:rPr>
                        <a:t>Maven</a:t>
                      </a:r>
                      <a:endParaRPr sz="1100">
                        <a:solidFill>
                          <a:srgbClr val="191E1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91E1E"/>
                          </a:solidFill>
                        </a:rPr>
                        <a:t>3.5+</a:t>
                      </a:r>
                      <a:endParaRPr sz="1100">
                        <a:solidFill>
                          <a:srgbClr val="191E1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91E1E"/>
                          </a:solidFill>
                        </a:rPr>
                        <a:t>Gradle</a:t>
                      </a:r>
                      <a:endParaRPr sz="1100">
                        <a:solidFill>
                          <a:srgbClr val="191E1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91E1E"/>
                          </a:solidFill>
                        </a:rPr>
                        <a:t>6.8.x, 6.9.x, and 7.x</a:t>
                      </a:r>
                      <a:endParaRPr sz="1100">
                        <a:solidFill>
                          <a:srgbClr val="191E1E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7" name="Google Shape;437;p46"/>
          <p:cNvGraphicFramePr/>
          <p:nvPr/>
        </p:nvGraphicFramePr>
        <p:xfrm>
          <a:off x="4486275" y="16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{8BCE4198-3115-43BA-8A40-4B915C5249E7}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chemeClr val="dk1"/>
                          </a:solidFill>
                        </a:rPr>
                        <a:t>Servlet Version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Tomcat 9.0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4.0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Jetty 9.4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3.1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Jetty 10.0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4.0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Undertow 2.0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4.0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8" name="Google Shape;438;p46"/>
          <p:cNvSpPr/>
          <p:nvPr/>
        </p:nvSpPr>
        <p:spPr>
          <a:xfrm>
            <a:off x="828663" y="1228638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Build Tool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6"/>
          <p:cNvSpPr/>
          <p:nvPr/>
        </p:nvSpPr>
        <p:spPr>
          <a:xfrm>
            <a:off x="4486263" y="1228638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Servlet Containers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445" name="Google Shape;445;p4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Spring Boot 소개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446" name="Google Shape;446;p4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33</a:t>
            </a:fld>
            <a:endParaRPr/>
          </a:p>
        </p:txBody>
      </p:sp>
      <p:sp>
        <p:nvSpPr>
          <p:cNvPr id="447" name="Google Shape;447;p47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Spring Boot 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7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어플리케이션 개발에 필수 요소들만 모아두었다.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간단한 설정으로 개발 및 커스텀이 가능하다.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간단하고, 빠르게 어플리케이션 실행 및 배포가 가능하다.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대규모프로젝트(운영환경)에 필요한 비 기능적 기능도 제공한다.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오랜 경험에서 나오는 안정적인 운영이 가능하다.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Spring에서 불편한 설정이 없어졌다. (XML 설정 등등)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91" name="Google Shape;91;p1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Web 개론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Web이란?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(World Wide Web, WWW, W3)은 인터넷에 연결된 컴퓨터를 통해 사람들이 정보를 공유할 수 있는 전 세계적인 정보 공간을 말한다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Web의 용도는 다양하게 나눌 수 있습니다.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그중에서 우리가 제일 많이 접하는 부분을 정리 해보겠습니다.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Web Site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google, naver, daum, yahoo etc...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User Interface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Chrome, Safari, Explorer, Smart Watch, IPTV 등등...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API (Application Programming Interface) * Web Service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Kakao Open API, Google Open API, Naver Open API etc...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00" name="Google Shape;100;p1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Web 개론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Web이란?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19"/>
          <p:cNvGrpSpPr/>
          <p:nvPr/>
        </p:nvGrpSpPr>
        <p:grpSpPr>
          <a:xfrm>
            <a:off x="682213" y="1443981"/>
            <a:ext cx="1963597" cy="3192469"/>
            <a:chOff x="6132997" y="3602273"/>
            <a:chExt cx="2368633" cy="2317750"/>
          </a:xfrm>
        </p:grpSpPr>
        <p:grpSp>
          <p:nvGrpSpPr>
            <p:cNvPr id="104" name="Google Shape;104;p19"/>
            <p:cNvGrpSpPr/>
            <p:nvPr/>
          </p:nvGrpSpPr>
          <p:grpSpPr>
            <a:xfrm>
              <a:off x="6538789" y="3602273"/>
              <a:ext cx="1962841" cy="1971312"/>
              <a:chOff x="2745544" y="1543297"/>
              <a:chExt cx="1962841" cy="1971312"/>
            </a:xfrm>
          </p:grpSpPr>
          <p:sp>
            <p:nvSpPr>
              <p:cNvPr id="105" name="Google Shape;105;p19"/>
              <p:cNvSpPr/>
              <p:nvPr/>
            </p:nvSpPr>
            <p:spPr>
              <a:xfrm rot="5400000">
                <a:off x="4204385" y="1543297"/>
                <a:ext cx="504000" cy="504000"/>
              </a:xfrm>
              <a:prstGeom prst="blockArc">
                <a:avLst>
                  <a:gd name="adj1" fmla="val 10800000"/>
                  <a:gd name="adj2" fmla="val 16352739"/>
                  <a:gd name="adj3" fmla="val 26041"/>
                </a:avLst>
              </a:pr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9"/>
              <p:cNvSpPr/>
              <p:nvPr/>
            </p:nvSpPr>
            <p:spPr>
              <a:xfrm rot="5400000">
                <a:off x="3782435" y="2588659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9"/>
              <p:cNvSpPr/>
              <p:nvPr/>
            </p:nvSpPr>
            <p:spPr>
              <a:xfrm>
                <a:off x="2745544" y="1543297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19"/>
            <p:cNvGrpSpPr/>
            <p:nvPr/>
          </p:nvGrpSpPr>
          <p:grpSpPr>
            <a:xfrm rot="10800000">
              <a:off x="6132997" y="3948711"/>
              <a:ext cx="1962841" cy="1971312"/>
              <a:chOff x="2745544" y="1543297"/>
              <a:chExt cx="1962841" cy="1971312"/>
            </a:xfrm>
          </p:grpSpPr>
          <p:sp>
            <p:nvSpPr>
              <p:cNvPr id="109" name="Google Shape;109;p19"/>
              <p:cNvSpPr/>
              <p:nvPr/>
            </p:nvSpPr>
            <p:spPr>
              <a:xfrm rot="5400000">
                <a:off x="4204385" y="1543297"/>
                <a:ext cx="504000" cy="504000"/>
              </a:xfrm>
              <a:prstGeom prst="blockArc">
                <a:avLst>
                  <a:gd name="adj1" fmla="val 10800000"/>
                  <a:gd name="adj2" fmla="val 16352739"/>
                  <a:gd name="adj3" fmla="val 26041"/>
                </a:avLst>
              </a:pr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9"/>
              <p:cNvSpPr/>
              <p:nvPr/>
            </p:nvSpPr>
            <p:spPr>
              <a:xfrm rot="5400000">
                <a:off x="3782435" y="2588659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9"/>
              <p:cNvSpPr/>
              <p:nvPr/>
            </p:nvSpPr>
            <p:spPr>
              <a:xfrm>
                <a:off x="2745544" y="1543297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2" name="Google Shape;112;p19"/>
            <p:cNvGrpSpPr/>
            <p:nvPr/>
          </p:nvGrpSpPr>
          <p:grpSpPr>
            <a:xfrm>
              <a:off x="6133160" y="3602334"/>
              <a:ext cx="373169" cy="292076"/>
              <a:chOff x="3708069" y="1399340"/>
              <a:chExt cx="373169" cy="292076"/>
            </a:xfrm>
          </p:grpSpPr>
          <p:grpSp>
            <p:nvGrpSpPr>
              <p:cNvPr id="113" name="Google Shape;113;p19"/>
              <p:cNvGrpSpPr/>
              <p:nvPr/>
            </p:nvGrpSpPr>
            <p:grpSpPr>
              <a:xfrm>
                <a:off x="3708069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14" name="Google Shape;114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6" name="Google Shape;116;p19"/>
              <p:cNvGrpSpPr/>
              <p:nvPr/>
            </p:nvGrpSpPr>
            <p:grpSpPr>
              <a:xfrm>
                <a:off x="3914274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17" name="Google Shape;117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19" name="Google Shape;119;p19"/>
            <p:cNvGrpSpPr/>
            <p:nvPr/>
          </p:nvGrpSpPr>
          <p:grpSpPr>
            <a:xfrm rot="10800000">
              <a:off x="8128297" y="5627885"/>
              <a:ext cx="373169" cy="292076"/>
              <a:chOff x="3708069" y="1399340"/>
              <a:chExt cx="373169" cy="292076"/>
            </a:xfrm>
          </p:grpSpPr>
          <p:grpSp>
            <p:nvGrpSpPr>
              <p:cNvPr id="120" name="Google Shape;120;p19"/>
              <p:cNvGrpSpPr/>
              <p:nvPr/>
            </p:nvGrpSpPr>
            <p:grpSpPr>
              <a:xfrm>
                <a:off x="3708069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21" name="Google Shape;121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3" name="Google Shape;123;p19"/>
              <p:cNvGrpSpPr/>
              <p:nvPr/>
            </p:nvGrpSpPr>
            <p:grpSpPr>
              <a:xfrm>
                <a:off x="3914274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24" name="Google Shape;124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" name="Google Shape;125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26" name="Google Shape;126;p19"/>
          <p:cNvGrpSpPr/>
          <p:nvPr/>
        </p:nvGrpSpPr>
        <p:grpSpPr>
          <a:xfrm>
            <a:off x="5748219" y="1451210"/>
            <a:ext cx="1963597" cy="3192469"/>
            <a:chOff x="6132997" y="3602273"/>
            <a:chExt cx="2368633" cy="2317750"/>
          </a:xfrm>
        </p:grpSpPr>
        <p:grpSp>
          <p:nvGrpSpPr>
            <p:cNvPr id="127" name="Google Shape;127;p19"/>
            <p:cNvGrpSpPr/>
            <p:nvPr/>
          </p:nvGrpSpPr>
          <p:grpSpPr>
            <a:xfrm>
              <a:off x="6538789" y="3602273"/>
              <a:ext cx="1962841" cy="1971312"/>
              <a:chOff x="2745544" y="1543297"/>
              <a:chExt cx="1962841" cy="1971312"/>
            </a:xfrm>
          </p:grpSpPr>
          <p:sp>
            <p:nvSpPr>
              <p:cNvPr id="128" name="Google Shape;128;p19"/>
              <p:cNvSpPr/>
              <p:nvPr/>
            </p:nvSpPr>
            <p:spPr>
              <a:xfrm rot="5400000">
                <a:off x="4204385" y="1543297"/>
                <a:ext cx="504000" cy="504000"/>
              </a:xfrm>
              <a:prstGeom prst="blockArc">
                <a:avLst>
                  <a:gd name="adj1" fmla="val 10800000"/>
                  <a:gd name="adj2" fmla="val 16352739"/>
                  <a:gd name="adj3" fmla="val 26041"/>
                </a:avLst>
              </a:pr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9"/>
              <p:cNvSpPr/>
              <p:nvPr/>
            </p:nvSpPr>
            <p:spPr>
              <a:xfrm rot="5400000">
                <a:off x="3782435" y="2588659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>
                <a:off x="2745544" y="1543297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19"/>
            <p:cNvGrpSpPr/>
            <p:nvPr/>
          </p:nvGrpSpPr>
          <p:grpSpPr>
            <a:xfrm rot="10800000">
              <a:off x="6132997" y="3948711"/>
              <a:ext cx="1962841" cy="1971312"/>
              <a:chOff x="2745544" y="1543297"/>
              <a:chExt cx="1962841" cy="1971312"/>
            </a:xfrm>
          </p:grpSpPr>
          <p:sp>
            <p:nvSpPr>
              <p:cNvPr id="132" name="Google Shape;132;p19"/>
              <p:cNvSpPr/>
              <p:nvPr/>
            </p:nvSpPr>
            <p:spPr>
              <a:xfrm rot="5400000">
                <a:off x="4204385" y="1543297"/>
                <a:ext cx="504000" cy="504000"/>
              </a:xfrm>
              <a:prstGeom prst="blockArc">
                <a:avLst>
                  <a:gd name="adj1" fmla="val 10800000"/>
                  <a:gd name="adj2" fmla="val 16352739"/>
                  <a:gd name="adj3" fmla="val 26041"/>
                </a:avLst>
              </a:pr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9"/>
              <p:cNvSpPr/>
              <p:nvPr/>
            </p:nvSpPr>
            <p:spPr>
              <a:xfrm rot="5400000">
                <a:off x="3782435" y="2588659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9"/>
              <p:cNvSpPr/>
              <p:nvPr/>
            </p:nvSpPr>
            <p:spPr>
              <a:xfrm>
                <a:off x="2745544" y="1543297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19"/>
            <p:cNvGrpSpPr/>
            <p:nvPr/>
          </p:nvGrpSpPr>
          <p:grpSpPr>
            <a:xfrm>
              <a:off x="6133160" y="3602334"/>
              <a:ext cx="373169" cy="292076"/>
              <a:chOff x="3708069" y="1399340"/>
              <a:chExt cx="373169" cy="292076"/>
            </a:xfrm>
          </p:grpSpPr>
          <p:grpSp>
            <p:nvGrpSpPr>
              <p:cNvPr id="136" name="Google Shape;136;p19"/>
              <p:cNvGrpSpPr/>
              <p:nvPr/>
            </p:nvGrpSpPr>
            <p:grpSpPr>
              <a:xfrm>
                <a:off x="3708069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37" name="Google Shape;137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" name="Google Shape;138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9" name="Google Shape;139;p19"/>
              <p:cNvGrpSpPr/>
              <p:nvPr/>
            </p:nvGrpSpPr>
            <p:grpSpPr>
              <a:xfrm>
                <a:off x="3914274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40" name="Google Shape;140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41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42" name="Google Shape;142;p19"/>
            <p:cNvGrpSpPr/>
            <p:nvPr/>
          </p:nvGrpSpPr>
          <p:grpSpPr>
            <a:xfrm rot="10800000">
              <a:off x="8128297" y="5627885"/>
              <a:ext cx="373169" cy="292076"/>
              <a:chOff x="3708069" y="1399340"/>
              <a:chExt cx="373169" cy="292076"/>
            </a:xfrm>
          </p:grpSpPr>
          <p:grpSp>
            <p:nvGrpSpPr>
              <p:cNvPr id="143" name="Google Shape;143;p19"/>
              <p:cNvGrpSpPr/>
              <p:nvPr/>
            </p:nvGrpSpPr>
            <p:grpSpPr>
              <a:xfrm>
                <a:off x="3708069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44" name="Google Shape;144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" name="Google Shape;145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46" name="Google Shape;146;p19"/>
              <p:cNvGrpSpPr/>
              <p:nvPr/>
            </p:nvGrpSpPr>
            <p:grpSpPr>
              <a:xfrm>
                <a:off x="3914274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47" name="Google Shape;147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49" name="Google Shape;149;p19"/>
          <p:cNvGrpSpPr/>
          <p:nvPr/>
        </p:nvGrpSpPr>
        <p:grpSpPr>
          <a:xfrm>
            <a:off x="3215221" y="1422515"/>
            <a:ext cx="1963597" cy="3192469"/>
            <a:chOff x="6132997" y="3602273"/>
            <a:chExt cx="2368633" cy="2317750"/>
          </a:xfrm>
        </p:grpSpPr>
        <p:grpSp>
          <p:nvGrpSpPr>
            <p:cNvPr id="150" name="Google Shape;150;p19"/>
            <p:cNvGrpSpPr/>
            <p:nvPr/>
          </p:nvGrpSpPr>
          <p:grpSpPr>
            <a:xfrm>
              <a:off x="6538789" y="3602273"/>
              <a:ext cx="1962841" cy="1971312"/>
              <a:chOff x="2745544" y="1543297"/>
              <a:chExt cx="1962841" cy="1971312"/>
            </a:xfrm>
          </p:grpSpPr>
          <p:sp>
            <p:nvSpPr>
              <p:cNvPr id="151" name="Google Shape;151;p19"/>
              <p:cNvSpPr/>
              <p:nvPr/>
            </p:nvSpPr>
            <p:spPr>
              <a:xfrm rot="5400000">
                <a:off x="4204385" y="1543297"/>
                <a:ext cx="504000" cy="504000"/>
              </a:xfrm>
              <a:prstGeom prst="blockArc">
                <a:avLst>
                  <a:gd name="adj1" fmla="val 10800000"/>
                  <a:gd name="adj2" fmla="val 16352739"/>
                  <a:gd name="adj3" fmla="val 26041"/>
                </a:avLst>
              </a:pr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 rot="5400000">
                <a:off x="3782435" y="2588659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2745544" y="1543297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9"/>
            <p:cNvGrpSpPr/>
            <p:nvPr/>
          </p:nvGrpSpPr>
          <p:grpSpPr>
            <a:xfrm rot="10800000">
              <a:off x="6132997" y="3948711"/>
              <a:ext cx="1962841" cy="1971312"/>
              <a:chOff x="2745544" y="1543297"/>
              <a:chExt cx="1962841" cy="1971312"/>
            </a:xfrm>
          </p:grpSpPr>
          <p:sp>
            <p:nvSpPr>
              <p:cNvPr id="155" name="Google Shape;155;p19"/>
              <p:cNvSpPr/>
              <p:nvPr/>
            </p:nvSpPr>
            <p:spPr>
              <a:xfrm rot="5400000">
                <a:off x="4204385" y="1543297"/>
                <a:ext cx="504000" cy="504000"/>
              </a:xfrm>
              <a:prstGeom prst="blockArc">
                <a:avLst>
                  <a:gd name="adj1" fmla="val 10800000"/>
                  <a:gd name="adj2" fmla="val 16352739"/>
                  <a:gd name="adj3" fmla="val 26041"/>
                </a:avLst>
              </a:pr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 rot="5400000">
                <a:off x="3782435" y="2588659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>
                <a:off x="2745544" y="1543297"/>
                <a:ext cx="1719000" cy="132900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158;p19"/>
            <p:cNvGrpSpPr/>
            <p:nvPr/>
          </p:nvGrpSpPr>
          <p:grpSpPr>
            <a:xfrm>
              <a:off x="6133160" y="3602334"/>
              <a:ext cx="373169" cy="292076"/>
              <a:chOff x="3708069" y="1399340"/>
              <a:chExt cx="373169" cy="292076"/>
            </a:xfrm>
          </p:grpSpPr>
          <p:grpSp>
            <p:nvGrpSpPr>
              <p:cNvPr id="159" name="Google Shape;159;p19"/>
              <p:cNvGrpSpPr/>
              <p:nvPr/>
            </p:nvGrpSpPr>
            <p:grpSpPr>
              <a:xfrm>
                <a:off x="3708069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60" name="Google Shape;160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" name="Google Shape;161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2" name="Google Shape;162;p19"/>
              <p:cNvGrpSpPr/>
              <p:nvPr/>
            </p:nvGrpSpPr>
            <p:grpSpPr>
              <a:xfrm>
                <a:off x="3914274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63" name="Google Shape;163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" name="Google Shape;164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5" name="Google Shape;165;p19"/>
            <p:cNvGrpSpPr/>
            <p:nvPr/>
          </p:nvGrpSpPr>
          <p:grpSpPr>
            <a:xfrm rot="10800000">
              <a:off x="8128297" y="5627885"/>
              <a:ext cx="373169" cy="292076"/>
              <a:chOff x="3708069" y="1399340"/>
              <a:chExt cx="373169" cy="292076"/>
            </a:xfrm>
          </p:grpSpPr>
          <p:grpSp>
            <p:nvGrpSpPr>
              <p:cNvPr id="166" name="Google Shape;166;p19"/>
              <p:cNvGrpSpPr/>
              <p:nvPr/>
            </p:nvGrpSpPr>
            <p:grpSpPr>
              <a:xfrm>
                <a:off x="3708069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67" name="Google Shape;167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9" name="Google Shape;169;p19"/>
              <p:cNvGrpSpPr/>
              <p:nvPr/>
            </p:nvGrpSpPr>
            <p:grpSpPr>
              <a:xfrm>
                <a:off x="3914274" y="1399340"/>
                <a:ext cx="166964" cy="292076"/>
                <a:chOff x="3707904" y="1399279"/>
                <a:chExt cx="306300" cy="535821"/>
              </a:xfrm>
            </p:grpSpPr>
            <p:sp>
              <p:nvSpPr>
                <p:cNvPr id="170" name="Google Shape;170;p19"/>
                <p:cNvSpPr/>
                <p:nvPr/>
              </p:nvSpPr>
              <p:spPr>
                <a:xfrm>
                  <a:off x="3707904" y="1628800"/>
                  <a:ext cx="306300" cy="306300"/>
                </a:xfrm>
                <a:prstGeom prst="rect">
                  <a:avLst/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19"/>
                <p:cNvSpPr/>
                <p:nvPr/>
              </p:nvSpPr>
              <p:spPr>
                <a:xfrm>
                  <a:off x="3707904" y="1399279"/>
                  <a:ext cx="179700" cy="229500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848484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5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72" name="Google Shape;172;p19"/>
          <p:cNvSpPr txBox="1"/>
          <p:nvPr/>
        </p:nvSpPr>
        <p:spPr>
          <a:xfrm>
            <a:off x="847918" y="1655037"/>
            <a:ext cx="15678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HTTP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700">
                <a:solidFill>
                  <a:schemeClr val="dk1"/>
                </a:solidFill>
              </a:rPr>
              <a:t>Hypertext Transfer </a:t>
            </a:r>
            <a:r>
              <a:rPr lang="ko" sz="700">
                <a:solidFill>
                  <a:srgbClr val="ED234B"/>
                </a:solidFill>
              </a:rPr>
              <a:t>Protocol</a:t>
            </a:r>
            <a:endParaRPr sz="700">
              <a:solidFill>
                <a:srgbClr val="ED234B"/>
              </a:solidFill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3412913" y="1655037"/>
            <a:ext cx="15678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URI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700">
                <a:solidFill>
                  <a:schemeClr val="dk1"/>
                </a:solidFill>
              </a:rPr>
              <a:t>Uniform </a:t>
            </a:r>
            <a:r>
              <a:rPr lang="ko" sz="700">
                <a:solidFill>
                  <a:srgbClr val="FF0000"/>
                </a:solidFill>
              </a:rPr>
              <a:t>Resource </a:t>
            </a:r>
            <a:r>
              <a:rPr lang="ko" sz="700">
                <a:solidFill>
                  <a:schemeClr val="dk1"/>
                </a:solidFill>
              </a:rPr>
              <a:t>Identifier</a:t>
            </a:r>
            <a:br>
              <a:rPr lang="ko" sz="700">
                <a:solidFill>
                  <a:schemeClr val="dk1"/>
                </a:solidFill>
              </a:rPr>
            </a:br>
            <a:br>
              <a:rPr lang="ko" sz="700">
                <a:solidFill>
                  <a:schemeClr val="dk1"/>
                </a:solidFill>
              </a:rPr>
            </a:br>
            <a:endParaRPr sz="700">
              <a:solidFill>
                <a:schemeClr val="dk1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5977929" y="1655037"/>
            <a:ext cx="15678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HTML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700">
                <a:solidFill>
                  <a:schemeClr val="dk1"/>
                </a:solidFill>
              </a:rPr>
              <a:t>Hyper Text Markup </a:t>
            </a:r>
            <a:r>
              <a:rPr lang="ko" sz="700">
                <a:solidFill>
                  <a:srgbClr val="FF0000"/>
                </a:solidFill>
              </a:rPr>
              <a:t>Language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879917" y="2154584"/>
            <a:ext cx="1567800" cy="2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어플리케이션 컨트롤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GET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POST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PUT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DELETE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OPTIONS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HEAD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TRACE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CONNECT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의 Method가 존재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430426" y="2154584"/>
            <a:ext cx="1567800" cy="2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리소스 식별자</a:t>
            </a:r>
            <a:br>
              <a:rPr lang="ko" sz="1100">
                <a:solidFill>
                  <a:schemeClr val="dk1"/>
                </a:solidFill>
              </a:rPr>
            </a:b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특정 사이트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특정 쇼핑 목록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동영상 목록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모든 정보에 접근 할 수 있는 정보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5945930" y="2154584"/>
            <a:ext cx="1567800" cy="2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하이퍼미디어 포맷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XML을 바탕으로한 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범용 문서 포맷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이를 이용하여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Chrome, 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Safari, 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Explorer에서 사용자가알아보기 쉬운 형태로 표현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HTTP</a:t>
            </a:r>
            <a:endParaRPr sz="500"/>
          </a:p>
        </p:txBody>
      </p:sp>
      <p:sp>
        <p:nvSpPr>
          <p:cNvPr id="183" name="Google Shape;183;p2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89" name="Google Shape;189;p2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HTTP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90" name="Google Shape;190;p21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HTTP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681400" y="123469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HTTP (Hyper Text Transfer Protocol) 로 RFC 2616에서 규정된 Web에서 데이터를 주고 받는 프로토콜.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이름에는 하이퍼텍스트 전송용 프로토콜로 정의되어 있지만 실제로는 HTML, XML, JSON, Image, Voice, Video, Javascript, PDF 등 다양한 컴퓨터에서 다룰 수 있는 것은 모두 전송 할 수 있습니다.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HTTP는 TCP를 기반으로한 REST의 특징을 모두 구현하고있는 Web기반의 프로토콜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98" name="Google Shape;198;p2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HTTP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99" name="Google Shape;199;p22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HTTP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1337399" y="1927500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요청 메시지 작성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1337399" y="2289250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요청 메시지 전송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1337399" y="2651000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응답 대기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1337395" y="1550175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Client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22"/>
          <p:cNvCxnSpPr/>
          <p:nvPr/>
        </p:nvCxnSpPr>
        <p:spPr>
          <a:xfrm rot="10800000" flipH="1">
            <a:off x="2962628" y="2305192"/>
            <a:ext cx="226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06" name="Google Shape;206;p22"/>
          <p:cNvSpPr/>
          <p:nvPr/>
        </p:nvSpPr>
        <p:spPr>
          <a:xfrm>
            <a:off x="5495070" y="1550175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Server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5495074" y="1927500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요청 대기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5495074" y="2304825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요청 메시지 수신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5495074" y="2682150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요청 메시지 해석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5495074" y="3059475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애플리케이션 할당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5495074" y="3436800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애플리케이션 로직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5495074" y="3814125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응답 메시지 송신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1337399" y="3498725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응답 메시지 수신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1337399" y="3898575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응답 메시지 해석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1337399" y="4298425"/>
            <a:ext cx="1469400" cy="2718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데이터 표시 및 처리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22"/>
          <p:cNvCxnSpPr/>
          <p:nvPr/>
        </p:nvCxnSpPr>
        <p:spPr>
          <a:xfrm rot="10800000" flipH="1">
            <a:off x="3019191" y="3589342"/>
            <a:ext cx="2263500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0000"/>
            </a:solidFill>
            <a:prstDash val="dash"/>
            <a:round/>
            <a:headEnd type="stealth" w="sm" len="sm"/>
            <a:tailEnd type="none" w="med" len="med"/>
          </a:ln>
        </p:spPr>
      </p:cxnSp>
      <p:sp>
        <p:nvSpPr>
          <p:cNvPr id="217" name="Google Shape;217;p22"/>
          <p:cNvSpPr/>
          <p:nvPr/>
        </p:nvSpPr>
        <p:spPr>
          <a:xfrm>
            <a:off x="3260813" y="182196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요청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3260813" y="3094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응답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1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24" name="Google Shape;224;p2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HTTP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HTTP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681400" y="1368049"/>
            <a:ext cx="7075200" cy="37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228" name="Google Shape;228;p23"/>
          <p:cNvGraphicFramePr/>
          <p:nvPr/>
        </p:nvGraphicFramePr>
        <p:xfrm>
          <a:off x="681400" y="15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{E11D139B-FAC4-4571-851D-B86E66E875E2}</a:tableStyleId>
              </a:tblPr>
              <a:tblGrid>
                <a:gridCol w="93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9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9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4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CRUD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멱등성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안정성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Path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Variable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Query Parameter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DataBody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GET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취득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POST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생성, 추가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△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PUT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갱신, 생성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 / U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△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DELETE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리소스 삭제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HEAD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헤더 데이터 취득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OPTIONS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지원하는 메소드 취득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TRACE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요청메시지 반환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O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CONNECT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프록시 동작의 터널 접속으로 변경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X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chemeClr val="dk1"/>
                          </a:solidFill>
                        </a:rPr>
                        <a:t>-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2148</Words>
  <Application>Microsoft Office PowerPoint</Application>
  <PresentationFormat>화면 슬라이드 쇼(16:9)</PresentationFormat>
  <Paragraphs>428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Arial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데이원 ga15</cp:lastModifiedBy>
  <cp:revision>1</cp:revision>
  <dcterms:modified xsi:type="dcterms:W3CDTF">2023-02-15T02:03:31Z</dcterms:modified>
</cp:coreProperties>
</file>