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9E71C2-9240-48C9-B320-2D51AB89C333}">
  <a:tblStyle styleId="{1B9E71C2-9240-48C9-B320-2D51AB89C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f2291b19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0f2291b19b_0_2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f2291b19b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0f2291b19b_0_7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f2291b19b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0f2291b19b_0_3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f2291b19b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0f2291b19b_0_4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f2291b19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f2291b19b_0_4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f2291b19b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f2291b19b_0_5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f2291b19b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0f2291b19b_0_6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2291b3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0f2291b349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f2291b19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0f2291b19b_0_7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f2291b19b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0f2291b19b_0_8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f2291b19b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0f2291b19b_0_9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f2291b19b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0f2291b19b_0_104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f2291b19b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0f2291b19b_0_11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b145f92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7b145f927_0_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cddfe278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cddfe278f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194de2f72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f194de2f72_2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4b33a04e4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04b33a04e4_0_21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f2291b1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0f2291b19b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2291b19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0f2291b19b_0_8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f2291b19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0f2291b19b_0_1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33" name="Google Shape;133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DCL </a:t>
            </a:r>
            <a:r>
              <a:rPr lang="ko" sz="1200">
                <a:solidFill>
                  <a:schemeClr val="dk1"/>
                </a:solidFill>
              </a:rPr>
              <a:t>( Data Control Language ) : 데이터 제어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GRANT : 특정 데이터 베이스 사용자에게 권한 부여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REVOKE : 특정 데이터 베이스 사용자의 권한 회수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COMMIT : 트랜잭션의 작업이 정상적으로 완료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ROLLBACK : 트랜잭션의 작업이 비정상적으로 종료되어 원래 상태로 복구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42" name="Google Shape;142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952500" y="16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{1B9E71C2-9240-48C9-B320-2D51AB89C333}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파일 시스템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DB 모델링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RDB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파일 (File)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엔티티 (Entity)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테이블 (Table)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레코드 (Record)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튜플 (Tuple)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행 (Row)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키 (Key)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유니크값 (Identifier)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키 (Primary Key), (Unique Key)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필드 (Field)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어트리뷰트 (Attribute)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컬럼 (Column)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간단한 MySQL 쿼리 배우기 - 2</a:t>
            </a:r>
            <a:br>
              <a:rPr b="1" lang="ko" sz="2800">
                <a:solidFill>
                  <a:schemeClr val="lt1"/>
                </a:solidFill>
              </a:rPr>
            </a:br>
            <a:br>
              <a:rPr b="1" lang="ko" sz="2800">
                <a:solidFill>
                  <a:schemeClr val="lt1"/>
                </a:solidFill>
              </a:rPr>
            </a:br>
            <a:r>
              <a:rPr b="1" lang="ko" sz="2000">
                <a:solidFill>
                  <a:schemeClr val="lt1"/>
                </a:solidFill>
              </a:rPr>
              <a:t>쿼리문 배우기</a:t>
            </a:r>
            <a:endParaRPr sz="2000"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57" name="Google Shape;157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CREATE 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데이터베이스 생성</a:t>
            </a:r>
            <a:br>
              <a:rPr lang="ko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CREATE DATABASE [DB명]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테이블의 생성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CREATE TABLE [테이블명]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(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[컬럼명] [타입] [컬럼속성] [DEFAULT 값] [COMMENT],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…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… 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PRIMARY KEY([기본키 컬럼])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66" name="Google Shape;166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8" name="Google Shape;168;p27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INSERT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INSERT INTO [테이블 이름]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[컬럼이름1],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[컬럼이름2],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[컬럼이름3]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VALUES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[컬럼1의 데이터값],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[컬럼2의 데이터값],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[컬럼3의 데이터값]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없어도 되는 값</a:t>
            </a:r>
            <a:br>
              <a:rPr lang="ko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NULL 허용 인 컬럼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DEFAULT값을 가지는 컬럼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ko" sz="1000">
                <a:solidFill>
                  <a:schemeClr val="dk1"/>
                </a:solidFill>
              </a:rPr>
              <a:t>AUTO_INCREMENT (PRIMARY KEY) 컬럼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75" name="Google Shape;175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UPDATE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UPDATE [테이블 이름] SET</a:t>
            </a:r>
            <a:br>
              <a:rPr lang="ko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[컬럼이름] = [값],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…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WHERE 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[조건절]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84" name="Google Shape;184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SELECT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SELECT [선택할 필드] 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FROM [테이블 명] AS [별칭]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WHERE [조건절]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간단한 MySQL 쿼리 배우기 - 3</a:t>
            </a:r>
            <a:br>
              <a:rPr b="1" lang="ko" sz="2800">
                <a:solidFill>
                  <a:schemeClr val="lt1"/>
                </a:solidFill>
              </a:rPr>
            </a:br>
            <a:br>
              <a:rPr b="1" lang="ko" sz="2800">
                <a:solidFill>
                  <a:schemeClr val="lt1"/>
                </a:solidFill>
              </a:rPr>
            </a:br>
            <a:r>
              <a:rPr b="1" lang="ko" sz="2000">
                <a:solidFill>
                  <a:schemeClr val="lt1"/>
                </a:solidFill>
              </a:rPr>
              <a:t>쿼리문 배우기</a:t>
            </a:r>
            <a:endParaRPr sz="2000"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간단한 MySQL 쿼리 배우기 - 4</a:t>
            </a:r>
            <a:br>
              <a:rPr b="1" lang="ko" sz="2800">
                <a:solidFill>
                  <a:schemeClr val="lt1"/>
                </a:solidFill>
              </a:rPr>
            </a:br>
            <a:br>
              <a:rPr b="1" lang="ko" sz="2800">
                <a:solidFill>
                  <a:schemeClr val="lt1"/>
                </a:solidFill>
              </a:rPr>
            </a:br>
            <a:r>
              <a:rPr b="1" lang="ko" sz="2000">
                <a:solidFill>
                  <a:schemeClr val="lt1"/>
                </a:solidFill>
              </a:rPr>
              <a:t>데이터 타입</a:t>
            </a:r>
            <a:endParaRPr sz="2000"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05" name="Google Shape;205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" name="Google Shape;208;p32"/>
          <p:cNvGraphicFramePr/>
          <p:nvPr/>
        </p:nvGraphicFramePr>
        <p:xfrm>
          <a:off x="685250" y="13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{1B9E71C2-9240-48C9-B320-2D51AB89C333}</a:tableStyleId>
              </a:tblPr>
              <a:tblGrid>
                <a:gridCol w="1662550"/>
                <a:gridCol w="949900"/>
                <a:gridCol w="4353850"/>
              </a:tblGrid>
              <a:tr h="4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JAVA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CHAR(N)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String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고정 길이의 문자열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VARCHAR(N)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가변 길이의 문자열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TINYTEXT(N)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문자열 데이터 (255)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TEXT(N)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문자열 데이터 (65535)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MEDIUMTEXT(N)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문자열 데이터 (16777215)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LONGTEXT(N)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문자열 데이터 (4294967295)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JSON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JSON 문자열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14" name="Google Shape;214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33"/>
          <p:cNvGraphicFramePr/>
          <p:nvPr/>
        </p:nvGraphicFramePr>
        <p:xfrm>
          <a:off x="685250" y="13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{1B9E71C2-9240-48C9-B320-2D51AB89C333}</a:tableStyleId>
              </a:tblPr>
              <a:tblGrid>
                <a:gridCol w="1662550"/>
                <a:gridCol w="1259350"/>
                <a:gridCol w="4044400"/>
              </a:tblGrid>
              <a:tr h="4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JAVA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TINYINT(N)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Integer, 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정수형 데이터 -128 ~ +127 , 0 ~ 255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SMALLINT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Integer, 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정수형 데이터 타입 -32768 ~ +32767, 0 ~ 65536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MEDIUMINT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Integer, 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정수형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Integer, 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정수형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BIGINT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Long, long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정수형데이터 (무제한 수 표현)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FLOAT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Float, float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부동소수점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DECIMAL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BigDecimal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고정 소수형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DOUBLE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Double, double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부동 소수형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23" name="Google Shape;223;p3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34"/>
          <p:cNvGraphicFramePr/>
          <p:nvPr/>
        </p:nvGraphicFramePr>
        <p:xfrm>
          <a:off x="685250" y="13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{1B9E71C2-9240-48C9-B320-2D51AB89C333}</a:tableStyleId>
              </a:tblPr>
              <a:tblGrid>
                <a:gridCol w="1662550"/>
                <a:gridCol w="1259350"/>
                <a:gridCol w="4044400"/>
              </a:tblGrid>
              <a:tr h="4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JAVA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DATE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Date, LocalDate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날짜 (년도, 월, 일) 형태 기간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Time, LocalTime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시간(시,분,초, 나노초) 형태 데이터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DATETIME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DateTime, LocalDateTime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날짜와 시간 데이터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TIMESTAMP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DateTime, LocalDateTime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날짜와 시간 데이터, Time Zone 의 속성을 사용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Year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Year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년도 표현 데이터 타입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32" name="Google Shape;232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35"/>
          <p:cNvGraphicFramePr/>
          <p:nvPr/>
        </p:nvGraphicFramePr>
        <p:xfrm>
          <a:off x="685250" y="13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{1B9E71C2-9240-48C9-B320-2D51AB89C333}</a:tableStyleId>
              </a:tblPr>
              <a:tblGrid>
                <a:gridCol w="1662550"/>
                <a:gridCol w="1259350"/>
                <a:gridCol w="4044400"/>
              </a:tblGrid>
              <a:tr h="40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JAVA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BINARY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byte[]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CHAR 형태의 이진 타입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BYTE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byte[]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CHAR 형태의 이진 타입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VARBINARY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byte[]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VARCHAR 형태의 이진 타입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TINYBLOB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byte[]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이진데이터 타입 (255)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BLOB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byte[]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이진데이터 타입 (65535)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MEDIUMBLOB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byte[]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이진데이터 타입 (16777215)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4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LONGBLOB(N)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byte[]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이진데이터 타입 (4294967295</a:t>
                      </a:r>
                      <a:r>
                        <a:rPr lang="ko" sz="1050">
                          <a:solidFill>
                            <a:schemeClr val="dk1"/>
                          </a:solidFill>
                          <a:highlight>
                            <a:srgbClr val="F9F9F9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MySQL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데이터 베이스 설치 및 설정</a:t>
            </a:r>
            <a:endParaRPr sz="5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1" name="Google Shape;91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Mysql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docker-compose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version: "3"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services: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db: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image: mysql:8.0.26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restart: always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command: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- --lower_case_table_names=1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- --character-set-server=utf8mb4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- --collation-server=utf8mb4_unicode_ci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container_name: mysql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ports: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- "3306:3306"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environment: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- MYSQL_DATABASE=mydb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- MYSQL_ROOT_PASSWORD=root1234!!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- TZ=Asia/Seoul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volumes: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    - C:\Temp\MYSQL:/var/lib/mysql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간단한 MySQL 쿼리 배우기 - 1</a:t>
            </a:r>
            <a:br>
              <a:rPr b="1" lang="ko" sz="2800">
                <a:solidFill>
                  <a:schemeClr val="lt1"/>
                </a:solidFill>
              </a:rPr>
            </a:br>
            <a:br>
              <a:rPr b="1" lang="ko" sz="2800">
                <a:solidFill>
                  <a:schemeClr val="lt1"/>
                </a:solidFill>
              </a:rPr>
            </a:br>
            <a:r>
              <a:rPr b="1" lang="ko" sz="2000">
                <a:solidFill>
                  <a:schemeClr val="lt1"/>
                </a:solidFill>
              </a:rPr>
              <a:t>SQL 소개</a:t>
            </a:r>
            <a:endParaRPr sz="100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06" name="Google Shape;106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SQL은 관계형 데이터베이스 관리 시스템의 데이터를 관리하기 위해 설계된 특수 목적의 프로그래밍 언어.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15" name="Google Shape;115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DDL ( Data Definition Language) : 데이터를 정의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CREATE : 테이블의 생성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ALTER : 테이블의 구조 변경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DROP : 테이블 삭제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RENAME : 테이블 이름 변경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COMMENT : 테이블 및 컬럼 주석 추가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TRUNCATE : 데이터 초기화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5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24" name="Google Shape;124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SQL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SQL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DML ( Data Manipulation Language ) : 데이터를 조작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SELECT : 데이터를 조회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INSERT : 데이터 삽입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UPDATE : 데이터 업데이트</a:t>
            </a: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br>
              <a:rPr lang="ko" sz="1000">
                <a:solidFill>
                  <a:schemeClr val="dk1"/>
                </a:solidFill>
              </a:rPr>
            </a:br>
            <a:r>
              <a:rPr lang="ko" sz="1000">
                <a:solidFill>
                  <a:schemeClr val="dk1"/>
                </a:solidFill>
              </a:rPr>
              <a:t>DELETE : 데이터 삭제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