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b5fb5462f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b5fb5462f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f359ad7ae9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f359ad7ae9_0_2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4b33a04e4_0_2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04b33a04e4_0_21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7fa278c95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07fa278c95_0_7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b5fb5462f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7" name="Google Shape;67;g1b5fb5462f3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07fa278c9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07fa278c95_0_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cddfe278f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g1ecddfe278f_0_61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f359ad7ae9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1f359ad7ae9_0_40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359ad7ae9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359ad7ae9_0_49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cddfe278f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1ecddfe278f_1_3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359ad7ae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1f359ad7ae9_0_3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359ad7ae9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1f359ad7ae9_0_12:notes"/>
          <p:cNvSpPr/>
          <p:nvPr>
            <p:ph idx="2" type="sldImg"/>
          </p:nvPr>
        </p:nvSpPr>
        <p:spPr>
          <a:xfrm>
            <a:off x="685620" y="1143000"/>
            <a:ext cx="54867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normAutofit/>
          </a:bodyPr>
          <a:lstStyle>
            <a:lvl1pPr indent="-2730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1pPr>
            <a:lvl2pPr indent="-2730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2pPr>
            <a:lvl3pPr indent="-2730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3pPr>
            <a:lvl4pPr indent="-2730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4pPr>
            <a:lvl5pPr indent="-2730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5pPr>
            <a:lvl6pPr indent="-27305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2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 sz="5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4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hyperlink" Target="mailto:hong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4" y="0"/>
            <a:ext cx="913999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72600" y="236075"/>
            <a:ext cx="41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(가이드)</a:t>
            </a:r>
            <a:endParaRPr b="1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8300" y="200025"/>
            <a:ext cx="8458200" cy="474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36" name="Google Shape;136;p23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38" name="Google Shape;138;p23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Spring Data JPA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40" name="Google Shape;140;p23"/>
          <p:cNvSpPr/>
          <p:nvPr/>
        </p:nvSpPr>
        <p:spPr>
          <a:xfrm>
            <a:off x="3753775" y="3957250"/>
            <a:ext cx="766550" cy="783025"/>
          </a:xfrm>
          <a:prstGeom prst="flowChartMagneticDisk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DB</a:t>
            </a:r>
            <a:endParaRPr/>
          </a:p>
        </p:txBody>
      </p:sp>
      <p:sp>
        <p:nvSpPr>
          <p:cNvPr id="141" name="Google Shape;141;p23"/>
          <p:cNvSpPr/>
          <p:nvPr/>
        </p:nvSpPr>
        <p:spPr>
          <a:xfrm>
            <a:off x="3281300" y="3239900"/>
            <a:ext cx="1711500" cy="404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JDBC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3281300" y="2835800"/>
            <a:ext cx="1711500" cy="404100"/>
          </a:xfrm>
          <a:prstGeom prst="rect">
            <a:avLst/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Hibernate or etc…</a:t>
            </a:r>
            <a:endParaRPr/>
          </a:p>
        </p:txBody>
      </p:sp>
      <p:sp>
        <p:nvSpPr>
          <p:cNvPr id="143" name="Google Shape;143;p23"/>
          <p:cNvSpPr/>
          <p:nvPr/>
        </p:nvSpPr>
        <p:spPr>
          <a:xfrm>
            <a:off x="3281300" y="2431700"/>
            <a:ext cx="1711500" cy="4041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JPA</a:t>
            </a:r>
            <a:endParaRPr/>
          </a:p>
        </p:txBody>
      </p:sp>
      <p:sp>
        <p:nvSpPr>
          <p:cNvPr id="144" name="Google Shape;144;p23"/>
          <p:cNvSpPr/>
          <p:nvPr/>
        </p:nvSpPr>
        <p:spPr>
          <a:xfrm>
            <a:off x="3281300" y="2027600"/>
            <a:ext cx="1711500" cy="40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Spring Data JPA</a:t>
            </a:r>
            <a:endParaRPr/>
          </a:p>
        </p:txBody>
      </p:sp>
      <p:sp>
        <p:nvSpPr>
          <p:cNvPr id="145" name="Google Shape;145;p23"/>
          <p:cNvSpPr/>
          <p:nvPr/>
        </p:nvSpPr>
        <p:spPr>
          <a:xfrm>
            <a:off x="3281300" y="1167225"/>
            <a:ext cx="1711500" cy="404100"/>
          </a:xfrm>
          <a:prstGeom prst="rect">
            <a:avLst/>
          </a:prstGeom>
          <a:solidFill>
            <a:srgbClr val="A4C2F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Application</a:t>
            </a:r>
            <a:endParaRPr/>
          </a:p>
        </p:txBody>
      </p:sp>
      <p:cxnSp>
        <p:nvCxnSpPr>
          <p:cNvPr id="146" name="Google Shape;146;p23"/>
          <p:cNvCxnSpPr>
            <a:stCxn id="141" idx="2"/>
            <a:endCxn id="140" idx="1"/>
          </p:cNvCxnSpPr>
          <p:nvPr/>
        </p:nvCxnSpPr>
        <p:spPr>
          <a:xfrm>
            <a:off x="4137050" y="3644000"/>
            <a:ext cx="0" cy="31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  <p:cxnSp>
        <p:nvCxnSpPr>
          <p:cNvPr id="147" name="Google Shape;147;p23"/>
          <p:cNvCxnSpPr>
            <a:endCxn id="144" idx="0"/>
          </p:cNvCxnSpPr>
          <p:nvPr/>
        </p:nvCxnSpPr>
        <p:spPr>
          <a:xfrm>
            <a:off x="4137050" y="1571300"/>
            <a:ext cx="0" cy="45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Spring Data 적용 및 개발</a:t>
            </a:r>
            <a:endParaRPr sz="500"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59" name="Google Shape;159;p25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application.yaml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98650" y="1345650"/>
            <a:ext cx="72861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spring: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jpa: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show-sql: true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properties: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  hibernate: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    format_sql: true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    dialect: org.hibernate.dialect.MySQL8Dialect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hibernate: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  ddl-auto: validate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datasource: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url: jdbc:mysql://localhost:3306/user?useSSL=false&amp;useUnicode=true&amp;allowPublicKeyRetrieval=true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driver-class-name: com.mysql.cj.jdbc.Driver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username: root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password: root1234!!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5615357" y="828675"/>
            <a:ext cx="69300" cy="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34275" spcFirstLastPara="1" rIns="34275" wrap="square" tIns="171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r>
              <a:t/>
            </a:r>
            <a:endParaRPr b="0" i="0" sz="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75859" y="1723378"/>
            <a:ext cx="6456600" cy="17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안녕하세요.</a:t>
            </a:r>
            <a:endParaRPr b="1" i="0" sz="6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시그니처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강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의</a:t>
            </a:r>
            <a:endParaRPr b="1" sz="2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Course 2. 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백엔드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웹 개발 입문/실전을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진행하는 </a:t>
            </a:r>
            <a:r>
              <a:rPr b="1" lang="ko" sz="2700">
                <a:solidFill>
                  <a:schemeClr val="dk1"/>
                </a:solidFill>
                <a:highlight>
                  <a:schemeClr val="lt1"/>
                </a:highlight>
              </a:rPr>
              <a:t>예상국</a:t>
            </a:r>
            <a:r>
              <a:rPr b="1" i="0" lang="ko" sz="27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입니다.</a:t>
            </a:r>
            <a:endParaRPr b="1" i="0" sz="5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574900" y="3584246"/>
            <a:ext cx="2308200" cy="7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1" lang="ko" sz="700">
                <a:solidFill>
                  <a:srgbClr val="ED234B"/>
                </a:solidFill>
              </a:rPr>
              <a:t>[ Course 2 ]</a:t>
            </a:r>
            <a:r>
              <a:rPr b="1" i="0" lang="ko" sz="700" u="none" cap="none" strike="noStrike">
                <a:solidFill>
                  <a:srgbClr val="ED234B"/>
                </a:solidFill>
              </a:rPr>
              <a:t>  </a:t>
            </a:r>
            <a:r>
              <a:rPr b="1" i="0" lang="ko" sz="700" u="none" cap="none" strike="noStrike">
                <a:solidFill>
                  <a:schemeClr val="dk1"/>
                </a:solidFill>
              </a:rPr>
              <a:t>백엔드 </a:t>
            </a:r>
            <a:r>
              <a:rPr b="1" lang="ko" sz="700">
                <a:solidFill>
                  <a:schemeClr val="dk1"/>
                </a:solidFill>
              </a:rPr>
              <a:t>웹 개발 입문/실전</a:t>
            </a:r>
            <a:endParaRPr b="1" sz="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PART1  | </a:t>
            </a:r>
            <a:r>
              <a:rPr lang="ko" sz="700">
                <a:solidFill>
                  <a:schemeClr val="dk1"/>
                </a:solidFill>
              </a:rPr>
              <a:t>웹 개발 입문과 데이터베이스</a:t>
            </a:r>
            <a:br>
              <a:rPr i="0" lang="ko" sz="700" u="none" cap="none" strike="noStrike">
                <a:solidFill>
                  <a:schemeClr val="dk1"/>
                </a:solidFill>
              </a:rPr>
            </a:br>
            <a:r>
              <a:rPr lang="ko" sz="700">
                <a:solidFill>
                  <a:srgbClr val="ED234B"/>
                </a:solidFill>
              </a:rPr>
              <a:t>PART2  | </a:t>
            </a:r>
            <a:r>
              <a:rPr lang="ko" sz="700">
                <a:solidFill>
                  <a:schemeClr val="dk1"/>
                </a:solidFill>
              </a:rPr>
              <a:t>웹 서비스 개발 실전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" sz="700">
                <a:solidFill>
                  <a:srgbClr val="ED234B"/>
                </a:solidFill>
              </a:rPr>
              <a:t>PART3  | </a:t>
            </a:r>
            <a:r>
              <a:rPr lang="ko" sz="700">
                <a:solidFill>
                  <a:schemeClr val="dk1"/>
                </a:solidFill>
              </a:rPr>
              <a:t>최신/심화 웹 개발 실전</a:t>
            </a:r>
            <a:endParaRPr sz="700">
              <a:solidFill>
                <a:schemeClr val="dk1"/>
              </a:solidFill>
            </a:endParaRPr>
          </a:p>
        </p:txBody>
      </p:sp>
      <p:pic>
        <p:nvPicPr>
          <p:cNvPr descr="텍스트, 클립아트, 표지판이(가) 표시된 사진&#10;&#10;자동 생성된 설명" id="73" name="Google Shape;7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110" y="1437680"/>
            <a:ext cx="1134571" cy="18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904934" y="1383618"/>
            <a:ext cx="6572700" cy="9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dk1"/>
                </a:solidFill>
              </a:rPr>
              <a:t>Spring Data JPA</a:t>
            </a:r>
            <a:endParaRPr b="1" sz="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904934" y="1383618"/>
            <a:ext cx="6572700" cy="8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0" marL="0" marR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chemeClr val="lt1"/>
                </a:solidFill>
              </a:rPr>
              <a:t>Spring Data 소개</a:t>
            </a:r>
            <a:endParaRPr sz="500"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0" name="Google Shape;90;p18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91" name="Google Shape;91;p18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JDBC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JDBC란? (Java DataBase Connectivity)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자바 언어로 데이터베이스 프로그래밍을 하기위한 라이브러리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99" name="Google Shape;99;p19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JDBC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String jdbcDriver = "com.mysql.cj.jdbc.Driver";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String jdbcUrl = "jdbc:mysql://localhost:3306/user?serverTimezone=Asia/Seoul";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try {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Class.forName(jdbcDriver).newInstance();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Connection con = DriverManager.getConnection(jdbcUrl, "root", "root123!@#");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Statement st = con.createStatement();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String sql = "SELECT * FROM user";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ResultSet rs = st.executeQuery(sql);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while(rs.next()){      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String name = rs.getString(1);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String age = rs.getString(2);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String email = rs.getString(3);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    System.out.println(name + " " + age + " " + email);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}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rs.close();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st.close();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con.close();   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} catch (Exception e) {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   e.printStackTrace();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800">
                <a:solidFill>
                  <a:schemeClr val="dk1"/>
                </a:solidFill>
              </a:rPr>
              <a:t>}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08" name="Google Shape;108;p20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10" name="Google Shape;110;p20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JPA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JPA란 JAVA ORM(Object Relational Mapping) 기술에 대한 인터페이스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ORM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객체와 데이터베이스의 관계를 맵핑 하는 방법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EX)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1200">
                <a:solidFill>
                  <a:schemeClr val="dk1"/>
                </a:solidFill>
              </a:rPr>
              <a:t>public class User {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private String name;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private int age;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    private String email;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3350" y="3245455"/>
            <a:ext cx="5147674" cy="148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18" name="Google Shape;118;p21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19" name="Google Shape;119;p21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Hibernate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JPA 의 인터페이스를 구현한 라이브러리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Hibernate 외에 EclipseLink, DataNucleus, OpenJPA, TopLink 등등등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public class User {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private String name;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private int age;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    private String email;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}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EntityManager </a:t>
            </a:r>
            <a:r>
              <a:rPr lang="ko" sz="1200">
                <a:solidFill>
                  <a:schemeClr val="dk1"/>
                </a:solidFill>
              </a:rPr>
              <a:t>entityManager</a:t>
            </a:r>
            <a:r>
              <a:rPr lang="ko" sz="1200">
                <a:solidFill>
                  <a:schemeClr val="dk1"/>
                </a:solidFill>
              </a:rPr>
              <a:t>= entityManager.getTransaction().begin();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var user = new User(“홍길동”, 20, “</a:t>
            </a:r>
            <a:r>
              <a:rPr lang="ko" sz="1200" u="sng">
                <a:solidFill>
                  <a:schemeClr val="hlink"/>
                </a:solidFill>
                <a:hlinkClick r:id="rId4"/>
              </a:rPr>
              <a:t>hong@gmail.com</a:t>
            </a:r>
            <a:r>
              <a:rPr lang="ko" sz="1200">
                <a:solidFill>
                  <a:schemeClr val="dk1"/>
                </a:solidFill>
              </a:rPr>
              <a:t>”);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entityManager.persist(user);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entityManager.getTransaction().commit();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dk1"/>
                </a:solidFill>
              </a:rPr>
              <a:t>entityManager.close();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/>
          <p:nvPr/>
        </p:nvSpPr>
        <p:spPr>
          <a:xfrm>
            <a:off x="7811013" y="528014"/>
            <a:ext cx="9525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FFFFFF"/>
                </a:solidFill>
              </a:rPr>
              <a:t>6</a:t>
            </a:r>
            <a:r>
              <a:rPr b="1" i="0" lang="ko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500"/>
          </a:p>
        </p:txBody>
      </p:sp>
      <p:sp>
        <p:nvSpPr>
          <p:cNvPr id="127" name="Google Shape;127;p22"/>
          <p:cNvSpPr/>
          <p:nvPr/>
        </p:nvSpPr>
        <p:spPr>
          <a:xfrm>
            <a:off x="7811013" y="825047"/>
            <a:ext cx="9525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0" lvl="1" marL="63500" marR="0" rtl="0" algn="l"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ko" sz="800">
                <a:solidFill>
                  <a:srgbClr val="FFFFFF"/>
                </a:solidFill>
              </a:rPr>
              <a:t>JPA</a:t>
            </a:r>
            <a:endParaRPr sz="800">
              <a:solidFill>
                <a:srgbClr val="FFFFFF"/>
              </a:solidFill>
            </a:endParaRPr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3543302" y="4873500"/>
            <a:ext cx="2057400" cy="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50" lIns="34275" spcFirstLastPara="1" rIns="34275" wrap="square" tIns="171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571558" y="547625"/>
            <a:ext cx="2782500" cy="4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5" lIns="4775" spcFirstLastPara="1" rIns="4775" wrap="square" tIns="4775">
            <a:noAutofit/>
          </a:bodyPr>
          <a:lstStyle/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Spring Data JPA</a:t>
            </a:r>
            <a:endParaRPr b="1"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 txBox="1"/>
          <p:nvPr/>
        </p:nvSpPr>
        <p:spPr>
          <a:xfrm>
            <a:off x="798650" y="1345650"/>
            <a:ext cx="6676800" cy="35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Hibernate 외에 등등 어떠한 라이브러리를 써도 반복되는 작업의 발생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이를 편리하게 사용하고, Transaction 관리도 Spring에서 관리해주는 형태</a:t>
            </a:r>
            <a:br>
              <a:rPr lang="ko" sz="1200">
                <a:solidFill>
                  <a:schemeClr val="dk1"/>
                </a:solidFill>
              </a:rPr>
            </a:br>
            <a:br>
              <a:rPr lang="ko" sz="1200">
                <a:solidFill>
                  <a:schemeClr val="dk1"/>
                </a:solidFill>
              </a:rPr>
            </a:br>
            <a:r>
              <a:rPr lang="ko" sz="900">
                <a:solidFill>
                  <a:schemeClr val="dk1"/>
                </a:solidFill>
              </a:rPr>
              <a:t>@Transactional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public User save(User user) {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     return userRepository.save(user);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@Transactional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@Override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public &lt;S extends T&gt; S save(S entity) {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Assert.notNull(entity, "Entity must not be null.");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if (entityInformation.isNew(entity)) {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	em.persist(entity);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	return entity;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} else {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	return em.merge(entity);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	}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900">
                <a:solidFill>
                  <a:schemeClr val="dk1"/>
                </a:solidFill>
              </a:rPr>
              <a:t>}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