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9AD774-D026-42E3-9A3B-8A1A628BBAAB}">
  <a:tblStyle styleId="{899AD774-D026-42E3-9A3B-8A1A628BBAAB}" styleName="Table_0">
    <a:wholeTbl>
      <a:tcTxStyle b="off" i="off">
        <a:font>
          <a:latin typeface="SpoqaHanSans-Bold"/>
          <a:ea typeface="SpoqaHanSans-Bold"/>
          <a:cs typeface="SpoqaHanSans-Bold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SpoqaHanSans-Bold"/>
          <a:ea typeface="SpoqaHanSans-Bold"/>
          <a:cs typeface="SpoqaHanSans-Bold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SpoqaHanSans-Bold"/>
          <a:ea typeface="SpoqaHanSans-Bold"/>
          <a:cs typeface="SpoqaHanSans-Bold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SpoqaHanSans-Bold"/>
          <a:ea typeface="SpoqaHanSans-Bold"/>
          <a:cs typeface="SpoqaHanSans-Bold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poqaHanSans-Bold"/>
          <a:ea typeface="SpoqaHanSans-Bold"/>
          <a:cs typeface="SpoqaHanSans-Bold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d7654173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d76541734_0_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d765417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fd76541734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01c4fc6d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001c4fc6df_1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d76541734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d76541734_0_5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d7654173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fd76541734_0_6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d76541734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fd76541734_0_7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d76541734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fd76541734_0_8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d76541734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fd76541734_0_9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d76541734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fd76541734_0_10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d76541734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fd76541734_0_11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d76541734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fd76541734_0_1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953a41a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8953a41ad5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70dc730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f70dc7301f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7fa278cc4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7fa278cc4_0_8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70dc7301f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70dc7301f_0_11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fa278cc4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7fa278cc4_0_8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cddfe278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cddfe278f_1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168" name="Google Shape;168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1645225" y="2019925"/>
            <a:ext cx="6121200" cy="378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645225" y="3200325"/>
            <a:ext cx="1898100" cy="378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25053" y="2019924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Parameter Log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47269" y="3200319"/>
            <a:ext cx="11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b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909725" y="3767825"/>
            <a:ext cx="1379100" cy="448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데이터 로직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600700" y="3195525"/>
            <a:ext cx="2165700" cy="378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882450" y="3767825"/>
            <a:ext cx="1379100" cy="448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</a:t>
            </a:r>
            <a:r>
              <a:rPr lang="ko"/>
              <a:t>데이터 로직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5855175" y="3767825"/>
            <a:ext cx="1379100" cy="448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 </a:t>
            </a:r>
            <a:r>
              <a:rPr lang="ko"/>
              <a:t>데이터 로직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1909725" y="2572925"/>
            <a:ext cx="1379100" cy="448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서비스 로직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882450" y="2572925"/>
            <a:ext cx="1379100" cy="448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서비스 로직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5855175" y="2572925"/>
            <a:ext cx="1379100" cy="448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 서비스 로직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909725" y="1397325"/>
            <a:ext cx="1379100" cy="448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웹 로직 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3882450" y="1397325"/>
            <a:ext cx="1379100" cy="448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 웹 로직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5855175" y="1397325"/>
            <a:ext cx="1379100" cy="448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 웹 로직</a:t>
            </a:r>
            <a:endParaRPr/>
          </a:p>
        </p:txBody>
      </p:sp>
      <p:cxnSp>
        <p:nvCxnSpPr>
          <p:cNvPr id="185" name="Google Shape;185;p23"/>
          <p:cNvCxnSpPr>
            <a:stCxn id="182" idx="2"/>
            <a:endCxn id="179" idx="0"/>
          </p:cNvCxnSpPr>
          <p:nvPr/>
        </p:nvCxnSpPr>
        <p:spPr>
          <a:xfrm>
            <a:off x="2599275" y="1845825"/>
            <a:ext cx="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6" name="Google Shape;186;p23"/>
          <p:cNvCxnSpPr>
            <a:stCxn id="182" idx="2"/>
            <a:endCxn id="180" idx="0"/>
          </p:cNvCxnSpPr>
          <p:nvPr/>
        </p:nvCxnSpPr>
        <p:spPr>
          <a:xfrm>
            <a:off x="2599275" y="1845825"/>
            <a:ext cx="19728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7" name="Google Shape;187;p23"/>
          <p:cNvCxnSpPr>
            <a:stCxn id="184" idx="2"/>
            <a:endCxn id="180" idx="0"/>
          </p:cNvCxnSpPr>
          <p:nvPr/>
        </p:nvCxnSpPr>
        <p:spPr>
          <a:xfrm flipH="1">
            <a:off x="4571925" y="1845825"/>
            <a:ext cx="19728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8" name="Google Shape;188;p23"/>
          <p:cNvCxnSpPr>
            <a:stCxn id="183" idx="2"/>
            <a:endCxn id="181" idx="0"/>
          </p:cNvCxnSpPr>
          <p:nvPr/>
        </p:nvCxnSpPr>
        <p:spPr>
          <a:xfrm>
            <a:off x="4572000" y="1845825"/>
            <a:ext cx="19728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9" name="Google Shape;189;p23"/>
          <p:cNvCxnSpPr>
            <a:stCxn id="181" idx="2"/>
            <a:endCxn id="177" idx="0"/>
          </p:cNvCxnSpPr>
          <p:nvPr/>
        </p:nvCxnSpPr>
        <p:spPr>
          <a:xfrm flipH="1">
            <a:off x="4571925" y="3021425"/>
            <a:ext cx="19728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0" name="Google Shape;190;p23"/>
          <p:cNvCxnSpPr>
            <a:stCxn id="181" idx="2"/>
            <a:endCxn id="178" idx="0"/>
          </p:cNvCxnSpPr>
          <p:nvPr/>
        </p:nvCxnSpPr>
        <p:spPr>
          <a:xfrm>
            <a:off x="6544725" y="3021425"/>
            <a:ext cx="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1" name="Google Shape;191;p23"/>
          <p:cNvCxnSpPr>
            <a:stCxn id="179" idx="2"/>
            <a:endCxn id="175" idx="0"/>
          </p:cNvCxnSpPr>
          <p:nvPr/>
        </p:nvCxnSpPr>
        <p:spPr>
          <a:xfrm>
            <a:off x="2599275" y="3021425"/>
            <a:ext cx="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2" name="Google Shape;192;p23"/>
          <p:cNvCxnSpPr>
            <a:stCxn id="180" idx="2"/>
            <a:endCxn id="175" idx="0"/>
          </p:cNvCxnSpPr>
          <p:nvPr/>
        </p:nvCxnSpPr>
        <p:spPr>
          <a:xfrm flipH="1">
            <a:off x="2599200" y="3021425"/>
            <a:ext cx="19728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3" name="Google Shape;193;p23"/>
          <p:cNvCxnSpPr>
            <a:stCxn id="180" idx="2"/>
            <a:endCxn id="177" idx="0"/>
          </p:cNvCxnSpPr>
          <p:nvPr/>
        </p:nvCxnSpPr>
        <p:spPr>
          <a:xfrm>
            <a:off x="4572000" y="3021425"/>
            <a:ext cx="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199" name="Google Shape;199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929160" y="16925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979100"/>
                <a:gridCol w="5016125"/>
              </a:tblGrid>
              <a:tr h="30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Annotation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@Aspect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자바에서 널리 사용하는 AOP 프레임워크에 포함되며,</a:t>
                      </a:r>
                      <a:b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AOP를 정의하는 Class에 할당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2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@Pointcut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기능을 어디에 적용시킬지, 메소드? Annotation? 등 </a:t>
                      </a:r>
                      <a:b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AOP를 적용 시킬 지점을 설정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@Before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 실행하기 이전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2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@After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메소드가 성공적으로 실행 후, 예외가 발생 되더라도 실행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@AfterReturing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 호출 성공 실행 시 (Not Throws)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@AfterThrowing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 호출 실패 예외 발생 (Throws)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@Around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Before / after 모두 제어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AOP Pointcut 문법</a:t>
            </a:r>
            <a:endParaRPr sz="500"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14" name="Google Shape;214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포인트컷 지시자 (PointCut Designators)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896110" y="1985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747275"/>
                <a:gridCol w="4428525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PCD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반환타입, 타입, 메소드, 파라미터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within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경로의 타입을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타입의 객체를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타입의 객체를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args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타입의 파라미터를 가지는 메소드를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@target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어노테이션을 가지는 객체를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@args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어노테이션의 파라미터를 가지는 메소드를 기준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@within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클래스의 경로의 어노테이션을 기준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@annotation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특정 메소드의 어노테이션을 기준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bean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스프링 빈을 기준으로 지정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24" name="Google Shape;224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execution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“execution([접근제한자-생략가능] [리턴타입] [패키지지정] [클래스지정] [메서드지정] [매개변수지정])”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각각의 패턴은 * 으로 표현이 가능하며,  .. 은 0개 이상을 의미한다.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[접근제한자]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28" name="Google Shape;228;p27"/>
          <p:cNvGraphicFramePr/>
          <p:nvPr/>
        </p:nvGraphicFramePr>
        <p:xfrm>
          <a:off x="872485" y="3567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017575"/>
                <a:gridCol w="2579100"/>
                <a:gridCol w="2579100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접근제한자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접근 제한자를 지정 ( 생략 가능)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public 제한자 선택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 제한자 선택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execution(private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생략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생략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 * set*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34" name="Google Shape;234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[리턴타입]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[패키지 지정]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38" name="Google Shape;238;p28"/>
          <p:cNvGraphicFramePr/>
          <p:nvPr/>
        </p:nvGraphicFramePr>
        <p:xfrm>
          <a:off x="896110" y="1668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017575"/>
                <a:gridCol w="2579100"/>
                <a:gridCol w="2579100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리턴타입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리턴 타입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리턴타입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리턴 타입 void 인 메소드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void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!void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리턴타입 void가 아닌 메서드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!void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9" name="Google Shape;239;p28"/>
          <p:cNvGraphicFramePr/>
          <p:nvPr/>
        </p:nvGraphicFramePr>
        <p:xfrm>
          <a:off x="896110" y="3197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556025"/>
                <a:gridCol w="1653350"/>
                <a:gridCol w="2966400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패키지지정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패키지 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com.example.controller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패키지의 경로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com.example.controller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com.example.*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example패키지 내의 모든 조인포인트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com.example.*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패키지로 시작하는 모든 포인트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com.example..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com.example..impl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example패키지 하위의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impl로 끝나는 패키지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com.example..impl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45" name="Google Shape;245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[클래스지정]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[메서드 지정]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896110" y="1668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131850"/>
                <a:gridCol w="2113025"/>
                <a:gridCol w="3624425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Foo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Foo클래스지정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com.example.service.Foo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*Sample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이름이 Sample로 끝나는 클래스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com.example.service.*Sample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0" name="Google Shape;250;p29"/>
          <p:cNvGraphicFramePr/>
          <p:nvPr/>
        </p:nvGraphicFramePr>
        <p:xfrm>
          <a:off x="896110" y="344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556025"/>
                <a:gridCol w="2119875"/>
                <a:gridCol w="2499875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set*(..)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set으로 시작하는 모든 메서드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set*(..))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*(..)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메서드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*(..))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foo(..)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foo 이름의 메서드 를 지정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execution(public * foo(..))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56" name="Google Shape;256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[매개변수 지정]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896110" y="1668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1760025"/>
                <a:gridCol w="2637300"/>
                <a:gridCol w="2471975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매개변수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매개변수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(..)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set으로 시작하는 모든 메소드 </a:t>
                      </a:r>
                      <a:b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(매개변수 포함)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set*(..))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(*)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set으로 시작하는 메소드중 매개변수가 1개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set*(*))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(com.example.dto.userDto)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userDto를 매개변수로 가지는 메서드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com.example.dto.userDto))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(!com.example.dto.userDto)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userDto를 매개변수로 가지는 않는 메서드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set*(!com.example.dto.userDto))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(String, ..)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type의 첫번째 매개변수를 가지고 매개변수가 N개 이상인 메서드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set*(String, ..))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(String, *)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 type의 첫번째 매개변수를 가지고 매개변수가 2개인 메서드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set*(String, *))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66" name="Google Shape;266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within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특정 경로의 타입을 기준으로 지정 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798660" y="2179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2328500"/>
                <a:gridCol w="4516925"/>
              </a:tblGrid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within(com.example.dto.*)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com.example.dto 패키지의 클래스의 모든 메서드 지정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within(com.example.dto..*)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com.example.dto 패키지 하위의 모든 패키지의 모든 메서드 지정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within(com.example.dto.UserService)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com.example.dto.UserService 클래스의 모든 메서드 지정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76" name="Google Shape;276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this / target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args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32"/>
          <p:cNvGraphicFramePr/>
          <p:nvPr/>
        </p:nvGraphicFramePr>
        <p:xfrm>
          <a:off x="798660" y="1772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2328500"/>
                <a:gridCol w="4516925"/>
              </a:tblGrid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this(com.example.dto.ifs.UserIfs)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UserIfs를 상속받은 모든 객체에 대해서 지정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1" name="Google Shape;281;p32"/>
          <p:cNvGraphicFramePr/>
          <p:nvPr/>
        </p:nvGraphicFramePr>
        <p:xfrm>
          <a:off x="798660" y="2940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2328500"/>
                <a:gridCol w="4516925"/>
              </a:tblGrid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execution(* setId(..)) &amp;&amp; args(id))”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SetId 메서드의 파라미터 args 지정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287" name="Google Shape;287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8" name="Google Shape;288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 PCD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@target / @args / @within / @annotation			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bean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91" name="Google Shape;291;p33"/>
          <p:cNvGraphicFramePr/>
          <p:nvPr/>
        </p:nvGraphicFramePr>
        <p:xfrm>
          <a:off x="798660" y="1772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2976075"/>
                <a:gridCol w="3869350"/>
              </a:tblGrid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@target(com.example.annotation.PhoneNumber)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PhoneNumber 어노테이션이 붙은 클래스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@args(com.example.annotation.Entity)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Entity 어노테이션이 붙은 매개변수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@within(com.example.annotation.Controller)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 어노테이션이 붙은 클래스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@annotation(com.example.annotation.Encrypt)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Encrypt 어노테이션이 붙은 메소드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@annotation(Encrypt)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Encrypt 어노테이션이 붙은 메소드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" name="Google Shape;292;p33"/>
          <p:cNvGraphicFramePr/>
          <p:nvPr/>
        </p:nvGraphicFramePr>
        <p:xfrm>
          <a:off x="798660" y="3786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{899AD774-D026-42E3-9A3B-8A1A628BBAAB}</a:tableStyleId>
              </a:tblPr>
              <a:tblGrid>
                <a:gridCol w="2328500"/>
                <a:gridCol w="4516925"/>
              </a:tblGrid>
              <a:tr h="24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bean(userService)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UserService bean의 모든 메서드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"/>
            <a:ext cx="91520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Spring Boot Web 활용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Filter</a:t>
            </a:r>
            <a:endParaRPr sz="5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028300" y="1286900"/>
            <a:ext cx="926100" cy="36519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2" name="Google Shape;92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spring boot web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Filter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6" name="Google Shape;96;p18"/>
          <p:cNvSpPr/>
          <p:nvPr/>
        </p:nvSpPr>
        <p:spPr>
          <a:xfrm>
            <a:off x="3175300" y="1286900"/>
            <a:ext cx="3793800" cy="3651900"/>
          </a:xfrm>
          <a:prstGeom prst="roundRect">
            <a:avLst>
              <a:gd fmla="val 1636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fmla="val 16366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fmla="val 16366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4" name="Google Shape;104;p18"/>
          <p:cNvCxnSpPr>
            <a:endCxn id="105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fmla="val 163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08" name="Google Shape;108;p18"/>
          <p:cNvCxnSpPr>
            <a:stCxn id="107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106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endCxn id="98" idx="1"/>
          </p:cNvCxnSpPr>
          <p:nvPr/>
        </p:nvCxnSpPr>
        <p:spPr>
          <a:xfrm flipH="1" rot="10800000">
            <a:off x="3752600" y="2004275"/>
            <a:ext cx="890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Interceptor</a:t>
            </a:r>
            <a:endParaRPr sz="500"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2028300" y="1286900"/>
            <a:ext cx="926100" cy="36519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6" name="Google Shape;126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spring boot web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Filter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0" name="Google Shape;130;p20"/>
          <p:cNvSpPr/>
          <p:nvPr/>
        </p:nvSpPr>
        <p:spPr>
          <a:xfrm>
            <a:off x="3175300" y="1286900"/>
            <a:ext cx="3793800" cy="3651900"/>
          </a:xfrm>
          <a:prstGeom prst="roundRect">
            <a:avLst>
              <a:gd fmla="val 1636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fmla="val 16366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fmla="val 16366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8" name="Google Shape;138;p20"/>
          <p:cNvCxnSpPr>
            <a:endCxn id="139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fmla="val 1636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42" name="Google Shape;142;p20"/>
          <p:cNvCxnSpPr>
            <a:stCxn id="141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>
            <a:stCxn id="140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endCxn id="132" idx="1"/>
          </p:cNvCxnSpPr>
          <p:nvPr/>
        </p:nvCxnSpPr>
        <p:spPr>
          <a:xfrm flipH="1" rot="10800000">
            <a:off x="3752600" y="2004275"/>
            <a:ext cx="890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AOP</a:t>
            </a:r>
            <a:endParaRPr sz="500"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9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00"/>
          </a:p>
        </p:txBody>
      </p:sp>
      <p:sp>
        <p:nvSpPr>
          <p:cNvPr id="159" name="Google Shape;159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AOP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AOP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AOP ( Aspect Oriented Programming 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관점지향 프로그램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스프링 어플리케이션은 대부분 특별한 경우를 제외 하고는 MVC 웹 어플리케이션에서는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Web Layer , Business Layer, Data Layer 로 정의.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- Web Layer : REST API를 제공하며, Client 중심의 로직 적용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- Business Layer : 내부 정책에 따른 logic를 개발하며, 주로 해당 부분을 개발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- Data Layer : 데이터 베이스 및 외부와의 연동을 처리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