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02d12879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402d128796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4d7dfaf5c_0_6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d4d7dfaf5c_0_62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035bfb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035bfb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02d12879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402d128796_0_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2d12879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402d128796_0_1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02d12879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402d128796_0_2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02d12879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402d128796_0_3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02d128796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402d128796_0_4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02d12879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402d128796_0_5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02d128796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402d128796_0_5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02d128796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402d128796_0_6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02d128796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402d128796_0_7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5fb5462f3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1b5fb5462f3_0_18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4d7dfaf5c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d4d7dfaf5c_0_18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5fb5462f3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b5fb5462f3_0_37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4d7dfaf5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d4d7dfaf5c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4d7dfaf5c_0_5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d4d7dfaf5c_0_51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4d7dfaf5c_0_5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d4d7dfaf5c_0_52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02d12879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402d128796_0_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04" name="Google Shape;204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HTTP SESSION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HTTP SESSION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 SESSION 은 웹 어플리케이션에서 사용자 정보를 저장하는 기술 입니다.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사용자의 세션은 웹 어플리케이션에 접속 한 후, 일정 시간 동안 유지되는 정보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특징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HTTP 프로토콜은 Stateless 한 특성을 가지기 때문에 사용자가 다시 요청을 보낼 때마다 사용자 정보를 매번 다시 전송 해야 한다. HTTP Session 은 이러한 문제를 해결하기 위해 사용자 정보를 서버측에서 저장하고 관리하는 세션 ID를 발급 한다.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HTTP Session은 쿠키(Cookie)를 사용하여 구현된다. 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HTTP Session은 사용자 로그인 정보를 관리 할때 사용하며, 사용자가 다시 접속 하여도 유지 된다.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HTTP Session은 서버에서 관리되기 때문에 사용자가 임의로 세션 정보를 조작 할 수 없다.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해당 값은 랜덤한 값으로 생성되며, HTTPS를 통해서 암호화 된다.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13" name="Google Shape;213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HTTP SESSION</a:t>
            </a:r>
            <a:endParaRPr sz="800">
              <a:solidFill>
                <a:schemeClr val="lt1"/>
              </a:solidFill>
            </a:endParaRPr>
          </a:p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HTTP SESSION 인증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 Session 인증은 웹 어플리케이션에서 사용하는 인증 방법으로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사용자 인증 정보를 </a:t>
            </a:r>
            <a:r>
              <a:rPr b="1" lang="ko" sz="1100">
                <a:solidFill>
                  <a:srgbClr val="FF0000"/>
                </a:solidFill>
              </a:rPr>
              <a:t>서버측에서 유지하고 관리</a:t>
            </a:r>
            <a:r>
              <a:rPr lang="ko" sz="1100">
                <a:solidFill>
                  <a:schemeClr val="dk1"/>
                </a:solidFill>
              </a:rPr>
              <a:t>하기 위한 방법중 1가지 입니다.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인증 과정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사용자가 로그인을 시도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서버는 사용자의 인증 정보를 검증 하여 session Id를 생성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세션은 서버측에서 관리되며, 서버에서 갱신 및 정보를 변경 할 수 있습니다.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세션 ID는 쿠키(cookie) 방식으로 사용자에게 전달 되며, 웹 어플리케이션에서 사용한다.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0"/>
            <a:ext cx="8903400" cy="24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/* 스마트폰 크기에서는 로그인 폼을 세로로 배치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@media (max-width: 767px)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#login-form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display: flex;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flex-direction: column;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/* 로그인 폼 스타일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#login-form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max-width: 400px;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margin: 0 auto;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padding: 20px;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background-color: #f2f2f2;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border-radius: 10px;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box-shadow: 0 0 10px rgba(0, 0, 0, 0.2);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#login-form label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display: 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margin-bottom: 10px;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font-weight: bold;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color: #555;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#login-form input[type="text"],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#login-form input[type="password"]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width: 100%;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padding: 10px;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margin-bottom: 20px;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border: none;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background-color: #fff;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border-radius: 5px;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box-shadow: 0 0 5px rgba(0, 0, 0, 0.1);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#login-btn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display: 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width: 100%;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padding: 10px;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font-size: 16px;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font-weight: bold;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color: #fff;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background-color: #007bff;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border: none;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border-radius: 5px;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cursor: pointer;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transition: background-color 0.2s ease-in-out;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#login-btn:hover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background-color: #0062cc;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id="login-form"&gt;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&lt;div class="form-group"&gt;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&lt;label for="username"&gt;아이디: 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&lt;input type="text" id="username" name="username" class="form-control"&gt;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&lt;div class="form-group"&gt;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&lt;label for="password"&gt;비밀번호:&lt;/label&gt;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&lt;input type="password" id="password" name="password" class="form-control"&gt;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&lt;button type="button" id="login-btn" class="btn btn-primary"&gt;로그인&lt;/button&gt;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 src="https://code.jquery.com/jquery-3.6.0.min.js"&gt;&lt;/script&gt;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$(function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$('#login-btn').on('click',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var username = $('#username').val();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var password = $('#password').val();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$.ajax({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url: '/api/account/login',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method: 'POST',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contentType: 'application/json', // JSON 형식으로 데이터 전송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dataType: 'json', // 받아오는 데이터 타입을 JSON으로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data: JSON.stringify({ id: username, password: password }), // 데이터를 JSON 문자열로 변환하여 전송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complete: function (xhr, status)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if (xhr.status == 200)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alert("로그인 성공")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alert("로그인 실패")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HTTP Cookie 인증</a:t>
            </a:r>
            <a:endParaRPr sz="500"/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33" name="Google Shape;23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Cookie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HTTP Cookie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 Cookie(쿠키)는 웹 브라우저와 웹 서버 간에 상태 정보를 유지하기 위한 기술입니다. 쿠키는 서버가 브라우저는 이를 로컬에 저장하고 필요할 때마다 서버에 전송하여 사용자 상태 정보를 유지합니다.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쿠키는 HTTP 헤더에 Set-Cookie와 같은 헤더를 통해 서버에서 클라이언트에 전송됩니다.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쿠키는 키-값 쌍으로 이루어져 있으며, 이름, 값, 유효 기간, 도메인, 경로 등의 정보를 포함합니다.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특징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쿠키는 클라이언트 측에 저장됩니다. 따라서, 서버가 클라이언트의 상태 정보를 확인하려면, 쿠키를 클라이언트에서 전송받아야 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쿠키는 유효 기간을 가지고 있습니다. 유효 기간이 지나면, 쿠키는 삭제됩니다.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쿠키는 보안 문제가 있을 수 있습니다. 쿠키에 민감한 정보를 저장하는 경우, HTTPS와 같은 보안 프로토콜을 사용하여 암호화해야 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쿠키는 브라우저에서 관리되기 때문에, 브라우저에서 쿠키를 삭제하거나, 다른 브라우저에서 접속하는 경우에는 쿠키를 공유할 수 없습니다.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42" name="Google Shape;24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Cookie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571557" y="547625"/>
            <a:ext cx="2538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HTTP Cookie 를 통한 인증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Cookie를 통한 인증은 많은 곳에서 사용하고 있는 인증 방법 입니다.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앞서 배운 Cookie의 특성을 이용하여 사용자를 인증 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사용자가 로그인 페이지에 접속하여 로그인 정보를 입력합니다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서버는 사용자 정보를 검증하고, 인증이 성공하면 사용자의 고유 ID와 함께 인증 토큰(쿠키)을 생성합니다.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서버는 생성된 인증 토큰(쿠키)을 HTTP 응답 헤더에 포함하여 클라이언트에게 전송합니다.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클라이언트는 전송받은 인증 토큰(쿠키)을 로컬에 저장합니다.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클라이언트는 이후 서버에 요청을 보낼 때마다 인증 토큰(쿠키)을 HTTP 요청 헤더에 포함하여 전송합니다.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서버는 전송받은 인증 토큰(쿠키)을 검증하여, 인증이 성공하면 요청에 대한 응답을 생성합니다.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Header를 통한 인증</a:t>
            </a:r>
            <a:endParaRPr sz="500"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57" name="Google Shape;257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Http Header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HTTP Header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 Header를 통한 인증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서버와 클라이언트 간의 인증을 HTTP 헤더를 통해서 수행하는 방식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 Basic, Http Digest, Oauth 와 같은 프로토콜을 통해서 구현 되는게 일반적이다.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그 외에는 특정 header 에 token을 넣어서 사용자를 인식 하고 인증을 한다.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JWT Token</a:t>
            </a:r>
            <a:endParaRPr sz="500"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72" name="Google Shape;272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JWT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JWT Token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JWT (JSON Web Token)는 웹 표준으로써, 데이터의 JSON 객체를 사용하여 가볍고 자가 수용적인 방식으로 정보를 안전하게 전달할 수 있도록 설계된 토큰 기반의 인증 방식입니다. 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JWT는 URL, HTTP Header, HTML Form과 같은 다양한 방식으로 전달할 수 있으며, 서버와 클라이언트 간의 인증 정보를 포함합니다.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JWT는 Header, Payload, Signature 세 부분으로 구성됩니다.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Header는 JWT의 타입과 암호화 알고리즘 등을 포함하며, JSON 형식으로 인코딩됩니다. 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Payload는 클레임 정보를 포함하며, JSON 형식으로 인코딩됩니다. 클레임 정보는 사용자 ID, 권한 등의 정보를 포함할 수 있습니다. 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Signature는 Header와 Payload를 조합한 후, 비밀 키를 사용하여 생성된 서명 값입니다. 서명 값은 토큰의 무결성을 보장하며, JWT를 조작하지 않았다는 것을 검증합니다.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81" name="Google Shape;281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JWT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JWT Token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JWT Token을 이용한 인증 방식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클라이언트가 서버에 로그인 요청을 보냅니다.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서버는 로그인 요청을 검증하고, 유효한 사용자라면 JWT를 생성하여 클라이언트에게 반환합니다.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클라이언트는 이후 요청에 JWT를 포함시켜 전송합니다.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서버는 JWT를 검증하여, 클라이언트의 인증 여부를 판단합니다.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90" name="Google Shape;290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JWT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JWT Token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장점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토큰 기반의 인증 방식이므로, 서버 측에서 별도의 세션 저장소를 유지할 필요가 없습니다.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JSON 형식으로 인코딩되므로, 다양한 플랫폼 간에 쉽게 전송 및 구현할 수 있습니다.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Signature를 사용하여 무결성을 보장하므로, 토큰이 변조되었는지 여부를 쉽게 검증할 수 있습니다.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단점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JWT의 크기가 커질 경우, 네트워크 대역폭이 증가하게 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JWT는 한 번 발급된 후에는 내부 정보를 수정할 수 없으므로, 만료 시간을 짧게 설정해야 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JWT를 탈취당하면, 해당 토큰을 사용한 모든 요청이 인증 되므로, 보안 위협이 될 수 있습니다. 따라서, HTTPS와 같은 보안 프로토콜을 사용하여 JWT를 전송해야 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3162132" y="1586559"/>
            <a:ext cx="44718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800">
                <a:solidFill>
                  <a:schemeClr val="dk1"/>
                </a:solidFill>
              </a:rPr>
              <a:t>Web Service 의 인증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3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ko" sz="1300">
                <a:solidFill>
                  <a:schemeClr val="dk1"/>
                </a:solidFill>
              </a:rPr>
              <a:t>인증이란?</a:t>
            </a:r>
            <a:r>
              <a:rPr b="0" i="0" lang="ko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Web Service 인증</a:t>
            </a:r>
            <a:endParaRPr sz="5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1" name="Google Shape;91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인증이란?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Web 인증이란?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 인증(Web Authentication)이란 웹 애플리케이션에서 사용자의 정체성을 확인하고 적절한 권한을 부여하는 과정입니다. 웹 인증은 사용자가 누구인지 확인하고, 해당 사용자가 액세스하려는 웹 리소스나 서비스에 대한 권한이 있는지 확인하는 데 사용됩니다.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 인증은 웹 서비스의 보안성을 높이며, 사용자 데이터의 무단 접근을 방지하기 위한 중요한 보안 요소입니다.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00" name="Google Shape;100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인증이란?</a:t>
            </a:r>
            <a:endParaRPr sz="800">
              <a:solidFill>
                <a:schemeClr val="lt1"/>
              </a:solidFill>
            </a:endParaRPr>
          </a:p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Web 인증이란?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682213" y="1443981"/>
            <a:ext cx="1963597" cy="3192469"/>
            <a:chOff x="6132997" y="3602273"/>
            <a:chExt cx="2368633" cy="2317750"/>
          </a:xfrm>
        </p:grpSpPr>
        <p:grpSp>
          <p:nvGrpSpPr>
            <p:cNvPr id="104" name="Google Shape;104;p19"/>
            <p:cNvGrpSpPr/>
            <p:nvPr/>
          </p:nvGrpSpPr>
          <p:grpSpPr>
            <a:xfrm>
              <a:off x="6538789" y="3602273"/>
              <a:ext cx="1962841" cy="1971312"/>
              <a:chOff x="2745544" y="1543297"/>
              <a:chExt cx="1962841" cy="1971312"/>
            </a:xfrm>
          </p:grpSpPr>
          <p:sp>
            <p:nvSpPr>
              <p:cNvPr id="105" name="Google Shape;105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fmla="val 10800000" name="adj1"/>
                  <a:gd fmla="val 16352739" name="adj2"/>
                  <a:gd fmla="val 26041" name="adj3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9"/>
            <p:cNvGrpSpPr/>
            <p:nvPr/>
          </p:nvGrpSpPr>
          <p:grpSpPr>
            <a:xfrm rot="10800000">
              <a:off x="6132997" y="3948711"/>
              <a:ext cx="1962841" cy="1971312"/>
              <a:chOff x="2745544" y="1543297"/>
              <a:chExt cx="1962841" cy="1971312"/>
            </a:xfrm>
          </p:grpSpPr>
          <p:sp>
            <p:nvSpPr>
              <p:cNvPr id="109" name="Google Shape;109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fmla="val 10800000" name="adj1"/>
                  <a:gd fmla="val 16352739" name="adj2"/>
                  <a:gd fmla="val 26041" name="adj3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19"/>
            <p:cNvGrpSpPr/>
            <p:nvPr/>
          </p:nvGrpSpPr>
          <p:grpSpPr>
            <a:xfrm>
              <a:off x="6133160" y="3602334"/>
              <a:ext cx="373169" cy="292076"/>
              <a:chOff x="3708069" y="1399340"/>
              <a:chExt cx="373169" cy="292076"/>
            </a:xfrm>
          </p:grpSpPr>
          <p:grpSp>
            <p:nvGrpSpPr>
              <p:cNvPr id="113" name="Google Shape;113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14" name="Google Shape;114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" name="Google Shape;116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17" name="Google Shape;117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" name="Google Shape;119;p19"/>
            <p:cNvGrpSpPr/>
            <p:nvPr/>
          </p:nvGrpSpPr>
          <p:grpSpPr>
            <a:xfrm rot="10800000">
              <a:off x="8128297" y="5627885"/>
              <a:ext cx="373169" cy="292076"/>
              <a:chOff x="3708069" y="1399340"/>
              <a:chExt cx="373169" cy="292076"/>
            </a:xfrm>
          </p:grpSpPr>
          <p:grpSp>
            <p:nvGrpSpPr>
              <p:cNvPr id="120" name="Google Shape;120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21" name="Google Shape;121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3" name="Google Shape;123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24" name="Google Shape;124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6" name="Google Shape;126;p19"/>
          <p:cNvGrpSpPr/>
          <p:nvPr/>
        </p:nvGrpSpPr>
        <p:grpSpPr>
          <a:xfrm>
            <a:off x="5748219" y="1451210"/>
            <a:ext cx="1963597" cy="3192469"/>
            <a:chOff x="6132997" y="3602273"/>
            <a:chExt cx="2368633" cy="2317750"/>
          </a:xfrm>
        </p:grpSpPr>
        <p:grpSp>
          <p:nvGrpSpPr>
            <p:cNvPr id="127" name="Google Shape;127;p19"/>
            <p:cNvGrpSpPr/>
            <p:nvPr/>
          </p:nvGrpSpPr>
          <p:grpSpPr>
            <a:xfrm>
              <a:off x="6538789" y="3602273"/>
              <a:ext cx="1962841" cy="1971312"/>
              <a:chOff x="2745544" y="1543297"/>
              <a:chExt cx="1962841" cy="1971312"/>
            </a:xfrm>
          </p:grpSpPr>
          <p:sp>
            <p:nvSpPr>
              <p:cNvPr id="128" name="Google Shape;128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fmla="val 10800000" name="adj1"/>
                  <a:gd fmla="val 16352739" name="adj2"/>
                  <a:gd fmla="val 26041" name="adj3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9"/>
            <p:cNvGrpSpPr/>
            <p:nvPr/>
          </p:nvGrpSpPr>
          <p:grpSpPr>
            <a:xfrm rot="10800000">
              <a:off x="6132997" y="3948711"/>
              <a:ext cx="1962841" cy="1971312"/>
              <a:chOff x="2745544" y="1543297"/>
              <a:chExt cx="1962841" cy="1971312"/>
            </a:xfrm>
          </p:grpSpPr>
          <p:sp>
            <p:nvSpPr>
              <p:cNvPr id="132" name="Google Shape;132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fmla="val 10800000" name="adj1"/>
                  <a:gd fmla="val 16352739" name="adj2"/>
                  <a:gd fmla="val 26041" name="adj3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9"/>
            <p:cNvGrpSpPr/>
            <p:nvPr/>
          </p:nvGrpSpPr>
          <p:grpSpPr>
            <a:xfrm>
              <a:off x="6133160" y="3602334"/>
              <a:ext cx="373169" cy="292076"/>
              <a:chOff x="3708069" y="1399340"/>
              <a:chExt cx="373169" cy="292076"/>
            </a:xfrm>
          </p:grpSpPr>
          <p:grpSp>
            <p:nvGrpSpPr>
              <p:cNvPr id="136" name="Google Shape;136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37" name="Google Shape;137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" name="Google Shape;139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40" name="Google Shape;140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2" name="Google Shape;142;p19"/>
            <p:cNvGrpSpPr/>
            <p:nvPr/>
          </p:nvGrpSpPr>
          <p:grpSpPr>
            <a:xfrm rot="10800000">
              <a:off x="8128297" y="5627885"/>
              <a:ext cx="373169" cy="292076"/>
              <a:chOff x="3708069" y="1399340"/>
              <a:chExt cx="373169" cy="292076"/>
            </a:xfrm>
          </p:grpSpPr>
          <p:grpSp>
            <p:nvGrpSpPr>
              <p:cNvPr id="143" name="Google Shape;143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44" name="Google Shape;144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6" name="Google Shape;146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47" name="Google Shape;147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49" name="Google Shape;149;p19"/>
          <p:cNvGrpSpPr/>
          <p:nvPr/>
        </p:nvGrpSpPr>
        <p:grpSpPr>
          <a:xfrm>
            <a:off x="3215221" y="1422515"/>
            <a:ext cx="1963597" cy="3192469"/>
            <a:chOff x="6132997" y="3602273"/>
            <a:chExt cx="2368633" cy="2317750"/>
          </a:xfrm>
        </p:grpSpPr>
        <p:grpSp>
          <p:nvGrpSpPr>
            <p:cNvPr id="150" name="Google Shape;150;p19"/>
            <p:cNvGrpSpPr/>
            <p:nvPr/>
          </p:nvGrpSpPr>
          <p:grpSpPr>
            <a:xfrm>
              <a:off x="6538789" y="3602273"/>
              <a:ext cx="1962841" cy="1971312"/>
              <a:chOff x="2745544" y="1543297"/>
              <a:chExt cx="1962841" cy="1971312"/>
            </a:xfrm>
          </p:grpSpPr>
          <p:sp>
            <p:nvSpPr>
              <p:cNvPr id="151" name="Google Shape;151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fmla="val 10800000" name="adj1"/>
                  <a:gd fmla="val 16352739" name="adj2"/>
                  <a:gd fmla="val 26041" name="adj3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9"/>
            <p:cNvGrpSpPr/>
            <p:nvPr/>
          </p:nvGrpSpPr>
          <p:grpSpPr>
            <a:xfrm rot="10800000">
              <a:off x="6132997" y="3948711"/>
              <a:ext cx="1962841" cy="1971312"/>
              <a:chOff x="2745544" y="1543297"/>
              <a:chExt cx="1962841" cy="1971312"/>
            </a:xfrm>
          </p:grpSpPr>
          <p:sp>
            <p:nvSpPr>
              <p:cNvPr id="155" name="Google Shape;155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fmla="val 10800000" name="adj1"/>
                  <a:gd fmla="val 16352739" name="adj2"/>
                  <a:gd fmla="val 26041" name="adj3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19"/>
            <p:cNvGrpSpPr/>
            <p:nvPr/>
          </p:nvGrpSpPr>
          <p:grpSpPr>
            <a:xfrm>
              <a:off x="6133160" y="3602334"/>
              <a:ext cx="373169" cy="292076"/>
              <a:chOff x="3708069" y="1399340"/>
              <a:chExt cx="373169" cy="292076"/>
            </a:xfrm>
          </p:grpSpPr>
          <p:grpSp>
            <p:nvGrpSpPr>
              <p:cNvPr id="159" name="Google Shape;159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60" name="Google Shape;160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2" name="Google Shape;162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63" name="Google Shape;163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5" name="Google Shape;165;p19"/>
            <p:cNvGrpSpPr/>
            <p:nvPr/>
          </p:nvGrpSpPr>
          <p:grpSpPr>
            <a:xfrm rot="10800000">
              <a:off x="8128297" y="5627885"/>
              <a:ext cx="373169" cy="292076"/>
              <a:chOff x="3708069" y="1399340"/>
              <a:chExt cx="373169" cy="292076"/>
            </a:xfrm>
          </p:grpSpPr>
          <p:grpSp>
            <p:nvGrpSpPr>
              <p:cNvPr id="166" name="Google Shape;166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67" name="Google Shape;167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fmla="val 100000" name="adj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2" name="Google Shape;172;p19"/>
          <p:cNvSpPr txBox="1"/>
          <p:nvPr/>
        </p:nvSpPr>
        <p:spPr>
          <a:xfrm>
            <a:off x="847918" y="1655037"/>
            <a:ext cx="1567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사용자 등록</a:t>
            </a:r>
            <a:endParaRPr sz="700">
              <a:solidFill>
                <a:srgbClr val="ED234B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412913" y="1655037"/>
            <a:ext cx="1567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사용자 인증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977929" y="1655037"/>
            <a:ext cx="1567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세션 관리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879917" y="2154584"/>
            <a:ext cx="15678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사용자는 서버로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아이디,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 등의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인증 정보를 전송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서버는정보를 안전하게 저장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430426" y="2154584"/>
            <a:ext cx="15678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ID, PW를 통하여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사용자는 웹에 인증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서버는 사용자를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확인하여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적절한 인증 및 인가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945930" y="2154584"/>
            <a:ext cx="15678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인증된 사용자는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 서버의 리소스에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접근할 수 있는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권한을 받는다.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서버는 쿠키, 세션, 토큰 등 적절한 기술을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통하여 사용자의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로그인 상태와 권한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관리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로그인 인증</a:t>
            </a:r>
            <a:endParaRPr sz="500"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89" name="Google Shape;189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인증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로그인 인증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로그인 인증을 위한 다양한 인증 방식 / 로그인 방식이 존재 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ID/PW 기반 로그인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소셜 로그인 (Oauth2)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이메일 인증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휴대폰 인증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다중 인증요소 (MFA)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HTTP Session 인증</a:t>
            </a:r>
            <a:endParaRPr sz="500"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