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53" r:id="rId1"/>
    <p:sldMasterId id="2147483692" r:id="rId2"/>
    <p:sldMasterId id="2147483817" r:id="rId3"/>
    <p:sldMasterId id="2147483889" r:id="rId4"/>
    <p:sldMasterId id="2147483892" r:id="rId5"/>
    <p:sldMasterId id="2147484035" r:id="rId6"/>
    <p:sldMasterId id="2147484164" r:id="rId7"/>
    <p:sldMasterId id="2147484323" r:id="rId8"/>
  </p:sldMasterIdLst>
  <p:notesMasterIdLst>
    <p:notesMasterId r:id="rId43"/>
  </p:notesMasterIdLst>
  <p:handoutMasterIdLst>
    <p:handoutMasterId r:id="rId44"/>
  </p:handoutMasterIdLst>
  <p:sldIdLst>
    <p:sldId id="6285" r:id="rId9"/>
    <p:sldId id="5949" r:id="rId10"/>
    <p:sldId id="5523" r:id="rId11"/>
    <p:sldId id="6261" r:id="rId12"/>
    <p:sldId id="6323" r:id="rId13"/>
    <p:sldId id="5524" r:id="rId14"/>
    <p:sldId id="6290" r:id="rId15"/>
    <p:sldId id="6289" r:id="rId16"/>
    <p:sldId id="6297" r:id="rId17"/>
    <p:sldId id="6298" r:id="rId18"/>
    <p:sldId id="6299" r:id="rId19"/>
    <p:sldId id="6300" r:id="rId20"/>
    <p:sldId id="6301" r:id="rId21"/>
    <p:sldId id="6302" r:id="rId22"/>
    <p:sldId id="6303" r:id="rId23"/>
    <p:sldId id="6304" r:id="rId24"/>
    <p:sldId id="6305" r:id="rId25"/>
    <p:sldId id="6306" r:id="rId26"/>
    <p:sldId id="6291" r:id="rId27"/>
    <p:sldId id="6309" r:id="rId28"/>
    <p:sldId id="6310" r:id="rId29"/>
    <p:sldId id="6311" r:id="rId30"/>
    <p:sldId id="6312" r:id="rId31"/>
    <p:sldId id="6313" r:id="rId32"/>
    <p:sldId id="6320" r:id="rId33"/>
    <p:sldId id="6321" r:id="rId34"/>
    <p:sldId id="6314" r:id="rId35"/>
    <p:sldId id="6317" r:id="rId36"/>
    <p:sldId id="6319" r:id="rId37"/>
    <p:sldId id="6292" r:id="rId38"/>
    <p:sldId id="6316" r:id="rId39"/>
    <p:sldId id="6318" r:id="rId40"/>
    <p:sldId id="6293" r:id="rId41"/>
    <p:sldId id="6322" r:id="rId42"/>
  </p:sldIdLst>
  <p:sldSz cx="9906000" cy="6858000" type="A4"/>
  <p:notesSz cx="6797675" cy="9926638"/>
  <p:embeddedFontLst>
    <p:embeddedFont>
      <p:font typeface="Aharoni" panose="020B0600000101010101" charset="0"/>
      <p:bold r:id="rId45"/>
    </p:embeddedFont>
    <p:embeddedFont>
      <p:font typeface="HY수평선B" panose="02030600000101010101" charset="-127"/>
      <p:regular r:id="rId46"/>
    </p:embeddedFont>
    <p:embeddedFont>
      <p:font typeface="함초롬돋움" panose="020B0604000101010101" pitchFamily="50" charset="-127"/>
      <p:regular r:id="rId47"/>
      <p:bold r:id="rId48"/>
    </p:embeddedFont>
    <p:embeddedFont>
      <p:font typeface="맑은 고딕" panose="020B0503020000020004" pitchFamily="50" charset="-127"/>
      <p:regular r:id="rId49"/>
      <p:bold r:id="rId50"/>
    </p:embeddedFont>
    <p:embeddedFont>
      <p:font typeface="Arial Narrow" panose="020B0606020202030204" pitchFamily="34" charset="0"/>
      <p:regular r:id="rId51"/>
      <p:bold r:id="rId52"/>
      <p:italic r:id="rId53"/>
      <p:boldItalic r:id="rId54"/>
    </p:embeddedFont>
    <p:embeddedFont>
      <p:font typeface="가는각진제목체" panose="020B0600000101010101" charset="-127"/>
      <p:regular r:id="rId5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orient="horz">
          <p15:clr>
            <a:srgbClr val="A4A3A4"/>
          </p15:clr>
        </p15:guide>
        <p15:guide id="3" orient="horz" pos="164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5979">
          <p15:clr>
            <a:srgbClr val="A4A3A4"/>
          </p15:clr>
        </p15:guide>
        <p15:guide id="6" pos="261">
          <p15:clr>
            <a:srgbClr val="A4A3A4"/>
          </p15:clr>
        </p15:guide>
        <p15:guide id="7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9A4B0B"/>
    <a:srgbClr val="17375E"/>
    <a:srgbClr val="4C4A42"/>
    <a:srgbClr val="215968"/>
    <a:srgbClr val="405875"/>
    <a:srgbClr val="BFBFBF"/>
    <a:srgbClr val="969696"/>
    <a:srgbClr val="9BBB5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6391" autoAdjust="0"/>
  </p:normalViewPr>
  <p:slideViewPr>
    <p:cSldViewPr showGuides="1">
      <p:cViewPr>
        <p:scale>
          <a:sx n="150" d="100"/>
          <a:sy n="150" d="100"/>
        </p:scale>
        <p:origin x="1566" y="402"/>
      </p:cViewPr>
      <p:guideLst>
        <p:guide orient="horz" pos="73"/>
        <p:guide orient="horz"/>
        <p:guide orient="horz" pos="164"/>
        <p:guide orient="horz" pos="3929"/>
        <p:guide pos="5979"/>
        <p:guide pos="26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"/>
    </p:cViewPr>
  </p:sorterViewPr>
  <p:notesViewPr>
    <p:cSldViewPr showGuides="1">
      <p:cViewPr varScale="1">
        <p:scale>
          <a:sx n="107" d="100"/>
          <a:sy n="107" d="100"/>
        </p:scale>
        <p:origin x="3792" y="120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font" Target="fonts/font2.fntdata"/><Relationship Id="rId59" Type="http://schemas.openxmlformats.org/officeDocument/2006/relationships/tableStyles" Target="tableStyle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font" Target="fonts/font5.fntdata"/><Relationship Id="rId57" Type="http://schemas.openxmlformats.org/officeDocument/2006/relationships/viewProps" Target="viewProps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7" y="1"/>
            <a:ext cx="2946245" cy="49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5" rIns="93077" bIns="46535" numCol="1" anchor="t" anchorCtr="0" compatLnSpc="1">
            <a:prstTxWarp prst="textNoShape">
              <a:avLst/>
            </a:prstTxWarp>
          </a:bodyPr>
          <a:lstStyle>
            <a:lvl1pPr algn="l" defTabSz="931025" eaLnBrk="0" latinLnBrk="0" hangingPunct="0">
              <a:spcBef>
                <a:spcPct val="0"/>
              </a:spcBef>
              <a:buFontTx/>
              <a:buNone/>
              <a:defRPr sz="1300" b="1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40" y="1"/>
            <a:ext cx="2946245" cy="49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5" rIns="93077" bIns="46535" numCol="1" anchor="t" anchorCtr="0" compatLnSpc="1">
            <a:prstTxWarp prst="textNoShape">
              <a:avLst/>
            </a:prstTxWarp>
          </a:bodyPr>
          <a:lstStyle>
            <a:lvl1pPr algn="r" defTabSz="931025" eaLnBrk="0" latinLnBrk="0" hangingPunct="0">
              <a:spcBef>
                <a:spcPct val="0"/>
              </a:spcBef>
              <a:buFontTx/>
              <a:buNone/>
              <a:defRPr sz="1300" b="1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3E70AC8F-D829-4AB4-9694-ACF82C0AC6CE}" type="datetimeFigureOut">
              <a:rPr lang="ko-KR" altLang="en-US">
                <a:latin typeface="돋움체" pitchFamily="49" charset="-127"/>
                <a:ea typeface="돋움체" pitchFamily="49" charset="-127"/>
              </a:rPr>
              <a:pPr>
                <a:defRPr/>
              </a:pPr>
              <a:t>2023-10-31</a:t>
            </a:fld>
            <a:endParaRPr lang="en-US" altLang="ko-KR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72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7" y="9431507"/>
            <a:ext cx="2946245" cy="49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5" rIns="93077" bIns="46535" numCol="1" anchor="b" anchorCtr="0" compatLnSpc="1">
            <a:prstTxWarp prst="textNoShape">
              <a:avLst/>
            </a:prstTxWarp>
          </a:bodyPr>
          <a:lstStyle>
            <a:lvl1pPr algn="l" defTabSz="931025" eaLnBrk="0" latinLnBrk="0" hangingPunct="0">
              <a:spcBef>
                <a:spcPct val="0"/>
              </a:spcBef>
              <a:buFontTx/>
              <a:buNone/>
              <a:defRPr sz="1300" b="1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"/>
          </p:nvPr>
        </p:nvSpPr>
        <p:spPr>
          <a:xfrm>
            <a:off x="3851445" y="9428320"/>
            <a:ext cx="2944645" cy="496731"/>
          </a:xfrm>
          <a:prstGeom prst="rect">
            <a:avLst/>
          </a:prstGeom>
        </p:spPr>
        <p:txBody>
          <a:bodyPr vert="horz" lIns="91358" tIns="45678" rIns="91358" bIns="45678" rtlCol="0" anchor="b"/>
          <a:lstStyle>
            <a:lvl1pPr algn="r" eaLnBrk="0" latinLnBrk="0" hangingPunct="0">
              <a:spcBef>
                <a:spcPct val="0"/>
              </a:spcBef>
              <a:buFontTx/>
              <a:buNone/>
              <a:defRPr sz="1300" b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73DFFBE1-11DC-4D0F-85CA-0EC37EB6DF06}" type="slidenum">
              <a:rPr lang="ko-KR" altLang="en-US">
                <a:latin typeface="돋움체" pitchFamily="49" charset="-127"/>
              </a:rPr>
              <a:pPr>
                <a:defRPr/>
              </a:pPr>
              <a:t>‹#›</a:t>
            </a:fld>
            <a:endParaRPr lang="ko-KR" altLang="en-US" dirty="0">
              <a:latin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6540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7" y="1"/>
            <a:ext cx="2946245" cy="49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5" rIns="93077" bIns="46535" numCol="1" anchor="t" anchorCtr="0" compatLnSpc="1">
            <a:prstTxWarp prst="textNoShape">
              <a:avLst/>
            </a:prstTxWarp>
          </a:bodyPr>
          <a:lstStyle>
            <a:lvl1pPr algn="l" defTabSz="931025" eaLnBrk="1" latinLnBrk="1" hangingPunct="1">
              <a:spcBef>
                <a:spcPct val="0"/>
              </a:spcBef>
              <a:buFontTx/>
              <a:buNone/>
              <a:defRPr kumimoji="1" sz="1300" b="0"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40" y="1"/>
            <a:ext cx="2946245" cy="49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5" rIns="93077" bIns="46535" numCol="1" anchor="t" anchorCtr="0" compatLnSpc="1">
            <a:prstTxWarp prst="textNoShape">
              <a:avLst/>
            </a:prstTxWarp>
          </a:bodyPr>
          <a:lstStyle>
            <a:lvl1pPr algn="r" defTabSz="931025" eaLnBrk="1" latinLnBrk="1" hangingPunct="1">
              <a:spcBef>
                <a:spcPct val="0"/>
              </a:spcBef>
              <a:buFontTx/>
              <a:buNone/>
              <a:defRPr kumimoji="1" sz="1300" b="0"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fld id="{FBAA2F02-8848-4848-ACBD-EFA2C7453F73}" type="datetimeFigureOut">
              <a:rPr lang="ko-KR" altLang="en-US" smtClean="0"/>
              <a:pPr>
                <a:defRPr/>
              </a:pPr>
              <a:t>2023-10-31</a:t>
            </a:fld>
            <a:endParaRPr lang="en-US" altLang="ko-KR" dirty="0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199" y="4714970"/>
            <a:ext cx="4987311" cy="446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5" rIns="93077" bIns="46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문자열 유형을 편집하려면 누르십시오</a:t>
            </a:r>
            <a:r>
              <a:rPr lang="en-US" altLang="ko-KR" noProof="0" dirty="0" smtClean="0"/>
              <a:t>.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err="1" smtClean="0"/>
              <a:t>세째</a:t>
            </a:r>
            <a:r>
              <a:rPr lang="ko-KR" altLang="en-US" noProof="0" dirty="0" smtClean="0"/>
              <a:t> 수준</a:t>
            </a:r>
          </a:p>
          <a:p>
            <a:pPr lvl="3"/>
            <a:r>
              <a:rPr lang="ko-KR" altLang="en-US" noProof="0" dirty="0" err="1" smtClean="0"/>
              <a:t>네째</a:t>
            </a:r>
            <a:r>
              <a:rPr lang="ko-KR" altLang="en-US" noProof="0" dirty="0" smtClean="0"/>
              <a:t>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" y="9431507"/>
            <a:ext cx="2946245" cy="49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5" rIns="93077" bIns="46535" numCol="1" anchor="b" anchorCtr="0" compatLnSpc="1">
            <a:prstTxWarp prst="textNoShape">
              <a:avLst/>
            </a:prstTxWarp>
          </a:bodyPr>
          <a:lstStyle>
            <a:lvl1pPr algn="l" defTabSz="931025" eaLnBrk="1" latinLnBrk="1" hangingPunct="1">
              <a:spcBef>
                <a:spcPct val="0"/>
              </a:spcBef>
              <a:buFontTx/>
              <a:buNone/>
              <a:defRPr kumimoji="1" sz="1300" b="0"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40" y="9431507"/>
            <a:ext cx="2946245" cy="49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5" rIns="93077" bIns="46535" numCol="1" anchor="b" anchorCtr="0" compatLnSpc="1">
            <a:prstTxWarp prst="textNoShape">
              <a:avLst/>
            </a:prstTxWarp>
          </a:bodyPr>
          <a:lstStyle>
            <a:lvl1pPr algn="r" defTabSz="931025" eaLnBrk="1" latinLnBrk="1" hangingPunct="1">
              <a:spcBef>
                <a:spcPct val="0"/>
              </a:spcBef>
              <a:buFontTx/>
              <a:buNone/>
              <a:defRPr kumimoji="1" sz="1300" b="0"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fld id="{68FD68F0-C925-427C-BF5A-F74644F11B2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109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체" pitchFamily="49" charset="-127"/>
        <a:ea typeface="돋움체" pitchFamily="49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체" pitchFamily="49" charset="-127"/>
        <a:ea typeface="돋움체" pitchFamily="49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체" pitchFamily="49" charset="-127"/>
        <a:ea typeface="돋움체" pitchFamily="49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체" pitchFamily="49" charset="-127"/>
        <a:ea typeface="돋움체" pitchFamily="49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체" pitchFamily="49" charset="-127"/>
        <a:ea typeface="돋움체" pitchFamily="49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00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84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69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98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65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36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17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2895737" y="557625"/>
            <a:ext cx="6070402" cy="0"/>
          </a:xfrm>
          <a:prstGeom prst="line">
            <a:avLst/>
          </a:prstGeom>
          <a:ln w="25400">
            <a:solidFill>
              <a:srgbClr val="002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19095" y="557625"/>
            <a:ext cx="1794224" cy="0"/>
          </a:xfrm>
          <a:prstGeom prst="line">
            <a:avLst/>
          </a:prstGeom>
          <a:ln w="25400">
            <a:solidFill>
              <a:srgbClr val="002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공용양식\JBFG_CI signature\JBFG_CI signature-03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509984" y="6220649"/>
            <a:ext cx="1434323" cy="3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32"/>
            <a:ext cx="9906000" cy="1470025"/>
          </a:xfrm>
        </p:spPr>
        <p:txBody>
          <a:bodyPr>
            <a:normAutofit/>
          </a:bodyPr>
          <a:lstStyle>
            <a:lvl1pPr>
              <a:defRPr sz="46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321705" y="2214568"/>
            <a:ext cx="526258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5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923935" y="1857364"/>
            <a:ext cx="8420100" cy="642942"/>
          </a:xfrm>
          <a:prstGeom prst="rect">
            <a:avLst/>
          </a:prstGeom>
        </p:spPr>
        <p:txBody>
          <a:bodyPr anchor="b"/>
          <a:lstStyle>
            <a:lvl1pPr algn="r"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7" name="Picture 2" descr="C:\Users\jbb\Desktop\JB\01.개요\01.템플릿\logo\CI_기본형_전북은행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32" y="5664805"/>
            <a:ext cx="2553942" cy="764590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10668" y="649288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-</a:t>
            </a:r>
            <a:fld id="{60EA3EC5-6978-4579-B56B-EC748B5C306A}" type="slidenum">
              <a:rPr lang="ko-KR" altLang="en-US" smtClean="0"/>
              <a:pPr/>
              <a:t>‹#›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10" name="Picture 2" descr="C:\Users\jbb\Desktop\디자인 기타 자료\양식\패턴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1" y="-28122"/>
            <a:ext cx="5667380" cy="68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A6-A220-4DA5-AD84-0A39979B40B0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05A9-8345-4D04-A9C3-68BC37A9D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468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A6-A220-4DA5-AD84-0A39979B40B0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05A9-8345-4D04-A9C3-68BC37A9D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85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A6-A220-4DA5-AD84-0A39979B40B0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05A9-8345-4D04-A9C3-68BC37A9D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859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A6-A220-4DA5-AD84-0A39979B40B0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05A9-8345-4D04-A9C3-68BC37A9D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35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A6-A220-4DA5-AD84-0A39979B40B0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05A9-8345-4D04-A9C3-68BC37A9D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87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 dirty="0"/>
              <a:t>둘째 수준</a:t>
            </a:r>
          </a:p>
          <a:p>
            <a:pPr lvl="2">
              <a:defRPr lang="ko-KR" altLang="en-US"/>
            </a:pPr>
            <a:r>
              <a:rPr lang="ko-KR" altLang="en-US" dirty="0"/>
              <a:t>셋째 수준</a:t>
            </a:r>
          </a:p>
          <a:p>
            <a:pPr lvl="3">
              <a:defRPr lang="ko-KR" altLang="en-US"/>
            </a:pPr>
            <a:r>
              <a:rPr lang="ko-KR" altLang="en-US" dirty="0"/>
              <a:t>넷째 수준</a:t>
            </a:r>
          </a:p>
          <a:p>
            <a:pPr lvl="4">
              <a:defRPr lang="ko-KR" altLang="en-US"/>
            </a:pPr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895737" y="557625"/>
            <a:ext cx="6070402" cy="0"/>
          </a:xfrm>
          <a:prstGeom prst="line">
            <a:avLst/>
          </a:prstGeom>
          <a:ln w="25400">
            <a:solidFill>
              <a:srgbClr val="002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19095" y="557625"/>
            <a:ext cx="1794224" cy="0"/>
          </a:xfrm>
          <a:prstGeom prst="line">
            <a:avLst/>
          </a:prstGeom>
          <a:ln w="25400">
            <a:solidFill>
              <a:srgbClr val="002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공용양식\JBFG_CI signature\JBFG_CI signature-03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509984" y="6220649"/>
            <a:ext cx="1434323" cy="3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A6-A220-4DA5-AD84-0A39979B40B0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05A9-8345-4D04-A9C3-68BC37A9D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30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A6-A220-4DA5-AD84-0A39979B40B0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05A9-8345-4D04-A9C3-68BC37A9DF4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D:\공용양식\JBFG_CI signature\JBFG_CI signature-03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532104" y="6465569"/>
            <a:ext cx="1234504" cy="3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60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A6-A220-4DA5-AD84-0A39979B40B0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05A9-8345-4D04-A9C3-68BC37A9D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33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A6-A220-4DA5-AD84-0A39979B40B0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05A9-8345-4D04-A9C3-68BC37A9D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47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A6-A220-4DA5-AD84-0A39979B40B0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05A9-8345-4D04-A9C3-68BC37A9D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841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B7A6-A220-4DA5-AD84-0A39979B40B0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05A9-8345-4D04-A9C3-68BC37A9D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422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29"/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4491811" y="6652255"/>
            <a:ext cx="773113" cy="21431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EA1C0E5A-31A3-4901-81F6-21C6A3AA27C9}" type="slidenum">
              <a:rPr kumimoji="0" lang="ko-KR" altLang="en-US" sz="1016" b="1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1016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6" name="그림 11" descr="15_0000. [당행 신CI]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9563" y="6511925"/>
            <a:ext cx="850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 userDrawn="1"/>
        </p:nvSpPr>
        <p:spPr>
          <a:xfrm>
            <a:off x="0" y="244770"/>
            <a:ext cx="9906000" cy="5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8" b="1" spc="-139" dirty="0" smtClean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399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3212" y="2129825"/>
            <a:ext cx="8419584" cy="147070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6420" y="3886414"/>
            <a:ext cx="6933168" cy="1751823"/>
          </a:xfrm>
        </p:spPr>
        <p:txBody>
          <a:bodyPr/>
          <a:lstStyle>
            <a:lvl1pPr marL="0" indent="0" algn="ctr">
              <a:buNone/>
              <a:defRPr/>
            </a:lvl1pPr>
            <a:lvl2pPr marL="422065" indent="0" algn="ctr">
              <a:buNone/>
              <a:defRPr/>
            </a:lvl2pPr>
            <a:lvl3pPr marL="844130" indent="0" algn="ctr">
              <a:buNone/>
              <a:defRPr/>
            </a:lvl3pPr>
            <a:lvl4pPr marL="1266196" indent="0" algn="ctr">
              <a:buNone/>
              <a:defRPr/>
            </a:lvl4pPr>
            <a:lvl5pPr marL="1688264" indent="0" algn="ctr">
              <a:buNone/>
              <a:defRPr/>
            </a:lvl5pPr>
            <a:lvl6pPr marL="2110329" indent="0" algn="ctr">
              <a:buNone/>
              <a:defRPr/>
            </a:lvl6pPr>
            <a:lvl7pPr marL="2532395" indent="0" algn="ctr">
              <a:buNone/>
              <a:defRPr/>
            </a:lvl7pPr>
            <a:lvl8pPr marL="2954461" indent="0" algn="ctr">
              <a:buNone/>
              <a:defRPr/>
            </a:lvl8pPr>
            <a:lvl9pPr marL="3376528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483" y="171518"/>
            <a:ext cx="8419584" cy="470111"/>
          </a:xfrm>
        </p:spPr>
        <p:txBody>
          <a:bodyPr/>
          <a:lstStyle>
            <a:lvl1pPr algn="l">
              <a:defRPr sz="2307">
                <a:latin typeface="HY수평선B" pitchFamily="18" charset="-127"/>
                <a:ea typeface="HY수평선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06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483" y="171518"/>
            <a:ext cx="8419584" cy="470111"/>
          </a:xfrm>
        </p:spPr>
        <p:txBody>
          <a:bodyPr/>
          <a:lstStyle>
            <a:lvl1pPr algn="l">
              <a:defRPr sz="2307">
                <a:latin typeface="HY수평선B" pitchFamily="18" charset="-127"/>
                <a:ea typeface="HY수평선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778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483" y="171518"/>
            <a:ext cx="8419584" cy="470111"/>
          </a:xfrm>
        </p:spPr>
        <p:txBody>
          <a:bodyPr/>
          <a:lstStyle>
            <a:lvl1pPr algn="l">
              <a:defRPr sz="2307">
                <a:latin typeface="HY수평선B" pitchFamily="18" charset="-127"/>
                <a:ea typeface="HY수평선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093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483" y="171518"/>
            <a:ext cx="8419584" cy="470111"/>
          </a:xfrm>
        </p:spPr>
        <p:txBody>
          <a:bodyPr/>
          <a:lstStyle>
            <a:lvl1pPr algn="l">
              <a:defRPr sz="2307">
                <a:latin typeface="HY수평선B" pitchFamily="18" charset="-127"/>
                <a:ea typeface="HY수평선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19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483" y="171518"/>
            <a:ext cx="8419584" cy="470111"/>
          </a:xfrm>
        </p:spPr>
        <p:txBody>
          <a:bodyPr/>
          <a:lstStyle>
            <a:lvl1pPr algn="l">
              <a:defRPr sz="2307">
                <a:latin typeface="HY수평선B" pitchFamily="18" charset="-127"/>
                <a:ea typeface="HY수평선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220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 lIns="95829" tIns="47915" rIns="95829" bIns="47915"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1" y="6216650"/>
            <a:ext cx="3136900" cy="503238"/>
          </a:xfrm>
          <a:prstGeom prst="rect">
            <a:avLst/>
          </a:prstGeom>
        </p:spPr>
        <p:txBody>
          <a:bodyPr lIns="95829" tIns="47915" rIns="95829" bIns="47915"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16650"/>
            <a:ext cx="2312988" cy="503238"/>
          </a:xfrm>
          <a:prstGeom prst="rect">
            <a:avLst/>
          </a:prstGeom>
        </p:spPr>
        <p:txBody>
          <a:bodyPr lIns="95829" tIns="47915" rIns="95829" bIns="47915"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5ED388F-D1EA-4FE0-9B69-9537AFC2FC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724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483" y="171518"/>
            <a:ext cx="8419584" cy="470111"/>
          </a:xfrm>
        </p:spPr>
        <p:txBody>
          <a:bodyPr/>
          <a:lstStyle>
            <a:lvl1pPr algn="l">
              <a:defRPr sz="2307">
                <a:latin typeface="HY수평선B" pitchFamily="18" charset="-127"/>
                <a:ea typeface="HY수평선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390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483" y="171518"/>
            <a:ext cx="8419584" cy="470111"/>
          </a:xfrm>
        </p:spPr>
        <p:txBody>
          <a:bodyPr/>
          <a:lstStyle>
            <a:lvl1pPr algn="l">
              <a:defRPr sz="2307">
                <a:latin typeface="HY수평선B" pitchFamily="18" charset="-127"/>
                <a:ea typeface="HY수평선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3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483" y="171518"/>
            <a:ext cx="8419584" cy="470111"/>
          </a:xfrm>
        </p:spPr>
        <p:txBody>
          <a:bodyPr/>
          <a:lstStyle>
            <a:lvl1pPr algn="l">
              <a:defRPr sz="2307">
                <a:latin typeface="HY수평선B" pitchFamily="18" charset="-127"/>
                <a:ea typeface="HY수평선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97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483" y="171518"/>
            <a:ext cx="8419584" cy="470111"/>
          </a:xfrm>
        </p:spPr>
        <p:txBody>
          <a:bodyPr/>
          <a:lstStyle>
            <a:lvl1pPr algn="l">
              <a:defRPr sz="2307">
                <a:latin typeface="HY수평선B" pitchFamily="18" charset="-127"/>
                <a:ea typeface="HY수평선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985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483" y="171518"/>
            <a:ext cx="8419584" cy="470111"/>
          </a:xfrm>
        </p:spPr>
        <p:txBody>
          <a:bodyPr/>
          <a:lstStyle>
            <a:lvl1pPr algn="l">
              <a:defRPr sz="2307">
                <a:latin typeface="HY수평선B" pitchFamily="18" charset="-127"/>
                <a:ea typeface="HY수평선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530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00475" y="6546850"/>
            <a:ext cx="2311400" cy="311150"/>
          </a:xfrm>
          <a:prstGeom prst="rect">
            <a:avLst/>
          </a:prstGeom>
        </p:spPr>
        <p:txBody>
          <a:bodyPr lIns="95829" tIns="47915" rIns="95829" bIns="47915"/>
          <a:lstStyle>
            <a:lvl1pPr algn="ctr">
              <a:defRPr sz="12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</a:t>
            </a:r>
            <a:fld id="{72880DB5-270C-4882-A93E-C2E709DA85BC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63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6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8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77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33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2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1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483" y="171518"/>
            <a:ext cx="8419584" cy="470111"/>
          </a:xfrm>
        </p:spPr>
        <p:txBody>
          <a:bodyPr/>
          <a:lstStyle>
            <a:lvl1pPr algn="l">
              <a:defRPr sz="2307">
                <a:latin typeface="HY수평선B" pitchFamily="18" charset="-127"/>
                <a:ea typeface="HY수평선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942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483" y="171518"/>
            <a:ext cx="8419584" cy="470111"/>
          </a:xfrm>
        </p:spPr>
        <p:txBody>
          <a:bodyPr/>
          <a:lstStyle>
            <a:lvl1pPr algn="l">
              <a:defRPr sz="2307">
                <a:latin typeface="HY수평선B" pitchFamily="18" charset="-127"/>
                <a:ea typeface="HY수평선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968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공용양식\JBFG_CI signature\JBFG_CI signature-0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416" y="6550223"/>
            <a:ext cx="1080150" cy="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공용양식\documents\ppt_source-19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906000" cy="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556945" y="6550223"/>
            <a:ext cx="792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F887F6E-E02C-4D31-85AF-B2F9112657DE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1747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jbb\Desktop\디자인 기타 자료\양식\패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0"/>
            <a:ext cx="40168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872" y="6656621"/>
            <a:ext cx="2311400" cy="216024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48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D:\업무관련\문서양식\ppt\출장ppt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906001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872" y="6656621"/>
            <a:ext cx="2311400" cy="216024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92235E1-FD87-4232-B57E-67D1C384B7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9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공용양식\JBFG_CI signature\JBFG_CI signature-03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532104" y="6465569"/>
            <a:ext cx="1234504" cy="3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624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jbb\Desktop\디자인 기타 자료\양식\패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1"/>
            <a:ext cx="40168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874" y="6656622"/>
            <a:ext cx="2311400" cy="216024"/>
          </a:xfrm>
          <a:prstGeom prst="rect">
            <a:avLst/>
          </a:prstGeom>
        </p:spPr>
        <p:txBody>
          <a:bodyPr/>
          <a:lstStyle>
            <a:lvl1pPr algn="ctr">
              <a:defRPr sz="925"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2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D:\업무관련\문서양식\ppt\출장ppt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9906001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874" y="6656622"/>
            <a:ext cx="2311400" cy="216024"/>
          </a:xfrm>
          <a:prstGeom prst="rect">
            <a:avLst/>
          </a:prstGeom>
        </p:spPr>
        <p:txBody>
          <a:bodyPr/>
          <a:lstStyle>
            <a:lvl1pPr algn="ctr">
              <a:defRPr sz="925"/>
            </a:lvl1pPr>
          </a:lstStyle>
          <a:p>
            <a:fld id="{D92235E1-FD87-4232-B57E-67D1C384B7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57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2" y="764671"/>
            <a:ext cx="8915400" cy="5361495"/>
          </a:xfrm>
          <a:prstGeom prst="rect">
            <a:avLst/>
          </a:prstGeom>
        </p:spPr>
        <p:txBody>
          <a:bodyPr/>
          <a:lstStyle>
            <a:lvl1pPr marL="314997" indent="-314997" eaLnBrk="1" latinLnBrk="1" hangingPunct="1">
              <a:spcBef>
                <a:spcPct val="20000"/>
              </a:spcBef>
              <a:buClr>
                <a:srgbClr val="000000"/>
              </a:buClr>
              <a:buSzPct val="100000"/>
              <a:buFont typeface="Wingdings"/>
              <a:buChar char="§"/>
              <a:defRPr sz="1378">
                <a:latin typeface="맑은 고딕"/>
                <a:ea typeface="맑은 고딕"/>
                <a:cs typeface="맑은 고딕"/>
              </a:defRPr>
            </a:lvl1pPr>
            <a:lvl2pPr>
              <a:defRPr>
                <a:latin typeface="맑은 고딕"/>
                <a:ea typeface="맑은 고딕"/>
                <a:cs typeface="맑은 고딕"/>
              </a:defRPr>
            </a:lvl2pPr>
            <a:lvl3pPr>
              <a:defRPr>
                <a:latin typeface="맑은 고딕"/>
                <a:ea typeface="맑은 고딕"/>
                <a:cs typeface="맑은 고딕"/>
              </a:defRPr>
            </a:lvl3pPr>
            <a:lvl4pPr>
              <a:defRPr>
                <a:latin typeface="맑은 고딕"/>
                <a:ea typeface="맑은 고딕"/>
                <a:cs typeface="맑은 고딕"/>
              </a:defRPr>
            </a:lvl4pPr>
            <a:lvl5pPr>
              <a:defRPr>
                <a:latin typeface="맑은 고딕"/>
                <a:ea typeface="맑은 고딕"/>
                <a:cs typeface="맑은 고딕"/>
              </a:defRPr>
            </a:lvl5pPr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A859B-3DB9-43EB-B9AB-5685EA35047F}" type="datetime1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9" name="직사각형 8"/>
          <p:cNvSpPr txBox="1"/>
          <p:nvPr userDrawn="1"/>
        </p:nvSpPr>
        <p:spPr>
          <a:xfrm>
            <a:off x="350425" y="188600"/>
            <a:ext cx="8659084" cy="389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929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1544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1" y="1122363"/>
            <a:ext cx="74295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1" y="3602038"/>
            <a:ext cx="7429500" cy="1655762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883" indent="0" algn="ctr">
              <a:buNone/>
              <a:defRPr sz="1501"/>
            </a:lvl2pPr>
            <a:lvl3pPr marL="685768" indent="0" algn="ctr">
              <a:buNone/>
              <a:defRPr sz="1350"/>
            </a:lvl3pPr>
            <a:lvl4pPr marL="1028651" indent="0" algn="ctr">
              <a:buNone/>
              <a:defRPr sz="1199"/>
            </a:lvl4pPr>
            <a:lvl5pPr marL="1371535" indent="0" algn="ctr">
              <a:buNone/>
              <a:defRPr sz="1199"/>
            </a:lvl5pPr>
            <a:lvl6pPr marL="1714418" indent="0" algn="ctr">
              <a:buNone/>
              <a:defRPr sz="1199"/>
            </a:lvl6pPr>
            <a:lvl7pPr marL="2057301" indent="0" algn="ctr">
              <a:buNone/>
              <a:defRPr sz="1199"/>
            </a:lvl7pPr>
            <a:lvl8pPr marL="2400186" indent="0" algn="ctr">
              <a:buNone/>
              <a:defRPr sz="1199"/>
            </a:lvl8pPr>
            <a:lvl9pPr marL="2743067" indent="0" algn="ctr">
              <a:buNone/>
              <a:defRPr sz="1199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8E8-F421-45C1-9158-7443ABB3EC17}" type="datetime1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984E-A84D-4B6D-8C77-C00D89FFD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2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2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2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4724414" y="6429929"/>
            <a:ext cx="457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7F157-053A-4A00-B29A-9A0EE17C3A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23780" y="642918"/>
            <a:ext cx="9684000" cy="1588"/>
          </a:xfrm>
          <a:prstGeom prst="line">
            <a:avLst/>
          </a:prstGeom>
          <a:noFill/>
          <a:ln w="19050" cap="flat" cmpd="sng" algn="ctr">
            <a:solidFill>
              <a:srgbClr val="09A3D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 userDrawn="1"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rgbClr val="09A3DF"/>
          </a:solidFill>
          <a:ln w="9525" algn="ctr">
            <a:solidFill>
              <a:srgbClr val="09A3DF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2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공용양식\JBFG_CI signature\JBFG_CI signature-0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416" y="6550223"/>
            <a:ext cx="1080150" cy="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공용양식\documents\ppt_source-19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906000" cy="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556945" y="6550223"/>
            <a:ext cx="792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F887F6E-E02C-4D31-85AF-B2F9112657DE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45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jbb\Desktop\디자인 기타 자료\양식\패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0"/>
            <a:ext cx="40168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872" y="6656621"/>
            <a:ext cx="2311400" cy="216024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08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872" y="6656621"/>
            <a:ext cx="2311400" cy="216024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92235E1-FD87-4232-B57E-67D1C384B7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23780" y="642918"/>
            <a:ext cx="9684000" cy="1588"/>
          </a:xfrm>
          <a:prstGeom prst="line">
            <a:avLst/>
          </a:prstGeom>
          <a:noFill/>
          <a:ln w="19050" cap="flat" cmpd="sng" algn="ctr">
            <a:solidFill>
              <a:srgbClr val="09A3D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직사각형 7"/>
          <p:cNvSpPr/>
          <p:nvPr userDrawn="1"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rgbClr val="09A3DF"/>
          </a:solidFill>
          <a:ln w="9525" algn="ctr">
            <a:solidFill>
              <a:srgbClr val="09A3DF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8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4724414" y="6429929"/>
            <a:ext cx="457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7F157-053A-4A00-B29A-9A0EE17C3A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23780" y="642918"/>
            <a:ext cx="9684000" cy="1588"/>
          </a:xfrm>
          <a:prstGeom prst="line">
            <a:avLst/>
          </a:prstGeom>
          <a:noFill/>
          <a:ln w="19050" cap="flat" cmpd="sng" algn="ctr">
            <a:solidFill>
              <a:srgbClr val="09A3D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 userDrawn="1"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rgbClr val="09A3DF"/>
          </a:solidFill>
          <a:ln w="9525" algn="ctr">
            <a:solidFill>
              <a:srgbClr val="09A3DF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1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Picture 2" descr="D:\공용양식\JBFG_CI signature\JBFG_CI signature-03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532104" y="6465569"/>
            <a:ext cx="1234504" cy="3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3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94030" y="1643063"/>
            <a:ext cx="89154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75150" cy="219600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35550" y="1600200"/>
            <a:ext cx="4375150" cy="219600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4030" y="3984220"/>
            <a:ext cx="4375150" cy="219600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4280" y="3984220"/>
            <a:ext cx="4375150" cy="219600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78889" indent="0">
              <a:buNone/>
              <a:defRPr sz="2900"/>
            </a:lvl2pPr>
            <a:lvl3pPr marL="957778" indent="0">
              <a:buNone/>
              <a:defRPr sz="2500"/>
            </a:lvl3pPr>
            <a:lvl4pPr marL="1436667" indent="0">
              <a:buNone/>
              <a:defRPr sz="2100"/>
            </a:lvl4pPr>
            <a:lvl5pPr marL="1915556" indent="0">
              <a:buNone/>
              <a:defRPr sz="2100"/>
            </a:lvl5pPr>
            <a:lvl6pPr marL="2394445" indent="0">
              <a:buNone/>
              <a:defRPr sz="2100"/>
            </a:lvl6pPr>
            <a:lvl7pPr marL="2873333" indent="0">
              <a:buNone/>
              <a:defRPr sz="2100"/>
            </a:lvl7pPr>
            <a:lvl8pPr marL="3352222" indent="0">
              <a:buNone/>
              <a:defRPr sz="2100"/>
            </a:lvl8pPr>
            <a:lvl9pPr marL="3831111" indent="0">
              <a:buNone/>
              <a:defRPr sz="21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889" indent="0">
              <a:buNone/>
              <a:defRPr sz="1300"/>
            </a:lvl2pPr>
            <a:lvl3pPr marL="957778" indent="0">
              <a:buNone/>
              <a:defRPr sz="1000"/>
            </a:lvl3pPr>
            <a:lvl4pPr marL="1436667" indent="0">
              <a:buNone/>
              <a:defRPr sz="900"/>
            </a:lvl4pPr>
            <a:lvl5pPr marL="1915556" indent="0">
              <a:buNone/>
              <a:defRPr sz="900"/>
            </a:lvl5pPr>
            <a:lvl6pPr marL="2394445" indent="0">
              <a:buNone/>
              <a:defRPr sz="900"/>
            </a:lvl6pPr>
            <a:lvl7pPr marL="2873333" indent="0">
              <a:buNone/>
              <a:defRPr sz="900"/>
            </a:lvl7pPr>
            <a:lvl8pPr marL="3352222" indent="0">
              <a:buNone/>
              <a:defRPr sz="900"/>
            </a:lvl8pPr>
            <a:lvl9pPr marL="3831111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7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5784" tIns="47892" rIns="95784" bIns="47892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horz" lIns="95784" tIns="47892" rIns="95784" bIns="47892">
            <a:normAutofit/>
          </a:bodyPr>
          <a:lstStyle/>
          <a:p>
            <a:pPr lvl="0">
              <a:defRPr lang="ko-KR" altLang="en-US"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 dirty="0"/>
              <a:t>둘째 수준</a:t>
            </a:r>
          </a:p>
          <a:p>
            <a:pPr lvl="2">
              <a:defRPr lang="ko-KR" altLang="en-US"/>
            </a:pPr>
            <a:r>
              <a:rPr lang="ko-KR" altLang="en-US" dirty="0"/>
              <a:t>셋째 수준</a:t>
            </a:r>
          </a:p>
          <a:p>
            <a:pPr lvl="3">
              <a:defRPr lang="ko-KR" altLang="en-US"/>
            </a:pPr>
            <a:r>
              <a:rPr lang="ko-KR" altLang="en-US" dirty="0"/>
              <a:t>넷째 수준</a:t>
            </a:r>
          </a:p>
          <a:p>
            <a:pPr lvl="4">
              <a:defRPr lang="ko-KR" altLang="en-US"/>
            </a:pPr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1" y="6356356"/>
            <a:ext cx="2311400" cy="365125"/>
          </a:xfrm>
          <a:prstGeom prst="rect">
            <a:avLst/>
          </a:prstGeom>
        </p:spPr>
        <p:txBody>
          <a:bodyPr vert="horz" lIns="95784" tIns="47892" rIns="95784" bIns="47892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6"/>
            <a:ext cx="3136900" cy="365125"/>
          </a:xfrm>
          <a:prstGeom prst="rect">
            <a:avLst/>
          </a:prstGeom>
        </p:spPr>
        <p:txBody>
          <a:bodyPr vert="horz" lIns="95784" tIns="47892" rIns="95784" bIns="47892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6"/>
            <a:ext cx="2311400" cy="365125"/>
          </a:xfrm>
          <a:prstGeom prst="rect">
            <a:avLst/>
          </a:prstGeom>
        </p:spPr>
        <p:txBody>
          <a:bodyPr vert="horz" lIns="95784" tIns="47892" rIns="95784" bIns="47892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57838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59189" indent="-359189" algn="l" defTabSz="957838" rtl="0" eaLnBrk="1" latinLnBrk="1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44" indent="-299324" algn="l" defTabSz="957838" rtl="0" eaLnBrk="1" latinLnBrk="1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98" indent="-239460" algn="l" defTabSz="957838" rtl="0" eaLnBrk="1" latinLnBrk="1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17" indent="-239460" algn="l" defTabSz="957838" rtl="0" eaLnBrk="1" latinLnBrk="1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136" indent="-239460" algn="l" defTabSz="957838" rtl="0" eaLnBrk="1" latinLnBrk="1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B7A6-A220-4DA5-AD84-0A39979B40B0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05A9-8345-4D04-A9C3-68BC37A9D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6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714" y="273050"/>
            <a:ext cx="8918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984" tIns="46778" rIns="89984" bIns="467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>
                <a:sym typeface="굴림" pitchFamily="50" charset="-127"/>
              </a:rPr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3714" y="1600201"/>
            <a:ext cx="8918575" cy="452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984" tIns="46778" rIns="89984" bIns="46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>
                <a:sym typeface="굴림" pitchFamily="50" charset="-127"/>
              </a:rPr>
              <a:t>마스터 텍스트 스타일을 편집합니다</a:t>
            </a:r>
          </a:p>
          <a:p>
            <a:pPr lvl="1"/>
            <a:r>
              <a:rPr lang="ko-KR" altLang="en-US" smtClean="0">
                <a:sym typeface="굴림" pitchFamily="50" charset="-127"/>
              </a:rPr>
              <a:t>둘째 수준</a:t>
            </a:r>
          </a:p>
          <a:p>
            <a:pPr lvl="2"/>
            <a:r>
              <a:rPr lang="ko-KR" altLang="en-US" smtClean="0">
                <a:sym typeface="굴림" pitchFamily="50" charset="-127"/>
              </a:rPr>
              <a:t>셋째 수준</a:t>
            </a:r>
          </a:p>
          <a:p>
            <a:pPr lvl="3"/>
            <a:r>
              <a:rPr lang="ko-KR" altLang="en-US" smtClean="0">
                <a:sym typeface="굴림" pitchFamily="50" charset="-127"/>
              </a:rPr>
              <a:t>넷째 수준</a:t>
            </a:r>
          </a:p>
          <a:p>
            <a:pPr lvl="4"/>
            <a:r>
              <a:rPr lang="ko-KR" altLang="en-US" smtClean="0">
                <a:sym typeface="굴림" pitchFamily="50" charset="-127"/>
              </a:rPr>
              <a:t>다섯째 수준</a:t>
            </a:r>
          </a:p>
        </p:txBody>
      </p:sp>
      <p:pic>
        <p:nvPicPr>
          <p:cNvPr id="2052" name="그림 11" descr="15_0000. [당행 신CI].jp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309563" y="6511925"/>
            <a:ext cx="8509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93714" y="6216650"/>
            <a:ext cx="2312987" cy="503238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</p:sldLayoutIdLst>
  <p:txStyles>
    <p:titleStyle>
      <a:lvl1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+mj-lt"/>
          <a:ea typeface="+mj-ea"/>
          <a:cs typeface="+mj-cs"/>
          <a:sym typeface="굴림" pitchFamily="50" charset="-127"/>
        </a:defRPr>
      </a:lvl1pPr>
      <a:lvl2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굴림" pitchFamily="50" charset="-127"/>
          <a:ea typeface="굴림" pitchFamily="50" charset="-127"/>
          <a:sym typeface="굴림" pitchFamily="50" charset="-127"/>
        </a:defRPr>
      </a:lvl2pPr>
      <a:lvl3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굴림" pitchFamily="50" charset="-127"/>
          <a:ea typeface="굴림" pitchFamily="50" charset="-127"/>
          <a:sym typeface="굴림" pitchFamily="50" charset="-127"/>
        </a:defRPr>
      </a:lvl3pPr>
      <a:lvl4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굴림" pitchFamily="50" charset="-127"/>
          <a:ea typeface="굴림" pitchFamily="50" charset="-127"/>
          <a:sym typeface="굴림" pitchFamily="50" charset="-127"/>
        </a:defRPr>
      </a:lvl4pPr>
      <a:lvl5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굴림" pitchFamily="50" charset="-127"/>
          <a:ea typeface="굴림" pitchFamily="50" charset="-127"/>
          <a:sym typeface="굴림" pitchFamily="50" charset="-127"/>
        </a:defRPr>
      </a:lvl5pPr>
      <a:lvl6pPr marL="422107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굴림" pitchFamily="50" charset="-127"/>
          <a:ea typeface="굴림" pitchFamily="50" charset="-127"/>
          <a:sym typeface="굴림" pitchFamily="50" charset="-127"/>
        </a:defRPr>
      </a:lvl6pPr>
      <a:lvl7pPr marL="844216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굴림" pitchFamily="50" charset="-127"/>
          <a:ea typeface="굴림" pitchFamily="50" charset="-127"/>
          <a:sym typeface="굴림" pitchFamily="50" charset="-127"/>
        </a:defRPr>
      </a:lvl7pPr>
      <a:lvl8pPr marL="1266323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굴림" pitchFamily="50" charset="-127"/>
          <a:ea typeface="굴림" pitchFamily="50" charset="-127"/>
          <a:sym typeface="굴림" pitchFamily="50" charset="-127"/>
        </a:defRPr>
      </a:lvl8pPr>
      <a:lvl9pPr marL="1688433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굴림" pitchFamily="50" charset="-127"/>
          <a:ea typeface="굴림" pitchFamily="50" charset="-127"/>
          <a:sym typeface="굴림" pitchFamily="50" charset="-127"/>
        </a:defRPr>
      </a:lvl9pPr>
    </p:titleStyle>
    <p:bodyStyle>
      <a:lvl1pPr marL="316518" indent="-316518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954">
          <a:solidFill>
            <a:schemeClr val="tx1"/>
          </a:solidFill>
          <a:latin typeface="+mn-lt"/>
          <a:ea typeface="+mn-ea"/>
          <a:cs typeface="+mn-cs"/>
          <a:sym typeface="굴림" pitchFamily="50" charset="-127"/>
        </a:defRPr>
      </a:lvl1pPr>
      <a:lvl2pPr marL="685788" indent="-263765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2584">
          <a:solidFill>
            <a:schemeClr val="tx1"/>
          </a:solidFill>
          <a:latin typeface="+mn-lt"/>
          <a:ea typeface="+mn-ea"/>
          <a:sym typeface="굴림" pitchFamily="50" charset="-127"/>
        </a:defRPr>
      </a:lvl2pPr>
      <a:lvl3pPr marL="1055060" indent="-211012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215">
          <a:solidFill>
            <a:schemeClr val="tx1"/>
          </a:solidFill>
          <a:latin typeface="+mn-lt"/>
          <a:ea typeface="+mn-ea"/>
          <a:sym typeface="굴림" pitchFamily="50" charset="-127"/>
        </a:defRPr>
      </a:lvl3pPr>
      <a:lvl4pPr marL="1477083" indent="-211012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846">
          <a:solidFill>
            <a:schemeClr val="tx1"/>
          </a:solidFill>
          <a:latin typeface="+mn-lt"/>
          <a:ea typeface="+mn-ea"/>
          <a:sym typeface="굴림" pitchFamily="50" charset="-127"/>
        </a:defRPr>
      </a:lvl4pPr>
      <a:lvl5pPr marL="1899108" indent="-211012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1846">
          <a:solidFill>
            <a:schemeClr val="tx1"/>
          </a:solidFill>
          <a:latin typeface="+mn-lt"/>
          <a:ea typeface="+mn-ea"/>
          <a:sym typeface="굴림" pitchFamily="50" charset="-127"/>
        </a:defRPr>
      </a:lvl5pPr>
      <a:lvl6pPr marL="2321594" indent="-211055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1846">
          <a:solidFill>
            <a:schemeClr val="tx1"/>
          </a:solidFill>
          <a:latin typeface="+mn-lt"/>
          <a:ea typeface="+mn-ea"/>
          <a:sym typeface="굴림" pitchFamily="50" charset="-127"/>
        </a:defRPr>
      </a:lvl6pPr>
      <a:lvl7pPr marL="2743703" indent="-211055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1846">
          <a:solidFill>
            <a:schemeClr val="tx1"/>
          </a:solidFill>
          <a:latin typeface="+mn-lt"/>
          <a:ea typeface="+mn-ea"/>
          <a:sym typeface="굴림" pitchFamily="50" charset="-127"/>
        </a:defRPr>
      </a:lvl7pPr>
      <a:lvl8pPr marL="3165812" indent="-211055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1846">
          <a:solidFill>
            <a:schemeClr val="tx1"/>
          </a:solidFill>
          <a:latin typeface="+mn-lt"/>
          <a:ea typeface="+mn-ea"/>
          <a:sym typeface="굴림" pitchFamily="50" charset="-127"/>
        </a:defRPr>
      </a:lvl8pPr>
      <a:lvl9pPr marL="3587919" indent="-211055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1846">
          <a:solidFill>
            <a:schemeClr val="tx1"/>
          </a:solidFill>
          <a:latin typeface="+mn-lt"/>
          <a:ea typeface="+mn-ea"/>
          <a:sym typeface="굴림" pitchFamily="50" charset="-127"/>
        </a:defRPr>
      </a:lvl9pPr>
    </p:bodyStyle>
    <p:otherStyle>
      <a:defPPr>
        <a:defRPr lang="ko-KR"/>
      </a:defPPr>
      <a:lvl1pPr marL="0" algn="l" defTabSz="844216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107" algn="l" defTabSz="844216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216" algn="l" defTabSz="844216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323" algn="l" defTabSz="844216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433" algn="l" defTabSz="844216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541" algn="l" defTabSz="844216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649" algn="l" defTabSz="844216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757" algn="l" defTabSz="844216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865" algn="l" defTabSz="844216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BF75-17AC-4902-BF60-9BF494CB53C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9D31-5B59-4A6A-8789-E67BA9B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50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 bwMode="auto">
          <a:xfrm>
            <a:off x="23780" y="642918"/>
            <a:ext cx="9684000" cy="1588"/>
          </a:xfrm>
          <a:prstGeom prst="line">
            <a:avLst/>
          </a:prstGeom>
          <a:noFill/>
          <a:ln w="19050" cap="flat" cmpd="sng" algn="ctr">
            <a:solidFill>
              <a:srgbClr val="09A3D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직사각형 10"/>
          <p:cNvSpPr/>
          <p:nvPr userDrawn="1"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rgbClr val="09A3DF"/>
          </a:solidFill>
          <a:ln w="9525" algn="ctr">
            <a:solidFill>
              <a:srgbClr val="09A3DF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7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4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2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8A78D07D-AE3C-4747-B1AB-B7F39734AE88}" type="datetime1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3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4" y="6656622"/>
            <a:ext cx="2311400" cy="216024"/>
          </a:xfrm>
          <a:prstGeom prst="rect">
            <a:avLst/>
          </a:prstGeom>
        </p:spPr>
        <p:txBody>
          <a:bodyPr/>
          <a:lstStyle>
            <a:lvl1pPr algn="ctr">
              <a:defRPr sz="1089"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8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9" r:id="rId3"/>
    <p:sldLayoutId id="2147484040" r:id="rId4"/>
    <p:sldLayoutId id="2147484338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44022" rtl="0" eaLnBrk="1" latinLnBrk="1" hangingPunct="1">
        <a:spcBef>
          <a:spcPct val="0"/>
        </a:spcBef>
        <a:buNone/>
        <a:defRPr sz="40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09" indent="-316509" algn="l" defTabSz="844022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768" indent="-263757" algn="l" defTabSz="844022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027" indent="-211004" algn="l" defTabSz="844022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036" indent="-211004" algn="l" defTabSz="844022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047" indent="-211004" algn="l" defTabSz="844022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058" indent="-211004" algn="l" defTabSz="844022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7" indent="-211004" algn="l" defTabSz="844022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079" indent="-211004" algn="l" defTabSz="844022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090" indent="-211004" algn="l" defTabSz="844022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22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11" algn="l" defTabSz="844022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22" algn="l" defTabSz="844022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031" algn="l" defTabSz="844022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042" algn="l" defTabSz="844022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054" algn="l" defTabSz="844022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063" algn="l" defTabSz="844022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074" algn="l" defTabSz="844022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085" algn="l" defTabSz="844022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BF75-17AC-4902-BF60-9BF494CB53C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9D31-5B59-4A6A-8789-E67BA9B94F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슬라이드 번호 개체 틀 6"/>
          <p:cNvSpPr txBox="1">
            <a:spLocks/>
          </p:cNvSpPr>
          <p:nvPr userDrawn="1"/>
        </p:nvSpPr>
        <p:spPr>
          <a:xfrm>
            <a:off x="4724414" y="6429929"/>
            <a:ext cx="457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11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11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11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11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fld id="{D687F157-053A-4A00-B29A-9A0EE17C3A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47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8" name="Picture 2" descr="D:\공용양식\JBFG_CI signature\JBFG_CI signature-03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8532104" y="6465569"/>
            <a:ext cx="1234504" cy="3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4724414" y="6429929"/>
            <a:ext cx="457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7F157-053A-4A00-B29A-9A0EE17C3A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98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28464" y="277391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제</a:t>
            </a:r>
            <a:r>
              <a:rPr kumimoji="0" lang="en-US" altLang="ko-KR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2</a:t>
            </a:r>
            <a:r>
              <a:rPr kumimoji="0" lang="ko-KR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회</a:t>
            </a:r>
            <a:endParaRPr kumimoji="0" lang="en-US" altLang="ko-KR" sz="18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JB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금융그룹 </a:t>
            </a:r>
            <a:endParaRPr lang="en-US" altLang="ko-KR" sz="18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데이터분석 경진대회 </a:t>
            </a:r>
            <a:endParaRPr kumimoji="0" lang="en-US" altLang="ko-KR" sz="18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32920" y="395454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2023.11. 1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16896" y="522920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DataLine</a:t>
            </a: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21024" y="1919734"/>
            <a:ext cx="6904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고객 유지 및 고객 관계 강화를 위한 고객 이탈 예측 모델링</a:t>
            </a:r>
            <a:endParaRPr kumimoji="0" lang="en-US" altLang="ko-KR" sz="3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14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692696"/>
            <a:ext cx="943304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수입규모별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차이는 없음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.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수입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규모 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$60k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이하인 고객의 점유율이 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52.9%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로 해당 은행의 주요 </a:t>
            </a:r>
            <a:r>
              <a:rPr lang="ko-KR" altLang="en-US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고객층임을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알 수 있음</a:t>
            </a:r>
            <a:endParaRPr lang="en-US" altLang="ko-KR" b="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수입규모 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$40k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이하인 고객의 경우 신용한도 대비 사용금액이 높고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한도소진율이 높아서 신용한도를 높여줄 필요가 있음</a:t>
            </a:r>
            <a:endParaRPr lang="en-US" altLang="ko-KR" b="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-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</a:t>
            </a:r>
            <a:r>
              <a:rPr lang="ko-KR" altLang="en-US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신용한도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($3,800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), </a:t>
            </a:r>
            <a:r>
              <a:rPr lang="ko-KR" altLang="en-US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사용금액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($ 4,400), </a:t>
            </a:r>
            <a:r>
              <a:rPr lang="ko-KR" altLang="en-US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</a:t>
            </a:r>
            <a:r>
              <a:rPr lang="ko-KR" altLang="en-US" sz="1000" b="0" dirty="0" err="1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(37%) </a:t>
            </a:r>
          </a:p>
          <a:p>
            <a:pPr marL="171450" indent="-171450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수입규모 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$80k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이상인 고객의 경우 신용한도 대비 사용금액이 낮고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한도 </a:t>
            </a:r>
            <a:r>
              <a:rPr lang="ko-KR" altLang="en-US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소진율이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낮아 신용한도를 재조정할 필요가 있음</a:t>
            </a:r>
            <a:endParaRPr lang="en-US" altLang="ko-KR" b="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- 80k ~ 100k :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신용한도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($15,800),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사용금액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($ 4,400),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(16%)    - 120k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이상 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신용한도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($19,700),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사용금액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($4,600),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(13%)</a:t>
            </a:r>
            <a:endParaRPr lang="ko-KR" altLang="en-US" sz="1000" b="0" dirty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수입규모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</a:t>
            </a:r>
            <a:r>
              <a:rPr lang="en-US" altLang="ko-KR" sz="16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imcome_cat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)</a:t>
            </a:r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7" y="1777486"/>
            <a:ext cx="4680000" cy="46800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779234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카드 종류별 분포는 블루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(93.3%),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실버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(5.38%),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골드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(1.15%),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플래티넘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(0.19%)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로 상품의 출시 목적에 맞게 대상 고객을 확대할 필요가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실버</a:t>
            </a:r>
            <a:r>
              <a:rPr lang="en-US" altLang="ko-KR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골드</a:t>
            </a:r>
            <a:r>
              <a:rPr lang="en-US" altLang="ko-KR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플래티넘 카드는 사용금액 대비 신용한도가 높게 설정되어 있어 한도 </a:t>
            </a:r>
            <a:r>
              <a:rPr lang="ko-KR" altLang="en-US" b="0" spc="0" noProof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소진율이</a:t>
            </a:r>
            <a:r>
              <a:rPr lang="ko-KR" altLang="en-US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매우 낮음</a:t>
            </a:r>
            <a:endParaRPr lang="en-US" altLang="ko-KR" b="0" spc="0" noProof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플래티넘 카드의 </a:t>
            </a:r>
            <a:r>
              <a:rPr lang="ko-KR" altLang="en-US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상대적으로 높게 나타나고 있어 타사 카드 대비 수수료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혜택</a:t>
            </a:r>
            <a:r>
              <a:rPr lang="en-US" altLang="ko-KR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등을 검토하여 </a:t>
            </a:r>
            <a:r>
              <a:rPr lang="ko-KR" altLang="en-US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이탈율을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낮출 필요가 있음</a:t>
            </a:r>
            <a:endParaRPr lang="en-US" altLang="ko-KR" b="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플래티넘 카드 소유자의 경우 다른 상품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예금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대출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수익증권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방카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외환 등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)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에 영향을 줄 수 있으므로 수익성 차원에서 적극 대응할 필요가 있음</a:t>
            </a:r>
            <a:endParaRPr lang="en-US" altLang="ko-KR" b="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카드 종류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</a:t>
            </a:r>
            <a:r>
              <a:rPr lang="en-US" altLang="ko-KR" sz="16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card_type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)</a:t>
            </a:r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2" y="1772816"/>
            <a:ext cx="4680000" cy="46800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36260" y="1773336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현재 보유 상품 개수가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1 ~ 2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개인 경우 평균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사용금액과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높게 나타나고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lv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-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상품 보유 개수가 낮을 수록 소비성향이 강한 고객이고 보유 개수가 높을 수록 저축 성향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합리적 소비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)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 강한 고객일 것으로 추정</a:t>
            </a:r>
            <a:endParaRPr lang="en-US" altLang="ko-KR" sz="1000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상품 보유 개수가 많을수록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낮아짐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.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상품 보유 개수가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2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 이하인 고객을 대상으로 </a:t>
            </a:r>
            <a:r>
              <a:rPr lang="en-US" altLang="ko-KR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Corss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-Selling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을 통해 상품 개수를 늘릴 필요가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-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유지 고객 중앙값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4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 고객 중앙값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3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</a:t>
            </a:r>
            <a:endParaRPr lang="en-US" altLang="ko-KR" sz="1000" b="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현재 보유 상품 개수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</a:t>
            </a:r>
            <a:r>
              <a:rPr lang="en-US" altLang="ko-KR" sz="16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tot_product_count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)</a:t>
            </a:r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772816"/>
            <a:ext cx="4680000" cy="4680000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773336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최근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12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 동안 카드 거래가 없었던 개월 수가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4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개월을 정점으로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높아지고 이후 감소하는 경향을 보임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lv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-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1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(0.04), 2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(0.15), 3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(0.21), 4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(0.30)</a:t>
            </a:r>
            <a:endParaRPr lang="en-US" altLang="ko-KR" sz="1000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이탈율을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방지하기 위해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1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개월부터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4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개월을 구분하여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Wake-Up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마케팅을 실시할 필요가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lv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-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카드 거래가 없는 </a:t>
            </a:r>
            <a:r>
              <a:rPr lang="ko-KR" altLang="en-US" sz="100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최초 </a:t>
            </a:r>
            <a:r>
              <a:rPr lang="en-US" altLang="ko-KR" sz="100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 구간이 고객 </a:t>
            </a:r>
            <a:r>
              <a:rPr lang="ko-KR" altLang="en-US" sz="100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이탈방지의</a:t>
            </a:r>
            <a:r>
              <a:rPr lang="ko-KR" altLang="en-US" sz="100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골든 타임</a:t>
            </a:r>
            <a:endParaRPr lang="en-US" altLang="ko-KR" sz="100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최근 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12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개월 동안 카드 거래가 없었던 개월 수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(months_inact_for_12m)</a:t>
            </a:r>
          </a:p>
        </p:txBody>
      </p:sp>
      <p:pic>
        <p:nvPicPr>
          <p:cNvPr id="5" name="그림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2" y="1773336"/>
            <a:ext cx="4680000" cy="46800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20" y="1773336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접촉 건수가 많을수록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높아지는 경향을 보이고 있으며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이는 연체 독촉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직원 서비스 불만족으로 이탈하는 것으로 추정 됨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신용카드 담당부서에서 연체 독촉 프로세스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대고객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응대 가이드를 점검하고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주기적으로 접촉 이력을 분석할 필요가 있음</a:t>
            </a:r>
            <a:endParaRPr lang="en-US" altLang="ko-KR" sz="100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최근 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12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개월 동안 연락 횟수 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(contact_cnt_for_12m)</a:t>
            </a:r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2" y="1773336"/>
            <a:ext cx="4680000" cy="4680000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20" y="1772816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6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카드 한도가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$5,000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이하의 고객이 전체 대비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52.9%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로 높은 분포를 보이고 있으며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고객수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및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카드 한도가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$10,000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이하의 별 한도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높고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사용가능 신용한도가 낮으므로 이에 대한 불만으로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높아질 우려가 있어 해당 구간의 카드 한도를 검토하여 증액할 필요가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lv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-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카드 한도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$5,000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불 이하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카드 한도 평균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($2,700),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사용금액 평균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($4,000),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한도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(42%)</a:t>
            </a:r>
            <a:endParaRPr lang="en-US" altLang="ko-KR" sz="1000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카드 한도 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</a:t>
            </a:r>
            <a:r>
              <a:rPr lang="en-US" altLang="ko-KR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credit_line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)</a:t>
            </a:r>
          </a:p>
        </p:txBody>
      </p:sp>
      <p:pic>
        <p:nvPicPr>
          <p:cNvPr id="5" name="그림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773336"/>
            <a:ext cx="4680000" cy="46800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20" y="1773336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9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리볼링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잔액이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$500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 와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$2,500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이상인 구간의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높게 나타나고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lv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-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리볼빙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잔액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$500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ko-KR" altLang="en-US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38%, $2,500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이상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31%</a:t>
            </a:r>
            <a:endParaRPr lang="en-US" altLang="ko-KR" sz="1000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리볼빙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잔액이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$500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이상이고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$2,500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이하의 구간의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이탈율은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안정적인 경향을 나타내고 있어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리볼빙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한도를 조정할 필요가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리볼빙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잔액 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</a:t>
            </a:r>
            <a:r>
              <a:rPr lang="en-US" altLang="ko-KR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tot_revol_balance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)</a:t>
            </a:r>
          </a:p>
        </p:txBody>
      </p:sp>
      <p:pic>
        <p:nvPicPr>
          <p:cNvPr id="6" name="그림 5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2" y="1773336"/>
            <a:ext cx="4680000" cy="46800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20" y="1773336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1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분기 대비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4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분기의 거래금액이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0.5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이하인 경우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매 분기별 거래 금액 비율을 검토하여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0.5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이하인 고객을 대상으로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매스마케팅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이용에 따른 감사 인사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혜택 안내 등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)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할 필요가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1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분기 대비 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4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분기의 거래 금액 비율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(tot_amt_ratio_q4_q1)</a:t>
            </a:r>
          </a:p>
        </p:txBody>
      </p:sp>
      <p:pic>
        <p:nvPicPr>
          <p:cNvPr id="5" name="그림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2" y="1773336"/>
            <a:ext cx="4680000" cy="46800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20" y="1775564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0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최근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12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 동안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거래횟수가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적을 수록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이탈율은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높아지는 경향을 보이고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lv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-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거래횟수가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50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번 이하인 고객의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40%</a:t>
            </a:r>
            <a:endParaRPr lang="en-US" altLang="ko-KR" sz="1000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주기적으로 거래 횟수 분포 데이터를 이용하여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50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번 이하의 고객을 식별하고 대응할 필요가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최근 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12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개월 동안의 거래 횟수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(tot_trans_cnt_for_12m)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pic>
        <p:nvPicPr>
          <p:cNvPr id="6" name="그림 5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68622" y="1772816"/>
            <a:ext cx="4680000" cy="46800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1773336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88504" y="185345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이탈고객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예측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굴림" pitchFamily="50" charset="-127"/>
              <a:cs typeface="Aharoni" panose="02010803020104030203" pitchFamily="2" charset="-79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87315"/>
              </p:ext>
            </p:extLst>
          </p:nvPr>
        </p:nvGraphicFramePr>
        <p:xfrm>
          <a:off x="4304928" y="3501008"/>
          <a:ext cx="5040000" cy="129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203060625"/>
                    </a:ext>
                  </a:extLst>
                </a:gridCol>
              </a:tblGrid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(Pre-</a:t>
                      </a:r>
                      <a:r>
                        <a:rPr lang="en-US" altLang="ko-KR" sz="1800" b="1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Porcessing</a:t>
                      </a: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189152"/>
                  </a:ext>
                </a:extLst>
              </a:tr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기계 학습</a:t>
                      </a:r>
                      <a:endParaRPr lang="ko-KR" altLang="en-US" sz="18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909176"/>
                  </a:ext>
                </a:extLst>
              </a:tr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800" b="1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하이퍼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튜닝</a:t>
                      </a:r>
                      <a:endParaRPr lang="ko-KR" altLang="en-US" sz="18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954087"/>
                  </a:ext>
                </a:extLst>
              </a:tr>
            </a:tbl>
          </a:graphicData>
        </a:graphic>
      </p:graphicFrame>
      <p:sp>
        <p:nvSpPr>
          <p:cNvPr id="4" name="APage"/>
          <p:cNvSpPr txBox="1"/>
          <p:nvPr/>
        </p:nvSpPr>
        <p:spPr>
          <a:xfrm>
            <a:off x="4054107" y="6498812"/>
            <a:ext cx="1800225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7</a:t>
            </a:r>
            <a:endParaRPr lang="ko-KR" altLang="en-US">
              <a:solidFill>
                <a:schemeClr val="bg1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5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233284" y="1340768"/>
            <a:ext cx="7432434" cy="45719"/>
          </a:xfrm>
          <a:custGeom>
            <a:avLst/>
            <a:gdLst>
              <a:gd name="connsiteX0" fmla="*/ 0 w 8334302"/>
              <a:gd name="connsiteY0" fmla="*/ 0 h 0"/>
              <a:gd name="connsiteX1" fmla="*/ 8334302 w 83343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4302">
                <a:moveTo>
                  <a:pt x="0" y="0"/>
                </a:moveTo>
                <a:lnTo>
                  <a:pt x="8334302" y="0"/>
                </a:lnTo>
              </a:path>
            </a:pathLst>
          </a:custGeom>
          <a:noFill/>
          <a:ln w="19050" cap="rnd">
            <a:solidFill>
              <a:schemeClr val="bg1"/>
            </a:solidFill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1233284" y="5661248"/>
            <a:ext cx="7432434" cy="45719"/>
          </a:xfrm>
          <a:custGeom>
            <a:avLst/>
            <a:gdLst>
              <a:gd name="connsiteX0" fmla="*/ 0 w 8334302"/>
              <a:gd name="connsiteY0" fmla="*/ 0 h 0"/>
              <a:gd name="connsiteX1" fmla="*/ 8334302 w 83343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4302">
                <a:moveTo>
                  <a:pt x="0" y="0"/>
                </a:moveTo>
                <a:lnTo>
                  <a:pt x="8334302" y="0"/>
                </a:lnTo>
              </a:path>
            </a:pathLst>
          </a:custGeom>
          <a:noFill/>
          <a:ln w="19050" cap="rnd">
            <a:solidFill>
              <a:schemeClr val="bg1"/>
            </a:solidFill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62987" y="1547129"/>
            <a:ext cx="7263095" cy="369332"/>
            <a:chOff x="1289738" y="820086"/>
            <a:chExt cx="726309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6756932" y="871247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----------------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9738" y="820086"/>
              <a:ext cx="3560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Ⅰ. 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 </a:t>
              </a:r>
              <a:r>
                <a:rPr lang="ko-KR" altLang="en-US" sz="18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개요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39175" y="853317"/>
              <a:ext cx="71365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p2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62987" y="2987701"/>
            <a:ext cx="7327861" cy="369332"/>
            <a:chOff x="1280592" y="2620286"/>
            <a:chExt cx="7327861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280592" y="2620286"/>
              <a:ext cx="54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Ⅲ.  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탐색적 분석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(EDA)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0455" y="2651829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----------------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90600" y="2633899"/>
              <a:ext cx="81785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p23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362987" y="3707987"/>
            <a:ext cx="7317702" cy="369332"/>
            <a:chOff x="1290752" y="5483001"/>
            <a:chExt cx="7317702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1290752" y="5483001"/>
              <a:ext cx="539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Ⅳ.  </a:t>
              </a:r>
              <a:r>
                <a:rPr kumimoji="0" lang="ko-KR" alt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이탈고객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 예측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0455" y="5525909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----------------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90601" y="5507979"/>
              <a:ext cx="81785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p72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362987" y="4428273"/>
            <a:ext cx="7314178" cy="369332"/>
            <a:chOff x="1290752" y="5939988"/>
            <a:chExt cx="7314178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1290752" y="5939988"/>
              <a:ext cx="539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Ⅴ.  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예측 결과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56932" y="6015449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----------------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87077" y="5997519"/>
              <a:ext cx="81785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p79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76356" y="555805"/>
            <a:ext cx="5385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Contents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굴림" pitchFamily="50" charset="-127"/>
              <a:cs typeface="Aharoni" panose="02010803020104030203" pitchFamily="2" charset="-79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62987" y="2267415"/>
            <a:ext cx="7262081" cy="369332"/>
            <a:chOff x="1290752" y="2124543"/>
            <a:chExt cx="7262081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1290752" y="2124543"/>
              <a:ext cx="6543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Ⅱ.  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분석 </a:t>
              </a:r>
              <a:r>
                <a:rPr lang="ko-KR" altLang="en-US" sz="18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데이터 설명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56932" y="2198477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----------------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39175" y="2180547"/>
              <a:ext cx="71365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p7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362987" y="5148559"/>
            <a:ext cx="7314178" cy="369332"/>
            <a:chOff x="1290752" y="5939988"/>
            <a:chExt cx="731417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290752" y="5939988"/>
              <a:ext cx="539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Ⅵ.  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응용 방법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6932" y="6015449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----------------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87077" y="5997519"/>
              <a:ext cx="81785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p83</a:t>
              </a:r>
            </a:p>
          </p:txBody>
        </p:sp>
      </p:grpSp>
      <p:sp>
        <p:nvSpPr>
          <p:cNvPr id="8" name="APage"/>
          <p:cNvSpPr txBox="1"/>
          <p:nvPr/>
        </p:nvSpPr>
        <p:spPr>
          <a:xfrm>
            <a:off x="4054107" y="6498812"/>
            <a:ext cx="1800225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1</a:t>
            </a:r>
            <a:endParaRPr lang="ko-KR" altLang="en-US">
              <a:solidFill>
                <a:schemeClr val="bg1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2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08625" y="764704"/>
            <a:ext cx="8999574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R="0" lvl="0" indent="-28575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데이터 변환 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목록성</a:t>
            </a:r>
            <a:r>
              <a:rPr lang="ko-KR" altLang="en-US" sz="1400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 데이터 중 수입규모</a:t>
            </a:r>
            <a:r>
              <a:rPr lang="en-US" altLang="ko-KR" sz="1400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(</a:t>
            </a:r>
            <a:r>
              <a:rPr lang="en-US" altLang="ko-KR" sz="1400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imcom_cat</a:t>
            </a:r>
            <a:r>
              <a:rPr lang="en-US" altLang="ko-KR" sz="1400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)</a:t>
            </a:r>
            <a:r>
              <a:rPr lang="ko-KR" altLang="en-US" sz="1400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를</a:t>
            </a:r>
            <a:r>
              <a:rPr lang="en-US" altLang="ko-KR" sz="1400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 </a:t>
            </a:r>
            <a:r>
              <a:rPr lang="ko-KR" altLang="en-US" sz="1400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수치형</a:t>
            </a:r>
            <a:r>
              <a:rPr lang="ko-KR" altLang="en-US" sz="1400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 데이터로 변환</a:t>
            </a:r>
            <a:endParaRPr lang="en-US" altLang="ko-KR" sz="1400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전처리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(Pre-Processing) – 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데이터 변환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8544" y="1556792"/>
            <a:ext cx="8424936" cy="646331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dirty="0" err="1">
                <a:latin typeface="+mn-lt"/>
                <a:ea typeface="가는각진제목체" panose="020B0600000101010101" charset="-127"/>
              </a:rPr>
              <a:t>df</a:t>
            </a:r>
            <a:r>
              <a:rPr lang="en-US" altLang="ko-KR" sz="1200" b="0" dirty="0">
                <a:latin typeface="+mn-lt"/>
                <a:ea typeface="가는각진제목체" panose="020B0600000101010101" charset="-127"/>
              </a:rPr>
              <a:t>['</a:t>
            </a:r>
            <a:r>
              <a:rPr lang="en-US" altLang="ko-KR" sz="1200" b="0" dirty="0" err="1">
                <a:latin typeface="+mn-lt"/>
                <a:ea typeface="가는각진제목체" panose="020B0600000101010101" charset="-127"/>
              </a:rPr>
              <a:t>imcome_cat</a:t>
            </a:r>
            <a:r>
              <a:rPr lang="en-US" altLang="ko-KR" sz="1200" b="0" dirty="0">
                <a:latin typeface="+mn-lt"/>
                <a:ea typeface="가는각진제목체" panose="020B0600000101010101" charset="-127"/>
              </a:rPr>
              <a:t>']=</a:t>
            </a:r>
            <a:r>
              <a:rPr lang="en-US" altLang="ko-KR" sz="1200" b="0" dirty="0" err="1">
                <a:latin typeface="+mn-lt"/>
                <a:ea typeface="가는각진제목체" panose="020B0600000101010101" charset="-127"/>
              </a:rPr>
              <a:t>df</a:t>
            </a:r>
            <a:r>
              <a:rPr lang="en-US" altLang="ko-KR" sz="1200" b="0" dirty="0">
                <a:latin typeface="+mn-lt"/>
                <a:ea typeface="가는각진제목체" panose="020B0600000101010101" charset="-127"/>
              </a:rPr>
              <a:t>['</a:t>
            </a:r>
            <a:r>
              <a:rPr lang="en-US" altLang="ko-KR" sz="1200" b="0" dirty="0" err="1">
                <a:latin typeface="+mn-lt"/>
                <a:ea typeface="가는각진제목체" panose="020B0600000101010101" charset="-127"/>
              </a:rPr>
              <a:t>imcome_cat</a:t>
            </a:r>
            <a:r>
              <a:rPr lang="en-US" altLang="ko-KR" sz="1200" b="0" dirty="0">
                <a:latin typeface="+mn-lt"/>
                <a:ea typeface="가는각진제목체" panose="020B0600000101010101" charset="-127"/>
              </a:rPr>
              <a:t>'].replace({'Less than $40K':40000, '$40K - $60K':50000, '$60K - $80K':70000, '$80K - $120K':100000, '$120K +':120000, 'Unknown':63000})</a:t>
            </a:r>
            <a:endParaRPr lang="en-US" altLang="ko-KR" sz="1200" b="0" dirty="0">
              <a:effectLst/>
              <a:latin typeface="+mn-lt"/>
              <a:ea typeface="가는각진제목체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4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62700"/>
              </p:ext>
            </p:extLst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전처리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(Pre-Processing) – </a:t>
            </a: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결측치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처리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7922" y="764704"/>
            <a:ext cx="8999574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R="0" lvl="0" indent="-28575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Null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값 보유 및 상관관계 대상 피처를 순열</a:t>
            </a: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600" dirty="0" smtClean="0">
                <a:latin typeface="+mn-ea"/>
                <a:ea typeface="+mn-ea"/>
              </a:rPr>
              <a:t>combinations) </a:t>
            </a:r>
            <a:r>
              <a:rPr lang="ko-KR" altLang="en-US" sz="1600" dirty="0" smtClean="0">
                <a:latin typeface="+mn-ea"/>
                <a:ea typeface="+mn-ea"/>
              </a:rPr>
              <a:t>하여 </a:t>
            </a:r>
            <a:r>
              <a:rPr lang="en-US" altLang="ko-KR" sz="1600" dirty="0" smtClean="0">
                <a:latin typeface="+mn-ea"/>
                <a:ea typeface="+mn-ea"/>
              </a:rPr>
              <a:t>Drop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하면서 </a:t>
            </a:r>
            <a:r>
              <a:rPr lang="ko-KR" altLang="en-US" sz="1600" dirty="0" err="1" smtClean="0">
                <a:latin typeface="+mn-ea"/>
                <a:ea typeface="+mn-ea"/>
              </a:rPr>
              <a:t>피처별</a:t>
            </a:r>
            <a:r>
              <a:rPr lang="ko-KR" altLang="en-US" sz="1600" dirty="0" smtClean="0">
                <a:latin typeface="+mn-ea"/>
                <a:ea typeface="+mn-ea"/>
              </a:rPr>
              <a:t> 그룹화하여 평균값으로 </a:t>
            </a:r>
            <a:r>
              <a:rPr lang="en-US" altLang="ko-KR" sz="1600" dirty="0" smtClean="0">
                <a:latin typeface="+mn-ea"/>
                <a:ea typeface="+mn-ea"/>
              </a:rPr>
              <a:t>Null</a:t>
            </a:r>
            <a:r>
              <a:rPr lang="ko-KR" altLang="en-US" sz="1600" dirty="0" smtClean="0">
                <a:latin typeface="+mn-ea"/>
                <a:ea typeface="+mn-ea"/>
              </a:rPr>
              <a:t> 처리</a:t>
            </a:r>
            <a:endParaRPr lang="en-US" altLang="ko-KR" sz="1600" dirty="0"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smtClean="0">
                <a:latin typeface="+mn-ea"/>
                <a:ea typeface="+mn-ea"/>
              </a:rPr>
              <a:t>Null </a:t>
            </a:r>
            <a:r>
              <a:rPr lang="ko-KR" altLang="en-US" sz="1400" b="0" dirty="0">
                <a:latin typeface="+mn-ea"/>
                <a:ea typeface="+mn-ea"/>
              </a:rPr>
              <a:t>값</a:t>
            </a:r>
            <a:r>
              <a:rPr lang="en-US" altLang="ko-KR" sz="1400" b="0" dirty="0">
                <a:latin typeface="+mn-ea"/>
                <a:ea typeface="+mn-ea"/>
              </a:rPr>
              <a:t> </a:t>
            </a:r>
            <a:r>
              <a:rPr lang="ko-KR" altLang="en-US" sz="1400" b="0" dirty="0">
                <a:latin typeface="+mn-ea"/>
                <a:ea typeface="+mn-ea"/>
              </a:rPr>
              <a:t>보유 피처 </a:t>
            </a:r>
            <a:r>
              <a:rPr lang="en-US" altLang="ko-KR" sz="1400" b="0" dirty="0">
                <a:latin typeface="+mn-ea"/>
                <a:ea typeface="+mn-ea"/>
              </a:rPr>
              <a:t>(6</a:t>
            </a:r>
            <a:r>
              <a:rPr lang="ko-KR" altLang="en-US" sz="1400" b="0" dirty="0">
                <a:latin typeface="+mn-ea"/>
                <a:ea typeface="+mn-ea"/>
              </a:rPr>
              <a:t>개</a:t>
            </a:r>
            <a:r>
              <a:rPr lang="en-US" altLang="ko-KR" sz="1400" b="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342900" lvl="1" indent="-171450" defTabSz="94605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>
                <a:latin typeface="+mn-ea"/>
                <a:ea typeface="+mn-ea"/>
              </a:rPr>
              <a:t>상관 </a:t>
            </a:r>
            <a:r>
              <a:rPr lang="ko-KR" altLang="en-US" sz="1400" b="0" dirty="0" smtClean="0">
                <a:latin typeface="+mn-ea"/>
                <a:ea typeface="+mn-ea"/>
              </a:rPr>
              <a:t>관계</a:t>
            </a:r>
            <a:r>
              <a:rPr lang="en-US" altLang="ko-KR" sz="1400" b="0" dirty="0" smtClean="0">
                <a:latin typeface="+mn-ea"/>
                <a:ea typeface="+mn-ea"/>
              </a:rPr>
              <a:t>(6</a:t>
            </a:r>
            <a:r>
              <a:rPr lang="ko-KR" altLang="en-US" sz="1400" b="0" dirty="0" smtClean="0">
                <a:latin typeface="+mn-ea"/>
                <a:ea typeface="+mn-ea"/>
              </a:rPr>
              <a:t>개</a:t>
            </a:r>
            <a:r>
              <a:rPr lang="en-US" altLang="ko-KR" sz="1400" b="0" dirty="0" smtClean="0">
                <a:latin typeface="+mn-ea"/>
                <a:ea typeface="+mn-ea"/>
              </a:rPr>
              <a:t>)</a:t>
            </a:r>
            <a:r>
              <a:rPr lang="ko-KR" altLang="en-US" sz="1400" b="0" dirty="0" smtClean="0">
                <a:latin typeface="+mn-ea"/>
                <a:ea typeface="+mn-ea"/>
              </a:rPr>
              <a:t> </a:t>
            </a:r>
            <a:r>
              <a:rPr lang="en-US" altLang="ko-KR" sz="1400" b="0" dirty="0">
                <a:latin typeface="+mn-ea"/>
                <a:ea typeface="+mn-ea"/>
              </a:rPr>
              <a:t>– </a:t>
            </a:r>
            <a:r>
              <a:rPr lang="ko-KR" altLang="en-US" sz="1400" b="0" dirty="0" err="1">
                <a:latin typeface="+mn-ea"/>
                <a:ea typeface="+mn-ea"/>
              </a:rPr>
              <a:t>다중공선성</a:t>
            </a:r>
            <a:r>
              <a:rPr lang="ko-KR" altLang="en-US" sz="1400" b="0" dirty="0">
                <a:latin typeface="+mn-ea"/>
                <a:ea typeface="+mn-ea"/>
              </a:rPr>
              <a:t> 제거</a:t>
            </a:r>
            <a:endParaRPr lang="en-US" altLang="ko-KR" sz="1400" b="0" dirty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600" dirty="0" smtClean="0">
              <a:latin typeface="+mn-ea"/>
              <a:ea typeface="+mn-ea"/>
            </a:endParaRPr>
          </a:p>
          <a:p>
            <a:pPr marR="0" lvl="0" indent="-28575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결과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smtClean="0">
                <a:latin typeface="+mn-ea"/>
                <a:ea typeface="+mn-ea"/>
              </a:rPr>
              <a:t>Null </a:t>
            </a:r>
            <a:r>
              <a:rPr lang="ko-KR" altLang="en-US" sz="1400" b="0" dirty="0" smtClean="0">
                <a:latin typeface="+mn-ea"/>
                <a:ea typeface="+mn-ea"/>
              </a:rPr>
              <a:t>피처 </a:t>
            </a:r>
            <a:r>
              <a:rPr lang="en-US" altLang="ko-KR" sz="1400" b="0" dirty="0" smtClean="0">
                <a:latin typeface="+mn-ea"/>
                <a:ea typeface="+mn-ea"/>
              </a:rPr>
              <a:t>Drop : </a:t>
            </a:r>
            <a:r>
              <a:rPr lang="ko-KR" altLang="en-US" sz="1400" b="0" dirty="0" smtClean="0">
                <a:latin typeface="+mn-ea"/>
                <a:ea typeface="+mn-ea"/>
              </a:rPr>
              <a:t>성별</a:t>
            </a:r>
            <a:r>
              <a:rPr lang="en-US" altLang="ko-KR" sz="1400" b="0" dirty="0" smtClean="0">
                <a:latin typeface="+mn-ea"/>
                <a:ea typeface="+mn-ea"/>
              </a:rPr>
              <a:t>(sex), </a:t>
            </a:r>
            <a:r>
              <a:rPr lang="ko-KR" altLang="en-US" sz="1400" b="0" dirty="0" smtClean="0">
                <a:latin typeface="+mn-ea"/>
                <a:ea typeface="+mn-ea"/>
              </a:rPr>
              <a:t>결혼상태</a:t>
            </a:r>
            <a:r>
              <a:rPr lang="en-US" altLang="ko-KR" sz="1400" b="0" dirty="0" smtClean="0">
                <a:latin typeface="+mn-ea"/>
                <a:ea typeface="+mn-ea"/>
              </a:rPr>
              <a:t>(</a:t>
            </a:r>
            <a:r>
              <a:rPr lang="en-US" altLang="ko-KR" sz="1400" b="0" dirty="0" err="1" smtClean="0">
                <a:latin typeface="+mn-ea"/>
                <a:ea typeface="+mn-ea"/>
              </a:rPr>
              <a:t>Matrial_stat</a:t>
            </a:r>
            <a:r>
              <a:rPr lang="en-US" altLang="ko-KR" sz="1400" b="0" dirty="0" smtClean="0">
                <a:latin typeface="+mn-ea"/>
                <a:ea typeface="+mn-ea"/>
              </a:rPr>
              <a:t>)</a:t>
            </a:r>
            <a:r>
              <a:rPr lang="ko-KR" altLang="en-US" sz="1400" b="0" dirty="0" smtClean="0">
                <a:latin typeface="+mn-ea"/>
                <a:ea typeface="+mn-ea"/>
              </a:rPr>
              <a:t>로 그룹화하여 평균값으로 </a:t>
            </a:r>
            <a:r>
              <a:rPr lang="en-US" altLang="ko-KR" sz="1400" b="0" dirty="0" smtClean="0">
                <a:latin typeface="+mn-ea"/>
                <a:ea typeface="+mn-ea"/>
              </a:rPr>
              <a:t>Null </a:t>
            </a:r>
            <a:r>
              <a:rPr lang="ko-KR" altLang="en-US" sz="1400" b="0" dirty="0" smtClean="0">
                <a:latin typeface="+mn-ea"/>
                <a:ea typeface="+mn-ea"/>
              </a:rPr>
              <a:t>처리</a:t>
            </a:r>
            <a:endParaRPr lang="en-US" altLang="ko-KR" sz="1400" b="0" dirty="0"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7841" y="1698193"/>
            <a:ext cx="8424936" cy="567463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 smtClean="0">
                <a:latin typeface="+mn-ea"/>
                <a:ea typeface="+mn-ea"/>
              </a:rPr>
              <a:t>- </a:t>
            </a:r>
            <a:r>
              <a:rPr lang="ko-KR" altLang="en-US" b="0" dirty="0" smtClean="0">
                <a:latin typeface="+mn-ea"/>
                <a:ea typeface="+mn-ea"/>
              </a:rPr>
              <a:t>성별</a:t>
            </a:r>
            <a:r>
              <a:rPr lang="en-US" altLang="ko-KR" b="0" dirty="0" smtClean="0">
                <a:latin typeface="+mn-ea"/>
                <a:ea typeface="+mn-ea"/>
              </a:rPr>
              <a:t>(sex), </a:t>
            </a:r>
            <a:r>
              <a:rPr lang="ko-KR" altLang="en-US" b="0" dirty="0" smtClean="0">
                <a:latin typeface="+mn-ea"/>
                <a:ea typeface="+mn-ea"/>
              </a:rPr>
              <a:t>수입규모</a:t>
            </a:r>
            <a:r>
              <a:rPr lang="en-US" altLang="ko-KR" b="0" dirty="0" smtClean="0">
                <a:latin typeface="+mn-ea"/>
                <a:ea typeface="+mn-ea"/>
              </a:rPr>
              <a:t>(</a:t>
            </a:r>
            <a:r>
              <a:rPr lang="en-US" altLang="ko-KR" b="0" dirty="0" err="1" smtClean="0">
                <a:latin typeface="+mn-ea"/>
                <a:ea typeface="+mn-ea"/>
              </a:rPr>
              <a:t>imcome_cat</a:t>
            </a:r>
            <a:r>
              <a:rPr lang="en-US" altLang="ko-KR" b="0" dirty="0" smtClean="0">
                <a:latin typeface="+mn-ea"/>
                <a:ea typeface="+mn-ea"/>
              </a:rPr>
              <a:t>),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 err="1" smtClean="0">
                <a:latin typeface="+mn-ea"/>
                <a:ea typeface="+mn-ea"/>
              </a:rPr>
              <a:t>리볼빙</a:t>
            </a:r>
            <a:r>
              <a:rPr lang="ko-KR" altLang="en-US" b="0" dirty="0" smtClean="0">
                <a:latin typeface="+mn-ea"/>
                <a:ea typeface="+mn-ea"/>
              </a:rPr>
              <a:t> 잔액</a:t>
            </a:r>
            <a:r>
              <a:rPr lang="en-US" altLang="ko-KR" b="0" dirty="0" smtClean="0">
                <a:latin typeface="+mn-ea"/>
                <a:ea typeface="+mn-ea"/>
              </a:rPr>
              <a:t>(</a:t>
            </a:r>
            <a:r>
              <a:rPr lang="en-US" altLang="ko-KR" b="0" dirty="0" err="1" smtClean="0">
                <a:latin typeface="+mn-ea"/>
                <a:ea typeface="+mn-ea"/>
              </a:rPr>
              <a:t>tot_revol_balance</a:t>
            </a:r>
            <a:r>
              <a:rPr lang="en-US" altLang="ko-KR" b="0" dirty="0" smtClean="0">
                <a:latin typeface="+mn-ea"/>
                <a:ea typeface="+mn-ea"/>
              </a:rPr>
              <a:t>), </a:t>
            </a:r>
            <a:r>
              <a:rPr lang="ko-KR" altLang="en-US" b="0" dirty="0" smtClean="0">
                <a:latin typeface="+mn-ea"/>
                <a:ea typeface="+mn-ea"/>
              </a:rPr>
              <a:t>최근 </a:t>
            </a:r>
            <a:r>
              <a:rPr lang="en-US" altLang="ko-KR" b="0" dirty="0" smtClean="0">
                <a:latin typeface="+mn-ea"/>
                <a:ea typeface="+mn-ea"/>
              </a:rPr>
              <a:t>12</a:t>
            </a:r>
            <a:r>
              <a:rPr lang="ko-KR" altLang="en-US" b="0" dirty="0" smtClean="0">
                <a:latin typeface="+mn-ea"/>
                <a:ea typeface="+mn-ea"/>
              </a:rPr>
              <a:t>개월 동안의 거래 횟수</a:t>
            </a:r>
            <a:r>
              <a:rPr lang="en-US" altLang="ko-KR" b="0" dirty="0" smtClean="0">
                <a:latin typeface="+mn-ea"/>
                <a:ea typeface="+mn-ea"/>
              </a:rPr>
              <a:t>( tot_trans_cnt_for_12m),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latin typeface="+mn-ea"/>
                <a:ea typeface="+mn-ea"/>
              </a:rPr>
              <a:t>   1</a:t>
            </a:r>
            <a:r>
              <a:rPr lang="ko-KR" altLang="en-US" b="0" dirty="0" err="1" smtClean="0">
                <a:latin typeface="+mn-ea"/>
                <a:ea typeface="+mn-ea"/>
              </a:rPr>
              <a:t>분기대비</a:t>
            </a:r>
            <a:r>
              <a:rPr lang="ko-KR" altLang="en-US" b="0" dirty="0" smtClean="0">
                <a:latin typeface="+mn-ea"/>
                <a:ea typeface="+mn-ea"/>
              </a:rPr>
              <a:t> </a:t>
            </a:r>
            <a:r>
              <a:rPr lang="en-US" altLang="ko-KR" b="0" dirty="0" smtClean="0">
                <a:latin typeface="+mn-ea"/>
                <a:ea typeface="+mn-ea"/>
              </a:rPr>
              <a:t>4</a:t>
            </a:r>
            <a:r>
              <a:rPr lang="ko-KR" altLang="en-US" b="0" dirty="0" smtClean="0">
                <a:latin typeface="+mn-ea"/>
                <a:ea typeface="+mn-ea"/>
              </a:rPr>
              <a:t>분기의 거래 금액 비율</a:t>
            </a:r>
            <a:r>
              <a:rPr lang="en-US" altLang="ko-KR" b="0" dirty="0" smtClean="0">
                <a:latin typeface="+mn-ea"/>
                <a:ea typeface="+mn-ea"/>
              </a:rPr>
              <a:t>(tot_amt_ratio_q4_q1), </a:t>
            </a:r>
            <a:r>
              <a:rPr lang="ko-KR" altLang="en-US" b="0" dirty="0" smtClean="0">
                <a:latin typeface="+mn-ea"/>
                <a:ea typeface="+mn-ea"/>
              </a:rPr>
              <a:t>평균한도소진율</a:t>
            </a:r>
            <a:r>
              <a:rPr lang="en-US" altLang="ko-KR" b="0" dirty="0" smtClean="0">
                <a:latin typeface="+mn-ea"/>
                <a:ea typeface="+mn-ea"/>
              </a:rPr>
              <a:t>(</a:t>
            </a:r>
            <a:r>
              <a:rPr lang="en-US" altLang="ko-KR" b="0" dirty="0" err="1" smtClean="0">
                <a:latin typeface="+mn-ea"/>
                <a:ea typeface="+mn-ea"/>
              </a:rPr>
              <a:t>mean_util_pct</a:t>
            </a:r>
            <a:r>
              <a:rPr lang="en-US" altLang="ko-KR" b="0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48544" y="4301697"/>
            <a:ext cx="8424936" cy="567463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 smtClean="0">
                <a:latin typeface="+mn-ea"/>
                <a:ea typeface="+mn-ea"/>
              </a:rPr>
              <a:t>- </a:t>
            </a:r>
            <a:r>
              <a:rPr lang="en-US" altLang="ko-KR" b="0" dirty="0" err="1" smtClean="0">
                <a:latin typeface="+mn-ea"/>
                <a:ea typeface="+mn-ea"/>
              </a:rPr>
              <a:t>df</a:t>
            </a:r>
            <a:r>
              <a:rPr lang="en-US" altLang="ko-KR" b="0" dirty="0" smtClean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= </a:t>
            </a:r>
            <a:r>
              <a:rPr lang="en-US" altLang="ko-KR" b="0" dirty="0" err="1">
                <a:latin typeface="+mn-ea"/>
                <a:ea typeface="+mn-ea"/>
              </a:rPr>
              <a:t>df.drop</a:t>
            </a:r>
            <a:r>
              <a:rPr lang="en-US" altLang="ko-KR" b="0" dirty="0">
                <a:latin typeface="+mn-ea"/>
                <a:ea typeface="+mn-ea"/>
              </a:rPr>
              <a:t>('sex', axis=1</a:t>
            </a:r>
            <a:r>
              <a:rPr lang="en-US" altLang="ko-KR" b="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latin typeface="+mn-ea"/>
                <a:ea typeface="+mn-ea"/>
              </a:rPr>
              <a:t>- </a:t>
            </a:r>
            <a:r>
              <a:rPr lang="en-US" altLang="ko-KR" b="0" dirty="0" err="1" smtClean="0">
                <a:latin typeface="+mn-ea"/>
                <a:ea typeface="+mn-ea"/>
              </a:rPr>
              <a:t>df</a:t>
            </a:r>
            <a:r>
              <a:rPr lang="en-US" altLang="ko-KR" b="0" dirty="0" smtClean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= </a:t>
            </a:r>
            <a:r>
              <a:rPr lang="en-US" altLang="ko-KR" b="0" dirty="0" err="1">
                <a:latin typeface="+mn-ea"/>
                <a:ea typeface="+mn-ea"/>
              </a:rPr>
              <a:t>df.groupby</a:t>
            </a:r>
            <a:r>
              <a:rPr lang="en-US" altLang="ko-KR" b="0" dirty="0">
                <a:latin typeface="+mn-ea"/>
                <a:ea typeface="+mn-ea"/>
              </a:rPr>
              <a:t>(['</a:t>
            </a:r>
            <a:r>
              <a:rPr lang="en-US" altLang="ko-KR" b="0" dirty="0" err="1">
                <a:latin typeface="+mn-ea"/>
                <a:ea typeface="+mn-ea"/>
              </a:rPr>
              <a:t>marital_stat</a:t>
            </a:r>
            <a:r>
              <a:rPr lang="en-US" altLang="ko-KR" b="0" dirty="0">
                <a:latin typeface="+mn-ea"/>
                <a:ea typeface="+mn-ea"/>
              </a:rPr>
              <a:t>']).apply(lambda x: </a:t>
            </a:r>
            <a:r>
              <a:rPr lang="en-US" altLang="ko-KR" b="0" dirty="0" err="1">
                <a:latin typeface="+mn-ea"/>
                <a:ea typeface="+mn-ea"/>
              </a:rPr>
              <a:t>x.fillna</a:t>
            </a:r>
            <a:r>
              <a:rPr lang="en-US" altLang="ko-KR" b="0" dirty="0">
                <a:latin typeface="+mn-ea"/>
                <a:ea typeface="+mn-ea"/>
              </a:rPr>
              <a:t>(</a:t>
            </a:r>
            <a:r>
              <a:rPr lang="en-US" altLang="ko-KR" b="0" dirty="0" err="1">
                <a:latin typeface="+mn-ea"/>
                <a:ea typeface="+mn-ea"/>
              </a:rPr>
              <a:t>x.mean</a:t>
            </a:r>
            <a:r>
              <a:rPr lang="en-US" altLang="ko-KR" b="0" dirty="0">
                <a:latin typeface="+mn-ea"/>
                <a:ea typeface="+mn-ea"/>
              </a:rPr>
              <a:t>(</a:t>
            </a:r>
            <a:r>
              <a:rPr lang="en-US" altLang="ko-KR" b="0" dirty="0" err="1">
                <a:latin typeface="+mn-ea"/>
                <a:ea typeface="+mn-ea"/>
              </a:rPr>
              <a:t>numeric_only</a:t>
            </a:r>
            <a:r>
              <a:rPr lang="en-US" altLang="ko-KR" b="0" dirty="0">
                <a:latin typeface="+mn-ea"/>
                <a:ea typeface="+mn-ea"/>
              </a:rPr>
              <a:t>=True</a:t>
            </a:r>
            <a:r>
              <a:rPr lang="en-US" altLang="ko-KR" b="0" dirty="0" smtClean="0">
                <a:latin typeface="+mn-ea"/>
                <a:ea typeface="+mn-ea"/>
              </a:rPr>
              <a:t>)))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48544" y="2828836"/>
            <a:ext cx="8424936" cy="600164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b="0" dirty="0" err="1" smtClean="0">
                <a:latin typeface="+mn-ea"/>
                <a:ea typeface="+mn-ea"/>
              </a:rPr>
              <a:t>credit_line</a:t>
            </a:r>
            <a:r>
              <a:rPr lang="en-US" altLang="ko-KR" b="0" dirty="0" smtClean="0">
                <a:latin typeface="+mn-ea"/>
                <a:ea typeface="+mn-ea"/>
              </a:rPr>
              <a:t> </a:t>
            </a:r>
            <a:r>
              <a:rPr lang="ko-KR" altLang="en-US" b="0" dirty="0" smtClean="0">
                <a:latin typeface="+mn-ea"/>
                <a:ea typeface="+mn-ea"/>
              </a:rPr>
              <a:t>↔</a:t>
            </a:r>
            <a:r>
              <a:rPr lang="en-US" altLang="ko-KR" b="0" dirty="0" smtClean="0">
                <a:latin typeface="+mn-ea"/>
                <a:ea typeface="+mn-ea"/>
              </a:rPr>
              <a:t> </a:t>
            </a:r>
            <a:r>
              <a:rPr lang="en-US" altLang="ko-KR" b="0" dirty="0" err="1" smtClean="0">
                <a:latin typeface="+mn-ea"/>
                <a:ea typeface="+mn-ea"/>
              </a:rPr>
              <a:t>mean_open_to_buy</a:t>
            </a:r>
            <a:r>
              <a:rPr lang="en-US" altLang="ko-KR" b="0" dirty="0" smtClean="0">
                <a:latin typeface="+mn-ea"/>
                <a:ea typeface="+mn-ea"/>
              </a:rPr>
              <a:t> (</a:t>
            </a:r>
            <a:r>
              <a:rPr lang="en-US" altLang="ko-KR" b="0" dirty="0">
                <a:latin typeface="+mn-ea"/>
                <a:ea typeface="+mn-ea"/>
              </a:rPr>
              <a:t>1.0</a:t>
            </a:r>
            <a:r>
              <a:rPr lang="en-US" altLang="ko-KR" b="0" dirty="0" smtClean="0">
                <a:latin typeface="+mn-ea"/>
                <a:ea typeface="+mn-ea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b="0" dirty="0" smtClean="0">
                <a:latin typeface="+mn-ea"/>
                <a:ea typeface="+mn-ea"/>
              </a:rPr>
              <a:t>age </a:t>
            </a:r>
            <a:r>
              <a:rPr lang="ko-KR" altLang="en-US" b="0" dirty="0" smtClean="0">
                <a:latin typeface="+mn-ea"/>
                <a:ea typeface="+mn-ea"/>
              </a:rPr>
              <a:t>↔</a:t>
            </a:r>
            <a:r>
              <a:rPr lang="en-US" altLang="ko-KR" b="0" dirty="0" smtClean="0">
                <a:latin typeface="+mn-ea"/>
                <a:ea typeface="+mn-ea"/>
              </a:rPr>
              <a:t> </a:t>
            </a:r>
            <a:r>
              <a:rPr lang="en-US" altLang="ko-KR" b="0" dirty="0" err="1" smtClean="0">
                <a:latin typeface="+mn-ea"/>
                <a:ea typeface="+mn-ea"/>
              </a:rPr>
              <a:t>mon_on_book</a:t>
            </a:r>
            <a:r>
              <a:rPr lang="en-US" altLang="ko-KR" b="0" dirty="0" smtClean="0">
                <a:latin typeface="+mn-ea"/>
                <a:ea typeface="+mn-ea"/>
              </a:rPr>
              <a:t> (0.8) </a:t>
            </a:r>
          </a:p>
          <a:p>
            <a:pPr marL="171450" indent="-171450">
              <a:buFontTx/>
              <a:buChar char="-"/>
            </a:pPr>
            <a:r>
              <a:rPr lang="en-US" altLang="ko-KR" b="0" dirty="0" smtClean="0">
                <a:latin typeface="+mn-ea"/>
                <a:ea typeface="+mn-ea"/>
              </a:rPr>
              <a:t>tot_trans_cnt_for_12m </a:t>
            </a:r>
            <a:r>
              <a:rPr lang="ko-KR" altLang="en-US" b="0" dirty="0" smtClean="0">
                <a:latin typeface="+mn-ea"/>
                <a:ea typeface="+mn-ea"/>
              </a:rPr>
              <a:t>↔</a:t>
            </a:r>
            <a:r>
              <a:rPr lang="en-US" altLang="ko-KR" b="0" dirty="0" smtClean="0">
                <a:latin typeface="+mn-ea"/>
                <a:ea typeface="+mn-ea"/>
              </a:rPr>
              <a:t> tot_trans_amt_for_12m (0.8)</a:t>
            </a:r>
          </a:p>
        </p:txBody>
      </p:sp>
    </p:spTree>
    <p:extLst>
      <p:ext uri="{BB962C8B-B14F-4D97-AF65-F5344CB8AC3E}">
        <p14:creationId xmlns:p14="http://schemas.microsoft.com/office/powerpoint/2010/main" val="19611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62700"/>
              </p:ext>
            </p:extLst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전처리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(Pre-Processing) – </a:t>
            </a: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목록성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데이터 </a:t>
            </a: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인코딩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7922" y="764704"/>
            <a:ext cx="899957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R="0" lvl="0" indent="-285750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목록성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데이터 </a:t>
            </a: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인코딩</a:t>
            </a: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원</a:t>
            </a: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핫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인코딩</a:t>
            </a: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수행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3429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목록성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데이터 개수 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: 3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개</a:t>
            </a:r>
            <a:endParaRPr lang="en-US" altLang="ko-KR" sz="14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180975" indent="0">
              <a:lnSpc>
                <a:spcPct val="150000"/>
              </a:lnSpc>
              <a:buNone/>
            </a:pP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   </a:t>
            </a:r>
            <a:r>
              <a:rPr lang="en-US" altLang="ko-KR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교육수준</a:t>
            </a:r>
            <a:r>
              <a:rPr lang="en-US" altLang="ko-KR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(education), </a:t>
            </a:r>
            <a:r>
              <a:rPr lang="ko-KR" altLang="en-US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결혼상태</a:t>
            </a:r>
            <a:r>
              <a:rPr lang="en-US" altLang="ko-KR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(</a:t>
            </a:r>
            <a:r>
              <a:rPr lang="en-US" altLang="ko-KR" sz="1200" b="0" dirty="0" err="1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marital_stat</a:t>
            </a:r>
            <a:r>
              <a:rPr lang="en-US" altLang="ko-KR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), </a:t>
            </a:r>
            <a:r>
              <a:rPr lang="ko-KR" altLang="en-US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카드 종류</a:t>
            </a:r>
            <a:r>
              <a:rPr lang="en-US" altLang="ko-KR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(</a:t>
            </a:r>
            <a:r>
              <a:rPr lang="en-US" altLang="ko-KR" sz="1200" b="0" dirty="0" err="1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card_type</a:t>
            </a:r>
            <a:r>
              <a:rPr lang="en-US" altLang="ko-KR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) </a:t>
            </a:r>
          </a:p>
          <a:p>
            <a:pPr marL="120186" marR="0" lvl="0" indent="-120186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0552" y="1806104"/>
            <a:ext cx="8424936" cy="614784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dirty="0">
                <a:latin typeface="가는각진제목체" panose="020B0600000101010101" charset="-127"/>
                <a:ea typeface="가는각진제목체" panose="020B0600000101010101" charset="-127"/>
              </a:rPr>
              <a:t>    </a:t>
            </a:r>
            <a:r>
              <a:rPr lang="en-US" altLang="ko-KR" sz="1200" b="0" dirty="0" err="1">
                <a:latin typeface="가는각진제목체" panose="020B0600000101010101" charset="-127"/>
                <a:ea typeface="가는각진제목체" panose="020B0600000101010101" charset="-127"/>
              </a:rPr>
              <a:t>catcols</a:t>
            </a:r>
            <a:r>
              <a:rPr lang="en-US" altLang="ko-KR" sz="1200" b="0" dirty="0">
                <a:latin typeface="가는각진제목체" panose="020B0600000101010101" charset="-127"/>
                <a:ea typeface="가는각진제목체" panose="020B0600000101010101" charset="-127"/>
              </a:rPr>
              <a:t> = </a:t>
            </a:r>
            <a:r>
              <a:rPr lang="en-US" altLang="ko-KR" sz="1200" b="0" dirty="0" err="1">
                <a:latin typeface="가는각진제목체" panose="020B0600000101010101" charset="-127"/>
                <a:ea typeface="가는각진제목체" panose="020B0600000101010101" charset="-127"/>
              </a:rPr>
              <a:t>df.select_dtypes</a:t>
            </a:r>
            <a:r>
              <a:rPr lang="en-US" altLang="ko-KR" sz="1200" b="0" dirty="0">
                <a:latin typeface="가는각진제목체" panose="020B0600000101010101" charset="-127"/>
                <a:ea typeface="가는각진제목체" panose="020B0600000101010101" charset="-127"/>
              </a:rPr>
              <a:t>(exclude = ['int64','float64']).columns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latin typeface="가는각진제목체" panose="020B0600000101010101" charset="-127"/>
                <a:ea typeface="가는각진제목체" panose="020B0600000101010101" charset="-127"/>
              </a:rPr>
              <a:t>    </a:t>
            </a:r>
            <a:r>
              <a:rPr lang="en-US" altLang="ko-KR" sz="1200" b="0" dirty="0" err="1">
                <a:latin typeface="가는각진제목체" panose="020B0600000101010101" charset="-127"/>
                <a:ea typeface="가는각진제목체" panose="020B0600000101010101" charset="-127"/>
              </a:rPr>
              <a:t>df</a:t>
            </a:r>
            <a:r>
              <a:rPr lang="en-US" altLang="ko-KR" sz="1200" b="0" dirty="0">
                <a:latin typeface="가는각진제목체" panose="020B0600000101010101" charset="-127"/>
                <a:ea typeface="가는각진제목체" panose="020B0600000101010101" charset="-127"/>
              </a:rPr>
              <a:t> = </a:t>
            </a:r>
            <a:r>
              <a:rPr lang="en-US" altLang="ko-KR" sz="1200" b="0" dirty="0" err="1">
                <a:latin typeface="가는각진제목체" panose="020B0600000101010101" charset="-127"/>
                <a:ea typeface="가는각진제목체" panose="020B0600000101010101" charset="-127"/>
              </a:rPr>
              <a:t>pd.get_dummies</a:t>
            </a:r>
            <a:r>
              <a:rPr lang="en-US" altLang="ko-KR" sz="1200" b="0" dirty="0">
                <a:latin typeface="가는각진제목체" panose="020B0600000101010101" charset="-127"/>
                <a:ea typeface="가는각진제목체" panose="020B0600000101010101" charset="-127"/>
              </a:rPr>
              <a:t>(</a:t>
            </a:r>
            <a:r>
              <a:rPr lang="en-US" altLang="ko-KR" sz="1200" b="0" dirty="0" err="1">
                <a:latin typeface="가는각진제목체" panose="020B0600000101010101" charset="-127"/>
                <a:ea typeface="가는각진제목체" panose="020B0600000101010101" charset="-127"/>
              </a:rPr>
              <a:t>df</a:t>
            </a:r>
            <a:r>
              <a:rPr lang="en-US" altLang="ko-KR" sz="1200" b="0" dirty="0">
                <a:latin typeface="가는각진제목체" panose="020B0600000101010101" charset="-127"/>
                <a:ea typeface="가는각진제목체" panose="020B0600000101010101" charset="-127"/>
              </a:rPr>
              <a:t>, columns = </a:t>
            </a:r>
            <a:r>
              <a:rPr lang="en-US" altLang="ko-KR" sz="1200" b="0" dirty="0" err="1">
                <a:latin typeface="가는각진제목체" panose="020B0600000101010101" charset="-127"/>
                <a:ea typeface="가는각진제목체" panose="020B0600000101010101" charset="-127"/>
              </a:rPr>
              <a:t>catcols</a:t>
            </a:r>
            <a:r>
              <a:rPr lang="en-US" altLang="ko-KR" sz="1200" b="0" dirty="0" smtClean="0">
                <a:latin typeface="가는각진제목체" panose="020B0600000101010101" charset="-127"/>
                <a:ea typeface="가는각진제목체" panose="020B0600000101010101" charset="-127"/>
              </a:rPr>
              <a:t>)</a:t>
            </a:r>
            <a:endParaRPr lang="en-US" altLang="ko-KR" sz="1200" b="0" dirty="0"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0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전처리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(Pre-Processing) – 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중요 피처 선택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7922" y="764704"/>
            <a:ext cx="8999574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 ML </a:t>
            </a: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알고리즘별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 중요 피처 선택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ExtraTrees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, </a:t>
            </a:r>
            <a:r>
              <a:rPr lang="en-US" altLang="ko-KR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RandomForest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 : </a:t>
            </a:r>
            <a:r>
              <a:rPr lang="ko-KR" altLang="en-US" sz="14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중요 피처로 </a:t>
            </a:r>
            <a:r>
              <a:rPr lang="en-US" altLang="ko-KR" sz="14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13</a:t>
            </a:r>
            <a:r>
              <a:rPr lang="ko-KR" altLang="en-US" sz="14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개 선택</a:t>
            </a:r>
            <a:endParaRPr lang="en-US" altLang="ko-KR" sz="140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    - </a:t>
            </a:r>
            <a:r>
              <a:rPr lang="en-US" altLang="ko-KR" sz="1200" b="0" dirty="0" smtClean="0">
                <a:latin typeface="+mn-lt"/>
              </a:rPr>
              <a:t>age, </a:t>
            </a:r>
            <a:r>
              <a:rPr lang="en-US" altLang="ko-KR" sz="1200" b="0" dirty="0" err="1" smtClean="0">
                <a:latin typeface="+mn-lt"/>
              </a:rPr>
              <a:t>mon_on_book</a:t>
            </a:r>
            <a:r>
              <a:rPr lang="en-US" altLang="ko-KR" sz="1200" b="0" dirty="0" smtClean="0">
                <a:latin typeface="+mn-lt"/>
              </a:rPr>
              <a:t>, </a:t>
            </a:r>
            <a:r>
              <a:rPr lang="en-US" altLang="ko-KR" sz="1200" b="0" dirty="0" err="1" smtClean="0">
                <a:latin typeface="+mn-lt"/>
              </a:rPr>
              <a:t>tot_product_count</a:t>
            </a:r>
            <a:r>
              <a:rPr lang="en-US" altLang="ko-KR" sz="1200" b="0" dirty="0" smtClean="0">
                <a:latin typeface="+mn-lt"/>
              </a:rPr>
              <a:t>, months_inact_for_12m, contact_cnt_for_12m, </a:t>
            </a:r>
            <a:r>
              <a:rPr lang="en-US" altLang="ko-KR" sz="1200" b="0" dirty="0" err="1" smtClean="0">
                <a:latin typeface="+mn-lt"/>
              </a:rPr>
              <a:t>credit_line</a:t>
            </a:r>
            <a:r>
              <a:rPr lang="en-US" altLang="ko-KR" sz="1200" b="0" dirty="0" smtClean="0">
                <a:latin typeface="+mn-lt"/>
              </a:rPr>
              <a:t>, </a:t>
            </a:r>
            <a:r>
              <a:rPr lang="en-US" altLang="ko-KR" sz="1200" b="0" dirty="0" err="1" smtClean="0">
                <a:latin typeface="+mn-lt"/>
              </a:rPr>
              <a:t>tot_revol_balance</a:t>
            </a:r>
            <a:r>
              <a:rPr lang="en-US" altLang="ko-KR" sz="1200" b="0" dirty="0" smtClean="0">
                <a:latin typeface="+mn-lt"/>
              </a:rPr>
              <a:t>,    </a:t>
            </a: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>
                <a:latin typeface="+mn-lt"/>
              </a:rPr>
              <a:t> </a:t>
            </a:r>
            <a:r>
              <a:rPr lang="en-US" altLang="ko-KR" sz="1200" b="0" dirty="0" smtClean="0">
                <a:latin typeface="+mn-lt"/>
              </a:rPr>
              <a:t>      </a:t>
            </a:r>
            <a:r>
              <a:rPr lang="en-US" altLang="ko-KR" sz="1200" b="0" dirty="0" err="1" smtClean="0">
                <a:latin typeface="+mn-lt"/>
              </a:rPr>
              <a:t>mean_open_to_buy</a:t>
            </a:r>
            <a:r>
              <a:rPr lang="en-US" altLang="ko-KR" sz="1200" b="0" dirty="0" smtClean="0">
                <a:latin typeface="+mn-lt"/>
              </a:rPr>
              <a:t>, tot_amt_ratio_q4_q1, tot_trans_amt_for_12m, tot_trans_cnt_for_12m, tot_cnt_ratio_q4_q1, </a:t>
            </a: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>
                <a:latin typeface="+mn-lt"/>
              </a:rPr>
              <a:t> </a:t>
            </a:r>
            <a:r>
              <a:rPr lang="en-US" altLang="ko-KR" sz="1200" b="0" dirty="0" smtClean="0">
                <a:latin typeface="+mn-lt"/>
              </a:rPr>
              <a:t>      </a:t>
            </a:r>
            <a:r>
              <a:rPr lang="en-US" altLang="ko-KR" sz="1200" b="0" dirty="0" err="1" smtClean="0">
                <a:latin typeface="+mn-lt"/>
              </a:rPr>
              <a:t>mean_util_pct</a:t>
            </a:r>
            <a:endParaRPr lang="en-US" altLang="ko-KR" sz="1200" b="0" dirty="0" smtClean="0">
              <a:latin typeface="+mn-lt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LightGBM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 : </a:t>
            </a:r>
            <a:r>
              <a:rPr lang="en-US" altLang="ko-KR" sz="14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11</a:t>
            </a:r>
            <a:r>
              <a:rPr lang="ko-KR" altLang="en-US" sz="14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개 선택</a:t>
            </a:r>
            <a:endParaRPr lang="en-US" altLang="ko-KR" sz="140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 smtClean="0">
                <a:latin typeface="+mn-lt"/>
              </a:rPr>
              <a:t>    - age, </a:t>
            </a:r>
            <a:r>
              <a:rPr lang="en-US" altLang="ko-KR" sz="1200" b="0" dirty="0" err="1" smtClean="0">
                <a:latin typeface="+mn-lt"/>
              </a:rPr>
              <a:t>mon_on_book</a:t>
            </a:r>
            <a:r>
              <a:rPr lang="en-US" altLang="ko-KR" sz="1200" b="0" dirty="0" smtClean="0">
                <a:latin typeface="+mn-lt"/>
              </a:rPr>
              <a:t>, </a:t>
            </a:r>
            <a:r>
              <a:rPr lang="en-US" altLang="ko-KR" sz="1200" b="0" dirty="0" err="1" smtClean="0">
                <a:latin typeface="+mn-lt"/>
              </a:rPr>
              <a:t>tot_product_count</a:t>
            </a:r>
            <a:r>
              <a:rPr lang="en-US" altLang="ko-KR" sz="1200" b="0" dirty="0" smtClean="0">
                <a:latin typeface="+mn-lt"/>
              </a:rPr>
              <a:t>, </a:t>
            </a:r>
            <a:r>
              <a:rPr lang="en-US" altLang="ko-KR" sz="1200" b="0" dirty="0" err="1" smtClean="0">
                <a:latin typeface="+mn-lt"/>
              </a:rPr>
              <a:t>credit_line</a:t>
            </a:r>
            <a:r>
              <a:rPr lang="en-US" altLang="ko-KR" sz="1200" b="0" dirty="0" smtClean="0">
                <a:latin typeface="+mn-lt"/>
              </a:rPr>
              <a:t>, </a:t>
            </a:r>
            <a:r>
              <a:rPr lang="en-US" altLang="ko-KR" sz="1200" b="0" dirty="0" err="1" smtClean="0">
                <a:latin typeface="+mn-lt"/>
              </a:rPr>
              <a:t>tot_revol_balance</a:t>
            </a:r>
            <a:r>
              <a:rPr lang="en-US" altLang="ko-KR" sz="1200" b="0" dirty="0" smtClean="0">
                <a:latin typeface="+mn-lt"/>
              </a:rPr>
              <a:t>, </a:t>
            </a:r>
            <a:r>
              <a:rPr lang="en-US" altLang="ko-KR" sz="1200" b="0" dirty="0" err="1" smtClean="0">
                <a:latin typeface="+mn-lt"/>
              </a:rPr>
              <a:t>mean_open_to_buy</a:t>
            </a:r>
            <a:r>
              <a:rPr lang="en-US" altLang="ko-KR" sz="1200" b="0" dirty="0" smtClean="0">
                <a:latin typeface="+mn-lt"/>
              </a:rPr>
              <a:t>, tot_amt_ratio_q4_q1, </a:t>
            </a: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>
                <a:latin typeface="+mn-lt"/>
              </a:rPr>
              <a:t> </a:t>
            </a:r>
            <a:r>
              <a:rPr lang="en-US" altLang="ko-KR" sz="1200" b="0" dirty="0" smtClean="0">
                <a:latin typeface="+mn-lt"/>
              </a:rPr>
              <a:t>      </a:t>
            </a:r>
            <a:r>
              <a:rPr lang="en-US" altLang="ko-KR" sz="1200" dirty="0" smtClean="0">
                <a:latin typeface="+mn-lt"/>
              </a:rPr>
              <a:t>tot_trans_amt_for_12m</a:t>
            </a:r>
            <a:r>
              <a:rPr lang="en-US" altLang="ko-KR" sz="1200" b="0" dirty="0" smtClean="0">
                <a:latin typeface="+mn-lt"/>
              </a:rPr>
              <a:t>, tot_trans_cnt_for_12m, tot_cnt_ratio_q4_q1, </a:t>
            </a:r>
            <a:r>
              <a:rPr lang="en-US" altLang="ko-KR" sz="1200" b="0" dirty="0" err="1" smtClean="0">
                <a:latin typeface="+mn-lt"/>
              </a:rPr>
              <a:t>mean_util_pct</a:t>
            </a: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XGBoost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 : </a:t>
            </a:r>
            <a:r>
              <a:rPr lang="en-US" altLang="ko-KR" sz="14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9</a:t>
            </a:r>
            <a:r>
              <a:rPr lang="ko-KR" altLang="en-US" sz="14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개 선택</a:t>
            </a:r>
            <a:endParaRPr lang="en-US" altLang="ko-KR" sz="140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 smtClean="0">
                <a:latin typeface="+mn-lt"/>
              </a:rPr>
              <a:t>    - age, </a:t>
            </a:r>
            <a:r>
              <a:rPr lang="en-US" altLang="ko-KR" sz="1200" b="0" dirty="0" err="1" smtClean="0">
                <a:latin typeface="+mn-lt"/>
              </a:rPr>
              <a:t>tot_product_count</a:t>
            </a:r>
            <a:r>
              <a:rPr lang="en-US" altLang="ko-KR" sz="1200" b="0" dirty="0" smtClean="0">
                <a:latin typeface="+mn-lt"/>
              </a:rPr>
              <a:t>, months_inact_for_12m, contact_cnt_for_12m, </a:t>
            </a:r>
            <a:r>
              <a:rPr lang="en-US" altLang="ko-KR" sz="1200" b="0" dirty="0" err="1" smtClean="0">
                <a:latin typeface="+mn-lt"/>
              </a:rPr>
              <a:t>tot_revol_balance</a:t>
            </a:r>
            <a:r>
              <a:rPr lang="en-US" altLang="ko-KR" sz="1200" b="0" dirty="0" smtClean="0">
                <a:latin typeface="+mn-lt"/>
              </a:rPr>
              <a:t>, tot_trans_amt_for_12m, </a:t>
            </a: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>
                <a:latin typeface="+mn-lt"/>
              </a:rPr>
              <a:t> </a:t>
            </a:r>
            <a:r>
              <a:rPr lang="en-US" altLang="ko-KR" sz="1200" b="0" dirty="0" smtClean="0">
                <a:latin typeface="+mn-lt"/>
              </a:rPr>
              <a:t>      tot_trans_cnt_for_12m, tot_cnt_ratio_q4_q1, </a:t>
            </a:r>
            <a:r>
              <a:rPr lang="en-US" altLang="ko-KR" sz="1200" b="0" dirty="0" err="1" smtClean="0">
                <a:latin typeface="+mn-lt"/>
              </a:rPr>
              <a:t>marital_stat_Unknown</a:t>
            </a:r>
            <a:endParaRPr lang="en-US" altLang="ko-KR" sz="1200" b="0" dirty="0" smtClean="0">
              <a:latin typeface="+mn-lt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171450" indent="-171450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00B050"/>
                </a:solidFill>
                <a:latin typeface="+mn-lt"/>
                <a:ea typeface="가는각진제목체" panose="020B0600000101010101" charset="-127"/>
              </a:rPr>
              <a:t>중요 피처 선택 알고리즘 </a:t>
            </a:r>
            <a:r>
              <a:rPr lang="en-US" altLang="ko-KR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00B050"/>
                </a:solidFill>
                <a:latin typeface="+mn-lt"/>
                <a:ea typeface="가는각진제목체" panose="020B0600000101010101" charset="-127"/>
              </a:rPr>
              <a:t>: </a:t>
            </a:r>
            <a:r>
              <a:rPr lang="en-US" altLang="ko-KR" sz="160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00B050"/>
                </a:solidFill>
                <a:latin typeface="+mn-lt"/>
                <a:ea typeface="가는각진제목체" panose="020B0600000101010101" charset="-127"/>
              </a:rPr>
              <a:t>RandomForest</a:t>
            </a:r>
            <a:r>
              <a:rPr lang="en-US" altLang="ko-KR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00B050"/>
                </a:solidFill>
                <a:latin typeface="+mn-lt"/>
                <a:ea typeface="가는각진제목체" panose="020B0600000101010101" charset="-127"/>
              </a:rPr>
              <a:t> </a:t>
            </a:r>
            <a:endParaRPr lang="en-US" altLang="ko-KR" sz="1600" dirty="0">
              <a:solidFill>
                <a:srgbClr val="00B050"/>
              </a:solidFill>
              <a:latin typeface="+mn-lt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>
              <a:latin typeface="+mn-lt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7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전처리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(Pre-Processing) – 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Train &amp; Test 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데이터 분리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, </a:t>
            </a: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오버샘플링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7922" y="764704"/>
            <a:ext cx="8999574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Train Data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와</a:t>
            </a:r>
            <a:r>
              <a:rPr lang="en-US" altLang="ko-KR" sz="1600" spc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테스트 데이터 분리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전체 데이터 중 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25%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를 테스트 데이터로 활용</a:t>
            </a:r>
            <a:endParaRPr lang="en-US" altLang="ko-KR" sz="1400" b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   - 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전체 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Data : 8,101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건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, Train Data : 6,075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건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, Test Data : 2,026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건</a:t>
            </a: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71450" indent="-171450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오버 샘플링</a:t>
            </a:r>
            <a:r>
              <a:rPr lang="en-US" altLang="ko-KR" sz="160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– SMOTE</a:t>
            </a: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smtClean="0"/>
              <a:t>Train Data</a:t>
            </a:r>
            <a:r>
              <a:rPr lang="ko-KR" altLang="en-US" sz="1400" b="0" dirty="0" smtClean="0"/>
              <a:t>를 이용하여 오버 샘플링 수행</a:t>
            </a:r>
            <a:endParaRPr lang="en-US" altLang="ko-KR" sz="1400" b="0" dirty="0" smtClean="0"/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 smtClean="0"/>
              <a:t>    - </a:t>
            </a:r>
            <a:r>
              <a:rPr lang="ko-KR" altLang="en-US" sz="1200" b="0" dirty="0" err="1" smtClean="0"/>
              <a:t>오버샘플링</a:t>
            </a:r>
            <a:r>
              <a:rPr lang="ko-KR" altLang="en-US" sz="1200" b="0" dirty="0" smtClean="0"/>
              <a:t> 전 건수 </a:t>
            </a:r>
            <a:r>
              <a:rPr lang="en-US" altLang="ko-KR" sz="1200" b="0" dirty="0" smtClean="0"/>
              <a:t>: </a:t>
            </a:r>
            <a:r>
              <a:rPr lang="en-US" altLang="ko-KR" sz="1200" b="0" dirty="0"/>
              <a:t>6,075 </a:t>
            </a:r>
            <a:r>
              <a:rPr lang="ko-KR" altLang="en-US" sz="1200" b="0" dirty="0" smtClean="0"/>
              <a:t>건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오버 샘플링 후 건수 </a:t>
            </a:r>
            <a:r>
              <a:rPr lang="en-US" altLang="ko-KR" sz="1200" b="0" dirty="0" smtClean="0"/>
              <a:t>: 10,200</a:t>
            </a:r>
            <a:r>
              <a:rPr lang="ko-KR" altLang="en-US" sz="1200" b="0" dirty="0" smtClean="0"/>
              <a:t>건</a:t>
            </a:r>
            <a:endParaRPr lang="en-US" altLang="ko-KR" sz="1200" b="0" dirty="0" smtClean="0"/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/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dirty="0" smtClean="0"/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전처리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(Pre-Processing) – 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Train &amp; Test 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데이터 분리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, </a:t>
            </a: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오버샘플링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7922" y="764704"/>
            <a:ext cx="8999574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Train Data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와</a:t>
            </a:r>
            <a:r>
              <a:rPr lang="en-US" altLang="ko-KR" sz="1600" spc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테스트 데이터 분리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전체 데이터 중 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25%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를 테스트 데이터로 활용</a:t>
            </a:r>
            <a:endParaRPr lang="en-US" altLang="ko-KR" sz="1400" b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   - 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전체 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Data : 8,101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건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, Train Data : 6,075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건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, Test Data : 2,026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건</a:t>
            </a: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71450" indent="-171450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오버 샘플링</a:t>
            </a:r>
            <a:r>
              <a:rPr lang="en-US" altLang="ko-KR" sz="160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가는각진제목체" panose="020B0600000101010101" charset="-127"/>
                <a:ea typeface="가는각진제목체" panose="020B0600000101010101" charset="-127"/>
              </a:rPr>
              <a:t>– SMOTE</a:t>
            </a: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smtClean="0"/>
              <a:t>Train Data</a:t>
            </a:r>
            <a:r>
              <a:rPr lang="ko-KR" altLang="en-US" sz="1400" b="0" dirty="0" smtClean="0"/>
              <a:t>를 이용하여 오버 샘플링 수행</a:t>
            </a:r>
            <a:endParaRPr lang="en-US" altLang="ko-KR" sz="1400" b="0" dirty="0" smtClean="0"/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 smtClean="0"/>
              <a:t>    - </a:t>
            </a:r>
            <a:r>
              <a:rPr lang="ko-KR" altLang="en-US" sz="1200" b="0" dirty="0" err="1" smtClean="0"/>
              <a:t>오버샘플링</a:t>
            </a:r>
            <a:r>
              <a:rPr lang="ko-KR" altLang="en-US" sz="1200" b="0" dirty="0" smtClean="0"/>
              <a:t> 전 건수 </a:t>
            </a:r>
            <a:r>
              <a:rPr lang="en-US" altLang="ko-KR" sz="1200" b="0" dirty="0" smtClean="0"/>
              <a:t>: </a:t>
            </a:r>
            <a:r>
              <a:rPr lang="en-US" altLang="ko-KR" sz="1200" b="0" dirty="0"/>
              <a:t>6,075 </a:t>
            </a:r>
            <a:r>
              <a:rPr lang="ko-KR" altLang="en-US" sz="1200" b="0" dirty="0" smtClean="0"/>
              <a:t>건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오버 샘플링 후 건수 </a:t>
            </a:r>
            <a:r>
              <a:rPr lang="en-US" altLang="ko-KR" sz="1200" b="0" dirty="0" smtClean="0"/>
              <a:t>: 10,200</a:t>
            </a:r>
            <a:r>
              <a:rPr lang="ko-KR" altLang="en-US" sz="1200" b="0" dirty="0" smtClean="0"/>
              <a:t>건</a:t>
            </a:r>
            <a:endParaRPr lang="en-US" altLang="ko-KR" sz="1200" b="0" dirty="0" smtClean="0"/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/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dirty="0" smtClean="0"/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5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전처리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(Pre-Processing) – 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표준화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7922" y="764704"/>
            <a:ext cx="899957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Train Data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와</a:t>
            </a:r>
            <a:r>
              <a:rPr lang="en-US" altLang="ko-KR" sz="1600" spc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Test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데이터 표준화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dirty="0" err="1" smtClean="0"/>
              <a:t>StandardScaler</a:t>
            </a:r>
            <a:r>
              <a:rPr lang="ko-KR" altLang="en-US" sz="1200" dirty="0" smtClean="0"/>
              <a:t>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이용하여 선정된 중요 피처에 대해 표준화</a:t>
            </a:r>
            <a:endParaRPr lang="en-US" altLang="ko-KR" sz="1200" dirty="0" smtClean="0"/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772816"/>
            <a:ext cx="9001000" cy="47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머신러닝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학습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– 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알고리즘 선택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7922" y="764704"/>
            <a:ext cx="8999574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학습 대상 알고리즘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학습에 이용한 알고리즘 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: 9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개</a:t>
            </a:r>
            <a:endParaRPr lang="en-US" altLang="ko-KR" sz="1400" b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   - Logistic Regression, Decision Tree, </a:t>
            </a:r>
            <a:r>
              <a:rPr lang="en-US" altLang="ko-KR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ExtraTrees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</a:t>
            </a:r>
            <a:r>
              <a:rPr lang="en-US" altLang="ko-KR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RandomForest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KNN, </a:t>
            </a:r>
            <a:r>
              <a:rPr lang="en-US" altLang="ko-KR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NaiveBayes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</a:t>
            </a:r>
            <a:r>
              <a:rPr lang="en-US" altLang="ko-KR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XGBoost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</a:t>
            </a:r>
            <a:r>
              <a:rPr lang="en-US" altLang="ko-KR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LightGBM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DNN  </a:t>
            </a: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171450" indent="-171450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최종 선택 알고리즘 </a:t>
            </a:r>
            <a:r>
              <a:rPr lang="en-US" altLang="ko-KR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: </a:t>
            </a:r>
            <a:r>
              <a:rPr lang="en-US" altLang="ko-KR" sz="160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LightGBM</a:t>
            </a:r>
            <a:r>
              <a:rPr lang="en-US" altLang="ko-KR" sz="160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                                                                              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6536" y="2159278"/>
            <a:ext cx="8424936" cy="276999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latin typeface="+mn-ea"/>
                <a:ea typeface="+mn-ea"/>
              </a:rPr>
              <a:t>('</a:t>
            </a:r>
            <a:r>
              <a:rPr lang="en-US" altLang="ko-KR" sz="1200" b="0" dirty="0" err="1">
                <a:latin typeface="+mn-ea"/>
                <a:ea typeface="+mn-ea"/>
              </a:rPr>
              <a:t>LightGBM</a:t>
            </a:r>
            <a:r>
              <a:rPr lang="en-US" altLang="ko-KR" sz="1200" b="0" dirty="0">
                <a:latin typeface="+mn-ea"/>
                <a:ea typeface="+mn-ea"/>
              </a:rPr>
              <a:t>', </a:t>
            </a:r>
            <a:r>
              <a:rPr lang="en-US" altLang="ko-KR" sz="1200" b="0" dirty="0" err="1">
                <a:latin typeface="+mn-ea"/>
                <a:ea typeface="+mn-ea"/>
              </a:rPr>
              <a:t>LGBMClassifier</a:t>
            </a:r>
            <a:r>
              <a:rPr lang="en-US" altLang="ko-KR" sz="1200" b="0" dirty="0">
                <a:latin typeface="+mn-ea"/>
                <a:ea typeface="+mn-ea"/>
              </a:rPr>
              <a:t>(</a:t>
            </a:r>
            <a:r>
              <a:rPr lang="en-US" altLang="ko-KR" sz="1200" b="0" dirty="0" err="1">
                <a:latin typeface="+mn-ea"/>
                <a:ea typeface="+mn-ea"/>
              </a:rPr>
              <a:t>n_estimators</a:t>
            </a:r>
            <a:r>
              <a:rPr lang="en-US" altLang="ko-KR" sz="1200" b="0" dirty="0">
                <a:latin typeface="+mn-ea"/>
                <a:ea typeface="+mn-ea"/>
              </a:rPr>
              <a:t>=700, </a:t>
            </a:r>
            <a:r>
              <a:rPr lang="en-US" altLang="ko-KR" sz="1200" b="0" dirty="0" err="1">
                <a:latin typeface="+mn-ea"/>
                <a:ea typeface="+mn-ea"/>
              </a:rPr>
              <a:t>random_state</a:t>
            </a:r>
            <a:r>
              <a:rPr lang="en-US" altLang="ko-KR" sz="1200" b="0" dirty="0">
                <a:latin typeface="+mn-ea"/>
                <a:ea typeface="+mn-ea"/>
              </a:rPr>
              <a:t>=42, </a:t>
            </a:r>
            <a:r>
              <a:rPr lang="en-US" altLang="ko-KR" sz="1200" b="0" dirty="0" err="1">
                <a:latin typeface="+mn-ea"/>
                <a:ea typeface="+mn-ea"/>
              </a:rPr>
              <a:t>boosting_type</a:t>
            </a:r>
            <a:r>
              <a:rPr lang="en-US" altLang="ko-KR" sz="1200" b="0" dirty="0">
                <a:latin typeface="+mn-ea"/>
                <a:ea typeface="+mn-ea"/>
              </a:rPr>
              <a:t>='GOSS</a:t>
            </a:r>
            <a:r>
              <a:rPr lang="en-US" altLang="ko-KR" sz="1200" b="0" dirty="0" smtClean="0">
                <a:latin typeface="+mn-ea"/>
                <a:ea typeface="+mn-ea"/>
              </a:rPr>
              <a:t>')) </a:t>
            </a:r>
            <a:r>
              <a:rPr lang="en-US" altLang="ko-KR" sz="1200" b="0" dirty="0">
                <a:latin typeface="+mn-ea"/>
                <a:ea typeface="+mn-ea"/>
              </a:rPr>
              <a:t> 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35482"/>
              </p:ext>
            </p:extLst>
          </p:nvPr>
        </p:nvGraphicFramePr>
        <p:xfrm>
          <a:off x="416501" y="2652530"/>
          <a:ext cx="9000997" cy="3761085"/>
        </p:xfrm>
        <a:graphic>
          <a:graphicData uri="http://schemas.openxmlformats.org/drawingml/2006/table">
            <a:tbl>
              <a:tblPr/>
              <a:tblGrid>
                <a:gridCol w="1600173">
                  <a:extLst>
                    <a:ext uri="{9D8B030D-6E8A-4147-A177-3AD203B41FA5}">
                      <a16:colId xmlns:a16="http://schemas.microsoft.com/office/drawing/2014/main" val="1098580662"/>
                    </a:ext>
                  </a:extLst>
                </a:gridCol>
                <a:gridCol w="925103">
                  <a:extLst>
                    <a:ext uri="{9D8B030D-6E8A-4147-A177-3AD203B41FA5}">
                      <a16:colId xmlns:a16="http://schemas.microsoft.com/office/drawing/2014/main" val="2727653572"/>
                    </a:ext>
                  </a:extLst>
                </a:gridCol>
                <a:gridCol w="925103">
                  <a:extLst>
                    <a:ext uri="{9D8B030D-6E8A-4147-A177-3AD203B41FA5}">
                      <a16:colId xmlns:a16="http://schemas.microsoft.com/office/drawing/2014/main" val="2611730854"/>
                    </a:ext>
                  </a:extLst>
                </a:gridCol>
                <a:gridCol w="925103">
                  <a:extLst>
                    <a:ext uri="{9D8B030D-6E8A-4147-A177-3AD203B41FA5}">
                      <a16:colId xmlns:a16="http://schemas.microsoft.com/office/drawing/2014/main" val="666424911"/>
                    </a:ext>
                  </a:extLst>
                </a:gridCol>
                <a:gridCol w="925103">
                  <a:extLst>
                    <a:ext uri="{9D8B030D-6E8A-4147-A177-3AD203B41FA5}">
                      <a16:colId xmlns:a16="http://schemas.microsoft.com/office/drawing/2014/main" val="1519279307"/>
                    </a:ext>
                  </a:extLst>
                </a:gridCol>
                <a:gridCol w="925103">
                  <a:extLst>
                    <a:ext uri="{9D8B030D-6E8A-4147-A177-3AD203B41FA5}">
                      <a16:colId xmlns:a16="http://schemas.microsoft.com/office/drawing/2014/main" val="2401567066"/>
                    </a:ext>
                  </a:extLst>
                </a:gridCol>
                <a:gridCol w="925103">
                  <a:extLst>
                    <a:ext uri="{9D8B030D-6E8A-4147-A177-3AD203B41FA5}">
                      <a16:colId xmlns:a16="http://schemas.microsoft.com/office/drawing/2014/main" val="3601791901"/>
                    </a:ext>
                  </a:extLst>
                </a:gridCol>
                <a:gridCol w="925103">
                  <a:extLst>
                    <a:ext uri="{9D8B030D-6E8A-4147-A177-3AD203B41FA5}">
                      <a16:colId xmlns:a16="http://schemas.microsoft.com/office/drawing/2014/main" val="2933152023"/>
                    </a:ext>
                  </a:extLst>
                </a:gridCol>
                <a:gridCol w="925103">
                  <a:extLst>
                    <a:ext uri="{9D8B030D-6E8A-4147-A177-3AD203B41FA5}">
                      <a16:colId xmlns:a16="http://schemas.microsoft.com/office/drawing/2014/main" val="757350741"/>
                    </a:ext>
                  </a:extLst>
                </a:gridCol>
              </a:tblGrid>
              <a:tr h="524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dirty="0" smtClean="0">
                          <a:effectLst/>
                          <a:latin typeface="+mn-ea"/>
                          <a:ea typeface="+mn-ea"/>
                        </a:rPr>
                        <a:t>구 분</a:t>
                      </a:r>
                      <a:r>
                        <a:rPr lang="ko-KR" alt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 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No</a:t>
                      </a:r>
                      <a:endParaRPr lang="en-US" sz="1300" b="1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Yes</a:t>
                      </a:r>
                      <a:endParaRPr lang="en-US" sz="1300" b="1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Precision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Recall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F1-Score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CV AUC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AUC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78081"/>
                  </a:ext>
                </a:extLst>
              </a:tr>
              <a:tr h="40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err="1">
                          <a:effectLst/>
                          <a:latin typeface="+mn-lt"/>
                          <a:ea typeface="가는각진제목체" panose="020B0600000101010101" charset="-127"/>
                        </a:rPr>
                        <a:t>LightGBM</a:t>
                      </a:r>
                      <a:endParaRPr lang="en-US" sz="1300" b="1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94.47%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97.47%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78.77%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85.62%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78.77%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0.8205</a:t>
                      </a:r>
                      <a:endParaRPr lang="en-US" altLang="ko-KR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0.9965</a:t>
                      </a:r>
                      <a:endParaRPr lang="en-US" altLang="ko-KR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0.973968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427318"/>
                  </a:ext>
                </a:extLst>
              </a:tr>
              <a:tr h="40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 err="1">
                          <a:effectLst/>
                          <a:latin typeface="+mn-lt"/>
                          <a:ea typeface="가는각진제목체" panose="020B0600000101010101" charset="-127"/>
                        </a:rPr>
                        <a:t>XgBoost</a:t>
                      </a:r>
                      <a:endParaRPr lang="en-US" sz="1300" b="0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93.78%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97.30%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75.38%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84.19%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75.38%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0.7955</a:t>
                      </a:r>
                      <a:endParaRPr lang="en-US" altLang="ko-KR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0.9956</a:t>
                      </a:r>
                      <a:endParaRPr lang="en-US" altLang="ko-KR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0.969663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977051"/>
                  </a:ext>
                </a:extLst>
              </a:tr>
              <a:tr h="40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ExtraTrees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91.95%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97.24%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64.31%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81.64%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64.31%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0.7194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0.9967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0.956375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792348"/>
                  </a:ext>
                </a:extLst>
              </a:tr>
              <a:tr h="40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RandomForest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92.30%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96.65%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69.54%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79.86%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69.54%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0.7434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0.9940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0.955745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631032"/>
                  </a:ext>
                </a:extLst>
              </a:tr>
              <a:tr h="40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KNN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83.07%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84.24%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48.26%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0.5931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0.9663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0.875613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999329"/>
                  </a:ext>
                </a:extLst>
              </a:tr>
              <a:tr h="40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LogisticRegression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78.92%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80.25%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72.00%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41.05%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72.00%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0.5229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0.8896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0.845579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691986"/>
                  </a:ext>
                </a:extLst>
              </a:tr>
              <a:tr h="40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NaiveBayes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76.26%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76.13%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38.11%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0.5097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0.8754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0.837782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10586"/>
                  </a:ext>
                </a:extLst>
              </a:tr>
              <a:tr h="40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DecisionTree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86.77%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90.24%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68.62%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57.33%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68.62%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0.6246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0.9163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0.794282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106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머신러닝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학습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– 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교차 검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증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(Cross Validation)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7922" y="764704"/>
            <a:ext cx="8999574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머신러닝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학습시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교차 검증 수행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StratifiedKFold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를 이용하여 분할 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(</a:t>
            </a:r>
            <a:r>
              <a:rPr lang="en-US" altLang="ko-KR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n_split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= 5, shuffle=True)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</a:t>
            </a:r>
            <a:endParaRPr lang="en-US" altLang="ko-KR" sz="14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Cross_val_score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()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를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이용하여 </a:t>
            </a:r>
            <a:r>
              <a:rPr lang="ko-KR" altLang="en-US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교차검증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수행</a:t>
            </a:r>
            <a:endParaRPr lang="en-US" altLang="ko-KR" sz="14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6536" y="1887215"/>
            <a:ext cx="8424936" cy="461665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200" b="0" dirty="0" err="1"/>
              <a:t>skf</a:t>
            </a:r>
            <a:r>
              <a:rPr lang="en-US" altLang="ko-KR" sz="1200" b="0" dirty="0"/>
              <a:t> = </a:t>
            </a:r>
            <a:r>
              <a:rPr lang="en-US" altLang="ko-KR" sz="1200" b="0" dirty="0" err="1"/>
              <a:t>StratifiedKFold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n_splits</a:t>
            </a:r>
            <a:r>
              <a:rPr lang="en-US" altLang="ko-KR" sz="1200" b="0" dirty="0"/>
              <a:t>=5, shuffle=True, </a:t>
            </a:r>
            <a:r>
              <a:rPr lang="en-US" altLang="ko-KR" sz="1200" b="0" dirty="0" err="1"/>
              <a:t>random_state</a:t>
            </a:r>
            <a:r>
              <a:rPr lang="en-US" altLang="ko-KR" sz="1200" b="0" dirty="0"/>
              <a:t>=0)</a:t>
            </a:r>
          </a:p>
          <a:p>
            <a:r>
              <a:rPr lang="en-US" altLang="ko-KR" sz="1200" b="0" dirty="0" err="1" smtClean="0"/>
              <a:t>auces</a:t>
            </a:r>
            <a:r>
              <a:rPr lang="en-US" altLang="ko-KR" sz="1200" b="0" dirty="0" smtClean="0"/>
              <a:t> </a:t>
            </a:r>
            <a:r>
              <a:rPr lang="en-US" altLang="ko-KR" sz="1200" b="0" dirty="0"/>
              <a:t>= </a:t>
            </a:r>
            <a:r>
              <a:rPr lang="en-US" altLang="ko-KR" sz="1200" b="0" dirty="0" err="1"/>
              <a:t>cross_val_score</a:t>
            </a:r>
            <a:r>
              <a:rPr lang="en-US" altLang="ko-KR" sz="1200" b="0" dirty="0"/>
              <a:t>(estimator=classifier, X=</a:t>
            </a:r>
            <a:r>
              <a:rPr lang="en-US" altLang="ko-KR" sz="1200" b="0" dirty="0" err="1"/>
              <a:t>X_train</a:t>
            </a:r>
            <a:r>
              <a:rPr lang="en-US" altLang="ko-KR" sz="1200" b="0" dirty="0"/>
              <a:t>, y=</a:t>
            </a:r>
            <a:r>
              <a:rPr lang="en-US" altLang="ko-KR" sz="1200" b="0" dirty="0" err="1"/>
              <a:t>y_train</a:t>
            </a:r>
            <a:r>
              <a:rPr lang="en-US" altLang="ko-KR" sz="1200" b="0" dirty="0"/>
              <a:t>, cv=</a:t>
            </a:r>
            <a:r>
              <a:rPr lang="en-US" altLang="ko-KR" sz="1200" b="0" dirty="0" err="1"/>
              <a:t>skf</a:t>
            </a:r>
            <a:r>
              <a:rPr lang="en-US" altLang="ko-KR" sz="1200" b="0" dirty="0"/>
              <a:t>, scoring="</a:t>
            </a:r>
            <a:r>
              <a:rPr lang="en-US" altLang="ko-KR" sz="1200" b="0" dirty="0" err="1"/>
              <a:t>roc_auc</a:t>
            </a:r>
            <a:r>
              <a:rPr lang="en-US" altLang="ko-KR" sz="1200" b="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1910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머신러닝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학습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– </a:t>
            </a: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파라미터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튜닝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7922" y="764704"/>
            <a:ext cx="8999574" cy="53285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Hyperopt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를 이용하여 </a:t>
            </a: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하이퍼파라미터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튜닝 수행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하이퍼파라미터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spc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튜닝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결과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6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6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하이퍼파라미터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spc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튜닝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결과 적용 확인 </a:t>
            </a: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적용 제외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적용전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AUC : </a:t>
            </a:r>
            <a:r>
              <a:rPr lang="en-US" altLang="ko-KR" sz="1400" dirty="0" smtClean="0">
                <a:latin typeface="+mn-ea"/>
                <a:ea typeface="+mn-ea"/>
              </a:rPr>
              <a:t>0.973968</a:t>
            </a:r>
            <a:endParaRPr lang="en-US" altLang="ko-KR" sz="14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적용후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AUC : 0.969638</a:t>
            </a:r>
            <a:endParaRPr lang="en-US" altLang="ko-KR" sz="1400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6536" y="1124744"/>
            <a:ext cx="8424936" cy="1584473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 smtClean="0"/>
              <a:t>- </a:t>
            </a:r>
            <a:r>
              <a:rPr lang="en-US" altLang="ko-KR" b="0" dirty="0" err="1" smtClean="0"/>
              <a:t>lgbm_search_space</a:t>
            </a:r>
            <a:r>
              <a:rPr lang="en-US" altLang="ko-KR" b="0" dirty="0" smtClean="0"/>
              <a:t> </a:t>
            </a:r>
            <a:r>
              <a:rPr lang="en-US" altLang="ko-KR" b="0" dirty="0"/>
              <a:t>= {'</a:t>
            </a:r>
            <a:r>
              <a:rPr lang="en-US" altLang="ko-KR" b="0" dirty="0" err="1"/>
              <a:t>num_leaves</a:t>
            </a:r>
            <a:r>
              <a:rPr lang="en-US" altLang="ko-KR" b="0" dirty="0"/>
              <a:t>': </a:t>
            </a:r>
            <a:r>
              <a:rPr lang="en-US" altLang="ko-KR" b="0" dirty="0" err="1"/>
              <a:t>hp.quniform</a:t>
            </a:r>
            <a:r>
              <a:rPr lang="en-US" altLang="ko-KR" b="0" dirty="0"/>
              <a:t>('</a:t>
            </a:r>
            <a:r>
              <a:rPr lang="en-US" altLang="ko-KR" b="0" dirty="0" err="1"/>
              <a:t>num_leaves</a:t>
            </a:r>
            <a:r>
              <a:rPr lang="en-US" altLang="ko-KR" b="0" dirty="0"/>
              <a:t>', 32, 64, 1),</a:t>
            </a:r>
          </a:p>
          <a:p>
            <a:pPr>
              <a:lnSpc>
                <a:spcPct val="150000"/>
              </a:lnSpc>
            </a:pPr>
            <a:r>
              <a:rPr lang="en-US" altLang="ko-KR" b="0" dirty="0"/>
              <a:t>                     '</a:t>
            </a:r>
            <a:r>
              <a:rPr lang="en-US" altLang="ko-KR" b="0" dirty="0" err="1"/>
              <a:t>max_depth</a:t>
            </a:r>
            <a:r>
              <a:rPr lang="en-US" altLang="ko-KR" b="0" dirty="0"/>
              <a:t>': </a:t>
            </a:r>
            <a:r>
              <a:rPr lang="en-US" altLang="ko-KR" b="0" dirty="0" err="1"/>
              <a:t>hp.quniform</a:t>
            </a:r>
            <a:r>
              <a:rPr lang="en-US" altLang="ko-KR" b="0" dirty="0"/>
              <a:t>('</a:t>
            </a:r>
            <a:r>
              <a:rPr lang="en-US" altLang="ko-KR" b="0" dirty="0" err="1"/>
              <a:t>max_depth</a:t>
            </a:r>
            <a:r>
              <a:rPr lang="en-US" altLang="ko-KR" b="0" dirty="0"/>
              <a:t>', 100, 160, 1),</a:t>
            </a:r>
          </a:p>
          <a:p>
            <a:pPr>
              <a:lnSpc>
                <a:spcPct val="150000"/>
              </a:lnSpc>
            </a:pPr>
            <a:r>
              <a:rPr lang="en-US" altLang="ko-KR" b="0" dirty="0"/>
              <a:t>                     '</a:t>
            </a:r>
            <a:r>
              <a:rPr lang="en-US" altLang="ko-KR" b="0" dirty="0" err="1"/>
              <a:t>min_child_samples</a:t>
            </a:r>
            <a:r>
              <a:rPr lang="en-US" altLang="ko-KR" b="0" dirty="0"/>
              <a:t>': </a:t>
            </a:r>
            <a:r>
              <a:rPr lang="en-US" altLang="ko-KR" b="0" dirty="0" err="1"/>
              <a:t>hp.quniform</a:t>
            </a:r>
            <a:r>
              <a:rPr lang="en-US" altLang="ko-KR" b="0" dirty="0"/>
              <a:t>('</a:t>
            </a:r>
            <a:r>
              <a:rPr lang="en-US" altLang="ko-KR" b="0" dirty="0" err="1"/>
              <a:t>min_child_samples</a:t>
            </a:r>
            <a:r>
              <a:rPr lang="en-US" altLang="ko-KR" b="0" dirty="0"/>
              <a:t>', 60, 100, 1),</a:t>
            </a:r>
          </a:p>
          <a:p>
            <a:pPr>
              <a:lnSpc>
                <a:spcPct val="150000"/>
              </a:lnSpc>
            </a:pPr>
            <a:r>
              <a:rPr lang="en-US" altLang="ko-KR" b="0" dirty="0"/>
              <a:t>                     'subsample': </a:t>
            </a:r>
            <a:r>
              <a:rPr lang="en-US" altLang="ko-KR" b="0" dirty="0" err="1"/>
              <a:t>hp.uniform</a:t>
            </a:r>
            <a:r>
              <a:rPr lang="en-US" altLang="ko-KR" b="0" dirty="0"/>
              <a:t>('subsample', 0.7, 1),</a:t>
            </a:r>
          </a:p>
          <a:p>
            <a:pPr>
              <a:lnSpc>
                <a:spcPct val="150000"/>
              </a:lnSpc>
            </a:pPr>
            <a:r>
              <a:rPr lang="en-US" altLang="ko-KR" b="0" dirty="0"/>
              <a:t>                     '</a:t>
            </a:r>
            <a:r>
              <a:rPr lang="en-US" altLang="ko-KR" b="0" dirty="0" err="1"/>
              <a:t>learning_rate</a:t>
            </a:r>
            <a:r>
              <a:rPr lang="en-US" altLang="ko-KR" b="0" dirty="0"/>
              <a:t>': </a:t>
            </a:r>
            <a:r>
              <a:rPr lang="en-US" altLang="ko-KR" b="0" dirty="0" err="1"/>
              <a:t>hp.uniform</a:t>
            </a:r>
            <a:r>
              <a:rPr lang="en-US" altLang="ko-KR" b="0" dirty="0"/>
              <a:t>('</a:t>
            </a:r>
            <a:r>
              <a:rPr lang="en-US" altLang="ko-KR" b="0" dirty="0" err="1"/>
              <a:t>learning_rate</a:t>
            </a:r>
            <a:r>
              <a:rPr lang="en-US" altLang="ko-KR" b="0" dirty="0"/>
              <a:t>', 0.01, 0.2)</a:t>
            </a:r>
          </a:p>
          <a:p>
            <a:pPr>
              <a:lnSpc>
                <a:spcPct val="150000"/>
              </a:lnSpc>
            </a:pPr>
            <a:r>
              <a:rPr lang="en-US" altLang="ko-KR" b="0" dirty="0"/>
              <a:t>                    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76536" y="3466595"/>
            <a:ext cx="8424936" cy="1330557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b="0" dirty="0" err="1" smtClean="0"/>
              <a:t>learning_rate</a:t>
            </a:r>
            <a:r>
              <a:rPr lang="en-US" altLang="ko-KR" b="0" dirty="0" smtClean="0"/>
              <a:t>=0.18830934006372685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b="0" dirty="0" err="1" smtClean="0"/>
              <a:t>max_depth</a:t>
            </a:r>
            <a:r>
              <a:rPr lang="en-US" altLang="ko-KR" b="0" dirty="0" smtClean="0"/>
              <a:t>=121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b="0" dirty="0" err="1" smtClean="0"/>
              <a:t>min_child_samples</a:t>
            </a:r>
            <a:r>
              <a:rPr lang="en-US" altLang="ko-KR" b="0" dirty="0" smtClean="0"/>
              <a:t>=61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b="0" dirty="0" err="1" smtClean="0"/>
              <a:t>num_leaves</a:t>
            </a:r>
            <a:r>
              <a:rPr lang="en-US" altLang="ko-KR" b="0" dirty="0" smtClean="0"/>
              <a:t>=42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/>
              <a:t>-</a:t>
            </a:r>
            <a:r>
              <a:rPr lang="en-US" altLang="ko-KR" b="0" dirty="0"/>
              <a:t>  </a:t>
            </a:r>
            <a:r>
              <a:rPr lang="en-US" altLang="ko-KR" b="0" dirty="0" smtClean="0"/>
              <a:t> subsample=0.8609783030830787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2395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88504" y="1853450"/>
            <a:ext cx="387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Ⅰ.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개요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haroni" panose="02010803020104030203" pitchFamily="2" charset="-79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50488"/>
              </p:ext>
            </p:extLst>
          </p:nvPr>
        </p:nvGraphicFramePr>
        <p:xfrm>
          <a:off x="4304928" y="3429000"/>
          <a:ext cx="5040000" cy="205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20306062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기획 배경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189152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목표</a:t>
                      </a: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(Goal)</a:t>
                      </a:r>
                      <a:endParaRPr lang="ko-KR" altLang="en-US" sz="18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738210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분석 소프트웨어</a:t>
                      </a:r>
                      <a:endParaRPr lang="ko-KR" altLang="en-US" sz="18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138962"/>
                  </a:ext>
                </a:extLst>
              </a:tr>
            </a:tbl>
          </a:graphicData>
        </a:graphic>
      </p:graphicFrame>
      <p:sp>
        <p:nvSpPr>
          <p:cNvPr id="4" name="APage"/>
          <p:cNvSpPr txBox="1"/>
          <p:nvPr/>
        </p:nvSpPr>
        <p:spPr>
          <a:xfrm>
            <a:off x="4054107" y="6498812"/>
            <a:ext cx="1800225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0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88504" y="185345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Ⅴ. </a:t>
            </a:r>
            <a:r>
              <a:rPr lang="ko-KR" altLang="en-US" sz="28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예측 결과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굴림" pitchFamily="50" charset="-127"/>
              <a:cs typeface="Aharoni" panose="02010803020104030203" pitchFamily="2" charset="-79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29671"/>
              </p:ext>
            </p:extLst>
          </p:nvPr>
        </p:nvGraphicFramePr>
        <p:xfrm>
          <a:off x="4304928" y="3501008"/>
          <a:ext cx="5040000" cy="86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203060625"/>
                    </a:ext>
                  </a:extLst>
                </a:gridCol>
              </a:tblGrid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테스트 데이터 예측 결과</a:t>
                      </a:r>
                      <a:endParaRPr lang="ko-KR" altLang="en-US" sz="18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189152"/>
                  </a:ext>
                </a:extLst>
              </a:tr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평가 데이터 최종 결과</a:t>
                      </a:r>
                      <a:endParaRPr lang="ko-KR" altLang="en-US" sz="18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909176"/>
                  </a:ext>
                </a:extLst>
              </a:tr>
            </a:tbl>
          </a:graphicData>
        </a:graphic>
      </p:graphicFrame>
      <p:sp>
        <p:nvSpPr>
          <p:cNvPr id="4" name="APage"/>
          <p:cNvSpPr txBox="1"/>
          <p:nvPr/>
        </p:nvSpPr>
        <p:spPr>
          <a:xfrm>
            <a:off x="4054107" y="6498812"/>
            <a:ext cx="1800225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7</a:t>
            </a:r>
            <a:endParaRPr lang="ko-KR" altLang="en-US">
              <a:solidFill>
                <a:schemeClr val="bg1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8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Ⅴ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noProof="0" dirty="0" smtClean="0">
                <a:latin typeface="맑은 고딕"/>
                <a:ea typeface="맑은 고딕"/>
                <a:sym typeface="Wingdings" pitchFamily="2" charset="2"/>
              </a:rPr>
              <a:t>예측 결과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테스트 데이터 예측 결과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69745"/>
              </p:ext>
            </p:extLst>
          </p:nvPr>
        </p:nvGraphicFramePr>
        <p:xfrm>
          <a:off x="416500" y="836715"/>
          <a:ext cx="9227573" cy="5509000"/>
        </p:xfrm>
        <a:graphic>
          <a:graphicData uri="http://schemas.openxmlformats.org/drawingml/2006/table">
            <a:tbl>
              <a:tblPr/>
              <a:tblGrid>
                <a:gridCol w="1640453">
                  <a:extLst>
                    <a:ext uri="{9D8B030D-6E8A-4147-A177-3AD203B41FA5}">
                      <a16:colId xmlns:a16="http://schemas.microsoft.com/office/drawing/2014/main" val="1098580662"/>
                    </a:ext>
                  </a:extLst>
                </a:gridCol>
                <a:gridCol w="948390">
                  <a:extLst>
                    <a:ext uri="{9D8B030D-6E8A-4147-A177-3AD203B41FA5}">
                      <a16:colId xmlns:a16="http://schemas.microsoft.com/office/drawing/2014/main" val="2727653572"/>
                    </a:ext>
                  </a:extLst>
                </a:gridCol>
                <a:gridCol w="948390">
                  <a:extLst>
                    <a:ext uri="{9D8B030D-6E8A-4147-A177-3AD203B41FA5}">
                      <a16:colId xmlns:a16="http://schemas.microsoft.com/office/drawing/2014/main" val="2611730854"/>
                    </a:ext>
                  </a:extLst>
                </a:gridCol>
                <a:gridCol w="948390">
                  <a:extLst>
                    <a:ext uri="{9D8B030D-6E8A-4147-A177-3AD203B41FA5}">
                      <a16:colId xmlns:a16="http://schemas.microsoft.com/office/drawing/2014/main" val="666424911"/>
                    </a:ext>
                  </a:extLst>
                </a:gridCol>
                <a:gridCol w="948390">
                  <a:extLst>
                    <a:ext uri="{9D8B030D-6E8A-4147-A177-3AD203B41FA5}">
                      <a16:colId xmlns:a16="http://schemas.microsoft.com/office/drawing/2014/main" val="1519279307"/>
                    </a:ext>
                  </a:extLst>
                </a:gridCol>
                <a:gridCol w="948390">
                  <a:extLst>
                    <a:ext uri="{9D8B030D-6E8A-4147-A177-3AD203B41FA5}">
                      <a16:colId xmlns:a16="http://schemas.microsoft.com/office/drawing/2014/main" val="2401567066"/>
                    </a:ext>
                  </a:extLst>
                </a:gridCol>
                <a:gridCol w="948390">
                  <a:extLst>
                    <a:ext uri="{9D8B030D-6E8A-4147-A177-3AD203B41FA5}">
                      <a16:colId xmlns:a16="http://schemas.microsoft.com/office/drawing/2014/main" val="3601791901"/>
                    </a:ext>
                  </a:extLst>
                </a:gridCol>
                <a:gridCol w="948390">
                  <a:extLst>
                    <a:ext uri="{9D8B030D-6E8A-4147-A177-3AD203B41FA5}">
                      <a16:colId xmlns:a16="http://schemas.microsoft.com/office/drawing/2014/main" val="2933152023"/>
                    </a:ext>
                  </a:extLst>
                </a:gridCol>
                <a:gridCol w="948390">
                  <a:extLst>
                    <a:ext uri="{9D8B030D-6E8A-4147-A177-3AD203B41FA5}">
                      <a16:colId xmlns:a16="http://schemas.microsoft.com/office/drawing/2014/main" val="757350741"/>
                    </a:ext>
                  </a:extLst>
                </a:gridCol>
              </a:tblGrid>
              <a:tr h="667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구 분</a:t>
                      </a:r>
                      <a:r>
                        <a:rPr lang="ko-KR" alt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 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No</a:t>
                      </a:r>
                      <a:endParaRPr lang="en-US" sz="1300" b="1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Yes</a:t>
                      </a:r>
                      <a:endParaRPr lang="en-US" sz="1300" b="1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Precision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Recall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F1-Score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CV AUC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AUC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78081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err="1">
                          <a:effectLst/>
                          <a:latin typeface="+mn-lt"/>
                          <a:ea typeface="가는각진제목체" panose="020B0600000101010101" charset="-127"/>
                        </a:rPr>
                        <a:t>LightGBM</a:t>
                      </a:r>
                      <a:endParaRPr lang="en-US" sz="1300" b="1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94.47%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97.47%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78.77%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85.62%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78.77%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0.8205</a:t>
                      </a:r>
                      <a:endParaRPr lang="en-US" altLang="ko-KR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0.9965</a:t>
                      </a:r>
                      <a:endParaRPr lang="en-US" altLang="ko-KR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0.973968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427318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 err="1">
                          <a:effectLst/>
                          <a:latin typeface="+mn-lt"/>
                          <a:ea typeface="가는각진제목체" panose="020B0600000101010101" charset="-127"/>
                        </a:rPr>
                        <a:t>XgBoost</a:t>
                      </a:r>
                      <a:endParaRPr lang="en-US" sz="1300" b="0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93.78%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97.30%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75.38%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84.19%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75.38%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0.7955</a:t>
                      </a:r>
                      <a:endParaRPr lang="en-US" altLang="ko-KR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0.9956</a:t>
                      </a:r>
                      <a:endParaRPr lang="en-US" altLang="ko-KR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effectLst/>
                          <a:latin typeface="+mn-lt"/>
                          <a:ea typeface="가는각진제목체" panose="020B0600000101010101" charset="-127"/>
                        </a:rPr>
                        <a:t>0.969663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977051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ExtraTrees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91.95%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97.24%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64.31%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81.64%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64.31%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0.7194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0.9967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0.956375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792348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RandomForest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92.30%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96.65%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69.54%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79.86%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69.54%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0.7434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0.9940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0.955745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631032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KNN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83.07%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84.24%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48.26%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0.5931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0.9663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0.875613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999329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LogisticRegression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78.92%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80.25%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72.00%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41.05%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72.00%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0.5229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0.8896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0.845579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691986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NaiveBayes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76.26%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76.13%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38.11%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0.5097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0.8754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0.837782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10586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DecisionTree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86.77%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90.24%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68.62%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57.33%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68.62%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0.6246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0.9163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0.794282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106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Ⅴ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noProof="0" dirty="0" smtClean="0">
                <a:latin typeface="맑은 고딕"/>
                <a:ea typeface="맑은 고딕"/>
                <a:sym typeface="Wingdings" pitchFamily="2" charset="2"/>
              </a:rPr>
              <a:t>예측 결과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평가 데이터 최종 결과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65165"/>
              </p:ext>
            </p:extLst>
          </p:nvPr>
        </p:nvGraphicFramePr>
        <p:xfrm>
          <a:off x="416500" y="836716"/>
          <a:ext cx="9227566" cy="5589069"/>
        </p:xfrm>
        <a:graphic>
          <a:graphicData uri="http://schemas.openxmlformats.org/drawingml/2006/table">
            <a:tbl>
              <a:tblPr/>
              <a:tblGrid>
                <a:gridCol w="1860198">
                  <a:extLst>
                    <a:ext uri="{9D8B030D-6E8A-4147-A177-3AD203B41FA5}">
                      <a16:colId xmlns:a16="http://schemas.microsoft.com/office/drawing/2014/main" val="1098580662"/>
                    </a:ext>
                  </a:extLst>
                </a:gridCol>
                <a:gridCol w="920921">
                  <a:extLst>
                    <a:ext uri="{9D8B030D-6E8A-4147-A177-3AD203B41FA5}">
                      <a16:colId xmlns:a16="http://schemas.microsoft.com/office/drawing/2014/main" val="1621810683"/>
                    </a:ext>
                  </a:extLst>
                </a:gridCol>
                <a:gridCol w="920921">
                  <a:extLst>
                    <a:ext uri="{9D8B030D-6E8A-4147-A177-3AD203B41FA5}">
                      <a16:colId xmlns:a16="http://schemas.microsoft.com/office/drawing/2014/main" val="2727653572"/>
                    </a:ext>
                  </a:extLst>
                </a:gridCol>
                <a:gridCol w="920921">
                  <a:extLst>
                    <a:ext uri="{9D8B030D-6E8A-4147-A177-3AD203B41FA5}">
                      <a16:colId xmlns:a16="http://schemas.microsoft.com/office/drawing/2014/main" val="2611730854"/>
                    </a:ext>
                  </a:extLst>
                </a:gridCol>
                <a:gridCol w="920921">
                  <a:extLst>
                    <a:ext uri="{9D8B030D-6E8A-4147-A177-3AD203B41FA5}">
                      <a16:colId xmlns:a16="http://schemas.microsoft.com/office/drawing/2014/main" val="666424911"/>
                    </a:ext>
                  </a:extLst>
                </a:gridCol>
                <a:gridCol w="920921">
                  <a:extLst>
                    <a:ext uri="{9D8B030D-6E8A-4147-A177-3AD203B41FA5}">
                      <a16:colId xmlns:a16="http://schemas.microsoft.com/office/drawing/2014/main" val="1519279307"/>
                    </a:ext>
                  </a:extLst>
                </a:gridCol>
                <a:gridCol w="920921">
                  <a:extLst>
                    <a:ext uri="{9D8B030D-6E8A-4147-A177-3AD203B41FA5}">
                      <a16:colId xmlns:a16="http://schemas.microsoft.com/office/drawing/2014/main" val="2401567066"/>
                    </a:ext>
                  </a:extLst>
                </a:gridCol>
                <a:gridCol w="920921">
                  <a:extLst>
                    <a:ext uri="{9D8B030D-6E8A-4147-A177-3AD203B41FA5}">
                      <a16:colId xmlns:a16="http://schemas.microsoft.com/office/drawing/2014/main" val="3601791901"/>
                    </a:ext>
                  </a:extLst>
                </a:gridCol>
                <a:gridCol w="920921">
                  <a:extLst>
                    <a:ext uri="{9D8B030D-6E8A-4147-A177-3AD203B41FA5}">
                      <a16:colId xmlns:a16="http://schemas.microsoft.com/office/drawing/2014/main" val="757350741"/>
                    </a:ext>
                  </a:extLst>
                </a:gridCol>
              </a:tblGrid>
              <a:tr h="667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구 분</a:t>
                      </a:r>
                      <a:r>
                        <a:rPr lang="ko-KR" alt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 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No</a:t>
                      </a:r>
                      <a:endParaRPr lang="en-US" sz="1300" b="1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Yes</a:t>
                      </a:r>
                      <a:endParaRPr lang="en-US" sz="1300" b="1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Precision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Recall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F1-Score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CV AUC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AUC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78081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err="1">
                          <a:effectLst/>
                          <a:latin typeface="+mn-lt"/>
                        </a:rPr>
                        <a:t>LightGBM</a:t>
                      </a:r>
                      <a:endParaRPr lang="en-US" sz="1300" b="1" dirty="0"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96.69%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98.00%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89.91%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89.63%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89.91%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0.8977</a:t>
                      </a:r>
                      <a:endParaRPr lang="en-US" altLang="ko-KR" sz="13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0.9965</a:t>
                      </a:r>
                      <a:endParaRPr lang="en-US" altLang="ko-KR" sz="13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effectLst/>
                          <a:latin typeface="+mn-lt"/>
                        </a:rPr>
                        <a:t>0.991247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427318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XgBoost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95.90%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97.29%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88.69%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86.31%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88.69%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0.8748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0.9956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0.988054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977051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RandomForest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93.83%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95.41%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85.63%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78.21%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85.63%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0.8175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0.9940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0.975016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792348"/>
                  </a:ext>
                </a:extLst>
              </a:tr>
              <a:tr h="685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ExtraTrees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93.63%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96.29%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79.82%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80.56%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79.82%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0.8018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0.9967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0.974175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631032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KNN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85.00%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84.11%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89.60%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52.04%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89.60%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0.6584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0.9663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0.926558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999329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LogisticRegression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81.00%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80.52%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83.49%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45.20%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83.49%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0.5865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0.8896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0.884192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691986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DecisionTree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88.85%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90.35%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81.04%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61.77%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81.04%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0.7011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0.9163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0.856935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10586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NaiveBayes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75.81%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75.75%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76.15%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37.67%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76.15%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0.5040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0.8754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0.838887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106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88504" y="185345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Ⅵ</a:t>
            </a:r>
            <a:r>
              <a:rPr lang="en-US" altLang="ko-KR" sz="28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활용 가능 결과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굴림" pitchFamily="50" charset="-127"/>
              <a:cs typeface="Aharoni" panose="02010803020104030203" pitchFamily="2" charset="-79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77432"/>
              </p:ext>
            </p:extLst>
          </p:nvPr>
        </p:nvGraphicFramePr>
        <p:xfrm>
          <a:off x="4304928" y="3501008"/>
          <a:ext cx="5040000" cy="172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203060625"/>
                    </a:ext>
                  </a:extLst>
                </a:gridCol>
              </a:tblGrid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경영환경 </a:t>
                      </a: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Outlook</a:t>
                      </a:r>
                      <a:endParaRPr lang="ko-KR" altLang="en-US" sz="18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189152"/>
                  </a:ext>
                </a:extLst>
              </a:tr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대 핵심과제</a:t>
                      </a: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909176"/>
                  </a:ext>
                </a:extLst>
              </a:tr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핵심과제 </a:t>
                      </a: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Action Plan</a:t>
                      </a:r>
                      <a:endParaRPr lang="ko-KR" altLang="en-US" sz="18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954087"/>
                  </a:ext>
                </a:extLst>
              </a:tr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4. VISION</a:t>
                      </a:r>
                      <a:endParaRPr lang="ko-KR" altLang="en-US" sz="18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928154"/>
                  </a:ext>
                </a:extLst>
              </a:tr>
            </a:tbl>
          </a:graphicData>
        </a:graphic>
      </p:graphicFrame>
      <p:sp>
        <p:nvSpPr>
          <p:cNvPr id="4" name="APage"/>
          <p:cNvSpPr txBox="1"/>
          <p:nvPr/>
        </p:nvSpPr>
        <p:spPr>
          <a:xfrm>
            <a:off x="4054107" y="6498812"/>
            <a:ext cx="1800225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7</a:t>
            </a:r>
            <a:endParaRPr lang="ko-KR" altLang="en-US">
              <a:solidFill>
                <a:schemeClr val="bg1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1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cs typeface="Aharoni" panose="02010803020104030203" pitchFamily="2" charset="-79"/>
              </a:rPr>
              <a:t>Ⅵ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활용 가능 결과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408839" y="764704"/>
            <a:ext cx="8999574" cy="53285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R="0" lvl="0" indent="-285750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대고객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채널 연동을 통한 이탈 방지 활동</a:t>
            </a:r>
            <a:endParaRPr lang="en-US" altLang="ko-KR" sz="12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영업점 </a:t>
            </a:r>
            <a:r>
              <a:rPr lang="ko-KR" altLang="en-US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통합단말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포틀릿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화면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)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과 연동하여 고객 방문 시 고객에 맞는 마케팅 활동 수행</a:t>
            </a: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비대면 채널</a:t>
            </a:r>
            <a:r>
              <a:rPr lang="en-US" altLang="ko-KR" sz="1200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스마트 뱅킹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인터넷 뱅킹 등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) </a:t>
            </a:r>
            <a:r>
              <a:rPr lang="ko-KR" altLang="en-US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접속시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고객 성향에 맞는 이탈 예방 활동 수행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개인화 서비스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)</a:t>
            </a:r>
          </a:p>
          <a:p>
            <a:pPr marL="171450" lvl="1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담당부서 마케팅 활용</a:t>
            </a:r>
            <a:endParaRPr lang="en-US" altLang="ko-KR" sz="16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분석 결과를 기반으로 </a:t>
            </a:r>
            <a:r>
              <a:rPr lang="ko-KR" altLang="en-US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대고객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안내 채널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(EBMS, SMS, LSM 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등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)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을 이용하여 이탈 방지 및 마케팅 수행  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		</a:t>
            </a:r>
            <a:endParaRPr lang="en-US" altLang="ko-KR" sz="12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영업 방향성 및 자료 제공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분석 결과를 활용하여 영업 방향성을 구체적으로 제시함으로써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본부 와 </a:t>
            </a:r>
            <a:r>
              <a:rPr lang="ko-KR" altLang="en-US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영업점간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공감대 형성으로 영업력 향상</a:t>
            </a: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영업에 직접적으로 도움이 되는 자료를 제공하여 영업점 또는 고객센터에서 타겟 마케팅 가능</a:t>
            </a:r>
            <a:endParaRPr lang="en-US" altLang="ko-KR" sz="1200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9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Ⅰ.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08626" y="777130"/>
            <a:ext cx="9000000" cy="53161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주제</a:t>
            </a:r>
            <a:endParaRPr lang="en-US" altLang="ko-KR" sz="1600" spc="0" noProof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spc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고객 </a:t>
            </a:r>
            <a:r>
              <a:rPr lang="ko-KR" altLang="en-US" sz="1400" b="0" spc="0" dirty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유지 및 고객 관계 강화를 위한 고객 이탈 예측 </a:t>
            </a:r>
            <a:r>
              <a:rPr lang="ko-KR" altLang="en-US" sz="1400" b="0" spc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모델링</a:t>
            </a:r>
            <a:endParaRPr lang="en-US" altLang="ko-KR" sz="1400" b="0" spc="0" dirty="0" smtClean="0">
              <a:ln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171450" lvl="1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R="0" lvl="0" indent="-285750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배경</a:t>
            </a:r>
            <a:endParaRPr kumimoji="0" lang="en-US" altLang="ko-KR" sz="1600" b="1" i="0" u="none" strike="noStrike" kern="1200" cap="none" spc="0" normalizeH="0" baseline="0" noProof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spc="-5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신규고객 유치 비용은 기존 고객 유지 비용보다 높기 때문에</a:t>
            </a:r>
            <a:r>
              <a:rPr lang="en-US" altLang="ko-KR" sz="1400" b="0" spc="-5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</a:t>
            </a:r>
            <a:r>
              <a:rPr lang="ko-KR" altLang="en-US" sz="1400" b="0" spc="-5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고객 이탈은 고객 감소 외에도  </a:t>
            </a:r>
            <a:r>
              <a:rPr lang="ko-KR" altLang="en-US" sz="1400" b="0" spc="-5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수익성 측면에서 </a:t>
            </a:r>
            <a:r>
              <a:rPr lang="ko-KR" altLang="en-US" sz="1400" b="0" spc="-5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중요한 </a:t>
            </a:r>
            <a:r>
              <a:rPr lang="ko-KR" altLang="en-US" sz="1400" b="0" spc="-5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이슈사항</a:t>
            </a:r>
            <a:r>
              <a:rPr lang="ko-KR" altLang="en-US" sz="1400" b="0" spc="-5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임</a:t>
            </a:r>
            <a:endParaRPr lang="en-US" altLang="ko-KR" sz="1400" b="0" spc="-5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i="0" u="none" strike="noStrike" kern="1200" cap="none" spc="-50" normalizeH="0" baseline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effectLst/>
                <a:uLnTx/>
                <a:uFillTx/>
                <a:latin typeface="+mn-ea"/>
                <a:ea typeface="+mn-ea"/>
              </a:rPr>
              <a:t>이에 고객 세그먼트 분류 및 분석을 통해 타겟 마케팅 및 개인화 서비스를 제공하고</a:t>
            </a:r>
            <a:r>
              <a:rPr kumimoji="0" lang="en-US" altLang="ko-KR" sz="1400" b="0" i="0" u="none" strike="noStrike" kern="1200" cap="none" spc="-50" normalizeH="0" baseline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lang="en-US" altLang="ko-KR" sz="1400" b="0" dirty="0">
                <a:latin typeface="+mn-ea"/>
                <a:ea typeface="+mn-ea"/>
              </a:rPr>
              <a:t>『</a:t>
            </a:r>
            <a:r>
              <a:rPr lang="ko-KR" altLang="en-US" sz="1400" b="0" dirty="0">
                <a:latin typeface="+mn-ea"/>
                <a:ea typeface="+mn-ea"/>
              </a:rPr>
              <a:t>고객 이탈 예측 모형</a:t>
            </a:r>
            <a:r>
              <a:rPr lang="en-US" altLang="ko-KR" sz="1400" b="0" dirty="0">
                <a:latin typeface="+mn-ea"/>
                <a:ea typeface="+mn-ea"/>
              </a:rPr>
              <a:t>』</a:t>
            </a:r>
            <a:r>
              <a:rPr lang="ko-KR" altLang="en-US" sz="1400" b="0" dirty="0">
                <a:latin typeface="+mn-ea"/>
                <a:ea typeface="+mn-ea"/>
              </a:rPr>
              <a:t>을 개발하여 사전에 이탈 가능성이 높은 고객을 예측하고 </a:t>
            </a:r>
            <a:r>
              <a:rPr lang="ko-KR" altLang="en-US" sz="1400" b="0" dirty="0" smtClean="0">
                <a:latin typeface="+mn-ea"/>
                <a:ea typeface="+mn-ea"/>
              </a:rPr>
              <a:t>이탈을 </a:t>
            </a:r>
            <a:r>
              <a:rPr lang="ko-KR" altLang="en-US" sz="1400" b="0" dirty="0">
                <a:latin typeface="+mn-ea"/>
                <a:ea typeface="+mn-ea"/>
              </a:rPr>
              <a:t>방지하여 고객 </a:t>
            </a:r>
            <a:r>
              <a:rPr lang="ko-KR" altLang="en-US" sz="1400" b="0" dirty="0" err="1">
                <a:latin typeface="+mn-ea"/>
                <a:ea typeface="+mn-ea"/>
              </a:rPr>
              <a:t>충성도를</a:t>
            </a:r>
            <a:r>
              <a:rPr lang="ko-KR" altLang="en-US" sz="1400" b="0" dirty="0">
                <a:latin typeface="+mn-ea"/>
                <a:ea typeface="+mn-ea"/>
              </a:rPr>
              <a:t> 높이고 수익성 향상에 기여하고자 함</a:t>
            </a:r>
            <a:r>
              <a:rPr lang="en-US" altLang="ko-KR" sz="1400" b="0" dirty="0">
                <a:latin typeface="+mn-ea"/>
                <a:ea typeface="+mn-ea"/>
              </a:rPr>
              <a:t>. </a:t>
            </a:r>
            <a:endParaRPr lang="ko-KR" altLang="en-US" sz="1400" b="0" dirty="0"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 w="1270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Goal – </a:t>
            </a: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JB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금융지주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자회사에서 고객이탈 예측이 가능하도록 활용 가능한 모델 제시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latin typeface="+mn-ea"/>
                <a:ea typeface="+mn-ea"/>
              </a:rPr>
              <a:t>탐색적 </a:t>
            </a:r>
            <a:r>
              <a:rPr lang="ko-KR" altLang="en-US" sz="1400" b="0" dirty="0">
                <a:latin typeface="+mn-ea"/>
                <a:ea typeface="+mn-ea"/>
              </a:rPr>
              <a:t>데이터 분석</a:t>
            </a:r>
            <a:r>
              <a:rPr lang="en-US" altLang="ko-KR" sz="1400" b="0" dirty="0">
                <a:latin typeface="+mn-ea"/>
                <a:ea typeface="+mn-ea"/>
              </a:rPr>
              <a:t>(EDA)</a:t>
            </a:r>
            <a:r>
              <a:rPr lang="ko-KR" altLang="en-US" sz="1400" b="0" dirty="0">
                <a:latin typeface="+mn-ea"/>
                <a:ea typeface="+mn-ea"/>
              </a:rPr>
              <a:t>을 통해 데이터를 이해하고 분석하여 시사점을 </a:t>
            </a:r>
            <a:r>
              <a:rPr lang="ko-KR" altLang="en-US" sz="1400" b="0" dirty="0" smtClean="0">
                <a:latin typeface="+mn-ea"/>
                <a:ea typeface="+mn-ea"/>
              </a:rPr>
              <a:t>도출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전처리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 b="0" dirty="0" err="1">
                <a:solidFill>
                  <a:schemeClr val="tx1"/>
                </a:solidFill>
                <a:latin typeface="+mn-ea"/>
                <a:ea typeface="+mn-ea"/>
              </a:rPr>
              <a:t>결측치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이상치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표준화 등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을 통해 학습 데이터 셋을 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확정</a:t>
            </a:r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다양한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알고리즘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(Decision Tree,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+mn-ea"/>
                <a:ea typeface="+mn-ea"/>
              </a:rPr>
              <a:t>XGBoost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LightGBM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, DNN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등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을 통해 학습하고 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Best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알고리즘 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선정</a:t>
            </a:r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선정된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알고리즘을 튜닝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(hyper-parameter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등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하여  최적의 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예측 모델 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개발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400" b="0" dirty="0"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latin typeface="+mn-ea"/>
                <a:ea typeface="+mn-ea"/>
              </a:rPr>
              <a:t>모델 평가 </a:t>
            </a:r>
            <a:r>
              <a:rPr lang="en-US" altLang="ko-KR" sz="1400" b="0" dirty="0" smtClean="0">
                <a:latin typeface="+mn-ea"/>
                <a:ea typeface="+mn-ea"/>
              </a:rPr>
              <a:t>: </a:t>
            </a:r>
            <a:r>
              <a:rPr lang="en-US" altLang="ko-KR" sz="1400" dirty="0" smtClean="0">
                <a:latin typeface="+mn-ea"/>
                <a:ea typeface="+mn-ea"/>
              </a:rPr>
              <a:t>ROC-AUC</a:t>
            </a:r>
            <a:endParaRPr kumimoji="0" lang="en-US" altLang="ko-KR" sz="1000" i="0" u="none" strike="noStrike" kern="1200" cap="none" spc="-50" normalizeH="0" baseline="0" noProof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배경 및 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Goal</a:t>
            </a:r>
            <a:endParaRPr lang="en-US" altLang="ko-KR" sz="16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52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Ⅰ.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08626" y="777130"/>
            <a:ext cx="9000000" cy="53161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주제</a:t>
            </a:r>
            <a:endParaRPr lang="en-US" altLang="ko-KR" sz="1600" spc="0" noProof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spc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고객 </a:t>
            </a:r>
            <a:r>
              <a:rPr lang="ko-KR" altLang="en-US" sz="1400" b="0" spc="0" dirty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유지 및 고객 관계 강화를 위한 고객 이탈 예측 </a:t>
            </a:r>
            <a:r>
              <a:rPr lang="ko-KR" altLang="en-US" sz="1400" b="0" spc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모델링</a:t>
            </a:r>
            <a:endParaRPr lang="en-US" altLang="ko-KR" sz="1400" b="0" spc="0" dirty="0" smtClean="0">
              <a:ln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171450" lvl="1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R="0" lvl="0" indent="-285750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배경 </a:t>
            </a:r>
            <a:r>
              <a:rPr kumimoji="0" lang="ko-KR" altLang="en-US" sz="1600" b="1" i="0" u="none" strike="noStrike" kern="1200" cap="none" spc="0" normalizeH="0" baseline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및 의도</a:t>
            </a:r>
            <a:endParaRPr kumimoji="0" lang="en-US" altLang="ko-KR" sz="1600" b="1" i="0" u="none" strike="noStrike" kern="1200" cap="none" spc="0" normalizeH="0" baseline="0" noProof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spc="-5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신규고객 유치 비용은 기존 고객 유지 비용보다 높기 때문에</a:t>
            </a:r>
            <a:r>
              <a:rPr lang="en-US" altLang="ko-KR" sz="1400" b="0" spc="-5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</a:t>
            </a:r>
            <a:r>
              <a:rPr lang="ko-KR" altLang="en-US" sz="1400" b="0" spc="-5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고객 이탈은 고객 감소 외에도  </a:t>
            </a:r>
            <a:r>
              <a:rPr lang="ko-KR" altLang="en-US" sz="1400" b="0" spc="-5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수익성 측면에서 </a:t>
            </a:r>
            <a:r>
              <a:rPr lang="ko-KR" altLang="en-US" sz="1400" b="0" spc="-5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중요한 </a:t>
            </a:r>
            <a:r>
              <a:rPr lang="ko-KR" altLang="en-US" sz="1400" b="0" spc="-5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이슈사항</a:t>
            </a:r>
            <a:r>
              <a:rPr lang="ko-KR" altLang="en-US" sz="1400" b="0" spc="-5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임</a:t>
            </a:r>
            <a:endParaRPr lang="en-US" altLang="ko-KR" sz="1400" b="0" spc="-5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i="0" u="none" strike="noStrike" kern="1200" cap="none" spc="-50" normalizeH="0" baseline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effectLst/>
                <a:uLnTx/>
                <a:uFillTx/>
                <a:latin typeface="+mn-ea"/>
                <a:ea typeface="+mn-ea"/>
              </a:rPr>
              <a:t>이에 고객 세그먼트 분류 및 분석을 통해 타겟 마케팅 및 개인화 서비스를 제공하고</a:t>
            </a:r>
            <a:r>
              <a:rPr kumimoji="0" lang="en-US" altLang="ko-KR" sz="1400" b="0" i="0" u="none" strike="noStrike" kern="1200" cap="none" spc="-50" normalizeH="0" baseline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lang="en-US" altLang="ko-KR" sz="1400" b="0" dirty="0">
                <a:latin typeface="+mn-ea"/>
                <a:ea typeface="+mn-ea"/>
              </a:rPr>
              <a:t>『</a:t>
            </a:r>
            <a:r>
              <a:rPr lang="ko-KR" altLang="en-US" sz="1400" b="0" dirty="0">
                <a:latin typeface="+mn-ea"/>
                <a:ea typeface="+mn-ea"/>
              </a:rPr>
              <a:t>고객 이탈 예측 모형</a:t>
            </a:r>
            <a:r>
              <a:rPr lang="en-US" altLang="ko-KR" sz="1400" b="0" dirty="0">
                <a:latin typeface="+mn-ea"/>
                <a:ea typeface="+mn-ea"/>
              </a:rPr>
              <a:t>』</a:t>
            </a:r>
            <a:r>
              <a:rPr lang="ko-KR" altLang="en-US" sz="1400" b="0" dirty="0">
                <a:latin typeface="+mn-ea"/>
                <a:ea typeface="+mn-ea"/>
              </a:rPr>
              <a:t>을 개발하여 사전에 이탈 가능성이 높은 고객을 예측하고 </a:t>
            </a:r>
            <a:r>
              <a:rPr lang="ko-KR" altLang="en-US" sz="1400" b="0" dirty="0" smtClean="0">
                <a:latin typeface="+mn-ea"/>
                <a:ea typeface="+mn-ea"/>
              </a:rPr>
              <a:t>이탈을 </a:t>
            </a:r>
            <a:r>
              <a:rPr lang="ko-KR" altLang="en-US" sz="1400" b="0" dirty="0">
                <a:latin typeface="+mn-ea"/>
                <a:ea typeface="+mn-ea"/>
              </a:rPr>
              <a:t>방지하여 고객 </a:t>
            </a:r>
            <a:r>
              <a:rPr lang="ko-KR" altLang="en-US" sz="1400" b="0" dirty="0" err="1">
                <a:latin typeface="+mn-ea"/>
                <a:ea typeface="+mn-ea"/>
              </a:rPr>
              <a:t>충성도를</a:t>
            </a:r>
            <a:r>
              <a:rPr lang="ko-KR" altLang="en-US" sz="1400" b="0" dirty="0">
                <a:latin typeface="+mn-ea"/>
                <a:ea typeface="+mn-ea"/>
              </a:rPr>
              <a:t> 높이고 수익성 향상에 기여하고자 함</a:t>
            </a:r>
            <a:r>
              <a:rPr lang="en-US" altLang="ko-KR" sz="1400" b="0" dirty="0">
                <a:latin typeface="+mn-ea"/>
                <a:ea typeface="+mn-ea"/>
              </a:rPr>
              <a:t>. </a:t>
            </a:r>
            <a:endParaRPr lang="ko-KR" altLang="en-US" sz="1400" b="0" dirty="0"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 w="1270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Goal – </a:t>
            </a: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JB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금융지주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자회사에서 고객이탈 예측이 가능하도록 활용 가능한 모델 제시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latin typeface="+mn-ea"/>
                <a:ea typeface="+mn-ea"/>
              </a:rPr>
              <a:t>탐색적 </a:t>
            </a:r>
            <a:r>
              <a:rPr lang="ko-KR" altLang="en-US" sz="1400" b="0" dirty="0">
                <a:latin typeface="+mn-ea"/>
                <a:ea typeface="+mn-ea"/>
              </a:rPr>
              <a:t>데이터 분석</a:t>
            </a:r>
            <a:r>
              <a:rPr lang="en-US" altLang="ko-KR" sz="1400" b="0" dirty="0">
                <a:latin typeface="+mn-ea"/>
                <a:ea typeface="+mn-ea"/>
              </a:rPr>
              <a:t>(EDA)</a:t>
            </a:r>
            <a:r>
              <a:rPr lang="ko-KR" altLang="en-US" sz="1400" b="0" dirty="0">
                <a:latin typeface="+mn-ea"/>
                <a:ea typeface="+mn-ea"/>
              </a:rPr>
              <a:t>을 통해 데이터를 이해하고 분석하여 시사점을 </a:t>
            </a:r>
            <a:r>
              <a:rPr lang="ko-KR" altLang="en-US" sz="1400" b="0" dirty="0" smtClean="0">
                <a:latin typeface="+mn-ea"/>
                <a:ea typeface="+mn-ea"/>
              </a:rPr>
              <a:t>도출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전처리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 b="0" dirty="0" err="1">
                <a:solidFill>
                  <a:schemeClr val="tx1"/>
                </a:solidFill>
                <a:latin typeface="+mn-ea"/>
                <a:ea typeface="+mn-ea"/>
              </a:rPr>
              <a:t>결측치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이상치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표준화 등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을 통해 학습 데이터 셋을 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확정</a:t>
            </a:r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다양한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알고리즘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(Decision Tree,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+mn-ea"/>
                <a:ea typeface="+mn-ea"/>
              </a:rPr>
              <a:t>XGBoost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LightGBM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, DNN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등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을 통해 학습하고 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Best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알고리즘 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선정</a:t>
            </a:r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선정된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알고리즘을 튜닝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(hyper-parameter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등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하여  최적의 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예측 모델 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개발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400" b="0" dirty="0"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latin typeface="+mn-ea"/>
                <a:ea typeface="+mn-ea"/>
              </a:rPr>
              <a:t>모델 평가 </a:t>
            </a:r>
            <a:r>
              <a:rPr lang="en-US" altLang="ko-KR" sz="1400" b="0" dirty="0" smtClean="0">
                <a:latin typeface="+mn-ea"/>
                <a:ea typeface="+mn-ea"/>
              </a:rPr>
              <a:t>: </a:t>
            </a:r>
            <a:r>
              <a:rPr lang="en-US" altLang="ko-KR" sz="1400" dirty="0" smtClean="0">
                <a:latin typeface="+mn-ea"/>
                <a:ea typeface="+mn-ea"/>
              </a:rPr>
              <a:t>ROC-AUC</a:t>
            </a:r>
            <a:endParaRPr kumimoji="0" lang="en-US" altLang="ko-KR" sz="1000" i="0" u="none" strike="noStrike" kern="1200" cap="none" spc="-50" normalizeH="0" baseline="0" noProof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배경 및 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Goal</a:t>
            </a:r>
            <a:endParaRPr lang="en-US" altLang="ko-KR" sz="16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10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88504" y="185345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Ⅱ.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분석 데이터 설명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굴림" pitchFamily="50" charset="-127"/>
              <a:cs typeface="Aharoni" panose="02010803020104030203" pitchFamily="2" charset="-79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45194"/>
              </p:ext>
            </p:extLst>
          </p:nvPr>
        </p:nvGraphicFramePr>
        <p:xfrm>
          <a:off x="4304928" y="3501008"/>
          <a:ext cx="5040000" cy="86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203060625"/>
                    </a:ext>
                  </a:extLst>
                </a:gridCol>
              </a:tblGrid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제공 데이터</a:t>
                      </a:r>
                      <a:endParaRPr lang="ko-KR" altLang="en-US" sz="18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189152"/>
                  </a:ext>
                </a:extLst>
              </a:tr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제공 데이터 요약</a:t>
                      </a:r>
                      <a:endParaRPr lang="ko-KR" altLang="en-US" sz="18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909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1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Ⅱ.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분석 데이터 설명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80735"/>
              </p:ext>
            </p:extLst>
          </p:nvPr>
        </p:nvGraphicFramePr>
        <p:xfrm>
          <a:off x="344488" y="764704"/>
          <a:ext cx="8409076" cy="4008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84841878"/>
                    </a:ext>
                  </a:extLst>
                </a:gridCol>
                <a:gridCol w="1099407">
                  <a:extLst>
                    <a:ext uri="{9D8B030D-6E8A-4147-A177-3AD203B41FA5}">
                      <a16:colId xmlns:a16="http://schemas.microsoft.com/office/drawing/2014/main" val="22692012"/>
                    </a:ext>
                  </a:extLst>
                </a:gridCol>
                <a:gridCol w="1350579">
                  <a:extLst>
                    <a:ext uri="{9D8B030D-6E8A-4147-A177-3AD203B41FA5}">
                      <a16:colId xmlns:a16="http://schemas.microsoft.com/office/drawing/2014/main" val="2959812985"/>
                    </a:ext>
                  </a:extLst>
                </a:gridCol>
                <a:gridCol w="1350578">
                  <a:extLst>
                    <a:ext uri="{9D8B030D-6E8A-4147-A177-3AD203B41FA5}">
                      <a16:colId xmlns:a16="http://schemas.microsoft.com/office/drawing/2014/main" val="2461354208"/>
                    </a:ext>
                  </a:extLst>
                </a:gridCol>
              </a:tblGrid>
              <a:tr h="205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176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cstno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176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is_churned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이탈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244640"/>
                  </a:ext>
                </a:extLst>
              </a:tr>
              <a:tr h="176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176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목록성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  <a:tr h="176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dependent_num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부양가족수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01380"/>
                  </a:ext>
                </a:extLst>
              </a:tr>
              <a:tr h="162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education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교육수준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86510"/>
                  </a:ext>
                </a:extLst>
              </a:tr>
              <a:tr h="176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marital_stat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결혼상태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5291"/>
                  </a:ext>
                </a:extLst>
              </a:tr>
              <a:tr h="176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imcome_cat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수입규모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212707"/>
                  </a:ext>
                </a:extLst>
              </a:tr>
              <a:tr h="176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card_type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 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24344"/>
                  </a:ext>
                </a:extLst>
              </a:tr>
              <a:tr h="176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mon_on_book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은행 거래 기간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37893"/>
                  </a:ext>
                </a:extLst>
              </a:tr>
              <a:tr h="176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tot_product_count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보유 상품 개수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123528"/>
                  </a:ext>
                </a:extLst>
              </a:tr>
              <a:tr h="176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months_inact_for_12m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동안 카드 거래가 없었던 개월 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396818"/>
                  </a:ext>
                </a:extLst>
              </a:tr>
              <a:tr h="176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contact_cnt_for_12m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동안 연락 횟수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250023"/>
                  </a:ext>
                </a:extLst>
              </a:tr>
              <a:tr h="176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credit_line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 한도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081403"/>
                  </a:ext>
                </a:extLst>
              </a:tr>
              <a:tr h="176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tot_revol_balance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리볼빙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잔액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585742"/>
                  </a:ext>
                </a:extLst>
              </a:tr>
              <a:tr h="176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mean_open_to_buy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사용가능 신용한도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350"/>
                  </a:ext>
                </a:extLst>
              </a:tr>
              <a:tr h="11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tot_amt_ratio_q4_q1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 대비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분기의 거래 금액 비율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126940"/>
                  </a:ext>
                </a:extLst>
              </a:tr>
              <a:tr h="11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tot_trans_amt_for_12m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동안의 거래 금액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603528"/>
                  </a:ext>
                </a:extLst>
              </a:tr>
              <a:tr h="11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tot_trans_cnt_for_12m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동안의 거래 횟수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128274"/>
                  </a:ext>
                </a:extLst>
              </a:tr>
              <a:tr h="11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tot_cnt_ratio_q4_q1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 대비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분기의 거래 횟수 비율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14170"/>
                  </a:ext>
                </a:extLst>
              </a:tr>
              <a:tr h="11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mean_util_pct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한도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소진율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27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88504" y="185345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Ⅲ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탐색적 데이터 분석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(EDA)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굴림" pitchFamily="50" charset="-127"/>
              <a:cs typeface="Aharoni" panose="02010803020104030203" pitchFamily="2" charset="-79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66059"/>
              </p:ext>
            </p:extLst>
          </p:nvPr>
        </p:nvGraphicFramePr>
        <p:xfrm>
          <a:off x="4304928" y="3501008"/>
          <a:ext cx="5040000" cy="172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203060625"/>
                    </a:ext>
                  </a:extLst>
                </a:gridCol>
              </a:tblGrid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피처별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데이터 상세 분석</a:t>
                      </a:r>
                      <a:endParaRPr lang="ko-KR" altLang="en-US" sz="18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189152"/>
                  </a:ext>
                </a:extLst>
              </a:tr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대 핵심과제</a:t>
                      </a: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909176"/>
                  </a:ext>
                </a:extLst>
              </a:tr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핵심과제 </a:t>
                      </a: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Action Plan</a:t>
                      </a:r>
                      <a:endParaRPr lang="ko-KR" altLang="en-US" sz="18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954087"/>
                  </a:ext>
                </a:extLst>
              </a:tr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4. VISION</a:t>
                      </a:r>
                      <a:endParaRPr lang="ko-KR" altLang="en-US" sz="18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928154"/>
                  </a:ext>
                </a:extLst>
              </a:tr>
            </a:tbl>
          </a:graphicData>
        </a:graphic>
      </p:graphicFrame>
      <p:sp>
        <p:nvSpPr>
          <p:cNvPr id="4" name="APage"/>
          <p:cNvSpPr txBox="1"/>
          <p:nvPr/>
        </p:nvSpPr>
        <p:spPr>
          <a:xfrm>
            <a:off x="4054107" y="6498812"/>
            <a:ext cx="1800225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7</a:t>
            </a:r>
            <a:endParaRPr lang="ko-KR" altLang="en-US">
              <a:solidFill>
                <a:schemeClr val="bg1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성별 </a:t>
            </a:r>
            <a:r>
              <a:rPr lang="ko-KR" altLang="en-US" b="0" spc="0" noProof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이탈율은</a:t>
            </a:r>
            <a:r>
              <a:rPr lang="ko-KR" altLang="en-US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비슷한 양상을 보이고 있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음</a:t>
            </a:r>
            <a:endParaRPr lang="en-US" altLang="ko-KR" b="0" spc="0" noProof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남성의 경우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카드 한도 </a:t>
            </a:r>
            <a:r>
              <a:rPr lang="ko-KR" altLang="en-US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대비 사용금액이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낮아 한도 </a:t>
            </a:r>
            <a:r>
              <a:rPr lang="ko-KR" altLang="en-US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소진율이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낮음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.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따라서</a:t>
            </a:r>
            <a:r>
              <a:rPr lang="en-US" altLang="ko-KR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남성 고객의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신용한도를 재조정할 필요가 있음 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충당금 적립금</a:t>
            </a:r>
            <a:endParaRPr lang="en-US" altLang="ko-KR" b="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-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남성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신용한도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($12,600),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사용가능 신용한도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$11,400),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(0.14),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사용 금액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($4,542)</a:t>
            </a:r>
          </a:p>
          <a:p>
            <a:pPr mar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-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여성 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</a:t>
            </a:r>
            <a:r>
              <a:rPr lang="ko-KR" altLang="en-US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신용한도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($4,900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),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</a:t>
            </a:r>
            <a:r>
              <a:rPr lang="ko-KR" altLang="en-US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사용가능 신용한도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</a:t>
            </a:r>
            <a:r>
              <a:rPr lang="ko-KR" altLang="en-US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$3,803),  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</a:t>
            </a:r>
            <a:r>
              <a:rPr lang="ko-KR" altLang="en-US" sz="1000" b="0" dirty="0" err="1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0.34), </a:t>
            </a:r>
            <a:r>
              <a:rPr lang="ko-KR" altLang="en-US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사용 금액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4,300)</a:t>
            </a:r>
            <a:endParaRPr lang="ko-KR" altLang="en-US" sz="1000" b="0" dirty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성별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(sex)</a:t>
            </a:r>
          </a:p>
        </p:txBody>
      </p:sp>
      <p:pic>
        <p:nvPicPr>
          <p:cNvPr id="5" name="그림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772816"/>
            <a:ext cx="4680000" cy="4680000"/>
          </a:xfrm>
          <a:prstGeom prst="rect">
            <a:avLst/>
          </a:prstGeom>
        </p:spPr>
      </p:pic>
      <p:pic>
        <p:nvPicPr>
          <p:cNvPr id="6" name="그림 5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20" y="177852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asterPage 1">
  <a:themeElements>
    <a:clrScheme name="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FFFFFF"/>
      </a:accent3>
      <a:accent4>
        <a:srgbClr val="000000"/>
      </a:accent4>
      <a:accent5>
        <a:srgbClr val="ADB6C9"/>
      </a:accent5>
      <a:accent6>
        <a:srgbClr val="B44949"/>
      </a:accent6>
      <a:hlink>
        <a:srgbClr val="0000FF"/>
      </a:hlink>
      <a:folHlink>
        <a:srgbClr val="800080"/>
      </a:folHlink>
    </a:clrScheme>
    <a:fontScheme name="MasterPage 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95000"/>
          </a:schemeClr>
        </a:solidFill>
        <a:ln w="12700">
          <a:solidFill>
            <a:schemeClr val="accent3">
              <a:lumMod val="65000"/>
            </a:schemeClr>
          </a:solidFill>
        </a:ln>
      </a:spPr>
      <a:bodyPr rtlCol="0" anchor="ctr"/>
      <a:lstStyle>
        <a:defPPr algn="ctr">
          <a:defRPr sz="1200" b="1" dirty="0" smtClean="0">
            <a:solidFill>
              <a:schemeClr val="accent5">
                <a:lumMod val="50000"/>
              </a:schemeClr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="1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MasterPag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Page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Page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Page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Page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Page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Page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Page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Page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Page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Page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Page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19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901" id="{44B500C2-8C85-478C-961F-118870F5BD95}" vid="{9D1DDF58-DD8B-4732-8179-6730756565BD}"/>
    </a:ext>
  </a:extLst>
</a:theme>
</file>

<file path=ppt/theme/theme6.xml><?xml version="1.0" encoding="utf-8"?>
<a:theme xmlns:a="http://schemas.openxmlformats.org/drawingml/2006/main" name="3_19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901" id="{44B500C2-8C85-478C-961F-118870F5BD95}" vid="{9D1DDF58-DD8B-4732-8179-6730756565BD}"/>
    </a:ext>
  </a:extLst>
</a:theme>
</file>

<file path=ppt/theme/theme7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8_19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901" id="{44B500C2-8C85-478C-961F-118870F5BD95}" vid="{9D1DDF58-DD8B-4732-8179-6730756565BD}"/>
    </a:ext>
  </a:extLst>
</a:theme>
</file>

<file path=ppt/theme/theme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324618</TotalTime>
  <Words>2631</Words>
  <Application>Microsoft Office PowerPoint</Application>
  <PresentationFormat>A4 용지(210x297mm)</PresentationFormat>
  <Paragraphs>622</Paragraphs>
  <Slides>34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34</vt:i4>
      </vt:variant>
    </vt:vector>
  </HeadingPairs>
  <TitlesOfParts>
    <vt:vector size="53" baseType="lpstr">
      <vt:lpstr>Arial</vt:lpstr>
      <vt:lpstr>돋움체</vt:lpstr>
      <vt:lpstr>굴림</vt:lpstr>
      <vt:lpstr>Aharoni</vt:lpstr>
      <vt:lpstr>돋움</vt:lpstr>
      <vt:lpstr>Wingdings</vt:lpstr>
      <vt:lpstr>HY수평선B</vt:lpstr>
      <vt:lpstr>함초롬돋움</vt:lpstr>
      <vt:lpstr>맑은 고딕</vt:lpstr>
      <vt:lpstr>Arial Narrow</vt:lpstr>
      <vt:lpstr>가는각진제목체</vt:lpstr>
      <vt:lpstr>한컴오피스</vt:lpstr>
      <vt:lpstr>디자인 사용자 지정</vt:lpstr>
      <vt:lpstr>2_MasterPage 1</vt:lpstr>
      <vt:lpstr>1_디자인 사용자 지정</vt:lpstr>
      <vt:lpstr>8_1901</vt:lpstr>
      <vt:lpstr>3_1901</vt:lpstr>
      <vt:lpstr>2_디자인 사용자 지정</vt:lpstr>
      <vt:lpstr>28_1901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하나은행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EDW_파워포인트 문서 Template</dc:title>
  <dc:creator>SK C&amp;C / TaeHwan.Choi</dc:creator>
  <dc:description>'하나은행 정보분석 고도화 프로젝트'를 위한 MS-Power Point Free-Form Template</dc:description>
  <cp:lastModifiedBy>USER</cp:lastModifiedBy>
  <cp:revision>14226</cp:revision>
  <cp:lastPrinted>2022-12-15T01:43:19Z</cp:lastPrinted>
  <dcterms:created xsi:type="dcterms:W3CDTF">2000-02-18T11:05:13Z</dcterms:created>
  <dcterms:modified xsi:type="dcterms:W3CDTF">2023-10-31T12:38:52Z</dcterms:modified>
</cp:coreProperties>
</file>