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4164" r:id="rId1"/>
  </p:sldMasterIdLst>
  <p:notesMasterIdLst>
    <p:notesMasterId r:id="rId35"/>
  </p:notesMasterIdLst>
  <p:handoutMasterIdLst>
    <p:handoutMasterId r:id="rId36"/>
  </p:handoutMasterIdLst>
  <p:sldIdLst>
    <p:sldId id="6285" r:id="rId2"/>
    <p:sldId id="5949" r:id="rId3"/>
    <p:sldId id="5523" r:id="rId4"/>
    <p:sldId id="6261" r:id="rId5"/>
    <p:sldId id="6323" r:id="rId6"/>
    <p:sldId id="5524" r:id="rId7"/>
    <p:sldId id="6290" r:id="rId8"/>
    <p:sldId id="6289" r:id="rId9"/>
    <p:sldId id="6297" r:id="rId10"/>
    <p:sldId id="6298" r:id="rId11"/>
    <p:sldId id="6299" r:id="rId12"/>
    <p:sldId id="6300" r:id="rId13"/>
    <p:sldId id="6301" r:id="rId14"/>
    <p:sldId id="6302" r:id="rId15"/>
    <p:sldId id="6303" r:id="rId16"/>
    <p:sldId id="6304" r:id="rId17"/>
    <p:sldId id="6305" r:id="rId18"/>
    <p:sldId id="6306" r:id="rId19"/>
    <p:sldId id="6291" r:id="rId20"/>
    <p:sldId id="6309" r:id="rId21"/>
    <p:sldId id="6310" r:id="rId22"/>
    <p:sldId id="6311" r:id="rId23"/>
    <p:sldId id="6312" r:id="rId24"/>
    <p:sldId id="6313" r:id="rId25"/>
    <p:sldId id="6321" r:id="rId26"/>
    <p:sldId id="6314" r:id="rId27"/>
    <p:sldId id="6317" r:id="rId28"/>
    <p:sldId id="6319" r:id="rId29"/>
    <p:sldId id="6292" r:id="rId30"/>
    <p:sldId id="6316" r:id="rId31"/>
    <p:sldId id="6318" r:id="rId32"/>
    <p:sldId id="6293" r:id="rId33"/>
    <p:sldId id="6322" r:id="rId34"/>
  </p:sldIdLst>
  <p:sldSz cx="9906000" cy="6858000" type="A4"/>
  <p:notesSz cx="6797675" cy="9926638"/>
  <p:embeddedFontLst>
    <p:embeddedFont>
      <p:font typeface="Aharoni" panose="020B0600000101010101" charset="0"/>
      <p:bold r:id="rId37"/>
    </p:embeddedFont>
    <p:embeddedFont>
      <p:font typeface="맑은 고딕" panose="020B0503020000020004" pitchFamily="50" charset="-127"/>
      <p:regular r:id="rId38"/>
      <p:bold r:id="rId39"/>
    </p:embeddedFont>
    <p:embeddedFont>
      <p:font typeface="가는각진제목체" panose="020B0600000101010101" charset="-127"/>
      <p:regular r:id="rId40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1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sz="11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sz="11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sz="11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orient="horz">
          <p15:clr>
            <a:srgbClr val="A4A3A4"/>
          </p15:clr>
        </p15:guide>
        <p15:guide id="3" orient="horz" pos="164">
          <p15:clr>
            <a:srgbClr val="A4A3A4"/>
          </p15:clr>
        </p15:guide>
        <p15:guide id="4" orient="horz" pos="3929">
          <p15:clr>
            <a:srgbClr val="A4A3A4"/>
          </p15:clr>
        </p15:guide>
        <p15:guide id="5" pos="5979">
          <p15:clr>
            <a:srgbClr val="A4A3A4"/>
          </p15:clr>
        </p15:guide>
        <p15:guide id="6" pos="261">
          <p15:clr>
            <a:srgbClr val="A4A3A4"/>
          </p15:clr>
        </p15:guide>
        <p15:guide id="7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061"/>
    <a:srgbClr val="9A4B0B"/>
    <a:srgbClr val="17375E"/>
    <a:srgbClr val="4C4A42"/>
    <a:srgbClr val="215968"/>
    <a:srgbClr val="405875"/>
    <a:srgbClr val="BFBFBF"/>
    <a:srgbClr val="969696"/>
    <a:srgbClr val="9BBB59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0" autoAdjust="0"/>
    <p:restoredTop sz="96391" autoAdjust="0"/>
  </p:normalViewPr>
  <p:slideViewPr>
    <p:cSldViewPr showGuides="1">
      <p:cViewPr varScale="1">
        <p:scale>
          <a:sx n="118" d="100"/>
          <a:sy n="118" d="100"/>
        </p:scale>
        <p:origin x="126" y="876"/>
      </p:cViewPr>
      <p:guideLst>
        <p:guide orient="horz" pos="73"/>
        <p:guide orient="horz"/>
        <p:guide orient="horz" pos="164"/>
        <p:guide orient="horz" pos="3929"/>
        <p:guide pos="5979"/>
        <p:guide pos="261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6"/>
    </p:cViewPr>
  </p:sorterViewPr>
  <p:notesViewPr>
    <p:cSldViewPr showGuides="1">
      <p:cViewPr varScale="1">
        <p:scale>
          <a:sx n="107" d="100"/>
          <a:sy n="107" d="100"/>
        </p:scale>
        <p:origin x="3792" y="120"/>
      </p:cViewPr>
      <p:guideLst>
        <p:guide orient="horz" pos="3125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7" y="1"/>
            <a:ext cx="2946245" cy="495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5" rIns="93077" bIns="46535" numCol="1" anchor="t" anchorCtr="0" compatLnSpc="1">
            <a:prstTxWarp prst="textNoShape">
              <a:avLst/>
            </a:prstTxWarp>
          </a:bodyPr>
          <a:lstStyle>
            <a:lvl1pPr algn="l" defTabSz="931025" eaLnBrk="0" latinLnBrk="0" hangingPunct="0">
              <a:spcBef>
                <a:spcPct val="0"/>
              </a:spcBef>
              <a:buFontTx/>
              <a:buNone/>
              <a:defRPr sz="1300" b="1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 dirty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40" y="1"/>
            <a:ext cx="2946245" cy="495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5" rIns="93077" bIns="46535" numCol="1" anchor="t" anchorCtr="0" compatLnSpc="1">
            <a:prstTxWarp prst="textNoShape">
              <a:avLst/>
            </a:prstTxWarp>
          </a:bodyPr>
          <a:lstStyle>
            <a:lvl1pPr algn="r" defTabSz="931025" eaLnBrk="0" latinLnBrk="0" hangingPunct="0">
              <a:spcBef>
                <a:spcPct val="0"/>
              </a:spcBef>
              <a:buFontTx/>
              <a:buNone/>
              <a:defRPr sz="1300" b="1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fld id="{3E70AC8F-D829-4AB4-9694-ACF82C0AC6CE}" type="datetimeFigureOut">
              <a:rPr lang="ko-KR" altLang="en-US">
                <a:latin typeface="돋움체" pitchFamily="49" charset="-127"/>
                <a:ea typeface="돋움체" pitchFamily="49" charset="-127"/>
              </a:rPr>
              <a:pPr>
                <a:defRPr/>
              </a:pPr>
              <a:t>2023-10-31</a:t>
            </a:fld>
            <a:endParaRPr lang="en-US" altLang="ko-KR" dirty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572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7" y="9431507"/>
            <a:ext cx="2946245" cy="495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5" rIns="93077" bIns="46535" numCol="1" anchor="b" anchorCtr="0" compatLnSpc="1">
            <a:prstTxWarp prst="textNoShape">
              <a:avLst/>
            </a:prstTxWarp>
          </a:bodyPr>
          <a:lstStyle>
            <a:lvl1pPr algn="l" defTabSz="931025" eaLnBrk="0" latinLnBrk="0" hangingPunct="0">
              <a:spcBef>
                <a:spcPct val="0"/>
              </a:spcBef>
              <a:buFontTx/>
              <a:buNone/>
              <a:defRPr sz="1300" b="1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 dirty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3"/>
          </p:nvPr>
        </p:nvSpPr>
        <p:spPr>
          <a:xfrm>
            <a:off x="3851445" y="9428320"/>
            <a:ext cx="2944645" cy="496731"/>
          </a:xfrm>
          <a:prstGeom prst="rect">
            <a:avLst/>
          </a:prstGeom>
        </p:spPr>
        <p:txBody>
          <a:bodyPr vert="horz" lIns="91358" tIns="45678" rIns="91358" bIns="45678" rtlCol="0" anchor="b"/>
          <a:lstStyle>
            <a:lvl1pPr algn="r" eaLnBrk="0" latinLnBrk="0" hangingPunct="0">
              <a:spcBef>
                <a:spcPct val="0"/>
              </a:spcBef>
              <a:buFontTx/>
              <a:buNone/>
              <a:defRPr sz="1300" b="0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fld id="{73DFFBE1-11DC-4D0F-85CA-0EC37EB6DF06}" type="slidenum">
              <a:rPr lang="ko-KR" altLang="en-US">
                <a:latin typeface="돋움체" pitchFamily="49" charset="-127"/>
              </a:rPr>
              <a:pPr>
                <a:defRPr/>
              </a:pPr>
              <a:t>‹#›</a:t>
            </a:fld>
            <a:endParaRPr lang="ko-KR" altLang="en-US" dirty="0">
              <a:latin typeface="돋움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6540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7" y="1"/>
            <a:ext cx="2946245" cy="495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5" rIns="93077" bIns="46535" numCol="1" anchor="t" anchorCtr="0" compatLnSpc="1">
            <a:prstTxWarp prst="textNoShape">
              <a:avLst/>
            </a:prstTxWarp>
          </a:bodyPr>
          <a:lstStyle>
            <a:lvl1pPr algn="l" defTabSz="931025" eaLnBrk="1" latinLnBrk="1" hangingPunct="1">
              <a:spcBef>
                <a:spcPct val="0"/>
              </a:spcBef>
              <a:buFontTx/>
              <a:buNone/>
              <a:defRPr kumimoji="1" sz="1300" b="0">
                <a:latin typeface="돋움체" pitchFamily="49" charset="-127"/>
                <a:ea typeface="돋움체" pitchFamily="49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40" y="1"/>
            <a:ext cx="2946245" cy="495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5" rIns="93077" bIns="46535" numCol="1" anchor="t" anchorCtr="0" compatLnSpc="1">
            <a:prstTxWarp prst="textNoShape">
              <a:avLst/>
            </a:prstTxWarp>
          </a:bodyPr>
          <a:lstStyle>
            <a:lvl1pPr algn="r" defTabSz="931025" eaLnBrk="1" latinLnBrk="1" hangingPunct="1">
              <a:spcBef>
                <a:spcPct val="0"/>
              </a:spcBef>
              <a:buFontTx/>
              <a:buNone/>
              <a:defRPr kumimoji="1" sz="1300" b="0">
                <a:latin typeface="돋움체" pitchFamily="49" charset="-127"/>
                <a:ea typeface="돋움체" pitchFamily="49" charset="-127"/>
              </a:defRPr>
            </a:lvl1pPr>
          </a:lstStyle>
          <a:p>
            <a:pPr>
              <a:defRPr/>
            </a:pPr>
            <a:fld id="{FBAA2F02-8848-4848-ACBD-EFA2C7453F73}" type="datetimeFigureOut">
              <a:rPr lang="ko-KR" altLang="en-US" smtClean="0"/>
              <a:pPr>
                <a:defRPr/>
              </a:pPr>
              <a:t>2023-10-31</a:t>
            </a:fld>
            <a:endParaRPr lang="en-US" altLang="ko-KR" dirty="0"/>
          </a:p>
        </p:txBody>
      </p:sp>
      <p:sp>
        <p:nvSpPr>
          <p:cNvPr id="911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199" y="4714970"/>
            <a:ext cx="4987311" cy="4465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5" rIns="93077" bIns="465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문자열 유형을 편집하려면 누르십시오</a:t>
            </a:r>
            <a:r>
              <a:rPr lang="en-US" altLang="ko-KR" noProof="0" dirty="0" smtClean="0"/>
              <a:t>.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err="1" smtClean="0"/>
              <a:t>세째</a:t>
            </a:r>
            <a:r>
              <a:rPr lang="ko-KR" altLang="en-US" noProof="0" dirty="0" smtClean="0"/>
              <a:t> 수준</a:t>
            </a:r>
          </a:p>
          <a:p>
            <a:pPr lvl="3"/>
            <a:r>
              <a:rPr lang="ko-KR" altLang="en-US" noProof="0" dirty="0" err="1" smtClean="0"/>
              <a:t>네째</a:t>
            </a:r>
            <a:r>
              <a:rPr lang="ko-KR" altLang="en-US" noProof="0" dirty="0" smtClean="0"/>
              <a:t>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7" y="9431507"/>
            <a:ext cx="2946245" cy="495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5" rIns="93077" bIns="46535" numCol="1" anchor="b" anchorCtr="0" compatLnSpc="1">
            <a:prstTxWarp prst="textNoShape">
              <a:avLst/>
            </a:prstTxWarp>
          </a:bodyPr>
          <a:lstStyle>
            <a:lvl1pPr algn="l" defTabSz="931025" eaLnBrk="1" latinLnBrk="1" hangingPunct="1">
              <a:spcBef>
                <a:spcPct val="0"/>
              </a:spcBef>
              <a:buFontTx/>
              <a:buNone/>
              <a:defRPr kumimoji="1" sz="1300" b="0">
                <a:latin typeface="돋움체" pitchFamily="49" charset="-127"/>
                <a:ea typeface="돋움체" pitchFamily="49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40" y="9431507"/>
            <a:ext cx="2946245" cy="495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5" rIns="93077" bIns="46535" numCol="1" anchor="b" anchorCtr="0" compatLnSpc="1">
            <a:prstTxWarp prst="textNoShape">
              <a:avLst/>
            </a:prstTxWarp>
          </a:bodyPr>
          <a:lstStyle>
            <a:lvl1pPr algn="r" defTabSz="931025" eaLnBrk="1" latinLnBrk="1" hangingPunct="1">
              <a:spcBef>
                <a:spcPct val="0"/>
              </a:spcBef>
              <a:buFontTx/>
              <a:buNone/>
              <a:defRPr kumimoji="1" sz="1300" b="0">
                <a:latin typeface="돋움체" pitchFamily="49" charset="-127"/>
                <a:ea typeface="돋움체" pitchFamily="49" charset="-127"/>
              </a:defRPr>
            </a:lvl1pPr>
          </a:lstStyle>
          <a:p>
            <a:pPr>
              <a:defRPr/>
            </a:pPr>
            <a:fld id="{68FD68F0-C925-427C-BF5A-F74644F11B20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109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체" pitchFamily="49" charset="-127"/>
        <a:ea typeface="돋움체" pitchFamily="49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체" pitchFamily="49" charset="-127"/>
        <a:ea typeface="돋움체" pitchFamily="49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체" pitchFamily="49" charset="-127"/>
        <a:ea typeface="돋움체" pitchFamily="49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체" pitchFamily="49" charset="-127"/>
        <a:ea typeface="돋움체" pitchFamily="49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체" pitchFamily="49" charset="-127"/>
        <a:ea typeface="돋움체" pitchFamily="49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22613" y="509588"/>
            <a:ext cx="36814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6000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22613" y="509588"/>
            <a:ext cx="36814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849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22613" y="509588"/>
            <a:ext cx="36814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3698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22613" y="509588"/>
            <a:ext cx="36814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987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22613" y="509588"/>
            <a:ext cx="36814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765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22613" y="509588"/>
            <a:ext cx="36814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2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22613" y="509588"/>
            <a:ext cx="36814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0361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22613" y="509588"/>
            <a:ext cx="36814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317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공용양식\JBFG_CI signature\JBFG_CI signature-0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416" y="6550223"/>
            <a:ext cx="1080150" cy="18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4500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1" y="1122363"/>
            <a:ext cx="74295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1" y="3602038"/>
            <a:ext cx="7429500" cy="1655762"/>
          </a:xfrm>
        </p:spPr>
        <p:txBody>
          <a:bodyPr/>
          <a:lstStyle>
            <a:lvl1pPr marL="0" indent="0" algn="ctr">
              <a:buNone/>
              <a:defRPr sz="1801"/>
            </a:lvl1pPr>
            <a:lvl2pPr marL="342883" indent="0" algn="ctr">
              <a:buNone/>
              <a:defRPr sz="1501"/>
            </a:lvl2pPr>
            <a:lvl3pPr marL="685768" indent="0" algn="ctr">
              <a:buNone/>
              <a:defRPr sz="1350"/>
            </a:lvl3pPr>
            <a:lvl4pPr marL="1028651" indent="0" algn="ctr">
              <a:buNone/>
              <a:defRPr sz="1199"/>
            </a:lvl4pPr>
            <a:lvl5pPr marL="1371535" indent="0" algn="ctr">
              <a:buNone/>
              <a:defRPr sz="1199"/>
            </a:lvl5pPr>
            <a:lvl6pPr marL="1714418" indent="0" algn="ctr">
              <a:buNone/>
              <a:defRPr sz="1199"/>
            </a:lvl6pPr>
            <a:lvl7pPr marL="2057301" indent="0" algn="ctr">
              <a:buNone/>
              <a:defRPr sz="1199"/>
            </a:lvl7pPr>
            <a:lvl8pPr marL="2400186" indent="0" algn="ctr">
              <a:buNone/>
              <a:defRPr sz="1199"/>
            </a:lvl8pPr>
            <a:lvl9pPr marL="2743067" indent="0" algn="ctr">
              <a:buNone/>
              <a:defRPr sz="1199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812382" y="6356350"/>
            <a:ext cx="428650" cy="365125"/>
          </a:xfrm>
        </p:spPr>
        <p:txBody>
          <a:bodyPr/>
          <a:lstStyle/>
          <a:p>
            <a:fld id="{F103984E-A84D-4B6D-8C77-C00D89FFD0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553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4724414" y="6429929"/>
            <a:ext cx="4571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7F157-053A-4A00-B29A-9A0EE17C3A0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 bwMode="auto">
          <a:xfrm>
            <a:off x="23780" y="642918"/>
            <a:ext cx="9684000" cy="1588"/>
          </a:xfrm>
          <a:prstGeom prst="line">
            <a:avLst/>
          </a:prstGeom>
          <a:noFill/>
          <a:ln w="19050" cap="flat" cmpd="sng" algn="ctr">
            <a:solidFill>
              <a:srgbClr val="09A3D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직사각형 6"/>
          <p:cNvSpPr/>
          <p:nvPr userDrawn="1"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rgbClr val="09A3DF"/>
          </a:solidFill>
          <a:ln w="9525" algn="ctr">
            <a:solidFill>
              <a:srgbClr val="09A3DF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541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공용양식\JBFG_CI signature\JBFG_CI signature-03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8532104" y="6465569"/>
            <a:ext cx="1234504" cy="31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812382" y="6356350"/>
            <a:ext cx="428650" cy="365125"/>
          </a:xfrm>
        </p:spPr>
        <p:txBody>
          <a:bodyPr/>
          <a:lstStyle/>
          <a:p>
            <a:fld id="{F103984E-A84D-4B6D-8C77-C00D89FFD0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9624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0BF75-17AC-4902-BF60-9BF494CB53CD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B9D31-5B59-4A6A-8789-E67BA9B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47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339" r:id="rId2"/>
    <p:sldLayoutId id="2147484340" r:id="rId3"/>
    <p:sldLayoutId id="2147483895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28464" y="277391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제</a:t>
            </a:r>
            <a:r>
              <a:rPr kumimoji="0" lang="en-US" altLang="ko-KR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2</a:t>
            </a:r>
            <a:r>
              <a:rPr kumimoji="0" lang="ko-KR" alt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회</a:t>
            </a:r>
            <a:endParaRPr kumimoji="0" lang="en-US" altLang="ko-KR" sz="18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JB</a:t>
            </a:r>
            <a:r>
              <a:rPr lang="ko-KR" altLang="en-US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금융그룹 </a:t>
            </a:r>
            <a:endParaRPr lang="en-US" altLang="ko-KR" sz="18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데이터분석 경진대회 </a:t>
            </a:r>
            <a:endParaRPr kumimoji="0" lang="en-US" altLang="ko-KR" sz="18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32920" y="395454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2023.11. 1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16896" y="522920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DataLine</a:t>
            </a:r>
            <a:endParaRPr kumimoji="0" lang="en-US" altLang="ko-KR" sz="28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21024" y="1919734"/>
            <a:ext cx="69043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고객 유지 및 고객 관계 강화를 위한 고객 이탈 예측 모델링</a:t>
            </a:r>
            <a:endParaRPr kumimoji="0" lang="en-US" altLang="ko-KR" sz="3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0142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416496" y="226741"/>
            <a:ext cx="518457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09625">
              <a:spcBef>
                <a:spcPts val="0"/>
              </a:spcBef>
              <a:defRPr/>
            </a:pPr>
            <a:r>
              <a:rPr lang="en-US" altLang="ko-KR" sz="1800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맑은 고딕"/>
                <a:sym typeface="Wingdings" pitchFamily="2" charset="2"/>
              </a:rPr>
              <a:t>Ⅲ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. </a:t>
            </a:r>
            <a:r>
              <a:rPr lang="ko-KR" altLang="en-US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탐색적 데이터 분석</a:t>
            </a:r>
            <a:r>
              <a:rPr lang="en-US" altLang="ko-KR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(EDA)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j-cs"/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200472" y="692696"/>
            <a:ext cx="9433048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184712" tIns="0" rIns="0" bIns="0" anchor="ctr"/>
          <a:lstStyle>
            <a:defPPr>
              <a:defRPr lang="ko-KR"/>
            </a:defPPr>
            <a:lvl1pPr marL="285750" indent="-104775">
              <a:lnSpc>
                <a:spcPct val="120000"/>
              </a:lnSpc>
              <a:buFont typeface="Arial" panose="020B0604020202020204" pitchFamily="34" charset="0"/>
              <a:buChar char="•"/>
              <a:defRPr spc="-10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b="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수입규모별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</a:t>
            </a:r>
            <a:r>
              <a:rPr lang="ko-KR" altLang="en-US" b="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이탈율이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차이는 없음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. 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수입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규모 </a:t>
            </a:r>
            <a:r>
              <a:rPr lang="en-US" altLang="ko-KR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$60k 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이하인 고객의 점유율이 </a:t>
            </a:r>
            <a:r>
              <a:rPr lang="en-US" altLang="ko-KR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52.9%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로 해당 은행의 주요 </a:t>
            </a:r>
            <a:r>
              <a:rPr lang="ko-KR" altLang="en-US" b="0" dirty="0" err="1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고객층임을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알 수 있음</a:t>
            </a:r>
            <a:endParaRPr lang="en-US" altLang="ko-KR" b="0" dirty="0" smtClean="0"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120186" indent="-120186" defTabSz="946052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수입규모 </a:t>
            </a:r>
            <a:r>
              <a:rPr lang="en-US" altLang="ko-KR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$40k 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이하인 고객의 경우 신용한도 대비 사용금액이 높고</a:t>
            </a:r>
            <a:r>
              <a:rPr lang="en-US" altLang="ko-KR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, 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한도소진율이 높아서 신용한도를 높여줄 필요가 있음</a:t>
            </a:r>
            <a:endParaRPr lang="en-US" altLang="ko-KR" b="0" dirty="0" smtClean="0"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0" indent="0" defTabSz="946052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   -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평균 </a:t>
            </a:r>
            <a:r>
              <a:rPr lang="ko-KR" altLang="en-US" sz="1000" b="0" dirty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신용한도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($3,800</a:t>
            </a:r>
            <a:r>
              <a:rPr lang="en-US" altLang="ko-KR" sz="1000" b="0" dirty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), </a:t>
            </a:r>
            <a:r>
              <a:rPr lang="ko-KR" altLang="en-US" sz="1000" b="0" dirty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평균 사용금액</a:t>
            </a:r>
            <a:r>
              <a:rPr lang="en-US" altLang="ko-KR" sz="1000" b="0" dirty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($ 4,400), </a:t>
            </a:r>
            <a:r>
              <a:rPr lang="ko-KR" altLang="en-US" sz="1000" b="0" dirty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평균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한도 </a:t>
            </a:r>
            <a:r>
              <a:rPr lang="ko-KR" altLang="en-US" sz="1000" b="0" dirty="0" err="1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소진율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(37%) </a:t>
            </a:r>
          </a:p>
          <a:p>
            <a:pPr marL="171450" indent="-171450" defTabSz="946052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수입규모 </a:t>
            </a:r>
            <a:r>
              <a:rPr lang="en-US" altLang="ko-KR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$80k 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이상인 고객의 경우 신용한도 대비 사용금액이 낮고</a:t>
            </a:r>
            <a:r>
              <a:rPr lang="en-US" altLang="ko-KR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, 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한도 </a:t>
            </a:r>
            <a:r>
              <a:rPr lang="ko-KR" altLang="en-US" b="0" dirty="0" err="1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소진율이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낮아 신용한도를 재조정할 필요가 있음</a:t>
            </a:r>
            <a:endParaRPr lang="en-US" altLang="ko-KR" b="0" dirty="0" smtClean="0"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0" indent="0" defTabSz="946052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   - 80k ~ 100k :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평균 신용한도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($15,800),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평균 사용금액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($ 4,400),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평균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한도 </a:t>
            </a:r>
            <a:r>
              <a:rPr lang="ko-KR" altLang="en-US" sz="1000" b="0" dirty="0" err="1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소진율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(16%)    - 120k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이상  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: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평균 신용한도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($19,700),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평균 사용금액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($4,600),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평균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한도 </a:t>
            </a:r>
            <a:r>
              <a:rPr lang="ko-KR" altLang="en-US" sz="1000" b="0" dirty="0" err="1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소진율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(13%)</a:t>
            </a:r>
            <a:endParaRPr lang="ko-KR" altLang="en-US" sz="1000" b="0" dirty="0"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60738"/>
              </p:ext>
            </p:extLst>
          </p:nvPr>
        </p:nvGraphicFramePr>
        <p:xfrm>
          <a:off x="1606626" y="3068960"/>
          <a:ext cx="660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55979393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850200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5468"/>
                  </a:ext>
                </a:extLst>
              </a:tr>
            </a:tbl>
          </a:graphicData>
        </a:graphic>
      </p:graphicFrame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8625407" y="226741"/>
            <a:ext cx="10186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8096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수입규모</a:t>
            </a:r>
            <a:r>
              <a:rPr lang="en-US" altLang="ko-KR" sz="16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(</a:t>
            </a:r>
            <a:r>
              <a:rPr lang="en-US" altLang="ko-KR" sz="1600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imcome_cat</a:t>
            </a:r>
            <a:r>
              <a:rPr lang="en-US" altLang="ko-KR" sz="16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)</a:t>
            </a:r>
          </a:p>
        </p:txBody>
      </p:sp>
      <p:pic>
        <p:nvPicPr>
          <p:cNvPr id="7" name="그림 6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96427" y="1777486"/>
            <a:ext cx="4680000" cy="4680000"/>
          </a:xfrm>
          <a:prstGeom prst="rect">
            <a:avLst/>
          </a:prstGeom>
        </p:spPr>
      </p:pic>
      <p:pic>
        <p:nvPicPr>
          <p:cNvPr id="8" name="그림 7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779234"/>
            <a:ext cx="4680000" cy="468000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87F157-053A-4A00-B29A-9A0EE17C3A07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289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87F157-053A-4A00-B29A-9A0EE17C3A07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416496" y="226741"/>
            <a:ext cx="518457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09625">
              <a:spcBef>
                <a:spcPts val="0"/>
              </a:spcBef>
              <a:defRPr/>
            </a:pPr>
            <a:r>
              <a:rPr lang="en-US" altLang="ko-KR" sz="1800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맑은 고딕"/>
                <a:sym typeface="Wingdings" pitchFamily="2" charset="2"/>
              </a:rPr>
              <a:t>Ⅲ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. </a:t>
            </a:r>
            <a:r>
              <a:rPr lang="ko-KR" altLang="en-US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탐색적 데이터 분석</a:t>
            </a:r>
            <a:r>
              <a:rPr lang="en-US" altLang="ko-KR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(EDA)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j-cs"/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200472" y="764704"/>
            <a:ext cx="9433048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184712" tIns="0" rIns="0" bIns="0" anchor="ctr"/>
          <a:lstStyle>
            <a:defPPr>
              <a:defRPr lang="ko-KR"/>
            </a:defPPr>
            <a:lvl1pPr marL="285750" indent="-104775">
              <a:lnSpc>
                <a:spcPct val="120000"/>
              </a:lnSpc>
              <a:buFont typeface="Arial" panose="020B0604020202020204" pitchFamily="34" charset="0"/>
              <a:buChar char="•"/>
              <a:defRPr spc="-10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카드 종류별 분포는 블루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(93.3%), 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실버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(5.38%), 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골드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(1.15%), 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플래티넘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(0.19%)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로 상품의 출시 목적에 맞게 대상 고객을 확대할 필요가 있음</a:t>
            </a: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b="0" spc="0" noProof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실버</a:t>
            </a:r>
            <a:r>
              <a:rPr lang="en-US" altLang="ko-KR" b="0" spc="0" noProof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, </a:t>
            </a:r>
            <a:r>
              <a:rPr lang="ko-KR" altLang="en-US" b="0" spc="0" noProof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골드</a:t>
            </a:r>
            <a:r>
              <a:rPr lang="en-US" altLang="ko-KR" b="0" spc="0" noProof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, </a:t>
            </a:r>
            <a:r>
              <a:rPr lang="ko-KR" altLang="en-US" b="0" spc="0" noProof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플래티넘 카드는 사용금액 대비 신용한도가 높게 설정되어 </a:t>
            </a:r>
            <a:r>
              <a:rPr lang="ko-KR" altLang="en-US" b="0" spc="0" noProof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있고</a:t>
            </a:r>
            <a:r>
              <a:rPr lang="en-US" altLang="ko-KR" b="0" spc="0" noProof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, </a:t>
            </a:r>
            <a:r>
              <a:rPr lang="ko-KR" altLang="en-US" b="0" spc="0" noProof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한도 </a:t>
            </a:r>
            <a:r>
              <a:rPr lang="ko-KR" altLang="en-US" b="0" spc="0" noProof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소진율이</a:t>
            </a:r>
            <a:r>
              <a:rPr lang="ko-KR" altLang="en-US" b="0" spc="0" noProof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매우 낮음</a:t>
            </a:r>
            <a:endParaRPr lang="en-US" altLang="ko-KR" b="0" spc="0" noProof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플래티넘 카드의 </a:t>
            </a:r>
            <a:r>
              <a:rPr lang="ko-KR" altLang="en-US" b="0" dirty="0" err="1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이탈율이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상대적으로 높게 나타나고 있어 타사 카드 대비 수수료</a:t>
            </a:r>
            <a:r>
              <a:rPr lang="en-US" altLang="ko-KR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, 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혜택</a:t>
            </a:r>
            <a:r>
              <a:rPr lang="en-US" altLang="ko-KR" b="0" dirty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등을 검토하여 </a:t>
            </a:r>
            <a:r>
              <a:rPr lang="ko-KR" altLang="en-US" b="0" dirty="0" err="1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이탈율을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낮출 필요가 있음</a:t>
            </a:r>
            <a:endParaRPr lang="en-US" altLang="ko-KR" b="0" dirty="0" smtClean="0"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플래티넘 카드 소유자의 경우 다른 상품</a:t>
            </a:r>
            <a:r>
              <a:rPr lang="en-US" altLang="ko-KR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예금</a:t>
            </a:r>
            <a:r>
              <a:rPr lang="en-US" altLang="ko-KR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, 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대출</a:t>
            </a:r>
            <a:r>
              <a:rPr lang="en-US" altLang="ko-KR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, 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수익증권</a:t>
            </a:r>
            <a:r>
              <a:rPr lang="en-US" altLang="ko-KR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, 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방카</a:t>
            </a:r>
            <a:r>
              <a:rPr lang="en-US" altLang="ko-KR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, 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외환 등</a:t>
            </a:r>
            <a:r>
              <a:rPr lang="en-US" altLang="ko-KR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)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의 이탈 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영향을 줄 수 있으므로 수익성 차원에서 적극 대응할 필요가 있음</a:t>
            </a:r>
            <a:endParaRPr lang="en-US" altLang="ko-KR" b="0" dirty="0" smtClean="0"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60738"/>
              </p:ext>
            </p:extLst>
          </p:nvPr>
        </p:nvGraphicFramePr>
        <p:xfrm>
          <a:off x="1606626" y="3068960"/>
          <a:ext cx="660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55979393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850200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5468"/>
                  </a:ext>
                </a:extLst>
              </a:tr>
            </a:tbl>
          </a:graphicData>
        </a:graphic>
      </p:graphicFrame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8625407" y="226741"/>
            <a:ext cx="10186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8096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카드 종류</a:t>
            </a:r>
            <a:r>
              <a:rPr lang="en-US" altLang="ko-KR" sz="16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(</a:t>
            </a:r>
            <a:r>
              <a:rPr lang="en-US" altLang="ko-KR" sz="1600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card_type</a:t>
            </a:r>
            <a:r>
              <a:rPr lang="en-US" altLang="ko-KR" sz="16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)</a:t>
            </a:r>
          </a:p>
        </p:txBody>
      </p:sp>
      <p:pic>
        <p:nvPicPr>
          <p:cNvPr id="7" name="그림 6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00992" y="1772816"/>
            <a:ext cx="4680000" cy="4680000"/>
          </a:xfrm>
          <a:prstGeom prst="rect">
            <a:avLst/>
          </a:prstGeom>
        </p:spPr>
      </p:pic>
      <p:pic>
        <p:nvPicPr>
          <p:cNvPr id="8" name="그림 7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36260" y="1773336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1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416496" y="226741"/>
            <a:ext cx="518457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09625">
              <a:spcBef>
                <a:spcPts val="0"/>
              </a:spcBef>
              <a:defRPr/>
            </a:pPr>
            <a:r>
              <a:rPr lang="en-US" altLang="ko-KR" sz="1800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맑은 고딕"/>
                <a:sym typeface="Wingdings" pitchFamily="2" charset="2"/>
              </a:rPr>
              <a:t>Ⅲ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. </a:t>
            </a:r>
            <a:r>
              <a:rPr lang="ko-KR" altLang="en-US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탐색적 데이터 분석</a:t>
            </a:r>
            <a:r>
              <a:rPr lang="en-US" altLang="ko-KR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(EDA)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j-cs"/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200472" y="764704"/>
            <a:ext cx="9433048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184712" tIns="0" rIns="0" bIns="0" anchor="ctr"/>
          <a:lstStyle>
            <a:defPPr>
              <a:defRPr lang="ko-KR"/>
            </a:defPPr>
            <a:lvl1pPr marL="285750" indent="-104775">
              <a:lnSpc>
                <a:spcPct val="120000"/>
              </a:lnSpc>
              <a:buFont typeface="Arial" panose="020B0604020202020204" pitchFamily="34" charset="0"/>
              <a:buChar char="•"/>
              <a:defRPr spc="-10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현재 보유 상품 개수가 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1 ~ 2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개인 경우 평균 </a:t>
            </a:r>
            <a:r>
              <a:rPr lang="ko-KR" altLang="en-US" b="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사용금액과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</a:t>
            </a:r>
            <a:r>
              <a:rPr lang="ko-KR" altLang="en-US" b="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이탈율이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높게 나타나고 있음</a:t>
            </a: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0" lvl="0" indent="0" defTabSz="946052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  -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상품 보유 개수가 낮을 수록 소비성향이 강한 고객이고 보유 개수가 높을 수록 저축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성향이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강한 고객일 것으로 추정</a:t>
            </a:r>
            <a:endParaRPr lang="en-US" altLang="ko-KR" sz="1000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상품 보유 개수가 많을수록 </a:t>
            </a:r>
            <a:r>
              <a:rPr lang="ko-KR" altLang="en-US" b="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이탈율이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낮아짐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. 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상품 보유 개수가 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2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개 이하인 고객을 대상으로 </a:t>
            </a:r>
            <a:r>
              <a:rPr lang="en-US" altLang="ko-KR" b="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Corss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-Selling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을 통해 상품 개수를 늘릴 필요가 있음</a:t>
            </a: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0" indent="0" defTabSz="946052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   -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유지 고객 중앙값 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: 4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개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,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이탈 고객 중앙값 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: 3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개</a:t>
            </a:r>
            <a:endParaRPr lang="en-US" altLang="ko-KR" sz="1000" b="0" dirty="0" smtClean="0"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60738"/>
              </p:ext>
            </p:extLst>
          </p:nvPr>
        </p:nvGraphicFramePr>
        <p:xfrm>
          <a:off x="1606626" y="3068960"/>
          <a:ext cx="660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55979393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850200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5468"/>
                  </a:ext>
                </a:extLst>
              </a:tr>
            </a:tbl>
          </a:graphicData>
        </a:graphic>
      </p:graphicFrame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8625407" y="226741"/>
            <a:ext cx="10186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8096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현재 보유 상품 개수</a:t>
            </a:r>
            <a:r>
              <a:rPr lang="en-US" altLang="ko-KR" sz="16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(</a:t>
            </a:r>
            <a:r>
              <a:rPr lang="en-US" altLang="ko-KR" sz="1600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tot_product_count</a:t>
            </a:r>
            <a:r>
              <a:rPr lang="en-US" altLang="ko-KR" sz="16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)</a:t>
            </a:r>
          </a:p>
        </p:txBody>
      </p:sp>
      <p:pic>
        <p:nvPicPr>
          <p:cNvPr id="10" name="그림 9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2" y="1772816"/>
            <a:ext cx="4680000" cy="4680000"/>
          </a:xfrm>
          <a:prstGeom prst="rect">
            <a:avLst/>
          </a:prstGeom>
        </p:spPr>
      </p:pic>
      <p:pic>
        <p:nvPicPr>
          <p:cNvPr id="11" name="그림 10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773336"/>
            <a:ext cx="4680000" cy="468000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87F157-053A-4A00-B29A-9A0EE17C3A07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6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87F157-053A-4A00-B29A-9A0EE17C3A07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416496" y="226741"/>
            <a:ext cx="518457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09625">
              <a:spcBef>
                <a:spcPts val="0"/>
              </a:spcBef>
              <a:defRPr/>
            </a:pPr>
            <a:r>
              <a:rPr lang="en-US" altLang="ko-KR" sz="1800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맑은 고딕"/>
                <a:sym typeface="Wingdings" pitchFamily="2" charset="2"/>
              </a:rPr>
              <a:t>Ⅲ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. </a:t>
            </a:r>
            <a:r>
              <a:rPr lang="ko-KR" altLang="en-US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탐색적 데이터 분석</a:t>
            </a:r>
            <a:r>
              <a:rPr lang="en-US" altLang="ko-KR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(EDA)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j-cs"/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200472" y="764704"/>
            <a:ext cx="9433048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184712" tIns="0" rIns="0" bIns="0" anchor="ctr"/>
          <a:lstStyle>
            <a:defPPr>
              <a:defRPr lang="ko-KR"/>
            </a:defPPr>
            <a:lvl1pPr marL="285750" indent="-104775">
              <a:lnSpc>
                <a:spcPct val="120000"/>
              </a:lnSpc>
              <a:buFont typeface="Arial" panose="020B0604020202020204" pitchFamily="34" charset="0"/>
              <a:buChar char="•"/>
              <a:defRPr spc="-10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최근 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12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개월 동안 카드 거래가 없었던 개월 수가 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4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개월을 정점으로 </a:t>
            </a:r>
            <a:r>
              <a:rPr lang="ko-KR" altLang="en-US" b="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이탈율이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높아지고 이후 감소하는 경향을 보임</a:t>
            </a: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0" lvl="0" indent="0" defTabSz="946052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   </a:t>
            </a:r>
            <a:r>
              <a:rPr lang="en-US" altLang="ko-KR" sz="1000" b="0" dirty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- 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1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개월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(0.04), 2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개월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(0.15), 3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개월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(0.21), 4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개월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(0.30)</a:t>
            </a:r>
            <a:endParaRPr lang="en-US" altLang="ko-KR" sz="1000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b="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이탈율을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방지하기 위해 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1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개월부터 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4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개월을 구분하여 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Wake-Up 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마케팅을 실시할 필요가 있음</a:t>
            </a: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0" lvl="0" indent="0" defTabSz="946052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   </a:t>
            </a:r>
            <a:r>
              <a:rPr lang="en-US" altLang="ko-KR" sz="1000" b="0" dirty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-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카드 거래가 없는 </a:t>
            </a:r>
            <a:r>
              <a:rPr lang="ko-KR" altLang="en-US" sz="100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최초 </a:t>
            </a:r>
            <a:r>
              <a:rPr lang="en-US" altLang="ko-KR" sz="100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개월 구간이 고객 </a:t>
            </a:r>
            <a:r>
              <a:rPr lang="ko-KR" altLang="en-US" sz="1000" dirty="0" err="1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이탈방지의</a:t>
            </a:r>
            <a:r>
              <a:rPr lang="ko-KR" altLang="en-US" sz="100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골든 타임</a:t>
            </a:r>
            <a:endParaRPr lang="en-US" altLang="ko-KR" sz="1000" dirty="0" smtClean="0"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60738"/>
              </p:ext>
            </p:extLst>
          </p:nvPr>
        </p:nvGraphicFramePr>
        <p:xfrm>
          <a:off x="1606626" y="3068960"/>
          <a:ext cx="660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55979393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850200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5468"/>
                  </a:ext>
                </a:extLst>
              </a:tr>
            </a:tbl>
          </a:graphicData>
        </a:graphic>
      </p:graphicFrame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8625407" y="226741"/>
            <a:ext cx="10186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8096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최근 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12</a:t>
            </a: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개월 동안 카드 거래가 없었던 개월 수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(months_inact_for_12m)</a:t>
            </a:r>
          </a:p>
        </p:txBody>
      </p:sp>
      <p:pic>
        <p:nvPicPr>
          <p:cNvPr id="5" name="그림 4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00992" y="1773336"/>
            <a:ext cx="4680000" cy="4680000"/>
          </a:xfrm>
          <a:prstGeom prst="rect">
            <a:avLst/>
          </a:prstGeom>
        </p:spPr>
      </p:pic>
      <p:pic>
        <p:nvPicPr>
          <p:cNvPr id="7" name="그림 6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53520" y="1773336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0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416496" y="226741"/>
            <a:ext cx="518457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09625">
              <a:spcBef>
                <a:spcPts val="0"/>
              </a:spcBef>
              <a:defRPr/>
            </a:pPr>
            <a:r>
              <a:rPr lang="en-US" altLang="ko-KR" sz="1800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맑은 고딕"/>
                <a:sym typeface="Wingdings" pitchFamily="2" charset="2"/>
              </a:rPr>
              <a:t>Ⅲ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. </a:t>
            </a:r>
            <a:r>
              <a:rPr lang="ko-KR" altLang="en-US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탐색적 데이터 분석</a:t>
            </a:r>
            <a:r>
              <a:rPr lang="en-US" altLang="ko-KR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(EDA)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j-cs"/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200472" y="764704"/>
            <a:ext cx="9433048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184712" tIns="0" rIns="0" bIns="0" anchor="ctr"/>
          <a:lstStyle>
            <a:defPPr>
              <a:defRPr lang="ko-KR"/>
            </a:defPPr>
            <a:lvl1pPr marL="285750" indent="-104775">
              <a:lnSpc>
                <a:spcPct val="120000"/>
              </a:lnSpc>
              <a:buFont typeface="Arial" panose="020B0604020202020204" pitchFamily="34" charset="0"/>
              <a:buChar char="•"/>
              <a:defRPr spc="-10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접촉 건수가 많을수록 </a:t>
            </a:r>
            <a:r>
              <a:rPr lang="ko-KR" altLang="en-US" b="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이탈율이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높아지는 경향을 보이고 있으며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, 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이는 연체 독촉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, 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직원 서비스 불만족으로 이탈하는 것으로 추정 됨</a:t>
            </a: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신용카드 담당부서에서 연체 독촉 프로세스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, </a:t>
            </a:r>
            <a:r>
              <a:rPr lang="ko-KR" altLang="en-US" b="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대고객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응대 가이드를 점검하고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, 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주기적으로 접촉 이력을 분석할 필요가 있음</a:t>
            </a:r>
            <a:endParaRPr lang="en-US" altLang="ko-KR" sz="1000" dirty="0" smtClean="0"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60738"/>
              </p:ext>
            </p:extLst>
          </p:nvPr>
        </p:nvGraphicFramePr>
        <p:xfrm>
          <a:off x="1606626" y="3068960"/>
          <a:ext cx="660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55979393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850200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5468"/>
                  </a:ext>
                </a:extLst>
              </a:tr>
            </a:tbl>
          </a:graphicData>
        </a:graphic>
      </p:graphicFrame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8625407" y="226741"/>
            <a:ext cx="10186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8096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최근 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12</a:t>
            </a: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개월 동안 연락 횟수 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(contact_cnt_for_12m)</a:t>
            </a:r>
          </a:p>
        </p:txBody>
      </p:sp>
      <p:pic>
        <p:nvPicPr>
          <p:cNvPr id="10" name="그림 9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00992" y="1773336"/>
            <a:ext cx="4680000" cy="4680000"/>
          </a:xfrm>
          <a:prstGeom prst="rect">
            <a:avLst/>
          </a:prstGeom>
        </p:spPr>
      </p:pic>
      <p:pic>
        <p:nvPicPr>
          <p:cNvPr id="11" name="그림 10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53520" y="1772816"/>
            <a:ext cx="4680000" cy="468000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87F157-053A-4A00-B29A-9A0EE17C3A07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066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87F157-053A-4A00-B29A-9A0EE17C3A07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416496" y="226741"/>
            <a:ext cx="518457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09625">
              <a:spcBef>
                <a:spcPts val="0"/>
              </a:spcBef>
              <a:defRPr/>
            </a:pPr>
            <a:r>
              <a:rPr lang="en-US" altLang="ko-KR" sz="1800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맑은 고딕"/>
                <a:sym typeface="Wingdings" pitchFamily="2" charset="2"/>
              </a:rPr>
              <a:t>Ⅲ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. </a:t>
            </a:r>
            <a:r>
              <a:rPr lang="ko-KR" altLang="en-US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탐색적 데이터 분석</a:t>
            </a:r>
            <a:r>
              <a:rPr lang="en-US" altLang="ko-KR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(EDA)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j-cs"/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200472" y="764704"/>
            <a:ext cx="9433048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184712" tIns="0" rIns="0" bIns="0" anchor="ctr"/>
          <a:lstStyle>
            <a:defPPr>
              <a:defRPr lang="ko-KR"/>
            </a:defPPr>
            <a:lvl1pPr marL="285750" indent="-104775">
              <a:lnSpc>
                <a:spcPct val="120000"/>
              </a:lnSpc>
              <a:buFont typeface="Arial" panose="020B0604020202020204" pitchFamily="34" charset="0"/>
              <a:buChar char="•"/>
              <a:defRPr spc="-10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카드 한도가 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$5,000 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이하의 고객이 전체 대비 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52.9%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로 높은 분포를 보이고 있으며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, 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이탈 </a:t>
            </a:r>
            <a:r>
              <a:rPr lang="ko-KR" altLang="en-US" b="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고객수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및 </a:t>
            </a:r>
            <a:r>
              <a:rPr lang="ko-KR" altLang="en-US" b="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이탈율이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높음</a:t>
            </a: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카드 한도가 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$10,000 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이하의 별 한도 </a:t>
            </a:r>
            <a:r>
              <a:rPr lang="ko-KR" altLang="en-US" b="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소진율이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높고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, 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사용가능 신용한도가 낮으므로 이에 대한 불만으로 </a:t>
            </a:r>
            <a:r>
              <a:rPr lang="ko-KR" altLang="en-US" b="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이탈율이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높아질 우려가 있어 해당 구간의 카드 한도를 검토하여 증액할 필요가 있음</a:t>
            </a: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0" lvl="0" indent="0" defTabSz="946052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   </a:t>
            </a:r>
            <a:r>
              <a:rPr lang="en-US" altLang="ko-KR" sz="1000" b="0" dirty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-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카드 한도 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$5,000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불 이하 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: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카드 한도 평균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($2,700),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사용금액 평균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($4,000),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한도 </a:t>
            </a:r>
            <a:r>
              <a:rPr lang="ko-KR" altLang="en-US" sz="1000" b="0" dirty="0" err="1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소진율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(42%)</a:t>
            </a:r>
            <a:endParaRPr lang="en-US" altLang="ko-KR" sz="1000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60738"/>
              </p:ext>
            </p:extLst>
          </p:nvPr>
        </p:nvGraphicFramePr>
        <p:xfrm>
          <a:off x="1606626" y="3068960"/>
          <a:ext cx="660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55979393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850200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5468"/>
                  </a:ext>
                </a:extLst>
              </a:tr>
            </a:tbl>
          </a:graphicData>
        </a:graphic>
      </p:graphicFrame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8625407" y="226741"/>
            <a:ext cx="10186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8096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카드 한도 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(</a:t>
            </a:r>
            <a:r>
              <a:rPr lang="en-US" altLang="ko-KR" sz="1400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credit_line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)</a:t>
            </a:r>
          </a:p>
        </p:txBody>
      </p:sp>
      <p:pic>
        <p:nvPicPr>
          <p:cNvPr id="5" name="그림 4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2" y="1773336"/>
            <a:ext cx="4680000" cy="4680000"/>
          </a:xfrm>
          <a:prstGeom prst="rect">
            <a:avLst/>
          </a:prstGeom>
        </p:spPr>
      </p:pic>
      <p:pic>
        <p:nvPicPr>
          <p:cNvPr id="7" name="그림 6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53520" y="1773336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9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87F157-053A-4A00-B29A-9A0EE17C3A07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416496" y="226741"/>
            <a:ext cx="518457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09625">
              <a:spcBef>
                <a:spcPts val="0"/>
              </a:spcBef>
              <a:defRPr/>
            </a:pPr>
            <a:r>
              <a:rPr lang="en-US" altLang="ko-KR" sz="1800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맑은 고딕"/>
                <a:sym typeface="Wingdings" pitchFamily="2" charset="2"/>
              </a:rPr>
              <a:t>Ⅲ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. </a:t>
            </a:r>
            <a:r>
              <a:rPr lang="ko-KR" altLang="en-US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탐색적 데이터 분석</a:t>
            </a:r>
            <a:r>
              <a:rPr lang="en-US" altLang="ko-KR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(EDA)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j-cs"/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200472" y="764704"/>
            <a:ext cx="9433048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184712" tIns="0" rIns="0" bIns="0" anchor="ctr"/>
          <a:lstStyle>
            <a:defPPr>
              <a:defRPr lang="ko-KR"/>
            </a:defPPr>
            <a:lvl1pPr marL="285750" indent="-104775">
              <a:lnSpc>
                <a:spcPct val="120000"/>
              </a:lnSpc>
              <a:buFont typeface="Arial" panose="020B0604020202020204" pitchFamily="34" charset="0"/>
              <a:buChar char="•"/>
              <a:defRPr spc="-10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b="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리볼링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잔액이 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$500 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이하 와 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$2,500 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이상인 구간의 </a:t>
            </a:r>
            <a:r>
              <a:rPr lang="ko-KR" altLang="en-US" b="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이탈율이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높게 나타나고 있음</a:t>
            </a: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0" lvl="0" indent="0" defTabSz="946052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   </a:t>
            </a:r>
            <a:r>
              <a:rPr lang="en-US" altLang="ko-KR" sz="1000" b="0" dirty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- </a:t>
            </a:r>
            <a:r>
              <a:rPr lang="ko-KR" altLang="en-US" sz="1000" b="0" dirty="0" err="1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리볼빙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잔액 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$500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</a:t>
            </a:r>
            <a:r>
              <a:rPr lang="ko-KR" altLang="en-US" sz="1000" b="0" dirty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이하 </a:t>
            </a:r>
            <a:r>
              <a:rPr lang="ko-KR" altLang="en-US" sz="1000" b="0" dirty="0" err="1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이탈율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: 38%, $2,500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이상 </a:t>
            </a:r>
            <a:r>
              <a:rPr lang="ko-KR" altLang="en-US" sz="1000" b="0" dirty="0" err="1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이탈율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: 31%</a:t>
            </a:r>
            <a:endParaRPr lang="en-US" altLang="ko-KR" sz="1000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b="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리볼빙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잔액이 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$500 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이상이고 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$2,500 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이하의 구간의 </a:t>
            </a:r>
            <a:r>
              <a:rPr lang="ko-KR" altLang="en-US" b="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이탈율은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안정적인 경향을 나타내고 있어 </a:t>
            </a:r>
            <a:r>
              <a:rPr lang="ko-KR" altLang="en-US" b="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리볼빙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한도를 조정할 필요가 있음</a:t>
            </a: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60738"/>
              </p:ext>
            </p:extLst>
          </p:nvPr>
        </p:nvGraphicFramePr>
        <p:xfrm>
          <a:off x="1606626" y="3068960"/>
          <a:ext cx="660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55979393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850200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5468"/>
                  </a:ext>
                </a:extLst>
              </a:tr>
            </a:tbl>
          </a:graphicData>
        </a:graphic>
      </p:graphicFrame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8625407" y="226741"/>
            <a:ext cx="10186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8096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리볼빙</a:t>
            </a: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 잔액 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(</a:t>
            </a:r>
            <a:r>
              <a:rPr lang="en-US" altLang="ko-KR" sz="1400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tot_revol_balance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)</a:t>
            </a:r>
          </a:p>
        </p:txBody>
      </p:sp>
      <p:pic>
        <p:nvPicPr>
          <p:cNvPr id="6" name="그림 5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00992" y="1773336"/>
            <a:ext cx="4680000" cy="4680000"/>
          </a:xfrm>
          <a:prstGeom prst="rect">
            <a:avLst/>
          </a:prstGeom>
        </p:spPr>
      </p:pic>
      <p:pic>
        <p:nvPicPr>
          <p:cNvPr id="8" name="그림 7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53520" y="1773336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6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87F157-053A-4A00-B29A-9A0EE17C3A07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416496" y="226741"/>
            <a:ext cx="518457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09625">
              <a:spcBef>
                <a:spcPts val="0"/>
              </a:spcBef>
              <a:defRPr/>
            </a:pPr>
            <a:r>
              <a:rPr lang="en-US" altLang="ko-KR" sz="1800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맑은 고딕"/>
                <a:sym typeface="Wingdings" pitchFamily="2" charset="2"/>
              </a:rPr>
              <a:t>Ⅲ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. </a:t>
            </a:r>
            <a:r>
              <a:rPr lang="ko-KR" altLang="en-US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탐색적 데이터 분석</a:t>
            </a:r>
            <a:r>
              <a:rPr lang="en-US" altLang="ko-KR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(EDA)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j-cs"/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200472" y="764704"/>
            <a:ext cx="9433048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184712" tIns="0" rIns="0" bIns="0" anchor="ctr"/>
          <a:lstStyle>
            <a:defPPr>
              <a:defRPr lang="ko-KR"/>
            </a:defPPr>
            <a:lvl1pPr marL="285750" indent="-104775">
              <a:lnSpc>
                <a:spcPct val="120000"/>
              </a:lnSpc>
              <a:buFont typeface="Arial" panose="020B0604020202020204" pitchFamily="34" charset="0"/>
              <a:buChar char="•"/>
              <a:defRPr spc="-10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1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분기 대비 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4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분기의 거래금액이 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0.5 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이하인 경우 </a:t>
            </a:r>
            <a:r>
              <a:rPr lang="ko-KR" altLang="en-US" b="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이탈율이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높음</a:t>
            </a: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매 분기별 거래 금액 비율을 검토하여 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0.5 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이하인 고객을 대상으로 </a:t>
            </a:r>
            <a:r>
              <a:rPr lang="ko-KR" altLang="en-US" b="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매스마케팅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이용에 따른 감사 인사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,  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혜택 안내 등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)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할 필요가 있음</a:t>
            </a: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60738"/>
              </p:ext>
            </p:extLst>
          </p:nvPr>
        </p:nvGraphicFramePr>
        <p:xfrm>
          <a:off x="1606626" y="3068960"/>
          <a:ext cx="660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55979393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850200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5468"/>
                  </a:ext>
                </a:extLst>
              </a:tr>
            </a:tbl>
          </a:graphicData>
        </a:graphic>
      </p:graphicFrame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8625407" y="226741"/>
            <a:ext cx="10186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8096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1</a:t>
            </a: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분기 대비 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4</a:t>
            </a: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분기의 거래 금액 비율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(tot_amt_ratio_q4_q1)</a:t>
            </a:r>
          </a:p>
        </p:txBody>
      </p:sp>
      <p:pic>
        <p:nvPicPr>
          <p:cNvPr id="5" name="그림 4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00992" y="1773336"/>
            <a:ext cx="4680000" cy="4680000"/>
          </a:xfrm>
          <a:prstGeom prst="rect">
            <a:avLst/>
          </a:prstGeom>
        </p:spPr>
      </p:pic>
      <p:pic>
        <p:nvPicPr>
          <p:cNvPr id="7" name="그림 6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53520" y="1775564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70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87F157-053A-4A00-B29A-9A0EE17C3A07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416496" y="226741"/>
            <a:ext cx="518457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09625">
              <a:spcBef>
                <a:spcPts val="0"/>
              </a:spcBef>
              <a:defRPr/>
            </a:pPr>
            <a:r>
              <a:rPr lang="en-US" altLang="ko-KR" sz="1800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맑은 고딕"/>
                <a:sym typeface="Wingdings" pitchFamily="2" charset="2"/>
              </a:rPr>
              <a:t>Ⅲ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. </a:t>
            </a:r>
            <a:r>
              <a:rPr lang="ko-KR" altLang="en-US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탐색적 데이터 분석</a:t>
            </a:r>
            <a:r>
              <a:rPr lang="en-US" altLang="ko-KR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(EDA)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j-cs"/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200472" y="764704"/>
            <a:ext cx="9433048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184712" tIns="0" rIns="0" bIns="0" anchor="ctr"/>
          <a:lstStyle>
            <a:defPPr>
              <a:defRPr lang="ko-KR"/>
            </a:defPPr>
            <a:lvl1pPr marL="285750" indent="-104775">
              <a:lnSpc>
                <a:spcPct val="120000"/>
              </a:lnSpc>
              <a:buFont typeface="Arial" panose="020B0604020202020204" pitchFamily="34" charset="0"/>
              <a:buChar char="•"/>
              <a:defRPr spc="-10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최근 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12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개월 동안 </a:t>
            </a:r>
            <a:r>
              <a:rPr lang="ko-KR" altLang="en-US" b="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거래횟수가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적을 수록 </a:t>
            </a:r>
            <a:r>
              <a:rPr lang="ko-KR" altLang="en-US" b="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이탈율은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높아지는 경향을 보이고 있음</a:t>
            </a: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0" lvl="0" indent="0" defTabSz="946052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   - </a:t>
            </a:r>
            <a:r>
              <a:rPr lang="ko-KR" altLang="en-US" sz="1000" b="0" dirty="0" err="1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거래횟수가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50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번 이하인 고객의 </a:t>
            </a:r>
            <a:r>
              <a:rPr lang="ko-KR" altLang="en-US" sz="1000" b="0" dirty="0" err="1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이탈율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: 40%</a:t>
            </a:r>
            <a:endParaRPr lang="en-US" altLang="ko-KR" sz="1000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주기적으로 거래 횟수 분포 데이터를 이용하여 </a:t>
            </a:r>
            <a:r>
              <a:rPr lang="en-US" altLang="ko-KR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50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번 이하의 고객을 식별하고 대응할 필요가 있음</a:t>
            </a: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60738"/>
              </p:ext>
            </p:extLst>
          </p:nvPr>
        </p:nvGraphicFramePr>
        <p:xfrm>
          <a:off x="1606626" y="3068960"/>
          <a:ext cx="660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55979393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850200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5468"/>
                  </a:ext>
                </a:extLst>
              </a:tr>
            </a:tbl>
          </a:graphicData>
        </a:graphic>
      </p:graphicFrame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8625407" y="226741"/>
            <a:ext cx="10186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8096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최근 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12</a:t>
            </a: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개월 동안의 거래 횟수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 (tot_trans_cnt_for_12m)</a:t>
            </a:r>
          </a:p>
        </p:txBody>
      </p:sp>
      <p:pic>
        <p:nvPicPr>
          <p:cNvPr id="6" name="그림 5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968622" y="1772816"/>
            <a:ext cx="4680000" cy="4680000"/>
          </a:xfrm>
          <a:prstGeom prst="rect">
            <a:avLst/>
          </a:prstGeom>
        </p:spPr>
      </p:pic>
      <p:pic>
        <p:nvPicPr>
          <p:cNvPr id="8" name="그림 7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00472" y="1773336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7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488504" y="1853450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8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Ⅳ</a:t>
            </a: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. </a:t>
            </a:r>
            <a:r>
              <a:rPr kumimoji="0" lang="ko-KR" alt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이탈고객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 예측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굴림" pitchFamily="50" charset="-127"/>
              <a:cs typeface="Aharoni" panose="02010803020104030203" pitchFamily="2" charset="-79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907219"/>
              </p:ext>
            </p:extLst>
          </p:nvPr>
        </p:nvGraphicFramePr>
        <p:xfrm>
          <a:off x="4304928" y="3501008"/>
          <a:ext cx="5040000" cy="1296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0">
                  <a:extLst>
                    <a:ext uri="{9D8B030D-6E8A-4147-A177-3AD203B41FA5}">
                      <a16:colId xmlns:a16="http://schemas.microsoft.com/office/drawing/2014/main" val="3203060625"/>
                    </a:ext>
                  </a:extLst>
                </a:gridCol>
              </a:tblGrid>
              <a:tr h="432001">
                <a:tc>
                  <a:txBody>
                    <a:bodyPr/>
                    <a:lstStyle/>
                    <a:p>
                      <a:pPr marL="0" marR="0" lvl="0" indent="0" algn="l" defTabSz="9305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전처리</a:t>
                      </a:r>
                      <a:r>
                        <a:rPr lang="en-US" altLang="ko-KR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(Pre-</a:t>
                      </a:r>
                      <a:r>
                        <a:rPr lang="en-US" altLang="ko-KR" sz="1800" b="1" kern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Porcessing</a:t>
                      </a:r>
                      <a:r>
                        <a:rPr lang="en-US" altLang="ko-KR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1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9" marB="45719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189152"/>
                  </a:ext>
                </a:extLst>
              </a:tr>
              <a:tr h="432001">
                <a:tc>
                  <a:txBody>
                    <a:bodyPr/>
                    <a:lstStyle/>
                    <a:p>
                      <a:pPr marL="0" marR="0" lvl="0" indent="0" algn="l" defTabSz="9305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ko-KR" altLang="en-US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1" kern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r>
                        <a:rPr lang="ko-KR" altLang="en-US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학습</a:t>
                      </a:r>
                    </a:p>
                  </a:txBody>
                  <a:tcPr marT="45719" marB="45719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909176"/>
                  </a:ext>
                </a:extLst>
              </a:tr>
              <a:tr h="432001">
                <a:tc>
                  <a:txBody>
                    <a:bodyPr/>
                    <a:lstStyle/>
                    <a:p>
                      <a:pPr marL="0" marR="0" lvl="0" indent="0" algn="l" defTabSz="9305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800" b="1" kern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하이퍼</a:t>
                      </a:r>
                      <a:r>
                        <a:rPr lang="ko-KR" altLang="en-US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1" kern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파라미터</a:t>
                      </a:r>
                      <a:r>
                        <a:rPr lang="ko-KR" altLang="en-US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튜닝</a:t>
                      </a:r>
                    </a:p>
                  </a:txBody>
                  <a:tcPr marT="45719" marB="45719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954087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3984E-A84D-4B6D-8C77-C00D89FFD0AB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457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1233284" y="1340768"/>
            <a:ext cx="7432434" cy="45719"/>
          </a:xfrm>
          <a:custGeom>
            <a:avLst/>
            <a:gdLst>
              <a:gd name="connsiteX0" fmla="*/ 0 w 8334302"/>
              <a:gd name="connsiteY0" fmla="*/ 0 h 0"/>
              <a:gd name="connsiteX1" fmla="*/ 8334302 w 833430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34302">
                <a:moveTo>
                  <a:pt x="0" y="0"/>
                </a:moveTo>
                <a:lnTo>
                  <a:pt x="8334302" y="0"/>
                </a:lnTo>
              </a:path>
            </a:pathLst>
          </a:custGeom>
          <a:noFill/>
          <a:ln w="19050" cap="rnd">
            <a:solidFill>
              <a:schemeClr val="bg1"/>
            </a:solidFill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자유형 24"/>
          <p:cNvSpPr/>
          <p:nvPr/>
        </p:nvSpPr>
        <p:spPr>
          <a:xfrm>
            <a:off x="1233284" y="5661248"/>
            <a:ext cx="7432434" cy="45719"/>
          </a:xfrm>
          <a:custGeom>
            <a:avLst/>
            <a:gdLst>
              <a:gd name="connsiteX0" fmla="*/ 0 w 8334302"/>
              <a:gd name="connsiteY0" fmla="*/ 0 h 0"/>
              <a:gd name="connsiteX1" fmla="*/ 8334302 w 833430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34302">
                <a:moveTo>
                  <a:pt x="0" y="0"/>
                </a:moveTo>
                <a:lnTo>
                  <a:pt x="8334302" y="0"/>
                </a:lnTo>
              </a:path>
            </a:pathLst>
          </a:custGeom>
          <a:noFill/>
          <a:ln w="19050" cap="rnd">
            <a:solidFill>
              <a:schemeClr val="bg1"/>
            </a:solidFill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62987" y="1547129"/>
            <a:ext cx="7263095" cy="369332"/>
            <a:chOff x="1289738" y="820086"/>
            <a:chExt cx="726309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6756932" y="871247"/>
              <a:ext cx="1107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----------------</a:t>
              </a:r>
              <a:endPara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89738" y="820086"/>
              <a:ext cx="3560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haroni" panose="02010803020104030203" pitchFamily="2" charset="-79"/>
                </a:rPr>
                <a:t>Ⅰ. </a:t>
              </a: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haroni" panose="02010803020104030203" pitchFamily="2" charset="-79"/>
                </a:rPr>
                <a:t> </a:t>
              </a:r>
              <a:r>
                <a:rPr lang="ko-KR" altLang="en-US" sz="1800" dirty="0" smtClean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haroni" panose="02010803020104030203" pitchFamily="2" charset="-79"/>
                </a:rPr>
                <a:t>개요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39175" y="853317"/>
              <a:ext cx="71365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 p2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362987" y="2987701"/>
            <a:ext cx="7275762" cy="369332"/>
            <a:chOff x="1280592" y="2620286"/>
            <a:chExt cx="7275762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1280592" y="2620286"/>
              <a:ext cx="540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haroni" panose="02010803020104030203" pitchFamily="2" charset="-79"/>
                </a:rPr>
                <a:t>Ⅲ.  </a:t>
              </a: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haroni" panose="02010803020104030203" pitchFamily="2" charset="-79"/>
                </a:rPr>
                <a:t>탐색적 분석</a:t>
              </a: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haroni" panose="02010803020104030203" pitchFamily="2" charset="-79"/>
                </a:rPr>
                <a:t>(EDA)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60455" y="2651829"/>
              <a:ext cx="1107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----------------</a:t>
              </a:r>
              <a:endPara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842697" y="2633899"/>
              <a:ext cx="713657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 </a:t>
              </a:r>
              <a:r>
                <a:rPr kumimoji="0" lang="en-US" altLang="ko-K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p7</a:t>
              </a:r>
              <a:endPara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362987" y="3707987"/>
            <a:ext cx="7317701" cy="369332"/>
            <a:chOff x="1290752" y="5483001"/>
            <a:chExt cx="7317701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1290752" y="5483001"/>
              <a:ext cx="5390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haroni" panose="02010803020104030203" pitchFamily="2" charset="-79"/>
                </a:rPr>
                <a:t>Ⅳ.  </a:t>
              </a:r>
              <a:r>
                <a:rPr kumimoji="0" lang="ko-KR" altLang="en-US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haroni" panose="02010803020104030203" pitchFamily="2" charset="-79"/>
                </a:rPr>
                <a:t>이탈고객</a:t>
              </a: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haroni" panose="02010803020104030203" pitchFamily="2" charset="-79"/>
                </a:rPr>
                <a:t> 예측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60455" y="5525909"/>
              <a:ext cx="1107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----------------</a:t>
              </a:r>
              <a:endPara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790601" y="5507979"/>
              <a:ext cx="81785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 </a:t>
              </a:r>
              <a:r>
                <a:rPr kumimoji="0" lang="en-US" altLang="ko-K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p18</a:t>
              </a:r>
              <a:endPara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362987" y="4428273"/>
            <a:ext cx="7314178" cy="369332"/>
            <a:chOff x="1290752" y="5939988"/>
            <a:chExt cx="7314178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1290752" y="5939988"/>
              <a:ext cx="5390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haroni" panose="02010803020104030203" pitchFamily="2" charset="-79"/>
                </a:rPr>
                <a:t>Ⅴ.  </a:t>
              </a: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haroni" panose="02010803020104030203" pitchFamily="2" charset="-79"/>
                </a:rPr>
                <a:t>예측 결과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756932" y="6015449"/>
              <a:ext cx="1107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----------------</a:t>
              </a:r>
              <a:endPara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787077" y="5997519"/>
              <a:ext cx="817853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 </a:t>
              </a:r>
              <a:r>
                <a:rPr kumimoji="0" lang="en-US" altLang="ko-K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p28</a:t>
              </a:r>
              <a:endPara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176356" y="555805"/>
            <a:ext cx="5385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Contents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굴림" pitchFamily="50" charset="-127"/>
              <a:cs typeface="Aharoni" panose="02010803020104030203" pitchFamily="2" charset="-79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362987" y="2267415"/>
            <a:ext cx="7262081" cy="369332"/>
            <a:chOff x="1290752" y="2124543"/>
            <a:chExt cx="7262081" cy="369332"/>
          </a:xfrm>
        </p:grpSpPr>
        <p:sp>
          <p:nvSpPr>
            <p:cNvPr id="22" name="TextBox 21"/>
            <p:cNvSpPr txBox="1"/>
            <p:nvPr/>
          </p:nvSpPr>
          <p:spPr>
            <a:xfrm>
              <a:off x="1290752" y="2124543"/>
              <a:ext cx="6543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haroni" panose="02010803020104030203" pitchFamily="2" charset="-79"/>
                </a:rPr>
                <a:t>Ⅱ.  </a:t>
              </a: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haroni" panose="02010803020104030203" pitchFamily="2" charset="-79"/>
                </a:rPr>
                <a:t>분석 </a:t>
              </a:r>
              <a:r>
                <a:rPr lang="ko-KR" altLang="en-US" sz="1800" dirty="0" smtClean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haroni" panose="02010803020104030203" pitchFamily="2" charset="-79"/>
                </a:rPr>
                <a:t>데이터 설명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56932" y="2198477"/>
              <a:ext cx="1107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----------------</a:t>
              </a:r>
              <a:endPara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839176" y="2180547"/>
              <a:ext cx="713657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 </a:t>
              </a:r>
              <a:r>
                <a:rPr kumimoji="0" lang="en-US" altLang="ko-K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p5</a:t>
              </a:r>
              <a:endPara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362987" y="5148559"/>
            <a:ext cx="7314178" cy="369332"/>
            <a:chOff x="1290752" y="5939988"/>
            <a:chExt cx="731417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1290752" y="5939988"/>
              <a:ext cx="5390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haroni" panose="02010803020104030203" pitchFamily="2" charset="-79"/>
                </a:rPr>
                <a:t>Ⅵ.  </a:t>
              </a:r>
              <a:r>
                <a:rPr lang="ko-KR" altLang="en-US" sz="1800" dirty="0" smtClean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haroni" panose="02010803020104030203" pitchFamily="2" charset="-79"/>
                </a:rPr>
                <a:t>활용</a:t>
              </a: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haroni" panose="02010803020104030203" pitchFamily="2" charset="-79"/>
                </a:rPr>
                <a:t> 방안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56932" y="6015449"/>
              <a:ext cx="1107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----------------</a:t>
              </a:r>
              <a:endPara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87077" y="5997519"/>
              <a:ext cx="817853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  </a:t>
              </a:r>
              <a:r>
                <a:rPr kumimoji="0" lang="en-US" altLang="ko-K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p31</a:t>
              </a:r>
              <a:endPara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3984E-A84D-4B6D-8C77-C00D89FFD0AB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324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87F157-053A-4A00-B29A-9A0EE17C3A07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416496" y="226741"/>
            <a:ext cx="518457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09625">
              <a:spcBef>
                <a:spcPts val="0"/>
              </a:spcBef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cs typeface="Aharoni" panose="02010803020104030203" pitchFamily="2" charset="-79"/>
              </a:rPr>
              <a:t>Ⅳ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. </a:t>
            </a:r>
            <a:r>
              <a:rPr lang="ko-KR" altLang="en-US" sz="1800" dirty="0" err="1" smtClean="0">
                <a:latin typeface="맑은 고딕"/>
                <a:ea typeface="맑은 고딕"/>
                <a:sym typeface="Wingdings" pitchFamily="2" charset="2"/>
              </a:rPr>
              <a:t>이탈고객</a:t>
            </a:r>
            <a:r>
              <a:rPr lang="ko-KR" altLang="en-US" sz="1800" dirty="0" smtClean="0">
                <a:latin typeface="맑은 고딕"/>
                <a:ea typeface="맑은 고딕"/>
                <a:sym typeface="Wingdings" pitchFamily="2" charset="2"/>
              </a:rPr>
              <a:t> 예측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/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408625" y="764704"/>
            <a:ext cx="8999574" cy="17281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184712" tIns="0" rIns="0" bIns="0" anchor="t"/>
          <a:lstStyle>
            <a:defPPr>
              <a:defRPr lang="ko-KR"/>
            </a:defPPr>
            <a:lvl1pPr marL="285750" indent="-104775">
              <a:lnSpc>
                <a:spcPct val="120000"/>
              </a:lnSpc>
              <a:buFont typeface="Arial" panose="020B0604020202020204" pitchFamily="34" charset="0"/>
              <a:buChar char="•"/>
              <a:defRPr spc="-10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R="0" lvl="0" indent="-28575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lt"/>
                <a:ea typeface="가는각진제목체" panose="020B0600000101010101" charset="-127"/>
              </a:rPr>
              <a:t>데이터 변환 </a:t>
            </a:r>
            <a:endParaRPr lang="en-US" altLang="ko-KR" sz="160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lt"/>
              <a:ea typeface="가는각진제목체" panose="020B0600000101010101" charset="-127"/>
            </a:endParaRPr>
          </a:p>
          <a:p>
            <a:pPr marL="342900" lvl="1" indent="-171450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b="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lt"/>
                <a:ea typeface="가는각진제목체" panose="020B0600000101010101" charset="-127"/>
              </a:rPr>
              <a:t>목록성</a:t>
            </a:r>
            <a:r>
              <a:rPr lang="ko-KR" altLang="en-US" sz="1400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lt"/>
                <a:ea typeface="가는각진제목체" panose="020B0600000101010101" charset="-127"/>
              </a:rPr>
              <a:t> 데이터 중 수입규모</a:t>
            </a:r>
            <a:r>
              <a:rPr lang="en-US" altLang="ko-KR" sz="1400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lt"/>
                <a:ea typeface="가는각진제목체" panose="020B0600000101010101" charset="-127"/>
              </a:rPr>
              <a:t>(</a:t>
            </a:r>
            <a:r>
              <a:rPr lang="en-US" altLang="ko-KR" sz="1400" b="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lt"/>
                <a:ea typeface="가는각진제목체" panose="020B0600000101010101" charset="-127"/>
              </a:rPr>
              <a:t>imcom_cat</a:t>
            </a:r>
            <a:r>
              <a:rPr lang="en-US" altLang="ko-KR" sz="1400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lt"/>
                <a:ea typeface="가는각진제목체" panose="020B0600000101010101" charset="-127"/>
              </a:rPr>
              <a:t>)</a:t>
            </a:r>
            <a:r>
              <a:rPr lang="ko-KR" altLang="en-US" sz="1400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lt"/>
                <a:ea typeface="가는각진제목체" panose="020B0600000101010101" charset="-127"/>
              </a:rPr>
              <a:t>를</a:t>
            </a:r>
            <a:r>
              <a:rPr lang="en-US" altLang="ko-KR" sz="1400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lt"/>
                <a:ea typeface="가는각진제목체" panose="020B0600000101010101" charset="-127"/>
              </a:rPr>
              <a:t> </a:t>
            </a:r>
            <a:r>
              <a:rPr lang="ko-KR" altLang="en-US" sz="1400" b="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lt"/>
                <a:ea typeface="가는각진제목체" panose="020B0600000101010101" charset="-127"/>
              </a:rPr>
              <a:t>수치형</a:t>
            </a:r>
            <a:r>
              <a:rPr lang="ko-KR" altLang="en-US" sz="1400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lt"/>
                <a:ea typeface="가는각진제목체" panose="020B0600000101010101" charset="-127"/>
              </a:rPr>
              <a:t> 데이터로 변환</a:t>
            </a:r>
            <a:endParaRPr lang="en-US" altLang="ko-KR" sz="1400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lt"/>
              <a:ea typeface="가는각진제목체" panose="020B0600000101010101" charset="-127"/>
            </a:endParaRPr>
          </a:p>
          <a:p>
            <a:pPr marL="342900" lvl="1" indent="-171450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lt"/>
                <a:ea typeface="가는각진제목체" panose="020B0600000101010101" charset="-127"/>
              </a:rPr>
              <a:t>“Unknown”</a:t>
            </a:r>
            <a:r>
              <a:rPr lang="ko-KR" altLang="en-US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lt"/>
                <a:ea typeface="가는각진제목체" panose="020B0600000101010101" charset="-127"/>
              </a:rPr>
              <a:t>의 경우 수입규모 전체 평균값으로 변환</a:t>
            </a:r>
            <a:endParaRPr lang="en-US" altLang="ko-KR" sz="1400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lt"/>
              <a:ea typeface="가는각진제목체" panose="020B0600000101010101" charset="-127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b="0" spc="0" dirty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lt"/>
              <a:ea typeface="가는각진제목체" panose="020B0600000101010101" charset="-127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lt"/>
              <a:ea typeface="가는각진제목체" panose="020B0600000101010101" charset="-127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lt"/>
              <a:ea typeface="가는각진제목체" panose="020B0600000101010101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606626" y="3068960"/>
          <a:ext cx="660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55979393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850200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5468"/>
                  </a:ext>
                </a:extLst>
              </a:tr>
            </a:tbl>
          </a:graphicData>
        </a:graphic>
      </p:graphicFrame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8625407" y="226741"/>
            <a:ext cx="10186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8096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전처리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(Pre-Processing) – </a:t>
            </a: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데이터 변환</a:t>
            </a:r>
            <a:endParaRPr lang="en-US" altLang="ko-KR" sz="1400" i="1" dirty="0" smtClean="0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  <a:sym typeface="Wingdings" pitchFamily="2" charset="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8544" y="1702549"/>
            <a:ext cx="8424936" cy="646331"/>
          </a:xfrm>
          <a:prstGeom prst="rect">
            <a:avLst/>
          </a:prstGeom>
          <a:ln>
            <a:solidFill>
              <a:schemeClr val="accent2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0" dirty="0" err="1">
                <a:latin typeface="+mn-lt"/>
                <a:ea typeface="가는각진제목체" panose="020B0600000101010101" charset="-127"/>
              </a:rPr>
              <a:t>df</a:t>
            </a:r>
            <a:r>
              <a:rPr lang="en-US" altLang="ko-KR" sz="1200" b="0" dirty="0">
                <a:latin typeface="+mn-lt"/>
                <a:ea typeface="가는각진제목체" panose="020B0600000101010101" charset="-127"/>
              </a:rPr>
              <a:t>['</a:t>
            </a:r>
            <a:r>
              <a:rPr lang="en-US" altLang="ko-KR" sz="1200" b="0" dirty="0" err="1">
                <a:latin typeface="+mn-lt"/>
                <a:ea typeface="가는각진제목체" panose="020B0600000101010101" charset="-127"/>
              </a:rPr>
              <a:t>imcome_cat</a:t>
            </a:r>
            <a:r>
              <a:rPr lang="en-US" altLang="ko-KR" sz="1200" b="0" dirty="0">
                <a:latin typeface="+mn-lt"/>
                <a:ea typeface="가는각진제목체" panose="020B0600000101010101" charset="-127"/>
              </a:rPr>
              <a:t>']=</a:t>
            </a:r>
            <a:r>
              <a:rPr lang="en-US" altLang="ko-KR" sz="1200" b="0" dirty="0" err="1">
                <a:latin typeface="+mn-lt"/>
                <a:ea typeface="가는각진제목체" panose="020B0600000101010101" charset="-127"/>
              </a:rPr>
              <a:t>df</a:t>
            </a:r>
            <a:r>
              <a:rPr lang="en-US" altLang="ko-KR" sz="1200" b="0" dirty="0">
                <a:latin typeface="+mn-lt"/>
                <a:ea typeface="가는각진제목체" panose="020B0600000101010101" charset="-127"/>
              </a:rPr>
              <a:t>['</a:t>
            </a:r>
            <a:r>
              <a:rPr lang="en-US" altLang="ko-KR" sz="1200" b="0" dirty="0" err="1">
                <a:latin typeface="+mn-lt"/>
                <a:ea typeface="가는각진제목체" panose="020B0600000101010101" charset="-127"/>
              </a:rPr>
              <a:t>imcome_cat</a:t>
            </a:r>
            <a:r>
              <a:rPr lang="en-US" altLang="ko-KR" sz="1200" b="0" dirty="0">
                <a:latin typeface="+mn-lt"/>
                <a:ea typeface="가는각진제목체" panose="020B0600000101010101" charset="-127"/>
              </a:rPr>
              <a:t>'].replace({'Less than $40K':40000, '$40K - $60K':50000, '$60K - $80K':70000, '$80K - $120K':100000, '$120K +':120000, 'Unknown':63000})</a:t>
            </a:r>
            <a:endParaRPr lang="en-US" altLang="ko-KR" sz="1200" b="0" dirty="0">
              <a:effectLst/>
              <a:latin typeface="+mn-lt"/>
              <a:ea typeface="가는각진제목체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849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87F157-053A-4A00-B29A-9A0EE17C3A07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416496" y="226741"/>
            <a:ext cx="518457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09625">
              <a:spcBef>
                <a:spcPts val="0"/>
              </a:spcBef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cs typeface="Aharoni" panose="02010803020104030203" pitchFamily="2" charset="-79"/>
              </a:rPr>
              <a:t>Ⅳ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. </a:t>
            </a:r>
            <a:r>
              <a:rPr lang="ko-KR" altLang="en-US" sz="1800" dirty="0" err="1" smtClean="0">
                <a:latin typeface="맑은 고딕"/>
                <a:ea typeface="맑은 고딕"/>
                <a:sym typeface="Wingdings" pitchFamily="2" charset="2"/>
              </a:rPr>
              <a:t>이탈고객</a:t>
            </a:r>
            <a:r>
              <a:rPr lang="ko-KR" altLang="en-US" sz="1800" dirty="0" smtClean="0">
                <a:latin typeface="맑은 고딕"/>
                <a:ea typeface="맑은 고딕"/>
                <a:sym typeface="Wingdings" pitchFamily="2" charset="2"/>
              </a:rPr>
              <a:t> 예측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/>
              <a:sym typeface="Wingdings" pitchFamily="2" charset="2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462700"/>
              </p:ext>
            </p:extLst>
          </p:nvPr>
        </p:nvGraphicFramePr>
        <p:xfrm>
          <a:off x="1606626" y="1700808"/>
          <a:ext cx="660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55979393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850200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5468"/>
                  </a:ext>
                </a:extLst>
              </a:tr>
            </a:tbl>
          </a:graphicData>
        </a:graphic>
      </p:graphicFrame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8625407" y="226741"/>
            <a:ext cx="10186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8096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전처리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(Pre-Processing) – </a:t>
            </a:r>
            <a:r>
              <a:rPr lang="ko-KR" altLang="en-US" sz="1400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결측치</a:t>
            </a: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 처리</a:t>
            </a:r>
            <a:endParaRPr lang="en-US" altLang="ko-KR" sz="1400" i="1" dirty="0" smtClean="0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  <a:sym typeface="Wingdings" pitchFamily="2" charset="2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17922" y="764704"/>
            <a:ext cx="8999574" cy="56166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184712" tIns="0" rIns="0" bIns="0" anchor="t"/>
          <a:lstStyle>
            <a:defPPr>
              <a:defRPr lang="ko-KR"/>
            </a:defPPr>
            <a:lvl1pPr marL="285750" indent="-104775">
              <a:lnSpc>
                <a:spcPct val="120000"/>
              </a:lnSpc>
              <a:buFont typeface="Arial" panose="020B0604020202020204" pitchFamily="34" charset="0"/>
              <a:buChar char="•"/>
              <a:defRPr spc="-10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R="0" lvl="0" indent="-28575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Null </a:t>
            </a: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값 보유 및 상관관계 대상 피처를 순열</a:t>
            </a:r>
            <a:r>
              <a:rPr lang="en-US" altLang="ko-KR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600" dirty="0" smtClean="0">
                <a:latin typeface="+mn-ea"/>
                <a:ea typeface="+mn-ea"/>
              </a:rPr>
              <a:t>combinations) </a:t>
            </a:r>
            <a:r>
              <a:rPr lang="ko-KR" altLang="en-US" sz="1600" dirty="0" smtClean="0">
                <a:latin typeface="+mn-ea"/>
                <a:ea typeface="+mn-ea"/>
              </a:rPr>
              <a:t>하여 </a:t>
            </a:r>
            <a:r>
              <a:rPr lang="en-US" altLang="ko-KR" sz="1600" dirty="0" smtClean="0">
                <a:latin typeface="+mn-ea"/>
                <a:ea typeface="+mn-ea"/>
              </a:rPr>
              <a:t>Drop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하면서 </a:t>
            </a:r>
            <a:r>
              <a:rPr lang="ko-KR" altLang="en-US" sz="1600" dirty="0" err="1" smtClean="0">
                <a:latin typeface="+mn-ea"/>
                <a:ea typeface="+mn-ea"/>
              </a:rPr>
              <a:t>피처별</a:t>
            </a:r>
            <a:r>
              <a:rPr lang="ko-KR" altLang="en-US" sz="1600" dirty="0" smtClean="0">
                <a:latin typeface="+mn-ea"/>
                <a:ea typeface="+mn-ea"/>
              </a:rPr>
              <a:t> 그룹화하여 평균값으로 </a:t>
            </a:r>
            <a:r>
              <a:rPr lang="en-US" altLang="ko-KR" sz="1600" dirty="0" smtClean="0">
                <a:latin typeface="+mn-ea"/>
                <a:ea typeface="+mn-ea"/>
              </a:rPr>
              <a:t>Null</a:t>
            </a:r>
            <a:r>
              <a:rPr lang="ko-KR" altLang="en-US" sz="1600" dirty="0" smtClean="0">
                <a:latin typeface="+mn-ea"/>
                <a:ea typeface="+mn-ea"/>
              </a:rPr>
              <a:t> 처리</a:t>
            </a:r>
            <a:endParaRPr lang="en-US" altLang="ko-KR" sz="1600" dirty="0">
              <a:latin typeface="+mn-ea"/>
              <a:ea typeface="+mn-ea"/>
            </a:endParaRPr>
          </a:p>
          <a:p>
            <a:pPr lvl="1" indent="-285750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400" b="0" dirty="0" smtClean="0">
                <a:latin typeface="+mn-ea"/>
                <a:ea typeface="+mn-ea"/>
              </a:rPr>
              <a:t>Null </a:t>
            </a:r>
            <a:r>
              <a:rPr lang="ko-KR" altLang="en-US" sz="1400" b="0" dirty="0">
                <a:latin typeface="+mn-ea"/>
                <a:ea typeface="+mn-ea"/>
              </a:rPr>
              <a:t>값</a:t>
            </a:r>
            <a:r>
              <a:rPr lang="en-US" altLang="ko-KR" sz="1400" b="0" dirty="0">
                <a:latin typeface="+mn-ea"/>
                <a:ea typeface="+mn-ea"/>
              </a:rPr>
              <a:t> </a:t>
            </a:r>
            <a:r>
              <a:rPr lang="ko-KR" altLang="en-US" sz="1400" b="0" dirty="0">
                <a:latin typeface="+mn-ea"/>
                <a:ea typeface="+mn-ea"/>
              </a:rPr>
              <a:t>보유 피처 </a:t>
            </a:r>
            <a:r>
              <a:rPr lang="en-US" altLang="ko-KR" sz="1400" b="0" dirty="0">
                <a:latin typeface="+mn-ea"/>
                <a:ea typeface="+mn-ea"/>
              </a:rPr>
              <a:t>(6</a:t>
            </a:r>
            <a:r>
              <a:rPr lang="ko-KR" altLang="en-US" sz="1400" b="0" dirty="0">
                <a:latin typeface="+mn-ea"/>
                <a:ea typeface="+mn-ea"/>
              </a:rPr>
              <a:t>개</a:t>
            </a:r>
            <a:r>
              <a:rPr lang="en-US" altLang="ko-KR" sz="1400" b="0" dirty="0" smtClean="0">
                <a:latin typeface="+mn-ea"/>
                <a:ea typeface="+mn-ea"/>
              </a:rPr>
              <a:t>)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200" dirty="0">
              <a:latin typeface="+mn-ea"/>
              <a:ea typeface="+mn-ea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200" dirty="0" smtClean="0">
              <a:latin typeface="+mn-ea"/>
              <a:ea typeface="+mn-ea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200" dirty="0">
              <a:latin typeface="+mn-ea"/>
              <a:ea typeface="+mn-ea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200" dirty="0" smtClean="0">
              <a:latin typeface="+mn-ea"/>
              <a:ea typeface="+mn-ea"/>
            </a:endParaRPr>
          </a:p>
          <a:p>
            <a:pPr marL="342900" lvl="1" indent="-171450" defTabSz="946052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b="0" dirty="0">
                <a:latin typeface="+mn-ea"/>
                <a:ea typeface="+mn-ea"/>
              </a:rPr>
              <a:t>상관 </a:t>
            </a:r>
            <a:r>
              <a:rPr lang="ko-KR" altLang="en-US" sz="1400" b="0" dirty="0" smtClean="0">
                <a:latin typeface="+mn-ea"/>
                <a:ea typeface="+mn-ea"/>
              </a:rPr>
              <a:t>관계</a:t>
            </a:r>
            <a:r>
              <a:rPr lang="en-US" altLang="ko-KR" sz="1400" b="0" dirty="0" smtClean="0">
                <a:latin typeface="+mn-ea"/>
                <a:ea typeface="+mn-ea"/>
              </a:rPr>
              <a:t>(6</a:t>
            </a:r>
            <a:r>
              <a:rPr lang="ko-KR" altLang="en-US" sz="1400" b="0" dirty="0" smtClean="0">
                <a:latin typeface="+mn-ea"/>
                <a:ea typeface="+mn-ea"/>
              </a:rPr>
              <a:t>개</a:t>
            </a:r>
            <a:r>
              <a:rPr lang="en-US" altLang="ko-KR" sz="1400" b="0" dirty="0" smtClean="0">
                <a:latin typeface="+mn-ea"/>
                <a:ea typeface="+mn-ea"/>
              </a:rPr>
              <a:t>)</a:t>
            </a:r>
            <a:r>
              <a:rPr lang="ko-KR" altLang="en-US" sz="1400" b="0" dirty="0" smtClean="0">
                <a:latin typeface="+mn-ea"/>
                <a:ea typeface="+mn-ea"/>
              </a:rPr>
              <a:t> </a:t>
            </a:r>
            <a:r>
              <a:rPr lang="en-US" altLang="ko-KR" sz="1400" b="0" dirty="0">
                <a:latin typeface="+mn-ea"/>
                <a:ea typeface="+mn-ea"/>
              </a:rPr>
              <a:t>– </a:t>
            </a:r>
            <a:r>
              <a:rPr lang="ko-KR" altLang="en-US" sz="1400" b="0" dirty="0" err="1">
                <a:latin typeface="+mn-ea"/>
                <a:ea typeface="+mn-ea"/>
              </a:rPr>
              <a:t>다중공선성</a:t>
            </a:r>
            <a:r>
              <a:rPr lang="ko-KR" altLang="en-US" sz="1400" b="0" dirty="0">
                <a:latin typeface="+mn-ea"/>
                <a:ea typeface="+mn-ea"/>
              </a:rPr>
              <a:t> 제거</a:t>
            </a:r>
            <a:endParaRPr lang="en-US" altLang="ko-KR" sz="1400" b="0" dirty="0">
              <a:latin typeface="+mn-ea"/>
              <a:ea typeface="+mn-ea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200" dirty="0">
              <a:latin typeface="+mn-ea"/>
              <a:ea typeface="+mn-ea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sz="1200" dirty="0" smtClean="0">
              <a:latin typeface="+mn-ea"/>
              <a:ea typeface="+mn-ea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sz="1200" dirty="0" smtClean="0">
              <a:latin typeface="+mn-ea"/>
              <a:ea typeface="+mn-ea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600" dirty="0" smtClean="0">
              <a:latin typeface="+mn-ea"/>
              <a:ea typeface="+mn-ea"/>
            </a:endParaRPr>
          </a:p>
          <a:p>
            <a:pPr marR="0" lvl="0" indent="-28575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600" dirty="0" smtClean="0">
                <a:latin typeface="+mn-ea"/>
                <a:ea typeface="+mn-ea"/>
              </a:rPr>
              <a:t>결과</a:t>
            </a:r>
            <a:endParaRPr lang="en-US" altLang="ko-KR" sz="1600" b="0" dirty="0" smtClean="0">
              <a:latin typeface="+mn-ea"/>
              <a:ea typeface="+mn-ea"/>
            </a:endParaRPr>
          </a:p>
          <a:p>
            <a:pPr marL="342900" lvl="1" indent="-171450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400" b="0" dirty="0" smtClean="0">
                <a:latin typeface="+mn-ea"/>
                <a:ea typeface="+mn-ea"/>
              </a:rPr>
              <a:t>Null </a:t>
            </a:r>
            <a:r>
              <a:rPr lang="ko-KR" altLang="en-US" sz="1400" b="0" dirty="0" smtClean="0">
                <a:latin typeface="+mn-ea"/>
                <a:ea typeface="+mn-ea"/>
              </a:rPr>
              <a:t>피처 </a:t>
            </a:r>
            <a:r>
              <a:rPr lang="en-US" altLang="ko-KR" sz="1400" b="0" dirty="0" smtClean="0">
                <a:latin typeface="+mn-ea"/>
                <a:ea typeface="+mn-ea"/>
              </a:rPr>
              <a:t>Drop : </a:t>
            </a:r>
            <a:r>
              <a:rPr lang="ko-KR" altLang="en-US" sz="1400" b="0" dirty="0" smtClean="0">
                <a:latin typeface="+mn-ea"/>
                <a:ea typeface="+mn-ea"/>
              </a:rPr>
              <a:t>성별</a:t>
            </a:r>
            <a:r>
              <a:rPr lang="en-US" altLang="ko-KR" sz="1400" b="0" dirty="0" smtClean="0">
                <a:latin typeface="+mn-ea"/>
                <a:ea typeface="+mn-ea"/>
              </a:rPr>
              <a:t>(sex), </a:t>
            </a:r>
            <a:r>
              <a:rPr lang="ko-KR" altLang="en-US" sz="1400" b="0" dirty="0" smtClean="0">
                <a:latin typeface="+mn-ea"/>
                <a:ea typeface="+mn-ea"/>
              </a:rPr>
              <a:t>결혼상태</a:t>
            </a:r>
            <a:r>
              <a:rPr lang="en-US" altLang="ko-KR" sz="1400" b="0" dirty="0" smtClean="0">
                <a:latin typeface="+mn-ea"/>
                <a:ea typeface="+mn-ea"/>
              </a:rPr>
              <a:t>(</a:t>
            </a:r>
            <a:r>
              <a:rPr lang="en-US" altLang="ko-KR" sz="1400" b="0" dirty="0" err="1" smtClean="0">
                <a:latin typeface="+mn-ea"/>
                <a:ea typeface="+mn-ea"/>
              </a:rPr>
              <a:t>Matrial_stat</a:t>
            </a:r>
            <a:r>
              <a:rPr lang="en-US" altLang="ko-KR" sz="1400" b="0" dirty="0" smtClean="0">
                <a:latin typeface="+mn-ea"/>
                <a:ea typeface="+mn-ea"/>
              </a:rPr>
              <a:t>)</a:t>
            </a:r>
            <a:r>
              <a:rPr lang="ko-KR" altLang="en-US" sz="1400" b="0" dirty="0" smtClean="0">
                <a:latin typeface="+mn-ea"/>
                <a:ea typeface="+mn-ea"/>
              </a:rPr>
              <a:t>로 그룹화하여 평균값으로 </a:t>
            </a:r>
            <a:r>
              <a:rPr lang="en-US" altLang="ko-KR" sz="1400" b="0" dirty="0" smtClean="0">
                <a:latin typeface="+mn-ea"/>
                <a:ea typeface="+mn-ea"/>
              </a:rPr>
              <a:t>Null </a:t>
            </a:r>
            <a:r>
              <a:rPr lang="ko-KR" altLang="en-US" sz="1400" b="0" dirty="0" smtClean="0">
                <a:latin typeface="+mn-ea"/>
                <a:ea typeface="+mn-ea"/>
              </a:rPr>
              <a:t>처리</a:t>
            </a:r>
            <a:endParaRPr lang="en-US" altLang="ko-KR" sz="1400" b="0" dirty="0">
              <a:latin typeface="+mn-ea"/>
              <a:ea typeface="+mn-ea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b="0" spc="0" dirty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57841" y="1698193"/>
            <a:ext cx="8424936" cy="567463"/>
          </a:xfrm>
          <a:prstGeom prst="rect">
            <a:avLst/>
          </a:prstGeom>
          <a:ln>
            <a:solidFill>
              <a:schemeClr val="accent2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0" dirty="0" smtClean="0">
                <a:latin typeface="+mn-ea"/>
                <a:ea typeface="+mn-ea"/>
              </a:rPr>
              <a:t>- </a:t>
            </a:r>
            <a:r>
              <a:rPr lang="ko-KR" altLang="en-US" b="0" dirty="0" smtClean="0">
                <a:latin typeface="+mn-ea"/>
                <a:ea typeface="+mn-ea"/>
              </a:rPr>
              <a:t>성별</a:t>
            </a:r>
            <a:r>
              <a:rPr lang="en-US" altLang="ko-KR" b="0" dirty="0" smtClean="0">
                <a:latin typeface="+mn-ea"/>
                <a:ea typeface="+mn-ea"/>
              </a:rPr>
              <a:t>(sex), </a:t>
            </a:r>
            <a:r>
              <a:rPr lang="ko-KR" altLang="en-US" b="0" dirty="0" smtClean="0">
                <a:latin typeface="+mn-ea"/>
                <a:ea typeface="+mn-ea"/>
              </a:rPr>
              <a:t>수입규모</a:t>
            </a:r>
            <a:r>
              <a:rPr lang="en-US" altLang="ko-KR" b="0" dirty="0" smtClean="0">
                <a:latin typeface="+mn-ea"/>
                <a:ea typeface="+mn-ea"/>
              </a:rPr>
              <a:t>(</a:t>
            </a:r>
            <a:r>
              <a:rPr lang="en-US" altLang="ko-KR" b="0" dirty="0" err="1" smtClean="0">
                <a:latin typeface="+mn-ea"/>
                <a:ea typeface="+mn-ea"/>
              </a:rPr>
              <a:t>imcome_cat</a:t>
            </a:r>
            <a:r>
              <a:rPr lang="en-US" altLang="ko-KR" b="0" dirty="0" smtClean="0">
                <a:latin typeface="+mn-ea"/>
                <a:ea typeface="+mn-ea"/>
              </a:rPr>
              <a:t>),</a:t>
            </a:r>
            <a:r>
              <a:rPr lang="en-US" altLang="ko-KR" b="0" dirty="0">
                <a:latin typeface="+mn-ea"/>
                <a:ea typeface="+mn-ea"/>
              </a:rPr>
              <a:t> </a:t>
            </a:r>
            <a:r>
              <a:rPr lang="ko-KR" altLang="en-US" b="0" dirty="0" err="1" smtClean="0">
                <a:latin typeface="+mn-ea"/>
                <a:ea typeface="+mn-ea"/>
              </a:rPr>
              <a:t>리볼빙</a:t>
            </a:r>
            <a:r>
              <a:rPr lang="ko-KR" altLang="en-US" b="0" dirty="0" smtClean="0">
                <a:latin typeface="+mn-ea"/>
                <a:ea typeface="+mn-ea"/>
              </a:rPr>
              <a:t> 잔액</a:t>
            </a:r>
            <a:r>
              <a:rPr lang="en-US" altLang="ko-KR" b="0" dirty="0" smtClean="0">
                <a:latin typeface="+mn-ea"/>
                <a:ea typeface="+mn-ea"/>
              </a:rPr>
              <a:t>(</a:t>
            </a:r>
            <a:r>
              <a:rPr lang="en-US" altLang="ko-KR" b="0" dirty="0" err="1" smtClean="0">
                <a:latin typeface="+mn-ea"/>
                <a:ea typeface="+mn-ea"/>
              </a:rPr>
              <a:t>tot_revol_balance</a:t>
            </a:r>
            <a:r>
              <a:rPr lang="en-US" altLang="ko-KR" b="0" dirty="0" smtClean="0">
                <a:latin typeface="+mn-ea"/>
                <a:ea typeface="+mn-ea"/>
              </a:rPr>
              <a:t>), </a:t>
            </a:r>
            <a:r>
              <a:rPr lang="ko-KR" altLang="en-US" b="0" dirty="0" smtClean="0">
                <a:latin typeface="+mn-ea"/>
                <a:ea typeface="+mn-ea"/>
              </a:rPr>
              <a:t>최근 </a:t>
            </a:r>
            <a:r>
              <a:rPr lang="en-US" altLang="ko-KR" b="0" dirty="0" smtClean="0">
                <a:latin typeface="+mn-ea"/>
                <a:ea typeface="+mn-ea"/>
              </a:rPr>
              <a:t>12</a:t>
            </a:r>
            <a:r>
              <a:rPr lang="ko-KR" altLang="en-US" b="0" dirty="0" smtClean="0">
                <a:latin typeface="+mn-ea"/>
                <a:ea typeface="+mn-ea"/>
              </a:rPr>
              <a:t>개월 동안의 거래 횟수</a:t>
            </a:r>
            <a:r>
              <a:rPr lang="en-US" altLang="ko-KR" b="0" dirty="0" smtClean="0">
                <a:latin typeface="+mn-ea"/>
                <a:ea typeface="+mn-ea"/>
              </a:rPr>
              <a:t>( tot_trans_cnt_for_12m),</a:t>
            </a:r>
          </a:p>
          <a:p>
            <a:pPr>
              <a:lnSpc>
                <a:spcPct val="150000"/>
              </a:lnSpc>
            </a:pPr>
            <a:r>
              <a:rPr lang="en-US" altLang="ko-KR" b="0" dirty="0" smtClean="0">
                <a:latin typeface="+mn-ea"/>
                <a:ea typeface="+mn-ea"/>
              </a:rPr>
              <a:t>   1</a:t>
            </a:r>
            <a:r>
              <a:rPr lang="ko-KR" altLang="en-US" b="0" dirty="0" err="1" smtClean="0">
                <a:latin typeface="+mn-ea"/>
                <a:ea typeface="+mn-ea"/>
              </a:rPr>
              <a:t>분기대비</a:t>
            </a:r>
            <a:r>
              <a:rPr lang="ko-KR" altLang="en-US" b="0" dirty="0" smtClean="0">
                <a:latin typeface="+mn-ea"/>
                <a:ea typeface="+mn-ea"/>
              </a:rPr>
              <a:t> </a:t>
            </a:r>
            <a:r>
              <a:rPr lang="en-US" altLang="ko-KR" b="0" dirty="0" smtClean="0">
                <a:latin typeface="+mn-ea"/>
                <a:ea typeface="+mn-ea"/>
              </a:rPr>
              <a:t>4</a:t>
            </a:r>
            <a:r>
              <a:rPr lang="ko-KR" altLang="en-US" b="0" dirty="0" smtClean="0">
                <a:latin typeface="+mn-ea"/>
                <a:ea typeface="+mn-ea"/>
              </a:rPr>
              <a:t>분기의 거래 금액 비율</a:t>
            </a:r>
            <a:r>
              <a:rPr lang="en-US" altLang="ko-KR" b="0" dirty="0" smtClean="0">
                <a:latin typeface="+mn-ea"/>
                <a:ea typeface="+mn-ea"/>
              </a:rPr>
              <a:t>(tot_amt_ratio_q4_q1), </a:t>
            </a:r>
            <a:r>
              <a:rPr lang="ko-KR" altLang="en-US" b="0" dirty="0" smtClean="0">
                <a:latin typeface="+mn-ea"/>
                <a:ea typeface="+mn-ea"/>
              </a:rPr>
              <a:t>평균한도소진율</a:t>
            </a:r>
            <a:r>
              <a:rPr lang="en-US" altLang="ko-KR" b="0" dirty="0" smtClean="0">
                <a:latin typeface="+mn-ea"/>
                <a:ea typeface="+mn-ea"/>
              </a:rPr>
              <a:t>(</a:t>
            </a:r>
            <a:r>
              <a:rPr lang="en-US" altLang="ko-KR" b="0" dirty="0" err="1" smtClean="0">
                <a:latin typeface="+mn-ea"/>
                <a:ea typeface="+mn-ea"/>
              </a:rPr>
              <a:t>mean_util_pct</a:t>
            </a:r>
            <a:r>
              <a:rPr lang="en-US" altLang="ko-KR" b="0" dirty="0" smtClean="0">
                <a:latin typeface="+mn-ea"/>
                <a:ea typeface="+mn-ea"/>
              </a:rPr>
              <a:t>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48544" y="4301697"/>
            <a:ext cx="8424936" cy="567463"/>
          </a:xfrm>
          <a:prstGeom prst="rect">
            <a:avLst/>
          </a:prstGeom>
          <a:ln>
            <a:solidFill>
              <a:schemeClr val="accent2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0" dirty="0" smtClean="0">
                <a:latin typeface="+mn-ea"/>
                <a:ea typeface="+mn-ea"/>
              </a:rPr>
              <a:t>- </a:t>
            </a:r>
            <a:r>
              <a:rPr lang="en-US" altLang="ko-KR" b="0" dirty="0" err="1" smtClean="0">
                <a:latin typeface="+mn-ea"/>
                <a:ea typeface="+mn-ea"/>
              </a:rPr>
              <a:t>df</a:t>
            </a:r>
            <a:r>
              <a:rPr lang="en-US" altLang="ko-KR" b="0" dirty="0" smtClean="0">
                <a:latin typeface="+mn-ea"/>
                <a:ea typeface="+mn-ea"/>
              </a:rPr>
              <a:t> </a:t>
            </a:r>
            <a:r>
              <a:rPr lang="en-US" altLang="ko-KR" b="0" dirty="0">
                <a:latin typeface="+mn-ea"/>
                <a:ea typeface="+mn-ea"/>
              </a:rPr>
              <a:t>= </a:t>
            </a:r>
            <a:r>
              <a:rPr lang="en-US" altLang="ko-KR" b="0" dirty="0" err="1">
                <a:latin typeface="+mn-ea"/>
                <a:ea typeface="+mn-ea"/>
              </a:rPr>
              <a:t>df.drop</a:t>
            </a:r>
            <a:r>
              <a:rPr lang="en-US" altLang="ko-KR" b="0" dirty="0">
                <a:latin typeface="+mn-ea"/>
                <a:ea typeface="+mn-ea"/>
              </a:rPr>
              <a:t>('sex', axis=1</a:t>
            </a:r>
            <a:r>
              <a:rPr lang="en-US" altLang="ko-KR" b="0" dirty="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0" dirty="0" smtClean="0">
                <a:latin typeface="+mn-ea"/>
                <a:ea typeface="+mn-ea"/>
              </a:rPr>
              <a:t>- </a:t>
            </a:r>
            <a:r>
              <a:rPr lang="en-US" altLang="ko-KR" b="0" dirty="0" err="1" smtClean="0">
                <a:latin typeface="+mn-ea"/>
                <a:ea typeface="+mn-ea"/>
              </a:rPr>
              <a:t>df</a:t>
            </a:r>
            <a:r>
              <a:rPr lang="en-US" altLang="ko-KR" b="0" dirty="0" smtClean="0">
                <a:latin typeface="+mn-ea"/>
                <a:ea typeface="+mn-ea"/>
              </a:rPr>
              <a:t> </a:t>
            </a:r>
            <a:r>
              <a:rPr lang="en-US" altLang="ko-KR" b="0" dirty="0">
                <a:latin typeface="+mn-ea"/>
                <a:ea typeface="+mn-ea"/>
              </a:rPr>
              <a:t>= </a:t>
            </a:r>
            <a:r>
              <a:rPr lang="en-US" altLang="ko-KR" b="0" dirty="0" err="1">
                <a:latin typeface="+mn-ea"/>
                <a:ea typeface="+mn-ea"/>
              </a:rPr>
              <a:t>df.groupby</a:t>
            </a:r>
            <a:r>
              <a:rPr lang="en-US" altLang="ko-KR" b="0" dirty="0">
                <a:latin typeface="+mn-ea"/>
                <a:ea typeface="+mn-ea"/>
              </a:rPr>
              <a:t>(['</a:t>
            </a:r>
            <a:r>
              <a:rPr lang="en-US" altLang="ko-KR" b="0" dirty="0" err="1">
                <a:latin typeface="+mn-ea"/>
                <a:ea typeface="+mn-ea"/>
              </a:rPr>
              <a:t>marital_stat</a:t>
            </a:r>
            <a:r>
              <a:rPr lang="en-US" altLang="ko-KR" b="0" dirty="0">
                <a:latin typeface="+mn-ea"/>
                <a:ea typeface="+mn-ea"/>
              </a:rPr>
              <a:t>']).apply(lambda x: </a:t>
            </a:r>
            <a:r>
              <a:rPr lang="en-US" altLang="ko-KR" b="0" dirty="0" err="1">
                <a:latin typeface="+mn-ea"/>
                <a:ea typeface="+mn-ea"/>
              </a:rPr>
              <a:t>x.fillna</a:t>
            </a:r>
            <a:r>
              <a:rPr lang="en-US" altLang="ko-KR" b="0" dirty="0">
                <a:latin typeface="+mn-ea"/>
                <a:ea typeface="+mn-ea"/>
              </a:rPr>
              <a:t>(</a:t>
            </a:r>
            <a:r>
              <a:rPr lang="en-US" altLang="ko-KR" b="0" dirty="0" err="1">
                <a:latin typeface="+mn-ea"/>
                <a:ea typeface="+mn-ea"/>
              </a:rPr>
              <a:t>x.mean</a:t>
            </a:r>
            <a:r>
              <a:rPr lang="en-US" altLang="ko-KR" b="0" dirty="0">
                <a:latin typeface="+mn-ea"/>
                <a:ea typeface="+mn-ea"/>
              </a:rPr>
              <a:t>(</a:t>
            </a:r>
            <a:r>
              <a:rPr lang="en-US" altLang="ko-KR" b="0" dirty="0" err="1">
                <a:latin typeface="+mn-ea"/>
                <a:ea typeface="+mn-ea"/>
              </a:rPr>
              <a:t>numeric_only</a:t>
            </a:r>
            <a:r>
              <a:rPr lang="en-US" altLang="ko-KR" b="0" dirty="0">
                <a:latin typeface="+mn-ea"/>
                <a:ea typeface="+mn-ea"/>
              </a:rPr>
              <a:t>=True</a:t>
            </a:r>
            <a:r>
              <a:rPr lang="en-US" altLang="ko-KR" b="0" dirty="0" smtClean="0">
                <a:latin typeface="+mn-ea"/>
                <a:ea typeface="+mn-ea"/>
              </a:rPr>
              <a:t>)))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48544" y="2828836"/>
            <a:ext cx="8424936" cy="600164"/>
          </a:xfrm>
          <a:prstGeom prst="rect">
            <a:avLst/>
          </a:prstGeom>
          <a:ln>
            <a:solidFill>
              <a:schemeClr val="accent2"/>
            </a:solidFill>
            <a:prstDash val="dash"/>
          </a:ln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b="0" dirty="0" err="1" smtClean="0">
                <a:latin typeface="+mn-ea"/>
                <a:ea typeface="+mn-ea"/>
              </a:rPr>
              <a:t>credit_line</a:t>
            </a:r>
            <a:r>
              <a:rPr lang="en-US" altLang="ko-KR" b="0" dirty="0" smtClean="0">
                <a:latin typeface="+mn-ea"/>
                <a:ea typeface="+mn-ea"/>
              </a:rPr>
              <a:t> </a:t>
            </a:r>
            <a:r>
              <a:rPr lang="ko-KR" altLang="en-US" b="0" dirty="0" smtClean="0">
                <a:latin typeface="+mn-ea"/>
                <a:ea typeface="+mn-ea"/>
              </a:rPr>
              <a:t>↔</a:t>
            </a:r>
            <a:r>
              <a:rPr lang="en-US" altLang="ko-KR" b="0" dirty="0" smtClean="0">
                <a:latin typeface="+mn-ea"/>
                <a:ea typeface="+mn-ea"/>
              </a:rPr>
              <a:t> </a:t>
            </a:r>
            <a:r>
              <a:rPr lang="en-US" altLang="ko-KR" b="0" dirty="0" err="1" smtClean="0">
                <a:latin typeface="+mn-ea"/>
                <a:ea typeface="+mn-ea"/>
              </a:rPr>
              <a:t>mean_open_to_buy</a:t>
            </a:r>
            <a:r>
              <a:rPr lang="en-US" altLang="ko-KR" b="0" dirty="0" smtClean="0">
                <a:latin typeface="+mn-ea"/>
                <a:ea typeface="+mn-ea"/>
              </a:rPr>
              <a:t> (</a:t>
            </a:r>
            <a:r>
              <a:rPr lang="en-US" altLang="ko-KR" b="0" dirty="0">
                <a:latin typeface="+mn-ea"/>
                <a:ea typeface="+mn-ea"/>
              </a:rPr>
              <a:t>1.0</a:t>
            </a:r>
            <a:r>
              <a:rPr lang="en-US" altLang="ko-KR" b="0" dirty="0" smtClean="0">
                <a:latin typeface="+mn-ea"/>
                <a:ea typeface="+mn-ea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b="0" dirty="0" smtClean="0">
                <a:latin typeface="+mn-ea"/>
                <a:ea typeface="+mn-ea"/>
              </a:rPr>
              <a:t>age </a:t>
            </a:r>
            <a:r>
              <a:rPr lang="ko-KR" altLang="en-US" b="0" dirty="0" smtClean="0">
                <a:latin typeface="+mn-ea"/>
                <a:ea typeface="+mn-ea"/>
              </a:rPr>
              <a:t>↔</a:t>
            </a:r>
            <a:r>
              <a:rPr lang="en-US" altLang="ko-KR" b="0" dirty="0" smtClean="0">
                <a:latin typeface="+mn-ea"/>
                <a:ea typeface="+mn-ea"/>
              </a:rPr>
              <a:t> </a:t>
            </a:r>
            <a:r>
              <a:rPr lang="en-US" altLang="ko-KR" b="0" dirty="0" err="1" smtClean="0">
                <a:latin typeface="+mn-ea"/>
                <a:ea typeface="+mn-ea"/>
              </a:rPr>
              <a:t>mon_on_book</a:t>
            </a:r>
            <a:r>
              <a:rPr lang="en-US" altLang="ko-KR" b="0" dirty="0" smtClean="0">
                <a:latin typeface="+mn-ea"/>
                <a:ea typeface="+mn-ea"/>
              </a:rPr>
              <a:t> (0.8) </a:t>
            </a:r>
          </a:p>
          <a:p>
            <a:pPr marL="171450" indent="-171450">
              <a:buFontTx/>
              <a:buChar char="-"/>
            </a:pPr>
            <a:r>
              <a:rPr lang="en-US" altLang="ko-KR" b="0" dirty="0" smtClean="0">
                <a:latin typeface="+mn-ea"/>
                <a:ea typeface="+mn-ea"/>
              </a:rPr>
              <a:t>tot_trans_cnt_for_12m </a:t>
            </a:r>
            <a:r>
              <a:rPr lang="ko-KR" altLang="en-US" b="0" dirty="0" smtClean="0">
                <a:latin typeface="+mn-ea"/>
                <a:ea typeface="+mn-ea"/>
              </a:rPr>
              <a:t>↔</a:t>
            </a:r>
            <a:r>
              <a:rPr lang="en-US" altLang="ko-KR" b="0" dirty="0" smtClean="0">
                <a:latin typeface="+mn-ea"/>
                <a:ea typeface="+mn-ea"/>
              </a:rPr>
              <a:t> tot_trans_amt_for_12m (0.8)</a:t>
            </a:r>
          </a:p>
        </p:txBody>
      </p:sp>
    </p:spTree>
    <p:extLst>
      <p:ext uri="{BB962C8B-B14F-4D97-AF65-F5344CB8AC3E}">
        <p14:creationId xmlns:p14="http://schemas.microsoft.com/office/powerpoint/2010/main" val="196111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87F157-053A-4A00-B29A-9A0EE17C3A07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416496" y="226741"/>
            <a:ext cx="518457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09625">
              <a:spcBef>
                <a:spcPts val="0"/>
              </a:spcBef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cs typeface="Aharoni" panose="02010803020104030203" pitchFamily="2" charset="-79"/>
              </a:rPr>
              <a:t>Ⅳ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. </a:t>
            </a:r>
            <a:r>
              <a:rPr lang="ko-KR" altLang="en-US" sz="1800" dirty="0" err="1" smtClean="0">
                <a:latin typeface="맑은 고딕"/>
                <a:ea typeface="맑은 고딕"/>
                <a:sym typeface="Wingdings" pitchFamily="2" charset="2"/>
              </a:rPr>
              <a:t>이탈고객</a:t>
            </a:r>
            <a:r>
              <a:rPr lang="ko-KR" altLang="en-US" sz="1800" dirty="0" smtClean="0">
                <a:latin typeface="맑은 고딕"/>
                <a:ea typeface="맑은 고딕"/>
                <a:sym typeface="Wingdings" pitchFamily="2" charset="2"/>
              </a:rPr>
              <a:t> 예측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/>
              <a:sym typeface="Wingdings" pitchFamily="2" charset="2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462700"/>
              </p:ext>
            </p:extLst>
          </p:nvPr>
        </p:nvGraphicFramePr>
        <p:xfrm>
          <a:off x="1606626" y="1700808"/>
          <a:ext cx="660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55979393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850200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5468"/>
                  </a:ext>
                </a:extLst>
              </a:tr>
            </a:tbl>
          </a:graphicData>
        </a:graphic>
      </p:graphicFrame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8625407" y="226741"/>
            <a:ext cx="10186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8096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전처리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(Pre-Processing) – </a:t>
            </a:r>
            <a:r>
              <a:rPr lang="ko-KR" altLang="en-US" sz="1400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목록성</a:t>
            </a: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 데이터 </a:t>
            </a:r>
            <a:r>
              <a:rPr lang="ko-KR" altLang="en-US" sz="1400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인코딩</a:t>
            </a:r>
            <a:endParaRPr lang="en-US" altLang="ko-KR" sz="1400" i="1" dirty="0" smtClean="0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  <a:sym typeface="Wingdings" pitchFamily="2" charset="2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17922" y="764704"/>
            <a:ext cx="8999574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184712" tIns="0" rIns="0" bIns="0" anchor="t"/>
          <a:lstStyle>
            <a:defPPr>
              <a:defRPr lang="ko-KR"/>
            </a:defPPr>
            <a:lvl1pPr marL="285750" indent="-104775">
              <a:lnSpc>
                <a:spcPct val="120000"/>
              </a:lnSpc>
              <a:buFont typeface="Arial" panose="020B0604020202020204" pitchFamily="34" charset="0"/>
              <a:buChar char="•"/>
              <a:defRPr spc="-10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R="0" lvl="0" indent="-285750" algn="l" defTabSz="946052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60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목록성</a:t>
            </a: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 데이터 </a:t>
            </a:r>
            <a:r>
              <a:rPr lang="ko-KR" altLang="en-US" sz="160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인코딩</a:t>
            </a:r>
            <a:r>
              <a:rPr lang="en-US" altLang="ko-KR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원</a:t>
            </a:r>
            <a:r>
              <a:rPr lang="en-US" altLang="ko-KR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ko-KR" altLang="en-US" sz="160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핫</a:t>
            </a: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60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인코딩</a:t>
            </a:r>
            <a:r>
              <a:rPr lang="en-US" altLang="ko-KR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수행</a:t>
            </a:r>
            <a:endParaRPr lang="en-US" altLang="ko-KR" sz="160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3429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목록성</a:t>
            </a:r>
            <a:r>
              <a:rPr lang="ko-KR" altLang="en-US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 데이터 개수 </a:t>
            </a:r>
            <a:r>
              <a:rPr lang="en-US" altLang="ko-KR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: 3</a:t>
            </a:r>
            <a:r>
              <a:rPr lang="ko-KR" altLang="en-US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개</a:t>
            </a:r>
            <a:endParaRPr lang="en-US" altLang="ko-KR" sz="1400" b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+mn-ea"/>
              <a:ea typeface="+mn-ea"/>
            </a:endParaRPr>
          </a:p>
          <a:p>
            <a:pPr marL="180975" indent="0">
              <a:lnSpc>
                <a:spcPct val="150000"/>
              </a:lnSpc>
              <a:buNone/>
            </a:pPr>
            <a:r>
              <a:rPr lang="en-US" altLang="ko-KR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    </a:t>
            </a:r>
            <a:r>
              <a:rPr lang="en-US" altLang="ko-KR" sz="1200" b="0" dirty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- </a:t>
            </a:r>
            <a:r>
              <a:rPr lang="ko-KR" altLang="en-US" sz="1200" b="0" dirty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교육수준</a:t>
            </a:r>
            <a:r>
              <a:rPr lang="en-US" altLang="ko-KR" sz="1200" b="0" dirty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(education), </a:t>
            </a:r>
            <a:r>
              <a:rPr lang="ko-KR" altLang="en-US" sz="1200" b="0" dirty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결혼상태</a:t>
            </a:r>
            <a:r>
              <a:rPr lang="en-US" altLang="ko-KR" sz="1200" b="0" dirty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(</a:t>
            </a:r>
            <a:r>
              <a:rPr lang="en-US" altLang="ko-KR" sz="1200" b="0" dirty="0" err="1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marital_stat</a:t>
            </a:r>
            <a:r>
              <a:rPr lang="en-US" altLang="ko-KR" sz="1200" b="0" dirty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), </a:t>
            </a:r>
            <a:r>
              <a:rPr lang="ko-KR" altLang="en-US" sz="1200" b="0" dirty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카드 종류</a:t>
            </a:r>
            <a:r>
              <a:rPr lang="en-US" altLang="ko-KR" sz="1200" b="0" dirty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(</a:t>
            </a:r>
            <a:r>
              <a:rPr lang="en-US" altLang="ko-KR" sz="1200" b="0" dirty="0" err="1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card_type</a:t>
            </a:r>
            <a:r>
              <a:rPr lang="en-US" altLang="ko-KR" sz="1200" b="0" dirty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) </a:t>
            </a:r>
          </a:p>
          <a:p>
            <a:pPr marL="120186" marR="0" lvl="0" indent="-120186" algn="l" defTabSz="946052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20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200" dirty="0" smtClean="0">
              <a:latin typeface="+mn-ea"/>
              <a:ea typeface="+mn-ea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200" dirty="0">
              <a:latin typeface="+mn-ea"/>
              <a:ea typeface="+mn-ea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200" dirty="0" smtClean="0">
              <a:latin typeface="+mn-ea"/>
              <a:ea typeface="+mn-ea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200" dirty="0">
              <a:latin typeface="+mn-ea"/>
              <a:ea typeface="+mn-ea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sz="1200" dirty="0" smtClean="0">
              <a:latin typeface="+mn-ea"/>
              <a:ea typeface="+mn-ea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b="0" spc="0" dirty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0552" y="1806104"/>
            <a:ext cx="8424936" cy="614784"/>
          </a:xfrm>
          <a:prstGeom prst="rect">
            <a:avLst/>
          </a:prstGeom>
          <a:ln>
            <a:solidFill>
              <a:schemeClr val="accent2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0" dirty="0">
                <a:latin typeface="가는각진제목체" panose="020B0600000101010101" charset="-127"/>
                <a:ea typeface="가는각진제목체" panose="020B0600000101010101" charset="-127"/>
              </a:rPr>
              <a:t>    </a:t>
            </a:r>
            <a:r>
              <a:rPr lang="en-US" altLang="ko-KR" sz="1200" b="0" dirty="0" err="1">
                <a:latin typeface="가는각진제목체" panose="020B0600000101010101" charset="-127"/>
                <a:ea typeface="가는각진제목체" panose="020B0600000101010101" charset="-127"/>
              </a:rPr>
              <a:t>catcols</a:t>
            </a:r>
            <a:r>
              <a:rPr lang="en-US" altLang="ko-KR" sz="1200" b="0" dirty="0">
                <a:latin typeface="가는각진제목체" panose="020B0600000101010101" charset="-127"/>
                <a:ea typeface="가는각진제목체" panose="020B0600000101010101" charset="-127"/>
              </a:rPr>
              <a:t> = </a:t>
            </a:r>
            <a:r>
              <a:rPr lang="en-US" altLang="ko-KR" sz="1200" b="0" dirty="0" err="1">
                <a:latin typeface="가는각진제목체" panose="020B0600000101010101" charset="-127"/>
                <a:ea typeface="가는각진제목체" panose="020B0600000101010101" charset="-127"/>
              </a:rPr>
              <a:t>df.select_dtypes</a:t>
            </a:r>
            <a:r>
              <a:rPr lang="en-US" altLang="ko-KR" sz="1200" b="0" dirty="0">
                <a:latin typeface="가는각진제목체" panose="020B0600000101010101" charset="-127"/>
                <a:ea typeface="가는각진제목체" panose="020B0600000101010101" charset="-127"/>
              </a:rPr>
              <a:t>(exclude = ['int64','float64']).columns</a:t>
            </a:r>
          </a:p>
          <a:p>
            <a:pPr>
              <a:lnSpc>
                <a:spcPct val="150000"/>
              </a:lnSpc>
            </a:pPr>
            <a:r>
              <a:rPr lang="en-US" altLang="ko-KR" sz="1200" b="0" dirty="0">
                <a:latin typeface="가는각진제목체" panose="020B0600000101010101" charset="-127"/>
                <a:ea typeface="가는각진제목체" panose="020B0600000101010101" charset="-127"/>
              </a:rPr>
              <a:t>    </a:t>
            </a:r>
            <a:r>
              <a:rPr lang="en-US" altLang="ko-KR" sz="1200" b="0" dirty="0" err="1">
                <a:latin typeface="가는각진제목체" panose="020B0600000101010101" charset="-127"/>
                <a:ea typeface="가는각진제목체" panose="020B0600000101010101" charset="-127"/>
              </a:rPr>
              <a:t>df</a:t>
            </a:r>
            <a:r>
              <a:rPr lang="en-US" altLang="ko-KR" sz="1200" b="0" dirty="0">
                <a:latin typeface="가는각진제목체" panose="020B0600000101010101" charset="-127"/>
                <a:ea typeface="가는각진제목체" panose="020B0600000101010101" charset="-127"/>
              </a:rPr>
              <a:t> = </a:t>
            </a:r>
            <a:r>
              <a:rPr lang="en-US" altLang="ko-KR" sz="1200" b="0" dirty="0" err="1">
                <a:latin typeface="가는각진제목체" panose="020B0600000101010101" charset="-127"/>
                <a:ea typeface="가는각진제목체" panose="020B0600000101010101" charset="-127"/>
              </a:rPr>
              <a:t>pd.get_dummies</a:t>
            </a:r>
            <a:r>
              <a:rPr lang="en-US" altLang="ko-KR" sz="1200" b="0" dirty="0">
                <a:latin typeface="가는각진제목체" panose="020B0600000101010101" charset="-127"/>
                <a:ea typeface="가는각진제목체" panose="020B0600000101010101" charset="-127"/>
              </a:rPr>
              <a:t>(</a:t>
            </a:r>
            <a:r>
              <a:rPr lang="en-US" altLang="ko-KR" sz="1200" b="0" dirty="0" err="1">
                <a:latin typeface="가는각진제목체" panose="020B0600000101010101" charset="-127"/>
                <a:ea typeface="가는각진제목체" panose="020B0600000101010101" charset="-127"/>
              </a:rPr>
              <a:t>df</a:t>
            </a:r>
            <a:r>
              <a:rPr lang="en-US" altLang="ko-KR" sz="1200" b="0" dirty="0">
                <a:latin typeface="가는각진제목체" panose="020B0600000101010101" charset="-127"/>
                <a:ea typeface="가는각진제목체" panose="020B0600000101010101" charset="-127"/>
              </a:rPr>
              <a:t>, columns = </a:t>
            </a:r>
            <a:r>
              <a:rPr lang="en-US" altLang="ko-KR" sz="1200" b="0" dirty="0" err="1">
                <a:latin typeface="가는각진제목체" panose="020B0600000101010101" charset="-127"/>
                <a:ea typeface="가는각진제목체" panose="020B0600000101010101" charset="-127"/>
              </a:rPr>
              <a:t>catcols</a:t>
            </a:r>
            <a:r>
              <a:rPr lang="en-US" altLang="ko-KR" sz="1200" b="0" dirty="0" smtClean="0">
                <a:latin typeface="가는각진제목체" panose="020B0600000101010101" charset="-127"/>
                <a:ea typeface="가는각진제목체" panose="020B0600000101010101" charset="-127"/>
              </a:rPr>
              <a:t>)</a:t>
            </a:r>
            <a:endParaRPr lang="en-US" altLang="ko-KR" sz="1200" b="0" dirty="0">
              <a:latin typeface="가는각진제목체" panose="020B0600000101010101" charset="-127"/>
              <a:ea typeface="가는각진제목체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005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87F157-053A-4A00-B29A-9A0EE17C3A07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416496" y="226741"/>
            <a:ext cx="518457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09625">
              <a:spcBef>
                <a:spcPts val="0"/>
              </a:spcBef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cs typeface="Aharoni" panose="02010803020104030203" pitchFamily="2" charset="-79"/>
              </a:rPr>
              <a:t>Ⅳ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. </a:t>
            </a:r>
            <a:r>
              <a:rPr lang="ko-KR" altLang="en-US" sz="1800" dirty="0" err="1" smtClean="0">
                <a:latin typeface="맑은 고딕"/>
                <a:ea typeface="맑은 고딕"/>
                <a:sym typeface="Wingdings" pitchFamily="2" charset="2"/>
              </a:rPr>
              <a:t>이탈고객</a:t>
            </a:r>
            <a:r>
              <a:rPr lang="ko-KR" altLang="en-US" sz="1800" dirty="0" smtClean="0">
                <a:latin typeface="맑은 고딕"/>
                <a:ea typeface="맑은 고딕"/>
                <a:sym typeface="Wingdings" pitchFamily="2" charset="2"/>
              </a:rPr>
              <a:t> 예측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/>
              <a:sym typeface="Wingdings" pitchFamily="2" charset="2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606626" y="1700808"/>
          <a:ext cx="660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55979393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850200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5468"/>
                  </a:ext>
                </a:extLst>
              </a:tr>
            </a:tbl>
          </a:graphicData>
        </a:graphic>
      </p:graphicFrame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8625407" y="226741"/>
            <a:ext cx="10186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8096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전처리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(Pre-Processing) – </a:t>
            </a: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중요 피처 선택</a:t>
            </a:r>
            <a:endParaRPr lang="en-US" altLang="ko-KR" sz="1400" i="1" dirty="0" smtClean="0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  <a:sym typeface="Wingdings" pitchFamily="2" charset="2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17922" y="764704"/>
            <a:ext cx="8999574" cy="50405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184712" tIns="0" rIns="0" bIns="0" anchor="t"/>
          <a:lstStyle>
            <a:defPPr>
              <a:defRPr lang="ko-KR"/>
            </a:defPPr>
            <a:lvl1pPr marL="285750" indent="-104775">
              <a:lnSpc>
                <a:spcPct val="120000"/>
              </a:lnSpc>
              <a:buFont typeface="Arial" panose="020B0604020202020204" pitchFamily="34" charset="0"/>
              <a:buChar char="•"/>
              <a:defRPr spc="-10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lt"/>
                <a:ea typeface="가는각진제목체" panose="020B0600000101010101" charset="-127"/>
              </a:rPr>
              <a:t> ML </a:t>
            </a:r>
            <a:r>
              <a:rPr lang="ko-KR" altLang="en-US" sz="160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lt"/>
                <a:ea typeface="가는각진제목체" panose="020B0600000101010101" charset="-127"/>
              </a:rPr>
              <a:t>알고리즘별</a:t>
            </a: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lt"/>
                <a:ea typeface="가는각진제목체" panose="020B0600000101010101" charset="-127"/>
              </a:rPr>
              <a:t> 중요 피처 선택</a:t>
            </a:r>
            <a:endParaRPr lang="en-US" altLang="ko-KR" sz="160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lt"/>
              <a:ea typeface="가는각진제목체" panose="020B0600000101010101" charset="-127"/>
            </a:endParaRPr>
          </a:p>
          <a:p>
            <a:pPr marL="342900" lvl="1" indent="-171450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400" b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lt"/>
                <a:ea typeface="가는각진제목체" panose="020B0600000101010101" charset="-127"/>
              </a:rPr>
              <a:t>ExtraTrees</a:t>
            </a:r>
            <a:r>
              <a:rPr lang="en-US" altLang="ko-KR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lt"/>
                <a:ea typeface="가는각진제목체" panose="020B0600000101010101" charset="-127"/>
              </a:rPr>
              <a:t>, </a:t>
            </a:r>
            <a:r>
              <a:rPr lang="en-US" altLang="ko-KR" sz="1400" b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lt"/>
                <a:ea typeface="가는각진제목체" panose="020B0600000101010101" charset="-127"/>
              </a:rPr>
              <a:t>RandomForest</a:t>
            </a:r>
            <a:r>
              <a:rPr lang="en-US" altLang="ko-KR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lt"/>
                <a:ea typeface="가는각진제목체" panose="020B0600000101010101" charset="-127"/>
              </a:rPr>
              <a:t> : </a:t>
            </a:r>
            <a:r>
              <a:rPr lang="ko-KR" altLang="en-US" sz="140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lt"/>
                <a:ea typeface="가는각진제목체" panose="020B0600000101010101" charset="-127"/>
              </a:rPr>
              <a:t>중요 피처로 </a:t>
            </a:r>
            <a:r>
              <a:rPr lang="en-US" altLang="ko-KR" sz="140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lt"/>
                <a:ea typeface="가는각진제목체" panose="020B0600000101010101" charset="-127"/>
              </a:rPr>
              <a:t>13</a:t>
            </a:r>
            <a:r>
              <a:rPr lang="ko-KR" altLang="en-US" sz="140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lt"/>
                <a:ea typeface="가는각진제목체" panose="020B0600000101010101" charset="-127"/>
              </a:rPr>
              <a:t>개 </a:t>
            </a:r>
            <a:r>
              <a:rPr lang="ko-KR" altLang="en-US" sz="140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lt"/>
                <a:ea typeface="가는각진제목체" panose="020B0600000101010101" charset="-127"/>
              </a:rPr>
              <a:t>선택</a:t>
            </a:r>
            <a:endParaRPr lang="en-US" altLang="ko-KR" sz="140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+mn-lt"/>
              <a:ea typeface="가는각진제목체" panose="020B0600000101010101" charset="-127"/>
            </a:endParaRPr>
          </a:p>
          <a:p>
            <a:pPr marL="171450" lvl="1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+mn-lt"/>
              <a:ea typeface="가는각진제목체" panose="020B0600000101010101" charset="-127"/>
            </a:endParaRPr>
          </a:p>
          <a:p>
            <a:pPr marL="171450" lvl="1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+mn-lt"/>
              <a:ea typeface="가는각진제목체" panose="020B0600000101010101" charset="-127"/>
            </a:endParaRPr>
          </a:p>
          <a:p>
            <a:pPr marL="171450" lvl="1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0" dirty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+mn-lt"/>
              <a:ea typeface="가는각진제목체" panose="020B0600000101010101" charset="-127"/>
            </a:endParaRPr>
          </a:p>
          <a:p>
            <a:pPr marL="171450" lvl="1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+mn-lt"/>
              <a:ea typeface="가는각진제목체" panose="020B0600000101010101" charset="-127"/>
            </a:endParaRPr>
          </a:p>
          <a:p>
            <a:pPr marL="171450" lvl="1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+mn-lt"/>
              <a:ea typeface="가는각진제목체" panose="020B0600000101010101" charset="-127"/>
            </a:endParaRPr>
          </a:p>
          <a:p>
            <a:pPr marL="342900" lvl="1" indent="-171450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400" b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lt"/>
                <a:ea typeface="가는각진제목체" panose="020B0600000101010101" charset="-127"/>
              </a:rPr>
              <a:t>LightGBM</a:t>
            </a:r>
            <a:r>
              <a:rPr lang="en-US" altLang="ko-KR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lt"/>
                <a:ea typeface="가는각진제목체" panose="020B0600000101010101" charset="-127"/>
              </a:rPr>
              <a:t> : </a:t>
            </a:r>
            <a:r>
              <a:rPr lang="en-US" altLang="ko-KR" sz="140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lt"/>
                <a:ea typeface="가는각진제목체" panose="020B0600000101010101" charset="-127"/>
              </a:rPr>
              <a:t>11</a:t>
            </a:r>
            <a:r>
              <a:rPr lang="ko-KR" altLang="en-US" sz="140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lt"/>
                <a:ea typeface="가는각진제목체" panose="020B0600000101010101" charset="-127"/>
              </a:rPr>
              <a:t>개 </a:t>
            </a:r>
            <a:r>
              <a:rPr lang="ko-KR" altLang="en-US" sz="140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lt"/>
                <a:ea typeface="가는각진제목체" panose="020B0600000101010101" charset="-127"/>
              </a:rPr>
              <a:t>선택</a:t>
            </a:r>
            <a:endParaRPr lang="en-US" altLang="ko-KR" sz="140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+mn-lt"/>
              <a:ea typeface="가는각진제목체" panose="020B0600000101010101" charset="-127"/>
            </a:endParaRPr>
          </a:p>
          <a:p>
            <a:pPr marL="342900" lvl="1" indent="-171450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sz="140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+mn-lt"/>
              <a:ea typeface="가는각진제목체" panose="020B0600000101010101" charset="-127"/>
            </a:endParaRPr>
          </a:p>
          <a:p>
            <a:pPr marL="342900" lvl="1" indent="-171450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+mn-lt"/>
              <a:ea typeface="가는각진제목체" panose="020B0600000101010101" charset="-127"/>
            </a:endParaRPr>
          </a:p>
          <a:p>
            <a:pPr marL="171450" lvl="1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+mn-lt"/>
              <a:ea typeface="가는각진제목체" panose="020B0600000101010101" charset="-127"/>
            </a:endParaRPr>
          </a:p>
          <a:p>
            <a:pPr marL="342900" lvl="1" indent="-171450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sz="1200" b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+mn-lt"/>
              <a:ea typeface="가는각진제목체" panose="020B0600000101010101" charset="-127"/>
            </a:endParaRPr>
          </a:p>
          <a:p>
            <a:pPr marL="342900" lvl="1" indent="-171450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400" b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lt"/>
                <a:ea typeface="가는각진제목체" panose="020B0600000101010101" charset="-127"/>
              </a:rPr>
              <a:t>XGBoost</a:t>
            </a:r>
            <a:r>
              <a:rPr lang="en-US" altLang="ko-KR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lt"/>
                <a:ea typeface="가는각진제목체" panose="020B0600000101010101" charset="-127"/>
              </a:rPr>
              <a:t> : </a:t>
            </a:r>
            <a:r>
              <a:rPr lang="en-US" altLang="ko-KR" sz="140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lt"/>
                <a:ea typeface="가는각진제목체" panose="020B0600000101010101" charset="-127"/>
              </a:rPr>
              <a:t>9</a:t>
            </a:r>
            <a:r>
              <a:rPr lang="ko-KR" altLang="en-US" sz="140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lt"/>
                <a:ea typeface="가는각진제목체" panose="020B0600000101010101" charset="-127"/>
              </a:rPr>
              <a:t>개 선택</a:t>
            </a:r>
            <a:endParaRPr lang="en-US" altLang="ko-KR" sz="140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+mn-lt"/>
              <a:ea typeface="가는각진제목체" panose="020B0600000101010101" charset="-127"/>
            </a:endParaRPr>
          </a:p>
          <a:p>
            <a:pPr marL="171450" lvl="1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+mn-lt"/>
              <a:ea typeface="가는각진제목체" panose="020B0600000101010101" charset="-127"/>
            </a:endParaRPr>
          </a:p>
          <a:p>
            <a:pPr marL="171450" lvl="1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+mn-lt"/>
              <a:ea typeface="가는각진제목체" panose="020B0600000101010101" charset="-127"/>
            </a:endParaRPr>
          </a:p>
          <a:p>
            <a:pPr marL="171450" lvl="1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+mn-lt"/>
              <a:ea typeface="가는각진제목체" panose="020B0600000101010101" charset="-127"/>
            </a:endParaRPr>
          </a:p>
          <a:p>
            <a:pPr marL="171450" lvl="1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+mn-lt"/>
              <a:ea typeface="가는각진제목체" panose="020B0600000101010101" charset="-127"/>
            </a:endParaRPr>
          </a:p>
          <a:p>
            <a:pPr marL="171450" lvl="1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+mn-lt"/>
              <a:ea typeface="가는각진제목체" panose="020B0600000101010101" charset="-127"/>
            </a:endParaRPr>
          </a:p>
          <a:p>
            <a:pPr marL="171450" indent="-171450" defTabSz="946052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60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rgbClr val="00B050"/>
                </a:solidFill>
                <a:latin typeface="+mn-lt"/>
                <a:ea typeface="가는각진제목체" panose="020B0600000101010101" charset="-127"/>
              </a:rPr>
              <a:t>중요 피처 선택 알고리즘 </a:t>
            </a:r>
            <a:r>
              <a:rPr lang="en-US" altLang="ko-KR" sz="160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rgbClr val="00B050"/>
                </a:solidFill>
                <a:latin typeface="+mn-lt"/>
                <a:ea typeface="가는각진제목체" panose="020B0600000101010101" charset="-127"/>
              </a:rPr>
              <a:t>: </a:t>
            </a:r>
            <a:r>
              <a:rPr lang="en-US" altLang="ko-KR" sz="160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rgbClr val="00B050"/>
                </a:solidFill>
                <a:latin typeface="+mn-lt"/>
                <a:ea typeface="가는각진제목체" panose="020B0600000101010101" charset="-127"/>
              </a:rPr>
              <a:t>RandomForest</a:t>
            </a:r>
            <a:r>
              <a:rPr lang="en-US" altLang="ko-KR" sz="160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rgbClr val="00B050"/>
                </a:solidFill>
                <a:latin typeface="+mn-lt"/>
                <a:ea typeface="가는각진제목체" panose="020B0600000101010101" charset="-127"/>
              </a:rPr>
              <a:t> </a:t>
            </a:r>
            <a:endParaRPr lang="en-US" altLang="ko-KR" sz="1600" dirty="0">
              <a:solidFill>
                <a:srgbClr val="00B050"/>
              </a:solidFill>
              <a:latin typeface="+mn-lt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200" dirty="0" smtClean="0">
              <a:latin typeface="+mn-lt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200" dirty="0">
              <a:latin typeface="+mn-lt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sz="1200" dirty="0" smtClean="0">
              <a:latin typeface="+mn-lt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b="0" spc="0" dirty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lt"/>
              <a:ea typeface="가는각진제목체" panose="020B0600000101010101" charset="-127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lt"/>
              <a:ea typeface="가는각진제목체" panose="020B0600000101010101" charset="-127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lt"/>
              <a:ea typeface="가는각진제목체" panose="020B0600000101010101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20552" y="1397590"/>
            <a:ext cx="8424936" cy="889154"/>
          </a:xfrm>
          <a:prstGeom prst="rect">
            <a:avLst/>
          </a:prstGeom>
          <a:ln>
            <a:solidFill>
              <a:schemeClr val="accent2"/>
            </a:solidFill>
            <a:prstDash val="dash"/>
          </a:ln>
        </p:spPr>
        <p:txBody>
          <a:bodyPr wrap="square">
            <a:spAutoFit/>
          </a:bodyPr>
          <a:lstStyle/>
          <a:p>
            <a:pPr marL="171450" lvl="1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0" dirty="0"/>
              <a:t>age, </a:t>
            </a:r>
            <a:r>
              <a:rPr lang="en-US" altLang="ko-KR" sz="1200" b="0" dirty="0" err="1"/>
              <a:t>mon_on_book</a:t>
            </a:r>
            <a:r>
              <a:rPr lang="en-US" altLang="ko-KR" sz="1200" b="0" dirty="0"/>
              <a:t>, </a:t>
            </a:r>
            <a:r>
              <a:rPr lang="en-US" altLang="ko-KR" sz="1200" b="0" dirty="0" err="1"/>
              <a:t>tot_product_count</a:t>
            </a:r>
            <a:r>
              <a:rPr lang="en-US" altLang="ko-KR" sz="1200" b="0" dirty="0"/>
              <a:t>, months_inact_for_12m, contact_cnt_for_12m, </a:t>
            </a:r>
            <a:r>
              <a:rPr lang="en-US" altLang="ko-KR" sz="1200" b="0" dirty="0" err="1"/>
              <a:t>credit_line</a:t>
            </a:r>
            <a:r>
              <a:rPr lang="en-US" altLang="ko-KR" sz="1200" b="0" dirty="0"/>
              <a:t>, </a:t>
            </a:r>
            <a:r>
              <a:rPr lang="en-US" altLang="ko-KR" sz="1200" b="0" dirty="0" err="1"/>
              <a:t>tot_revol_balance</a:t>
            </a:r>
            <a:r>
              <a:rPr lang="en-US" altLang="ko-KR" sz="1200" b="0" dirty="0" smtClean="0"/>
              <a:t>,</a:t>
            </a:r>
          </a:p>
          <a:p>
            <a:pPr marL="171450" lvl="1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0" dirty="0" err="1" smtClean="0"/>
              <a:t>mean_open_to_buy</a:t>
            </a:r>
            <a:r>
              <a:rPr lang="en-US" altLang="ko-KR" sz="1200" b="0" dirty="0"/>
              <a:t>, tot_amt_ratio_q4_q1, tot_trans_amt_for_12m, tot_trans_cnt_for_12m, tot_cnt_ratio_q4_q1, </a:t>
            </a:r>
          </a:p>
          <a:p>
            <a:pPr marL="171450" lvl="1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0" dirty="0" err="1" smtClean="0"/>
              <a:t>mean_util_pct</a:t>
            </a:r>
            <a:endParaRPr lang="en-US" altLang="ko-KR" sz="1200" b="0" dirty="0"/>
          </a:p>
        </p:txBody>
      </p:sp>
      <p:sp>
        <p:nvSpPr>
          <p:cNvPr id="8" name="직사각형 7"/>
          <p:cNvSpPr/>
          <p:nvPr/>
        </p:nvSpPr>
        <p:spPr>
          <a:xfrm>
            <a:off x="920552" y="2816845"/>
            <a:ext cx="8424936" cy="612155"/>
          </a:xfrm>
          <a:prstGeom prst="rect">
            <a:avLst/>
          </a:prstGeom>
          <a:ln>
            <a:solidFill>
              <a:schemeClr val="accent2"/>
            </a:solidFill>
            <a:prstDash val="dash"/>
          </a:ln>
        </p:spPr>
        <p:txBody>
          <a:bodyPr wrap="square">
            <a:spAutoFit/>
          </a:bodyPr>
          <a:lstStyle/>
          <a:p>
            <a:pPr marL="171450" lvl="1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0" dirty="0" smtClean="0"/>
              <a:t>age</a:t>
            </a:r>
            <a:r>
              <a:rPr lang="en-US" altLang="ko-KR" sz="1200" b="0" dirty="0"/>
              <a:t>, </a:t>
            </a:r>
            <a:r>
              <a:rPr lang="en-US" altLang="ko-KR" sz="1200" b="0" dirty="0" err="1"/>
              <a:t>mon_on_book</a:t>
            </a:r>
            <a:r>
              <a:rPr lang="en-US" altLang="ko-KR" sz="1200" b="0" dirty="0"/>
              <a:t>, </a:t>
            </a:r>
            <a:r>
              <a:rPr lang="en-US" altLang="ko-KR" sz="1200" b="0" dirty="0" err="1"/>
              <a:t>tot_product_count</a:t>
            </a:r>
            <a:r>
              <a:rPr lang="en-US" altLang="ko-KR" sz="1200" b="0" dirty="0"/>
              <a:t>, </a:t>
            </a:r>
            <a:r>
              <a:rPr lang="en-US" altLang="ko-KR" sz="1200" b="0" dirty="0" err="1"/>
              <a:t>credit_line</a:t>
            </a:r>
            <a:r>
              <a:rPr lang="en-US" altLang="ko-KR" sz="1200" b="0" dirty="0"/>
              <a:t>, </a:t>
            </a:r>
            <a:r>
              <a:rPr lang="en-US" altLang="ko-KR" sz="1200" b="0" dirty="0" err="1"/>
              <a:t>tot_revol_balance</a:t>
            </a:r>
            <a:r>
              <a:rPr lang="en-US" altLang="ko-KR" sz="1200" b="0" dirty="0"/>
              <a:t>, </a:t>
            </a:r>
            <a:r>
              <a:rPr lang="en-US" altLang="ko-KR" sz="1200" b="0" dirty="0" err="1"/>
              <a:t>mean_open_to_buy</a:t>
            </a:r>
            <a:r>
              <a:rPr lang="en-US" altLang="ko-KR" sz="1200" b="0" dirty="0"/>
              <a:t>, tot_amt_ratio_q4_q1, </a:t>
            </a:r>
            <a:endParaRPr lang="en-US" altLang="ko-KR" sz="1200" b="0" dirty="0" smtClean="0"/>
          </a:p>
          <a:p>
            <a:pPr marL="171450" lvl="1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0" dirty="0" smtClean="0"/>
              <a:t>tot_trans_amt_for_12m</a:t>
            </a:r>
            <a:r>
              <a:rPr lang="en-US" altLang="ko-KR" sz="1200" b="0" dirty="0"/>
              <a:t>, tot_trans_cnt_for_12m, tot_cnt_ratio_q4_q1, </a:t>
            </a:r>
            <a:r>
              <a:rPr lang="en-US" altLang="ko-KR" sz="1200" b="0" dirty="0" err="1"/>
              <a:t>mean_util_pct</a:t>
            </a:r>
            <a:endParaRPr lang="en-US" altLang="ko-KR" sz="1200" b="0" dirty="0"/>
          </a:p>
        </p:txBody>
      </p:sp>
      <p:sp>
        <p:nvSpPr>
          <p:cNvPr id="10" name="직사각형 9"/>
          <p:cNvSpPr/>
          <p:nvPr/>
        </p:nvSpPr>
        <p:spPr>
          <a:xfrm>
            <a:off x="920552" y="3989878"/>
            <a:ext cx="8424936" cy="612155"/>
          </a:xfrm>
          <a:prstGeom prst="rect">
            <a:avLst/>
          </a:prstGeom>
          <a:ln>
            <a:solidFill>
              <a:schemeClr val="accent2"/>
            </a:solidFill>
            <a:prstDash val="dash"/>
          </a:ln>
        </p:spPr>
        <p:txBody>
          <a:bodyPr wrap="square">
            <a:spAutoFit/>
          </a:bodyPr>
          <a:lstStyle/>
          <a:p>
            <a:pPr marL="171450" lvl="1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0" dirty="0"/>
              <a:t>age, </a:t>
            </a:r>
            <a:r>
              <a:rPr lang="en-US" altLang="ko-KR" sz="1200" b="0" dirty="0" err="1"/>
              <a:t>tot_product_count</a:t>
            </a:r>
            <a:r>
              <a:rPr lang="en-US" altLang="ko-KR" sz="1200" b="0" dirty="0"/>
              <a:t>, months_inact_for_12m, contact_cnt_for_12m, </a:t>
            </a:r>
            <a:r>
              <a:rPr lang="en-US" altLang="ko-KR" sz="1200" b="0" dirty="0" err="1"/>
              <a:t>tot_revol_balance</a:t>
            </a:r>
            <a:r>
              <a:rPr lang="en-US" altLang="ko-KR" sz="1200" b="0" dirty="0"/>
              <a:t>, tot_trans_amt_for_12m, </a:t>
            </a:r>
            <a:endParaRPr lang="en-US" altLang="ko-KR" sz="1200" b="0" dirty="0" smtClean="0"/>
          </a:p>
          <a:p>
            <a:pPr marL="171450" lvl="1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0" dirty="0" smtClean="0"/>
              <a:t>tot_trans_cnt_for_12m</a:t>
            </a:r>
            <a:r>
              <a:rPr lang="en-US" altLang="ko-KR" sz="1200" b="0" dirty="0"/>
              <a:t>, tot_cnt_ratio_q4_q1, </a:t>
            </a:r>
            <a:r>
              <a:rPr lang="en-US" altLang="ko-KR" sz="1200" b="0" dirty="0" err="1" smtClean="0"/>
              <a:t>marital_stat_Unknown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154079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87F157-053A-4A00-B29A-9A0EE17C3A07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416496" y="226741"/>
            <a:ext cx="518457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09625">
              <a:spcBef>
                <a:spcPts val="0"/>
              </a:spcBef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cs typeface="Aharoni" panose="02010803020104030203" pitchFamily="2" charset="-79"/>
              </a:rPr>
              <a:t>Ⅳ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. </a:t>
            </a:r>
            <a:r>
              <a:rPr lang="ko-KR" altLang="en-US" sz="1800" dirty="0" err="1" smtClean="0">
                <a:latin typeface="맑은 고딕"/>
                <a:ea typeface="맑은 고딕"/>
                <a:sym typeface="Wingdings" pitchFamily="2" charset="2"/>
              </a:rPr>
              <a:t>이탈고객</a:t>
            </a:r>
            <a:r>
              <a:rPr lang="ko-KR" altLang="en-US" sz="1800" dirty="0" smtClean="0">
                <a:latin typeface="맑은 고딕"/>
                <a:ea typeface="맑은 고딕"/>
                <a:sym typeface="Wingdings" pitchFamily="2" charset="2"/>
              </a:rPr>
              <a:t> 예측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/>
              <a:sym typeface="Wingdings" pitchFamily="2" charset="2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606626" y="1700808"/>
          <a:ext cx="660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55979393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850200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5468"/>
                  </a:ext>
                </a:extLst>
              </a:tr>
            </a:tbl>
          </a:graphicData>
        </a:graphic>
      </p:graphicFrame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8625407" y="226741"/>
            <a:ext cx="10186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8096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전처리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(Pre-Processing) – Train &amp; Test </a:t>
            </a: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데이터 분리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, </a:t>
            </a:r>
            <a:r>
              <a:rPr lang="ko-KR" altLang="en-US" sz="1400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오버샘플링</a:t>
            </a:r>
            <a:endParaRPr lang="en-US" altLang="ko-KR" sz="1400" i="1" dirty="0" smtClean="0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  <a:sym typeface="Wingdings" pitchFamily="2" charset="2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17922" y="764704"/>
            <a:ext cx="8999574" cy="27363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184712" tIns="0" rIns="0" bIns="0" anchor="t"/>
          <a:lstStyle>
            <a:defPPr>
              <a:defRPr lang="ko-KR"/>
            </a:defPPr>
            <a:lvl1pPr marL="285750" indent="-104775">
              <a:lnSpc>
                <a:spcPct val="120000"/>
              </a:lnSpc>
              <a:buFont typeface="Arial" panose="020B0604020202020204" pitchFamily="34" charset="0"/>
              <a:buChar char="•"/>
              <a:defRPr spc="-10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R="0" lvl="0" indent="-28575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60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R="0" lvl="0" indent="-285750" algn="l" defTabSz="946052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Train </a:t>
            </a:r>
            <a:r>
              <a:rPr lang="en-US" altLang="ko-KR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Data </a:t>
            </a: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와</a:t>
            </a:r>
            <a:r>
              <a:rPr lang="en-US" altLang="ko-KR" sz="1600" spc="0" dirty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테스트 데이터 분리</a:t>
            </a:r>
            <a:endParaRPr lang="en-US" altLang="ko-KR" sz="160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342900" lvl="1" indent="-1714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전체 데이터 중 </a:t>
            </a:r>
            <a:r>
              <a:rPr lang="en-US" altLang="ko-KR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25%</a:t>
            </a:r>
            <a:r>
              <a:rPr lang="ko-KR" altLang="en-US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를 테스트 데이터로 활용</a:t>
            </a:r>
            <a:endParaRPr lang="en-US" altLang="ko-KR" sz="1400" b="0" dirty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+mn-ea"/>
              <a:ea typeface="+mn-ea"/>
            </a:endParaRPr>
          </a:p>
          <a:p>
            <a:pPr marL="171450" lvl="1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0" dirty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 </a:t>
            </a:r>
            <a:r>
              <a:rPr lang="en-US" altLang="ko-KR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   - </a:t>
            </a:r>
            <a:r>
              <a:rPr lang="ko-KR" altLang="en-US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전체 </a:t>
            </a:r>
            <a:r>
              <a:rPr lang="en-US" altLang="ko-KR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Data : 8,101</a:t>
            </a:r>
            <a:r>
              <a:rPr lang="ko-KR" altLang="en-US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건</a:t>
            </a:r>
            <a:r>
              <a:rPr lang="en-US" altLang="ko-KR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, Train Data : 6,075</a:t>
            </a:r>
            <a:r>
              <a:rPr lang="ko-KR" altLang="en-US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건</a:t>
            </a:r>
            <a:r>
              <a:rPr lang="en-US" altLang="ko-KR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, Test Data : 2,026</a:t>
            </a:r>
            <a:r>
              <a:rPr lang="ko-KR" altLang="en-US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건</a:t>
            </a:r>
            <a:endParaRPr lang="en-US" altLang="ko-KR" sz="1200" b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+mn-ea"/>
              <a:ea typeface="+mn-ea"/>
            </a:endParaRPr>
          </a:p>
          <a:p>
            <a:pPr marL="171450" lvl="1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+mn-ea"/>
              <a:ea typeface="+mn-ea"/>
            </a:endParaRPr>
          </a:p>
          <a:p>
            <a:pPr indent="-2857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60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오버 샘플링</a:t>
            </a:r>
            <a:r>
              <a:rPr lang="en-US" altLang="ko-KR" sz="1600" dirty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– SMOTE</a:t>
            </a:r>
          </a:p>
          <a:p>
            <a:pPr marL="342900" lvl="1" indent="-1714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400" b="0" dirty="0" smtClean="0">
                <a:latin typeface="+mn-ea"/>
                <a:ea typeface="+mn-ea"/>
              </a:rPr>
              <a:t>Train Data</a:t>
            </a:r>
            <a:r>
              <a:rPr lang="ko-KR" altLang="en-US" sz="1400" b="0" dirty="0" smtClean="0">
                <a:latin typeface="+mn-ea"/>
                <a:ea typeface="+mn-ea"/>
              </a:rPr>
              <a:t>를 이용하여 오버 샘플링 수행</a:t>
            </a:r>
            <a:endParaRPr lang="en-US" altLang="ko-KR" sz="1400" b="0" dirty="0" smtClean="0">
              <a:latin typeface="+mn-ea"/>
              <a:ea typeface="+mn-ea"/>
            </a:endParaRPr>
          </a:p>
          <a:p>
            <a:pPr marL="171450" lvl="1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0" dirty="0" smtClean="0">
                <a:latin typeface="+mn-ea"/>
                <a:ea typeface="+mn-ea"/>
              </a:rPr>
              <a:t>    - </a:t>
            </a:r>
            <a:r>
              <a:rPr lang="ko-KR" altLang="en-US" sz="1200" b="0" dirty="0" err="1" smtClean="0">
                <a:latin typeface="+mn-ea"/>
                <a:ea typeface="+mn-ea"/>
              </a:rPr>
              <a:t>오버샘플링</a:t>
            </a:r>
            <a:r>
              <a:rPr lang="ko-KR" altLang="en-US" sz="1200" b="0" dirty="0" smtClean="0">
                <a:latin typeface="+mn-ea"/>
                <a:ea typeface="+mn-ea"/>
              </a:rPr>
              <a:t> 전 건수 </a:t>
            </a:r>
            <a:r>
              <a:rPr lang="en-US" altLang="ko-KR" sz="1200" b="0" dirty="0" smtClean="0">
                <a:latin typeface="+mn-ea"/>
                <a:ea typeface="+mn-ea"/>
              </a:rPr>
              <a:t>: </a:t>
            </a:r>
            <a:r>
              <a:rPr lang="en-US" altLang="ko-KR" sz="1200" b="0" dirty="0">
                <a:latin typeface="+mn-ea"/>
                <a:ea typeface="+mn-ea"/>
              </a:rPr>
              <a:t>6,075 </a:t>
            </a:r>
            <a:r>
              <a:rPr lang="ko-KR" altLang="en-US" sz="1200" b="0" dirty="0" smtClean="0">
                <a:latin typeface="+mn-ea"/>
                <a:ea typeface="+mn-ea"/>
              </a:rPr>
              <a:t>건</a:t>
            </a:r>
            <a:r>
              <a:rPr lang="en-US" altLang="ko-KR" sz="1200" b="0" dirty="0" smtClean="0">
                <a:latin typeface="+mn-ea"/>
                <a:ea typeface="+mn-ea"/>
              </a:rPr>
              <a:t>, </a:t>
            </a:r>
            <a:r>
              <a:rPr lang="ko-KR" altLang="en-US" sz="1200" b="0" dirty="0" smtClean="0">
                <a:latin typeface="+mn-ea"/>
                <a:ea typeface="+mn-ea"/>
              </a:rPr>
              <a:t>오버 샘플링 후 건수 </a:t>
            </a:r>
            <a:r>
              <a:rPr lang="en-US" altLang="ko-KR" sz="1200" b="0" dirty="0" smtClean="0">
                <a:latin typeface="+mn-ea"/>
                <a:ea typeface="+mn-ea"/>
              </a:rPr>
              <a:t>: 10,200</a:t>
            </a:r>
            <a:r>
              <a:rPr lang="ko-KR" altLang="en-US" sz="1200" b="0" dirty="0" smtClean="0">
                <a:latin typeface="+mn-ea"/>
                <a:ea typeface="+mn-ea"/>
              </a:rPr>
              <a:t>건</a:t>
            </a:r>
            <a:endParaRPr lang="en-US" altLang="ko-KR" sz="1200" b="0" dirty="0" smtClean="0">
              <a:latin typeface="+mn-ea"/>
              <a:ea typeface="+mn-ea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200" dirty="0"/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sz="1200" dirty="0" smtClean="0"/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b="0" spc="0" dirty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9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87F157-053A-4A00-B29A-9A0EE17C3A07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416496" y="226741"/>
            <a:ext cx="518457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09625">
              <a:spcBef>
                <a:spcPts val="0"/>
              </a:spcBef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cs typeface="Aharoni" panose="02010803020104030203" pitchFamily="2" charset="-79"/>
              </a:rPr>
              <a:t>Ⅳ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. </a:t>
            </a:r>
            <a:r>
              <a:rPr lang="ko-KR" altLang="en-US" sz="1800" dirty="0" err="1" smtClean="0">
                <a:latin typeface="맑은 고딕"/>
                <a:ea typeface="맑은 고딕"/>
                <a:sym typeface="Wingdings" pitchFamily="2" charset="2"/>
              </a:rPr>
              <a:t>이탈고객</a:t>
            </a:r>
            <a:r>
              <a:rPr lang="ko-KR" altLang="en-US" sz="1800" dirty="0" smtClean="0">
                <a:latin typeface="맑은 고딕"/>
                <a:ea typeface="맑은 고딕"/>
                <a:sym typeface="Wingdings" pitchFamily="2" charset="2"/>
              </a:rPr>
              <a:t> 예측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/>
              <a:sym typeface="Wingdings" pitchFamily="2" charset="2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606626" y="1700808"/>
          <a:ext cx="660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55979393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850200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5468"/>
                  </a:ext>
                </a:extLst>
              </a:tr>
            </a:tbl>
          </a:graphicData>
        </a:graphic>
      </p:graphicFrame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8625407" y="226741"/>
            <a:ext cx="10186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8096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전처리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(Pre-Processing) – </a:t>
            </a: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표준화</a:t>
            </a:r>
            <a:endParaRPr lang="en-US" altLang="ko-KR" sz="1400" i="1" dirty="0" smtClean="0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  <a:sym typeface="Wingdings" pitchFamily="2" charset="2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17922" y="764704"/>
            <a:ext cx="8999574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184712" tIns="0" rIns="0" bIns="0" anchor="t"/>
          <a:lstStyle>
            <a:defPPr>
              <a:defRPr lang="ko-KR"/>
            </a:defPPr>
            <a:lvl1pPr marL="285750" indent="-104775">
              <a:lnSpc>
                <a:spcPct val="120000"/>
              </a:lnSpc>
              <a:buFont typeface="Arial" panose="020B0604020202020204" pitchFamily="34" charset="0"/>
              <a:buChar char="•"/>
              <a:defRPr spc="-10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Train Data </a:t>
            </a: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와</a:t>
            </a:r>
            <a:r>
              <a:rPr lang="en-US" altLang="ko-KR" sz="1600" spc="0" dirty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</a:t>
            </a:r>
            <a:r>
              <a:rPr lang="en-US" altLang="ko-KR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Test</a:t>
            </a: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데이터 표준화</a:t>
            </a:r>
            <a:endParaRPr lang="en-US" altLang="ko-KR" sz="160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342900" lvl="1" indent="-171450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200" dirty="0" err="1" smtClean="0"/>
              <a:t>StandardScaler</a:t>
            </a:r>
            <a:r>
              <a:rPr lang="ko-KR" altLang="en-US" sz="1200" dirty="0" smtClean="0"/>
              <a:t>를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이용하여 선정된 중요 피처에 대해 표준화</a:t>
            </a:r>
            <a:endParaRPr lang="en-US" altLang="ko-KR" sz="1200" dirty="0" smtClean="0"/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b="0" spc="0" dirty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1772816"/>
            <a:ext cx="9001000" cy="474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9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87F157-053A-4A00-B29A-9A0EE17C3A07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416496" y="226741"/>
            <a:ext cx="518457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09625">
              <a:spcBef>
                <a:spcPts val="0"/>
              </a:spcBef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cs typeface="Aharoni" panose="02010803020104030203" pitchFamily="2" charset="-79"/>
              </a:rPr>
              <a:t>Ⅳ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. </a:t>
            </a:r>
            <a:r>
              <a:rPr lang="ko-KR" altLang="en-US" sz="1800" dirty="0" err="1" smtClean="0">
                <a:latin typeface="맑은 고딕"/>
                <a:ea typeface="맑은 고딕"/>
                <a:sym typeface="Wingdings" pitchFamily="2" charset="2"/>
              </a:rPr>
              <a:t>이탈고객</a:t>
            </a:r>
            <a:r>
              <a:rPr lang="ko-KR" altLang="en-US" sz="1800" dirty="0" smtClean="0">
                <a:latin typeface="맑은 고딕"/>
                <a:ea typeface="맑은 고딕"/>
                <a:sym typeface="Wingdings" pitchFamily="2" charset="2"/>
              </a:rPr>
              <a:t> 예측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/>
              <a:sym typeface="Wingdings" pitchFamily="2" charset="2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606626" y="1700808"/>
          <a:ext cx="660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55979393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850200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5468"/>
                  </a:ext>
                </a:extLst>
              </a:tr>
            </a:tbl>
          </a:graphicData>
        </a:graphic>
      </p:graphicFrame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8625407" y="226741"/>
            <a:ext cx="10186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8096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머신러닝</a:t>
            </a: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 학습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 – </a:t>
            </a: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알고리즘 선택</a:t>
            </a:r>
            <a:endParaRPr lang="en-US" altLang="ko-KR" sz="1400" i="1" dirty="0" smtClean="0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  <a:sym typeface="Wingdings" pitchFamily="2" charset="2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17922" y="764704"/>
            <a:ext cx="8999574" cy="1800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184712" tIns="0" rIns="0" bIns="0" anchor="t"/>
          <a:lstStyle>
            <a:defPPr>
              <a:defRPr lang="ko-KR"/>
            </a:defPPr>
            <a:lvl1pPr marL="285750" indent="-104775">
              <a:lnSpc>
                <a:spcPct val="120000"/>
              </a:lnSpc>
              <a:buFont typeface="Arial" panose="020B0604020202020204" pitchFamily="34" charset="0"/>
              <a:buChar char="•"/>
              <a:defRPr spc="-10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R="0" lvl="0" indent="-28575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학습 대상 알고리즘</a:t>
            </a:r>
            <a:endParaRPr lang="en-US" altLang="ko-KR" sz="160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342900" lvl="1" indent="-171450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학습에 이용한 알고리즘 </a:t>
            </a:r>
            <a:r>
              <a:rPr lang="en-US" altLang="ko-KR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: 9</a:t>
            </a:r>
            <a:r>
              <a:rPr lang="ko-KR" altLang="en-US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개</a:t>
            </a:r>
            <a:endParaRPr lang="en-US" altLang="ko-KR" sz="1400" b="0" dirty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+mn-ea"/>
              <a:ea typeface="+mn-ea"/>
            </a:endParaRPr>
          </a:p>
          <a:p>
            <a:pPr marL="171450" lvl="1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    - Logistic Regression, Decision Tree, </a:t>
            </a:r>
            <a:r>
              <a:rPr lang="en-US" altLang="ko-KR" sz="1200" b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ExtraTrees</a:t>
            </a:r>
            <a:r>
              <a:rPr lang="en-US" altLang="ko-KR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, </a:t>
            </a:r>
            <a:r>
              <a:rPr lang="en-US" altLang="ko-KR" sz="1200" b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RandomForest</a:t>
            </a:r>
            <a:r>
              <a:rPr lang="en-US" altLang="ko-KR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, KNN, </a:t>
            </a:r>
            <a:r>
              <a:rPr lang="en-US" altLang="ko-KR" sz="1200" b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NaiveBayes</a:t>
            </a:r>
            <a:r>
              <a:rPr lang="en-US" altLang="ko-KR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, </a:t>
            </a:r>
            <a:r>
              <a:rPr lang="en-US" altLang="ko-KR" sz="1200" b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XGBoost</a:t>
            </a:r>
            <a:r>
              <a:rPr lang="en-US" altLang="ko-KR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, </a:t>
            </a:r>
            <a:r>
              <a:rPr lang="en-US" altLang="ko-KR" sz="1200" b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LightGBM</a:t>
            </a:r>
            <a:r>
              <a:rPr lang="en-US" altLang="ko-KR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, DNN  </a:t>
            </a:r>
          </a:p>
          <a:p>
            <a:pPr marL="171450" lvl="1" defTabSz="946052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+mn-ea"/>
              <a:ea typeface="+mn-ea"/>
            </a:endParaRPr>
          </a:p>
          <a:p>
            <a:pPr indent="-285750" defTabSz="946052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60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최종 선택 알고리즘 </a:t>
            </a:r>
            <a:r>
              <a:rPr lang="en-US" altLang="ko-KR" sz="160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: </a:t>
            </a:r>
            <a:r>
              <a:rPr lang="en-US" altLang="ko-KR" sz="160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LightGBM</a:t>
            </a:r>
            <a:r>
              <a:rPr lang="en-US" altLang="ko-KR" sz="1600" dirty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	</a:t>
            </a:r>
            <a:r>
              <a:rPr lang="en-US" altLang="ko-KR" sz="160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                                                                               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b="0" spc="0" dirty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76536" y="2159278"/>
            <a:ext cx="8424936" cy="276999"/>
          </a:xfrm>
          <a:prstGeom prst="rect">
            <a:avLst/>
          </a:prstGeom>
          <a:ln>
            <a:solidFill>
              <a:schemeClr val="accent2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sz="1200" b="0" dirty="0">
                <a:latin typeface="+mn-ea"/>
                <a:ea typeface="+mn-ea"/>
              </a:rPr>
              <a:t>('</a:t>
            </a:r>
            <a:r>
              <a:rPr lang="en-US" altLang="ko-KR" sz="1200" b="0" dirty="0" err="1">
                <a:latin typeface="+mn-ea"/>
                <a:ea typeface="+mn-ea"/>
              </a:rPr>
              <a:t>LightGBM</a:t>
            </a:r>
            <a:r>
              <a:rPr lang="en-US" altLang="ko-KR" sz="1200" b="0" dirty="0">
                <a:latin typeface="+mn-ea"/>
                <a:ea typeface="+mn-ea"/>
              </a:rPr>
              <a:t>', </a:t>
            </a:r>
            <a:r>
              <a:rPr lang="en-US" altLang="ko-KR" sz="1200" b="0" dirty="0" err="1">
                <a:latin typeface="+mn-ea"/>
                <a:ea typeface="+mn-ea"/>
              </a:rPr>
              <a:t>LGBMClassifier</a:t>
            </a:r>
            <a:r>
              <a:rPr lang="en-US" altLang="ko-KR" sz="1200" b="0" dirty="0">
                <a:latin typeface="+mn-ea"/>
                <a:ea typeface="+mn-ea"/>
              </a:rPr>
              <a:t>(</a:t>
            </a:r>
            <a:r>
              <a:rPr lang="en-US" altLang="ko-KR" sz="1200" b="0" dirty="0" err="1">
                <a:latin typeface="+mn-ea"/>
                <a:ea typeface="+mn-ea"/>
              </a:rPr>
              <a:t>n_estimators</a:t>
            </a:r>
            <a:r>
              <a:rPr lang="en-US" altLang="ko-KR" sz="1200" b="0" dirty="0">
                <a:latin typeface="+mn-ea"/>
                <a:ea typeface="+mn-ea"/>
              </a:rPr>
              <a:t>=700, </a:t>
            </a:r>
            <a:r>
              <a:rPr lang="en-US" altLang="ko-KR" sz="1200" b="0" dirty="0" err="1">
                <a:latin typeface="+mn-ea"/>
                <a:ea typeface="+mn-ea"/>
              </a:rPr>
              <a:t>random_state</a:t>
            </a:r>
            <a:r>
              <a:rPr lang="en-US" altLang="ko-KR" sz="1200" b="0" dirty="0">
                <a:latin typeface="+mn-ea"/>
                <a:ea typeface="+mn-ea"/>
              </a:rPr>
              <a:t>=42, </a:t>
            </a:r>
            <a:r>
              <a:rPr lang="en-US" altLang="ko-KR" sz="1200" b="0" dirty="0" err="1">
                <a:latin typeface="+mn-ea"/>
                <a:ea typeface="+mn-ea"/>
              </a:rPr>
              <a:t>boosting_type</a:t>
            </a:r>
            <a:r>
              <a:rPr lang="en-US" altLang="ko-KR" sz="1200" b="0" dirty="0">
                <a:latin typeface="+mn-ea"/>
                <a:ea typeface="+mn-ea"/>
              </a:rPr>
              <a:t>='GOSS</a:t>
            </a:r>
            <a:r>
              <a:rPr lang="en-US" altLang="ko-KR" sz="1200" b="0" dirty="0" smtClean="0">
                <a:latin typeface="+mn-ea"/>
                <a:ea typeface="+mn-ea"/>
              </a:rPr>
              <a:t>')) </a:t>
            </a:r>
            <a:r>
              <a:rPr lang="en-US" altLang="ko-KR" sz="1200" b="0" dirty="0">
                <a:latin typeface="+mn-ea"/>
                <a:ea typeface="+mn-ea"/>
              </a:rPr>
              <a:t> 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335482"/>
              </p:ext>
            </p:extLst>
          </p:nvPr>
        </p:nvGraphicFramePr>
        <p:xfrm>
          <a:off x="416501" y="2652530"/>
          <a:ext cx="9000997" cy="3761085"/>
        </p:xfrm>
        <a:graphic>
          <a:graphicData uri="http://schemas.openxmlformats.org/drawingml/2006/table">
            <a:tbl>
              <a:tblPr/>
              <a:tblGrid>
                <a:gridCol w="1600173">
                  <a:extLst>
                    <a:ext uri="{9D8B030D-6E8A-4147-A177-3AD203B41FA5}">
                      <a16:colId xmlns:a16="http://schemas.microsoft.com/office/drawing/2014/main" val="1098580662"/>
                    </a:ext>
                  </a:extLst>
                </a:gridCol>
                <a:gridCol w="925103">
                  <a:extLst>
                    <a:ext uri="{9D8B030D-6E8A-4147-A177-3AD203B41FA5}">
                      <a16:colId xmlns:a16="http://schemas.microsoft.com/office/drawing/2014/main" val="2727653572"/>
                    </a:ext>
                  </a:extLst>
                </a:gridCol>
                <a:gridCol w="925103">
                  <a:extLst>
                    <a:ext uri="{9D8B030D-6E8A-4147-A177-3AD203B41FA5}">
                      <a16:colId xmlns:a16="http://schemas.microsoft.com/office/drawing/2014/main" val="2611730854"/>
                    </a:ext>
                  </a:extLst>
                </a:gridCol>
                <a:gridCol w="925103">
                  <a:extLst>
                    <a:ext uri="{9D8B030D-6E8A-4147-A177-3AD203B41FA5}">
                      <a16:colId xmlns:a16="http://schemas.microsoft.com/office/drawing/2014/main" val="666424911"/>
                    </a:ext>
                  </a:extLst>
                </a:gridCol>
                <a:gridCol w="925103">
                  <a:extLst>
                    <a:ext uri="{9D8B030D-6E8A-4147-A177-3AD203B41FA5}">
                      <a16:colId xmlns:a16="http://schemas.microsoft.com/office/drawing/2014/main" val="1519279307"/>
                    </a:ext>
                  </a:extLst>
                </a:gridCol>
                <a:gridCol w="925103">
                  <a:extLst>
                    <a:ext uri="{9D8B030D-6E8A-4147-A177-3AD203B41FA5}">
                      <a16:colId xmlns:a16="http://schemas.microsoft.com/office/drawing/2014/main" val="2401567066"/>
                    </a:ext>
                  </a:extLst>
                </a:gridCol>
                <a:gridCol w="925103">
                  <a:extLst>
                    <a:ext uri="{9D8B030D-6E8A-4147-A177-3AD203B41FA5}">
                      <a16:colId xmlns:a16="http://schemas.microsoft.com/office/drawing/2014/main" val="3601791901"/>
                    </a:ext>
                  </a:extLst>
                </a:gridCol>
                <a:gridCol w="925103">
                  <a:extLst>
                    <a:ext uri="{9D8B030D-6E8A-4147-A177-3AD203B41FA5}">
                      <a16:colId xmlns:a16="http://schemas.microsoft.com/office/drawing/2014/main" val="2933152023"/>
                    </a:ext>
                  </a:extLst>
                </a:gridCol>
                <a:gridCol w="925103">
                  <a:extLst>
                    <a:ext uri="{9D8B030D-6E8A-4147-A177-3AD203B41FA5}">
                      <a16:colId xmlns:a16="http://schemas.microsoft.com/office/drawing/2014/main" val="757350741"/>
                    </a:ext>
                  </a:extLst>
                </a:gridCol>
              </a:tblGrid>
              <a:tr h="5243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dirty="0" smtClean="0">
                          <a:effectLst/>
                          <a:latin typeface="+mn-ea"/>
                          <a:ea typeface="+mn-ea"/>
                        </a:rPr>
                        <a:t>구 분</a:t>
                      </a:r>
                      <a:r>
                        <a:rPr lang="ko-KR" altLang="en-US" sz="1300" b="1" dirty="0">
                          <a:effectLst/>
                          <a:latin typeface="+mn-lt"/>
                          <a:ea typeface="가는각진제목체" panose="020B0600000101010101" charset="-127"/>
                        </a:rPr>
                        <a:t> 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  <a:latin typeface="+mn-lt"/>
                          <a:ea typeface="가는각진제목체" panose="020B0600000101010101" charset="-127"/>
                        </a:rPr>
                        <a:t>Accuracy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 smtClean="0">
                          <a:effectLst/>
                          <a:latin typeface="+mn-lt"/>
                          <a:ea typeface="가는각진제목체" panose="020B0600000101010101" charset="-127"/>
                        </a:rPr>
                        <a:t>Accuracy</a:t>
                      </a:r>
                    </a:p>
                    <a:p>
                      <a:pPr algn="ctr" fontAlgn="ctr"/>
                      <a:r>
                        <a:rPr lang="en-US" sz="1300" b="1" dirty="0" smtClean="0">
                          <a:effectLst/>
                          <a:latin typeface="+mn-lt"/>
                          <a:ea typeface="가는각진제목체" panose="020B0600000101010101" charset="-127"/>
                        </a:rPr>
                        <a:t>No</a:t>
                      </a:r>
                      <a:endParaRPr lang="en-US" sz="1300" b="1" dirty="0"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 smtClean="0">
                          <a:effectLst/>
                          <a:latin typeface="+mn-lt"/>
                          <a:ea typeface="가는각진제목체" panose="020B0600000101010101" charset="-127"/>
                        </a:rPr>
                        <a:t>Accuracy</a:t>
                      </a:r>
                    </a:p>
                    <a:p>
                      <a:pPr algn="ctr" fontAlgn="ctr"/>
                      <a:r>
                        <a:rPr lang="en-US" sz="1300" b="1" dirty="0" smtClean="0">
                          <a:effectLst/>
                          <a:latin typeface="+mn-lt"/>
                          <a:ea typeface="가는각진제목체" panose="020B0600000101010101" charset="-127"/>
                        </a:rPr>
                        <a:t>Yes</a:t>
                      </a:r>
                      <a:endParaRPr lang="en-US" sz="1300" b="1" dirty="0"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  <a:latin typeface="+mn-lt"/>
                          <a:ea typeface="가는각진제목체" panose="020B0600000101010101" charset="-127"/>
                        </a:rPr>
                        <a:t>Precision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  <a:latin typeface="+mn-lt"/>
                          <a:ea typeface="가는각진제목체" panose="020B0600000101010101" charset="-127"/>
                        </a:rPr>
                        <a:t>Recall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  <a:latin typeface="+mn-lt"/>
                          <a:ea typeface="가는각진제목체" panose="020B0600000101010101" charset="-127"/>
                        </a:rPr>
                        <a:t>F1-Score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  <a:latin typeface="+mn-lt"/>
                          <a:ea typeface="가는각진제목체" panose="020B0600000101010101" charset="-127"/>
                        </a:rPr>
                        <a:t>CV AUC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  <a:latin typeface="+mn-lt"/>
                          <a:ea typeface="가는각진제목체" panose="020B0600000101010101" charset="-127"/>
                        </a:rPr>
                        <a:t>AUC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78081"/>
                  </a:ext>
                </a:extLst>
              </a:tr>
              <a:tr h="404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 err="1">
                          <a:effectLst/>
                          <a:latin typeface="+mn-lt"/>
                          <a:ea typeface="가는각진제목체" panose="020B0600000101010101" charset="-127"/>
                        </a:rPr>
                        <a:t>LightGBM</a:t>
                      </a:r>
                      <a:endParaRPr lang="en-US" sz="1300" b="1" dirty="0"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94.47%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97.47%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78.77%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85.62%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78.77%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0.8205</a:t>
                      </a:r>
                      <a:endParaRPr lang="en-US" altLang="ko-KR" sz="13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0.9965</a:t>
                      </a:r>
                      <a:endParaRPr lang="en-US" altLang="ko-KR" sz="13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>
                          <a:effectLst/>
                          <a:latin typeface="+mn-lt"/>
                          <a:ea typeface="가는각진제목체" panose="020B0600000101010101" charset="-127"/>
                        </a:rPr>
                        <a:t>0.973968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427318"/>
                  </a:ext>
                </a:extLst>
              </a:tr>
              <a:tr h="404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dirty="0" err="1">
                          <a:effectLst/>
                          <a:latin typeface="+mn-lt"/>
                          <a:ea typeface="가는각진제목체" panose="020B0600000101010101" charset="-127"/>
                        </a:rPr>
                        <a:t>XgBoost</a:t>
                      </a:r>
                      <a:endParaRPr lang="en-US" sz="1300" b="0" dirty="0"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93.78%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97.30%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75.38%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84.19%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75.38%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0.7955</a:t>
                      </a:r>
                      <a:endParaRPr lang="en-US" altLang="ko-KR" sz="1300" dirty="0">
                        <a:solidFill>
                          <a:srgbClr val="000000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0.9956</a:t>
                      </a:r>
                      <a:endParaRPr lang="en-US" altLang="ko-KR" sz="1300" dirty="0">
                        <a:solidFill>
                          <a:srgbClr val="000000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effectLst/>
                          <a:latin typeface="+mn-lt"/>
                          <a:ea typeface="가는각진제목체" panose="020B0600000101010101" charset="-127"/>
                        </a:rPr>
                        <a:t>0.969663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977051"/>
                  </a:ext>
                </a:extLst>
              </a:tr>
              <a:tr h="404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ExtraTrees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91.95%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97.24%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64.31%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81.64%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64.31%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0.7194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0.9967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0.956375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792348"/>
                  </a:ext>
                </a:extLst>
              </a:tr>
              <a:tr h="404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RandomForest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92.30%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96.65%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69.54%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79.86%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69.54%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0.7434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0.9940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0.955745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631032"/>
                  </a:ext>
                </a:extLst>
              </a:tr>
              <a:tr h="404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KNN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83.07%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84.24%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76.92%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48.26%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76.92%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0.5931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0.9663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0.875613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999329"/>
                  </a:ext>
                </a:extLst>
              </a:tr>
              <a:tr h="404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LogisticRegression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78.92%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80.25%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72.00%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41.05%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72.00%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0.5229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0.8896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0.845579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691986"/>
                  </a:ext>
                </a:extLst>
              </a:tr>
              <a:tr h="404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NaiveBayes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76.26%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76.13%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76.92%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38.11%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76.92%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0.5097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0.8754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0.837782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010586"/>
                  </a:ext>
                </a:extLst>
              </a:tr>
              <a:tr h="404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DecisionTree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86.77%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90.24%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68.62%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57.33%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68.62%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0.6246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0.9163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0.794282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106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9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87F157-053A-4A00-B29A-9A0EE17C3A07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416496" y="226741"/>
            <a:ext cx="518457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09625">
              <a:spcBef>
                <a:spcPts val="0"/>
              </a:spcBef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cs typeface="Aharoni" panose="02010803020104030203" pitchFamily="2" charset="-79"/>
              </a:rPr>
              <a:t>Ⅳ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. </a:t>
            </a:r>
            <a:r>
              <a:rPr lang="ko-KR" altLang="en-US" sz="1800" dirty="0" err="1" smtClean="0">
                <a:latin typeface="맑은 고딕"/>
                <a:ea typeface="맑은 고딕"/>
                <a:sym typeface="Wingdings" pitchFamily="2" charset="2"/>
              </a:rPr>
              <a:t>이탈고객</a:t>
            </a:r>
            <a:r>
              <a:rPr lang="ko-KR" altLang="en-US" sz="1800" dirty="0" smtClean="0">
                <a:latin typeface="맑은 고딕"/>
                <a:ea typeface="맑은 고딕"/>
                <a:sym typeface="Wingdings" pitchFamily="2" charset="2"/>
              </a:rPr>
              <a:t> 예측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/>
              <a:sym typeface="Wingdings" pitchFamily="2" charset="2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606626" y="1700808"/>
          <a:ext cx="660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55979393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850200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5468"/>
                  </a:ext>
                </a:extLst>
              </a:tr>
            </a:tbl>
          </a:graphicData>
        </a:graphic>
      </p:graphicFrame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8625407" y="226741"/>
            <a:ext cx="10186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8096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머신러닝</a:t>
            </a: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 학습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 – </a:t>
            </a: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교차 검증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(Cross Validation)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417922" y="764704"/>
            <a:ext cx="8999574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184712" tIns="0" rIns="0" bIns="0" anchor="t"/>
          <a:lstStyle>
            <a:defPPr>
              <a:defRPr lang="ko-KR"/>
            </a:defPPr>
            <a:lvl1pPr marL="285750" indent="-104775">
              <a:lnSpc>
                <a:spcPct val="120000"/>
              </a:lnSpc>
              <a:buFont typeface="Arial" panose="020B0604020202020204" pitchFamily="34" charset="0"/>
              <a:buChar char="•"/>
              <a:defRPr spc="-10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R="0" lvl="0" indent="-285750" algn="l" defTabSz="946052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60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머신러닝</a:t>
            </a: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60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학습시</a:t>
            </a: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 교차 검증 수행</a:t>
            </a:r>
            <a:endParaRPr lang="en-US" altLang="ko-KR" sz="160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342900" lvl="1" indent="-1714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400" b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StratifiedKFold</a:t>
            </a:r>
            <a:r>
              <a:rPr lang="ko-KR" altLang="en-US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를 이용하여 분할 </a:t>
            </a:r>
            <a:r>
              <a:rPr lang="en-US" altLang="ko-KR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(</a:t>
            </a:r>
            <a:r>
              <a:rPr lang="en-US" altLang="ko-KR" sz="1400" b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n_split</a:t>
            </a:r>
            <a:r>
              <a:rPr lang="en-US" altLang="ko-KR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 = 5, shuffle=True)</a:t>
            </a:r>
            <a:r>
              <a:rPr lang="ko-KR" altLang="en-US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 </a:t>
            </a:r>
            <a:endParaRPr lang="en-US" altLang="ko-KR" sz="1400" b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+mn-ea"/>
              <a:ea typeface="+mn-ea"/>
            </a:endParaRPr>
          </a:p>
          <a:p>
            <a:pPr marL="342900" lvl="1" indent="-1714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400" b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Cross_val_score</a:t>
            </a:r>
            <a:r>
              <a:rPr lang="en-US" altLang="ko-KR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()</a:t>
            </a:r>
            <a:r>
              <a:rPr lang="ko-KR" altLang="en-US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를</a:t>
            </a:r>
            <a:r>
              <a:rPr lang="en-US" altLang="ko-KR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 </a:t>
            </a:r>
            <a:r>
              <a:rPr lang="ko-KR" altLang="en-US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이용하여 </a:t>
            </a:r>
            <a:r>
              <a:rPr lang="ko-KR" altLang="en-US" sz="1400" b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교차검증</a:t>
            </a:r>
            <a:r>
              <a:rPr lang="ko-KR" altLang="en-US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 수행</a:t>
            </a:r>
            <a:endParaRPr lang="en-US" altLang="ko-KR" sz="1400" b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+mn-ea"/>
              <a:ea typeface="+mn-ea"/>
            </a:endParaRPr>
          </a:p>
          <a:p>
            <a:pPr marL="171450" lvl="1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+mn-ea"/>
              <a:ea typeface="+mn-ea"/>
            </a:endParaRPr>
          </a:p>
          <a:p>
            <a:pPr marL="0" marR="0" lvl="0" indent="0" algn="l" defTabSz="946052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0" marR="0" lvl="0" indent="0" algn="l" defTabSz="946052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76536" y="1887215"/>
            <a:ext cx="8424936" cy="612155"/>
          </a:xfrm>
          <a:prstGeom prst="rect">
            <a:avLst/>
          </a:prstGeom>
          <a:ln>
            <a:solidFill>
              <a:schemeClr val="accent2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0" dirty="0" err="1"/>
              <a:t>skf</a:t>
            </a:r>
            <a:r>
              <a:rPr lang="en-US" altLang="ko-KR" sz="1200" b="0" dirty="0"/>
              <a:t> = </a:t>
            </a:r>
            <a:r>
              <a:rPr lang="en-US" altLang="ko-KR" sz="1200" b="0" dirty="0" err="1"/>
              <a:t>StratifiedKFold</a:t>
            </a:r>
            <a:r>
              <a:rPr lang="en-US" altLang="ko-KR" sz="1200" b="0" dirty="0"/>
              <a:t>(</a:t>
            </a:r>
            <a:r>
              <a:rPr lang="en-US" altLang="ko-KR" sz="1200" b="0" dirty="0" err="1"/>
              <a:t>n_splits</a:t>
            </a:r>
            <a:r>
              <a:rPr lang="en-US" altLang="ko-KR" sz="1200" b="0" dirty="0"/>
              <a:t>=5, shuffle=True, </a:t>
            </a:r>
            <a:r>
              <a:rPr lang="en-US" altLang="ko-KR" sz="1200" b="0" dirty="0" err="1"/>
              <a:t>random_state</a:t>
            </a:r>
            <a:r>
              <a:rPr lang="en-US" altLang="ko-KR" sz="1200" b="0" dirty="0"/>
              <a:t>=0)</a:t>
            </a:r>
          </a:p>
          <a:p>
            <a:pPr>
              <a:lnSpc>
                <a:spcPct val="150000"/>
              </a:lnSpc>
            </a:pPr>
            <a:r>
              <a:rPr lang="en-US" altLang="ko-KR" sz="1200" b="0" dirty="0" err="1" smtClean="0"/>
              <a:t>auces</a:t>
            </a:r>
            <a:r>
              <a:rPr lang="en-US" altLang="ko-KR" sz="1200" b="0" dirty="0" smtClean="0"/>
              <a:t> </a:t>
            </a:r>
            <a:r>
              <a:rPr lang="en-US" altLang="ko-KR" sz="1200" b="0" dirty="0"/>
              <a:t>= </a:t>
            </a:r>
            <a:r>
              <a:rPr lang="en-US" altLang="ko-KR" sz="1200" b="0" dirty="0" err="1"/>
              <a:t>cross_val_score</a:t>
            </a:r>
            <a:r>
              <a:rPr lang="en-US" altLang="ko-KR" sz="1200" b="0" dirty="0"/>
              <a:t>(estimator=classifier, X=</a:t>
            </a:r>
            <a:r>
              <a:rPr lang="en-US" altLang="ko-KR" sz="1200" b="0" dirty="0" err="1"/>
              <a:t>X_train</a:t>
            </a:r>
            <a:r>
              <a:rPr lang="en-US" altLang="ko-KR" sz="1200" b="0" dirty="0"/>
              <a:t>, y=</a:t>
            </a:r>
            <a:r>
              <a:rPr lang="en-US" altLang="ko-KR" sz="1200" b="0" dirty="0" err="1"/>
              <a:t>y_train</a:t>
            </a:r>
            <a:r>
              <a:rPr lang="en-US" altLang="ko-KR" sz="1200" b="0" dirty="0"/>
              <a:t>, cv=</a:t>
            </a:r>
            <a:r>
              <a:rPr lang="en-US" altLang="ko-KR" sz="1200" b="0" dirty="0" err="1"/>
              <a:t>skf</a:t>
            </a:r>
            <a:r>
              <a:rPr lang="en-US" altLang="ko-KR" sz="1200" b="0" dirty="0"/>
              <a:t>, scoring="</a:t>
            </a:r>
            <a:r>
              <a:rPr lang="en-US" altLang="ko-KR" sz="1200" b="0" dirty="0" err="1"/>
              <a:t>roc_auc</a:t>
            </a:r>
            <a:r>
              <a:rPr lang="en-US" altLang="ko-KR" sz="1200" b="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19108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87F157-053A-4A00-B29A-9A0EE17C3A07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416496" y="226741"/>
            <a:ext cx="518457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09625">
              <a:spcBef>
                <a:spcPts val="0"/>
              </a:spcBef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cs typeface="Aharoni" panose="02010803020104030203" pitchFamily="2" charset="-79"/>
              </a:rPr>
              <a:t>Ⅳ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. </a:t>
            </a:r>
            <a:r>
              <a:rPr lang="ko-KR" altLang="en-US" sz="1800" dirty="0" err="1" smtClean="0">
                <a:latin typeface="맑은 고딕"/>
                <a:ea typeface="맑은 고딕"/>
                <a:sym typeface="Wingdings" pitchFamily="2" charset="2"/>
              </a:rPr>
              <a:t>이탈고객</a:t>
            </a:r>
            <a:r>
              <a:rPr lang="ko-KR" altLang="en-US" sz="1800" dirty="0" smtClean="0">
                <a:latin typeface="맑은 고딕"/>
                <a:ea typeface="맑은 고딕"/>
                <a:sym typeface="Wingdings" pitchFamily="2" charset="2"/>
              </a:rPr>
              <a:t> 예측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/>
              <a:sym typeface="Wingdings" pitchFamily="2" charset="2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606626" y="1700808"/>
          <a:ext cx="660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55979393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850200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5468"/>
                  </a:ext>
                </a:extLst>
              </a:tr>
            </a:tbl>
          </a:graphicData>
        </a:graphic>
      </p:graphicFrame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8625407" y="226741"/>
            <a:ext cx="10186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8096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머신러닝</a:t>
            </a: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 학습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 – </a:t>
            </a:r>
            <a:r>
              <a:rPr lang="ko-KR" altLang="en-US" sz="1400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파라미터</a:t>
            </a: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 튜닝</a:t>
            </a:r>
            <a:endParaRPr lang="en-US" altLang="ko-KR" sz="1400" i="1" dirty="0" smtClean="0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  <a:sym typeface="Wingdings" pitchFamily="2" charset="2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17922" y="764704"/>
            <a:ext cx="8999574" cy="53285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184712" tIns="0" rIns="0" bIns="0" anchor="t"/>
          <a:lstStyle>
            <a:defPPr>
              <a:defRPr lang="ko-KR"/>
            </a:defPPr>
            <a:lvl1pPr marL="285750" indent="-104775">
              <a:lnSpc>
                <a:spcPct val="120000"/>
              </a:lnSpc>
              <a:buFont typeface="Arial" panose="020B0604020202020204" pitchFamily="34" charset="0"/>
              <a:buChar char="•"/>
              <a:defRPr spc="-10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R="0" lvl="0" indent="-28575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60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Hyperopt</a:t>
            </a: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를 이용하여 </a:t>
            </a:r>
            <a:r>
              <a:rPr lang="ko-KR" altLang="en-US" sz="160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하이퍼파라미터</a:t>
            </a: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 튜닝 수행</a:t>
            </a:r>
            <a:endParaRPr lang="en-US" altLang="ko-KR" sz="160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200" spc="0" dirty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20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200" spc="0" dirty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20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200" spc="0" dirty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sz="1200" spc="0" dirty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sz="120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sz="120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sz="1200" spc="0" dirty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indent="-285750" defTabSz="946052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60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하이퍼파라미터</a:t>
            </a: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600" spc="0" dirty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튜닝 </a:t>
            </a: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결과</a:t>
            </a:r>
            <a:endParaRPr lang="en-US" altLang="ko-KR" sz="160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120186" indent="-120186" defTabSz="946052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altLang="ko-KR" sz="1600" spc="0" dirty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120186" indent="-120186" defTabSz="946052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altLang="ko-KR" sz="160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120186" indent="-120186" defTabSz="946052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altLang="ko-KR" sz="1600" spc="0" dirty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120186" indent="-120186" defTabSz="946052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altLang="ko-KR" sz="160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120186" indent="-120186" defTabSz="946052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altLang="ko-KR" sz="160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120186" indent="-120186" defTabSz="946052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altLang="ko-KR" sz="160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indent="-285750" defTabSz="946052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60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하이퍼파라미터</a:t>
            </a: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600" spc="0" dirty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튜닝 </a:t>
            </a: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결과 적용 확인 </a:t>
            </a:r>
            <a:r>
              <a:rPr lang="en-US" altLang="ko-KR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– </a:t>
            </a: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적용 제외</a:t>
            </a:r>
            <a:endParaRPr lang="en-US" altLang="ko-KR" sz="160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lvl="1" indent="-2857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b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적용전</a:t>
            </a:r>
            <a:r>
              <a:rPr lang="ko-KR" altLang="en-US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 </a:t>
            </a:r>
            <a:r>
              <a:rPr lang="en-US" altLang="ko-KR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AUC : </a:t>
            </a:r>
            <a:r>
              <a:rPr lang="en-US" altLang="ko-KR" sz="1400" dirty="0" smtClean="0">
                <a:latin typeface="+mn-ea"/>
                <a:ea typeface="+mn-ea"/>
              </a:rPr>
              <a:t>0.973968</a:t>
            </a:r>
            <a:endParaRPr lang="en-US" altLang="ko-KR" sz="1400" b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+mn-ea"/>
              <a:ea typeface="+mn-ea"/>
            </a:endParaRPr>
          </a:p>
          <a:p>
            <a:pPr lvl="1" indent="-2857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b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적용후</a:t>
            </a:r>
            <a:r>
              <a:rPr lang="ko-KR" altLang="en-US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 </a:t>
            </a:r>
            <a:r>
              <a:rPr lang="en-US" altLang="ko-KR" sz="14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AUC : 0.969638</a:t>
            </a:r>
            <a:endParaRPr lang="en-US" altLang="ko-KR" sz="1400" b="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76536" y="1124744"/>
            <a:ext cx="8424936" cy="1584473"/>
          </a:xfrm>
          <a:prstGeom prst="rect">
            <a:avLst/>
          </a:prstGeom>
          <a:ln>
            <a:solidFill>
              <a:schemeClr val="accent2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0" dirty="0" smtClean="0"/>
              <a:t>- </a:t>
            </a:r>
            <a:r>
              <a:rPr lang="en-US" altLang="ko-KR" b="0" dirty="0" err="1" smtClean="0"/>
              <a:t>lgbm_search_space</a:t>
            </a:r>
            <a:r>
              <a:rPr lang="en-US" altLang="ko-KR" b="0" dirty="0" smtClean="0"/>
              <a:t> </a:t>
            </a:r>
            <a:r>
              <a:rPr lang="en-US" altLang="ko-KR" b="0" dirty="0"/>
              <a:t>= {'</a:t>
            </a:r>
            <a:r>
              <a:rPr lang="en-US" altLang="ko-KR" b="0" dirty="0" err="1"/>
              <a:t>num_leaves</a:t>
            </a:r>
            <a:r>
              <a:rPr lang="en-US" altLang="ko-KR" b="0" dirty="0"/>
              <a:t>': </a:t>
            </a:r>
            <a:r>
              <a:rPr lang="en-US" altLang="ko-KR" b="0" dirty="0" err="1"/>
              <a:t>hp.quniform</a:t>
            </a:r>
            <a:r>
              <a:rPr lang="en-US" altLang="ko-KR" b="0" dirty="0"/>
              <a:t>('</a:t>
            </a:r>
            <a:r>
              <a:rPr lang="en-US" altLang="ko-KR" b="0" dirty="0" err="1"/>
              <a:t>num_leaves</a:t>
            </a:r>
            <a:r>
              <a:rPr lang="en-US" altLang="ko-KR" b="0" dirty="0"/>
              <a:t>', 32, 64, 1),</a:t>
            </a:r>
          </a:p>
          <a:p>
            <a:pPr>
              <a:lnSpc>
                <a:spcPct val="150000"/>
              </a:lnSpc>
            </a:pPr>
            <a:r>
              <a:rPr lang="en-US" altLang="ko-KR" b="0" dirty="0"/>
              <a:t>                     '</a:t>
            </a:r>
            <a:r>
              <a:rPr lang="en-US" altLang="ko-KR" b="0" dirty="0" err="1"/>
              <a:t>max_depth</a:t>
            </a:r>
            <a:r>
              <a:rPr lang="en-US" altLang="ko-KR" b="0" dirty="0"/>
              <a:t>': </a:t>
            </a:r>
            <a:r>
              <a:rPr lang="en-US" altLang="ko-KR" b="0" dirty="0" err="1"/>
              <a:t>hp.quniform</a:t>
            </a:r>
            <a:r>
              <a:rPr lang="en-US" altLang="ko-KR" b="0" dirty="0"/>
              <a:t>('</a:t>
            </a:r>
            <a:r>
              <a:rPr lang="en-US" altLang="ko-KR" b="0" dirty="0" err="1"/>
              <a:t>max_depth</a:t>
            </a:r>
            <a:r>
              <a:rPr lang="en-US" altLang="ko-KR" b="0" dirty="0"/>
              <a:t>', 100, 160, 1),</a:t>
            </a:r>
          </a:p>
          <a:p>
            <a:pPr>
              <a:lnSpc>
                <a:spcPct val="150000"/>
              </a:lnSpc>
            </a:pPr>
            <a:r>
              <a:rPr lang="en-US" altLang="ko-KR" b="0" dirty="0"/>
              <a:t>                     '</a:t>
            </a:r>
            <a:r>
              <a:rPr lang="en-US" altLang="ko-KR" b="0" dirty="0" err="1"/>
              <a:t>min_child_samples</a:t>
            </a:r>
            <a:r>
              <a:rPr lang="en-US" altLang="ko-KR" b="0" dirty="0"/>
              <a:t>': </a:t>
            </a:r>
            <a:r>
              <a:rPr lang="en-US" altLang="ko-KR" b="0" dirty="0" err="1"/>
              <a:t>hp.quniform</a:t>
            </a:r>
            <a:r>
              <a:rPr lang="en-US" altLang="ko-KR" b="0" dirty="0"/>
              <a:t>('</a:t>
            </a:r>
            <a:r>
              <a:rPr lang="en-US" altLang="ko-KR" b="0" dirty="0" err="1"/>
              <a:t>min_child_samples</a:t>
            </a:r>
            <a:r>
              <a:rPr lang="en-US" altLang="ko-KR" b="0" dirty="0"/>
              <a:t>', 60, 100, 1),</a:t>
            </a:r>
          </a:p>
          <a:p>
            <a:pPr>
              <a:lnSpc>
                <a:spcPct val="150000"/>
              </a:lnSpc>
            </a:pPr>
            <a:r>
              <a:rPr lang="en-US" altLang="ko-KR" b="0" dirty="0"/>
              <a:t>                     'subsample': </a:t>
            </a:r>
            <a:r>
              <a:rPr lang="en-US" altLang="ko-KR" b="0" dirty="0" err="1"/>
              <a:t>hp.uniform</a:t>
            </a:r>
            <a:r>
              <a:rPr lang="en-US" altLang="ko-KR" b="0" dirty="0"/>
              <a:t>('subsample', 0.7, 1),</a:t>
            </a:r>
          </a:p>
          <a:p>
            <a:pPr>
              <a:lnSpc>
                <a:spcPct val="150000"/>
              </a:lnSpc>
            </a:pPr>
            <a:r>
              <a:rPr lang="en-US" altLang="ko-KR" b="0" dirty="0"/>
              <a:t>                     '</a:t>
            </a:r>
            <a:r>
              <a:rPr lang="en-US" altLang="ko-KR" b="0" dirty="0" err="1"/>
              <a:t>learning_rate</a:t>
            </a:r>
            <a:r>
              <a:rPr lang="en-US" altLang="ko-KR" b="0" dirty="0"/>
              <a:t>': </a:t>
            </a:r>
            <a:r>
              <a:rPr lang="en-US" altLang="ko-KR" b="0" dirty="0" err="1"/>
              <a:t>hp.uniform</a:t>
            </a:r>
            <a:r>
              <a:rPr lang="en-US" altLang="ko-KR" b="0" dirty="0"/>
              <a:t>('</a:t>
            </a:r>
            <a:r>
              <a:rPr lang="en-US" altLang="ko-KR" b="0" dirty="0" err="1"/>
              <a:t>learning_rate</a:t>
            </a:r>
            <a:r>
              <a:rPr lang="en-US" altLang="ko-KR" b="0" dirty="0"/>
              <a:t>', 0.01, 0.2)</a:t>
            </a:r>
          </a:p>
          <a:p>
            <a:pPr>
              <a:lnSpc>
                <a:spcPct val="150000"/>
              </a:lnSpc>
            </a:pPr>
            <a:r>
              <a:rPr lang="en-US" altLang="ko-KR" b="0" dirty="0"/>
              <a:t>                    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76536" y="3466595"/>
            <a:ext cx="8424936" cy="1330557"/>
          </a:xfrm>
          <a:prstGeom prst="rect">
            <a:avLst/>
          </a:prstGeom>
          <a:ln>
            <a:solidFill>
              <a:schemeClr val="accent2"/>
            </a:solidFill>
            <a:prstDash val="dash"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b="0" dirty="0" err="1" smtClean="0"/>
              <a:t>learning_rate</a:t>
            </a:r>
            <a:r>
              <a:rPr lang="en-US" altLang="ko-KR" b="0" dirty="0" smtClean="0"/>
              <a:t>=0.18830934006372685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b="0" dirty="0" err="1" smtClean="0"/>
              <a:t>max_depth</a:t>
            </a:r>
            <a:r>
              <a:rPr lang="en-US" altLang="ko-KR" b="0" dirty="0" smtClean="0"/>
              <a:t>=121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b="0" dirty="0" err="1" smtClean="0"/>
              <a:t>min_child_samples</a:t>
            </a:r>
            <a:r>
              <a:rPr lang="en-US" altLang="ko-KR" b="0" dirty="0" smtClean="0"/>
              <a:t>=61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b="0" dirty="0" err="1" smtClean="0"/>
              <a:t>num_leaves</a:t>
            </a:r>
            <a:r>
              <a:rPr lang="en-US" altLang="ko-KR" b="0" dirty="0" smtClean="0"/>
              <a:t>=42</a:t>
            </a:r>
          </a:p>
          <a:p>
            <a:pPr>
              <a:lnSpc>
                <a:spcPct val="150000"/>
              </a:lnSpc>
            </a:pPr>
            <a:r>
              <a:rPr lang="en-US" altLang="ko-KR" b="0" dirty="0" smtClean="0"/>
              <a:t>-</a:t>
            </a:r>
            <a:r>
              <a:rPr lang="en-US" altLang="ko-KR" b="0" dirty="0"/>
              <a:t>  </a:t>
            </a:r>
            <a:r>
              <a:rPr lang="en-US" altLang="ko-KR" b="0" dirty="0" smtClean="0"/>
              <a:t> subsample=0.8609783030830787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23951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488504" y="1853450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Ⅴ. </a:t>
            </a:r>
            <a:r>
              <a:rPr lang="ko-KR" altLang="en-US" sz="28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예측 결과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굴림" pitchFamily="50" charset="-127"/>
              <a:cs typeface="Aharoni" panose="02010803020104030203" pitchFamily="2" charset="-79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829671"/>
              </p:ext>
            </p:extLst>
          </p:nvPr>
        </p:nvGraphicFramePr>
        <p:xfrm>
          <a:off x="4304928" y="3501008"/>
          <a:ext cx="5040000" cy="864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0">
                  <a:extLst>
                    <a:ext uri="{9D8B030D-6E8A-4147-A177-3AD203B41FA5}">
                      <a16:colId xmlns:a16="http://schemas.microsoft.com/office/drawing/2014/main" val="3203060625"/>
                    </a:ext>
                  </a:extLst>
                </a:gridCol>
              </a:tblGrid>
              <a:tr h="432001">
                <a:tc>
                  <a:txBody>
                    <a:bodyPr/>
                    <a:lstStyle/>
                    <a:p>
                      <a:pPr marL="0" marR="0" lvl="0" indent="0" algn="l" defTabSz="9305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1.</a:t>
                      </a:r>
                      <a:r>
                        <a:rPr lang="ko-KR" altLang="en-US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테스트 데이터 예측 결과</a:t>
                      </a:r>
                      <a:endParaRPr lang="ko-KR" altLang="en-US" sz="1800" b="1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9" marB="45719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189152"/>
                  </a:ext>
                </a:extLst>
              </a:tr>
              <a:tr h="432001">
                <a:tc>
                  <a:txBody>
                    <a:bodyPr/>
                    <a:lstStyle/>
                    <a:p>
                      <a:pPr marL="0" marR="0" lvl="0" indent="0" algn="l" defTabSz="9305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ko-KR" altLang="en-US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평가 데이터 최종 결과</a:t>
                      </a:r>
                    </a:p>
                  </a:txBody>
                  <a:tcPr marT="45719" marB="45719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909176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3984E-A84D-4B6D-8C77-C00D89FFD0AB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84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488504" y="1853450"/>
            <a:ext cx="387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Ⅰ. 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개요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Aharoni" panose="02010803020104030203" pitchFamily="2" charset="-79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308872"/>
              </p:ext>
            </p:extLst>
          </p:nvPr>
        </p:nvGraphicFramePr>
        <p:xfrm>
          <a:off x="4304928" y="3429000"/>
          <a:ext cx="5040000" cy="2052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0">
                  <a:extLst>
                    <a:ext uri="{9D8B030D-6E8A-4147-A177-3AD203B41FA5}">
                      <a16:colId xmlns:a16="http://schemas.microsoft.com/office/drawing/2014/main" val="3203060625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marL="0" marR="0" lvl="0" indent="0" algn="l" defTabSz="9305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1.</a:t>
                      </a:r>
                      <a:r>
                        <a:rPr lang="ko-KR" altLang="en-US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기획 배경</a:t>
                      </a:r>
                      <a:r>
                        <a:rPr lang="ko-KR" altLang="en-US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</a:txBody>
                  <a:tcPr marT="45719" marB="45719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189152"/>
                  </a:ext>
                </a:extLst>
              </a:tr>
              <a:tr h="7020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목표</a:t>
                      </a:r>
                      <a:r>
                        <a:rPr lang="en-US" altLang="ko-KR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(Goal)</a:t>
                      </a:r>
                      <a:endParaRPr lang="ko-KR" altLang="en-US" sz="18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738210"/>
                  </a:ext>
                </a:extLst>
              </a:tr>
              <a:tr h="7020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분석 </a:t>
                      </a:r>
                      <a:r>
                        <a:rPr lang="ko-KR" altLang="en-US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소프트웨어 소개</a:t>
                      </a:r>
                      <a:endParaRPr lang="ko-KR" altLang="en-US" sz="18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138962"/>
                  </a:ext>
                </a:extLst>
              </a:tr>
            </a:tbl>
          </a:graphicData>
        </a:graphic>
      </p:graphicFrame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3984E-A84D-4B6D-8C77-C00D89FFD0AB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01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87F157-053A-4A00-B29A-9A0EE17C3A07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416496" y="226741"/>
            <a:ext cx="518457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09625">
              <a:spcBef>
                <a:spcPts val="0"/>
              </a:spcBef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cs typeface="Aharoni" panose="02010803020104030203" pitchFamily="2" charset="-79"/>
              </a:rPr>
              <a:t>Ⅴ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. </a:t>
            </a:r>
            <a:r>
              <a:rPr lang="ko-KR" altLang="en-US" sz="1800" noProof="0" dirty="0" smtClean="0">
                <a:latin typeface="맑은 고딕"/>
                <a:ea typeface="맑은 고딕"/>
                <a:sym typeface="Wingdings" pitchFamily="2" charset="2"/>
              </a:rPr>
              <a:t>예측 결과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/>
              <a:sym typeface="Wingdings" pitchFamily="2" charset="2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606626" y="1700808"/>
          <a:ext cx="660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55979393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850200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5468"/>
                  </a:ext>
                </a:extLst>
              </a:tr>
            </a:tbl>
          </a:graphicData>
        </a:graphic>
      </p:graphicFrame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8625407" y="226741"/>
            <a:ext cx="10186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8096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테스트 데이터 예측 결과</a:t>
            </a:r>
            <a:endParaRPr lang="en-US" altLang="ko-KR" sz="1400" i="1" dirty="0" smtClean="0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  <a:sym typeface="Wingdings" pitchFamily="2" charset="2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569745"/>
              </p:ext>
            </p:extLst>
          </p:nvPr>
        </p:nvGraphicFramePr>
        <p:xfrm>
          <a:off x="416500" y="836715"/>
          <a:ext cx="9227573" cy="5509000"/>
        </p:xfrm>
        <a:graphic>
          <a:graphicData uri="http://schemas.openxmlformats.org/drawingml/2006/table">
            <a:tbl>
              <a:tblPr/>
              <a:tblGrid>
                <a:gridCol w="1640453">
                  <a:extLst>
                    <a:ext uri="{9D8B030D-6E8A-4147-A177-3AD203B41FA5}">
                      <a16:colId xmlns:a16="http://schemas.microsoft.com/office/drawing/2014/main" val="1098580662"/>
                    </a:ext>
                  </a:extLst>
                </a:gridCol>
                <a:gridCol w="948390">
                  <a:extLst>
                    <a:ext uri="{9D8B030D-6E8A-4147-A177-3AD203B41FA5}">
                      <a16:colId xmlns:a16="http://schemas.microsoft.com/office/drawing/2014/main" val="2727653572"/>
                    </a:ext>
                  </a:extLst>
                </a:gridCol>
                <a:gridCol w="948390">
                  <a:extLst>
                    <a:ext uri="{9D8B030D-6E8A-4147-A177-3AD203B41FA5}">
                      <a16:colId xmlns:a16="http://schemas.microsoft.com/office/drawing/2014/main" val="2611730854"/>
                    </a:ext>
                  </a:extLst>
                </a:gridCol>
                <a:gridCol w="948390">
                  <a:extLst>
                    <a:ext uri="{9D8B030D-6E8A-4147-A177-3AD203B41FA5}">
                      <a16:colId xmlns:a16="http://schemas.microsoft.com/office/drawing/2014/main" val="666424911"/>
                    </a:ext>
                  </a:extLst>
                </a:gridCol>
                <a:gridCol w="948390">
                  <a:extLst>
                    <a:ext uri="{9D8B030D-6E8A-4147-A177-3AD203B41FA5}">
                      <a16:colId xmlns:a16="http://schemas.microsoft.com/office/drawing/2014/main" val="1519279307"/>
                    </a:ext>
                  </a:extLst>
                </a:gridCol>
                <a:gridCol w="948390">
                  <a:extLst>
                    <a:ext uri="{9D8B030D-6E8A-4147-A177-3AD203B41FA5}">
                      <a16:colId xmlns:a16="http://schemas.microsoft.com/office/drawing/2014/main" val="2401567066"/>
                    </a:ext>
                  </a:extLst>
                </a:gridCol>
                <a:gridCol w="948390">
                  <a:extLst>
                    <a:ext uri="{9D8B030D-6E8A-4147-A177-3AD203B41FA5}">
                      <a16:colId xmlns:a16="http://schemas.microsoft.com/office/drawing/2014/main" val="3601791901"/>
                    </a:ext>
                  </a:extLst>
                </a:gridCol>
                <a:gridCol w="948390">
                  <a:extLst>
                    <a:ext uri="{9D8B030D-6E8A-4147-A177-3AD203B41FA5}">
                      <a16:colId xmlns:a16="http://schemas.microsoft.com/office/drawing/2014/main" val="2933152023"/>
                    </a:ext>
                  </a:extLst>
                </a:gridCol>
                <a:gridCol w="948390">
                  <a:extLst>
                    <a:ext uri="{9D8B030D-6E8A-4147-A177-3AD203B41FA5}">
                      <a16:colId xmlns:a16="http://schemas.microsoft.com/office/drawing/2014/main" val="757350741"/>
                    </a:ext>
                  </a:extLst>
                </a:gridCol>
              </a:tblGrid>
              <a:tr h="6675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dirty="0" smtClean="0">
                          <a:effectLst/>
                          <a:latin typeface="+mn-lt"/>
                          <a:ea typeface="가는각진제목체" panose="020B0600000101010101" charset="-127"/>
                        </a:rPr>
                        <a:t>구 분</a:t>
                      </a:r>
                      <a:r>
                        <a:rPr lang="ko-KR" altLang="en-US" sz="1300" b="1" dirty="0">
                          <a:effectLst/>
                          <a:latin typeface="+mn-lt"/>
                          <a:ea typeface="가는각진제목체" panose="020B0600000101010101" charset="-127"/>
                        </a:rPr>
                        <a:t> 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  <a:latin typeface="+mn-lt"/>
                          <a:ea typeface="가는각진제목체" panose="020B0600000101010101" charset="-127"/>
                        </a:rPr>
                        <a:t>Accuracy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 smtClean="0">
                          <a:effectLst/>
                          <a:latin typeface="+mn-lt"/>
                          <a:ea typeface="가는각진제목체" panose="020B0600000101010101" charset="-127"/>
                        </a:rPr>
                        <a:t>Accuracy</a:t>
                      </a:r>
                    </a:p>
                    <a:p>
                      <a:pPr algn="ctr" fontAlgn="ctr"/>
                      <a:r>
                        <a:rPr lang="en-US" sz="1300" b="1" dirty="0" smtClean="0">
                          <a:effectLst/>
                          <a:latin typeface="+mn-lt"/>
                          <a:ea typeface="가는각진제목체" panose="020B0600000101010101" charset="-127"/>
                        </a:rPr>
                        <a:t>No</a:t>
                      </a:r>
                      <a:endParaRPr lang="en-US" sz="1300" b="1" dirty="0"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 smtClean="0">
                          <a:effectLst/>
                          <a:latin typeface="+mn-lt"/>
                          <a:ea typeface="가는각진제목체" panose="020B0600000101010101" charset="-127"/>
                        </a:rPr>
                        <a:t>Accuracy</a:t>
                      </a:r>
                    </a:p>
                    <a:p>
                      <a:pPr algn="ctr" fontAlgn="ctr"/>
                      <a:r>
                        <a:rPr lang="en-US" sz="1300" b="1" dirty="0" smtClean="0">
                          <a:effectLst/>
                          <a:latin typeface="+mn-lt"/>
                          <a:ea typeface="가는각진제목체" panose="020B0600000101010101" charset="-127"/>
                        </a:rPr>
                        <a:t>Yes</a:t>
                      </a:r>
                      <a:endParaRPr lang="en-US" sz="1300" b="1" dirty="0"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  <a:latin typeface="+mn-lt"/>
                          <a:ea typeface="가는각진제목체" panose="020B0600000101010101" charset="-127"/>
                        </a:rPr>
                        <a:t>Precision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  <a:latin typeface="+mn-lt"/>
                          <a:ea typeface="가는각진제목체" panose="020B0600000101010101" charset="-127"/>
                        </a:rPr>
                        <a:t>Recall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  <a:latin typeface="+mn-lt"/>
                          <a:ea typeface="가는각진제목체" panose="020B0600000101010101" charset="-127"/>
                        </a:rPr>
                        <a:t>F1-Score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  <a:latin typeface="+mn-lt"/>
                          <a:ea typeface="가는각진제목체" panose="020B0600000101010101" charset="-127"/>
                        </a:rPr>
                        <a:t>CV AUC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  <a:latin typeface="+mn-lt"/>
                          <a:ea typeface="가는각진제목체" panose="020B0600000101010101" charset="-127"/>
                        </a:rPr>
                        <a:t>AUC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78081"/>
                  </a:ext>
                </a:extLst>
              </a:tr>
              <a:tr h="605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 err="1">
                          <a:effectLst/>
                          <a:latin typeface="+mn-lt"/>
                          <a:ea typeface="가는각진제목체" panose="020B0600000101010101" charset="-127"/>
                        </a:rPr>
                        <a:t>LightGBM</a:t>
                      </a:r>
                      <a:endParaRPr lang="en-US" sz="1300" b="1" dirty="0"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94.47%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97.47%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78.77%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85.62%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78.77%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0.8205</a:t>
                      </a:r>
                      <a:endParaRPr lang="en-US" altLang="ko-KR" sz="13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0.9965</a:t>
                      </a:r>
                      <a:endParaRPr lang="en-US" altLang="ko-KR" sz="13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>
                          <a:effectLst/>
                          <a:latin typeface="+mn-lt"/>
                          <a:ea typeface="가는각진제목체" panose="020B0600000101010101" charset="-127"/>
                        </a:rPr>
                        <a:t>0.973968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427318"/>
                  </a:ext>
                </a:extLst>
              </a:tr>
              <a:tr h="605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dirty="0" err="1">
                          <a:effectLst/>
                          <a:latin typeface="+mn-lt"/>
                          <a:ea typeface="가는각진제목체" panose="020B0600000101010101" charset="-127"/>
                        </a:rPr>
                        <a:t>XgBoost</a:t>
                      </a:r>
                      <a:endParaRPr lang="en-US" sz="1300" b="0" dirty="0"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93.78%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97.30%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75.38%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84.19%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75.38%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0.7955</a:t>
                      </a:r>
                      <a:endParaRPr lang="en-US" altLang="ko-KR" sz="1300" dirty="0">
                        <a:solidFill>
                          <a:srgbClr val="000000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0.9956</a:t>
                      </a:r>
                      <a:endParaRPr lang="en-US" altLang="ko-KR" sz="1300" dirty="0">
                        <a:solidFill>
                          <a:srgbClr val="000000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effectLst/>
                          <a:latin typeface="+mn-lt"/>
                          <a:ea typeface="가는각진제목체" panose="020B0600000101010101" charset="-127"/>
                        </a:rPr>
                        <a:t>0.969663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977051"/>
                  </a:ext>
                </a:extLst>
              </a:tr>
              <a:tr h="605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ExtraTrees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91.95%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97.24%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64.31%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81.64%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64.31%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0.7194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0.9967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0.956375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792348"/>
                  </a:ext>
                </a:extLst>
              </a:tr>
              <a:tr h="605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RandomForest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92.30%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96.65%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69.54%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79.86%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69.54%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0.7434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0.9940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0.955745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631032"/>
                  </a:ext>
                </a:extLst>
              </a:tr>
              <a:tr h="605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KNN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83.07%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84.24%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76.92%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48.26%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76.92%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0.5931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0.9663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0.875613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999329"/>
                  </a:ext>
                </a:extLst>
              </a:tr>
              <a:tr h="605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LogisticRegression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78.92%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80.25%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72.00%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41.05%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72.00%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0.5229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0.8896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0.845579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691986"/>
                  </a:ext>
                </a:extLst>
              </a:tr>
              <a:tr h="605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NaiveBayes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76.26%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76.13%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76.92%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38.11%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76.92%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0.5097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0.8754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0.837782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010586"/>
                  </a:ext>
                </a:extLst>
              </a:tr>
              <a:tr h="605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DecisionTree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86.77%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90.24%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68.62%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57.33%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68.62%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0.6246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0.9163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가는각진제목체" panose="020B0600000101010101" charset="-127"/>
                        </a:rPr>
                        <a:t>0.794282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106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1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87F157-053A-4A00-B29A-9A0EE17C3A07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416496" y="226741"/>
            <a:ext cx="518457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09625">
              <a:spcBef>
                <a:spcPts val="0"/>
              </a:spcBef>
              <a:defRPr/>
            </a:pPr>
            <a:r>
              <a:rPr lang="en-US" altLang="ko-KR" sz="1800" dirty="0" smtClean="0">
                <a:latin typeface="맑은 고딕" panose="020B0503020000020004" pitchFamily="50" charset="-127"/>
                <a:cs typeface="Aharoni" panose="02010803020104030203" pitchFamily="2" charset="-79"/>
              </a:rPr>
              <a:t>Ⅴ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. </a:t>
            </a:r>
            <a:r>
              <a:rPr lang="ko-KR" altLang="en-US" sz="1800" noProof="0" dirty="0" smtClean="0">
                <a:latin typeface="맑은 고딕"/>
                <a:ea typeface="맑은 고딕"/>
                <a:sym typeface="Wingdings" pitchFamily="2" charset="2"/>
              </a:rPr>
              <a:t>예측 결과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/>
              <a:sym typeface="Wingdings" pitchFamily="2" charset="2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606626" y="1700808"/>
          <a:ext cx="660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55979393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850200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5468"/>
                  </a:ext>
                </a:extLst>
              </a:tr>
            </a:tbl>
          </a:graphicData>
        </a:graphic>
      </p:graphicFrame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8625407" y="226741"/>
            <a:ext cx="10186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8096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평가 데이터 최종 결과</a:t>
            </a:r>
            <a:endParaRPr lang="en-US" altLang="ko-KR" sz="1400" i="1" dirty="0" smtClean="0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  <a:sym typeface="Wingdings" pitchFamily="2" charset="2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795856"/>
              </p:ext>
            </p:extLst>
          </p:nvPr>
        </p:nvGraphicFramePr>
        <p:xfrm>
          <a:off x="416500" y="836716"/>
          <a:ext cx="9227566" cy="5589069"/>
        </p:xfrm>
        <a:graphic>
          <a:graphicData uri="http://schemas.openxmlformats.org/drawingml/2006/table">
            <a:tbl>
              <a:tblPr/>
              <a:tblGrid>
                <a:gridCol w="1860198">
                  <a:extLst>
                    <a:ext uri="{9D8B030D-6E8A-4147-A177-3AD203B41FA5}">
                      <a16:colId xmlns:a16="http://schemas.microsoft.com/office/drawing/2014/main" val="1098580662"/>
                    </a:ext>
                  </a:extLst>
                </a:gridCol>
                <a:gridCol w="920921">
                  <a:extLst>
                    <a:ext uri="{9D8B030D-6E8A-4147-A177-3AD203B41FA5}">
                      <a16:colId xmlns:a16="http://schemas.microsoft.com/office/drawing/2014/main" val="1621810683"/>
                    </a:ext>
                  </a:extLst>
                </a:gridCol>
                <a:gridCol w="920921">
                  <a:extLst>
                    <a:ext uri="{9D8B030D-6E8A-4147-A177-3AD203B41FA5}">
                      <a16:colId xmlns:a16="http://schemas.microsoft.com/office/drawing/2014/main" val="2727653572"/>
                    </a:ext>
                  </a:extLst>
                </a:gridCol>
                <a:gridCol w="920921">
                  <a:extLst>
                    <a:ext uri="{9D8B030D-6E8A-4147-A177-3AD203B41FA5}">
                      <a16:colId xmlns:a16="http://schemas.microsoft.com/office/drawing/2014/main" val="2611730854"/>
                    </a:ext>
                  </a:extLst>
                </a:gridCol>
                <a:gridCol w="920921">
                  <a:extLst>
                    <a:ext uri="{9D8B030D-6E8A-4147-A177-3AD203B41FA5}">
                      <a16:colId xmlns:a16="http://schemas.microsoft.com/office/drawing/2014/main" val="666424911"/>
                    </a:ext>
                  </a:extLst>
                </a:gridCol>
                <a:gridCol w="920921">
                  <a:extLst>
                    <a:ext uri="{9D8B030D-6E8A-4147-A177-3AD203B41FA5}">
                      <a16:colId xmlns:a16="http://schemas.microsoft.com/office/drawing/2014/main" val="1519279307"/>
                    </a:ext>
                  </a:extLst>
                </a:gridCol>
                <a:gridCol w="920921">
                  <a:extLst>
                    <a:ext uri="{9D8B030D-6E8A-4147-A177-3AD203B41FA5}">
                      <a16:colId xmlns:a16="http://schemas.microsoft.com/office/drawing/2014/main" val="2401567066"/>
                    </a:ext>
                  </a:extLst>
                </a:gridCol>
                <a:gridCol w="920921">
                  <a:extLst>
                    <a:ext uri="{9D8B030D-6E8A-4147-A177-3AD203B41FA5}">
                      <a16:colId xmlns:a16="http://schemas.microsoft.com/office/drawing/2014/main" val="3601791901"/>
                    </a:ext>
                  </a:extLst>
                </a:gridCol>
                <a:gridCol w="920921">
                  <a:extLst>
                    <a:ext uri="{9D8B030D-6E8A-4147-A177-3AD203B41FA5}">
                      <a16:colId xmlns:a16="http://schemas.microsoft.com/office/drawing/2014/main" val="757350741"/>
                    </a:ext>
                  </a:extLst>
                </a:gridCol>
              </a:tblGrid>
              <a:tr h="6675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dirty="0" smtClean="0">
                          <a:effectLst/>
                          <a:latin typeface="+mn-lt"/>
                          <a:ea typeface="가는각진제목체" panose="020B0600000101010101" charset="-127"/>
                        </a:rPr>
                        <a:t>구 분</a:t>
                      </a:r>
                      <a:r>
                        <a:rPr lang="ko-KR" altLang="en-US" sz="1300" b="1" dirty="0">
                          <a:effectLst/>
                          <a:latin typeface="+mn-lt"/>
                          <a:ea typeface="가는각진제목체" panose="020B0600000101010101" charset="-127"/>
                        </a:rPr>
                        <a:t> 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  <a:latin typeface="+mn-lt"/>
                          <a:ea typeface="가는각진제목체" panose="020B0600000101010101" charset="-127"/>
                        </a:rPr>
                        <a:t>Accuracy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 smtClean="0">
                          <a:effectLst/>
                          <a:latin typeface="+mn-lt"/>
                          <a:ea typeface="가는각진제목체" panose="020B0600000101010101" charset="-127"/>
                        </a:rPr>
                        <a:t>Accuracy</a:t>
                      </a:r>
                    </a:p>
                    <a:p>
                      <a:pPr algn="ctr" fontAlgn="ctr"/>
                      <a:r>
                        <a:rPr lang="en-US" sz="1300" b="1" dirty="0" smtClean="0">
                          <a:effectLst/>
                          <a:latin typeface="+mn-lt"/>
                          <a:ea typeface="가는각진제목체" panose="020B0600000101010101" charset="-127"/>
                        </a:rPr>
                        <a:t>No</a:t>
                      </a:r>
                      <a:endParaRPr lang="en-US" sz="1300" b="1" dirty="0"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 smtClean="0">
                          <a:effectLst/>
                          <a:latin typeface="+mn-lt"/>
                          <a:ea typeface="가는각진제목체" panose="020B0600000101010101" charset="-127"/>
                        </a:rPr>
                        <a:t>Accuracy</a:t>
                      </a:r>
                    </a:p>
                    <a:p>
                      <a:pPr algn="ctr" fontAlgn="ctr"/>
                      <a:r>
                        <a:rPr lang="en-US" sz="1300" b="1" dirty="0" smtClean="0">
                          <a:effectLst/>
                          <a:latin typeface="+mn-lt"/>
                          <a:ea typeface="가는각진제목체" panose="020B0600000101010101" charset="-127"/>
                        </a:rPr>
                        <a:t>Yes</a:t>
                      </a:r>
                      <a:endParaRPr lang="en-US" sz="1300" b="1" dirty="0">
                        <a:effectLst/>
                        <a:latin typeface="+mn-lt"/>
                        <a:ea typeface="가는각진제목체" panose="020B0600000101010101" charset="-127"/>
                      </a:endParaRP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  <a:latin typeface="+mn-lt"/>
                          <a:ea typeface="가는각진제목체" panose="020B0600000101010101" charset="-127"/>
                        </a:rPr>
                        <a:t>Precision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  <a:latin typeface="+mn-lt"/>
                          <a:ea typeface="가는각진제목체" panose="020B0600000101010101" charset="-127"/>
                        </a:rPr>
                        <a:t>Recall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  <a:latin typeface="+mn-lt"/>
                          <a:ea typeface="가는각진제목체" panose="020B0600000101010101" charset="-127"/>
                        </a:rPr>
                        <a:t>F1-Score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  <a:latin typeface="+mn-lt"/>
                          <a:ea typeface="가는각진제목체" panose="020B0600000101010101" charset="-127"/>
                        </a:rPr>
                        <a:t>CV AUC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>
                          <a:effectLst/>
                          <a:latin typeface="+mn-lt"/>
                          <a:ea typeface="가는각진제목체" panose="020B0600000101010101" charset="-127"/>
                        </a:rPr>
                        <a:t>AUC</a:t>
                      </a:r>
                    </a:p>
                  </a:txBody>
                  <a:tcPr marL="60000" marR="60000" marT="30000" marB="30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78081"/>
                  </a:ext>
                </a:extLst>
              </a:tr>
              <a:tr h="605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dirty="0" err="1">
                          <a:effectLst/>
                          <a:latin typeface="+mn-lt"/>
                        </a:rPr>
                        <a:t>LightGBM</a:t>
                      </a:r>
                      <a:endParaRPr lang="en-US" sz="1300" b="1" dirty="0"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96.69%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98.00%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89.91%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89.63%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89.91%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0.8977</a:t>
                      </a:r>
                      <a:endParaRPr lang="en-US" altLang="ko-KR" sz="1300" b="1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0.9965</a:t>
                      </a:r>
                      <a:endParaRPr lang="en-US" altLang="ko-KR" sz="1300" b="1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u="sng" dirty="0">
                          <a:effectLst/>
                          <a:latin typeface="+mn-lt"/>
                        </a:rPr>
                        <a:t>0.991247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427318"/>
                  </a:ext>
                </a:extLst>
              </a:tr>
              <a:tr h="605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XgBoost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95.90%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97.29%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88.69%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86.31%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88.69%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0.8748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0.9956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0.988054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977051"/>
                  </a:ext>
                </a:extLst>
              </a:tr>
              <a:tr h="605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RandomForest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93.83%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95.41%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85.63%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78.21%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85.63%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0.8175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0.9940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0.975016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792348"/>
                  </a:ext>
                </a:extLst>
              </a:tr>
              <a:tr h="6852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ExtraTrees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93.63%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96.29%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79.82%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80.56%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79.82%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0.8018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0.9967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0.974175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631032"/>
                  </a:ext>
                </a:extLst>
              </a:tr>
              <a:tr h="605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KNN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85.00%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84.11%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89.60%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52.04%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89.60%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0.6584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0.9663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0.926558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999329"/>
                  </a:ext>
                </a:extLst>
              </a:tr>
              <a:tr h="605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LogisticRegression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81.00%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80.52%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83.49%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45.20%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83.49%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0.5865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0.8896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0.884192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691986"/>
                  </a:ext>
                </a:extLst>
              </a:tr>
              <a:tr h="605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DecisionTree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88.85%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90.35%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81.04%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61.77%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81.04%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0.7011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0.9163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0.856935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010586"/>
                  </a:ext>
                </a:extLst>
              </a:tr>
              <a:tr h="605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NaiveBayes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75.81%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75.75%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76.15%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37.67%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76.15%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0.5040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0.8754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0.838887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106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29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488504" y="1853450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Ⅵ</a:t>
            </a:r>
            <a:r>
              <a:rPr lang="en-US" altLang="ko-KR" sz="28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. </a:t>
            </a:r>
            <a:r>
              <a:rPr lang="ko-KR" altLang="en-US" sz="28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활용 </a:t>
            </a:r>
            <a:r>
              <a:rPr lang="ko-KR" altLang="en-US" sz="28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방안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굴림" pitchFamily="50" charset="-127"/>
              <a:cs typeface="Aharoni" panose="02010803020104030203" pitchFamily="2" charset="-79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3984E-A84D-4B6D-8C77-C00D89FFD0AB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818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87F157-053A-4A00-B29A-9A0EE17C3A07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416496" y="226741"/>
            <a:ext cx="518457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09625">
              <a:spcBef>
                <a:spcPts val="0"/>
              </a:spcBef>
              <a:defRPr/>
            </a:pPr>
            <a:r>
              <a:rPr lang="en-US" altLang="ko-KR" sz="1800" dirty="0">
                <a:latin typeface="맑은 고딕" panose="020B0503020000020004" pitchFamily="50" charset="-127"/>
                <a:cs typeface="Aharoni" panose="02010803020104030203" pitchFamily="2" charset="-79"/>
              </a:rPr>
              <a:t>Ⅵ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. 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활용 가능 결과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/>
              <a:sym typeface="Wingdings" pitchFamily="2" charset="2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606626" y="1700808"/>
          <a:ext cx="660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55979393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850200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546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 bwMode="auto">
          <a:xfrm>
            <a:off x="408839" y="764704"/>
            <a:ext cx="8999574" cy="53285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184712" tIns="0" rIns="0" bIns="0" anchor="t"/>
          <a:lstStyle>
            <a:defPPr>
              <a:defRPr lang="ko-KR"/>
            </a:defPPr>
            <a:lvl1pPr marL="285750" indent="-104775">
              <a:lnSpc>
                <a:spcPct val="120000"/>
              </a:lnSpc>
              <a:buFont typeface="Arial" panose="020B0604020202020204" pitchFamily="34" charset="0"/>
              <a:buChar char="•"/>
              <a:defRPr spc="-10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R="0" lvl="0" indent="-285750" algn="l" defTabSz="946052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600" spc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대고객</a:t>
            </a: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 채널 연동을 통한 이탈 방지 활동</a:t>
            </a:r>
            <a:endParaRPr lang="en-US" altLang="ko-KR" sz="1200" spc="0" dirty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342900" lvl="1" indent="-1714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영업점 </a:t>
            </a:r>
            <a:r>
              <a:rPr lang="ko-KR" altLang="en-US" sz="1200" b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통합단말</a:t>
            </a:r>
            <a:r>
              <a:rPr lang="en-US" altLang="ko-KR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(</a:t>
            </a:r>
            <a:r>
              <a:rPr lang="ko-KR" altLang="en-US" sz="1200" b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포틀릿</a:t>
            </a:r>
            <a:r>
              <a:rPr lang="ko-KR" altLang="en-US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 화면</a:t>
            </a:r>
            <a:r>
              <a:rPr lang="en-US" altLang="ko-KR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)</a:t>
            </a:r>
            <a:r>
              <a:rPr lang="ko-KR" altLang="en-US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과 연동하여 고객 방문 시 고객에 맞는 마케팅 활동 수행</a:t>
            </a:r>
            <a:endParaRPr lang="en-US" altLang="ko-KR" sz="1200" b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+mn-ea"/>
              <a:ea typeface="+mn-ea"/>
            </a:endParaRPr>
          </a:p>
          <a:p>
            <a:pPr marL="342900" lvl="1" indent="-1714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비대면 채널</a:t>
            </a:r>
            <a:r>
              <a:rPr lang="en-US" altLang="ko-KR" sz="1200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스마트 뱅킹</a:t>
            </a:r>
            <a:r>
              <a:rPr lang="en-US" altLang="ko-KR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, </a:t>
            </a:r>
            <a:r>
              <a:rPr lang="ko-KR" altLang="en-US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인터넷 뱅킹 등</a:t>
            </a:r>
            <a:r>
              <a:rPr lang="en-US" altLang="ko-KR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) </a:t>
            </a:r>
            <a:r>
              <a:rPr lang="ko-KR" altLang="en-US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접속 시 </a:t>
            </a:r>
            <a:r>
              <a:rPr lang="ko-KR" altLang="en-US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고객 성향에 맞는 이탈 예방 활동 수행</a:t>
            </a:r>
            <a:r>
              <a:rPr lang="en-US" altLang="ko-KR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(</a:t>
            </a:r>
            <a:r>
              <a:rPr lang="ko-KR" altLang="en-US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개인화 서비스</a:t>
            </a:r>
            <a:r>
              <a:rPr lang="en-US" altLang="ko-KR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)</a:t>
            </a:r>
          </a:p>
          <a:p>
            <a:pPr marL="171450" lvl="1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+mn-ea"/>
              <a:ea typeface="+mn-ea"/>
            </a:endParaRPr>
          </a:p>
          <a:p>
            <a:pPr indent="-2857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담당부서 마케팅 활용</a:t>
            </a:r>
            <a:endParaRPr lang="en-US" altLang="ko-KR" sz="1600" spc="0" dirty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342900" lvl="1" indent="-1714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분석 결과를 기반으로 </a:t>
            </a:r>
            <a:r>
              <a:rPr lang="ko-KR" altLang="en-US" sz="1200" b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대고객</a:t>
            </a:r>
            <a:r>
              <a:rPr lang="ko-KR" altLang="en-US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 안내 채널</a:t>
            </a:r>
            <a:r>
              <a:rPr lang="en-US" altLang="ko-KR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(EBMS, SMS, LSM </a:t>
            </a:r>
            <a:r>
              <a:rPr lang="ko-KR" altLang="en-US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등</a:t>
            </a:r>
            <a:r>
              <a:rPr lang="en-US" altLang="ko-KR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)</a:t>
            </a:r>
            <a:r>
              <a:rPr lang="ko-KR" altLang="en-US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을 이용하여 이탈 </a:t>
            </a:r>
            <a:r>
              <a:rPr lang="ko-KR" altLang="en-US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방지 활동 및 </a:t>
            </a:r>
            <a:r>
              <a:rPr lang="ko-KR" altLang="en-US" sz="1200" b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매스마케팅</a:t>
            </a:r>
            <a:r>
              <a:rPr lang="ko-KR" altLang="en-US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 </a:t>
            </a:r>
            <a:r>
              <a:rPr lang="ko-KR" altLang="en-US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수행  </a:t>
            </a:r>
            <a:r>
              <a:rPr lang="en-US" altLang="ko-KR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		</a:t>
            </a:r>
            <a:endParaRPr lang="en-US" altLang="ko-KR" sz="120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indent="-2857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영업 방향성 및 자료 제공</a:t>
            </a:r>
            <a:endParaRPr lang="en-US" altLang="ko-KR" sz="160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342900" lvl="1" indent="-1714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분석 결과를 활용하여 영업 방향성을 구체적으로 제시함으로써</a:t>
            </a:r>
            <a:r>
              <a:rPr lang="en-US" altLang="ko-KR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, </a:t>
            </a:r>
            <a:r>
              <a:rPr lang="ko-KR" altLang="en-US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본부 와 </a:t>
            </a:r>
            <a:r>
              <a:rPr lang="ko-KR" altLang="en-US" sz="1200" b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영업점간</a:t>
            </a:r>
            <a:r>
              <a:rPr lang="ko-KR" altLang="en-US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 공감대 형성으로 영업력 향상</a:t>
            </a:r>
            <a:endParaRPr lang="en-US" altLang="ko-KR" sz="1200" b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+mn-ea"/>
              <a:ea typeface="+mn-ea"/>
            </a:endParaRPr>
          </a:p>
          <a:p>
            <a:pPr marL="342900" lvl="1" indent="-1714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b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영업에 직접적으로 도움이 되는 자료를 제공하여 영업점 또는 고객센터에서 타겟 마케팅 가능</a:t>
            </a:r>
            <a:endParaRPr lang="en-US" altLang="ko-KR" sz="1200" b="0" spc="0" dirty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sz="1200" spc="0" dirty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sz="120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L="0" marR="0" lvl="0" indent="0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sz="120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397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4"/>
          <p:cNvSpPr txBox="1">
            <a:spLocks noChangeArrowheads="1"/>
          </p:cNvSpPr>
          <p:nvPr/>
        </p:nvSpPr>
        <p:spPr bwMode="auto">
          <a:xfrm>
            <a:off x="416496" y="226741"/>
            <a:ext cx="518457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8096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Ⅰ. 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개요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j-cs"/>
              <a:sym typeface="Wingdings" pitchFamily="2" charset="2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408626" y="777130"/>
            <a:ext cx="9000000" cy="53161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184712" tIns="0" rIns="0" bIns="0" anchor="ctr"/>
          <a:lstStyle>
            <a:defPPr>
              <a:defRPr lang="ko-KR"/>
            </a:defPPr>
            <a:lvl1pPr marL="285750" indent="-104775">
              <a:lnSpc>
                <a:spcPct val="120000"/>
              </a:lnSpc>
              <a:buFont typeface="Arial" panose="020B0604020202020204" pitchFamily="34" charset="0"/>
              <a:buChar char="•"/>
              <a:defRPr spc="-10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indent="-2857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600" spc="0" noProof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주제</a:t>
            </a:r>
            <a:endParaRPr lang="en-US" altLang="ko-KR" sz="1600" spc="0" noProof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lvl="1" indent="-2857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b="0" spc="0" dirty="0" smtClean="0">
                <a:ln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고객 </a:t>
            </a:r>
            <a:r>
              <a:rPr lang="ko-KR" altLang="en-US" sz="1400" b="0" spc="0" dirty="0">
                <a:ln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유지 및 고객 관계 강화를 위한 고객 이탈 예측 </a:t>
            </a:r>
            <a:r>
              <a:rPr lang="ko-KR" altLang="en-US" sz="1400" b="0" spc="0" dirty="0" smtClean="0">
                <a:ln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모델링</a:t>
            </a:r>
            <a:endParaRPr lang="en-US" altLang="ko-KR" sz="1400" b="0" spc="0" dirty="0" smtClean="0">
              <a:ln>
                <a:noFill/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171450" lvl="1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b="0" spc="0" dirty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marR="0" lvl="0" indent="-285750" algn="l" defTabSz="946052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배경</a:t>
            </a:r>
            <a:endParaRPr kumimoji="0" lang="en-US" altLang="ko-KR" sz="1600" b="1" i="0" u="none" strike="noStrike" kern="1200" cap="none" spc="0" normalizeH="0" baseline="0" noProof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lvl="1" indent="-2857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b="0" spc="-5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신규고객 유치 비용은 기존 고객 유지 비용보다 높기 때문에</a:t>
            </a:r>
            <a:r>
              <a:rPr lang="en-US" altLang="ko-KR" sz="1400" b="0" spc="-5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, </a:t>
            </a:r>
            <a:r>
              <a:rPr lang="ko-KR" altLang="en-US" sz="1400" b="0" spc="-5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고객 이탈은 고객 감소 외에도  수익성 측면에서 중요한 </a:t>
            </a:r>
            <a:r>
              <a:rPr lang="ko-KR" altLang="en-US" sz="1400" b="0" spc="-5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이슈사항</a:t>
            </a:r>
            <a:r>
              <a:rPr lang="ko-KR" altLang="en-US" sz="1400" b="0" spc="-5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+mn-ea"/>
                <a:ea typeface="+mn-ea"/>
              </a:rPr>
              <a:t> 임</a:t>
            </a:r>
            <a:endParaRPr lang="en-US" altLang="ko-KR" sz="1400" b="0" spc="-50" dirty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+mn-ea"/>
              <a:ea typeface="+mn-ea"/>
            </a:endParaRPr>
          </a:p>
          <a:p>
            <a:pPr lvl="1" indent="-2857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400" b="0" i="0" u="none" strike="noStrike" kern="1200" cap="none" spc="-50" normalizeH="0" baseline="0" noProof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effectLst/>
                <a:uLnTx/>
                <a:uFillTx/>
                <a:latin typeface="+mn-ea"/>
                <a:ea typeface="+mn-ea"/>
              </a:rPr>
              <a:t>이에 고객 세그먼트 분류 및 분석을 통해 타겟 마케팅 및 개인화 서비스를 제공하고</a:t>
            </a:r>
            <a:r>
              <a:rPr kumimoji="0" lang="en-US" altLang="ko-KR" sz="1400" b="0" i="0" u="none" strike="noStrike" kern="1200" cap="none" spc="-50" normalizeH="0" baseline="0" noProof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effectLst/>
                <a:uLnTx/>
                <a:uFillTx/>
                <a:latin typeface="+mn-ea"/>
                <a:ea typeface="+mn-ea"/>
              </a:rPr>
              <a:t>, </a:t>
            </a:r>
            <a:r>
              <a:rPr lang="en-US" altLang="ko-KR" sz="1400" b="0" dirty="0">
                <a:latin typeface="+mn-ea"/>
                <a:ea typeface="+mn-ea"/>
              </a:rPr>
              <a:t>『</a:t>
            </a:r>
            <a:r>
              <a:rPr lang="ko-KR" altLang="en-US" sz="1400" b="0" dirty="0">
                <a:latin typeface="+mn-ea"/>
                <a:ea typeface="+mn-ea"/>
              </a:rPr>
              <a:t>고객 이탈 예측 모형</a:t>
            </a:r>
            <a:r>
              <a:rPr lang="en-US" altLang="ko-KR" sz="1400" b="0" dirty="0">
                <a:latin typeface="+mn-ea"/>
                <a:ea typeface="+mn-ea"/>
              </a:rPr>
              <a:t>』</a:t>
            </a:r>
            <a:r>
              <a:rPr lang="ko-KR" altLang="en-US" sz="1400" b="0" dirty="0">
                <a:latin typeface="+mn-ea"/>
                <a:ea typeface="+mn-ea"/>
              </a:rPr>
              <a:t>을 개발하여 사전에 이탈 가능성이 높은 고객을 예측하고 </a:t>
            </a:r>
            <a:r>
              <a:rPr lang="ko-KR" altLang="en-US" sz="1400" b="0" dirty="0" smtClean="0">
                <a:latin typeface="+mn-ea"/>
                <a:ea typeface="+mn-ea"/>
              </a:rPr>
              <a:t>이탈을 </a:t>
            </a:r>
            <a:r>
              <a:rPr lang="ko-KR" altLang="en-US" sz="1400" b="0" dirty="0">
                <a:latin typeface="+mn-ea"/>
                <a:ea typeface="+mn-ea"/>
              </a:rPr>
              <a:t>방지하여 고객 </a:t>
            </a:r>
            <a:r>
              <a:rPr lang="ko-KR" altLang="en-US" sz="1400" b="0" dirty="0" err="1">
                <a:latin typeface="+mn-ea"/>
                <a:ea typeface="+mn-ea"/>
              </a:rPr>
              <a:t>충성도를</a:t>
            </a:r>
            <a:r>
              <a:rPr lang="ko-KR" altLang="en-US" sz="1400" b="0" dirty="0">
                <a:latin typeface="+mn-ea"/>
                <a:ea typeface="+mn-ea"/>
              </a:rPr>
              <a:t> 높이고 수익성 향상에 기여하고자 함</a:t>
            </a:r>
            <a:r>
              <a:rPr lang="en-US" altLang="ko-KR" sz="1400" b="0" dirty="0">
                <a:latin typeface="+mn-ea"/>
                <a:ea typeface="+mn-ea"/>
              </a:rPr>
              <a:t>. </a:t>
            </a:r>
            <a:endParaRPr lang="ko-KR" altLang="en-US" sz="1400" b="0" dirty="0">
              <a:latin typeface="+mn-ea"/>
              <a:ea typeface="+mn-ea"/>
            </a:endParaRPr>
          </a:p>
          <a:p>
            <a:pPr marL="0" marR="0" lvl="0" indent="0" algn="l" defTabSz="946052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 w="1270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indent="-2857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ko-KR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Goal – JB</a:t>
            </a:r>
            <a:r>
              <a:rPr lang="ko-KR" altLang="en-US" sz="160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  <a:ea typeface="+mn-ea"/>
              </a:rPr>
              <a:t>금융지주 자회사에서 고객이탈 예측이 가능하도록 활용 가능한 모델 제시</a:t>
            </a:r>
            <a:endParaRPr lang="en-US" altLang="ko-KR" sz="1600" spc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lvl="1" indent="-2857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b="0" dirty="0" smtClean="0">
                <a:latin typeface="+mn-ea"/>
                <a:ea typeface="+mn-ea"/>
              </a:rPr>
              <a:t>탐색적 </a:t>
            </a:r>
            <a:r>
              <a:rPr lang="ko-KR" altLang="en-US" sz="1400" b="0" dirty="0">
                <a:latin typeface="+mn-ea"/>
                <a:ea typeface="+mn-ea"/>
              </a:rPr>
              <a:t>데이터 분석</a:t>
            </a:r>
            <a:r>
              <a:rPr lang="en-US" altLang="ko-KR" sz="1400" b="0" dirty="0">
                <a:latin typeface="+mn-ea"/>
                <a:ea typeface="+mn-ea"/>
              </a:rPr>
              <a:t>(EDA)</a:t>
            </a:r>
            <a:r>
              <a:rPr lang="ko-KR" altLang="en-US" sz="1400" b="0" dirty="0">
                <a:latin typeface="+mn-ea"/>
                <a:ea typeface="+mn-ea"/>
              </a:rPr>
              <a:t>을 통해 데이터를 이해하고 분석하여 시사점을 </a:t>
            </a:r>
            <a:r>
              <a:rPr lang="ko-KR" altLang="en-US" sz="1400" b="0" dirty="0" smtClean="0">
                <a:latin typeface="+mn-ea"/>
                <a:ea typeface="+mn-ea"/>
              </a:rPr>
              <a:t>도출</a:t>
            </a:r>
            <a:endParaRPr lang="en-US" altLang="ko-KR" sz="1400" b="0" dirty="0" smtClean="0">
              <a:latin typeface="+mn-ea"/>
              <a:ea typeface="+mn-ea"/>
            </a:endParaRPr>
          </a:p>
          <a:p>
            <a:pPr lvl="1" indent="-2857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전처리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400" b="0" dirty="0" err="1">
                <a:solidFill>
                  <a:schemeClr val="tx1"/>
                </a:solidFill>
                <a:latin typeface="+mn-ea"/>
                <a:ea typeface="+mn-ea"/>
              </a:rPr>
              <a:t>결측치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+mn-ea"/>
                <a:ea typeface="+mn-ea"/>
              </a:rPr>
              <a:t>이상치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+mn-ea"/>
                <a:ea typeface="+mn-ea"/>
              </a:rPr>
              <a:t>표준화 등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ko-KR" altLang="en-US" sz="1400" b="0" dirty="0">
                <a:solidFill>
                  <a:schemeClr val="tx1"/>
                </a:solidFill>
                <a:latin typeface="+mn-ea"/>
                <a:ea typeface="+mn-ea"/>
              </a:rPr>
              <a:t>을 통해 학습 데이터 셋을 </a:t>
            </a:r>
            <a:r>
              <a:rPr lang="ko-KR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확정</a:t>
            </a:r>
            <a:endParaRPr lang="en-US" altLang="ko-KR" sz="14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1" indent="-2857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다양한 </a:t>
            </a:r>
            <a:r>
              <a:rPr lang="ko-KR" altLang="en-US" sz="1400" b="0" dirty="0">
                <a:solidFill>
                  <a:schemeClr val="tx1"/>
                </a:solidFill>
                <a:latin typeface="+mn-ea"/>
                <a:ea typeface="+mn-ea"/>
              </a:rPr>
              <a:t>알고리즘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(Decision Tree, 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+mn-ea"/>
                <a:ea typeface="+mn-ea"/>
              </a:rPr>
              <a:t>XGBoost</a:t>
            </a:r>
            <a:r>
              <a:rPr lang="en-US" altLang="ko-KR" sz="1400" b="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LightGBM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, DNN </a:t>
            </a:r>
            <a:r>
              <a:rPr lang="ko-KR" altLang="en-US" sz="1400" b="0" dirty="0">
                <a:solidFill>
                  <a:schemeClr val="tx1"/>
                </a:solidFill>
                <a:latin typeface="+mn-ea"/>
                <a:ea typeface="+mn-ea"/>
              </a:rPr>
              <a:t>등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ko-KR" altLang="en-US" sz="1400" b="0" dirty="0">
                <a:solidFill>
                  <a:schemeClr val="tx1"/>
                </a:solidFill>
                <a:latin typeface="+mn-ea"/>
                <a:ea typeface="+mn-ea"/>
              </a:rPr>
              <a:t>을 통해 학습하고 </a:t>
            </a:r>
            <a:r>
              <a:rPr lang="en-US" altLang="ko-KR" sz="1400" b="0" dirty="0" smtClean="0">
                <a:solidFill>
                  <a:schemeClr val="tx1"/>
                </a:solidFill>
                <a:latin typeface="+mn-ea"/>
                <a:ea typeface="+mn-ea"/>
              </a:rPr>
              <a:t>Best </a:t>
            </a:r>
            <a:r>
              <a:rPr lang="ko-KR" altLang="en-US" sz="1400" b="0" dirty="0">
                <a:solidFill>
                  <a:schemeClr val="tx1"/>
                </a:solidFill>
                <a:latin typeface="+mn-ea"/>
                <a:ea typeface="+mn-ea"/>
              </a:rPr>
              <a:t>알고리즘 </a:t>
            </a:r>
            <a:r>
              <a:rPr lang="ko-KR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선정</a:t>
            </a:r>
            <a:endParaRPr lang="en-US" altLang="ko-KR" sz="14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1" indent="-2857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선정된 </a:t>
            </a:r>
            <a:r>
              <a:rPr lang="ko-KR" altLang="en-US" sz="1400" b="0" dirty="0">
                <a:solidFill>
                  <a:schemeClr val="tx1"/>
                </a:solidFill>
                <a:latin typeface="+mn-ea"/>
                <a:ea typeface="+mn-ea"/>
              </a:rPr>
              <a:t>알고리즘을 튜닝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(hyper-parameter </a:t>
            </a:r>
            <a:r>
              <a:rPr lang="ko-KR" altLang="en-US" sz="1400" b="0" dirty="0">
                <a:solidFill>
                  <a:schemeClr val="tx1"/>
                </a:solidFill>
                <a:latin typeface="+mn-ea"/>
                <a:ea typeface="+mn-ea"/>
              </a:rPr>
              <a:t>등</a:t>
            </a:r>
            <a:r>
              <a:rPr lang="en-US" altLang="ko-KR" sz="1400" b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ko-KR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하여  최적의 예측 모델 개발</a:t>
            </a:r>
            <a:r>
              <a:rPr lang="en-US" altLang="ko-KR" sz="140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en-US" altLang="ko-KR" sz="1400" b="0" dirty="0">
              <a:latin typeface="+mn-ea"/>
              <a:ea typeface="+mn-ea"/>
            </a:endParaRPr>
          </a:p>
          <a:p>
            <a:pPr lvl="1" indent="-285750" defTabSz="94605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b="0" dirty="0" smtClean="0">
                <a:latin typeface="+mn-ea"/>
                <a:ea typeface="+mn-ea"/>
              </a:rPr>
              <a:t>모델 평가 </a:t>
            </a:r>
            <a:r>
              <a:rPr lang="en-US" altLang="ko-KR" sz="1400" b="0" dirty="0" smtClean="0">
                <a:latin typeface="+mn-ea"/>
                <a:ea typeface="+mn-ea"/>
              </a:rPr>
              <a:t>: </a:t>
            </a:r>
            <a:r>
              <a:rPr lang="en-US" altLang="ko-KR" sz="1400" dirty="0" smtClean="0">
                <a:latin typeface="+mn-ea"/>
                <a:ea typeface="+mn-ea"/>
              </a:rPr>
              <a:t>ROC-AUC</a:t>
            </a:r>
            <a:endParaRPr kumimoji="0" lang="en-US" altLang="ko-KR" sz="1000" i="0" u="none" strike="noStrike" kern="1200" cap="none" spc="-50" normalizeH="0" baseline="0" noProof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8625407" y="226741"/>
            <a:ext cx="10186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8096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배경 및 </a:t>
            </a:r>
            <a:r>
              <a:rPr lang="en-US" altLang="ko-KR" sz="16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Goal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87F157-053A-4A00-B29A-9A0EE17C3A07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25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4"/>
          <p:cNvSpPr txBox="1">
            <a:spLocks noChangeArrowheads="1"/>
          </p:cNvSpPr>
          <p:nvPr/>
        </p:nvSpPr>
        <p:spPr bwMode="auto">
          <a:xfrm>
            <a:off x="416496" y="226741"/>
            <a:ext cx="518457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8096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Ⅰ. 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개요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j-cs"/>
              <a:sym typeface="Wingdings" pitchFamily="2" charset="2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8625407" y="226741"/>
            <a:ext cx="10186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8096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분석 소프트웨어</a:t>
            </a:r>
            <a:endParaRPr lang="en-US" altLang="ko-KR" sz="1600" i="1" dirty="0" smtClean="0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  <a:sym typeface="Wingdings" pitchFamily="2" charset="2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87F157-053A-4A00-B29A-9A0EE17C3A07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AutoShape 2" descr="파이썬(Python) import"/>
          <p:cNvSpPr>
            <a:spLocks noChangeAspect="1" noChangeArrowheads="1"/>
          </p:cNvSpPr>
          <p:nvPr/>
        </p:nvSpPr>
        <p:spPr bwMode="auto">
          <a:xfrm>
            <a:off x="155575" y="-808038"/>
            <a:ext cx="27051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28" y="2858562"/>
            <a:ext cx="1925199" cy="11998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813" y="4391318"/>
            <a:ext cx="1715350" cy="6948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1592917"/>
            <a:ext cx="1065172" cy="10651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508" y="1613945"/>
            <a:ext cx="1577564" cy="8506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16" y="3181618"/>
            <a:ext cx="2559837" cy="73138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00" y="4725144"/>
            <a:ext cx="2607171" cy="86458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209" y="1559652"/>
            <a:ext cx="2692295" cy="64521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075" y="4082560"/>
            <a:ext cx="2301935" cy="97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2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488504" y="1853450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Ⅱ. 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분석 데이터 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설명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굴림" pitchFamily="50" charset="-127"/>
              <a:cs typeface="Aharoni" panose="02010803020104030203" pitchFamily="2" charset="-79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996452"/>
              </p:ext>
            </p:extLst>
          </p:nvPr>
        </p:nvGraphicFramePr>
        <p:xfrm>
          <a:off x="4304928" y="3501008"/>
          <a:ext cx="5040000" cy="432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0">
                  <a:extLst>
                    <a:ext uri="{9D8B030D-6E8A-4147-A177-3AD203B41FA5}">
                      <a16:colId xmlns:a16="http://schemas.microsoft.com/office/drawing/2014/main" val="3203060625"/>
                    </a:ext>
                  </a:extLst>
                </a:gridCol>
              </a:tblGrid>
              <a:tr h="432001">
                <a:tc>
                  <a:txBody>
                    <a:bodyPr/>
                    <a:lstStyle/>
                    <a:p>
                      <a:pPr marL="0" marR="0" lvl="0" indent="0" algn="l" defTabSz="93056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1.</a:t>
                      </a:r>
                      <a:r>
                        <a:rPr lang="ko-KR" altLang="en-US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제공 </a:t>
                      </a:r>
                      <a:r>
                        <a:rPr lang="ko-KR" altLang="en-US" sz="18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데이터 확인</a:t>
                      </a:r>
                      <a:endParaRPr lang="ko-KR" altLang="en-US" sz="1800" b="1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9" marB="45719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189152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3984E-A84D-4B6D-8C77-C00D89FFD0AB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14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416496" y="226741"/>
            <a:ext cx="518457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8096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Ⅱ. 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분석 데이터 설명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j-cs"/>
              <a:sym typeface="Wingdings" pitchFamily="2" charset="2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616437"/>
              </p:ext>
            </p:extLst>
          </p:nvPr>
        </p:nvGraphicFramePr>
        <p:xfrm>
          <a:off x="344488" y="1700809"/>
          <a:ext cx="9289032" cy="4536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78">
                  <a:extLst>
                    <a:ext uri="{9D8B030D-6E8A-4147-A177-3AD203B41FA5}">
                      <a16:colId xmlns:a16="http://schemas.microsoft.com/office/drawing/2014/main" val="1417958769"/>
                    </a:ext>
                  </a:extLst>
                </a:gridCol>
                <a:gridCol w="1807686">
                  <a:extLst>
                    <a:ext uri="{9D8B030D-6E8A-4147-A177-3AD203B41FA5}">
                      <a16:colId xmlns:a16="http://schemas.microsoft.com/office/drawing/2014/main" val="1261791646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52603668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18484187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269201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959812985"/>
                    </a:ext>
                  </a:extLst>
                </a:gridCol>
              </a:tblGrid>
              <a:tr h="294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필드명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</a:rPr>
                        <a:t>비율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29591"/>
                  </a:ext>
                </a:extLst>
              </a:tr>
              <a:tr h="2068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cstno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고객번호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802790"/>
                  </a:ext>
                </a:extLst>
              </a:tr>
              <a:tr h="2068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is_churned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이탈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〃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244640"/>
                  </a:ext>
                </a:extLst>
              </a:tr>
              <a:tr h="2068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age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나이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〃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54907"/>
                  </a:ext>
                </a:extLst>
              </a:tr>
              <a:tr h="2068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성별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목록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9.97%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496884"/>
                  </a:ext>
                </a:extLst>
              </a:tr>
              <a:tr h="2068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dependent_num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부양가족수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001380"/>
                  </a:ext>
                </a:extLst>
              </a:tr>
              <a:tr h="1904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education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교육수준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4186510"/>
                  </a:ext>
                </a:extLst>
              </a:tr>
              <a:tr h="2068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marital_stat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결혼상태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〃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55291"/>
                  </a:ext>
                </a:extLst>
              </a:tr>
              <a:tr h="2068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imcome_cat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수입규모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〃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19.99%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6212707"/>
                  </a:ext>
                </a:extLst>
              </a:tr>
              <a:tr h="2068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card_type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카드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〃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24344"/>
                  </a:ext>
                </a:extLst>
              </a:tr>
              <a:tr h="2068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mon_on_book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은행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기간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37893"/>
                  </a:ext>
                </a:extLst>
              </a:tr>
              <a:tr h="2068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tot_product_count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현재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보유 상품 개수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〃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123528"/>
                  </a:ext>
                </a:extLst>
              </a:tr>
              <a:tr h="2068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months_inact_for_12m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최근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 동안 카드 거래가 없었던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개월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〃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396818"/>
                  </a:ext>
                </a:extLst>
              </a:tr>
              <a:tr h="2068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contact_cnt_for_12m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최근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 동안 연락 횟수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〃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250023"/>
                  </a:ext>
                </a:extLst>
              </a:tr>
              <a:tr h="2068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credit_line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카드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〃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081403"/>
                  </a:ext>
                </a:extLst>
              </a:tr>
              <a:tr h="2068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tot_revol_balance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리볼빙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잔액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〃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18.78%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585742"/>
                  </a:ext>
                </a:extLst>
              </a:tr>
              <a:tr h="2068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mean_open_to_buy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평균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사용가능 신용한도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〃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0350"/>
                  </a:ext>
                </a:extLst>
              </a:tr>
              <a:tr h="189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tot_amt_ratio_q4_q1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대비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분기의 거래 금액 비율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〃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30.06%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126940"/>
                  </a:ext>
                </a:extLst>
              </a:tr>
              <a:tr h="189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tot_trans_amt_for_12m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최근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 동안의 거래 금액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〃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20.60%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8603528"/>
                  </a:ext>
                </a:extLst>
              </a:tr>
              <a:tr h="189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tot_trans_cnt_for_12m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최근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 동안의 거래 횟수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〃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40.12%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0128274"/>
                  </a:ext>
                </a:extLst>
              </a:tr>
              <a:tr h="189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tot_cnt_ratio_q4_q1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 대비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분기의 거래 횟수 비율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〃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20.11%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014170"/>
                  </a:ext>
                </a:extLst>
              </a:tr>
              <a:tr h="189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mean_util_pct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평균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한도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소진율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〃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31.18%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271942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87F157-053A-4A00-B29A-9A0EE17C3A07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344488" y="764704"/>
            <a:ext cx="9289032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184712" tIns="0" rIns="0" bIns="0" anchor="ctr"/>
          <a:lstStyle>
            <a:defPPr>
              <a:defRPr lang="ko-KR"/>
            </a:defPPr>
            <a:lvl1pPr marL="285750" indent="-104775">
              <a:lnSpc>
                <a:spcPct val="120000"/>
              </a:lnSpc>
              <a:buFont typeface="Arial" panose="020B0604020202020204" pitchFamily="34" charset="0"/>
              <a:buChar char="•"/>
              <a:defRPr spc="-10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b="0" spc="0" noProof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전체 데이터 건수 </a:t>
            </a:r>
            <a:r>
              <a:rPr lang="en-US" altLang="ko-KR" b="0" spc="0" noProof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: 8,101</a:t>
            </a:r>
            <a:r>
              <a:rPr lang="ko-KR" altLang="en-US" b="0" spc="0" noProof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건</a:t>
            </a:r>
            <a:endParaRPr lang="en-US" altLang="ko-KR" b="0" spc="0" noProof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b="0" dirty="0" err="1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유지고객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</a:t>
            </a:r>
            <a:r>
              <a:rPr lang="en-US" altLang="ko-KR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: 6,801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명</a:t>
            </a:r>
            <a:r>
              <a:rPr lang="en-US" altLang="ko-KR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(84%), </a:t>
            </a:r>
            <a:r>
              <a:rPr lang="ko-KR" altLang="en-US" b="0" dirty="0" err="1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이탈고객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</a:t>
            </a:r>
            <a:r>
              <a:rPr lang="en-US" altLang="ko-KR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: 1,300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명</a:t>
            </a:r>
            <a:r>
              <a:rPr lang="en-US" altLang="ko-KR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(16%)</a:t>
            </a:r>
          </a:p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21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개의 피처 중 </a:t>
            </a:r>
            <a:r>
              <a:rPr lang="ko-KR" altLang="en-US" b="0" dirty="0" err="1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목록성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데이터 </a:t>
            </a:r>
            <a:r>
              <a:rPr lang="en-US" altLang="ko-KR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5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개</a:t>
            </a:r>
            <a:r>
              <a:rPr lang="en-US" altLang="ko-KR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, </a:t>
            </a:r>
            <a:r>
              <a:rPr lang="ko-KR" altLang="en-US" b="0" dirty="0" err="1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수치형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데이터 </a:t>
            </a:r>
            <a:r>
              <a:rPr lang="en-US" altLang="ko-KR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15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개로 구성되어 있으며 일부 피처는 </a:t>
            </a:r>
            <a:r>
              <a:rPr lang="en-US" altLang="ko-KR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NULL 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값을 포함하고 있음</a:t>
            </a:r>
            <a:endParaRPr lang="en-US" altLang="ko-KR" b="0" dirty="0" smtClean="0"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9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488504" y="1853450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8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Ⅲ</a:t>
            </a: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. 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탐색적 데이터 분석</a:t>
            </a: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(EDA)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굴림" pitchFamily="50" charset="-127"/>
              <a:cs typeface="Aharoni" panose="02010803020104030203" pitchFamily="2" charset="-79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3984E-A84D-4B6D-8C77-C00D89FFD0AB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622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416496" y="226741"/>
            <a:ext cx="5184576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09625">
              <a:spcBef>
                <a:spcPts val="0"/>
              </a:spcBef>
              <a:defRPr/>
            </a:pPr>
            <a:r>
              <a:rPr lang="en-US" altLang="ko-KR" sz="1800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맑은 고딕"/>
                <a:sym typeface="Wingdings" pitchFamily="2" charset="2"/>
              </a:rPr>
              <a:t>Ⅲ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j-cs"/>
                <a:sym typeface="Wingdings" pitchFamily="2" charset="2"/>
              </a:rPr>
              <a:t>. </a:t>
            </a:r>
            <a:r>
              <a:rPr lang="ko-KR" altLang="en-US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탐색적 데이터 분석</a:t>
            </a:r>
            <a:r>
              <a:rPr lang="en-US" altLang="ko-KR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(EDA)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/>
              <a:cs typeface="+mj-cs"/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200472" y="764704"/>
            <a:ext cx="9433048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</a:ln>
          <a:effectLst/>
        </p:spPr>
        <p:txBody>
          <a:bodyPr lIns="184712" tIns="0" rIns="0" bIns="0" anchor="ctr"/>
          <a:lstStyle>
            <a:defPPr>
              <a:defRPr lang="ko-KR"/>
            </a:defPPr>
            <a:lvl1pPr marL="285750" indent="-104775">
              <a:lnSpc>
                <a:spcPct val="120000"/>
              </a:lnSpc>
              <a:buFont typeface="Arial" panose="020B0604020202020204" pitchFamily="34" charset="0"/>
              <a:buChar char="•"/>
              <a:defRPr spc="-10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>
              <a:defRPr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120186" marR="0" lvl="0" indent="-120186" algn="l" defTabSz="946052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b="0" spc="0" noProof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성별 </a:t>
            </a:r>
            <a:r>
              <a:rPr lang="ko-KR" altLang="en-US" b="0" spc="0" noProof="0" dirty="0" err="1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이탈율은</a:t>
            </a:r>
            <a:r>
              <a:rPr lang="ko-KR" altLang="en-US" b="0" spc="0" noProof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비슷한 양상을 보이고 있</a:t>
            </a:r>
            <a:r>
              <a:rPr lang="ko-KR" altLang="en-US" b="0" spc="0" dirty="0" smtClean="0">
                <a:ln w="19050"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음</a:t>
            </a:r>
            <a:endParaRPr lang="en-US" altLang="ko-KR" b="0" spc="0" noProof="0" dirty="0" smtClean="0">
              <a:ln w="19050"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120186" indent="-120186" defTabSz="946052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b="0" dirty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남성의 경우 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카드 한도 </a:t>
            </a:r>
            <a:r>
              <a:rPr lang="ko-KR" altLang="en-US" b="0" dirty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대비 사용금액이 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낮아 한도 </a:t>
            </a:r>
            <a:r>
              <a:rPr lang="ko-KR" altLang="en-US" b="0" dirty="0" err="1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소진율이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낮음</a:t>
            </a:r>
            <a:r>
              <a:rPr lang="en-US" altLang="ko-KR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. 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따라서</a:t>
            </a:r>
            <a:r>
              <a:rPr lang="en-US" altLang="ko-KR" b="0" dirty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남성 고객의 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신용한도를 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재조정하여 충당금 </a:t>
            </a:r>
            <a:r>
              <a:rPr lang="ko-KR" altLang="en-US" b="0" dirty="0" err="1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적립율을</a:t>
            </a:r>
            <a:r>
              <a:rPr lang="ko-KR" altLang="en-US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제고할 수 있을 것으로 보임</a:t>
            </a:r>
            <a:endParaRPr lang="en-US" altLang="ko-KR" b="0" dirty="0" smtClean="0"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  <a:p>
            <a:pPr marL="0" indent="0" defTabSz="946052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   -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남성 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: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평균 신용한도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($12,600),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평균 사용가능 신용한도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$11,400),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평균 </a:t>
            </a:r>
            <a:r>
              <a:rPr lang="ko-KR" altLang="en-US" sz="1000" b="0" dirty="0" err="1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소진율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(0.14),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평균 사용 금액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($4,542)</a:t>
            </a:r>
          </a:p>
          <a:p>
            <a:pPr marL="0" indent="0" defTabSz="946052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   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-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여성 </a:t>
            </a:r>
            <a:r>
              <a:rPr lang="en-US" altLang="ko-KR" sz="1000" b="0" dirty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: </a:t>
            </a:r>
            <a:r>
              <a:rPr lang="ko-KR" altLang="en-US" sz="1000" b="0" dirty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평균 신용한도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($4,900</a:t>
            </a:r>
            <a:r>
              <a:rPr lang="en-US" altLang="ko-KR" sz="1000" b="0" dirty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), 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평균 </a:t>
            </a:r>
            <a:r>
              <a:rPr lang="ko-KR" altLang="en-US" sz="1000" b="0" dirty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사용가능 신용한도</a:t>
            </a:r>
            <a:r>
              <a:rPr lang="en-US" altLang="ko-KR" sz="1000" b="0" dirty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</a:t>
            </a:r>
            <a:r>
              <a:rPr lang="ko-KR" altLang="en-US" sz="1000" b="0" dirty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 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$3,803),   </a:t>
            </a:r>
            <a:r>
              <a:rPr lang="ko-KR" altLang="en-US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평균 </a:t>
            </a:r>
            <a:r>
              <a:rPr lang="ko-KR" altLang="en-US" sz="1000" b="0" dirty="0" err="1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소진율</a:t>
            </a:r>
            <a:r>
              <a:rPr lang="en-US" altLang="ko-KR" sz="1000" b="0" dirty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0.34), </a:t>
            </a:r>
            <a:r>
              <a:rPr lang="ko-KR" altLang="en-US" sz="1000" b="0" dirty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평균 사용 금액</a:t>
            </a:r>
            <a:r>
              <a:rPr lang="en-US" altLang="ko-KR" sz="1000" b="0" dirty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($</a:t>
            </a:r>
            <a:r>
              <a:rPr lang="en-US" altLang="ko-KR" sz="1000" b="0" dirty="0" smtClean="0">
                <a:solidFill>
                  <a:schemeClr val="tx1"/>
                </a:solidFill>
                <a:latin typeface="가는각진제목체" panose="020B0600000101010101" charset="-127"/>
                <a:ea typeface="가는각진제목체" panose="020B0600000101010101" charset="-127"/>
              </a:rPr>
              <a:t>4,300)</a:t>
            </a:r>
            <a:endParaRPr lang="ko-KR" altLang="en-US" sz="1000" b="0" dirty="0">
              <a:solidFill>
                <a:schemeClr val="tx1"/>
              </a:solidFill>
              <a:latin typeface="가는각진제목체" panose="020B0600000101010101" charset="-127"/>
              <a:ea typeface="가는각진제목체" panose="020B0600000101010101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60738"/>
              </p:ext>
            </p:extLst>
          </p:nvPr>
        </p:nvGraphicFramePr>
        <p:xfrm>
          <a:off x="1606626" y="3068960"/>
          <a:ext cx="660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55979393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850200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5468"/>
                  </a:ext>
                </a:extLst>
              </a:tr>
            </a:tbl>
          </a:graphicData>
        </a:graphic>
      </p:graphicFrame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8625407" y="226741"/>
            <a:ext cx="10186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282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01" rIns="91404" bIns="45701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8096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성별</a:t>
            </a:r>
            <a:r>
              <a:rPr lang="en-US" altLang="ko-KR" sz="1600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  <a:sym typeface="Wingdings" pitchFamily="2" charset="2"/>
              </a:rPr>
              <a:t>(sex)</a:t>
            </a:r>
          </a:p>
        </p:txBody>
      </p:sp>
      <p:pic>
        <p:nvPicPr>
          <p:cNvPr id="5" name="그림 4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2" y="1772816"/>
            <a:ext cx="4680000" cy="4680000"/>
          </a:xfrm>
          <a:prstGeom prst="rect">
            <a:avLst/>
          </a:prstGeom>
        </p:spPr>
      </p:pic>
      <p:pic>
        <p:nvPicPr>
          <p:cNvPr id="6" name="그림 5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53520" y="1778520"/>
            <a:ext cx="4680000" cy="4680000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87F157-053A-4A00-B29A-9A0EE17C3A07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64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324708</TotalTime>
  <Words>2522</Words>
  <Application>Microsoft Office PowerPoint</Application>
  <PresentationFormat>A4 용지(210x297mm)</PresentationFormat>
  <Paragraphs>666</Paragraphs>
  <Slides>33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Arial</vt:lpstr>
      <vt:lpstr>돋움체</vt:lpstr>
      <vt:lpstr>굴림</vt:lpstr>
      <vt:lpstr>Aharoni</vt:lpstr>
      <vt:lpstr>돋움</vt:lpstr>
      <vt:lpstr>Wingdings</vt:lpstr>
      <vt:lpstr>맑은 고딕</vt:lpstr>
      <vt:lpstr>가는각진제목체</vt:lpstr>
      <vt:lpstr>2_디자인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하나은행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EDW_파워포인트 문서 Template</dc:title>
  <dc:creator>SK C&amp;C / TaeHwan.Choi</dc:creator>
  <dc:description>'하나은행 정보분석 고도화 프로젝트'를 위한 MS-Power Point Free-Form Template</dc:description>
  <cp:lastModifiedBy>USER</cp:lastModifiedBy>
  <cp:revision>14236</cp:revision>
  <cp:lastPrinted>2022-12-15T01:43:19Z</cp:lastPrinted>
  <dcterms:created xsi:type="dcterms:W3CDTF">2000-02-18T11:05:13Z</dcterms:created>
  <dcterms:modified xsi:type="dcterms:W3CDTF">2023-10-31T14:09:18Z</dcterms:modified>
</cp:coreProperties>
</file>