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86" r:id="rId5"/>
    <p:sldId id="265" r:id="rId6"/>
    <p:sldId id="259" r:id="rId7"/>
    <p:sldId id="272" r:id="rId8"/>
    <p:sldId id="263" r:id="rId9"/>
    <p:sldId id="264" r:id="rId10"/>
    <p:sldId id="271" r:id="rId11"/>
    <p:sldId id="287" r:id="rId12"/>
    <p:sldId id="275" r:id="rId13"/>
    <p:sldId id="268" r:id="rId14"/>
    <p:sldId id="276" r:id="rId15"/>
    <p:sldId id="277" r:id="rId16"/>
    <p:sldId id="266" r:id="rId17"/>
    <p:sldId id="267" r:id="rId18"/>
    <p:sldId id="269" r:id="rId19"/>
    <p:sldId id="270" r:id="rId20"/>
    <p:sldId id="273" r:id="rId21"/>
    <p:sldId id="274" r:id="rId22"/>
    <p:sldId id="278" r:id="rId23"/>
    <p:sldId id="282" r:id="rId24"/>
    <p:sldId id="284" r:id="rId25"/>
    <p:sldId id="279" r:id="rId26"/>
    <p:sldId id="285" r:id="rId27"/>
    <p:sldId id="281" r:id="rId28"/>
    <p:sldId id="280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9C06BF-707B-4673-8201-151FF8DEA8D7}">
          <p14:sldIdLst>
            <p14:sldId id="256"/>
            <p14:sldId id="257"/>
            <p14:sldId id="258"/>
          </p14:sldIdLst>
        </p14:section>
        <p14:section name="Section 1" id="{39C5B283-B16C-4FD1-8FAE-4AB08B30807E}">
          <p14:sldIdLst>
            <p14:sldId id="286"/>
            <p14:sldId id="265"/>
            <p14:sldId id="259"/>
            <p14:sldId id="272"/>
            <p14:sldId id="263"/>
            <p14:sldId id="264"/>
            <p14:sldId id="271"/>
          </p14:sldIdLst>
        </p14:section>
        <p14:section name="Section 2" id="{EBB691F6-399A-4C7D-8A15-4904B80C3EC9}">
          <p14:sldIdLst>
            <p14:sldId id="287"/>
            <p14:sldId id="275"/>
            <p14:sldId id="268"/>
            <p14:sldId id="276"/>
            <p14:sldId id="277"/>
            <p14:sldId id="266"/>
            <p14:sldId id="267"/>
            <p14:sldId id="269"/>
            <p14:sldId id="270"/>
            <p14:sldId id="273"/>
            <p14:sldId id="274"/>
            <p14:sldId id="278"/>
            <p14:sldId id="282"/>
            <p14:sldId id="284"/>
          </p14:sldIdLst>
        </p14:section>
        <p14:section name="Satellite Models" id="{E0ED59B4-C105-4D40-854E-DEF36EE10DEE}">
          <p14:sldIdLst>
            <p14:sldId id="279"/>
            <p14:sldId id="285"/>
            <p14:sldId id="281"/>
            <p14:sldId id="280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3" autoAdjust="0"/>
    <p:restoredTop sz="90093" autoAdjust="0"/>
  </p:normalViewPr>
  <p:slideViewPr>
    <p:cSldViewPr snapToGrid="0">
      <p:cViewPr varScale="1">
        <p:scale>
          <a:sx n="61" d="100"/>
          <a:sy n="61" d="100"/>
        </p:scale>
        <p:origin x="11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BA859-DC25-4553-8BE1-0089887AD0A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06200-198C-4381-8EA9-3F97DCB3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9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06200-198C-4381-8EA9-3F97DCB3C7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64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כל הדגימות שהמודל סיווג כביקורת אך היו יובש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06200-198C-4381-8EA9-3F97DCB3C7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51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06200-198C-4381-8EA9-3F97DCB3C7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44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06200-198C-4381-8EA9-3F97DCB3C7C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29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06200-198C-4381-8EA9-3F97DCB3C7C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68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06200-198C-4381-8EA9-3F97DCB3C7C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01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06200-198C-4381-8EA9-3F97DCB3C7C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7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06200-198C-4381-8EA9-3F97DCB3C7C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44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06200-198C-4381-8EA9-3F97DCB3C7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06200-198C-4381-8EA9-3F97DCB3C7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3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N</a:t>
            </a:r>
            <a:r>
              <a:rPr lang="he-IL" dirty="0"/>
              <a:t> הוא המספר של הערוצים שבו עשיתי ממוצע והסוגריים זה כמה ערוצים מדובר כולל המין </a:t>
            </a:r>
          </a:p>
          <a:p>
            <a:pPr algn="r" rtl="1"/>
            <a:endParaRPr lang="he-IL" dirty="0"/>
          </a:p>
          <a:p>
            <a:pPr marL="228600" indent="-228600" algn="r" rtl="1">
              <a:buAutoNum type="arabicPeriod"/>
            </a:pPr>
            <a:r>
              <a:rPr lang="he-IL" dirty="0"/>
              <a:t>לעשות </a:t>
            </a:r>
            <a:r>
              <a:rPr lang="en-US" dirty="0"/>
              <a:t>feature importance</a:t>
            </a:r>
            <a:endParaRPr lang="he-IL" dirty="0"/>
          </a:p>
          <a:p>
            <a:pPr marL="228600" indent="-228600" algn="r" rtl="1">
              <a:buAutoNum type="arabicPeriod"/>
            </a:pPr>
            <a:r>
              <a:rPr lang="he-IL" dirty="0"/>
              <a:t>לעשות את זה בערוצים של </a:t>
            </a:r>
            <a:r>
              <a:rPr lang="he-IL" dirty="0" err="1"/>
              <a:t>סנטינל</a:t>
            </a:r>
            <a:r>
              <a:rPr lang="he-IL" dirty="0"/>
              <a:t>.</a:t>
            </a:r>
          </a:p>
          <a:p>
            <a:pPr marL="228600" indent="-228600" algn="r" rtl="1">
              <a:buAutoNum type="arabicPeriod"/>
            </a:pPr>
            <a:r>
              <a:rPr lang="en-US" dirty="0" err="1"/>
              <a:t>Ttest</a:t>
            </a:r>
            <a:r>
              <a:rPr lang="en-US" dirty="0"/>
              <a:t> per species and 3 dates seperatly</a:t>
            </a:r>
            <a:r>
              <a:rPr lang="he-IL" dirty="0"/>
              <a:t>.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לערבב את ה</a:t>
            </a:r>
            <a:r>
              <a:rPr lang="en-US" dirty="0"/>
              <a:t>Train –Test</a:t>
            </a:r>
            <a:r>
              <a:rPr lang="he-IL" dirty="0"/>
              <a:t>.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GA-PLSR</a:t>
            </a:r>
            <a:r>
              <a:rPr lang="he-IL" dirty="0"/>
              <a:t> ל </a:t>
            </a:r>
            <a:r>
              <a:rPr lang="en-US"/>
              <a:t>LWP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06200-198C-4381-8EA9-3F97DCB3C7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לקחתי את </a:t>
            </a:r>
            <a:r>
              <a:rPr lang="en-US" dirty="0"/>
              <a:t>N</a:t>
            </a:r>
            <a:r>
              <a:rPr lang="he-IL" dirty="0"/>
              <a:t>=7 והפעלתי </a:t>
            </a:r>
            <a:r>
              <a:rPr lang="en-US" dirty="0"/>
              <a:t>feature importance</a:t>
            </a:r>
            <a:r>
              <a:rPr lang="he-IL" dirty="0"/>
              <a:t>. לקחתי את כל מי שמעל 0.1% חשוב ונשארתי עם 28 ערוצים שנתנו תוצאה טובה של 88%.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06200-198C-4381-8EA9-3F97DCB3C7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43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לקחתי את </a:t>
            </a:r>
            <a:r>
              <a:rPr lang="en-US" dirty="0"/>
              <a:t>N</a:t>
            </a:r>
            <a:r>
              <a:rPr lang="he-IL" dirty="0"/>
              <a:t>=7 והפעלתי </a:t>
            </a:r>
            <a:r>
              <a:rPr lang="en-US" dirty="0"/>
              <a:t>feature importance</a:t>
            </a:r>
            <a:r>
              <a:rPr lang="he-IL" dirty="0"/>
              <a:t>. לקחתי את כל מי שמעל 0.1% חשוב ונשארתי עם 28 ערוצים שנתנו תוצאה טובה של 88%.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06200-198C-4381-8EA9-3F97DCB3C7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7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לקחתי את </a:t>
            </a:r>
            <a:r>
              <a:rPr lang="en-US" dirty="0"/>
              <a:t>N</a:t>
            </a:r>
            <a:r>
              <a:rPr lang="he-IL" dirty="0"/>
              <a:t>=7 והפעלתי </a:t>
            </a:r>
            <a:r>
              <a:rPr lang="en-US" dirty="0"/>
              <a:t>feature importance</a:t>
            </a:r>
            <a:r>
              <a:rPr lang="he-IL" dirty="0"/>
              <a:t>. לקחתי את כל מי שמעל 0.1% חשוב ונשארתי עם 28 ערוצים שנתנו תוצאה טובה של 88%. </a:t>
            </a:r>
            <a:r>
              <a:rPr lang="he-IL" dirty="0" err="1"/>
              <a:t>אחכ</a:t>
            </a:r>
            <a:r>
              <a:rPr lang="he-IL" dirty="0"/>
              <a:t> עשיתי שוב </a:t>
            </a:r>
            <a:r>
              <a:rPr lang="en-US" dirty="0"/>
              <a:t>feature importance </a:t>
            </a:r>
            <a:r>
              <a:rPr lang="he-IL" dirty="0"/>
              <a:t> ולקחתי את כל הערוצים שנתנו מעל 2 אחוז – נשארתי עם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06200-198C-4381-8EA9-3F97DCB3C7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07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לקחתי את </a:t>
            </a:r>
            <a:r>
              <a:rPr lang="en-US" dirty="0"/>
              <a:t>N</a:t>
            </a:r>
            <a:r>
              <a:rPr lang="he-IL" dirty="0"/>
              <a:t>=7 והפעלתי </a:t>
            </a:r>
            <a:r>
              <a:rPr lang="en-US" dirty="0"/>
              <a:t>feature importance</a:t>
            </a:r>
            <a:r>
              <a:rPr lang="he-IL" dirty="0"/>
              <a:t>. לקחתי את כל מי שמעל 0.1% חשוב ונשארתי עם 28 ערוצים שנתנו תוצאה טובה של 88%.  </a:t>
            </a:r>
            <a:r>
              <a:rPr lang="he-IL" dirty="0" err="1"/>
              <a:t>אחכ</a:t>
            </a:r>
            <a:r>
              <a:rPr lang="he-IL" dirty="0"/>
              <a:t> עשיתי שוב </a:t>
            </a:r>
            <a:r>
              <a:rPr lang="en-US" dirty="0"/>
              <a:t>feature importance </a:t>
            </a:r>
            <a:r>
              <a:rPr lang="he-IL" dirty="0"/>
              <a:t> ולקחתי את כל הערוצים שנתנו מעל 2 אחוז – נשארתי עם </a:t>
            </a:r>
            <a:r>
              <a:rPr lang="en-US" dirty="0"/>
              <a:t>15 </a:t>
            </a:r>
            <a:r>
              <a:rPr lang="he-IL" dirty="0"/>
              <a:t>ערוצים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06200-198C-4381-8EA9-3F97DCB3C7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65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מהם התאריכים והמינים שהמודל לא הצליח לסווג בסט המבחן. בגרף העליון יש כמה חופפים ולכם רואים 17 ולא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06200-198C-4381-8EA9-3F97DCB3C7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6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38A7-62EC-D1CE-A882-49930DBF4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4C9C8-2071-56FE-1437-A8F1C180C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8644-C639-41A1-ECD0-ED394420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3F7-A422-4C08-AC09-1B7A789AFB6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1799-0B16-9C83-159B-F26A7DC6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BA5AE-9C26-666A-CBBB-14357B60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E0C9-8AD1-4B3A-950A-C69C3FE9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3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71A3-05E4-18C0-BB6A-14AA882F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2403-5AAB-A7C1-0CE3-7C4ADCA01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7BC2F-0471-3D41-EFCD-FD6C098D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3F7-A422-4C08-AC09-1B7A789AFB6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2C9EE-9757-3102-B600-B7C5BA03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3E41C-F3CA-1808-5974-5739B447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E0C9-8AD1-4B3A-950A-C69C3FE9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6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06454-4333-043E-FA72-E8C9D5E6E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3C06C-7234-6D17-988E-7922014A3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5E98E-7923-D43D-554F-1313B8DD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3F7-A422-4C08-AC09-1B7A789AFB6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86FEF-453C-88DF-4E1E-68F9AF03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AD1F-C89A-195B-F7B6-DE149454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E0C9-8AD1-4B3A-950A-C69C3FE9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1E40-7894-42D0-21A0-253704E8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53E0-6DE5-92D5-3744-9D536F704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A2DB4-8FC8-CCB4-5B6F-DD22EEBC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3F7-A422-4C08-AC09-1B7A789AFB6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ADDA6-DD2B-9D96-8EAA-A0B85AB1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ED1C5-182E-5579-8A41-79FE1AEA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E0C9-8AD1-4B3A-950A-C69C3FE9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2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D973-2755-FDC9-476F-B50008BF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5EAE4-2E52-590D-59E2-DF2DA9718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A4163-D68F-4B22-AEAA-8418625C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3F7-A422-4C08-AC09-1B7A789AFB6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4DD8C-DC7A-91A2-E4D9-89926ECB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A4726-63E4-76A5-1B0B-7902BD05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E0C9-8AD1-4B3A-950A-C69C3FE9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4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2321-6901-E20B-8429-6B6A6712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D707-E4F6-860B-42DA-52FDA2E4A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F329E-CD78-DDD3-3180-8F870F146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89318-4C8A-23D8-C328-147251CA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3F7-A422-4C08-AC09-1B7A789AFB6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2569A-C6D9-E391-4CA4-EC76396A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E48B4-D770-61D8-ADFB-8F658EC4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E0C9-8AD1-4B3A-950A-C69C3FE9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5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5673-3118-2591-17B9-EAE94693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B14B4-BDCD-AD59-F3C1-3BB932377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EECE2-F061-6413-9D13-BB7D55EB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8EB13-F08F-BD76-D386-C28A3A746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33E13-C461-ED22-4E5D-3863C6A42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3D96D-4CE4-942B-AE54-3E0E46DF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3F7-A422-4C08-AC09-1B7A789AFB6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13EC2-FBD7-D1A0-ABC2-AEDBFAA6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2D2F5-242F-55D7-F343-F9D4076D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E0C9-8AD1-4B3A-950A-C69C3FE9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1D88B-7635-345C-0A24-8F18A0FB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91A3-76D6-1C2D-8939-1763CD58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3F7-A422-4C08-AC09-1B7A789AFB6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AAD1F-09B4-35A1-B4B2-05705069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A83EB-E58A-1BC8-FD82-8D36842B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E0C9-8AD1-4B3A-950A-C69C3FE9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0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36112-36AF-00E0-9DDA-55E5E598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3F7-A422-4C08-AC09-1B7A789AFB6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82C0B-3FAD-D873-06A5-4A83D888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16AAF-1481-5F66-00D8-63A7666A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E0C9-8AD1-4B3A-950A-C69C3FE9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7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BB92-D1E1-FABD-8C03-9E35F7FB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C7FA-9D6F-6033-9107-A640DA9F6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F6C86-C42A-7A97-F78B-5F36FA971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5E160-BA13-94F1-B10B-BEBAE406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3F7-A422-4C08-AC09-1B7A789AFB6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A939F-8F5E-EBBB-4FE0-5CF0568B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E6688-5379-A0B8-2E7C-60285D08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E0C9-8AD1-4B3A-950A-C69C3FE9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2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DA67-EA7E-1EF4-220A-4B3A6052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7D995-B948-5A66-27C3-E51625FA6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A8884-6839-D731-75A0-2CA34D46E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CD8CC-5C30-9063-DAD2-9AABB5A0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3F7-A422-4C08-AC09-1B7A789AFB6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DF72F-8A45-E264-EA2A-B7FF2294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81443-7768-2367-F186-F630859F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E0C9-8AD1-4B3A-950A-C69C3FE9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7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D80BE-D191-291B-8C7D-D7FC9F949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A209C-43AB-C97E-E24B-414C5C1E3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EB5D-BFA5-6FBB-0B7C-F9992FA60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303F7-A422-4C08-AC09-1B7A789AFB61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03A0A-98CF-840B-1291-7F6290C0C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B3F5D-3650-2D84-9576-D75302C8D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E0C9-8AD1-4B3A-950A-C69C3FE9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3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FB6E4A7-B1B2-5DB2-F87A-460A8F758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82" y="40978"/>
            <a:ext cx="4982235" cy="326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3E6AE7-B75B-AF4D-DD4C-9D4361A3A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8" y="3609889"/>
            <a:ext cx="4227656" cy="277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32F2F50-3BD6-3408-0188-744887BBD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998" y="3609888"/>
            <a:ext cx="4227657" cy="277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ED0B6EE3-6B65-8797-329F-584E21F77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60" y="3429000"/>
            <a:ext cx="4982238" cy="326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3F94FBAB-EBF9-7BAB-FC50-AD3EE9E7C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503" y="3362682"/>
            <a:ext cx="4982239" cy="326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6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F10A801-DCA9-3A52-FA69-E4D99326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83"/>
            <a:ext cx="5262286" cy="496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F7CA0A7-AAE4-8A12-242E-99C8E82CE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47"/>
          <a:stretch/>
        </p:blipFill>
        <p:spPr bwMode="auto">
          <a:xfrm>
            <a:off x="6096000" y="1219284"/>
            <a:ext cx="5800725" cy="496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CCA208-D4B8-6F30-7DD8-E7CCB1071BF7}"/>
              </a:ext>
            </a:extLst>
          </p:cNvPr>
          <p:cNvSpPr/>
          <p:nvPr/>
        </p:nvSpPr>
        <p:spPr>
          <a:xfrm>
            <a:off x="1064280" y="298982"/>
            <a:ext cx="3133725" cy="75458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5B65B7-9DE0-392C-B19F-1900948D1A87}"/>
              </a:ext>
            </a:extLst>
          </p:cNvPr>
          <p:cNvSpPr/>
          <p:nvPr/>
        </p:nvSpPr>
        <p:spPr>
          <a:xfrm>
            <a:off x="7045980" y="298981"/>
            <a:ext cx="3133725" cy="75458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</p:txBody>
      </p:sp>
    </p:spTree>
    <p:extLst>
      <p:ext uri="{BB962C8B-B14F-4D97-AF65-F5344CB8AC3E}">
        <p14:creationId xmlns:p14="http://schemas.microsoft.com/office/powerpoint/2010/main" val="394805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A43D-5A71-09C9-676D-E4AC352E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55" y="1784021"/>
            <a:ext cx="10515600" cy="2898337"/>
          </a:xfrm>
        </p:spPr>
        <p:txBody>
          <a:bodyPr/>
          <a:lstStyle/>
          <a:p>
            <a:pPr algn="ctr" rtl="1"/>
            <a:r>
              <a:rPr lang="he-IL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האם אפשר לזהות את העצים שקיבלו טיפול יובש בעזרת ההחזר הספקטרלי?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0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B52966-BA1D-D553-BADA-DF5A6EFAB63E}"/>
              </a:ext>
            </a:extLst>
          </p:cNvPr>
          <p:cNvSpPr/>
          <p:nvPr/>
        </p:nvSpPr>
        <p:spPr>
          <a:xfrm>
            <a:off x="1682144" y="81923"/>
            <a:ext cx="9527139" cy="130544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Ttest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treatments LWP per Species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964055-0298-0ED0-86E5-1ACA2660C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66" y="1362045"/>
            <a:ext cx="11023268" cy="541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98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9EFC69-48A3-4782-A7F6-D0065D5DB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2357"/>
              </p:ext>
            </p:extLst>
          </p:nvPr>
        </p:nvGraphicFramePr>
        <p:xfrm>
          <a:off x="2012732" y="9438"/>
          <a:ext cx="8166535" cy="6848562"/>
        </p:xfrm>
        <a:graphic>
          <a:graphicData uri="http://schemas.openxmlformats.org/drawingml/2006/table">
            <a:tbl>
              <a:tblPr/>
              <a:tblGrid>
                <a:gridCol w="1633307">
                  <a:extLst>
                    <a:ext uri="{9D8B030D-6E8A-4147-A177-3AD203B41FA5}">
                      <a16:colId xmlns:a16="http://schemas.microsoft.com/office/drawing/2014/main" val="557768920"/>
                    </a:ext>
                  </a:extLst>
                </a:gridCol>
                <a:gridCol w="1633307">
                  <a:extLst>
                    <a:ext uri="{9D8B030D-6E8A-4147-A177-3AD203B41FA5}">
                      <a16:colId xmlns:a16="http://schemas.microsoft.com/office/drawing/2014/main" val="107836590"/>
                    </a:ext>
                  </a:extLst>
                </a:gridCol>
                <a:gridCol w="1633307">
                  <a:extLst>
                    <a:ext uri="{9D8B030D-6E8A-4147-A177-3AD203B41FA5}">
                      <a16:colId xmlns:a16="http://schemas.microsoft.com/office/drawing/2014/main" val="1657409964"/>
                    </a:ext>
                  </a:extLst>
                </a:gridCol>
                <a:gridCol w="1633307">
                  <a:extLst>
                    <a:ext uri="{9D8B030D-6E8A-4147-A177-3AD203B41FA5}">
                      <a16:colId xmlns:a16="http://schemas.microsoft.com/office/drawing/2014/main" val="2821731250"/>
                    </a:ext>
                  </a:extLst>
                </a:gridCol>
                <a:gridCol w="1633307">
                  <a:extLst>
                    <a:ext uri="{9D8B030D-6E8A-4147-A177-3AD203B41FA5}">
                      <a16:colId xmlns:a16="http://schemas.microsoft.com/office/drawing/2014/main" val="925572113"/>
                    </a:ext>
                  </a:extLst>
                </a:gridCol>
              </a:tblGrid>
              <a:tr h="318624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Species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value LWP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value Tr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value A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3187558"/>
                  </a:ext>
                </a:extLst>
              </a:tr>
              <a:tr h="322021"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cypress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0.471809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0.994199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0.279466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158977"/>
                  </a:ext>
                </a:extLst>
              </a:tr>
              <a:tr h="322021"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cypress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Summer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0.062973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0.910389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0.642206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5630893"/>
                  </a:ext>
                </a:extLst>
              </a:tr>
              <a:tr h="322021"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cypress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Autumn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0.558507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9407042"/>
                  </a:ext>
                </a:extLst>
              </a:tr>
              <a:tr h="322021"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cypress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Winter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0.866084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4783638"/>
                  </a:ext>
                </a:extLst>
              </a:tr>
              <a:tr h="322021"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oak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0.834718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0.127195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0.428035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085922"/>
                  </a:ext>
                </a:extLst>
              </a:tr>
              <a:tr h="322021"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oak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Summer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0.009303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0.026123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0.101051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9534963"/>
                  </a:ext>
                </a:extLst>
              </a:tr>
              <a:tr h="322021"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oak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Autumn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0.151687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1480243"/>
                  </a:ext>
                </a:extLst>
              </a:tr>
              <a:tr h="322021"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oak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Winter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0.922722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1623034"/>
                  </a:ext>
                </a:extLst>
              </a:tr>
              <a:tr h="322021"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pine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0.015725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0.249072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0.927704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119740"/>
                  </a:ext>
                </a:extLst>
              </a:tr>
              <a:tr h="322021"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pine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Summer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0.559258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0.702507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0.274550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3996196"/>
                  </a:ext>
                </a:extLst>
              </a:tr>
              <a:tr h="322021"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pine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Autumn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0.375812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0.797798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0.577658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159893"/>
                  </a:ext>
                </a:extLst>
              </a:tr>
              <a:tr h="322021"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pine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Winter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0.886176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0.904754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0.164740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6178931"/>
                  </a:ext>
                </a:extLst>
              </a:tr>
              <a:tr h="322021"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carob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0.148300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0.336290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0.021614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2914183"/>
                  </a:ext>
                </a:extLst>
              </a:tr>
              <a:tr h="322021"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carob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Summer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0.675926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0.089066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0.117401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0272870"/>
                  </a:ext>
                </a:extLst>
              </a:tr>
              <a:tr h="322021"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carob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Autumn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0.690230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8481272"/>
                  </a:ext>
                </a:extLst>
              </a:tr>
              <a:tr h="322021"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carob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Winter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0.877787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6918697"/>
                  </a:ext>
                </a:extLst>
              </a:tr>
              <a:tr h="322021"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pistacia</a:t>
                      </a:r>
                      <a:endParaRPr lang="en-US" sz="2800" i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9338619"/>
                  </a:ext>
                </a:extLst>
              </a:tr>
              <a:tr h="322021"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pistacia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Summer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0.766281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496065"/>
                  </a:ext>
                </a:extLst>
              </a:tr>
              <a:tr h="322021"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pistacia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Autumn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9866448"/>
                  </a:ext>
                </a:extLst>
              </a:tr>
              <a:tr h="322021"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pistacia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Winter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NaN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370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23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B52966-BA1D-D553-BADA-DF5A6EFAB63E}"/>
              </a:ext>
            </a:extLst>
          </p:cNvPr>
          <p:cNvSpPr/>
          <p:nvPr/>
        </p:nvSpPr>
        <p:spPr>
          <a:xfrm>
            <a:off x="1176337" y="464696"/>
            <a:ext cx="9839325" cy="17468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Ttest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treatments Tr per Species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DEC03E-2655-FE74-1438-8A19FD5C8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35471"/>
              </p:ext>
            </p:extLst>
          </p:nvPr>
        </p:nvGraphicFramePr>
        <p:xfrm>
          <a:off x="1384080" y="2553583"/>
          <a:ext cx="9423840" cy="3650297"/>
        </p:xfrm>
        <a:graphic>
          <a:graphicData uri="http://schemas.openxmlformats.org/drawingml/2006/table">
            <a:tbl>
              <a:tblPr/>
              <a:tblGrid>
                <a:gridCol w="3141280">
                  <a:extLst>
                    <a:ext uri="{9D8B030D-6E8A-4147-A177-3AD203B41FA5}">
                      <a16:colId xmlns:a16="http://schemas.microsoft.com/office/drawing/2014/main" val="85856074"/>
                    </a:ext>
                  </a:extLst>
                </a:gridCol>
                <a:gridCol w="3141280">
                  <a:extLst>
                    <a:ext uri="{9D8B030D-6E8A-4147-A177-3AD203B41FA5}">
                      <a16:colId xmlns:a16="http://schemas.microsoft.com/office/drawing/2014/main" val="364556511"/>
                    </a:ext>
                  </a:extLst>
                </a:gridCol>
                <a:gridCol w="3141280">
                  <a:extLst>
                    <a:ext uri="{9D8B030D-6E8A-4147-A177-3AD203B41FA5}">
                      <a16:colId xmlns:a16="http://schemas.microsoft.com/office/drawing/2014/main" val="4000764432"/>
                    </a:ext>
                  </a:extLst>
                </a:gridCol>
              </a:tblGrid>
              <a:tr h="91351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 </a:t>
                      </a:r>
                      <a:r>
                        <a:rPr lang="en-US" sz="2400" b="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 09-2022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 </a:t>
                      </a:r>
                      <a:r>
                        <a:rPr lang="en-US" sz="2400" b="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09-2022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1298941"/>
                  </a:ext>
                </a:extLst>
              </a:tr>
              <a:tr h="5473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cypress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0.936663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0.953625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454880"/>
                  </a:ext>
                </a:extLst>
              </a:tr>
              <a:tr h="5473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oak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0.004984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0.041045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51426"/>
                  </a:ext>
                </a:extLst>
              </a:tr>
              <a:tr h="5473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0.499546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0.475524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55397"/>
                  </a:ext>
                </a:extLst>
              </a:tr>
              <a:tr h="5473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carob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0.083721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0.091023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27761"/>
                  </a:ext>
                </a:extLst>
              </a:tr>
              <a:tr h="5473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pistacia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0.314029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0.623498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439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38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B52966-BA1D-D553-BADA-DF5A6EFAB63E}"/>
              </a:ext>
            </a:extLst>
          </p:cNvPr>
          <p:cNvSpPr/>
          <p:nvPr/>
        </p:nvSpPr>
        <p:spPr>
          <a:xfrm>
            <a:off x="1176337" y="464696"/>
            <a:ext cx="9839325" cy="17468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Ttest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treatments A per Species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DEC03E-2655-FE74-1438-8A19FD5C8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60762"/>
              </p:ext>
            </p:extLst>
          </p:nvPr>
        </p:nvGraphicFramePr>
        <p:xfrm>
          <a:off x="1384080" y="2553583"/>
          <a:ext cx="9423840" cy="3650297"/>
        </p:xfrm>
        <a:graphic>
          <a:graphicData uri="http://schemas.openxmlformats.org/drawingml/2006/table">
            <a:tbl>
              <a:tblPr/>
              <a:tblGrid>
                <a:gridCol w="3141280">
                  <a:extLst>
                    <a:ext uri="{9D8B030D-6E8A-4147-A177-3AD203B41FA5}">
                      <a16:colId xmlns:a16="http://schemas.microsoft.com/office/drawing/2014/main" val="85856074"/>
                    </a:ext>
                  </a:extLst>
                </a:gridCol>
                <a:gridCol w="3141280">
                  <a:extLst>
                    <a:ext uri="{9D8B030D-6E8A-4147-A177-3AD203B41FA5}">
                      <a16:colId xmlns:a16="http://schemas.microsoft.com/office/drawing/2014/main" val="364556511"/>
                    </a:ext>
                  </a:extLst>
                </a:gridCol>
                <a:gridCol w="3141280">
                  <a:extLst>
                    <a:ext uri="{9D8B030D-6E8A-4147-A177-3AD203B41FA5}">
                      <a16:colId xmlns:a16="http://schemas.microsoft.com/office/drawing/2014/main" val="4000764432"/>
                    </a:ext>
                  </a:extLst>
                </a:gridCol>
              </a:tblGrid>
              <a:tr h="91351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 </a:t>
                      </a:r>
                      <a:r>
                        <a:rPr lang="en-US" sz="2400" b="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 09-2022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 </a:t>
                      </a:r>
                      <a:r>
                        <a:rPr lang="en-US" sz="2400" b="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09-2022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1298941"/>
                  </a:ext>
                </a:extLst>
              </a:tr>
              <a:tr h="5473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cypress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0.408627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0.165400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454880"/>
                  </a:ext>
                </a:extLst>
              </a:tr>
              <a:tr h="5473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oak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0.571738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0.248990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51426"/>
                  </a:ext>
                </a:extLst>
              </a:tr>
              <a:tr h="5473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0.985504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0.115837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55397"/>
                  </a:ext>
                </a:extLst>
              </a:tr>
              <a:tr h="5473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carob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2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0.038013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0.715649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27761"/>
                  </a:ext>
                </a:extLst>
              </a:tr>
              <a:tr h="5473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pistacia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0.723995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0.355681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439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48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F6C40E-7B25-9C4E-3BB3-72B6D076A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063248"/>
              </p:ext>
            </p:extLst>
          </p:nvPr>
        </p:nvGraphicFramePr>
        <p:xfrm>
          <a:off x="2844070" y="2777789"/>
          <a:ext cx="7395305" cy="274083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29942">
                  <a:extLst>
                    <a:ext uri="{9D8B030D-6E8A-4147-A177-3AD203B41FA5}">
                      <a16:colId xmlns:a16="http://schemas.microsoft.com/office/drawing/2014/main" val="690538798"/>
                    </a:ext>
                  </a:extLst>
                </a:gridCol>
                <a:gridCol w="1135159">
                  <a:extLst>
                    <a:ext uri="{9D8B030D-6E8A-4147-A177-3AD203B41FA5}">
                      <a16:colId xmlns:a16="http://schemas.microsoft.com/office/drawing/2014/main" val="4241729043"/>
                    </a:ext>
                  </a:extLst>
                </a:gridCol>
                <a:gridCol w="1232551">
                  <a:extLst>
                    <a:ext uri="{9D8B030D-6E8A-4147-A177-3AD203B41FA5}">
                      <a16:colId xmlns:a16="http://schemas.microsoft.com/office/drawing/2014/main" val="2678491789"/>
                    </a:ext>
                  </a:extLst>
                </a:gridCol>
                <a:gridCol w="1232551">
                  <a:extLst>
                    <a:ext uri="{9D8B030D-6E8A-4147-A177-3AD203B41FA5}">
                      <a16:colId xmlns:a16="http://schemas.microsoft.com/office/drawing/2014/main" val="814138282"/>
                    </a:ext>
                  </a:extLst>
                </a:gridCol>
                <a:gridCol w="1232551">
                  <a:extLst>
                    <a:ext uri="{9D8B030D-6E8A-4147-A177-3AD203B41FA5}">
                      <a16:colId xmlns:a16="http://schemas.microsoft.com/office/drawing/2014/main" val="2720382336"/>
                    </a:ext>
                  </a:extLst>
                </a:gridCol>
                <a:gridCol w="1232551">
                  <a:extLst>
                    <a:ext uri="{9D8B030D-6E8A-4147-A177-3AD203B41FA5}">
                      <a16:colId xmlns:a16="http://schemas.microsoft.com/office/drawing/2014/main" val="2416949632"/>
                    </a:ext>
                  </a:extLst>
                </a:gridCol>
              </a:tblGrid>
              <a:tr h="479745">
                <a:tc>
                  <a:txBody>
                    <a:bodyPr/>
                    <a:lstStyle/>
                    <a:p>
                      <a:pPr algn="r"/>
                      <a:r>
                        <a:rPr lang="en-US" sz="20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(55)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 </a:t>
                      </a:r>
                      <a:r>
                        <a:rPr lang="en-US" sz="2000" b="0" i="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(40)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(35)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(28)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(19)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939111"/>
                  </a:ext>
                </a:extLst>
              </a:tr>
              <a:tr h="565273">
                <a:tc>
                  <a:txBody>
                    <a:bodyPr/>
                    <a:lstStyle/>
                    <a:p>
                      <a:pPr algn="r"/>
                      <a:r>
                        <a:rPr lang="en-US" sz="20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0.797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0.783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0.770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0.608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37672304"/>
                  </a:ext>
                </a:extLst>
              </a:tr>
              <a:tr h="56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646841"/>
                  </a:ext>
                </a:extLst>
              </a:tr>
              <a:tr h="56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594266"/>
                  </a:ext>
                </a:extLst>
              </a:tr>
              <a:tr h="565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0.795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0.782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205908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B52966-BA1D-D553-BADA-DF5A6EFAB63E}"/>
              </a:ext>
            </a:extLst>
          </p:cNvPr>
          <p:cNvSpPr/>
          <p:nvPr/>
        </p:nvSpPr>
        <p:spPr>
          <a:xfrm>
            <a:off x="1952625" y="357173"/>
            <a:ext cx="8286750" cy="84606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 Classification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94922E-5F0B-1CCB-54B2-8FBFDED5D0C6}"/>
              </a:ext>
            </a:extLst>
          </p:cNvPr>
          <p:cNvSpPr/>
          <p:nvPr/>
        </p:nvSpPr>
        <p:spPr>
          <a:xfrm>
            <a:off x="4520834" y="1470054"/>
            <a:ext cx="4041775" cy="104091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 bands + Species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Treatment</a:t>
            </a:r>
          </a:p>
        </p:txBody>
      </p:sp>
      <p:pic>
        <p:nvPicPr>
          <p:cNvPr id="7172" name="Picture 4" descr="Precision and recall - Wikipedia">
            <a:extLst>
              <a:ext uri="{FF2B5EF4-FFF2-40B4-BE49-F238E27FC236}">
                <a16:creationId xmlns:a16="http://schemas.microsoft.com/office/drawing/2014/main" id="{D616A320-1DE4-CECF-981E-C4D67DE8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470054"/>
            <a:ext cx="2711170" cy="493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31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B52966-BA1D-D553-BADA-DF5A6EFAB63E}"/>
              </a:ext>
            </a:extLst>
          </p:cNvPr>
          <p:cNvSpPr/>
          <p:nvPr/>
        </p:nvSpPr>
        <p:spPr>
          <a:xfrm>
            <a:off x="2097768" y="110430"/>
            <a:ext cx="8286750" cy="160225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 Classification</a:t>
            </a:r>
            <a:r>
              <a:rPr lang="he-IL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=7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9D3DDFE-129D-C6C4-45C2-90CE7DC88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9" y="1821822"/>
            <a:ext cx="6610576" cy="43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285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A6689C8E-4030-37B4-3D5F-F8A4EC4F5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092" y="0"/>
            <a:ext cx="6911094" cy="404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744C056-E5AD-FEA4-65B6-6121EE176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75102"/>
            <a:ext cx="6911093" cy="538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08799B-5626-6E16-E5F4-605499B339E1}"/>
              </a:ext>
            </a:extLst>
          </p:cNvPr>
          <p:cNvSpPr/>
          <p:nvPr/>
        </p:nvSpPr>
        <p:spPr>
          <a:xfrm>
            <a:off x="815091" y="195291"/>
            <a:ext cx="6096001" cy="10845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28 Bands</a:t>
            </a:r>
          </a:p>
        </p:txBody>
      </p:sp>
    </p:spTree>
    <p:extLst>
      <p:ext uri="{BB962C8B-B14F-4D97-AF65-F5344CB8AC3E}">
        <p14:creationId xmlns:p14="http://schemas.microsoft.com/office/powerpoint/2010/main" val="245234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08799B-5626-6E16-E5F4-605499B339E1}"/>
              </a:ext>
            </a:extLst>
          </p:cNvPr>
          <p:cNvSpPr/>
          <p:nvPr/>
        </p:nvSpPr>
        <p:spPr>
          <a:xfrm>
            <a:off x="3047999" y="365412"/>
            <a:ext cx="6096001" cy="10845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28 Bands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265112-4238-DE4A-DCD0-1F65B173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344332"/>
            <a:ext cx="5029421" cy="414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AD1E14-1E76-D302-6376-C37A060295C4}"/>
              </a:ext>
            </a:extLst>
          </p:cNvPr>
          <p:cNvSpPr txBox="1"/>
          <p:nvPr/>
        </p:nvSpPr>
        <p:spPr>
          <a:xfrm>
            <a:off x="366401" y="2652108"/>
            <a:ext cx="35814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+mj-cs"/>
              </a:rPr>
              <a:t>Accuracy: 0.81</a:t>
            </a:r>
          </a:p>
          <a:p>
            <a:r>
              <a:rPr lang="en-US" sz="2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+mj-cs"/>
              </a:rPr>
              <a:t>Precision: 0.81</a:t>
            </a:r>
            <a:endParaRPr lang="he-IL" sz="2800" b="0" i="0" dirty="0">
              <a:solidFill>
                <a:srgbClr val="212121"/>
              </a:solidFill>
              <a:effectLst/>
              <a:latin typeface="Courier New" panose="02070309020205020404" pitchFamily="49" charset="0"/>
              <a:cs typeface="+mj-cs"/>
            </a:endParaRPr>
          </a:p>
          <a:p>
            <a:r>
              <a:rPr lang="en-US" sz="2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+mj-cs"/>
              </a:rPr>
              <a:t>Recall: 0.81</a:t>
            </a:r>
            <a:endParaRPr lang="he-IL" sz="2800" b="0" i="0" dirty="0">
              <a:solidFill>
                <a:srgbClr val="212121"/>
              </a:solidFill>
              <a:effectLst/>
              <a:latin typeface="Courier New" panose="02070309020205020404" pitchFamily="49" charset="0"/>
              <a:cs typeface="+mj-cs"/>
            </a:endParaRPr>
          </a:p>
          <a:p>
            <a:r>
              <a:rPr lang="en-US" sz="2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+mj-cs"/>
              </a:rPr>
              <a:t>f1: 0.80</a:t>
            </a:r>
            <a:endParaRPr lang="en-US" sz="28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5853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9C7C5EB-C7C3-FC19-F7BB-65191EE0C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70" y="0"/>
            <a:ext cx="5002108" cy="327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D674C13-1F6A-3515-457D-6C7C61B3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12" y="3429000"/>
            <a:ext cx="5002108" cy="327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95DBFE4-B9AD-4627-D9A5-5540C29D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789" y="3429000"/>
            <a:ext cx="5002108" cy="327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378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08799B-5626-6E16-E5F4-605499B339E1}"/>
              </a:ext>
            </a:extLst>
          </p:cNvPr>
          <p:cNvSpPr/>
          <p:nvPr/>
        </p:nvSpPr>
        <p:spPr>
          <a:xfrm>
            <a:off x="3047999" y="365412"/>
            <a:ext cx="6096001" cy="10845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he-IL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087BF4-D861-3087-7102-0AEEE59B9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4" y="1449933"/>
            <a:ext cx="920115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82C4FC-CC50-5731-B880-674A9CE663EA}"/>
              </a:ext>
            </a:extLst>
          </p:cNvPr>
          <p:cNvCxnSpPr/>
          <p:nvPr/>
        </p:nvCxnSpPr>
        <p:spPr>
          <a:xfrm>
            <a:off x="2270234" y="3429000"/>
            <a:ext cx="82768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982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08799B-5626-6E16-E5F4-605499B339E1}"/>
              </a:ext>
            </a:extLst>
          </p:cNvPr>
          <p:cNvSpPr/>
          <p:nvPr/>
        </p:nvSpPr>
        <p:spPr>
          <a:xfrm>
            <a:off x="3047999" y="365412"/>
            <a:ext cx="6096001" cy="10845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he-IL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56679-5D34-4A7E-0677-22876C1934D5}"/>
              </a:ext>
            </a:extLst>
          </p:cNvPr>
          <p:cNvSpPr txBox="1"/>
          <p:nvPr/>
        </p:nvSpPr>
        <p:spPr>
          <a:xfrm>
            <a:off x="1033125" y="5572807"/>
            <a:ext cx="43158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Accuracy: 0.729</a:t>
            </a:r>
            <a:endParaRPr lang="he-IL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Precision: 0.739</a:t>
            </a:r>
            <a:endParaRPr lang="he-IL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Recall: 0.729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f1: 0.729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804D38-50A7-0EFA-7ECE-F34D915F8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17" y="1738247"/>
            <a:ext cx="4801575" cy="384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FF07A40-D3A2-F0DE-1471-EA6F2A361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936" y="1588226"/>
            <a:ext cx="6557718" cy="384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94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4E3FA34-AEFE-E6E2-0ADE-9BD4C2FDC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31" y="3342882"/>
            <a:ext cx="9104929" cy="35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F4D30C9-D27F-A7C1-89F1-06AF0503A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874" y="0"/>
            <a:ext cx="4224601" cy="31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424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1E7EFD8-93C8-C61B-70E9-C8D09F580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4938"/>
            <a:ext cx="12192000" cy="415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D12CC2E-D355-3102-0401-F45460F34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47" y="23812"/>
            <a:ext cx="4032906" cy="245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171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4547BF-E147-77A6-A794-7F3566B2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5023"/>
            <a:ext cx="5839930" cy="489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A76206-3CCD-9CBF-6BC3-E00EA7759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072" y="1545023"/>
            <a:ext cx="5839930" cy="489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5E08B6-F98D-5629-DB4E-9BB131B81152}"/>
              </a:ext>
            </a:extLst>
          </p:cNvPr>
          <p:cNvSpPr/>
          <p:nvPr/>
        </p:nvSpPr>
        <p:spPr>
          <a:xfrm>
            <a:off x="3432107" y="280659"/>
            <a:ext cx="5677499" cy="88286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Distribution Test Set</a:t>
            </a:r>
          </a:p>
        </p:txBody>
      </p:sp>
    </p:spTree>
    <p:extLst>
      <p:ext uri="{BB962C8B-B14F-4D97-AF65-F5344CB8AC3E}">
        <p14:creationId xmlns:p14="http://schemas.microsoft.com/office/powerpoint/2010/main" val="4127912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08799B-5626-6E16-E5F4-605499B339E1}"/>
              </a:ext>
            </a:extLst>
          </p:cNvPr>
          <p:cNvSpPr/>
          <p:nvPr/>
        </p:nvSpPr>
        <p:spPr>
          <a:xfrm>
            <a:off x="2824655" y="83137"/>
            <a:ext cx="6542690" cy="1510685"/>
          </a:xfrm>
          <a:prstGeom prst="roundRect">
            <a:avLst>
              <a:gd name="adj" fmla="val 2710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Satellites Summary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C246570-4878-E87C-678C-AC30DCA0D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20312"/>
              </p:ext>
            </p:extLst>
          </p:nvPr>
        </p:nvGraphicFramePr>
        <p:xfrm>
          <a:off x="1180662" y="2091995"/>
          <a:ext cx="9003864" cy="3927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0966">
                  <a:extLst>
                    <a:ext uri="{9D8B030D-6E8A-4147-A177-3AD203B41FA5}">
                      <a16:colId xmlns:a16="http://schemas.microsoft.com/office/drawing/2014/main" val="1114199994"/>
                    </a:ext>
                  </a:extLst>
                </a:gridCol>
                <a:gridCol w="2250966">
                  <a:extLst>
                    <a:ext uri="{9D8B030D-6E8A-4147-A177-3AD203B41FA5}">
                      <a16:colId xmlns:a16="http://schemas.microsoft.com/office/drawing/2014/main" val="3831846214"/>
                    </a:ext>
                  </a:extLst>
                </a:gridCol>
                <a:gridCol w="2250966">
                  <a:extLst>
                    <a:ext uri="{9D8B030D-6E8A-4147-A177-3AD203B41FA5}">
                      <a16:colId xmlns:a16="http://schemas.microsoft.com/office/drawing/2014/main" val="1949936523"/>
                    </a:ext>
                  </a:extLst>
                </a:gridCol>
                <a:gridCol w="2250966">
                  <a:extLst>
                    <a:ext uri="{9D8B030D-6E8A-4147-A177-3AD203B41FA5}">
                      <a16:colId xmlns:a16="http://schemas.microsoft.com/office/drawing/2014/main" val="3715437457"/>
                    </a:ext>
                  </a:extLst>
                </a:gridCol>
              </a:tblGrid>
              <a:tr h="620913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Venus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Sentinel-2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99497"/>
                  </a:ext>
                </a:extLst>
              </a:tr>
              <a:tr h="6209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33295"/>
                  </a:ext>
                </a:extLst>
              </a:tr>
              <a:tr h="620913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6323"/>
                  </a:ext>
                </a:extLst>
              </a:tr>
              <a:tr h="620913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06603"/>
                  </a:ext>
                </a:extLst>
              </a:tr>
              <a:tr h="620913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944817"/>
                  </a:ext>
                </a:extLst>
              </a:tr>
              <a:tr h="620913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7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672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08799B-5626-6E16-E5F4-605499B339E1}"/>
              </a:ext>
            </a:extLst>
          </p:cNvPr>
          <p:cNvSpPr/>
          <p:nvPr/>
        </p:nvSpPr>
        <p:spPr>
          <a:xfrm>
            <a:off x="2824655" y="83137"/>
            <a:ext cx="6542690" cy="1510685"/>
          </a:xfrm>
          <a:prstGeom prst="roundRect">
            <a:avLst>
              <a:gd name="adj" fmla="val 2710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Values Summary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22EA1F-207A-1684-76F9-2BB7C6442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0" y="2797904"/>
            <a:ext cx="4025791" cy="329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485976E-FD1A-F94C-53AD-83C57F853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751" y="2797904"/>
            <a:ext cx="3929611" cy="329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CA1E8DF-C1D4-D50B-D849-CA3B9ABB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362" y="2797904"/>
            <a:ext cx="4080750" cy="329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DBA287-79BB-86A9-C786-527A4AE40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79083"/>
              </p:ext>
            </p:extLst>
          </p:nvPr>
        </p:nvGraphicFramePr>
        <p:xfrm>
          <a:off x="54960" y="1885406"/>
          <a:ext cx="12137040" cy="6209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5680">
                  <a:extLst>
                    <a:ext uri="{9D8B030D-6E8A-4147-A177-3AD203B41FA5}">
                      <a16:colId xmlns:a16="http://schemas.microsoft.com/office/drawing/2014/main" val="327807667"/>
                    </a:ext>
                  </a:extLst>
                </a:gridCol>
                <a:gridCol w="4045680">
                  <a:extLst>
                    <a:ext uri="{9D8B030D-6E8A-4147-A177-3AD203B41FA5}">
                      <a16:colId xmlns:a16="http://schemas.microsoft.com/office/drawing/2014/main" val="472350708"/>
                    </a:ext>
                  </a:extLst>
                </a:gridCol>
                <a:gridCol w="4045680">
                  <a:extLst>
                    <a:ext uri="{9D8B030D-6E8A-4147-A177-3AD203B41FA5}">
                      <a16:colId xmlns:a16="http://schemas.microsoft.com/office/drawing/2014/main" val="1287652166"/>
                    </a:ext>
                  </a:extLst>
                </a:gridCol>
              </a:tblGrid>
              <a:tr h="62091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Venus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Sentinel-2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211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891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08799B-5626-6E16-E5F4-605499B339E1}"/>
              </a:ext>
            </a:extLst>
          </p:cNvPr>
          <p:cNvSpPr/>
          <p:nvPr/>
        </p:nvSpPr>
        <p:spPr>
          <a:xfrm>
            <a:off x="3047999" y="365412"/>
            <a:ext cx="6096001" cy="10845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 – Planet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(LR)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C276A-0084-70EA-0D6C-A3DE6C7D4B43}"/>
              </a:ext>
            </a:extLst>
          </p:cNvPr>
          <p:cNvSpPr txBox="1"/>
          <p:nvPr/>
        </p:nvSpPr>
        <p:spPr>
          <a:xfrm>
            <a:off x="347132" y="2944644"/>
            <a:ext cx="40987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 Accuracy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0.581</a:t>
            </a:r>
          </a:p>
          <a:p>
            <a:r>
              <a:rPr lang="en-US" sz="2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Precision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0.580</a:t>
            </a:r>
          </a:p>
          <a:p>
            <a:r>
              <a:rPr lang="en-US" sz="2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Recall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0.581</a:t>
            </a:r>
          </a:p>
          <a:p>
            <a:r>
              <a:rPr lang="en-US" sz="2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 f1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0.580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13A022-9BBE-E1FE-D00D-59DFA6876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209" y="1655379"/>
            <a:ext cx="6307753" cy="520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691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08799B-5626-6E16-E5F4-605499B339E1}"/>
              </a:ext>
            </a:extLst>
          </p:cNvPr>
          <p:cNvSpPr/>
          <p:nvPr/>
        </p:nvSpPr>
        <p:spPr>
          <a:xfrm>
            <a:off x="3047999" y="365412"/>
            <a:ext cx="6096001" cy="10845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 – Venus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(SVM)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C276A-0084-70EA-0D6C-A3DE6C7D4B43}"/>
              </a:ext>
            </a:extLst>
          </p:cNvPr>
          <p:cNvSpPr txBox="1"/>
          <p:nvPr/>
        </p:nvSpPr>
        <p:spPr>
          <a:xfrm>
            <a:off x="347133" y="2944644"/>
            <a:ext cx="40514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 Accuracy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 81</a:t>
            </a:r>
          </a:p>
          <a:p>
            <a:r>
              <a:rPr lang="en-US" sz="2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Precision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0.81</a:t>
            </a:r>
          </a:p>
          <a:p>
            <a:r>
              <a:rPr lang="en-US" sz="2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Recall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0.81</a:t>
            </a:r>
          </a:p>
          <a:p>
            <a:r>
              <a:rPr lang="en-US" sz="2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 f1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0.81</a:t>
            </a:r>
            <a:endParaRPr 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CFD1188-9409-FF02-E4B7-B37E6ED48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572" y="1825525"/>
            <a:ext cx="5381296" cy="443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037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08799B-5626-6E16-E5F4-605499B339E1}"/>
              </a:ext>
            </a:extLst>
          </p:cNvPr>
          <p:cNvSpPr/>
          <p:nvPr/>
        </p:nvSpPr>
        <p:spPr>
          <a:xfrm>
            <a:off x="3047999" y="365412"/>
            <a:ext cx="6096001" cy="10845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 – Sentinel 2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(SVM)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C276A-0084-70EA-0D6C-A3DE6C7D4B43}"/>
              </a:ext>
            </a:extLst>
          </p:cNvPr>
          <p:cNvSpPr txBox="1"/>
          <p:nvPr/>
        </p:nvSpPr>
        <p:spPr>
          <a:xfrm>
            <a:off x="347133" y="2944644"/>
            <a:ext cx="40514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 Accuracy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 68</a:t>
            </a:r>
          </a:p>
          <a:p>
            <a:r>
              <a:rPr lang="en-US" sz="2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Precision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0.68</a:t>
            </a:r>
          </a:p>
          <a:p>
            <a:r>
              <a:rPr lang="en-US" sz="2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Recall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0.68</a:t>
            </a:r>
          </a:p>
          <a:p>
            <a:r>
              <a:rPr lang="en-US" sz="2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 f1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0.68</a:t>
            </a:r>
            <a:endParaRPr 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CFD1188-9409-FF02-E4B7-B37E6ED48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558" y="1449933"/>
            <a:ext cx="6437295" cy="530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42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F14C19A5-F1BE-A696-CE40-FE7D66BEF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3" y="1004340"/>
            <a:ext cx="5700194" cy="484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81C51A9-E1CD-C22B-A386-E1918DA7F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22" y="1004340"/>
            <a:ext cx="5700195" cy="484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54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A43D-5A71-09C9-676D-E4AC352E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55" y="1784021"/>
            <a:ext cx="10515600" cy="2898337"/>
          </a:xfrm>
        </p:spPr>
        <p:txBody>
          <a:bodyPr/>
          <a:lstStyle/>
          <a:p>
            <a:pPr algn="ctr" rtl="1"/>
            <a:r>
              <a:rPr lang="he-IL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האם אפשר לחזות את ערכי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LWP </a:t>
            </a:r>
            <a:r>
              <a:rPr lang="he-IL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בהסתמך על ההחזר הספקטרלי?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6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B52966-BA1D-D553-BADA-DF5A6EFAB63E}"/>
              </a:ext>
            </a:extLst>
          </p:cNvPr>
          <p:cNvSpPr/>
          <p:nvPr/>
        </p:nvSpPr>
        <p:spPr>
          <a:xfrm>
            <a:off x="1952625" y="464696"/>
            <a:ext cx="8286750" cy="13940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530-623,676-750,620-940,519-750,605-709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FDA983-D6C3-5FDA-4725-BD8DBDDA5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016157"/>
              </p:ext>
            </p:extLst>
          </p:nvPr>
        </p:nvGraphicFramePr>
        <p:xfrm>
          <a:off x="1799897" y="2555596"/>
          <a:ext cx="7886700" cy="30175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7909482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712760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55935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 anchor="ctr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18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530-623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0.307363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0.742912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360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530-623, 680-750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0.345473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0.722185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722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530-623, 680-750, 660-940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0.352535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0.718278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926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530-623, 680-750, 660-940, 519-750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0.352697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0.718188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832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530-623, 680-750, 660-940, 519-750, 605-709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0.394524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0.694597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693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10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F6C40E-7B25-9C4E-3BB3-72B6D076A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37761"/>
              </p:ext>
            </p:extLst>
          </p:nvPr>
        </p:nvGraphicFramePr>
        <p:xfrm>
          <a:off x="267286" y="2844385"/>
          <a:ext cx="6503856" cy="21548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3976">
                  <a:extLst>
                    <a:ext uri="{9D8B030D-6E8A-4147-A177-3AD203B41FA5}">
                      <a16:colId xmlns:a16="http://schemas.microsoft.com/office/drawing/2014/main" val="690538798"/>
                    </a:ext>
                  </a:extLst>
                </a:gridCol>
                <a:gridCol w="1083976">
                  <a:extLst>
                    <a:ext uri="{9D8B030D-6E8A-4147-A177-3AD203B41FA5}">
                      <a16:colId xmlns:a16="http://schemas.microsoft.com/office/drawing/2014/main" val="4241729043"/>
                    </a:ext>
                  </a:extLst>
                </a:gridCol>
                <a:gridCol w="1083976">
                  <a:extLst>
                    <a:ext uri="{9D8B030D-6E8A-4147-A177-3AD203B41FA5}">
                      <a16:colId xmlns:a16="http://schemas.microsoft.com/office/drawing/2014/main" val="2678491789"/>
                    </a:ext>
                  </a:extLst>
                </a:gridCol>
                <a:gridCol w="1083976">
                  <a:extLst>
                    <a:ext uri="{9D8B030D-6E8A-4147-A177-3AD203B41FA5}">
                      <a16:colId xmlns:a16="http://schemas.microsoft.com/office/drawing/2014/main" val="814138282"/>
                    </a:ext>
                  </a:extLst>
                </a:gridCol>
                <a:gridCol w="1083976">
                  <a:extLst>
                    <a:ext uri="{9D8B030D-6E8A-4147-A177-3AD203B41FA5}">
                      <a16:colId xmlns:a16="http://schemas.microsoft.com/office/drawing/2014/main" val="2720382336"/>
                    </a:ext>
                  </a:extLst>
                </a:gridCol>
                <a:gridCol w="1083976">
                  <a:extLst>
                    <a:ext uri="{9D8B030D-6E8A-4147-A177-3AD203B41FA5}">
                      <a16:colId xmlns:a16="http://schemas.microsoft.com/office/drawing/2014/main" val="2416949632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r"/>
                      <a:endParaRPr lang="en-US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800" b="0" i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93911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0.586715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0.553266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0.743818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0.401015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1.300908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47513540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0.575731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0.598717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0.773768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0.351808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1.250555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64684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0.581682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0.553594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0.744039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0.400660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1.300522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594266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0.579475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0.547396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0.739862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0.407371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1.307865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205908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B52966-BA1D-D553-BADA-DF5A6EFAB63E}"/>
              </a:ext>
            </a:extLst>
          </p:cNvPr>
          <p:cNvSpPr/>
          <p:nvPr/>
        </p:nvSpPr>
        <p:spPr>
          <a:xfrm>
            <a:off x="1952625" y="464696"/>
            <a:ext cx="8286750" cy="13940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Set Results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0D530F-DFCD-D83A-CADD-A0C337C2F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067" y="1874547"/>
            <a:ext cx="5039933" cy="408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96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5B65B7-9DE0-392C-B19F-1900948D1A87}"/>
              </a:ext>
            </a:extLst>
          </p:cNvPr>
          <p:cNvSpPr/>
          <p:nvPr/>
        </p:nvSpPr>
        <p:spPr>
          <a:xfrm>
            <a:off x="7586465" y="475004"/>
            <a:ext cx="2629293" cy="61666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821DFEC-80EE-F49B-CD2D-43EF7FCCA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67446"/>
            <a:ext cx="5610225" cy="529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9C633FC-A327-2B68-C330-197BF29A2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5" y="1567446"/>
            <a:ext cx="5567269" cy="501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CA61335-874C-3EDE-6030-6CEF39083086}"/>
              </a:ext>
            </a:extLst>
          </p:cNvPr>
          <p:cNvSpPr/>
          <p:nvPr/>
        </p:nvSpPr>
        <p:spPr>
          <a:xfrm>
            <a:off x="1582104" y="475004"/>
            <a:ext cx="2629293" cy="61666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</a:t>
            </a:r>
          </a:p>
        </p:txBody>
      </p:sp>
    </p:spTree>
    <p:extLst>
      <p:ext uri="{BB962C8B-B14F-4D97-AF65-F5344CB8AC3E}">
        <p14:creationId xmlns:p14="http://schemas.microsoft.com/office/powerpoint/2010/main" val="134074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5344F9-80EB-9E05-F813-0314A8F91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396250"/>
              </p:ext>
            </p:extLst>
          </p:nvPr>
        </p:nvGraphicFramePr>
        <p:xfrm>
          <a:off x="174088" y="3202365"/>
          <a:ext cx="7886700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15717032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7450473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1646981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5416750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122567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19781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="0" i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020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0.585762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0.549629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0.741370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0.417459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1.319141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66287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0.503117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0.445368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0.667359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0.527964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1.465436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358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0.566598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0.501658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0.708278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0.468302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1.380772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348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0.522377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0.449614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0.670533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0.523463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1.458499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433200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99BCFF-C15B-FC4C-C8EB-C34776641FFE}"/>
              </a:ext>
            </a:extLst>
          </p:cNvPr>
          <p:cNvSpPr/>
          <p:nvPr/>
        </p:nvSpPr>
        <p:spPr>
          <a:xfrm>
            <a:off x="1952625" y="464696"/>
            <a:ext cx="8286750" cy="153291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2 – VI, Species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set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5258E7F-7026-ADA7-BF91-DED85141C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447" y="2415329"/>
            <a:ext cx="3835856" cy="310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89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48BAB52-F1B1-BD1A-7E93-0100B74A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4738"/>
            <a:ext cx="12192000" cy="470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95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10004</TotalTime>
  <Words>730</Words>
  <Application>Microsoft Office PowerPoint</Application>
  <PresentationFormat>Widescreen</PresentationFormat>
  <Paragraphs>337</Paragraphs>
  <Slides>29</Slides>
  <Notes>16</Notes>
  <HiddenSlides>12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האם אפשר לחזות את ערכי LWP  בהסתמך על ההחזר הספקטרלי?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האם אפשר לזהות את העצים שקיבלו טיפול יובש בעזרת ההחזר הספקטרלי?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Yehuda Yungshtein</dc:creator>
  <cp:lastModifiedBy>יהודה יונגשטין</cp:lastModifiedBy>
  <cp:revision>70</cp:revision>
  <dcterms:created xsi:type="dcterms:W3CDTF">2023-06-04T10:17:45Z</dcterms:created>
  <dcterms:modified xsi:type="dcterms:W3CDTF">2023-11-26T11:20:00Z</dcterms:modified>
</cp:coreProperties>
</file>