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2"/>
  </p:notesMasterIdLst>
  <p:sldIdLst>
    <p:sldId id="256" r:id="rId2"/>
    <p:sldId id="257" r:id="rId3"/>
    <p:sldId id="258" r:id="rId4"/>
    <p:sldId id="259" r:id="rId5"/>
    <p:sldId id="286" r:id="rId6"/>
    <p:sldId id="261" r:id="rId7"/>
    <p:sldId id="262" r:id="rId8"/>
    <p:sldId id="263" r:id="rId9"/>
    <p:sldId id="264" r:id="rId10"/>
    <p:sldId id="265" r:id="rId11"/>
    <p:sldId id="287" r:id="rId12"/>
    <p:sldId id="266" r:id="rId13"/>
    <p:sldId id="288" r:id="rId14"/>
    <p:sldId id="280" r:id="rId15"/>
    <p:sldId id="267" r:id="rId16"/>
    <p:sldId id="282" r:id="rId17"/>
    <p:sldId id="270" r:id="rId18"/>
    <p:sldId id="269" r:id="rId19"/>
    <p:sldId id="281" r:id="rId20"/>
    <p:sldId id="271" r:id="rId21"/>
    <p:sldId id="274" r:id="rId22"/>
    <p:sldId id="272" r:id="rId23"/>
    <p:sldId id="273" r:id="rId24"/>
    <p:sldId id="275" r:id="rId25"/>
    <p:sldId id="277" r:id="rId26"/>
    <p:sldId id="278" r:id="rId27"/>
    <p:sldId id="290" r:id="rId28"/>
    <p:sldId id="289" r:id="rId29"/>
    <p:sldId id="284" r:id="rId30"/>
    <p:sldId id="28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96" autoAdjust="0"/>
    <p:restoredTop sz="80276" autoAdjust="0"/>
  </p:normalViewPr>
  <p:slideViewPr>
    <p:cSldViewPr snapToGrid="0">
      <p:cViewPr varScale="1">
        <p:scale>
          <a:sx n="91" d="100"/>
          <a:sy n="91" d="100"/>
        </p:scale>
        <p:origin x="917"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he.wikipedia.org/wiki/%D7%90%D7%A0%D7%A8%D7%92%D7%99%D7%94"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he.wikipedia.org/wiki/%D7%94%D7%9E%D7%99%D7%9C%D7%98%D7%95%D7%A0%D7%99%D7%90%D7%9F" TargetMode="External"/><Relationship Id="rId4" Type="http://schemas.openxmlformats.org/officeDocument/2006/relationships/hyperlink" Target="https://he.wikipedia.org/wiki/%D7%93%D7%A8%D7%92%D7%AA_%D7%97%D7%95%D7%A4%D7%A9"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he.wikipedia.org/wiki/%D7%90%D7%A0%D7%A8%D7%92%D7%99%D7%94"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he.wikipedia.org/wiki/%D7%94%D7%9E%D7%99%D7%9C%D7%98%D7%95%D7%A0%D7%99%D7%90%D7%9F" TargetMode="External"/><Relationship Id="rId4" Type="http://schemas.openxmlformats.org/officeDocument/2006/relationships/hyperlink" Target="https://he.wikipedia.org/wiki/%D7%93%D7%A8%D7%92%D7%AA_%D7%97%D7%95%D7%A4%D7%A9"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Statistical_mechanic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Heat_bath" TargetMode="External"/><Relationship Id="rId5" Type="http://schemas.openxmlformats.org/officeDocument/2006/relationships/hyperlink" Target="https://en.wikipedia.org/wiki/Thermal_equilibrium" TargetMode="External"/><Relationship Id="rId4" Type="http://schemas.openxmlformats.org/officeDocument/2006/relationships/hyperlink" Target="https://en.wikipedia.org/wiki/Statistical_ensemble_(mathematical_physic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דינאמיקה מולקולרית היא סימולציה ממוחשבת המתארת התפתחות בזמן של מערכת חלקיקים</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75fcc279a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75fcc279a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75fcc27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6" name="Google Shape;96;ge75fcc27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𝑝</m:t>
                        </m:r>
                      </m:e>
                    </m:d>
                  </m:oMath>
                </a14:m>
                <a:r>
                  <a:rPr lang="en-US" dirty="0"/>
                  <a:t> is the classical harmonic oscillator for distinguishable particles.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Molecular dynamics can be used as a mean of sampling the quantum canonical distribution. Let consider a single quantum particle moving in a one-dimensional potential. Using path integral formulation, the partition function defined to be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𝑇𝑟</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𝛽</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sup>
                        </m:sSup>
                      </m:e>
                    </m:d>
                    <m:r>
                      <a:rPr lang="en-US" b="0" i="1" smtClean="0">
                        <a:latin typeface="Cambria Math" panose="02040503050406030204" pitchFamily="18" charset="0"/>
                      </a:rPr>
                      <m:t>,</m:t>
                    </m:r>
                  </m:oMath>
                </a14:m>
                <a:r>
                  <a:rPr lang="en-US" dirty="0"/>
                  <a:t> can be manipulated to resemble the </a:t>
                </a:r>
                <a:r>
                  <a:rPr lang="en-US" b="1" dirty="0"/>
                  <a:t>classical canonical partition function </a:t>
                </a:r>
                <a:r>
                  <a:rPr lang="en-US" dirty="0"/>
                  <a:t>of a cyclic polymer chain moving in a classical potential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𝑈</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𝑃</m:t>
                        </m:r>
                      </m:den>
                    </m:f>
                    <m:r>
                      <a:rPr lang="en-US" b="0" i="1" smtClean="0">
                        <a:latin typeface="Cambria Math" panose="02040503050406030204" pitchFamily="18" charset="0"/>
                      </a:rPr>
                      <m:t> </m:t>
                    </m:r>
                  </m:oMath>
                </a14:m>
                <a:r>
                  <a:rPr lang="en-US"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mc:Choice>
        <mc:Fallback xmlns="">
          <p:sp>
            <p:nvSpPr>
              <p:cNvPr id="96" name="Google Shape;96;ge75fcc27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Z here is the canonical partition function in the position representation. The goal is to obtain a classical partition function representation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this presentation, </a:t>
                </a:r>
                <a:r>
                  <a:rPr lang="en-US" i="0">
                    <a:latin typeface="Cambria Math" panose="02040503050406030204" pitchFamily="18" charset="0"/>
                  </a:rPr>
                  <a:t> 𝐻(𝑞,𝑝)</a:t>
                </a:r>
                <a:r>
                  <a:rPr lang="en-US" dirty="0"/>
                  <a:t> is the classical harmonic oscillator for distinguishable particles.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Molecular dynamics can be used as a mean of sampling the quantum canonical distribution. Let consider a single quantum particle moving in a one-dimensional potential. Using path integral formulation, the partition function defined to be </a:t>
                </a:r>
                <a:r>
                  <a:rPr lang="en-US" b="0" i="0">
                    <a:latin typeface="Cambria Math" panose="02040503050406030204" pitchFamily="18" charset="0"/>
                  </a:rPr>
                  <a:t>𝑍=𝑇𝑟{𝑒^(−𝛽𝐻 ̂ ) },</a:t>
                </a:r>
                <a:r>
                  <a:rPr lang="en-US" dirty="0"/>
                  <a:t> can be manipulated to resemble the </a:t>
                </a:r>
                <a:r>
                  <a:rPr lang="en-US" b="1" dirty="0"/>
                  <a:t>classical canonical partition function </a:t>
                </a:r>
                <a:r>
                  <a:rPr lang="en-US" dirty="0"/>
                  <a:t>of a cyclic polymer chain moving in a classical potential </a:t>
                </a:r>
                <a:r>
                  <a:rPr lang="en-US" b="0" i="0">
                    <a:latin typeface="Cambria Math" panose="02040503050406030204" pitchFamily="18" charset="0"/>
                  </a:rPr>
                  <a:t>𝑈(𝑥)/𝑃  </a:t>
                </a:r>
                <a:r>
                  <a:rPr lang="en-US"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mc:Fallback>
      </mc:AlternateContent>
    </p:spTree>
    <p:extLst>
      <p:ext uri="{BB962C8B-B14F-4D97-AF65-F5344CB8AC3E}">
        <p14:creationId xmlns:p14="http://schemas.microsoft.com/office/powerpoint/2010/main" val="3085029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75fcc279a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75fcc279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75fcc279a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75fcc279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44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75fcc279a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75fcc279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Thus, highly quantum systems, which require a large number of beads, it becomes difficult to converge such estimator.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909074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716e9106e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716e9106e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75fcc279a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75fcc279a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כל מה שאני עושה עכשיו זה כדי לראות כי הסימולציה שלי מתפקדת כמו שצריך</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716e9106e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716e9106e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75fcc279a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75fcc279a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046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716e9106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716e9106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b="0" i="0" dirty="0">
                <a:solidFill>
                  <a:srgbClr val="202122"/>
                </a:solidFill>
                <a:effectLst/>
                <a:latin typeface="Arial" panose="020B0604020202020204" pitchFamily="34" charset="0"/>
              </a:rPr>
              <a:t>חוק החלוקה השווה</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he-IL" b="0" i="0" dirty="0">
                <a:solidFill>
                  <a:srgbClr val="202122"/>
                </a:solidFill>
                <a:effectLst/>
                <a:latin typeface="Arial" panose="020B0604020202020204" pitchFamily="34" charset="0"/>
              </a:rPr>
              <a:t>ה</a:t>
            </a:r>
            <a:r>
              <a:rPr lang="he-IL" b="0" i="0" u="none" strike="noStrike" dirty="0">
                <a:solidFill>
                  <a:srgbClr val="0645AD"/>
                </a:solidFill>
                <a:effectLst/>
                <a:latin typeface="Arial" panose="020B0604020202020204" pitchFamily="34" charset="0"/>
                <a:hlinkClick r:id="rId3" tooltip="אנרגיה"/>
              </a:rPr>
              <a:t>אנרגיה</a:t>
            </a:r>
            <a:r>
              <a:rPr lang="he-IL" b="0" i="0" dirty="0">
                <a:solidFill>
                  <a:srgbClr val="202122"/>
                </a:solidFill>
                <a:effectLst/>
                <a:latin typeface="Arial" panose="020B0604020202020204" pitchFamily="34" charset="0"/>
              </a:rPr>
              <a:t> הפנימית במערכת מתחלקת באופן שווה בין כל </a:t>
            </a:r>
            <a:r>
              <a:rPr lang="he-IL" b="0" i="0" u="none" strike="noStrike" dirty="0">
                <a:solidFill>
                  <a:srgbClr val="0645AD"/>
                </a:solidFill>
                <a:effectLst/>
                <a:latin typeface="Arial" panose="020B0604020202020204" pitchFamily="34" charset="0"/>
                <a:hlinkClick r:id="rId4" tooltip="דרגת חופש"/>
              </a:rPr>
              <a:t>דרגות החופש</a:t>
            </a:r>
            <a:r>
              <a:rPr lang="he-IL" b="0" i="0" dirty="0">
                <a:solidFill>
                  <a:srgbClr val="202122"/>
                </a:solidFill>
                <a:effectLst/>
                <a:latin typeface="Arial" panose="020B0604020202020204" pitchFamily="34" charset="0"/>
              </a:rPr>
              <a:t> הריבועיות של </a:t>
            </a:r>
            <a:r>
              <a:rPr lang="he-IL" b="0" i="0" dirty="0" err="1">
                <a:solidFill>
                  <a:srgbClr val="202122"/>
                </a:solidFill>
                <a:effectLst/>
                <a:latin typeface="Arial" panose="020B0604020202020204" pitchFamily="34" charset="0"/>
              </a:rPr>
              <a:t>ה</a:t>
            </a:r>
            <a:r>
              <a:rPr lang="he-IL" b="0" i="0" u="none" strike="noStrike" dirty="0" err="1">
                <a:solidFill>
                  <a:srgbClr val="0645AD"/>
                </a:solidFill>
                <a:effectLst/>
                <a:latin typeface="Arial" panose="020B0604020202020204" pitchFamily="34" charset="0"/>
                <a:hlinkClick r:id="rId5" tooltip="המילטוניאן"/>
              </a:rPr>
              <a:t>המילטוניאן</a:t>
            </a:r>
            <a:r>
              <a:rPr lang="he-IL" b="0" i="0">
                <a:solidFill>
                  <a:srgbClr val="202122"/>
                </a:solidFill>
                <a:effectLst/>
                <a:latin typeface="Arial" panose="020B0604020202020204" pitchFamily="34" charset="0"/>
              </a:rPr>
              <a:t>.</a:t>
            </a: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75fcc27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75fcc27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e75fcc279a_1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e75fcc279a_1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b="0" i="0" dirty="0">
                <a:solidFill>
                  <a:srgbClr val="202122"/>
                </a:solidFill>
                <a:effectLst/>
                <a:latin typeface="Arial" panose="020B0604020202020204" pitchFamily="34" charset="0"/>
              </a:rPr>
              <a:t>חוק החלוקה השווה</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he-IL" b="0" i="0" dirty="0">
                <a:solidFill>
                  <a:srgbClr val="202122"/>
                </a:solidFill>
                <a:effectLst/>
                <a:latin typeface="Arial" panose="020B0604020202020204" pitchFamily="34" charset="0"/>
              </a:rPr>
              <a:t>ה</a:t>
            </a:r>
            <a:r>
              <a:rPr lang="he-IL" b="0" i="0" u="none" strike="noStrike" dirty="0">
                <a:solidFill>
                  <a:srgbClr val="0645AD"/>
                </a:solidFill>
                <a:effectLst/>
                <a:latin typeface="Arial" panose="020B0604020202020204" pitchFamily="34" charset="0"/>
                <a:hlinkClick r:id="rId3" tooltip="אנרגיה"/>
              </a:rPr>
              <a:t>אנרגיה</a:t>
            </a:r>
            <a:r>
              <a:rPr lang="he-IL" b="0" i="0" dirty="0">
                <a:solidFill>
                  <a:srgbClr val="202122"/>
                </a:solidFill>
                <a:effectLst/>
                <a:latin typeface="Arial" panose="020B0604020202020204" pitchFamily="34" charset="0"/>
              </a:rPr>
              <a:t> הפנימית במערכת מתחלקת באופן שווה בין כל </a:t>
            </a:r>
            <a:r>
              <a:rPr lang="he-IL" b="0" i="0" u="none" strike="noStrike" dirty="0">
                <a:solidFill>
                  <a:srgbClr val="0645AD"/>
                </a:solidFill>
                <a:effectLst/>
                <a:latin typeface="Arial" panose="020B0604020202020204" pitchFamily="34" charset="0"/>
                <a:hlinkClick r:id="rId4" tooltip="דרגת חופש"/>
              </a:rPr>
              <a:t>דרגות החופש</a:t>
            </a:r>
            <a:r>
              <a:rPr lang="he-IL" b="0" i="0" dirty="0">
                <a:solidFill>
                  <a:srgbClr val="202122"/>
                </a:solidFill>
                <a:effectLst/>
                <a:latin typeface="Arial" panose="020B0604020202020204" pitchFamily="34" charset="0"/>
              </a:rPr>
              <a:t> הריבועיות של </a:t>
            </a:r>
            <a:r>
              <a:rPr lang="he-IL" b="0" i="0" dirty="0" err="1">
                <a:solidFill>
                  <a:srgbClr val="202122"/>
                </a:solidFill>
                <a:effectLst/>
                <a:latin typeface="Arial" panose="020B0604020202020204" pitchFamily="34" charset="0"/>
              </a:rPr>
              <a:t>ה</a:t>
            </a:r>
            <a:r>
              <a:rPr lang="he-IL" b="0" i="0" u="none" strike="noStrike" dirty="0" err="1">
                <a:solidFill>
                  <a:srgbClr val="0645AD"/>
                </a:solidFill>
                <a:effectLst/>
                <a:latin typeface="Arial" panose="020B0604020202020204" pitchFamily="34" charset="0"/>
                <a:hlinkClick r:id="rId5" tooltip="המילטוניאן"/>
              </a:rPr>
              <a:t>המילטוניאן</a:t>
            </a:r>
            <a:r>
              <a:rPr lang="he-IL" b="0" i="0" dirty="0">
                <a:solidFill>
                  <a:srgbClr val="202122"/>
                </a:solidFill>
                <a:effectLst/>
                <a:latin typeface="Arial" panose="020B0604020202020204" pitchFamily="34" charset="0"/>
              </a:rPr>
              <a:t>.</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716e9106e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e716e9106e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716e9106e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e716e9106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e716e9106e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e716e9106e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אם הנתונים לא היו תלויים אחד בשני היינו משתמשים במפשט הגבול המרכזי .</a:t>
            </a:r>
          </a:p>
          <a:p>
            <a:pPr marL="0" lvl="0" indent="0" algn="l" rtl="0">
              <a:spcBef>
                <a:spcPts val="0"/>
              </a:spcBef>
              <a:spcAft>
                <a:spcPts val="0"/>
              </a:spcAft>
              <a:buNone/>
            </a:pPr>
            <a:r>
              <a:rPr lang="he-IL" dirty="0"/>
              <a:t>אבל כאן הנתונים כן תלויים אחד בשני</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716e9106e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716e9106e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75fcc279a_1_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75fcc279a_1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e716e9106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e716e9106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99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e716e9106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e716e9106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319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75fcc27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75fcc27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201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75fcc27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6" name="Google Shape;96;ge75fcc27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Substituting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𝑖</m:t>
                    </m:r>
                    <m:r>
                      <a:rPr lang="he-IL" b="0" i="1" smtClean="0">
                        <a:latin typeface="Cambria Math" panose="02040503050406030204" pitchFamily="18" charset="0"/>
                      </a:rPr>
                      <m:t>𝛽</m:t>
                    </m:r>
                    <m:r>
                      <a:rPr lang="en-US" b="0" i="1" smtClean="0">
                        <a:latin typeface="Cambria Math" panose="02040503050406030204" pitchFamily="18" charset="0"/>
                      </a:rPr>
                      <m:t>ℏ</m:t>
                    </m:r>
                  </m:oMath>
                </a14:m>
                <a:r>
                  <a:rPr lang="en-US" dirty="0"/>
                  <a:t> (</a:t>
                </a:r>
                <a:r>
                  <a:rPr lang="en-US" b="1" dirty="0"/>
                  <a:t>Wick rotation</a:t>
                </a:r>
                <a:r>
                  <a:rPr lang="en-US" dirty="0"/>
                  <a:t>) </a:t>
                </a:r>
                <a:r>
                  <a:rPr lang="en-GB" dirty="0"/>
                  <a:t>we obtain the canonical density matrix:      </a:t>
                </a:r>
                <a14:m>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𝛽</m:t>
                        </m:r>
                      </m:e>
                    </m:d>
                    <m:r>
                      <a:rPr lang="en-US" b="0" i="1" smtClean="0">
                        <a:latin typeface="Cambria Math" panose="02040503050406030204" pitchFamily="18" charset="0"/>
                      </a:rPr>
                      <m:t>= </m:t>
                    </m:r>
                    <m:d>
                      <m:dPr>
                        <m:begChr m:val="⟨"/>
                        <m:endChr m:val="⟩"/>
                        <m:ctrlPr>
                          <a:rPr lang="en-US" i="1" smtClean="0">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m:t>
                        </m:r>
                      </m:e>
                      <m:e>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𝑒</m:t>
                            </m:r>
                          </m:e>
                          <m: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𝛽</m:t>
                            </m:r>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𝐻</m:t>
                                </m:r>
                              </m:e>
                            </m:acc>
                          </m:sup>
                        </m:sSup>
                      </m:e>
                      <m:e>
                        <m:r>
                          <a:rPr lang="en-US" i="1">
                            <a:solidFill>
                              <a:srgbClr val="FF0000"/>
                            </a:solidFill>
                            <a:latin typeface="Cambria Math" panose="02040503050406030204" pitchFamily="18" charset="0"/>
                          </a:rPr>
                          <m:t>𝑥</m:t>
                        </m:r>
                      </m:e>
                    </m:d>
                  </m:oMath>
                </a14:m>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Exists a connection between time evolution amplitudes and the classical action. The time evolution amplitudes calculated in this manner include a sum (integral) over all possible paths that take the system from x_0 to x weighted by the complex exponential of the action related to that path. The minimum action principle of classical mechanics also appears naturally from these expressions.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mc:Choice>
        <mc:Fallback xmlns="">
          <p:sp>
            <p:nvSpPr>
              <p:cNvPr id="96" name="Google Shape;96;ge75fcc27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Substituting </a:t>
                </a:r>
                <a:r>
                  <a:rPr lang="en-GB" b="0" i="0">
                    <a:latin typeface="Cambria Math" panose="02040503050406030204" pitchFamily="18" charset="0"/>
                  </a:rPr>
                  <a:t>𝑡=−𝑖</a:t>
                </a:r>
                <a:r>
                  <a:rPr lang="he-IL" b="0" i="0">
                    <a:latin typeface="Cambria Math" panose="02040503050406030204" pitchFamily="18" charset="0"/>
                  </a:rPr>
                  <a:t>𝛽</a:t>
                </a:r>
                <a:r>
                  <a:rPr lang="en-US" b="0" i="0">
                    <a:latin typeface="Cambria Math" panose="02040503050406030204" pitchFamily="18" charset="0"/>
                  </a:rPr>
                  <a:t>ℏ</a:t>
                </a:r>
                <a:r>
                  <a:rPr lang="en-US" dirty="0"/>
                  <a:t> (</a:t>
                </a:r>
                <a:r>
                  <a:rPr lang="en-US" b="1" dirty="0"/>
                  <a:t>Wick rotation</a:t>
                </a:r>
                <a:r>
                  <a:rPr lang="en-US" dirty="0"/>
                  <a:t>) </a:t>
                </a:r>
                <a:r>
                  <a:rPr lang="en-GB" dirty="0"/>
                  <a:t>we obtain the canonical density matrix:      </a:t>
                </a:r>
                <a:r>
                  <a:rPr lang="en-US" b="0" i="0">
                    <a:latin typeface="Cambria Math" panose="02040503050406030204" pitchFamily="18" charset="0"/>
                  </a:rPr>
                  <a:t>𝜌(𝑥, 𝑥^′, 𝛽)= </a:t>
                </a:r>
                <a:r>
                  <a:rPr lang="en-US" i="0">
                    <a:solidFill>
                      <a:srgbClr val="FF0000"/>
                    </a:solidFill>
                    <a:latin typeface="Cambria Math" panose="02040503050406030204" pitchFamily="18" charset="0"/>
                  </a:rPr>
                  <a:t>⟨𝑥′│𝑒^(</a:t>
                </a:r>
                <a:r>
                  <a:rPr lang="en-US" b="0" i="0">
                    <a:solidFill>
                      <a:srgbClr val="FF0000"/>
                    </a:solidFill>
                    <a:latin typeface="Cambria Math" panose="02040503050406030204" pitchFamily="18" charset="0"/>
                  </a:rPr>
                  <a:t>−𝛽𝐻 ̂ )│</a:t>
                </a:r>
                <a:r>
                  <a:rPr lang="en-US" i="0">
                    <a:solidFill>
                      <a:srgbClr val="FF0000"/>
                    </a:solidFill>
                    <a:latin typeface="Cambria Math" panose="02040503050406030204" pitchFamily="18" charset="0"/>
                  </a:rPr>
                  <a:t>𝑥⟩</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Exists a connection between time evolution amplitudes and the classical action. The time evolution amplitudes calculated in this manner include a sum (integral) over all possible paths that take the system from x_0 to x weighted by the complex exponential of the action related to that path. The minimum action principle of classical mechanics also appears naturally from these expressions.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mc:Fallback>
      </mc:AlternateContent>
    </p:spTree>
    <p:extLst>
      <p:ext uri="{BB962C8B-B14F-4D97-AF65-F5344CB8AC3E}">
        <p14:creationId xmlns:p14="http://schemas.microsoft.com/office/powerpoint/2010/main" val="1963141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79e5344b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79e5344b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787100d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787100d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outside Quantum systems and it is pure thermodynamics. </a:t>
            </a:r>
          </a:p>
          <a:p>
            <a:pPr marL="0" lvl="0" indent="0" algn="l" rtl="0">
              <a:spcBef>
                <a:spcPts val="0"/>
              </a:spcBef>
              <a:spcAft>
                <a:spcPts val="0"/>
              </a:spcAft>
              <a:buNone/>
            </a:pPr>
            <a:r>
              <a:rPr lang="he-IL" b="0" i="0" dirty="0">
                <a:solidFill>
                  <a:srgbClr val="202122"/>
                </a:solidFill>
                <a:effectLst/>
                <a:latin typeface="Arial" panose="020B0604020202020204" pitchFamily="34" charset="0"/>
              </a:rPr>
              <a:t>פונקציית החלוקה מכילה מידע סטטיסטי  על המערכת הפיזיקלית ובעזרתה ניתן לחשב גדלים </a:t>
            </a:r>
            <a:r>
              <a:rPr lang="he-IL" b="0" i="0" dirty="0" err="1">
                <a:solidFill>
                  <a:srgbClr val="202122"/>
                </a:solidFill>
                <a:effectLst/>
                <a:latin typeface="Arial" panose="020B0604020202020204" pitchFamily="34" charset="0"/>
              </a:rPr>
              <a:t>תרמודינמיים</a:t>
            </a:r>
            <a:r>
              <a:rPr lang="he-IL" b="0" i="0" dirty="0">
                <a:solidFill>
                  <a:srgbClr val="202122"/>
                </a:solidFill>
                <a:effectLst/>
                <a:latin typeface="Arial" panose="020B0604020202020204" pitchFamily="34" charset="0"/>
              </a:rPr>
              <a:t> רבים.</a:t>
            </a: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In </a:t>
            </a:r>
            <a:r>
              <a:rPr lang="en-US" b="0" i="0" u="none" strike="noStrike" dirty="0">
                <a:solidFill>
                  <a:srgbClr val="0645AD"/>
                </a:solidFill>
                <a:effectLst/>
                <a:latin typeface="Arial" panose="020B0604020202020204" pitchFamily="34" charset="0"/>
                <a:hlinkClick r:id="rId3" tooltip="Statistical mechanics"/>
              </a:rPr>
              <a:t>statistical mechanics</a:t>
            </a:r>
            <a:r>
              <a:rPr lang="en-US" b="0" i="0" dirty="0">
                <a:solidFill>
                  <a:srgbClr val="202122"/>
                </a:solidFill>
                <a:effectLst/>
                <a:latin typeface="Arial" panose="020B0604020202020204" pitchFamily="34" charset="0"/>
              </a:rPr>
              <a:t>, a </a:t>
            </a:r>
            <a:r>
              <a:rPr lang="en-US" b="1" i="0" dirty="0">
                <a:solidFill>
                  <a:srgbClr val="202122"/>
                </a:solidFill>
                <a:effectLst/>
                <a:latin typeface="Arial" panose="020B0604020202020204" pitchFamily="34" charset="0"/>
              </a:rPr>
              <a:t>canonical ensemble</a:t>
            </a:r>
            <a:r>
              <a:rPr lang="en-US" b="0" i="0" dirty="0">
                <a:solidFill>
                  <a:srgbClr val="202122"/>
                </a:solidFill>
                <a:effectLst/>
                <a:latin typeface="Arial" panose="020B0604020202020204" pitchFamily="34" charset="0"/>
              </a:rPr>
              <a:t> is the </a:t>
            </a:r>
            <a:r>
              <a:rPr lang="en-US" b="0" i="0" u="none" strike="noStrike" dirty="0">
                <a:solidFill>
                  <a:srgbClr val="0645AD"/>
                </a:solidFill>
                <a:effectLst/>
                <a:latin typeface="Arial" panose="020B0604020202020204" pitchFamily="34" charset="0"/>
                <a:hlinkClick r:id="rId4" tooltip="Statistical ensemble (mathematical physics)"/>
              </a:rPr>
              <a:t>statistical ensemble</a:t>
            </a:r>
            <a:r>
              <a:rPr lang="en-US" b="0" i="0" dirty="0">
                <a:solidFill>
                  <a:srgbClr val="202122"/>
                </a:solidFill>
                <a:effectLst/>
                <a:latin typeface="Arial" panose="020B0604020202020204" pitchFamily="34" charset="0"/>
              </a:rPr>
              <a:t> that represents the possible states of a mechanical system in </a:t>
            </a:r>
            <a:r>
              <a:rPr lang="en-US" b="0" i="0" u="none" strike="noStrike" dirty="0">
                <a:solidFill>
                  <a:srgbClr val="0645AD"/>
                </a:solidFill>
                <a:effectLst/>
                <a:latin typeface="Arial" panose="020B0604020202020204" pitchFamily="34" charset="0"/>
                <a:hlinkClick r:id="rId5" tooltip="Thermal equilibrium"/>
              </a:rPr>
              <a:t>thermal equilibrium</a:t>
            </a:r>
            <a:r>
              <a:rPr lang="en-US" b="0" i="0" dirty="0">
                <a:solidFill>
                  <a:srgbClr val="202122"/>
                </a:solidFill>
                <a:effectLst/>
                <a:latin typeface="Arial" panose="020B0604020202020204" pitchFamily="34" charset="0"/>
              </a:rPr>
              <a:t> with a </a:t>
            </a:r>
            <a:r>
              <a:rPr lang="en-US" b="0" i="0" u="none" strike="noStrike" dirty="0">
                <a:solidFill>
                  <a:srgbClr val="0645AD"/>
                </a:solidFill>
                <a:effectLst/>
                <a:latin typeface="Arial" panose="020B0604020202020204" pitchFamily="34" charset="0"/>
                <a:hlinkClick r:id="rId6" tooltip="Heat bath"/>
              </a:rPr>
              <a:t>heat bath</a:t>
            </a:r>
            <a:r>
              <a:rPr lang="en-US" b="0" i="0" dirty="0">
                <a:solidFill>
                  <a:srgbClr val="202122"/>
                </a:solidFill>
                <a:effectLst/>
                <a:latin typeface="Arial" panose="020B0604020202020204" pitchFamily="34" charset="0"/>
              </a:rPr>
              <a:t> at a fixed temperature</a:t>
            </a:r>
            <a:r>
              <a:rPr lang="he-IL" b="0" i="0" dirty="0">
                <a:solidFill>
                  <a:srgbClr val="202122"/>
                </a:solidFill>
                <a:effectLst/>
                <a:latin typeface="Arial" panose="020B0604020202020204" pitchFamily="34" charset="0"/>
              </a:rPr>
              <a:t>	</a:t>
            </a: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r>
              <a:rPr lang="he-IL" dirty="0"/>
              <a:t>כדי להגדיר </a:t>
            </a:r>
            <a:r>
              <a:rPr lang="he-IL" dirty="0" err="1"/>
              <a:t>אנסאמבל</a:t>
            </a:r>
            <a:r>
              <a:rPr lang="he-IL" dirty="0"/>
              <a:t> צריך שלושה גדלים מקרוסקופיים </a:t>
            </a:r>
            <a:r>
              <a:rPr lang="he-IL" dirty="0" err="1"/>
              <a:t>קבועיים</a:t>
            </a:r>
            <a:r>
              <a:rPr lang="he-IL" dirty="0"/>
              <a:t>. אנסמבל הקנוני מתאר הרבה מערכות במציאות.</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75fcc27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6" name="Google Shape;96;ge75fcc27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Z here is the canonical partition function in the position representation. The goal is to obtain a classical partition function representation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this presentation,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𝑝</m:t>
                        </m:r>
                      </m:e>
                    </m:d>
                  </m:oMath>
                </a14:m>
                <a:r>
                  <a:rPr lang="en-US" dirty="0"/>
                  <a:t> is the classical harmonic oscillator for distinguishable particles.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Molecular dynamics can be used as a mean of sampling the quantum canonical distribution. Let consider a single quantum particle moving in a one-dimensional potential. Using path integral formulation, the partition function defined to be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𝑇𝑟</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𝛽</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sup>
                        </m:sSup>
                      </m:e>
                    </m:d>
                    <m:r>
                      <a:rPr lang="en-US" b="0" i="1" smtClean="0">
                        <a:latin typeface="Cambria Math" panose="02040503050406030204" pitchFamily="18" charset="0"/>
                      </a:rPr>
                      <m:t>,</m:t>
                    </m:r>
                  </m:oMath>
                </a14:m>
                <a:r>
                  <a:rPr lang="en-US" dirty="0"/>
                  <a:t> can be manipulated to resemble the </a:t>
                </a:r>
                <a:r>
                  <a:rPr lang="en-US" b="1" dirty="0"/>
                  <a:t>classical canonical partition function </a:t>
                </a:r>
                <a:r>
                  <a:rPr lang="en-US" dirty="0"/>
                  <a:t>of a cyclic polymer chain moving in a classical potential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𝑈</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𝑃</m:t>
                        </m:r>
                      </m:den>
                    </m:f>
                    <m:r>
                      <a:rPr lang="en-US" b="0" i="1" smtClean="0">
                        <a:latin typeface="Cambria Math" panose="02040503050406030204" pitchFamily="18" charset="0"/>
                      </a:rPr>
                      <m:t> </m:t>
                    </m:r>
                  </m:oMath>
                </a14:m>
                <a:r>
                  <a:rPr lang="en-US"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mc:Choice>
        <mc:Fallback xmlns="">
          <p:sp>
            <p:nvSpPr>
              <p:cNvPr id="96" name="Google Shape;96;ge75fcc27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Z here is the canonical partition function in the position representation. The goal is to obtain a classical partition function representation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this presentation, </a:t>
                </a:r>
                <a:r>
                  <a:rPr lang="en-US" i="0">
                    <a:latin typeface="Cambria Math" panose="02040503050406030204" pitchFamily="18" charset="0"/>
                  </a:rPr>
                  <a:t> 𝐻(𝑞,𝑝)</a:t>
                </a:r>
                <a:r>
                  <a:rPr lang="en-US" dirty="0"/>
                  <a:t> is the classical harmonic oscillator for distinguishable particles.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Molecular dynamics can be used as a mean of sampling the quantum canonical distribution. Let consider a single quantum particle moving in a one-dimensional potential. Using path integral formulation, the partition function defined to be </a:t>
                </a:r>
                <a:r>
                  <a:rPr lang="en-US" b="0" i="0">
                    <a:latin typeface="Cambria Math" panose="02040503050406030204" pitchFamily="18" charset="0"/>
                  </a:rPr>
                  <a:t>𝑍=𝑇𝑟{𝑒^(−𝛽𝐻 ̂ ) },</a:t>
                </a:r>
                <a:r>
                  <a:rPr lang="en-US" dirty="0"/>
                  <a:t> can be manipulated to resemble the </a:t>
                </a:r>
                <a:r>
                  <a:rPr lang="en-US" b="1" dirty="0"/>
                  <a:t>classical canonical partition function </a:t>
                </a:r>
                <a:r>
                  <a:rPr lang="en-US" dirty="0"/>
                  <a:t>of a cyclic polymer chain moving in a classical potential </a:t>
                </a:r>
                <a:r>
                  <a:rPr lang="en-US" b="0" i="0">
                    <a:latin typeface="Cambria Math" panose="02040503050406030204" pitchFamily="18" charset="0"/>
                  </a:rPr>
                  <a:t>𝑈(𝑥)/𝑃  </a:t>
                </a:r>
                <a:r>
                  <a:rPr lang="en-US"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mc:Fallback>
      </mc:AlternateContent>
    </p:spTree>
    <p:extLst>
      <p:ext uri="{BB962C8B-B14F-4D97-AF65-F5344CB8AC3E}">
        <p14:creationId xmlns:p14="http://schemas.microsoft.com/office/powerpoint/2010/main" val="111887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75fcc279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75fcc279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Replace each quantum particle with a classical ring polymer composed of P copies of the particle connected with harmonic springs and sampled with the classical partition function using MD, quantum mechanical expectation values for the original system will be obtained. </a:t>
            </a:r>
            <a:endParaRPr lang="he-IL"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he-IL" dirty="0"/>
              <a:t>כאשר אני גודם את פונקציית החלוקה בעזרת דינאמיקה מולקולרית, אני יכול למצוא את הערכי תצפית או ממוצעים של המערכת המקורית. </a:t>
            </a:r>
            <a:endParaRPr lang="en-US"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75fcc279a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75fcc279a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75fcc279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75fcc279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75fcc279a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75fcc279a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181125" y="181125"/>
            <a:ext cx="8795400" cy="4781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txBox="1">
            <a:spLocks noGrp="1"/>
          </p:cNvSpPr>
          <p:nvPr>
            <p:ph type="title"/>
          </p:nvPr>
        </p:nvSpPr>
        <p:spPr>
          <a:xfrm>
            <a:off x="811650" y="799739"/>
            <a:ext cx="6458400" cy="1479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chemeClr val="dk1"/>
              </a:buClr>
              <a:buSzPts val="3600"/>
              <a:buNone/>
              <a:defRPr sz="3600" b="1">
                <a:solidFill>
                  <a:schemeClr val="dk1"/>
                </a:solidFill>
              </a:defRPr>
            </a:lvl1pPr>
            <a:lvl2pPr lvl="1" algn="l">
              <a:lnSpc>
                <a:spcPct val="100000"/>
              </a:lnSpc>
              <a:spcBef>
                <a:spcPts val="0"/>
              </a:spcBef>
              <a:spcAft>
                <a:spcPts val="0"/>
              </a:spcAft>
              <a:buClr>
                <a:schemeClr val="dk1"/>
              </a:buClr>
              <a:buSzPts val="3600"/>
              <a:buNone/>
              <a:defRPr sz="3600" b="1">
                <a:solidFill>
                  <a:schemeClr val="dk1"/>
                </a:solidFill>
              </a:defRPr>
            </a:lvl2pPr>
            <a:lvl3pPr lvl="2" algn="l">
              <a:lnSpc>
                <a:spcPct val="100000"/>
              </a:lnSpc>
              <a:spcBef>
                <a:spcPts val="0"/>
              </a:spcBef>
              <a:spcAft>
                <a:spcPts val="0"/>
              </a:spcAft>
              <a:buClr>
                <a:schemeClr val="dk1"/>
              </a:buClr>
              <a:buSzPts val="3600"/>
              <a:buNone/>
              <a:defRPr sz="3600" b="1">
                <a:solidFill>
                  <a:schemeClr val="dk1"/>
                </a:solidFill>
              </a:defRPr>
            </a:lvl3pPr>
            <a:lvl4pPr lvl="3" algn="l">
              <a:lnSpc>
                <a:spcPct val="100000"/>
              </a:lnSpc>
              <a:spcBef>
                <a:spcPts val="0"/>
              </a:spcBef>
              <a:spcAft>
                <a:spcPts val="0"/>
              </a:spcAft>
              <a:buClr>
                <a:schemeClr val="dk1"/>
              </a:buClr>
              <a:buSzPts val="3600"/>
              <a:buNone/>
              <a:defRPr sz="3600" b="1">
                <a:solidFill>
                  <a:schemeClr val="dk1"/>
                </a:solidFill>
              </a:defRPr>
            </a:lvl4pPr>
            <a:lvl5pPr lvl="4" algn="l">
              <a:lnSpc>
                <a:spcPct val="100000"/>
              </a:lnSpc>
              <a:spcBef>
                <a:spcPts val="0"/>
              </a:spcBef>
              <a:spcAft>
                <a:spcPts val="0"/>
              </a:spcAft>
              <a:buClr>
                <a:schemeClr val="dk1"/>
              </a:buClr>
              <a:buSzPts val="3600"/>
              <a:buNone/>
              <a:defRPr sz="3600" b="1">
                <a:solidFill>
                  <a:schemeClr val="dk1"/>
                </a:solidFill>
              </a:defRPr>
            </a:lvl5pPr>
            <a:lvl6pPr lvl="5" algn="l">
              <a:lnSpc>
                <a:spcPct val="100000"/>
              </a:lnSpc>
              <a:spcBef>
                <a:spcPts val="0"/>
              </a:spcBef>
              <a:spcAft>
                <a:spcPts val="0"/>
              </a:spcAft>
              <a:buClr>
                <a:schemeClr val="dk1"/>
              </a:buClr>
              <a:buSzPts val="3600"/>
              <a:buNone/>
              <a:defRPr sz="3600" b="1">
                <a:solidFill>
                  <a:schemeClr val="dk1"/>
                </a:solidFill>
              </a:defRPr>
            </a:lvl6pPr>
            <a:lvl7pPr lvl="6" algn="l">
              <a:lnSpc>
                <a:spcPct val="100000"/>
              </a:lnSpc>
              <a:spcBef>
                <a:spcPts val="0"/>
              </a:spcBef>
              <a:spcAft>
                <a:spcPts val="0"/>
              </a:spcAft>
              <a:buClr>
                <a:schemeClr val="dk1"/>
              </a:buClr>
              <a:buSzPts val="3600"/>
              <a:buNone/>
              <a:defRPr sz="3600" b="1">
                <a:solidFill>
                  <a:schemeClr val="dk1"/>
                </a:solidFill>
              </a:defRPr>
            </a:lvl7pPr>
            <a:lvl8pPr lvl="7" algn="l">
              <a:lnSpc>
                <a:spcPct val="100000"/>
              </a:lnSpc>
              <a:spcBef>
                <a:spcPts val="0"/>
              </a:spcBef>
              <a:spcAft>
                <a:spcPts val="0"/>
              </a:spcAft>
              <a:buClr>
                <a:schemeClr val="dk1"/>
              </a:buClr>
              <a:buSzPts val="3600"/>
              <a:buNone/>
              <a:defRPr sz="3600" b="1">
                <a:solidFill>
                  <a:schemeClr val="dk1"/>
                </a:solidFill>
              </a:defRPr>
            </a:lvl8pPr>
            <a:lvl9pPr lvl="8" algn="l">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86" name="Google Shape;86;p13"/>
          <p:cNvSpPr txBox="1">
            <a:spLocks noGrp="1"/>
          </p:cNvSpPr>
          <p:nvPr>
            <p:ph type="body" idx="1"/>
          </p:nvPr>
        </p:nvSpPr>
        <p:spPr>
          <a:xfrm>
            <a:off x="811650" y="2432039"/>
            <a:ext cx="6458400" cy="20376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298450" algn="l">
              <a:lnSpc>
                <a:spcPct val="115000"/>
              </a:lnSpc>
              <a:spcBef>
                <a:spcPts val="0"/>
              </a:spcBef>
              <a:spcAft>
                <a:spcPts val="0"/>
              </a:spcAft>
              <a:buClr>
                <a:schemeClr val="dk2"/>
              </a:buClr>
              <a:buSzPts val="1100"/>
              <a:buChar char="○"/>
              <a:defRPr sz="1400">
                <a:solidFill>
                  <a:schemeClr val="dk2"/>
                </a:solidFill>
              </a:defRPr>
            </a:lvl2pPr>
            <a:lvl3pPr marL="1371600" lvl="2" indent="-298450" algn="l">
              <a:lnSpc>
                <a:spcPct val="115000"/>
              </a:lnSpc>
              <a:spcBef>
                <a:spcPts val="0"/>
              </a:spcBef>
              <a:spcAft>
                <a:spcPts val="0"/>
              </a:spcAft>
              <a:buClr>
                <a:schemeClr val="dk2"/>
              </a:buClr>
              <a:buSzPts val="1100"/>
              <a:buChar char="■"/>
              <a:defRPr sz="1400">
                <a:solidFill>
                  <a:schemeClr val="dk2"/>
                </a:solidFill>
              </a:defRPr>
            </a:lvl3pPr>
            <a:lvl4pPr marL="1828800" lvl="3" indent="-298450" algn="l">
              <a:lnSpc>
                <a:spcPct val="115000"/>
              </a:lnSpc>
              <a:spcBef>
                <a:spcPts val="0"/>
              </a:spcBef>
              <a:spcAft>
                <a:spcPts val="0"/>
              </a:spcAft>
              <a:buClr>
                <a:schemeClr val="dk2"/>
              </a:buClr>
              <a:buSzPts val="1100"/>
              <a:buChar char="●"/>
              <a:defRPr sz="1400">
                <a:solidFill>
                  <a:schemeClr val="dk2"/>
                </a:solidFill>
              </a:defRPr>
            </a:lvl4pPr>
            <a:lvl5pPr marL="2286000" lvl="4" indent="-298450" algn="l">
              <a:lnSpc>
                <a:spcPct val="115000"/>
              </a:lnSpc>
              <a:spcBef>
                <a:spcPts val="0"/>
              </a:spcBef>
              <a:spcAft>
                <a:spcPts val="0"/>
              </a:spcAft>
              <a:buClr>
                <a:schemeClr val="dk2"/>
              </a:buClr>
              <a:buSzPts val="1100"/>
              <a:buChar char="○"/>
              <a:defRPr sz="1400">
                <a:solidFill>
                  <a:schemeClr val="dk2"/>
                </a:solidFill>
              </a:defRPr>
            </a:lvl5pPr>
            <a:lvl6pPr marL="2743200" lvl="5" indent="-298450" algn="l">
              <a:lnSpc>
                <a:spcPct val="115000"/>
              </a:lnSpc>
              <a:spcBef>
                <a:spcPts val="0"/>
              </a:spcBef>
              <a:spcAft>
                <a:spcPts val="0"/>
              </a:spcAft>
              <a:buClr>
                <a:schemeClr val="dk2"/>
              </a:buClr>
              <a:buSzPts val="1100"/>
              <a:buChar char="■"/>
              <a:defRPr sz="1400">
                <a:solidFill>
                  <a:schemeClr val="dk2"/>
                </a:solidFill>
              </a:defRPr>
            </a:lvl6pPr>
            <a:lvl7pPr marL="3200400" lvl="6" indent="-298450" algn="l">
              <a:lnSpc>
                <a:spcPct val="115000"/>
              </a:lnSpc>
              <a:spcBef>
                <a:spcPts val="0"/>
              </a:spcBef>
              <a:spcAft>
                <a:spcPts val="0"/>
              </a:spcAft>
              <a:buClr>
                <a:schemeClr val="dk2"/>
              </a:buClr>
              <a:buSzPts val="1100"/>
              <a:buChar char="●"/>
              <a:defRPr sz="1400">
                <a:solidFill>
                  <a:schemeClr val="dk2"/>
                </a:solidFill>
              </a:defRPr>
            </a:lvl7pPr>
            <a:lvl8pPr marL="3657600" lvl="7" indent="-298450" algn="l">
              <a:lnSpc>
                <a:spcPct val="115000"/>
              </a:lnSpc>
              <a:spcBef>
                <a:spcPts val="0"/>
              </a:spcBef>
              <a:spcAft>
                <a:spcPts val="0"/>
              </a:spcAft>
              <a:buClr>
                <a:schemeClr val="dk2"/>
              </a:buClr>
              <a:buSzPts val="1100"/>
              <a:buChar char="○"/>
              <a:defRPr sz="1400">
                <a:solidFill>
                  <a:schemeClr val="dk2"/>
                </a:solidFill>
              </a:defRPr>
            </a:lvl8pPr>
            <a:lvl9pPr marL="4114800" lvl="8" indent="-298450" algn="l">
              <a:lnSpc>
                <a:spcPct val="115000"/>
              </a:lnSpc>
              <a:spcBef>
                <a:spcPts val="0"/>
              </a:spcBef>
              <a:spcAft>
                <a:spcPts val="0"/>
              </a:spcAft>
              <a:buClr>
                <a:schemeClr val="dk2"/>
              </a:buClr>
              <a:buSzPts val="1100"/>
              <a:buChar char="■"/>
              <a:defRPr sz="1400">
                <a:solidFill>
                  <a:schemeClr val="dk2"/>
                </a:solidFill>
              </a:defRPr>
            </a:lvl9pPr>
          </a:lstStyle>
          <a:p>
            <a:endParaRPr/>
          </a:p>
        </p:txBody>
      </p:sp>
      <p:sp>
        <p:nvSpPr>
          <p:cNvPr id="87" name="Google Shape;87;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3005" y="1322450"/>
            <a:ext cx="8170877"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Path Integral </a:t>
            </a:r>
            <a:r>
              <a:rPr lang="en" dirty="0"/>
              <a:t>Molecular Dynamics</a:t>
            </a:r>
            <a:endParaRPr dirty="0"/>
          </a:p>
          <a:p>
            <a:pPr marL="0" lvl="0" indent="0" algn="l" rtl="0">
              <a:spcBef>
                <a:spcPts val="0"/>
              </a:spcBef>
              <a:spcAft>
                <a:spcPts val="0"/>
              </a:spcAft>
              <a:buNone/>
            </a:pPr>
            <a:r>
              <a:rPr lang="en" sz="3600" dirty="0"/>
              <a:t>Quantum Harmonic Oscillator</a:t>
            </a:r>
            <a:endParaRPr sz="3600" dirty="0"/>
          </a:p>
        </p:txBody>
      </p:sp>
      <p:sp>
        <p:nvSpPr>
          <p:cNvPr id="93" name="Google Shape;93;p14"/>
          <p:cNvSpPr txBox="1">
            <a:spLocks noGrp="1"/>
          </p:cNvSpPr>
          <p:nvPr>
            <p:ph type="subTitle" idx="1"/>
          </p:nvPr>
        </p:nvSpPr>
        <p:spPr>
          <a:xfrm>
            <a:off x="729625" y="3172900"/>
            <a:ext cx="7688100" cy="1307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Netanel Bachar Schwartz</a:t>
            </a:r>
            <a:endParaRPr/>
          </a:p>
          <a:p>
            <a:pPr marL="0" lvl="0" indent="0" algn="l" rtl="0">
              <a:spcBef>
                <a:spcPts val="0"/>
              </a:spcBef>
              <a:spcAft>
                <a:spcPts val="0"/>
              </a:spcAft>
              <a:buNone/>
            </a:pPr>
            <a:endParaRPr/>
          </a:p>
          <a:p>
            <a:pPr marL="0" lvl="0" indent="0" algn="l" rtl="0">
              <a:spcBef>
                <a:spcPts val="0"/>
              </a:spcBef>
              <a:spcAft>
                <a:spcPts val="0"/>
              </a:spcAft>
              <a:buNone/>
            </a:pPr>
            <a:r>
              <a:rPr lang="en"/>
              <a:t>Supervisor: Dr. Barak Hirshberg</a:t>
            </a:r>
            <a:endParaRPr/>
          </a:p>
          <a:p>
            <a:pPr marL="0" lvl="0" indent="0" algn="l" rtl="0">
              <a:spcBef>
                <a:spcPts val="0"/>
              </a:spcBef>
              <a:spcAft>
                <a:spcPts val="0"/>
              </a:spcAft>
              <a:buNone/>
            </a:pPr>
            <a:endParaRPr/>
          </a:p>
          <a:p>
            <a:pPr marL="0" lvl="0" indent="0" algn="l" rtl="0">
              <a:spcBef>
                <a:spcPts val="0"/>
              </a:spcBef>
              <a:spcAft>
                <a:spcPts val="0"/>
              </a:spcAft>
              <a:buNone/>
            </a:pPr>
            <a:r>
              <a:rPr lang="en"/>
              <a:t>August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727650" y="1248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Langevin thermostat</a:t>
            </a:r>
            <a:endParaRPr dirty="0"/>
          </a:p>
        </p:txBody>
      </p:sp>
      <p:sp>
        <p:nvSpPr>
          <p:cNvPr id="154" name="Google Shape;154;p23"/>
          <p:cNvSpPr txBox="1">
            <a:spLocks noGrp="1"/>
          </p:cNvSpPr>
          <p:nvPr>
            <p:ph type="body" idx="1"/>
          </p:nvPr>
        </p:nvSpPr>
        <p:spPr>
          <a:xfrm>
            <a:off x="148500" y="1700863"/>
            <a:ext cx="8772300" cy="150612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 order to sampe the canonical distribution from the classical canonical partition function, </a:t>
            </a:r>
            <a:r>
              <a:rPr lang="en" b="1" dirty="0"/>
              <a:t>the equation of motion must be coupled to a thermostat</a:t>
            </a:r>
            <a:r>
              <a:rPr lang="en" dirty="0"/>
              <a:t>. The Langevin thermostat consists in the introduction of a viscous friction and a noisy force term on top of the Hamilton’s equations.  In order to evolve a system along a MD trajectory at a constant temperature the velocity-Verlet propagator must be in between the Langevin propagators:</a:t>
            </a:r>
            <a:endParaRPr dirty="0"/>
          </a:p>
        </p:txBody>
      </p:sp>
      <mc:AlternateContent xmlns:mc="http://schemas.openxmlformats.org/markup-compatibility/2006" xmlns:a14="http://schemas.microsoft.com/office/drawing/2010/main">
        <mc:Choice Requires="a14">
          <p:sp>
            <p:nvSpPr>
              <p:cNvPr id="156" name="Google Shape;156;p23"/>
              <p:cNvSpPr txBox="1">
                <a:spLocks noGrp="1"/>
              </p:cNvSpPr>
              <p:nvPr>
                <p:ph type="body" idx="1"/>
              </p:nvPr>
            </p:nvSpPr>
            <p:spPr>
              <a:xfrm>
                <a:off x="298519" y="3206989"/>
                <a:ext cx="4181400" cy="155158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 </m:t>
                    </m:r>
                  </m:oMath>
                </a14:m>
                <a:r>
                  <a:rPr lang="en-US" dirty="0"/>
                  <a:t>is the friction coefficient is closely related to the oscillator frequency in such a way that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𝛾</m:t>
                        </m:r>
                      </m:num>
                      <m:den>
                        <m:r>
                          <a:rPr lang="en-US" b="0" i="1" smtClean="0">
                            <a:latin typeface="Cambria Math" panose="02040503050406030204" pitchFamily="18" charset="0"/>
                          </a:rPr>
                          <m:t>𝜔</m:t>
                        </m:r>
                      </m:den>
                    </m:f>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a:t>
                </a:r>
              </a:p>
              <a:p>
                <a:pPr marL="0" lvl="0" indent="0" algn="l" rtl="0">
                  <a:spcBef>
                    <a:spcPts val="0"/>
                  </a:spcBef>
                  <a:spcAft>
                    <a:spcPts val="0"/>
                  </a:spcAft>
                  <a:buNone/>
                </a:pPr>
                <a:endParaRPr lang="en-US" i="1" dirty="0">
                  <a:latin typeface="Cambria Math" panose="02040503050406030204" pitchFamily="18" charset="0"/>
                </a:endParaRPr>
              </a:p>
              <a:p>
                <a:pPr marL="0" lvl="0" indent="0" algn="l" rtl="0">
                  <a:spcBef>
                    <a:spcPts val="0"/>
                  </a:spcBef>
                  <a:spcAft>
                    <a:spcPts val="0"/>
                  </a:spcAft>
                  <a:buNone/>
                </a:pPr>
                <a14:m>
                  <m:oMath xmlns:m="http://schemas.openxmlformats.org/officeDocument/2006/math">
                    <m:r>
                      <a:rPr lang="en-US" b="0" i="1" smtClean="0">
                        <a:latin typeface="Cambria Math" panose="02040503050406030204" pitchFamily="18" charset="0"/>
                      </a:rPr>
                      <m:t>𝜉</m:t>
                    </m:r>
                    <m:r>
                      <a:rPr lang="en-US" b="0" i="1" smtClean="0">
                        <a:latin typeface="Cambria Math" panose="02040503050406030204" pitchFamily="18" charset="0"/>
                      </a:rPr>
                      <m:t> </m:t>
                    </m:r>
                  </m:oMath>
                </a14:m>
                <a:r>
                  <a:rPr lang="en-US" dirty="0"/>
                  <a:t>is the noisy term sampled from a Gaussian distribution with zero mean and unit variance. </a:t>
                </a:r>
              </a:p>
              <a:p>
                <a:pPr marL="0" lvl="0" indent="0" algn="l" rtl="0">
                  <a:spcBef>
                    <a:spcPts val="1200"/>
                  </a:spcBef>
                  <a:spcAft>
                    <a:spcPts val="1200"/>
                  </a:spcAft>
                  <a:buNone/>
                </a:pPr>
                <a:endParaRPr dirty="0"/>
              </a:p>
            </p:txBody>
          </p:sp>
        </mc:Choice>
        <mc:Fallback xmlns="">
          <p:sp>
            <p:nvSpPr>
              <p:cNvPr id="156" name="Google Shape;156;p23"/>
              <p:cNvSpPr txBox="1">
                <a:spLocks noGrp="1" noRot="1" noChangeAspect="1" noMove="1" noResize="1" noEditPoints="1" noAdjustHandles="1" noChangeArrowheads="1" noChangeShapeType="1" noTextEdit="1"/>
              </p:cNvSpPr>
              <p:nvPr>
                <p:ph type="body" idx="1"/>
              </p:nvPr>
            </p:nvSpPr>
            <p:spPr>
              <a:xfrm>
                <a:off x="298519" y="3206989"/>
                <a:ext cx="4181400" cy="1551588"/>
              </a:xfrm>
              <a:prstGeom prst="rect">
                <a:avLst/>
              </a:prstGeom>
              <a:blipFill>
                <a:blip r:embed="rId3"/>
                <a:stretch>
                  <a:fillRect l="-2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Google Shape;156;p23">
                <a:extLst>
                  <a:ext uri="{FF2B5EF4-FFF2-40B4-BE49-F238E27FC236}">
                    <a16:creationId xmlns:a16="http://schemas.microsoft.com/office/drawing/2014/main" id="{847450E1-267F-45A7-B529-89B3E1650332}"/>
                  </a:ext>
                </a:extLst>
              </p:cNvPr>
              <p:cNvSpPr txBox="1">
                <a:spLocks/>
              </p:cNvSpPr>
              <p:nvPr/>
            </p:nvSpPr>
            <p:spPr>
              <a:xfrm>
                <a:off x="3775046" y="2571750"/>
                <a:ext cx="5494789" cy="2907437"/>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just">
                  <a:spcBef>
                    <a:spcPts val="1200"/>
                  </a:spcBef>
                  <a:spcAft>
                    <a:spcPts val="1200"/>
                  </a:spcAft>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r>
                        <a:rPr lang="en-US" b="1"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𝛾</m:t>
                              </m:r>
                              <m:r>
                                <a:rPr lang="en-US" b="0" i="1" smtClean="0">
                                  <a:latin typeface="Cambria Math" panose="02040503050406030204" pitchFamily="18" charset="0"/>
                                </a:rPr>
                                <m:t>𝑑𝑡</m:t>
                              </m:r>
                            </m:num>
                            <m:den>
                              <m:r>
                                <a:rPr lang="en-US" b="0" i="1" smtClean="0">
                                  <a:latin typeface="Cambria Math" panose="02040503050406030204" pitchFamily="18" charset="0"/>
                                </a:rPr>
                                <m:t>2</m:t>
                              </m:r>
                            </m:den>
                          </m:f>
                        </m:sup>
                      </m:sSup>
                      <m:r>
                        <a:rPr lang="en-US" b="1" i="1" smtClean="0">
                          <a:latin typeface="Cambria Math" panose="02040503050406030204" pitchFamily="18" charset="0"/>
                        </a:rPr>
                        <m:t>𝒑</m:t>
                      </m:r>
                      <m:r>
                        <a:rPr lang="en-US" b="1"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𝛽</m:t>
                              </m:r>
                            </m:den>
                          </m:f>
                        </m:e>
                      </m:rad>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𝒆</m:t>
                              </m:r>
                            </m:e>
                            <m:sup>
                              <m:r>
                                <a:rPr lang="en-US" b="1" i="1">
                                  <a:latin typeface="Cambria Math" panose="02040503050406030204" pitchFamily="18" charset="0"/>
                                </a:rPr>
                                <m:t>−</m:t>
                              </m:r>
                              <m:r>
                                <a:rPr lang="en-US" b="1" i="1" smtClean="0">
                                  <a:latin typeface="Cambria Math" panose="02040503050406030204" pitchFamily="18" charset="0"/>
                                </a:rPr>
                                <m:t>𝜸</m:t>
                              </m:r>
                              <m:r>
                                <a:rPr lang="en-US" b="1" i="1" smtClean="0">
                                  <a:latin typeface="Cambria Math" panose="02040503050406030204" pitchFamily="18" charset="0"/>
                                </a:rPr>
                                <m:t>𝒅𝒕</m:t>
                              </m:r>
                            </m:sup>
                          </m:sSup>
                        </m:e>
                      </m:ra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𝝃</m:t>
                          </m:r>
                        </m:e>
                        <m:sub>
                          <m:r>
                            <a:rPr lang="en-US" b="0" i="0" smtClean="0">
                              <a:latin typeface="Cambria Math" panose="02040503050406030204" pitchFamily="18" charset="0"/>
                            </a:rPr>
                            <m:t>1</m:t>
                          </m:r>
                        </m:sub>
                      </m:sSub>
                    </m:oMath>
                    <m:oMath xmlns:m="http://schemas.openxmlformats.org/officeDocument/2006/math">
                      <m:r>
                        <a:rPr lang="en-US" b="1" i="1">
                          <a:latin typeface="Cambria Math" panose="02040503050406030204" pitchFamily="18" charset="0"/>
                        </a:rPr>
                        <m:t>𝒑</m:t>
                      </m:r>
                      <m:r>
                        <a:rPr lang="en-US" i="1">
                          <a:latin typeface="Cambria Math" panose="02040503050406030204" pitchFamily="18" charset="0"/>
                        </a:rPr>
                        <m:t>=</m:t>
                      </m:r>
                      <m:r>
                        <a:rPr lang="en-US" b="1" i="1">
                          <a:latin typeface="Cambria Math" panose="02040503050406030204" pitchFamily="18" charset="0"/>
                        </a:rPr>
                        <m:t>𝒑</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𝑉</m:t>
                          </m:r>
                        </m:num>
                        <m:den>
                          <m:r>
                            <a:rPr lang="en-US" i="1">
                              <a:latin typeface="Cambria Math" panose="02040503050406030204" pitchFamily="18" charset="0"/>
                            </a:rPr>
                            <m:t>𝜕</m:t>
                          </m:r>
                          <m:r>
                            <a:rPr lang="en-US" b="1" i="1">
                              <a:latin typeface="Cambria Math" panose="02040503050406030204" pitchFamily="18" charset="0"/>
                            </a:rPr>
                            <m:t>𝒙</m:t>
                          </m:r>
                        </m:den>
                      </m:f>
                      <m:f>
                        <m:fPr>
                          <m:ctrlPr>
                            <a:rPr lang="en-US" i="1">
                              <a:latin typeface="Cambria Math" panose="02040503050406030204" pitchFamily="18" charset="0"/>
                            </a:rPr>
                          </m:ctrlPr>
                        </m:fPr>
                        <m:num>
                          <m:r>
                            <a:rPr lang="en-US" i="1">
                              <a:latin typeface="Cambria Math" panose="02040503050406030204" pitchFamily="18" charset="0"/>
                            </a:rPr>
                            <m:t>𝑑𝑡</m:t>
                          </m:r>
                        </m:num>
                        <m:den>
                          <m:r>
                            <a:rPr lang="en-US" i="1">
                              <a:latin typeface="Cambria Math" panose="02040503050406030204" pitchFamily="18" charset="0"/>
                            </a:rPr>
                            <m:t>2</m:t>
                          </m:r>
                        </m:den>
                      </m:f>
                    </m:oMath>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f>
                        <m:fPr>
                          <m:ctrlPr>
                            <a:rPr lang="en-US" i="1">
                              <a:latin typeface="Cambria Math" panose="02040503050406030204" pitchFamily="18" charset="0"/>
                            </a:rPr>
                          </m:ctrlPr>
                        </m:fPr>
                        <m:num>
                          <m:r>
                            <a:rPr lang="en-US" b="1" i="1">
                              <a:latin typeface="Cambria Math" panose="02040503050406030204" pitchFamily="18" charset="0"/>
                            </a:rPr>
                            <m:t>𝒑</m:t>
                          </m:r>
                        </m:num>
                        <m:den>
                          <m:r>
                            <a:rPr lang="en-US" i="1">
                              <a:latin typeface="Cambria Math" panose="02040503050406030204" pitchFamily="18" charset="0"/>
                            </a:rPr>
                            <m:t>𝑚</m:t>
                          </m:r>
                        </m:den>
                      </m:f>
                      <m:r>
                        <a:rPr lang="en-US" i="1">
                          <a:latin typeface="Cambria Math" panose="02040503050406030204" pitchFamily="18" charset="0"/>
                        </a:rPr>
                        <m:t> </m:t>
                      </m:r>
                      <m:r>
                        <a:rPr lang="en-US" i="1">
                          <a:latin typeface="Cambria Math" panose="02040503050406030204" pitchFamily="18" charset="0"/>
                        </a:rPr>
                        <m:t>𝑑𝑡</m:t>
                      </m:r>
                    </m:oMath>
                    <m:oMath xmlns:m="http://schemas.openxmlformats.org/officeDocument/2006/math">
                      <m:r>
                        <a:rPr lang="en-US" b="1" i="1">
                          <a:latin typeface="Cambria Math" panose="02040503050406030204" pitchFamily="18" charset="0"/>
                        </a:rPr>
                        <m:t>𝒑</m:t>
                      </m:r>
                      <m:r>
                        <a:rPr lang="en-US" i="1">
                          <a:latin typeface="Cambria Math" panose="02040503050406030204" pitchFamily="18" charset="0"/>
                        </a:rPr>
                        <m:t>=</m:t>
                      </m:r>
                      <m:r>
                        <a:rPr lang="en-US" b="1" i="1">
                          <a:latin typeface="Cambria Math" panose="02040503050406030204" pitchFamily="18" charset="0"/>
                        </a:rPr>
                        <m:t>𝒑</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𝑉</m:t>
                          </m:r>
                        </m:num>
                        <m:den>
                          <m:r>
                            <a:rPr lang="en-US" i="1">
                              <a:latin typeface="Cambria Math" panose="02040503050406030204" pitchFamily="18" charset="0"/>
                            </a:rPr>
                            <m:t>𝜕</m:t>
                          </m:r>
                          <m:r>
                            <a:rPr lang="en-US" b="1" i="1">
                              <a:latin typeface="Cambria Math" panose="02040503050406030204" pitchFamily="18" charset="0"/>
                            </a:rPr>
                            <m:t>𝒙</m:t>
                          </m:r>
                        </m:den>
                      </m:f>
                      <m:f>
                        <m:fPr>
                          <m:ctrlPr>
                            <a:rPr lang="en-US" i="1">
                              <a:latin typeface="Cambria Math" panose="02040503050406030204" pitchFamily="18" charset="0"/>
                            </a:rPr>
                          </m:ctrlPr>
                        </m:fPr>
                        <m:num>
                          <m:r>
                            <a:rPr lang="en-US" i="1">
                              <a:latin typeface="Cambria Math" panose="02040503050406030204" pitchFamily="18" charset="0"/>
                            </a:rPr>
                            <m:t>𝑑𝑡</m:t>
                          </m:r>
                        </m:num>
                        <m:den>
                          <m:r>
                            <a:rPr lang="en-US" i="1">
                              <a:latin typeface="Cambria Math" panose="02040503050406030204" pitchFamily="18" charset="0"/>
                            </a:rPr>
                            <m:t>2</m:t>
                          </m:r>
                        </m:den>
                      </m:f>
                    </m:oMath>
                    <m:oMath xmlns:m="http://schemas.openxmlformats.org/officeDocument/2006/math">
                      <m:r>
                        <a:rPr lang="en-US" b="1" i="1">
                          <a:latin typeface="Cambria Math" panose="02040503050406030204" pitchFamily="18" charset="0"/>
                        </a:rPr>
                        <m:t>𝒑</m:t>
                      </m:r>
                      <m:r>
                        <a:rPr lang="en-US" b="1"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𝛾</m:t>
                              </m:r>
                              <m:r>
                                <a:rPr lang="en-US" i="1">
                                  <a:latin typeface="Cambria Math" panose="02040503050406030204" pitchFamily="18" charset="0"/>
                                </a:rPr>
                                <m:t>𝑑𝑡</m:t>
                              </m:r>
                            </m:num>
                            <m:den>
                              <m:r>
                                <a:rPr lang="en-US" i="1">
                                  <a:latin typeface="Cambria Math" panose="02040503050406030204" pitchFamily="18" charset="0"/>
                                </a:rPr>
                                <m:t>2</m:t>
                              </m:r>
                            </m:den>
                          </m:f>
                        </m:sup>
                      </m:sSup>
                      <m:r>
                        <a:rPr lang="en-US" b="1" i="1">
                          <a:latin typeface="Cambria Math" panose="02040503050406030204" pitchFamily="18" charset="0"/>
                        </a:rPr>
                        <m:t>𝒑</m:t>
                      </m:r>
                      <m:r>
                        <a:rPr lang="en-US" b="1"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𝛽</m:t>
                              </m:r>
                            </m:den>
                          </m:f>
                        </m:e>
                      </m:rad>
                      <m:rad>
                        <m:radPr>
                          <m:degHide m:val="on"/>
                          <m:ctrlPr>
                            <a:rPr lang="en-US" i="1">
                              <a:latin typeface="Cambria Math" panose="02040503050406030204" pitchFamily="18" charset="0"/>
                            </a:rPr>
                          </m:ctrlPr>
                        </m:radPr>
                        <m:deg/>
                        <m:e>
                          <m:r>
                            <a:rPr lang="en-US" i="1">
                              <a:latin typeface="Cambria Math" panose="02040503050406030204" pitchFamily="18" charset="0"/>
                            </a:rPr>
                            <m:t>1</m:t>
                          </m:r>
                          <m:r>
                            <a:rPr lang="en-US"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𝒆</m:t>
                              </m:r>
                            </m:e>
                            <m:sup>
                              <m:r>
                                <a:rPr lang="en-US" b="1" i="1">
                                  <a:latin typeface="Cambria Math" panose="02040503050406030204" pitchFamily="18" charset="0"/>
                                </a:rPr>
                                <m:t>−</m:t>
                              </m:r>
                              <m:r>
                                <a:rPr lang="en-US" b="1" i="1">
                                  <a:latin typeface="Cambria Math" panose="02040503050406030204" pitchFamily="18" charset="0"/>
                                </a:rPr>
                                <m:t>𝜸</m:t>
                              </m:r>
                              <m:r>
                                <a:rPr lang="en-US" b="1" i="1">
                                  <a:latin typeface="Cambria Math" panose="02040503050406030204" pitchFamily="18" charset="0"/>
                                </a:rPr>
                                <m:t>𝒅𝒕</m:t>
                              </m:r>
                            </m:sup>
                          </m:sSup>
                        </m:e>
                      </m:rad>
                      <m:r>
                        <a:rPr lang="en-US" i="1">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𝝃</m:t>
                          </m:r>
                        </m:e>
                        <m:sub>
                          <m:r>
                            <a:rPr lang="en-US" b="1" i="1" smtClean="0">
                              <a:latin typeface="Cambria Math" panose="02040503050406030204" pitchFamily="18" charset="0"/>
                            </a:rPr>
                            <m:t>𝟐</m:t>
                          </m:r>
                        </m:sub>
                      </m:sSub>
                    </m:oMath>
                  </m:oMathPara>
                </a14:m>
                <a:endParaRPr lang="en-US" b="1" dirty="0"/>
              </a:p>
            </p:txBody>
          </p:sp>
        </mc:Choice>
        <mc:Fallback xmlns="">
          <p:sp>
            <p:nvSpPr>
              <p:cNvPr id="6" name="Google Shape;156;p23">
                <a:extLst>
                  <a:ext uri="{FF2B5EF4-FFF2-40B4-BE49-F238E27FC236}">
                    <a16:creationId xmlns:a16="http://schemas.microsoft.com/office/drawing/2014/main" id="{847450E1-267F-45A7-B529-89B3E1650332}"/>
                  </a:ext>
                </a:extLst>
              </p:cNvPr>
              <p:cNvSpPr txBox="1">
                <a:spLocks noRot="1" noChangeAspect="1" noMove="1" noResize="1" noEditPoints="1" noAdjustHandles="1" noChangeArrowheads="1" noChangeShapeType="1" noTextEdit="1"/>
              </p:cNvSpPr>
              <p:nvPr/>
            </p:nvSpPr>
            <p:spPr>
              <a:xfrm>
                <a:off x="3775046" y="2571750"/>
                <a:ext cx="5494789" cy="2907437"/>
              </a:xfrm>
              <a:prstGeom prst="rect">
                <a:avLst/>
              </a:prstGeom>
              <a:blipFill>
                <a:blip r:embed="rId4"/>
                <a:stretch>
                  <a:fillRect/>
                </a:stretch>
              </a:blipFill>
              <a:ln>
                <a:noFill/>
              </a:ln>
            </p:spPr>
            <p:txBody>
              <a:bodyPr/>
              <a:lstStyle/>
              <a:p>
                <a:r>
                  <a:rPr lang="en-US">
                    <a:noFill/>
                  </a:rPr>
                  <a:t> </a:t>
                </a:r>
              </a:p>
            </p:txBody>
          </p:sp>
        </mc:Fallback>
      </mc:AlternateContent>
      <p:sp>
        <p:nvSpPr>
          <p:cNvPr id="7" name="Rectangle 6">
            <a:extLst>
              <a:ext uri="{FF2B5EF4-FFF2-40B4-BE49-F238E27FC236}">
                <a16:creationId xmlns:a16="http://schemas.microsoft.com/office/drawing/2014/main" id="{8889E76C-D442-47C0-AF95-C2C2052B79C9}"/>
              </a:ext>
            </a:extLst>
          </p:cNvPr>
          <p:cNvSpPr/>
          <p:nvPr/>
        </p:nvSpPr>
        <p:spPr>
          <a:xfrm>
            <a:off x="5173563" y="3292539"/>
            <a:ext cx="1476241" cy="1220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1232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Evaluating the Expectation Value</a:t>
            </a:r>
            <a:endParaRPr dirty="0"/>
          </a:p>
        </p:txBody>
      </p:sp>
      <mc:AlternateContent xmlns:mc="http://schemas.openxmlformats.org/markup-compatibility/2006" xmlns:a14="http://schemas.microsoft.com/office/drawing/2010/main">
        <mc:Choice Requires="a14">
          <p:sp>
            <p:nvSpPr>
              <p:cNvPr id="99" name="Google Shape;99;p15"/>
              <p:cNvSpPr txBox="1">
                <a:spLocks noGrp="1"/>
              </p:cNvSpPr>
              <p:nvPr>
                <p:ph type="body" idx="1"/>
              </p:nvPr>
            </p:nvSpPr>
            <p:spPr>
              <a:xfrm>
                <a:off x="146807" y="1434517"/>
                <a:ext cx="8850385" cy="1300294"/>
              </a:xfrm>
              <a:prstGeom prst="rect">
                <a:avLst/>
              </a:prstGeom>
            </p:spPr>
            <p:txBody>
              <a:bodyPr spcFirstLastPara="1" wrap="square" lIns="91425" tIns="91425" rIns="91425" bIns="91425" anchor="t" anchorCtr="0">
                <a:normAutofit fontScale="92500"/>
              </a:bodyPr>
              <a:lstStyle/>
              <a:p>
                <a:pPr marL="0" lvl="0" indent="0">
                  <a:buNone/>
                </a:pPr>
                <a:endParaRPr lang="en-US" sz="1600" dirty="0"/>
              </a:p>
              <a:p>
                <a:pPr marL="0" lv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𝑍</m:t>
                      </m:r>
                      <m:r>
                        <a:rPr lang="en-US" sz="1600" b="0" i="1" smtClean="0">
                          <a:latin typeface="Cambria Math" panose="02040503050406030204" pitchFamily="18" charset="0"/>
                        </a:rPr>
                        <m:t>=</m:t>
                      </m:r>
                      <m:limLow>
                        <m:limLowPr>
                          <m:ctrlPr>
                            <a:rPr lang="en-US" sz="1600" b="0" i="1" smtClean="0">
                              <a:latin typeface="Cambria Math" panose="02040503050406030204" pitchFamily="18" charset="0"/>
                            </a:rPr>
                          </m:ctrlPr>
                        </m:limLowPr>
                        <m:e>
                          <m:r>
                            <m:rPr>
                              <m:sty m:val="p"/>
                            </m:rPr>
                            <a:rPr lang="en-US" sz="1600" b="0" i="0" smtClean="0">
                              <a:latin typeface="Cambria Math" panose="02040503050406030204" pitchFamily="18" charset="0"/>
                            </a:rPr>
                            <m:t>lim</m:t>
                          </m:r>
                        </m:e>
                        <m:lim>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m:t>
                          </m:r>
                        </m:lim>
                      </m:limLow>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r>
                                    <a:rPr lang="en-US" sz="1600" b="0" i="1" smtClean="0">
                                      <a:latin typeface="Cambria Math" panose="02040503050406030204" pitchFamily="18" charset="0"/>
                                    </a:rPr>
                                    <m:t>𝜋</m:t>
                                  </m:r>
                                  <m:r>
                                    <a:rPr lang="en-US" sz="1600" b="0" i="1" smtClean="0">
                                      <a:latin typeface="Cambria Math" panose="02040503050406030204" pitchFamily="18" charset="0"/>
                                    </a:rPr>
                                    <m:t>ℏ</m:t>
                                  </m:r>
                                </m:den>
                              </m:f>
                            </m:e>
                          </m:d>
                        </m:e>
                        <m:sup>
                          <m:r>
                            <a:rPr lang="en-US" sz="1600" b="0" i="1" smtClean="0">
                              <a:latin typeface="Cambria Math" panose="02040503050406030204" pitchFamily="18" charset="0"/>
                            </a:rPr>
                            <m:t>𝑃</m:t>
                          </m:r>
                        </m:sup>
                      </m:sSup>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r>
                                    <a:rPr lang="en-US" sz="1600" b="0" i="1" smtClean="0">
                                      <a:latin typeface="Cambria Math" panose="02040503050406030204" pitchFamily="18" charset="0"/>
                                    </a:rPr>
                                    <m:t>𝜋</m:t>
                                  </m:r>
                                  <m:r>
                                    <a:rPr lang="en-US" sz="1600" b="0" i="1" smtClean="0">
                                      <a:latin typeface="Cambria Math" panose="02040503050406030204" pitchFamily="18" charset="0"/>
                                    </a:rPr>
                                    <m:t>𝑚𝑃</m:t>
                                  </m:r>
                                </m:num>
                                <m:den>
                                  <m:r>
                                    <a:rPr lang="en-US" sz="1600" b="0" i="1" smtClean="0">
                                      <a:latin typeface="Cambria Math" panose="02040503050406030204" pitchFamily="18" charset="0"/>
                                    </a:rPr>
                                    <m:t>𝛽</m:t>
                                  </m:r>
                                </m:den>
                              </m:f>
                            </m:e>
                          </m:d>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𝑃</m:t>
                              </m:r>
                            </m:num>
                            <m:den>
                              <m:r>
                                <a:rPr lang="en-US" sz="1600" b="0" i="1" smtClean="0">
                                  <a:latin typeface="Cambria Math" panose="02040503050406030204" pitchFamily="18" charset="0"/>
                                </a:rPr>
                                <m:t>2</m:t>
                              </m:r>
                            </m:den>
                          </m:f>
                        </m:sup>
                      </m:sSup>
                      <m:r>
                        <a:rPr lang="en-US" sz="1600" b="0" i="1" smtClean="0">
                          <a:latin typeface="Cambria Math" panose="02040503050406030204" pitchFamily="18" charset="0"/>
                        </a:rPr>
                        <m:t> </m:t>
                      </m:r>
                      <m:nary>
                        <m:naryPr>
                          <m:limLoc m:val="undOvr"/>
                          <m:subHide m:val="on"/>
                          <m:supHide m:val="on"/>
                          <m:ctrlPr>
                            <a:rPr lang="en-US" sz="1600" b="0" i="1" smtClean="0">
                              <a:latin typeface="Cambria Math" panose="02040503050406030204" pitchFamily="18" charset="0"/>
                            </a:rPr>
                          </m:ctrlPr>
                        </m:naryPr>
                        <m:sub/>
                        <m:sup/>
                        <m:e>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𝑃</m:t>
                              </m:r>
                            </m:sub>
                          </m:sSub>
                          <m:r>
                            <a:rPr lang="en-US" sz="1600" b="0" i="1"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i="1">
                                  <a:latin typeface="Cambria Math" panose="02040503050406030204" pitchFamily="18" charset="0"/>
                                </a:rPr>
                                <m:t>−</m:t>
                              </m:r>
                              <m:r>
                                <a:rPr lang="en-US" sz="1600" i="1">
                                  <a:latin typeface="Cambria Math" panose="02040503050406030204" pitchFamily="18" charset="0"/>
                                </a:rPr>
                                <m:t>𝛽</m:t>
                              </m:r>
                              <m:r>
                                <a:rPr lang="en-US" sz="1600" b="0" i="1" smtClean="0">
                                  <a:latin typeface="Cambria Math" panose="02040503050406030204" pitchFamily="18" charset="0"/>
                                </a:rPr>
                                <m:t>𝐻</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𝑝</m:t>
                                  </m:r>
                                </m:e>
                              </m:d>
                            </m:sup>
                          </m:sSup>
                        </m:e>
                      </m:nary>
                    </m:oMath>
                  </m:oMathPara>
                </a14:m>
                <a:endParaRPr lang="en-US" sz="1600" dirty="0"/>
              </a:p>
            </p:txBody>
          </p:sp>
        </mc:Choice>
        <mc:Fallback xmlns="">
          <p:sp>
            <p:nvSpPr>
              <p:cNvPr id="99" name="Google Shape;99;p15"/>
              <p:cNvSpPr txBox="1">
                <a:spLocks noGrp="1" noRot="1" noChangeAspect="1" noMove="1" noResize="1" noEditPoints="1" noAdjustHandles="1" noChangeArrowheads="1" noChangeShapeType="1" noTextEdit="1"/>
              </p:cNvSpPr>
              <p:nvPr>
                <p:ph type="body" idx="1"/>
              </p:nvPr>
            </p:nvSpPr>
            <p:spPr>
              <a:xfrm>
                <a:off x="146807" y="1434517"/>
                <a:ext cx="8850385" cy="1300294"/>
              </a:xfrm>
              <a:prstGeom prst="rect">
                <a:avLst/>
              </a:prstGeom>
              <a:blipFill>
                <a:blip r:embed="rId3"/>
                <a:stretch>
                  <a:fillRect/>
                </a:stretch>
              </a:blipFill>
            </p:spPr>
            <p:txBody>
              <a:bodyPr/>
              <a:lstStyle/>
              <a:p>
                <a:r>
                  <a:rPr lang="en-US">
                    <a:noFill/>
                  </a:rPr>
                  <a:t> </a:t>
                </a:r>
              </a:p>
            </p:txBody>
          </p:sp>
        </mc:Fallback>
      </mc:AlternateContent>
      <p:sp>
        <p:nvSpPr>
          <p:cNvPr id="2" name="Arrow: Right 1">
            <a:extLst>
              <a:ext uri="{FF2B5EF4-FFF2-40B4-BE49-F238E27FC236}">
                <a16:creationId xmlns:a16="http://schemas.microsoft.com/office/drawing/2014/main" id="{BCBB8A50-EF25-4D44-9095-1C57A9E01EDD}"/>
              </a:ext>
            </a:extLst>
          </p:cNvPr>
          <p:cNvSpPr/>
          <p:nvPr/>
        </p:nvSpPr>
        <p:spPr>
          <a:xfrm>
            <a:off x="3921242" y="3189958"/>
            <a:ext cx="1330268" cy="59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2F350D7-CCB6-411F-B84B-974A43C319F9}"/>
                  </a:ext>
                </a:extLst>
              </p:cNvPr>
              <p:cNvSpPr txBox="1"/>
              <p:nvPr/>
            </p:nvSpPr>
            <p:spPr>
              <a:xfrm>
                <a:off x="-50334" y="3155834"/>
                <a:ext cx="4572000" cy="6656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𝐸</m:t>
                      </m:r>
                      <m:r>
                        <a:rPr lang="en-GB"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he-IL" sz="1800" b="0" i="1" smtClean="0">
                              <a:latin typeface="Cambria Math" panose="02040503050406030204" pitchFamily="18" charset="0"/>
                            </a:rPr>
                            <m:t>𝜕</m:t>
                          </m:r>
                        </m:num>
                        <m:den>
                          <m:r>
                            <a:rPr lang="en-US" sz="1800" b="0" i="1" smtClean="0">
                              <a:latin typeface="Cambria Math" panose="02040503050406030204" pitchFamily="18" charset="0"/>
                            </a:rPr>
                            <m:t>𝜕𝛽</m:t>
                          </m:r>
                        </m:den>
                      </m:f>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ln</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𝑍</m:t>
                              </m:r>
                            </m:e>
                          </m:d>
                        </m:e>
                      </m:func>
                    </m:oMath>
                  </m:oMathPara>
                </a14:m>
                <a:endParaRPr lang="en-US" dirty="0"/>
              </a:p>
            </p:txBody>
          </p:sp>
        </mc:Choice>
        <mc:Fallback xmlns="">
          <p:sp>
            <p:nvSpPr>
              <p:cNvPr id="6" name="TextBox 5">
                <a:extLst>
                  <a:ext uri="{FF2B5EF4-FFF2-40B4-BE49-F238E27FC236}">
                    <a16:creationId xmlns:a16="http://schemas.microsoft.com/office/drawing/2014/main" id="{E2F350D7-CCB6-411F-B84B-974A43C319F9}"/>
                  </a:ext>
                </a:extLst>
              </p:cNvPr>
              <p:cNvSpPr txBox="1">
                <a:spLocks noRot="1" noChangeAspect="1" noMove="1" noResize="1" noEditPoints="1" noAdjustHandles="1" noChangeArrowheads="1" noChangeShapeType="1" noTextEdit="1"/>
              </p:cNvSpPr>
              <p:nvPr/>
            </p:nvSpPr>
            <p:spPr>
              <a:xfrm>
                <a:off x="-50334" y="3155834"/>
                <a:ext cx="4572000" cy="665695"/>
              </a:xfrm>
              <a:prstGeom prst="rect">
                <a:avLst/>
              </a:prstGeom>
              <a:blipFill>
                <a:blip r:embed="rId4"/>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16FD023E-3DCB-4B7A-A393-CB1E180DB68D}"/>
              </a:ext>
            </a:extLst>
          </p:cNvPr>
          <p:cNvSpPr/>
          <p:nvPr/>
        </p:nvSpPr>
        <p:spPr>
          <a:xfrm>
            <a:off x="6316914" y="3053333"/>
            <a:ext cx="1417736" cy="764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Estimators</a:t>
            </a:r>
          </a:p>
        </p:txBody>
      </p:sp>
    </p:spTree>
    <p:extLst>
      <p:ext uri="{BB962C8B-B14F-4D97-AF65-F5344CB8AC3E}">
        <p14:creationId xmlns:p14="http://schemas.microsoft.com/office/powerpoint/2010/main" val="3112734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727650" y="115434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Estimators</a:t>
            </a:r>
            <a:endParaRPr dirty="0"/>
          </a:p>
        </p:txBody>
      </p:sp>
      <mc:AlternateContent xmlns:mc="http://schemas.openxmlformats.org/markup-compatibility/2006" xmlns:a14="http://schemas.microsoft.com/office/drawing/2010/main">
        <mc:Choice Requires="a14">
          <p:sp>
            <p:nvSpPr>
              <p:cNvPr id="165" name="Google Shape;165;p24"/>
              <p:cNvSpPr txBox="1">
                <a:spLocks noGrp="1"/>
              </p:cNvSpPr>
              <p:nvPr>
                <p:ph type="body" idx="1"/>
              </p:nvPr>
            </p:nvSpPr>
            <p:spPr>
              <a:xfrm>
                <a:off x="318782" y="1776791"/>
                <a:ext cx="9144000" cy="3030101"/>
              </a:xfrm>
              <a:prstGeom prst="rect">
                <a:avLst/>
              </a:prstGeom>
            </p:spPr>
            <p:txBody>
              <a:bodyPr spcFirstLastPara="1" wrap="square" lIns="91425" tIns="91425" rIns="91425" bIns="91425" anchor="t" anchorCtr="0">
                <a:normAutofit/>
              </a:bodyPr>
              <a:lstStyle/>
              <a:p>
                <a:pPr marL="0" indent="0">
                  <a:buNone/>
                </a:pPr>
                <a:r>
                  <a:rPr lang="en-US" dirty="0"/>
                  <a:t>The expectation values (EV) of Hermitian operators follow the form:</a:t>
                </a:r>
              </a:p>
              <a:p>
                <a:pPr marL="0" indent="0">
                  <a:buNone/>
                </a:pPr>
                <a14:m>
                  <m:oMathPara xmlns:m="http://schemas.openxmlformats.org/officeDocument/2006/math">
                    <m:oMathParaPr>
                      <m:jc m:val="centerGroup"/>
                    </m:oMathParaPr>
                    <m:oMath xmlns:m="http://schemas.openxmlformats.org/officeDocument/2006/math">
                      <m:r>
                        <a:rPr lang="en-US" sz="1400" b="0" i="1" smtClean="0">
                          <a:solidFill>
                            <a:schemeClr val="accent6">
                              <a:lumMod val="75000"/>
                            </a:schemeClr>
                          </a:solidFill>
                          <a:latin typeface="Cambria Math" panose="02040503050406030204" pitchFamily="18" charset="0"/>
                        </a:rPr>
                        <m:t>&lt;</m:t>
                      </m:r>
                      <m:acc>
                        <m:accPr>
                          <m:chr m:val="̂"/>
                          <m:ctrlPr>
                            <a:rPr lang="ar-AE" sz="1400" b="0" i="1" smtClean="0">
                              <a:solidFill>
                                <a:schemeClr val="accent6">
                                  <a:lumMod val="75000"/>
                                </a:schemeClr>
                              </a:solidFill>
                              <a:latin typeface="Cambria Math" panose="02040503050406030204" pitchFamily="18" charset="0"/>
                            </a:rPr>
                          </m:ctrlPr>
                        </m:accPr>
                        <m:e>
                          <m:r>
                            <a:rPr lang="ar-AE" sz="1400" b="0" i="1" smtClean="0">
                              <a:solidFill>
                                <a:schemeClr val="accent6">
                                  <a:lumMod val="75000"/>
                                </a:schemeClr>
                              </a:solidFill>
                              <a:latin typeface="Cambria Math" panose="02040503050406030204" pitchFamily="18" charset="0"/>
                            </a:rPr>
                            <m:t>𝐴</m:t>
                          </m:r>
                        </m:e>
                      </m:acc>
                      <m:r>
                        <a:rPr lang="ar-AE" sz="1400" b="0" i="1" dirty="0" smtClean="0">
                          <a:solidFill>
                            <a:schemeClr val="accent6">
                              <a:lumMod val="75000"/>
                            </a:schemeClr>
                          </a:solidFill>
                          <a:latin typeface="Cambria Math" panose="02040503050406030204" pitchFamily="18" charset="0"/>
                        </a:rPr>
                        <m:t>&gt;</m:t>
                      </m:r>
                      <m:r>
                        <a:rPr lang="ar-AE" sz="1400" b="0" i="1" dirty="0" smtClean="0">
                          <a:latin typeface="Cambria Math" panose="02040503050406030204" pitchFamily="18" charset="0"/>
                        </a:rPr>
                        <m:t> =</m:t>
                      </m:r>
                      <m:f>
                        <m:fPr>
                          <m:ctrlPr>
                            <a:rPr lang="ar-AE" sz="1400" b="0" i="1" dirty="0" smtClean="0">
                              <a:latin typeface="Cambria Math" panose="02040503050406030204" pitchFamily="18" charset="0"/>
                            </a:rPr>
                          </m:ctrlPr>
                        </m:fPr>
                        <m:num>
                          <m:r>
                            <a:rPr lang="ar-AE" sz="1400" b="0" i="1" dirty="0" smtClean="0">
                              <a:latin typeface="Cambria Math" panose="02040503050406030204" pitchFamily="18" charset="0"/>
                            </a:rPr>
                            <m:t>1</m:t>
                          </m:r>
                        </m:num>
                        <m:den>
                          <m:r>
                            <a:rPr lang="ar-AE" sz="1400" b="0" i="1" dirty="0" smtClean="0">
                              <a:latin typeface="Cambria Math" panose="02040503050406030204" pitchFamily="18" charset="0"/>
                            </a:rPr>
                            <m:t>𝑍</m:t>
                          </m:r>
                        </m:den>
                      </m:f>
                      <m:r>
                        <a:rPr lang="ar-AE" sz="1400" b="0" i="1" dirty="0" smtClean="0">
                          <a:latin typeface="Cambria Math" panose="02040503050406030204" pitchFamily="18" charset="0"/>
                        </a:rPr>
                        <m:t>𝑇𝑟</m:t>
                      </m:r>
                      <m:d>
                        <m:dPr>
                          <m:begChr m:val="{"/>
                          <m:endChr m:val="}"/>
                          <m:ctrlPr>
                            <a:rPr lang="ar-AE" sz="1400" b="0" i="1" dirty="0" smtClean="0">
                              <a:latin typeface="Cambria Math" panose="02040503050406030204" pitchFamily="18" charset="0"/>
                            </a:rPr>
                          </m:ctrlPr>
                        </m:dPr>
                        <m:e>
                          <m:acc>
                            <m:accPr>
                              <m:chr m:val="̂"/>
                              <m:ctrlPr>
                                <a:rPr lang="ar-AE" sz="1400" b="0" i="1" dirty="0" smtClean="0">
                                  <a:latin typeface="Cambria Math" panose="02040503050406030204" pitchFamily="18" charset="0"/>
                                </a:rPr>
                              </m:ctrlPr>
                            </m:accPr>
                            <m:e>
                              <m:r>
                                <a:rPr lang="ar-AE" sz="1400" b="0" i="1" dirty="0" smtClean="0">
                                  <a:latin typeface="Cambria Math" panose="02040503050406030204" pitchFamily="18" charset="0"/>
                                </a:rPr>
                                <m:t>𝐴</m:t>
                              </m:r>
                            </m:e>
                          </m:acc>
                          <m:sSup>
                            <m:sSupPr>
                              <m:ctrlPr>
                                <a:rPr lang="ar-AE" sz="1400" b="0" i="1" dirty="0" smtClean="0">
                                  <a:latin typeface="Cambria Math" panose="02040503050406030204" pitchFamily="18" charset="0"/>
                                </a:rPr>
                              </m:ctrlPr>
                            </m:sSupPr>
                            <m:e>
                              <m:r>
                                <a:rPr lang="ar-AE" sz="1400" b="0" i="1" dirty="0" smtClean="0">
                                  <a:latin typeface="Cambria Math" panose="02040503050406030204" pitchFamily="18" charset="0"/>
                                </a:rPr>
                                <m:t>𝑒</m:t>
                              </m:r>
                            </m:e>
                            <m:sup>
                              <m:r>
                                <a:rPr lang="ar-AE" sz="1400" b="0" i="1" dirty="0" smtClean="0">
                                  <a:latin typeface="Cambria Math" panose="02040503050406030204" pitchFamily="18" charset="0"/>
                                </a:rPr>
                                <m:t>−</m:t>
                              </m:r>
                              <m:r>
                                <a:rPr lang="ar-AE" sz="1400" b="0" i="1" dirty="0" smtClean="0">
                                  <a:latin typeface="Cambria Math" panose="02040503050406030204" pitchFamily="18" charset="0"/>
                                </a:rPr>
                                <m:t>𝛽</m:t>
                              </m:r>
                              <m:acc>
                                <m:accPr>
                                  <m:chr m:val="̂"/>
                                  <m:ctrlPr>
                                    <a:rPr lang="ar-AE" sz="1400" b="0" i="1" dirty="0" smtClean="0">
                                      <a:latin typeface="Cambria Math" panose="02040503050406030204" pitchFamily="18" charset="0"/>
                                    </a:rPr>
                                  </m:ctrlPr>
                                </m:accPr>
                                <m:e>
                                  <m:r>
                                    <a:rPr lang="ar-AE" sz="1400" b="0" i="1" dirty="0" smtClean="0">
                                      <a:latin typeface="Cambria Math" panose="02040503050406030204" pitchFamily="18" charset="0"/>
                                    </a:rPr>
                                    <m:t>𝐻</m:t>
                                  </m:r>
                                </m:e>
                              </m:acc>
                            </m:sup>
                          </m:sSup>
                        </m:e>
                      </m:d>
                      <m:r>
                        <a:rPr lang="en-US" sz="1400" b="0" i="1" dirty="0" smtClean="0">
                          <a:latin typeface="Cambria Math" panose="02040503050406030204" pitchFamily="18" charset="0"/>
                        </a:rPr>
                        <m:t>=</m:t>
                      </m:r>
                      <m:f>
                        <m:fPr>
                          <m:ctrlPr>
                            <a:rPr lang="en-US" sz="1400" b="0" i="1" dirty="0" smtClean="0">
                              <a:latin typeface="Cambria Math" panose="02040503050406030204" pitchFamily="18" charset="0"/>
                            </a:rPr>
                          </m:ctrlPr>
                        </m:fPr>
                        <m:num>
                          <m:r>
                            <a:rPr lang="en-US" sz="1400" b="0" i="1" dirty="0" smtClean="0">
                              <a:latin typeface="Cambria Math" panose="02040503050406030204" pitchFamily="18" charset="0"/>
                            </a:rPr>
                            <m:t>1</m:t>
                          </m:r>
                        </m:num>
                        <m:den>
                          <m:r>
                            <a:rPr lang="en-US" sz="1400" b="0" i="1" dirty="0" smtClean="0">
                              <a:latin typeface="Cambria Math" panose="02040503050406030204" pitchFamily="18" charset="0"/>
                            </a:rPr>
                            <m:t>𝑍</m:t>
                          </m:r>
                        </m:den>
                      </m:f>
                      <m:nary>
                        <m:naryPr>
                          <m:limLoc m:val="undOvr"/>
                          <m:subHide m:val="on"/>
                          <m:supHide m:val="on"/>
                          <m:ctrlPr>
                            <a:rPr lang="en-US" sz="1400" b="0" i="1" dirty="0" smtClean="0">
                              <a:latin typeface="Cambria Math" panose="02040503050406030204" pitchFamily="18" charset="0"/>
                            </a:rPr>
                          </m:ctrlPr>
                        </m:naryPr>
                        <m:sub/>
                        <m:sup/>
                        <m:e>
                          <m:r>
                            <a:rPr lang="en-US" sz="1400" b="0" i="1" dirty="0" smtClean="0">
                              <a:latin typeface="Cambria Math" panose="02040503050406030204" pitchFamily="18" charset="0"/>
                            </a:rPr>
                            <m:t>𝑑𝑥</m:t>
                          </m:r>
                          <m:r>
                            <a:rPr lang="en-US" sz="1400" b="0" i="1" dirty="0" smtClean="0">
                              <a:latin typeface="Cambria Math" panose="02040503050406030204" pitchFamily="18" charset="0"/>
                            </a:rPr>
                            <m:t> </m:t>
                          </m:r>
                          <m:d>
                            <m:dPr>
                              <m:begChr m:val="⟨"/>
                              <m:endChr m:val="|"/>
                              <m:ctrlPr>
                                <a:rPr lang="en-US" sz="1400" b="0" i="1" dirty="0" smtClean="0">
                                  <a:latin typeface="Cambria Math" panose="02040503050406030204" pitchFamily="18" charset="0"/>
                                </a:rPr>
                              </m:ctrlPr>
                            </m:dPr>
                            <m:e>
                              <m:r>
                                <a:rPr lang="en-US" sz="1400" b="0" i="1" dirty="0" smtClean="0">
                                  <a:latin typeface="Cambria Math" panose="02040503050406030204" pitchFamily="18" charset="0"/>
                                </a:rPr>
                                <m:t>𝑥</m:t>
                              </m:r>
                            </m:e>
                          </m:d>
                        </m:e>
                      </m:nary>
                      <m:acc>
                        <m:accPr>
                          <m:chr m:val="̂"/>
                          <m:ctrlPr>
                            <a:rPr lang="en-US" sz="1400" b="0" i="1" dirty="0" smtClean="0">
                              <a:latin typeface="Cambria Math" panose="02040503050406030204" pitchFamily="18" charset="0"/>
                            </a:rPr>
                          </m:ctrlPr>
                        </m:accPr>
                        <m:e>
                          <m:r>
                            <a:rPr lang="en-US" sz="1400" b="0" i="1" dirty="0" smtClean="0">
                              <a:latin typeface="Cambria Math" panose="02040503050406030204" pitchFamily="18" charset="0"/>
                            </a:rPr>
                            <m:t>𝐴</m:t>
                          </m:r>
                        </m:e>
                      </m:acc>
                      <m:d>
                        <m:dPr>
                          <m:ctrlPr>
                            <a:rPr lang="en-US" sz="1400" b="0" i="1" dirty="0" smtClean="0">
                              <a:latin typeface="Cambria Math" panose="02040503050406030204" pitchFamily="18" charset="0"/>
                            </a:rPr>
                          </m:ctrlPr>
                        </m:dPr>
                        <m:e>
                          <m:r>
                            <a:rPr lang="en-US" sz="1400" b="0" i="1" dirty="0" smtClean="0">
                              <a:latin typeface="Cambria Math" panose="02040503050406030204" pitchFamily="18" charset="0"/>
                            </a:rPr>
                            <m:t>𝑥</m:t>
                          </m:r>
                        </m:e>
                      </m:d>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𝑒</m:t>
                          </m:r>
                        </m:e>
                        <m:sup>
                          <m:r>
                            <a:rPr lang="en-US" sz="1400" b="0" i="1" dirty="0" smtClean="0">
                              <a:latin typeface="Cambria Math" panose="02040503050406030204" pitchFamily="18" charset="0"/>
                            </a:rPr>
                            <m:t>−</m:t>
                          </m:r>
                          <m:r>
                            <a:rPr lang="en-US" sz="1400" b="0" i="1" dirty="0" smtClean="0">
                              <a:latin typeface="Cambria Math" panose="02040503050406030204" pitchFamily="18" charset="0"/>
                            </a:rPr>
                            <m:t>𝛽</m:t>
                          </m:r>
                          <m:acc>
                            <m:accPr>
                              <m:chr m:val="̂"/>
                              <m:ctrlPr>
                                <a:rPr lang="en-US" sz="1400" b="0" i="1" dirty="0" smtClean="0">
                                  <a:latin typeface="Cambria Math" panose="02040503050406030204" pitchFamily="18" charset="0"/>
                                </a:rPr>
                              </m:ctrlPr>
                            </m:accPr>
                            <m:e>
                              <m:r>
                                <a:rPr lang="en-US" sz="1400" b="0" i="1" dirty="0" smtClean="0">
                                  <a:latin typeface="Cambria Math" panose="02040503050406030204" pitchFamily="18" charset="0"/>
                                </a:rPr>
                                <m:t>𝐻</m:t>
                              </m:r>
                            </m:e>
                          </m:acc>
                        </m:sup>
                      </m:sSup>
                      <m:d>
                        <m:dPr>
                          <m:begChr m:val="|"/>
                          <m:endChr m:val="⟩"/>
                          <m:ctrlPr>
                            <a:rPr lang="en-US" sz="1400" b="0" i="1" dirty="0" smtClean="0">
                              <a:latin typeface="Cambria Math" panose="02040503050406030204" pitchFamily="18" charset="0"/>
                            </a:rPr>
                          </m:ctrlPr>
                        </m:dPr>
                        <m:e>
                          <m:r>
                            <a:rPr lang="en-US" sz="1400" b="0" i="1" dirty="0" smtClean="0">
                              <a:latin typeface="Cambria Math" panose="02040503050406030204" pitchFamily="18" charset="0"/>
                            </a:rPr>
                            <m:t>𝑥</m:t>
                          </m:r>
                        </m:e>
                      </m:d>
                      <m:limUpp>
                        <m:limUppPr>
                          <m:ctrlPr>
                            <a:rPr lang="en-US" sz="1400" b="1" i="1" dirty="0" smtClean="0">
                              <a:solidFill>
                                <a:srgbClr val="FF0000"/>
                              </a:solidFill>
                              <a:latin typeface="Cambria Math" panose="02040503050406030204" pitchFamily="18" charset="0"/>
                            </a:rPr>
                          </m:ctrlPr>
                        </m:limUppPr>
                        <m:e>
                          <m:groupChr>
                            <m:groupChrPr>
                              <m:chr m:val="⏞"/>
                              <m:pos m:val="top"/>
                              <m:vertJc m:val="bot"/>
                              <m:ctrlPr>
                                <a:rPr lang="en-US" sz="1400" b="1" i="1" dirty="0" smtClean="0">
                                  <a:solidFill>
                                    <a:srgbClr val="FF0000"/>
                                  </a:solidFill>
                                  <a:latin typeface="Cambria Math" panose="02040503050406030204" pitchFamily="18" charset="0"/>
                                </a:rPr>
                              </m:ctrlPr>
                            </m:groupChrPr>
                            <m:e>
                              <m:r>
                                <m:rPr>
                                  <m:brk/>
                                </m:rPr>
                                <a:rPr lang="en-US" sz="1400" b="1" i="1" dirty="0" smtClean="0">
                                  <a:solidFill>
                                    <a:srgbClr val="FF0000"/>
                                  </a:solidFill>
                                  <a:latin typeface="Cambria Math" panose="02040503050406030204" pitchFamily="18" charset="0"/>
                                </a:rPr>
                                <m:t>=</m:t>
                              </m:r>
                            </m:e>
                          </m:groupChr>
                        </m:e>
                        <m:lim>
                          <m:r>
                            <a:rPr lang="en-US" sz="1400" b="1" i="1" dirty="0" smtClean="0">
                              <a:solidFill>
                                <a:srgbClr val="FF0000"/>
                              </a:solidFill>
                              <a:latin typeface="Cambria Math" panose="02040503050406030204" pitchFamily="18" charset="0"/>
                            </a:rPr>
                            <m:t>∗</m:t>
                          </m:r>
                        </m:lim>
                      </m:limUpp>
                      <m:limLow>
                        <m:limLowPr>
                          <m:ctrlPr>
                            <a:rPr lang="en-US" sz="1600" i="1">
                              <a:latin typeface="Cambria Math" panose="02040503050406030204" pitchFamily="18" charset="0"/>
                            </a:rPr>
                          </m:ctrlPr>
                        </m:limLowPr>
                        <m:e>
                          <m:r>
                            <m:rPr>
                              <m:sty m:val="p"/>
                            </m:rPr>
                            <a:rPr lang="en-US" sz="1600">
                              <a:latin typeface="Cambria Math" panose="02040503050406030204" pitchFamily="18" charset="0"/>
                            </a:rPr>
                            <m:t>lim</m:t>
                          </m:r>
                        </m:e>
                        <m:lim>
                          <m:r>
                            <a:rPr lang="en-US" sz="1600" i="1">
                              <a:latin typeface="Cambria Math" panose="02040503050406030204" pitchFamily="18" charset="0"/>
                            </a:rPr>
                            <m:t>𝑃</m:t>
                          </m:r>
                          <m:r>
                            <a:rPr lang="en-US" sz="1600" i="1">
                              <a:latin typeface="Cambria Math" panose="02040503050406030204" pitchFamily="18" charset="0"/>
                            </a:rPr>
                            <m:t>→</m:t>
                          </m:r>
                          <m:r>
                            <a:rPr lang="en-US" sz="1600" i="1">
                              <a:latin typeface="Cambria Math" panose="02040503050406030204" pitchFamily="18" charset="0"/>
                            </a:rPr>
                            <m:t>∞</m:t>
                          </m:r>
                        </m:lim>
                      </m:limLow>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𝑍</m:t>
                          </m:r>
                        </m:den>
                      </m:f>
                      <m:r>
                        <a:rPr lang="en-US" sz="1600" i="1">
                          <a:latin typeface="Cambria Math" panose="02040503050406030204" pitchFamily="18" charset="0"/>
                        </a:rPr>
                        <m:t> </m:t>
                      </m:r>
                      <m:nary>
                        <m:naryPr>
                          <m:limLoc m:val="undOvr"/>
                          <m:subHide m:val="on"/>
                          <m:supHide m:val="on"/>
                          <m:ctrlPr>
                            <a:rPr lang="en-US" sz="1600" i="1">
                              <a:latin typeface="Cambria Math" panose="02040503050406030204" pitchFamily="18" charset="0"/>
                            </a:rPr>
                          </m:ctrlPr>
                        </m:naryPr>
                        <m:sub/>
                        <m:sup/>
                        <m:e>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𝑞</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𝑞</m:t>
                              </m:r>
                            </m:e>
                            <m:sub>
                              <m:r>
                                <a:rPr lang="en-US" sz="1600" i="1">
                                  <a:latin typeface="Cambria Math" panose="02040503050406030204" pitchFamily="18" charset="0"/>
                                </a:rPr>
                                <m:t>𝑃</m:t>
                              </m:r>
                            </m:sub>
                          </m:sSub>
                          <m:f>
                            <m:fPr>
                              <m:ctrlPr>
                                <a:rPr lang="en-US" sz="1600" i="1" smtClean="0">
                                  <a:solidFill>
                                    <a:schemeClr val="accent6">
                                      <a:lumMod val="75000"/>
                                    </a:schemeClr>
                                  </a:solidFill>
                                  <a:latin typeface="Cambria Math" panose="02040503050406030204" pitchFamily="18" charset="0"/>
                                </a:rPr>
                              </m:ctrlPr>
                            </m:fPr>
                            <m:num>
                              <m:r>
                                <a:rPr lang="en-US" sz="1600" i="1">
                                  <a:solidFill>
                                    <a:schemeClr val="accent6">
                                      <a:lumMod val="75000"/>
                                    </a:schemeClr>
                                  </a:solidFill>
                                  <a:latin typeface="Cambria Math" panose="02040503050406030204" pitchFamily="18" charset="0"/>
                                </a:rPr>
                                <m:t>1</m:t>
                              </m:r>
                            </m:num>
                            <m:den>
                              <m:r>
                                <a:rPr lang="en-US" sz="1600" i="1">
                                  <a:solidFill>
                                    <a:schemeClr val="accent6">
                                      <a:lumMod val="75000"/>
                                    </a:schemeClr>
                                  </a:solidFill>
                                  <a:latin typeface="Cambria Math" panose="02040503050406030204" pitchFamily="18" charset="0"/>
                                </a:rPr>
                                <m:t>𝑃</m:t>
                              </m:r>
                            </m:den>
                          </m:f>
                          <m:nary>
                            <m:naryPr>
                              <m:chr m:val="∑"/>
                              <m:ctrlPr>
                                <a:rPr lang="en-US" sz="1600" i="1">
                                  <a:solidFill>
                                    <a:schemeClr val="accent6">
                                      <a:lumMod val="75000"/>
                                    </a:schemeClr>
                                  </a:solidFill>
                                  <a:latin typeface="Cambria Math" panose="02040503050406030204" pitchFamily="18" charset="0"/>
                                </a:rPr>
                              </m:ctrlPr>
                            </m:naryPr>
                            <m:sub>
                              <m:r>
                                <m:rPr>
                                  <m:brk m:alnAt="23"/>
                                </m:rPr>
                                <a:rPr lang="en-US" sz="1600" i="1">
                                  <a:solidFill>
                                    <a:schemeClr val="accent6">
                                      <a:lumMod val="75000"/>
                                    </a:schemeClr>
                                  </a:solidFill>
                                  <a:latin typeface="Cambria Math" panose="02040503050406030204" pitchFamily="18" charset="0"/>
                                </a:rPr>
                                <m:t>𝑘</m:t>
                              </m:r>
                              <m:r>
                                <a:rPr lang="en-US" sz="1600" i="1">
                                  <a:solidFill>
                                    <a:schemeClr val="accent6">
                                      <a:lumMod val="75000"/>
                                    </a:schemeClr>
                                  </a:solidFill>
                                  <a:latin typeface="Cambria Math" panose="02040503050406030204" pitchFamily="18" charset="0"/>
                                </a:rPr>
                                <m:t>=</m:t>
                              </m:r>
                              <m:r>
                                <m:rPr>
                                  <m:brk m:alnAt="23"/>
                                </m:rPr>
                                <a:rPr lang="en-US" sz="1600" i="1">
                                  <a:solidFill>
                                    <a:schemeClr val="accent6">
                                      <a:lumMod val="75000"/>
                                    </a:schemeClr>
                                  </a:solidFill>
                                  <a:latin typeface="Cambria Math" panose="02040503050406030204" pitchFamily="18" charset="0"/>
                                </a:rPr>
                                <m:t>1</m:t>
                              </m:r>
                            </m:sub>
                            <m:sup>
                              <m:r>
                                <a:rPr lang="en-US" sz="1600" i="1">
                                  <a:solidFill>
                                    <a:schemeClr val="accent6">
                                      <a:lumMod val="75000"/>
                                    </a:schemeClr>
                                  </a:solidFill>
                                  <a:latin typeface="Cambria Math" panose="02040503050406030204" pitchFamily="18" charset="0"/>
                                </a:rPr>
                                <m:t>𝑃</m:t>
                              </m:r>
                            </m:sup>
                            <m:e>
                              <m:r>
                                <a:rPr lang="en-US" sz="1600" i="1">
                                  <a:solidFill>
                                    <a:schemeClr val="accent6">
                                      <a:lumMod val="75000"/>
                                    </a:schemeClr>
                                  </a:solidFill>
                                  <a:latin typeface="Cambria Math" panose="02040503050406030204" pitchFamily="18" charset="0"/>
                                </a:rPr>
                                <m:t>𝐴</m:t>
                              </m:r>
                              <m:r>
                                <a:rPr lang="en-US" sz="1600" i="1">
                                  <a:solidFill>
                                    <a:schemeClr val="accent6">
                                      <a:lumMod val="75000"/>
                                    </a:schemeClr>
                                  </a:solidFill>
                                  <a:latin typeface="Cambria Math" panose="02040503050406030204" pitchFamily="18" charset="0"/>
                                </a:rPr>
                                <m:t>(</m:t>
                              </m:r>
                              <m:sSub>
                                <m:sSubPr>
                                  <m:ctrlPr>
                                    <a:rPr lang="en-US" sz="1600" i="1">
                                      <a:solidFill>
                                        <a:schemeClr val="accent6">
                                          <a:lumMod val="75000"/>
                                        </a:schemeClr>
                                      </a:solidFill>
                                      <a:latin typeface="Cambria Math" panose="02040503050406030204" pitchFamily="18" charset="0"/>
                                    </a:rPr>
                                  </m:ctrlPr>
                                </m:sSubPr>
                                <m:e>
                                  <m:r>
                                    <a:rPr lang="en-US" sz="1600" i="1">
                                      <a:solidFill>
                                        <a:schemeClr val="accent6">
                                          <a:lumMod val="75000"/>
                                        </a:schemeClr>
                                      </a:solidFill>
                                      <a:latin typeface="Cambria Math" panose="02040503050406030204" pitchFamily="18" charset="0"/>
                                    </a:rPr>
                                    <m:t>𝑥</m:t>
                                  </m:r>
                                </m:e>
                                <m:sub>
                                  <m:r>
                                    <a:rPr lang="en-US" sz="1600" i="1">
                                      <a:solidFill>
                                        <a:schemeClr val="accent6">
                                          <a:lumMod val="75000"/>
                                        </a:schemeClr>
                                      </a:solidFill>
                                      <a:latin typeface="Cambria Math" panose="02040503050406030204" pitchFamily="18" charset="0"/>
                                    </a:rPr>
                                    <m:t>𝑘</m:t>
                                  </m:r>
                                </m:sub>
                              </m:sSub>
                              <m:r>
                                <a:rPr lang="en-US" sz="1600" i="1">
                                  <a:solidFill>
                                    <a:schemeClr val="accent6">
                                      <a:lumMod val="75000"/>
                                    </a:schemeClr>
                                  </a:solidFill>
                                  <a:latin typeface="Cambria Math" panose="02040503050406030204" pitchFamily="18" charset="0"/>
                                </a:rPr>
                                <m:t>)</m:t>
                              </m:r>
                            </m:e>
                          </m:nary>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r>
                                <a:rPr lang="en-US" sz="1600" i="1">
                                  <a:latin typeface="Cambria Math" panose="02040503050406030204" pitchFamily="18" charset="0"/>
                                </a:rPr>
                                <m:t>𝛽</m:t>
                              </m:r>
                              <m:r>
                                <a:rPr lang="en-US" sz="1600" i="1">
                                  <a:latin typeface="Cambria Math" panose="02040503050406030204" pitchFamily="18" charset="0"/>
                                </a:rPr>
                                <m:t>𝐻</m:t>
                              </m:r>
                              <m:d>
                                <m:dPr>
                                  <m:ctrlPr>
                                    <a:rPr lang="en-US"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𝑝</m:t>
                                  </m:r>
                                </m:e>
                              </m:d>
                            </m:sup>
                          </m:sSup>
                        </m:e>
                      </m:nary>
                    </m:oMath>
                  </m:oMathPara>
                </a14:m>
                <a:endParaRPr lang="en-US" b="0" dirty="0"/>
              </a:p>
              <a:p>
                <a:pPr marL="0" indent="0">
                  <a:buNone/>
                </a:pPr>
                <a:endParaRPr lang="en-US" dirty="0"/>
              </a:p>
              <a:p>
                <a:pPr marL="0" indent="0">
                  <a:buNone/>
                </a:pPr>
                <a:r>
                  <a:rPr lang="en-US" dirty="0"/>
                  <a:t>Since it is not a simple process to calculate these EV, through PIMD, an average over time of an estimator for the observable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oMath>
                </a14:m>
                <a:r>
                  <a:rPr lang="en-US" dirty="0"/>
                  <a:t> can be evaluated instead:  </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accent6">
                              <a:lumMod val="75000"/>
                            </a:schemeClr>
                          </a:solidFill>
                          <a:latin typeface="Cambria Math" panose="02040503050406030204" pitchFamily="18" charset="0"/>
                        </a:rPr>
                        <m:t>&lt;</m:t>
                      </m:r>
                      <m:acc>
                        <m:accPr>
                          <m:chr m:val="̂"/>
                          <m:ctrlPr>
                            <a:rPr lang="en-US" b="0" i="1" smtClean="0">
                              <a:solidFill>
                                <a:schemeClr val="accent6">
                                  <a:lumMod val="75000"/>
                                </a:schemeClr>
                              </a:solidFill>
                              <a:latin typeface="Cambria Math" panose="02040503050406030204" pitchFamily="18" charset="0"/>
                            </a:rPr>
                          </m:ctrlPr>
                        </m:accPr>
                        <m:e>
                          <m:r>
                            <a:rPr lang="en-US" b="0" i="1" smtClean="0">
                              <a:solidFill>
                                <a:schemeClr val="accent6">
                                  <a:lumMod val="75000"/>
                                </a:schemeClr>
                              </a:solidFill>
                              <a:latin typeface="Cambria Math" panose="02040503050406030204" pitchFamily="18" charset="0"/>
                            </a:rPr>
                            <m:t>𝐴</m:t>
                          </m:r>
                        </m:e>
                      </m:acc>
                      <m:r>
                        <a:rPr lang="en-US" b="0" i="1" dirty="0" smtClean="0">
                          <a:solidFill>
                            <a:schemeClr val="accent6">
                              <a:lumMod val="75000"/>
                            </a:schemeClr>
                          </a:solidFill>
                          <a:latin typeface="Cambria Math" panose="02040503050406030204" pitchFamily="18" charset="0"/>
                        </a:rPr>
                        <m:t>&gt; </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𝑇</m:t>
                          </m:r>
                        </m:den>
                      </m:f>
                      <m:nary>
                        <m:naryPr>
                          <m:ctrlPr>
                            <a:rPr lang="en-US" b="0"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r>
                            <a:rPr lang="en-US" b="0" i="1" dirty="0" smtClean="0">
                              <a:latin typeface="Cambria Math" panose="02040503050406030204" pitchFamily="18" charset="0"/>
                            </a:rPr>
                            <m:t>𝑇</m:t>
                          </m:r>
                        </m:sup>
                        <m:e>
                          <m:r>
                            <a:rPr lang="en-US" b="0" i="1" dirty="0" smtClean="0">
                              <a:latin typeface="Cambria Math" panose="02040503050406030204" pitchFamily="18" charset="0"/>
                            </a:rPr>
                            <m:t>𝑑𝑡</m:t>
                          </m:r>
                          <m:r>
                            <a:rPr lang="en-US" b="0" i="1" dirty="0" smtClean="0">
                              <a:latin typeface="Cambria Math" panose="02040503050406030204" pitchFamily="18" charset="0"/>
                            </a:rPr>
                            <m:t> </m:t>
                          </m:r>
                          <m:sSub>
                            <m:sSubPr>
                              <m:ctrlPr>
                                <a:rPr lang="en-US" b="0" i="1" dirty="0" smtClean="0">
                                  <a:solidFill>
                                    <a:schemeClr val="accent6">
                                      <a:lumMod val="75000"/>
                                    </a:schemeClr>
                                  </a:solidFill>
                                  <a:latin typeface="Cambria Math" panose="02040503050406030204" pitchFamily="18" charset="0"/>
                                </a:rPr>
                              </m:ctrlPr>
                            </m:sSubPr>
                            <m:e>
                              <m:r>
                                <a:rPr lang="en-US" b="0" i="1" dirty="0" smtClean="0">
                                  <a:solidFill>
                                    <a:schemeClr val="accent6">
                                      <a:lumMod val="75000"/>
                                    </a:schemeClr>
                                  </a:solidFill>
                                  <a:latin typeface="Cambria Math" panose="02040503050406030204" pitchFamily="18" charset="0"/>
                                </a:rPr>
                                <m:t>𝐴</m:t>
                              </m:r>
                            </m:e>
                            <m:sub>
                              <m:r>
                                <a:rPr lang="en-US" b="0" i="1" dirty="0" smtClean="0">
                                  <a:solidFill>
                                    <a:schemeClr val="accent6">
                                      <a:lumMod val="75000"/>
                                    </a:schemeClr>
                                  </a:solidFill>
                                  <a:latin typeface="Cambria Math" panose="02040503050406030204" pitchFamily="18" charset="0"/>
                                </a:rPr>
                                <m:t>𝑃</m:t>
                              </m:r>
                            </m:sub>
                          </m:sSub>
                          <m:r>
                            <a:rPr lang="en-US" b="0" i="1" dirty="0" smtClean="0">
                              <a:solidFill>
                                <a:schemeClr val="accent6">
                                  <a:lumMod val="75000"/>
                                </a:schemeClr>
                              </a:solidFill>
                              <a:latin typeface="Cambria Math" panose="02040503050406030204" pitchFamily="18" charset="0"/>
                            </a:rPr>
                            <m:t>(</m:t>
                          </m:r>
                          <m:r>
                            <a:rPr lang="en-US" b="0" i="1" dirty="0" smtClean="0">
                              <a:solidFill>
                                <a:schemeClr val="accent6">
                                  <a:lumMod val="75000"/>
                                </a:schemeClr>
                              </a:solidFill>
                              <a:latin typeface="Cambria Math" panose="02040503050406030204" pitchFamily="18" charset="0"/>
                            </a:rPr>
                            <m:t>𝑡</m:t>
                          </m:r>
                          <m:r>
                            <a:rPr lang="en-US" b="0" i="1" dirty="0" smtClean="0">
                              <a:solidFill>
                                <a:schemeClr val="accent6">
                                  <a:lumMod val="75000"/>
                                </a:schemeClr>
                              </a:solidFill>
                              <a:latin typeface="Cambria Math" panose="02040503050406030204" pitchFamily="18" charset="0"/>
                            </a:rPr>
                            <m:t>)</m:t>
                          </m:r>
                        </m:e>
                      </m:nary>
                    </m:oMath>
                  </m:oMathPara>
                </a14:m>
                <a:endParaRPr lang="en-US" b="0" dirty="0"/>
              </a:p>
              <a:p>
                <a:pPr marL="0" indent="0">
                  <a:buNone/>
                </a:pPr>
                <a:endParaRPr lang="en-US" b="0"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𝑝</m:t>
                        </m:r>
                      </m:sub>
                    </m:sSub>
                  </m:oMath>
                </a14:m>
                <a:r>
                  <a:rPr lang="en-US" dirty="0"/>
                  <a:t> is  a PIMD </a:t>
                </a:r>
                <a:r>
                  <a:rPr lang="en-US" b="1" dirty="0"/>
                  <a:t>estimator</a:t>
                </a:r>
                <a:r>
                  <a:rPr lang="en-US" dirty="0"/>
                  <a:t> for the observable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oMath>
                </a14:m>
                <a:r>
                  <a:rPr lang="en-US" dirty="0"/>
                  <a:t>. </a:t>
                </a:r>
              </a:p>
            </p:txBody>
          </p:sp>
        </mc:Choice>
        <mc:Fallback xmlns="">
          <p:sp>
            <p:nvSpPr>
              <p:cNvPr id="165" name="Google Shape;165;p24"/>
              <p:cNvSpPr txBox="1">
                <a:spLocks noGrp="1" noRot="1" noChangeAspect="1" noMove="1" noResize="1" noEditPoints="1" noAdjustHandles="1" noChangeArrowheads="1" noChangeShapeType="1" noTextEdit="1"/>
              </p:cNvSpPr>
              <p:nvPr>
                <p:ph type="body" idx="1"/>
              </p:nvPr>
            </p:nvSpPr>
            <p:spPr>
              <a:xfrm>
                <a:off x="318782" y="1776791"/>
                <a:ext cx="9144000" cy="3030101"/>
              </a:xfrm>
              <a:prstGeom prst="rect">
                <a:avLst/>
              </a:prstGeom>
              <a:blipFill>
                <a:blip r:embed="rId3"/>
                <a:stretch>
                  <a:fillRect l="-67"/>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727650" y="115434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Estimators</a:t>
            </a:r>
            <a:endParaRPr dirty="0"/>
          </a:p>
        </p:txBody>
      </p:sp>
      <mc:AlternateContent xmlns:mc="http://schemas.openxmlformats.org/markup-compatibility/2006" xmlns:a14="http://schemas.microsoft.com/office/drawing/2010/main">
        <mc:Choice Requires="a14">
          <p:sp>
            <p:nvSpPr>
              <p:cNvPr id="165" name="Google Shape;165;p24"/>
              <p:cNvSpPr txBox="1">
                <a:spLocks noGrp="1"/>
              </p:cNvSpPr>
              <p:nvPr>
                <p:ph type="body" idx="1"/>
              </p:nvPr>
            </p:nvSpPr>
            <p:spPr>
              <a:xfrm>
                <a:off x="511729" y="1564482"/>
                <a:ext cx="8338656" cy="3519246"/>
              </a:xfrm>
              <a:prstGeom prst="rect">
                <a:avLst/>
              </a:prstGeom>
            </p:spPr>
            <p:txBody>
              <a:bodyPr spcFirstLastPara="1" wrap="square" lIns="91425" tIns="91425" rIns="91425" bIns="91425" anchor="t" anchorCtr="0">
                <a:normAutofit/>
              </a:bodyPr>
              <a:lstStyle/>
              <a:p>
                <a:pPr marL="0" indent="0">
                  <a:buNone/>
                </a:pPr>
                <a:endParaRPr lang="en-US" dirty="0"/>
              </a:p>
              <a:p>
                <a:pPr marL="0" indent="0">
                  <a:buNone/>
                </a:pPr>
                <a:r>
                  <a:rPr lang="en-US" dirty="0"/>
                  <a:t>Observables that are only a function of position, their estimator is of the form:</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𝑃</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𝑃</m:t>
                          </m:r>
                        </m:sup>
                        <m:e>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oMath>
                  </m:oMathPara>
                </a14:m>
                <a:endParaRPr lang="en-US" dirty="0"/>
              </a:p>
              <a:p>
                <a:pPr marL="0" indent="0">
                  <a:buNone/>
                </a:pPr>
                <a:r>
                  <a:rPr lang="en-US" dirty="0"/>
                  <a:t>Thus, the harmonic oscillator potential is of that form.</a:t>
                </a:r>
              </a:p>
              <a:p>
                <a:pPr marL="0" indent="0">
                  <a:buNone/>
                </a:pPr>
                <a:endParaRPr lang="en-US" dirty="0"/>
              </a:p>
              <a:p>
                <a:pPr marL="0" indent="0">
                  <a:buNone/>
                </a:pPr>
                <a:endParaRPr lang="en-US" dirty="0"/>
              </a:p>
              <a:p>
                <a:pPr marL="0" indent="0">
                  <a:buNone/>
                </a:pPr>
                <a:r>
                  <a:rPr lang="en-US" dirty="0"/>
                  <a:t>In the other hand, the kinetic energy depends on the momentum, therefore its estimator will be another. The estimator for the kinetic energy observable, is the </a:t>
                </a:r>
                <a:r>
                  <a:rPr lang="en-US" b="1" dirty="0"/>
                  <a:t>primitive estimator:</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𝑝𝑟𝑖𝑚</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num>
                        <m:den>
                          <m:r>
                            <a:rPr lang="en-US" b="0" i="1" smtClean="0">
                              <a:latin typeface="Cambria Math" panose="02040503050406030204" pitchFamily="18" charset="0"/>
                            </a:rPr>
                            <m:t>2</m:t>
                          </m:r>
                          <m:r>
                            <a:rPr lang="en-US" b="0" i="1" smtClean="0">
                              <a:latin typeface="Cambria Math" panose="02040503050406030204" pitchFamily="18" charset="0"/>
                            </a:rPr>
                            <m:t>𝛽</m:t>
                          </m:r>
                        </m:den>
                      </m:f>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𝜔</m:t>
                              </m:r>
                            </m:e>
                            <m:sub>
                              <m:r>
                                <a:rPr lang="en-US" b="0" i="1" smtClean="0">
                                  <a:latin typeface="Cambria Math" panose="02040503050406030204" pitchFamily="18" charset="0"/>
                                </a:rPr>
                                <m:t>𝑃</m:t>
                              </m:r>
                            </m:sub>
                            <m:sup>
                              <m:r>
                                <a:rPr lang="en-US" b="0" i="1" smtClean="0">
                                  <a:latin typeface="Cambria Math" panose="02040503050406030204" pitchFamily="18" charset="0"/>
                                </a:rPr>
                                <m:t>2</m:t>
                              </m:r>
                            </m:sup>
                          </m:sSubSup>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𝑃</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e>
                          </m:nary>
                        </m:e>
                      </m:d>
                    </m:oMath>
                  </m:oMathPara>
                </a14:m>
                <a:endParaRPr lang="en-US" dirty="0"/>
              </a:p>
            </p:txBody>
          </p:sp>
        </mc:Choice>
        <mc:Fallback xmlns="">
          <p:sp>
            <p:nvSpPr>
              <p:cNvPr id="165" name="Google Shape;165;p24"/>
              <p:cNvSpPr txBox="1">
                <a:spLocks noGrp="1" noRot="1" noChangeAspect="1" noMove="1" noResize="1" noEditPoints="1" noAdjustHandles="1" noChangeArrowheads="1" noChangeShapeType="1" noTextEdit="1"/>
              </p:cNvSpPr>
              <p:nvPr>
                <p:ph type="body" idx="1"/>
              </p:nvPr>
            </p:nvSpPr>
            <p:spPr>
              <a:xfrm>
                <a:off x="511729" y="1564482"/>
                <a:ext cx="8338656" cy="3519246"/>
              </a:xfrm>
              <a:prstGeom prst="rect">
                <a:avLst/>
              </a:prstGeom>
              <a:blipFill>
                <a:blip r:embed="rId3"/>
                <a:stretch>
                  <a:fillRect l="-146"/>
                </a:stretch>
              </a:blipFill>
            </p:spPr>
            <p:txBody>
              <a:bodyPr/>
              <a:lstStyle/>
              <a:p>
                <a:r>
                  <a:rPr lang="en-US">
                    <a:noFill/>
                  </a:rPr>
                  <a:t> </a:t>
                </a:r>
              </a:p>
            </p:txBody>
          </p:sp>
        </mc:Fallback>
      </mc:AlternateContent>
    </p:spTree>
    <p:extLst>
      <p:ext uri="{BB962C8B-B14F-4D97-AF65-F5344CB8AC3E}">
        <p14:creationId xmlns:p14="http://schemas.microsoft.com/office/powerpoint/2010/main" val="1664518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5" name="Google Shape;165;p24"/>
              <p:cNvSpPr txBox="1">
                <a:spLocks noGrp="1"/>
              </p:cNvSpPr>
              <p:nvPr>
                <p:ph type="body" idx="1"/>
              </p:nvPr>
            </p:nvSpPr>
            <p:spPr>
              <a:xfrm>
                <a:off x="267350" y="1450180"/>
                <a:ext cx="8713800" cy="3521869"/>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dirty="0"/>
                  <a:t>The primitive estimator suffers from </a:t>
                </a:r>
                <a:r>
                  <a:rPr lang="en-US" b="1" dirty="0"/>
                  <a:t>large fluctuations </a:t>
                </a:r>
                <a:r>
                  <a:rPr lang="en-US" dirty="0"/>
                  <a:t>in the kinetic energy due to its linear dependance on </a:t>
                </a:r>
                <a14:m>
                  <m:oMath xmlns:m="http://schemas.openxmlformats.org/officeDocument/2006/math">
                    <m:r>
                      <a:rPr lang="en-US" i="1" dirty="0" smtClean="0">
                        <a:latin typeface="Cambria Math" panose="02040503050406030204" pitchFamily="18" charset="0"/>
                      </a:rPr>
                      <m:t>𝑃</m:t>
                    </m:r>
                  </m:oMath>
                </a14:m>
                <a:r>
                  <a:rPr lang="en-US" dirty="0"/>
                  <a:t> (difficult to converge). </a:t>
                </a:r>
              </a:p>
              <a:p>
                <a:pPr marL="0" lvl="0" indent="0" algn="l" rtl="0">
                  <a:spcBef>
                    <a:spcPts val="1200"/>
                  </a:spcBef>
                  <a:spcAft>
                    <a:spcPts val="0"/>
                  </a:spcAft>
                  <a:buNone/>
                </a:pPr>
                <a:r>
                  <a:rPr lang="en-US" dirty="0"/>
                  <a:t>A solution to this problem is to employ the virial theorem, obtaining the </a:t>
                </a:r>
                <a:r>
                  <a:rPr lang="en-US" b="1" dirty="0"/>
                  <a:t>virial estimator </a:t>
                </a:r>
                <a:r>
                  <a:rPr lang="en-US" dirty="0"/>
                  <a:t>. This lowers the variance and therefore better convergence behavior than the primitive estimator. </a:t>
                </a:r>
              </a:p>
              <a:p>
                <a:pPr marL="0" lvl="0" indent="0">
                  <a:spcBef>
                    <a:spcPts val="1200"/>
                  </a:spcBef>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𝑣𝑖𝑟</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𝑃</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𝑃</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𝑈</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den>
                              </m:f>
                            </m:e>
                          </m:nary>
                        </m:e>
                      </m:d>
                    </m:oMath>
                  </m:oMathPara>
                </a14:m>
                <a:endParaRPr lang="en-US" dirty="0"/>
              </a:p>
              <a:p>
                <a:pPr marL="0" lvl="0" indent="0" algn="l" rtl="0">
                  <a:spcBef>
                    <a:spcPts val="1200"/>
                  </a:spcBef>
                  <a:spcAft>
                    <a:spcPts val="1200"/>
                  </a:spcAft>
                  <a:buNone/>
                </a:pPr>
                <a:r>
                  <a:rPr lang="en-US" dirty="0"/>
                  <a:t>The fluctuations in the viral estimator are insensitive to the number of beads.</a:t>
                </a:r>
              </a:p>
              <a:p>
                <a:pPr marL="0" lvl="0" indent="0" algn="l" rtl="0">
                  <a:spcBef>
                    <a:spcPts val="1200"/>
                  </a:spcBef>
                  <a:spcAft>
                    <a:spcPts val="1200"/>
                  </a:spcAft>
                  <a:buNone/>
                </a:pPr>
                <a:r>
                  <a:rPr lang="en-US" dirty="0"/>
                  <a:t> Nevertheless, the cumulative averages between the two estimators agree for all number of beads, hence one should monitor both estimators and ensure that they agree.  </a:t>
                </a:r>
                <a:endParaRPr dirty="0"/>
              </a:p>
            </p:txBody>
          </p:sp>
        </mc:Choice>
        <mc:Fallback xmlns="">
          <p:sp>
            <p:nvSpPr>
              <p:cNvPr id="165" name="Google Shape;165;p24"/>
              <p:cNvSpPr txBox="1">
                <a:spLocks noGrp="1" noRot="1" noChangeAspect="1" noMove="1" noResize="1" noEditPoints="1" noAdjustHandles="1" noChangeArrowheads="1" noChangeShapeType="1" noTextEdit="1"/>
              </p:cNvSpPr>
              <p:nvPr>
                <p:ph type="body" idx="1"/>
              </p:nvPr>
            </p:nvSpPr>
            <p:spPr>
              <a:xfrm>
                <a:off x="267350" y="1450180"/>
                <a:ext cx="8713800" cy="3521869"/>
              </a:xfrm>
              <a:prstGeom prst="rect">
                <a:avLst/>
              </a:prstGeom>
              <a:blipFill>
                <a:blip r:embed="rId3"/>
                <a:stretch>
                  <a:fillRect l="-140"/>
                </a:stretch>
              </a:blipFill>
            </p:spPr>
            <p:txBody>
              <a:bodyPr/>
              <a:lstStyle/>
              <a:p>
                <a:r>
                  <a:rPr lang="en-US">
                    <a:noFill/>
                  </a:rPr>
                  <a:t> </a:t>
                </a:r>
              </a:p>
            </p:txBody>
          </p:sp>
        </mc:Fallback>
      </mc:AlternateContent>
      <p:sp>
        <p:nvSpPr>
          <p:cNvPr id="6" name="Google Shape;164;p24">
            <a:extLst>
              <a:ext uri="{FF2B5EF4-FFF2-40B4-BE49-F238E27FC236}">
                <a16:creationId xmlns:a16="http://schemas.microsoft.com/office/drawing/2014/main" id="{FC36457D-379A-44B5-9F80-7EFE72965AE7}"/>
              </a:ext>
            </a:extLst>
          </p:cNvPr>
          <p:cNvSpPr txBox="1">
            <a:spLocks/>
          </p:cNvSpPr>
          <p:nvPr/>
        </p:nvSpPr>
        <p:spPr>
          <a:xfrm>
            <a:off x="727650" y="1154344"/>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a:t>Estimators</a:t>
            </a:r>
            <a:endParaRPr lang="en-US" dirty="0"/>
          </a:p>
        </p:txBody>
      </p:sp>
    </p:spTree>
    <p:extLst>
      <p:ext uri="{BB962C8B-B14F-4D97-AF65-F5344CB8AC3E}">
        <p14:creationId xmlns:p14="http://schemas.microsoft.com/office/powerpoint/2010/main" val="105665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811650" y="799739"/>
            <a:ext cx="6458400" cy="1479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Constants in the Simulation</a:t>
            </a:r>
            <a:endParaRPr/>
          </a:p>
        </p:txBody>
      </p:sp>
      <mc:AlternateContent xmlns:mc="http://schemas.openxmlformats.org/markup-compatibility/2006" xmlns:a14="http://schemas.microsoft.com/office/drawing/2010/main">
        <mc:Choice Requires="a14">
          <p:sp>
            <p:nvSpPr>
              <p:cNvPr id="171" name="Google Shape;171;p25"/>
              <p:cNvSpPr txBox="1">
                <a:spLocks noGrp="1"/>
              </p:cNvSpPr>
              <p:nvPr>
                <p:ph type="body" idx="1"/>
              </p:nvPr>
            </p:nvSpPr>
            <p:spPr>
              <a:xfrm>
                <a:off x="811650" y="2432039"/>
                <a:ext cx="7489388" cy="20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Constants: </a:t>
                </a:r>
                <a14:m>
                  <m:oMath xmlns:m="http://schemas.openxmlformats.org/officeDocument/2006/math">
                    <m:r>
                      <a:rPr lang="en-US" i="1" dirty="0" smtClean="0">
                        <a:latin typeface="Cambria Math" panose="02040503050406030204" pitchFamily="18" charset="0"/>
                      </a:rPr>
                      <m:t>𝑚𝑎𝑠𝑠</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m:t>
                    </m:r>
                  </m:oMath>
                </a14:m>
                <a:r>
                  <a:rPr lang="en-US" dirty="0"/>
                  <a:t>, </a:t>
                </a:r>
                <a14:m>
                  <m:oMath xmlns:m="http://schemas.openxmlformats.org/officeDocument/2006/math">
                    <m:r>
                      <a:rPr lang="en-US" b="0" i="1" dirty="0" smtClean="0">
                        <a:latin typeface="Cambria Math" panose="02040503050406030204" pitchFamily="18" charset="0"/>
                      </a:rPr>
                      <m:t>𝜔</m:t>
                    </m:r>
                    <m:r>
                      <a:rPr lang="en-US" i="1" dirty="0" smtClean="0">
                        <a:latin typeface="Cambria Math" panose="02040503050406030204" pitchFamily="18" charset="0"/>
                      </a:rPr>
                      <m:t> = </m:t>
                    </m:r>
                    <m:r>
                      <a:rPr lang="en-US" i="1" dirty="0" smtClean="0">
                        <a:latin typeface="Cambria Math" panose="02040503050406030204" pitchFamily="18" charset="0"/>
                      </a:rPr>
                      <m:t>1</m:t>
                    </m:r>
                  </m:oMath>
                </a14:m>
                <a:r>
                  <a:rPr lang="en-US" dirty="0"/>
                  <a:t>, </a:t>
                </a:r>
                <a14:m>
                  <m:oMath xmlns:m="http://schemas.openxmlformats.org/officeDocument/2006/math">
                    <m:r>
                      <a:rPr lang="en-US" b="0" i="1" dirty="0" smtClean="0">
                        <a:latin typeface="Cambria Math" panose="02040503050406030204" pitchFamily="18" charset="0"/>
                      </a:rPr>
                      <m:t>ℏ</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 </m:t>
                        </m:r>
                        <m:r>
                          <a:rPr lang="en-US" b="0" i="1" dirty="0" smtClean="0">
                            <a:latin typeface="Cambria Math" panose="02040503050406030204" pitchFamily="18" charset="0"/>
                          </a:rPr>
                          <m:t>𝑘</m:t>
                        </m:r>
                      </m:e>
                      <m:sub>
                        <m:r>
                          <a:rPr lang="en-US" b="0" i="1" dirty="0" smtClean="0">
                            <a:latin typeface="Cambria Math" panose="02040503050406030204" pitchFamily="18" charset="0"/>
                          </a:rPr>
                          <m:t>𝐵</m:t>
                        </m:r>
                      </m:sub>
                    </m:sSub>
                    <m:r>
                      <a:rPr lang="en-US" i="1" dirty="0" smtClean="0">
                        <a:latin typeface="Cambria Math" panose="02040503050406030204" pitchFamily="18" charset="0"/>
                      </a:rPr>
                      <m:t>= </m:t>
                    </m:r>
                    <m:r>
                      <a:rPr lang="en-US" i="1" dirty="0">
                        <a:latin typeface="Cambria Math" panose="02040503050406030204" pitchFamily="18" charset="0"/>
                      </a:rPr>
                      <m:t>1</m:t>
                    </m:r>
                    <m:r>
                      <a:rPr lang="en-US" i="1" dirty="0">
                        <a:latin typeface="Cambria Math" panose="02040503050406030204" pitchFamily="18" charset="0"/>
                      </a:rPr>
                      <m:t> </m:t>
                    </m:r>
                  </m:oMath>
                </a14:m>
                <a:endParaRPr lang="en-US" dirty="0"/>
              </a:p>
              <a:p>
                <a:pPr marL="0" lvl="0" indent="0" algn="l" rtl="0">
                  <a:spcBef>
                    <a:spcPts val="1600"/>
                  </a:spcBef>
                  <a:spcAft>
                    <a:spcPts val="0"/>
                  </a:spcAft>
                  <a:buNone/>
                </a:pPr>
                <a:r>
                  <a:rPr lang="en-US" dirty="0"/>
                  <a:t>Time and Steps: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m:rPr>
                            <m:sty m:val="p"/>
                          </m:rPr>
                          <a:rPr lang="en-US" i="1" dirty="0" smtClean="0">
                            <a:latin typeface="Cambria Math" panose="02040503050406030204" pitchFamily="18" charset="0"/>
                          </a:rPr>
                          <m:t>max</m:t>
                        </m:r>
                      </m:sub>
                    </m:sSub>
                    <m:r>
                      <a:rPr lang="en-US" i="1" dirty="0" smtClean="0">
                        <a:latin typeface="Cambria Math" panose="02040503050406030204" pitchFamily="18" charset="0"/>
                      </a:rPr>
                      <m:t>⁡= </m:t>
                    </m:r>
                    <m:r>
                      <a:rPr lang="en-US" i="1" dirty="0" smtClean="0">
                        <a:latin typeface="Cambria Math" panose="02040503050406030204" pitchFamily="18" charset="0"/>
                      </a:rPr>
                      <m:t>2000</m:t>
                    </m:r>
                  </m:oMath>
                </a14:m>
                <a:r>
                  <a:rPr lang="en-US" dirty="0"/>
                  <a:t>, </a:t>
                </a:r>
                <a14:m>
                  <m:oMath xmlns:m="http://schemas.openxmlformats.org/officeDocument/2006/math">
                    <m:r>
                      <a:rPr lang="en-US" b="0" i="1" smtClean="0">
                        <a:latin typeface="Cambria Math" panose="02040503050406030204" pitchFamily="18" charset="0"/>
                      </a:rPr>
                      <m:t>𝑑𝑡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m:t>
                        </m:r>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0" smtClean="0">
                        <a:latin typeface="Cambria Math" panose="02040503050406030204" pitchFamily="18" charset="0"/>
                      </a:rPr>
                      <m:t>  </m:t>
                    </m:r>
                    <m:r>
                      <a:rPr lang="en-US" b="0" i="1" smtClean="0">
                        <a:latin typeface="Cambria Math" panose="02040503050406030204" pitchFamily="18" charset="0"/>
                      </a:rPr>
                      <m:t>𝑔</m:t>
                    </m:r>
                    <m:r>
                      <a:rPr lang="en-US" b="0" i="1" smtClean="0">
                        <a:latin typeface="Cambria Math" panose="02040503050406030204" pitchFamily="18" charset="0"/>
                      </a:rPr>
                      <m:t> </m:t>
                    </m:r>
                    <m:r>
                      <a:rPr lang="en-US" b="0" i="1" smtClean="0">
                        <a:latin typeface="Cambria Math" panose="02040503050406030204" pitchFamily="18" charset="0"/>
                      </a:rPr>
                      <m:t>𝑠𝑡𝑒𝑝𝑠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𝑚𝑎𝑥</m:t>
                            </m:r>
                          </m:sub>
                        </m:sSub>
                      </m:num>
                      <m:den>
                        <m:r>
                          <a:rPr lang="en-US" b="0" i="1" smtClean="0">
                            <a:latin typeface="Cambria Math" panose="02040503050406030204" pitchFamily="18" charset="0"/>
                          </a:rPr>
                          <m:t>𝑑𝑡</m:t>
                        </m:r>
                      </m:den>
                    </m:f>
                  </m:oMath>
                </a14:m>
                <a:endParaRPr lang="en-US" b="0" dirty="0"/>
              </a:p>
              <a:p>
                <a:pPr marL="0" lvl="0" indent="0" algn="l" rtl="0">
                  <a:spcBef>
                    <a:spcPts val="1600"/>
                  </a:spcBef>
                  <a:spcAft>
                    <a:spcPts val="0"/>
                  </a:spcAft>
                  <a:buNone/>
                </a:pPr>
                <a:r>
                  <a:rPr lang="en-US" dirty="0"/>
                  <a:t>Error (Block Avg): cutoff = int(g_steps * 0.4), num_blocks = 40</a:t>
                </a:r>
              </a:p>
              <a:p>
                <a:pPr marL="0" lvl="0" indent="0" algn="l" rtl="0">
                  <a:spcBef>
                    <a:spcPts val="1600"/>
                  </a:spcBef>
                  <a:spcAft>
                    <a:spcPts val="0"/>
                  </a:spcAft>
                  <a:buNone/>
                </a:pPr>
                <a:r>
                  <a:rPr lang="en-US" dirty="0"/>
                  <a:t>Seed= 347885</a:t>
                </a:r>
              </a:p>
              <a:p>
                <a:pPr marL="0" lvl="0" indent="0" algn="l" rtl="0">
                  <a:spcBef>
                    <a:spcPts val="1600"/>
                  </a:spcBef>
                  <a:spcAft>
                    <a:spcPts val="0"/>
                  </a:spcAft>
                  <a:buNone/>
                </a:pPr>
                <a:endParaRPr lang="en-US" dirty="0"/>
              </a:p>
              <a:p>
                <a:pPr marL="0" lvl="0" indent="0" algn="l" rtl="0">
                  <a:spcBef>
                    <a:spcPts val="1600"/>
                  </a:spcBef>
                  <a:spcAft>
                    <a:spcPts val="0"/>
                  </a:spcAft>
                  <a:buNone/>
                </a:pPr>
                <a:endParaRPr lang="en-US" dirty="0"/>
              </a:p>
              <a:p>
                <a:pPr marL="0" lvl="0" indent="0" algn="l" rtl="0">
                  <a:spcBef>
                    <a:spcPts val="1600"/>
                  </a:spcBef>
                  <a:spcAft>
                    <a:spcPts val="1600"/>
                  </a:spcAft>
                  <a:buNone/>
                </a:pPr>
                <a:endParaRPr dirty="0"/>
              </a:p>
            </p:txBody>
          </p:sp>
        </mc:Choice>
        <mc:Fallback xmlns="">
          <p:sp>
            <p:nvSpPr>
              <p:cNvPr id="171" name="Google Shape;171;p25"/>
              <p:cNvSpPr txBox="1">
                <a:spLocks noGrp="1" noRot="1" noChangeAspect="1" noMove="1" noResize="1" noEditPoints="1" noAdjustHandles="1" noChangeArrowheads="1" noChangeShapeType="1" noTextEdit="1"/>
              </p:cNvSpPr>
              <p:nvPr>
                <p:ph type="body" idx="1"/>
              </p:nvPr>
            </p:nvSpPr>
            <p:spPr>
              <a:xfrm>
                <a:off x="811650" y="2432039"/>
                <a:ext cx="7489388" cy="2037600"/>
              </a:xfrm>
              <a:prstGeom prst="rect">
                <a:avLst/>
              </a:prstGeom>
              <a:blipFill>
                <a:blip r:embed="rId3"/>
                <a:stretch>
                  <a:fillRect l="-407"/>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F9B1-355A-4C03-AB5E-F675E644B16E}"/>
              </a:ext>
            </a:extLst>
          </p:cNvPr>
          <p:cNvSpPr>
            <a:spLocks noGrp="1"/>
          </p:cNvSpPr>
          <p:nvPr>
            <p:ph type="title"/>
          </p:nvPr>
        </p:nvSpPr>
        <p:spPr/>
        <p:txBody>
          <a:bodyPr>
            <a:normAutofit fontScale="90000"/>
          </a:bodyPr>
          <a:lstStyle/>
          <a:p>
            <a:r>
              <a:rPr lang="en-US" dirty="0"/>
              <a:t>Initial Conditions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8CB736A-2992-4EED-9EF1-CF23B1129E3A}"/>
                  </a:ext>
                </a:extLst>
              </p:cNvPr>
              <p:cNvSpPr>
                <a:spLocks noGrp="1"/>
              </p:cNvSpPr>
              <p:nvPr>
                <p:ph type="body" idx="1"/>
              </p:nvPr>
            </p:nvSpPr>
            <p:spPr>
              <a:xfrm>
                <a:off x="360759" y="1743118"/>
                <a:ext cx="8422481" cy="2978901"/>
              </a:xfrm>
            </p:spPr>
            <p:txBody>
              <a:bodyPr>
                <a:normAutofit lnSpcReduction="10000"/>
              </a:bodyPr>
              <a:lstStyle/>
              <a:p>
                <a:pPr marL="146050" indent="0">
                  <a:buNone/>
                </a:pPr>
                <a:r>
                  <a:rPr lang="en-US" dirty="0"/>
                  <a:t>The initial positions and the initial velocities of the beads in the ring polymer are drawn from </a:t>
                </a:r>
                <a:r>
                  <a:rPr lang="en-US" b="1" dirty="0"/>
                  <a:t>a random normal distribution</a:t>
                </a:r>
                <a:r>
                  <a:rPr lang="en-US" dirty="0"/>
                  <a:t>. Since the </a:t>
                </a:r>
                <a:r>
                  <a:rPr lang="en-US" b="1" dirty="0"/>
                  <a:t>wave function </a:t>
                </a:r>
                <a:r>
                  <a:rPr lang="en-US" dirty="0"/>
                  <a:t>in the position base of a QHO in 1D is of the form: </a:t>
                </a:r>
              </a:p>
              <a:p>
                <a:pPr marL="146050" indent="0">
                  <a:buNone/>
                </a:pPr>
                <a:endParaRPr lang="en-US" dirty="0"/>
              </a:p>
              <a:p>
                <a:pPr marL="14605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𝑛</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𝜔</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num>
                            <m:den>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ℏ</m:t>
                              </m:r>
                            </m:den>
                          </m:f>
                        </m:sup>
                      </m:sSup>
                    </m:oMath>
                  </m:oMathPara>
                </a14:m>
                <a:endParaRPr lang="en-US" dirty="0"/>
              </a:p>
              <a:p>
                <a:pPr marL="146050" indent="0">
                  <a:buNone/>
                </a:pPr>
                <a:endParaRPr lang="en-US" dirty="0"/>
              </a:p>
              <a:p>
                <a:pPr marL="146050" indent="0">
                  <a:buNone/>
                </a:pPr>
                <a:r>
                  <a:rPr lang="en-US" dirty="0"/>
                  <a:t>The </a:t>
                </a:r>
                <a:r>
                  <a:rPr lang="en-US" b="1" dirty="0"/>
                  <a:t>initial positions </a:t>
                </a:r>
                <a:r>
                  <a:rPr lang="en-US" dirty="0"/>
                  <a:t>of the beads were normally distributed with a mean of zero and a standard deviation of </a:t>
                </a:r>
                <a14:m>
                  <m:oMath xmlns:m="http://schemas.openxmlformats.org/officeDocument/2006/math">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ℏ</m:t>
                            </m:r>
                          </m:num>
                          <m:den>
                            <m:r>
                              <a:rPr lang="en-US" b="0" i="1" smtClean="0">
                                <a:latin typeface="Cambria Math" panose="02040503050406030204" pitchFamily="18" charset="0"/>
                              </a:rPr>
                              <m:t>𝑚</m:t>
                            </m:r>
                            <m:r>
                              <a:rPr lang="en-US" b="0" i="1" smtClean="0">
                                <a:latin typeface="Cambria Math" panose="02040503050406030204" pitchFamily="18" charset="0"/>
                              </a:rPr>
                              <m:t>𝜔</m:t>
                            </m:r>
                          </m:den>
                        </m:f>
                      </m:e>
                    </m:rad>
                  </m:oMath>
                </a14:m>
                <a:r>
                  <a:rPr lang="en-US" dirty="0"/>
                  <a:t>.</a:t>
                </a:r>
              </a:p>
              <a:p>
                <a:pPr marL="146050" indent="0">
                  <a:buNone/>
                </a:pPr>
                <a:endParaRPr lang="en-US" dirty="0"/>
              </a:p>
              <a:p>
                <a:pPr marL="146050" indent="0">
                  <a:buNone/>
                </a:pPr>
                <a:r>
                  <a:rPr lang="en-US" dirty="0"/>
                  <a:t>The </a:t>
                </a:r>
                <a:r>
                  <a:rPr lang="en-US" b="1" dirty="0"/>
                  <a:t>initial velocities </a:t>
                </a:r>
                <a:r>
                  <a:rPr lang="en-US" dirty="0"/>
                  <a:t>of the beads (Boltzmann particles) are distributed with the Maxwell-Boltzmann distribution,  thus have a mean of zero and a standard deviation of </a:t>
                </a:r>
                <a14:m>
                  <m:oMath xmlns:m="http://schemas.openxmlformats.org/officeDocument/2006/math">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𝛽</m:t>
                            </m:r>
                            <m:r>
                              <a:rPr lang="en-US" b="0" i="1" smtClean="0">
                                <a:latin typeface="Cambria Math" panose="02040503050406030204" pitchFamily="18" charset="0"/>
                              </a:rPr>
                              <m:t>𝑚</m:t>
                            </m:r>
                          </m:den>
                        </m:f>
                      </m:e>
                    </m:rad>
                  </m:oMath>
                </a14:m>
                <a:r>
                  <a:rPr lang="en-US" dirty="0"/>
                  <a:t>.</a:t>
                </a:r>
              </a:p>
            </p:txBody>
          </p:sp>
        </mc:Choice>
        <mc:Fallback xmlns="">
          <p:sp>
            <p:nvSpPr>
              <p:cNvPr id="3" name="Text Placeholder 2">
                <a:extLst>
                  <a:ext uri="{FF2B5EF4-FFF2-40B4-BE49-F238E27FC236}">
                    <a16:creationId xmlns:a16="http://schemas.microsoft.com/office/drawing/2014/main" id="{A8CB736A-2992-4EED-9EF1-CF23B1129E3A}"/>
                  </a:ext>
                </a:extLst>
              </p:cNvPr>
              <p:cNvSpPr>
                <a:spLocks noGrp="1" noRot="1" noChangeAspect="1" noMove="1" noResize="1" noEditPoints="1" noAdjustHandles="1" noChangeArrowheads="1" noChangeShapeType="1" noTextEdit="1"/>
              </p:cNvSpPr>
              <p:nvPr>
                <p:ph type="body" idx="1"/>
              </p:nvPr>
            </p:nvSpPr>
            <p:spPr>
              <a:xfrm>
                <a:off x="360759" y="1743118"/>
                <a:ext cx="8422481" cy="2978901"/>
              </a:xfrm>
              <a:blipFill>
                <a:blip r:embed="rId2"/>
                <a:stretch>
                  <a:fillRect r="-579"/>
                </a:stretch>
              </a:blipFill>
            </p:spPr>
            <p:txBody>
              <a:bodyPr/>
              <a:lstStyle/>
              <a:p>
                <a:r>
                  <a:rPr lang="en-US">
                    <a:noFill/>
                  </a:rPr>
                  <a:t> </a:t>
                </a:r>
              </a:p>
            </p:txBody>
          </p:sp>
        </mc:Fallback>
      </mc:AlternateContent>
    </p:spTree>
    <p:extLst>
      <p:ext uri="{BB962C8B-B14F-4D97-AF65-F5344CB8AC3E}">
        <p14:creationId xmlns:p14="http://schemas.microsoft.com/office/powerpoint/2010/main" val="1987648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729450" y="1318650"/>
            <a:ext cx="7050094"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Probability for the position of a particle - NVE  </a:t>
            </a:r>
            <a:endParaRPr dirty="0"/>
          </a:p>
        </p:txBody>
      </p:sp>
      <p:sp>
        <p:nvSpPr>
          <p:cNvPr id="191" name="Google Shape;191;p28"/>
          <p:cNvSpPr txBox="1">
            <a:spLocks noGrp="1"/>
          </p:cNvSpPr>
          <p:nvPr>
            <p:ph type="body" idx="1"/>
          </p:nvPr>
        </p:nvSpPr>
        <p:spPr>
          <a:xfrm>
            <a:off x="446222" y="1878806"/>
            <a:ext cx="4722018"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One particle (bead) in the presence of the harmonic oscillator potential. </a:t>
            </a:r>
            <a:endParaRPr dirty="0"/>
          </a:p>
          <a:p>
            <a:pPr marL="0" lvl="0" indent="0" algn="l" rtl="0">
              <a:spcBef>
                <a:spcPts val="1200"/>
              </a:spcBef>
              <a:spcAft>
                <a:spcPts val="1200"/>
              </a:spcAft>
              <a:buNone/>
            </a:pPr>
            <a:r>
              <a:rPr lang="en" dirty="0"/>
              <a:t>The simulation is executed using only the </a:t>
            </a:r>
            <a:r>
              <a:rPr lang="en" b="1" dirty="0"/>
              <a:t>velocity Verlet propagation</a:t>
            </a:r>
            <a:r>
              <a:rPr lang="en" dirty="0"/>
              <a:t>, thus total energy is constant. This shows the classical regime.</a:t>
            </a:r>
            <a:endParaRPr dirty="0"/>
          </a:p>
        </p:txBody>
      </p:sp>
      <p:pic>
        <p:nvPicPr>
          <p:cNvPr id="4" name="Picture 3" descr="Chart, histogram&#10;&#10;Description automatically generated">
            <a:extLst>
              <a:ext uri="{FF2B5EF4-FFF2-40B4-BE49-F238E27FC236}">
                <a16:creationId xmlns:a16="http://schemas.microsoft.com/office/drawing/2014/main" id="{FCA57FB5-2613-432D-BF4F-C0C4042913B4}"/>
              </a:ext>
            </a:extLst>
          </p:cNvPr>
          <p:cNvPicPr>
            <a:picLocks noChangeAspect="1"/>
          </p:cNvPicPr>
          <p:nvPr/>
        </p:nvPicPr>
        <p:blipFill>
          <a:blip r:embed="rId3"/>
          <a:stretch>
            <a:fillRect/>
          </a:stretch>
        </p:blipFill>
        <p:spPr>
          <a:xfrm>
            <a:off x="5168240" y="1878806"/>
            <a:ext cx="3828997" cy="2871748"/>
          </a:xfrm>
          <a:prstGeom prst="rect">
            <a:avLst/>
          </a:prstGeom>
        </p:spPr>
      </p:pic>
      <p:pic>
        <p:nvPicPr>
          <p:cNvPr id="3" name="Picture 2" descr="Diagram&#10;&#10;Description automatically generated">
            <a:extLst>
              <a:ext uri="{FF2B5EF4-FFF2-40B4-BE49-F238E27FC236}">
                <a16:creationId xmlns:a16="http://schemas.microsoft.com/office/drawing/2014/main" id="{847BB48D-BF4A-44F5-A47E-A3A6A95A20BD}"/>
              </a:ext>
            </a:extLst>
          </p:cNvPr>
          <p:cNvPicPr>
            <a:picLocks noChangeAspect="1"/>
          </p:cNvPicPr>
          <p:nvPr/>
        </p:nvPicPr>
        <p:blipFill>
          <a:blip r:embed="rId4"/>
          <a:stretch>
            <a:fillRect/>
          </a:stretch>
        </p:blipFill>
        <p:spPr>
          <a:xfrm>
            <a:off x="1783568" y="3468262"/>
            <a:ext cx="2047326" cy="1343287"/>
          </a:xfrm>
          <a:prstGeom prst="rect">
            <a:avLst/>
          </a:prstGeom>
        </p:spPr>
      </p:pic>
      <p:cxnSp>
        <p:nvCxnSpPr>
          <p:cNvPr id="5" name="Straight Connector 4">
            <a:extLst>
              <a:ext uri="{FF2B5EF4-FFF2-40B4-BE49-F238E27FC236}">
                <a16:creationId xmlns:a16="http://schemas.microsoft.com/office/drawing/2014/main" id="{263C2E3F-7003-4893-81D9-1874DE3B43C0}"/>
              </a:ext>
            </a:extLst>
          </p:cNvPr>
          <p:cNvCxnSpPr/>
          <p:nvPr/>
        </p:nvCxnSpPr>
        <p:spPr>
          <a:xfrm>
            <a:off x="1426128" y="3900881"/>
            <a:ext cx="2818701" cy="0"/>
          </a:xfrm>
          <a:prstGeom prst="line">
            <a:avLst/>
          </a:prstGeom>
          <a:ln w="38100">
            <a:prstDash val="sysDot"/>
          </a:ln>
        </p:spPr>
        <p:style>
          <a:lnRef idx="1">
            <a:schemeClr val="accent3"/>
          </a:lnRef>
          <a:fillRef idx="0">
            <a:schemeClr val="accent3"/>
          </a:fillRef>
          <a:effectRef idx="0">
            <a:schemeClr val="accent3"/>
          </a:effectRef>
          <a:fontRef idx="minor">
            <a:schemeClr val="tx1"/>
          </a:fontRef>
        </p:style>
      </p:cxnSp>
      <p:sp>
        <p:nvSpPr>
          <p:cNvPr id="6" name="Oval 5">
            <a:extLst>
              <a:ext uri="{FF2B5EF4-FFF2-40B4-BE49-F238E27FC236}">
                <a16:creationId xmlns:a16="http://schemas.microsoft.com/office/drawing/2014/main" id="{862D7207-F4DE-4990-B92C-24E586501901}"/>
              </a:ext>
            </a:extLst>
          </p:cNvPr>
          <p:cNvSpPr/>
          <p:nvPr/>
        </p:nvSpPr>
        <p:spPr>
          <a:xfrm>
            <a:off x="2592198" y="4376651"/>
            <a:ext cx="45719" cy="4571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729450" y="1318650"/>
            <a:ext cx="5399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velocity Verlet - Constant Energy </a:t>
            </a:r>
            <a:endParaRPr dirty="0"/>
          </a:p>
        </p:txBody>
      </p:sp>
      <p:sp>
        <p:nvSpPr>
          <p:cNvPr id="185" name="Google Shape;185;p27"/>
          <p:cNvSpPr txBox="1">
            <a:spLocks noGrp="1"/>
          </p:cNvSpPr>
          <p:nvPr>
            <p:ph type="body" idx="1"/>
          </p:nvPr>
        </p:nvSpPr>
        <p:spPr>
          <a:xfrm>
            <a:off x="337650" y="1853850"/>
            <a:ext cx="8502900" cy="717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dirty="0"/>
              <a:t>As the kinetic energy increases, the potential energy decreases and vice versa. The total energy of the system remains constant. </a:t>
            </a:r>
            <a:endParaRPr dirty="0"/>
          </a:p>
        </p:txBody>
      </p:sp>
      <p:pic>
        <p:nvPicPr>
          <p:cNvPr id="3" name="Picture 2" descr="Diagram, histogram&#10;&#10;Description automatically generated">
            <a:extLst>
              <a:ext uri="{FF2B5EF4-FFF2-40B4-BE49-F238E27FC236}">
                <a16:creationId xmlns:a16="http://schemas.microsoft.com/office/drawing/2014/main" id="{F7903F8C-C192-489D-A6C5-2058550DF4C9}"/>
              </a:ext>
            </a:extLst>
          </p:cNvPr>
          <p:cNvPicPr>
            <a:picLocks noChangeAspect="1"/>
          </p:cNvPicPr>
          <p:nvPr/>
        </p:nvPicPr>
        <p:blipFill>
          <a:blip r:embed="rId3"/>
          <a:stretch>
            <a:fillRect/>
          </a:stretch>
        </p:blipFill>
        <p:spPr>
          <a:xfrm>
            <a:off x="722606" y="2321670"/>
            <a:ext cx="3333280" cy="2499960"/>
          </a:xfrm>
          <a:prstGeom prst="rect">
            <a:avLst/>
          </a:prstGeom>
        </p:spPr>
      </p:pic>
      <p:pic>
        <p:nvPicPr>
          <p:cNvPr id="4" name="Picture 3" descr="Chart&#10;&#10;Description automatically generated">
            <a:extLst>
              <a:ext uri="{FF2B5EF4-FFF2-40B4-BE49-F238E27FC236}">
                <a16:creationId xmlns:a16="http://schemas.microsoft.com/office/drawing/2014/main" id="{C23E6444-D19B-4D12-BC60-22C48056EDCF}"/>
              </a:ext>
            </a:extLst>
          </p:cNvPr>
          <p:cNvPicPr>
            <a:picLocks noChangeAspect="1"/>
          </p:cNvPicPr>
          <p:nvPr/>
        </p:nvPicPr>
        <p:blipFill>
          <a:blip r:embed="rId4"/>
          <a:stretch>
            <a:fillRect/>
          </a:stretch>
        </p:blipFill>
        <p:spPr>
          <a:xfrm>
            <a:off x="4440842" y="2321670"/>
            <a:ext cx="4245578" cy="2506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53616" y="1204347"/>
            <a:ext cx="8697514" cy="84590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Probability for the position and momentum of a particle - NVT </a:t>
            </a:r>
            <a:endParaRPr dirty="0"/>
          </a:p>
        </p:txBody>
      </p:sp>
      <p:sp>
        <p:nvSpPr>
          <p:cNvPr id="177" name="Google Shape;177;p26"/>
          <p:cNvSpPr txBox="1">
            <a:spLocks noGrp="1"/>
          </p:cNvSpPr>
          <p:nvPr>
            <p:ph type="body" idx="1"/>
          </p:nvPr>
        </p:nvSpPr>
        <p:spPr>
          <a:xfrm>
            <a:off x="92870" y="1627299"/>
            <a:ext cx="8958260" cy="1373076"/>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The simulation is executed using the velocity Verlet propagation between two Langevin functions (Langevin Dynamics) Thus, the thermostat enables the </a:t>
            </a:r>
            <a:r>
              <a:rPr lang="en" b="1" dirty="0"/>
              <a:t>canonical ensemble to be sampled</a:t>
            </a:r>
            <a:r>
              <a:rPr lang="en" dirty="0"/>
              <a:t>.</a:t>
            </a:r>
            <a:endParaRPr dirty="0"/>
          </a:p>
          <a:p>
            <a:pPr marL="0" lvl="0" indent="0" algn="l" rtl="0">
              <a:spcBef>
                <a:spcPts val="1200"/>
              </a:spcBef>
              <a:spcAft>
                <a:spcPts val="1200"/>
              </a:spcAft>
              <a:buNone/>
            </a:pPr>
            <a:r>
              <a:rPr lang="en" dirty="0"/>
              <a:t>The probability distribution of the canonical ensemble is a </a:t>
            </a:r>
            <a:r>
              <a:rPr lang="en" b="1" dirty="0"/>
              <a:t>Gaussian</a:t>
            </a:r>
            <a:r>
              <a:rPr lang="en" dirty="0"/>
              <a:t> for both the momentum and the position. The histograms show the probability for the position and velocity of 8 beads in a ring polymer.</a:t>
            </a:r>
          </a:p>
          <a:p>
            <a:pPr marL="0" lvl="0" indent="0">
              <a:spcBef>
                <a:spcPts val="1200"/>
              </a:spcBef>
              <a:spcAft>
                <a:spcPts val="1200"/>
              </a:spcAft>
              <a:buNone/>
            </a:pPr>
            <a:endParaRPr lang="en" dirty="0"/>
          </a:p>
          <a:p>
            <a:pPr marL="0" lvl="0" indent="0" algn="l" rtl="0">
              <a:spcBef>
                <a:spcPts val="1200"/>
              </a:spcBef>
              <a:spcAft>
                <a:spcPts val="1200"/>
              </a:spcAft>
              <a:buNone/>
            </a:pPr>
            <a:endParaRPr lang="he-IL" dirty="0"/>
          </a:p>
          <a:p>
            <a:pPr marL="0" lvl="0" indent="0" algn="l" rtl="0">
              <a:spcBef>
                <a:spcPts val="1200"/>
              </a:spcBef>
              <a:spcAft>
                <a:spcPts val="1200"/>
              </a:spcAft>
              <a:buNone/>
            </a:pPr>
            <a:endParaRPr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85E882-03BD-4EFE-A1BC-5932D7C2714A}"/>
                  </a:ext>
                </a:extLst>
              </p:cNvPr>
              <p:cNvSpPr txBox="1"/>
              <p:nvPr/>
            </p:nvSpPr>
            <p:spPr>
              <a:xfrm>
                <a:off x="0" y="3159682"/>
                <a:ext cx="3532584" cy="1301767"/>
              </a:xfrm>
              <a:prstGeom prst="rect">
                <a:avLst/>
              </a:prstGeom>
              <a:noFill/>
            </p:spPr>
            <p:txBody>
              <a:bodyPr wrap="square">
                <a:spAutoFit/>
              </a:bodyPr>
              <a:lstStyle/>
              <a:p>
                <a:pPr marL="0" lvl="0"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sz="1200" smtClean="0">
                          <a:solidFill>
                            <a:schemeClr val="accent1"/>
                          </a:solidFill>
                          <a:latin typeface="Cambria Math" panose="02040503050406030204" pitchFamily="18" charset="0"/>
                          <a:ea typeface="Lato"/>
                          <a:cs typeface="Lato"/>
                          <a:sym typeface="Lato"/>
                        </a:rPr>
                        <m:t>𝑃</m:t>
                      </m:r>
                      <m:d>
                        <m:dPr>
                          <m:ctrlPr>
                            <a:rPr lang="en-US" sz="1200" i="1">
                              <a:solidFill>
                                <a:schemeClr val="accent1"/>
                              </a:solidFill>
                              <a:latin typeface="Cambria Math" panose="02040503050406030204" pitchFamily="18" charset="0"/>
                              <a:ea typeface="Lato"/>
                              <a:cs typeface="Lato"/>
                              <a:sym typeface="Lato"/>
                            </a:rPr>
                          </m:ctrlPr>
                        </m:dPr>
                        <m:e>
                          <m:r>
                            <a:rPr lang="en-US" sz="1200">
                              <a:solidFill>
                                <a:schemeClr val="accent1"/>
                              </a:solidFill>
                              <a:latin typeface="Cambria Math" panose="02040503050406030204" pitchFamily="18" charset="0"/>
                              <a:ea typeface="Lato"/>
                              <a:cs typeface="Lato"/>
                              <a:sym typeface="Lato"/>
                            </a:rPr>
                            <m:t>𝑝</m:t>
                          </m:r>
                          <m:r>
                            <a:rPr lang="en-US" sz="1200">
                              <a:solidFill>
                                <a:schemeClr val="accent1"/>
                              </a:solidFill>
                              <a:latin typeface="Cambria Math" panose="02040503050406030204" pitchFamily="18" charset="0"/>
                              <a:ea typeface="Lato"/>
                              <a:cs typeface="Lato"/>
                              <a:sym typeface="Lato"/>
                            </a:rPr>
                            <m:t>, </m:t>
                          </m:r>
                          <m:r>
                            <a:rPr lang="en-US" sz="1200">
                              <a:solidFill>
                                <a:schemeClr val="accent1"/>
                              </a:solidFill>
                              <a:latin typeface="Cambria Math" panose="02040503050406030204" pitchFamily="18" charset="0"/>
                              <a:ea typeface="Lato"/>
                              <a:cs typeface="Lato"/>
                              <a:sym typeface="Lato"/>
                            </a:rPr>
                            <m:t>𝑞</m:t>
                          </m:r>
                        </m:e>
                      </m:d>
                      <m:r>
                        <a:rPr lang="en-US" sz="1200">
                          <a:solidFill>
                            <a:schemeClr val="accent1"/>
                          </a:solidFill>
                          <a:latin typeface="Cambria Math" panose="02040503050406030204" pitchFamily="18" charset="0"/>
                          <a:ea typeface="Lato"/>
                          <a:cs typeface="Lato"/>
                          <a:sym typeface="Lato"/>
                        </a:rPr>
                        <m:t>=</m:t>
                      </m:r>
                      <m:f>
                        <m:fPr>
                          <m:ctrlPr>
                            <a:rPr lang="en-US" sz="1200" i="1">
                              <a:solidFill>
                                <a:schemeClr val="accent1"/>
                              </a:solidFill>
                              <a:latin typeface="Cambria Math" panose="02040503050406030204" pitchFamily="18" charset="0"/>
                              <a:ea typeface="Lato"/>
                              <a:cs typeface="Lato"/>
                              <a:sym typeface="Lato"/>
                            </a:rPr>
                          </m:ctrlPr>
                        </m:fPr>
                        <m:num>
                          <m:sSup>
                            <m:sSupPr>
                              <m:ctrlPr>
                                <a:rPr lang="en-US" sz="1200" i="1">
                                  <a:solidFill>
                                    <a:schemeClr val="accent1"/>
                                  </a:solidFill>
                                  <a:latin typeface="Cambria Math" panose="02040503050406030204" pitchFamily="18" charset="0"/>
                                  <a:ea typeface="Lato"/>
                                  <a:cs typeface="Lato"/>
                                  <a:sym typeface="Lato"/>
                                </a:rPr>
                              </m:ctrlPr>
                            </m:sSupPr>
                            <m:e>
                              <m:r>
                                <a:rPr lang="en-US" sz="1200">
                                  <a:solidFill>
                                    <a:schemeClr val="accent1"/>
                                  </a:solidFill>
                                  <a:latin typeface="Cambria Math" panose="02040503050406030204" pitchFamily="18" charset="0"/>
                                  <a:ea typeface="Lato"/>
                                  <a:cs typeface="Lato"/>
                                  <a:sym typeface="Lato"/>
                                </a:rPr>
                                <m:t>𝑒</m:t>
                              </m:r>
                            </m:e>
                            <m:sup>
                              <m:r>
                                <a:rPr lang="en-US" sz="1200">
                                  <a:solidFill>
                                    <a:schemeClr val="accent1"/>
                                  </a:solidFill>
                                  <a:latin typeface="Cambria Math" panose="02040503050406030204" pitchFamily="18" charset="0"/>
                                  <a:ea typeface="Lato"/>
                                  <a:cs typeface="Lato"/>
                                  <a:sym typeface="Lato"/>
                                </a:rPr>
                                <m:t>−</m:t>
                              </m:r>
                              <m:r>
                                <a:rPr lang="en-US" sz="1200">
                                  <a:solidFill>
                                    <a:schemeClr val="accent1"/>
                                  </a:solidFill>
                                  <a:latin typeface="Cambria Math" panose="02040503050406030204" pitchFamily="18" charset="0"/>
                                  <a:ea typeface="Lato"/>
                                  <a:cs typeface="Lato"/>
                                  <a:sym typeface="Lato"/>
                                </a:rPr>
                                <m:t>𝛽</m:t>
                              </m:r>
                              <m:r>
                                <a:rPr lang="en-US" sz="1200">
                                  <a:solidFill>
                                    <a:schemeClr val="accent1"/>
                                  </a:solidFill>
                                  <a:latin typeface="Cambria Math" panose="02040503050406030204" pitchFamily="18" charset="0"/>
                                  <a:ea typeface="Lato"/>
                                  <a:cs typeface="Lato"/>
                                  <a:sym typeface="Lato"/>
                                </a:rPr>
                                <m:t>𝐻</m:t>
                              </m:r>
                              <m:d>
                                <m:dPr>
                                  <m:ctrlPr>
                                    <a:rPr lang="en-US" sz="1200" i="1">
                                      <a:solidFill>
                                        <a:schemeClr val="accent1"/>
                                      </a:solidFill>
                                      <a:latin typeface="Cambria Math" panose="02040503050406030204" pitchFamily="18" charset="0"/>
                                      <a:ea typeface="Lato"/>
                                      <a:cs typeface="Lato"/>
                                      <a:sym typeface="Lato"/>
                                    </a:rPr>
                                  </m:ctrlPr>
                                </m:dPr>
                                <m:e>
                                  <m:r>
                                    <m:rPr>
                                      <m:sty m:val="p"/>
                                    </m:rPr>
                                    <a:rPr lang="en-US" sz="1200" b="0" i="0" smtClean="0">
                                      <a:solidFill>
                                        <a:schemeClr val="accent1"/>
                                      </a:solidFill>
                                      <a:latin typeface="Cambria Math" panose="02040503050406030204" pitchFamily="18" charset="0"/>
                                      <a:ea typeface="Lato"/>
                                      <a:cs typeface="Lato"/>
                                      <a:sym typeface="Lato"/>
                                    </a:rPr>
                                    <m:t>x</m:t>
                                  </m:r>
                                  <m:r>
                                    <a:rPr lang="en-US" sz="1200" b="0" i="0" smtClean="0">
                                      <a:solidFill>
                                        <a:schemeClr val="accent1"/>
                                      </a:solidFill>
                                      <a:latin typeface="Cambria Math" panose="02040503050406030204" pitchFamily="18" charset="0"/>
                                      <a:ea typeface="Lato"/>
                                      <a:cs typeface="Lato"/>
                                      <a:sym typeface="Lato"/>
                                    </a:rPr>
                                    <m:t> ,</m:t>
                                  </m:r>
                                  <m:r>
                                    <a:rPr lang="en-US" sz="1200">
                                      <a:solidFill>
                                        <a:schemeClr val="accent1"/>
                                      </a:solidFill>
                                      <a:latin typeface="Cambria Math" panose="02040503050406030204" pitchFamily="18" charset="0"/>
                                      <a:ea typeface="Lato"/>
                                      <a:cs typeface="Lato"/>
                                      <a:sym typeface="Lato"/>
                                    </a:rPr>
                                    <m:t>𝑝</m:t>
                                  </m:r>
                                </m:e>
                              </m:d>
                            </m:sup>
                          </m:sSup>
                        </m:num>
                        <m:den>
                          <m:r>
                            <a:rPr lang="en-US" sz="1200">
                              <a:solidFill>
                                <a:schemeClr val="accent1"/>
                              </a:solidFill>
                              <a:latin typeface="Cambria Math" panose="02040503050406030204" pitchFamily="18" charset="0"/>
                              <a:ea typeface="Lato"/>
                              <a:cs typeface="Lato"/>
                              <a:sym typeface="Lato"/>
                            </a:rPr>
                            <m:t>𝑍</m:t>
                          </m:r>
                        </m:den>
                      </m:f>
                    </m:oMath>
                  </m:oMathPara>
                </a14:m>
                <a:endParaRPr lang="en" sz="1200" dirty="0">
                  <a:solidFill>
                    <a:schemeClr val="accent1"/>
                  </a:solidFill>
                  <a:latin typeface="Lato"/>
                  <a:ea typeface="Lato"/>
                  <a:cs typeface="Lato"/>
                  <a:sym typeface="Lato"/>
                </a:endParaRPr>
              </a:p>
              <a:p>
                <a:pPr marL="0" lvl="0" indent="0">
                  <a:spcBef>
                    <a:spcPts val="1200"/>
                  </a:spcBef>
                  <a:spcAft>
                    <a:spcPts val="1200"/>
                  </a:spcAft>
                  <a:buNone/>
                </a:pPr>
                <a14:m>
                  <m:oMathPara xmlns:m="http://schemas.openxmlformats.org/officeDocument/2006/math">
                    <m:oMathParaPr>
                      <m:jc m:val="centerGroup"/>
                    </m:oMathParaPr>
                    <m:oMath xmlns:m="http://schemas.openxmlformats.org/officeDocument/2006/math">
                      <m:r>
                        <m:rPr>
                          <m:sty m:val="p"/>
                        </m:rPr>
                        <a:rPr lang="en-US" sz="1200">
                          <a:solidFill>
                            <a:schemeClr val="accent1"/>
                          </a:solidFill>
                          <a:latin typeface="Cambria Math" panose="02040503050406030204" pitchFamily="18" charset="0"/>
                          <a:ea typeface="Lato"/>
                          <a:cs typeface="Lato"/>
                          <a:sym typeface="Lato"/>
                        </a:rPr>
                        <m:t>H</m:t>
                      </m:r>
                      <m:d>
                        <m:dPr>
                          <m:ctrlPr>
                            <a:rPr lang="en-US" sz="1200" i="1">
                              <a:solidFill>
                                <a:schemeClr val="accent1"/>
                              </a:solidFill>
                              <a:latin typeface="Cambria Math" panose="02040503050406030204" pitchFamily="18" charset="0"/>
                              <a:ea typeface="Lato"/>
                              <a:cs typeface="Lato"/>
                              <a:sym typeface="Lato"/>
                            </a:rPr>
                          </m:ctrlPr>
                        </m:dPr>
                        <m:e>
                          <m:r>
                            <a:rPr lang="en-US" sz="1200">
                              <a:solidFill>
                                <a:schemeClr val="accent1"/>
                              </a:solidFill>
                              <a:latin typeface="Cambria Math" panose="02040503050406030204" pitchFamily="18" charset="0"/>
                              <a:ea typeface="Lato"/>
                              <a:cs typeface="Lato"/>
                              <a:sym typeface="Lato"/>
                            </a:rPr>
                            <m:t>𝑥</m:t>
                          </m:r>
                          <m:r>
                            <a:rPr lang="en-US" sz="1200">
                              <a:solidFill>
                                <a:schemeClr val="accent1"/>
                              </a:solidFill>
                              <a:latin typeface="Cambria Math" panose="02040503050406030204" pitchFamily="18" charset="0"/>
                              <a:ea typeface="Lato"/>
                              <a:cs typeface="Lato"/>
                              <a:sym typeface="Lato"/>
                            </a:rPr>
                            <m:t>,</m:t>
                          </m:r>
                          <m:r>
                            <a:rPr lang="en-US" sz="1200">
                              <a:solidFill>
                                <a:schemeClr val="accent1"/>
                              </a:solidFill>
                              <a:latin typeface="Cambria Math" panose="02040503050406030204" pitchFamily="18" charset="0"/>
                              <a:ea typeface="Lato"/>
                              <a:cs typeface="Lato"/>
                              <a:sym typeface="Lato"/>
                            </a:rPr>
                            <m:t>𝑝</m:t>
                          </m:r>
                        </m:e>
                      </m:d>
                      <m:r>
                        <a:rPr lang="en-US" sz="1200">
                          <a:solidFill>
                            <a:schemeClr val="accent1"/>
                          </a:solidFill>
                          <a:latin typeface="Cambria Math" panose="02040503050406030204" pitchFamily="18" charset="0"/>
                          <a:ea typeface="Lato"/>
                          <a:cs typeface="Lato"/>
                          <a:sym typeface="Lato"/>
                        </a:rPr>
                        <m:t>=</m:t>
                      </m:r>
                      <m:nary>
                        <m:naryPr>
                          <m:chr m:val="∑"/>
                          <m:ctrlPr>
                            <a:rPr lang="en-US" sz="1200" i="1">
                              <a:solidFill>
                                <a:schemeClr val="accent1"/>
                              </a:solidFill>
                              <a:latin typeface="Cambria Math" panose="02040503050406030204" pitchFamily="18" charset="0"/>
                              <a:ea typeface="Lato"/>
                              <a:cs typeface="Lato"/>
                              <a:sym typeface="Lato"/>
                            </a:rPr>
                          </m:ctrlPr>
                        </m:naryPr>
                        <m:sub>
                          <m:r>
                            <m:rPr>
                              <m:brk m:alnAt="23"/>
                            </m:rPr>
                            <a:rPr lang="en-US" sz="1200">
                              <a:solidFill>
                                <a:schemeClr val="accent1"/>
                              </a:solidFill>
                              <a:latin typeface="Cambria Math" panose="02040503050406030204" pitchFamily="18" charset="0"/>
                              <a:ea typeface="Lato"/>
                              <a:cs typeface="Lato"/>
                              <a:sym typeface="Lato"/>
                            </a:rPr>
                            <m:t>𝑘</m:t>
                          </m:r>
                          <m:r>
                            <a:rPr lang="en-US" sz="1200">
                              <a:solidFill>
                                <a:schemeClr val="accent1"/>
                              </a:solidFill>
                              <a:latin typeface="Cambria Math" panose="02040503050406030204" pitchFamily="18" charset="0"/>
                              <a:ea typeface="Lato"/>
                              <a:cs typeface="Lato"/>
                              <a:sym typeface="Lato"/>
                            </a:rPr>
                            <m:t>=</m:t>
                          </m:r>
                          <m:r>
                            <m:rPr>
                              <m:brk m:alnAt="23"/>
                            </m:rPr>
                            <a:rPr lang="en-US" sz="1200">
                              <a:solidFill>
                                <a:schemeClr val="accent1"/>
                              </a:solidFill>
                              <a:latin typeface="Cambria Math" panose="02040503050406030204" pitchFamily="18" charset="0"/>
                              <a:ea typeface="Lato"/>
                              <a:cs typeface="Lato"/>
                              <a:sym typeface="Lato"/>
                            </a:rPr>
                            <m:t>1</m:t>
                          </m:r>
                        </m:sub>
                        <m:sup>
                          <m:r>
                            <a:rPr lang="en-US" sz="1200">
                              <a:solidFill>
                                <a:schemeClr val="accent1"/>
                              </a:solidFill>
                              <a:latin typeface="Cambria Math" panose="02040503050406030204" pitchFamily="18" charset="0"/>
                              <a:ea typeface="Lato"/>
                              <a:cs typeface="Lato"/>
                              <a:sym typeface="Lato"/>
                            </a:rPr>
                            <m:t>𝑃</m:t>
                          </m:r>
                        </m:sup>
                        <m:e>
                          <m:f>
                            <m:fPr>
                              <m:ctrlPr>
                                <a:rPr lang="en-US" sz="1200" i="1">
                                  <a:solidFill>
                                    <a:schemeClr val="accent1"/>
                                  </a:solidFill>
                                  <a:latin typeface="Cambria Math" panose="02040503050406030204" pitchFamily="18" charset="0"/>
                                  <a:ea typeface="Lato"/>
                                  <a:cs typeface="Lato"/>
                                  <a:sym typeface="Lato"/>
                                </a:rPr>
                              </m:ctrlPr>
                            </m:fPr>
                            <m:num>
                              <m:sSubSup>
                                <m:sSubSupPr>
                                  <m:ctrlPr>
                                    <a:rPr lang="en-US" sz="1200" i="1">
                                      <a:solidFill>
                                        <a:schemeClr val="accent1"/>
                                      </a:solidFill>
                                      <a:latin typeface="Cambria Math" panose="02040503050406030204" pitchFamily="18" charset="0"/>
                                      <a:ea typeface="Lato"/>
                                      <a:cs typeface="Lato"/>
                                      <a:sym typeface="Lato"/>
                                    </a:rPr>
                                  </m:ctrlPr>
                                </m:sSubSupPr>
                                <m:e>
                                  <m:r>
                                    <a:rPr lang="en-US" sz="1200">
                                      <a:solidFill>
                                        <a:schemeClr val="accent1"/>
                                      </a:solidFill>
                                      <a:latin typeface="Cambria Math" panose="02040503050406030204" pitchFamily="18" charset="0"/>
                                      <a:ea typeface="Lato"/>
                                      <a:cs typeface="Lato"/>
                                      <a:sym typeface="Lato"/>
                                    </a:rPr>
                                    <m:t>𝑝</m:t>
                                  </m:r>
                                </m:e>
                                <m:sub>
                                  <m:r>
                                    <a:rPr lang="en-US" sz="1200">
                                      <a:solidFill>
                                        <a:schemeClr val="accent1"/>
                                      </a:solidFill>
                                      <a:latin typeface="Cambria Math" panose="02040503050406030204" pitchFamily="18" charset="0"/>
                                      <a:ea typeface="Lato"/>
                                      <a:cs typeface="Lato"/>
                                      <a:sym typeface="Lato"/>
                                    </a:rPr>
                                    <m:t>𝑘</m:t>
                                  </m:r>
                                </m:sub>
                                <m:sup>
                                  <m:r>
                                    <a:rPr lang="en-US" sz="1200">
                                      <a:solidFill>
                                        <a:schemeClr val="accent1"/>
                                      </a:solidFill>
                                      <a:latin typeface="Cambria Math" panose="02040503050406030204" pitchFamily="18" charset="0"/>
                                      <a:ea typeface="Lato"/>
                                      <a:cs typeface="Lato"/>
                                      <a:sym typeface="Lato"/>
                                    </a:rPr>
                                    <m:t>2</m:t>
                                  </m:r>
                                </m:sup>
                              </m:sSubSup>
                            </m:num>
                            <m:den>
                              <m:r>
                                <a:rPr lang="en-US" sz="1200">
                                  <a:solidFill>
                                    <a:schemeClr val="accent1"/>
                                  </a:solidFill>
                                  <a:latin typeface="Cambria Math" panose="02040503050406030204" pitchFamily="18" charset="0"/>
                                  <a:ea typeface="Lato"/>
                                  <a:cs typeface="Lato"/>
                                  <a:sym typeface="Lato"/>
                                </a:rPr>
                                <m:t>2</m:t>
                              </m:r>
                              <m:r>
                                <a:rPr lang="en-US" sz="1200">
                                  <a:solidFill>
                                    <a:schemeClr val="accent1"/>
                                  </a:solidFill>
                                  <a:latin typeface="Cambria Math" panose="02040503050406030204" pitchFamily="18" charset="0"/>
                                  <a:ea typeface="Lato"/>
                                  <a:cs typeface="Lato"/>
                                  <a:sym typeface="Lato"/>
                                </a:rPr>
                                <m:t>𝑚</m:t>
                              </m:r>
                            </m:den>
                          </m:f>
                          <m:r>
                            <a:rPr lang="en-US" sz="1200">
                              <a:solidFill>
                                <a:schemeClr val="accent1"/>
                              </a:solidFill>
                              <a:latin typeface="Cambria Math" panose="02040503050406030204" pitchFamily="18" charset="0"/>
                              <a:ea typeface="Lato"/>
                              <a:cs typeface="Lato"/>
                              <a:sym typeface="Lato"/>
                            </a:rPr>
                            <m:t>+</m:t>
                          </m:r>
                          <m:f>
                            <m:fPr>
                              <m:ctrlPr>
                                <a:rPr lang="en-US" sz="1200" i="1">
                                  <a:solidFill>
                                    <a:schemeClr val="accent1"/>
                                  </a:solidFill>
                                  <a:latin typeface="Cambria Math" panose="02040503050406030204" pitchFamily="18" charset="0"/>
                                  <a:ea typeface="Lato"/>
                                  <a:cs typeface="Lato"/>
                                  <a:sym typeface="Lato"/>
                                </a:rPr>
                              </m:ctrlPr>
                            </m:fPr>
                            <m:num>
                              <m:r>
                                <a:rPr lang="en-US" sz="1200">
                                  <a:solidFill>
                                    <a:schemeClr val="accent1"/>
                                  </a:solidFill>
                                  <a:latin typeface="Cambria Math" panose="02040503050406030204" pitchFamily="18" charset="0"/>
                                  <a:ea typeface="Lato"/>
                                  <a:cs typeface="Lato"/>
                                  <a:sym typeface="Lato"/>
                                </a:rPr>
                                <m:t>1</m:t>
                              </m:r>
                            </m:num>
                            <m:den>
                              <m:r>
                                <a:rPr lang="en-US" sz="1200">
                                  <a:solidFill>
                                    <a:schemeClr val="accent1"/>
                                  </a:solidFill>
                                  <a:latin typeface="Cambria Math" panose="02040503050406030204" pitchFamily="18" charset="0"/>
                                  <a:ea typeface="Lato"/>
                                  <a:cs typeface="Lato"/>
                                  <a:sym typeface="Lato"/>
                                </a:rPr>
                                <m:t>2</m:t>
                              </m:r>
                            </m:den>
                          </m:f>
                          <m:r>
                            <a:rPr lang="en-US" sz="1200">
                              <a:solidFill>
                                <a:schemeClr val="accent1"/>
                              </a:solidFill>
                              <a:latin typeface="Cambria Math" panose="02040503050406030204" pitchFamily="18" charset="0"/>
                              <a:ea typeface="Lato"/>
                              <a:cs typeface="Lato"/>
                              <a:sym typeface="Lato"/>
                            </a:rPr>
                            <m:t>𝑚</m:t>
                          </m:r>
                          <m:sSubSup>
                            <m:sSubSupPr>
                              <m:ctrlPr>
                                <a:rPr lang="en-US" sz="1200" i="1">
                                  <a:solidFill>
                                    <a:schemeClr val="accent1"/>
                                  </a:solidFill>
                                  <a:latin typeface="Cambria Math" panose="02040503050406030204" pitchFamily="18" charset="0"/>
                                  <a:ea typeface="Lato"/>
                                  <a:cs typeface="Lato"/>
                                  <a:sym typeface="Lato"/>
                                </a:rPr>
                              </m:ctrlPr>
                            </m:sSubSupPr>
                            <m:e>
                              <m:r>
                                <a:rPr lang="en-US" sz="1200">
                                  <a:solidFill>
                                    <a:schemeClr val="accent1"/>
                                  </a:solidFill>
                                  <a:latin typeface="Cambria Math" panose="02040503050406030204" pitchFamily="18" charset="0"/>
                                  <a:ea typeface="Lato"/>
                                  <a:cs typeface="Lato"/>
                                  <a:sym typeface="Lato"/>
                                </a:rPr>
                                <m:t>𝜔</m:t>
                              </m:r>
                            </m:e>
                            <m:sub>
                              <m:r>
                                <a:rPr lang="en-US" sz="1200">
                                  <a:solidFill>
                                    <a:schemeClr val="accent1"/>
                                  </a:solidFill>
                                  <a:latin typeface="Cambria Math" panose="02040503050406030204" pitchFamily="18" charset="0"/>
                                  <a:ea typeface="Lato"/>
                                  <a:cs typeface="Lato"/>
                                  <a:sym typeface="Lato"/>
                                </a:rPr>
                                <m:t>𝑃</m:t>
                              </m:r>
                            </m:sub>
                            <m:sup>
                              <m:r>
                                <a:rPr lang="en-US" sz="1200">
                                  <a:solidFill>
                                    <a:schemeClr val="accent1"/>
                                  </a:solidFill>
                                  <a:latin typeface="Cambria Math" panose="02040503050406030204" pitchFamily="18" charset="0"/>
                                  <a:ea typeface="Lato"/>
                                  <a:cs typeface="Lato"/>
                                  <a:sym typeface="Lato"/>
                                </a:rPr>
                                <m:t>2</m:t>
                              </m:r>
                            </m:sup>
                          </m:sSubSup>
                          <m:sSup>
                            <m:sSupPr>
                              <m:ctrlPr>
                                <a:rPr lang="en-US" sz="1200" i="1">
                                  <a:solidFill>
                                    <a:schemeClr val="accent1"/>
                                  </a:solidFill>
                                  <a:latin typeface="Cambria Math" panose="02040503050406030204" pitchFamily="18" charset="0"/>
                                  <a:ea typeface="Lato"/>
                                  <a:cs typeface="Lato"/>
                                  <a:sym typeface="Lato"/>
                                </a:rPr>
                              </m:ctrlPr>
                            </m:sSupPr>
                            <m:e>
                              <m:d>
                                <m:dPr>
                                  <m:ctrlPr>
                                    <a:rPr lang="en-US" sz="1200" i="1">
                                      <a:solidFill>
                                        <a:schemeClr val="accent1"/>
                                      </a:solidFill>
                                      <a:latin typeface="Cambria Math" panose="02040503050406030204" pitchFamily="18" charset="0"/>
                                      <a:ea typeface="Lato"/>
                                      <a:cs typeface="Lato"/>
                                      <a:sym typeface="Lato"/>
                                    </a:rPr>
                                  </m:ctrlPr>
                                </m:dPr>
                                <m:e>
                                  <m:sSub>
                                    <m:sSubPr>
                                      <m:ctrlPr>
                                        <a:rPr lang="en-US" sz="1200" i="1">
                                          <a:solidFill>
                                            <a:schemeClr val="accent1"/>
                                          </a:solidFill>
                                          <a:latin typeface="Cambria Math" panose="02040503050406030204" pitchFamily="18" charset="0"/>
                                          <a:ea typeface="Lato"/>
                                          <a:cs typeface="Lato"/>
                                          <a:sym typeface="Lato"/>
                                        </a:rPr>
                                      </m:ctrlPr>
                                    </m:sSubPr>
                                    <m:e>
                                      <m:r>
                                        <a:rPr lang="en-US" sz="1200">
                                          <a:solidFill>
                                            <a:schemeClr val="accent1"/>
                                          </a:solidFill>
                                          <a:latin typeface="Cambria Math" panose="02040503050406030204" pitchFamily="18" charset="0"/>
                                          <a:ea typeface="Lato"/>
                                          <a:cs typeface="Lato"/>
                                          <a:sym typeface="Lato"/>
                                        </a:rPr>
                                        <m:t>𝑥</m:t>
                                      </m:r>
                                    </m:e>
                                    <m:sub>
                                      <m:r>
                                        <a:rPr lang="en-US" sz="1200">
                                          <a:solidFill>
                                            <a:schemeClr val="accent1"/>
                                          </a:solidFill>
                                          <a:latin typeface="Cambria Math" panose="02040503050406030204" pitchFamily="18" charset="0"/>
                                          <a:ea typeface="Lato"/>
                                          <a:cs typeface="Lato"/>
                                          <a:sym typeface="Lato"/>
                                        </a:rPr>
                                        <m:t>𝑘</m:t>
                                      </m:r>
                                      <m:r>
                                        <a:rPr lang="en-US" sz="1200">
                                          <a:solidFill>
                                            <a:schemeClr val="accent1"/>
                                          </a:solidFill>
                                          <a:latin typeface="Cambria Math" panose="02040503050406030204" pitchFamily="18" charset="0"/>
                                          <a:ea typeface="Lato"/>
                                          <a:cs typeface="Lato"/>
                                          <a:sym typeface="Lato"/>
                                        </a:rPr>
                                        <m:t>+</m:t>
                                      </m:r>
                                      <m:r>
                                        <a:rPr lang="en-US" sz="1200">
                                          <a:solidFill>
                                            <a:schemeClr val="accent1"/>
                                          </a:solidFill>
                                          <a:latin typeface="Cambria Math" panose="02040503050406030204" pitchFamily="18" charset="0"/>
                                          <a:ea typeface="Lato"/>
                                          <a:cs typeface="Lato"/>
                                          <a:sym typeface="Lato"/>
                                        </a:rPr>
                                        <m:t>1</m:t>
                                      </m:r>
                                    </m:sub>
                                  </m:sSub>
                                  <m:r>
                                    <a:rPr lang="en-US" sz="1200">
                                      <a:solidFill>
                                        <a:schemeClr val="accent1"/>
                                      </a:solidFill>
                                      <a:latin typeface="Cambria Math" panose="02040503050406030204" pitchFamily="18" charset="0"/>
                                      <a:ea typeface="Lato"/>
                                      <a:cs typeface="Lato"/>
                                      <a:sym typeface="Lato"/>
                                    </a:rPr>
                                    <m:t>−</m:t>
                                  </m:r>
                                  <m:sSub>
                                    <m:sSubPr>
                                      <m:ctrlPr>
                                        <a:rPr lang="en-US" sz="1200" i="1">
                                          <a:solidFill>
                                            <a:schemeClr val="accent1"/>
                                          </a:solidFill>
                                          <a:latin typeface="Cambria Math" panose="02040503050406030204" pitchFamily="18" charset="0"/>
                                          <a:ea typeface="Lato"/>
                                          <a:cs typeface="Lato"/>
                                          <a:sym typeface="Lato"/>
                                        </a:rPr>
                                      </m:ctrlPr>
                                    </m:sSubPr>
                                    <m:e>
                                      <m:r>
                                        <a:rPr lang="en-US" sz="1200">
                                          <a:solidFill>
                                            <a:schemeClr val="accent1"/>
                                          </a:solidFill>
                                          <a:latin typeface="Cambria Math" panose="02040503050406030204" pitchFamily="18" charset="0"/>
                                          <a:ea typeface="Lato"/>
                                          <a:cs typeface="Lato"/>
                                          <a:sym typeface="Lato"/>
                                        </a:rPr>
                                        <m:t>𝑥</m:t>
                                      </m:r>
                                    </m:e>
                                    <m:sub>
                                      <m:r>
                                        <a:rPr lang="en-US" sz="1200">
                                          <a:solidFill>
                                            <a:schemeClr val="accent1"/>
                                          </a:solidFill>
                                          <a:latin typeface="Cambria Math" panose="02040503050406030204" pitchFamily="18" charset="0"/>
                                          <a:ea typeface="Lato"/>
                                          <a:cs typeface="Lato"/>
                                          <a:sym typeface="Lato"/>
                                        </a:rPr>
                                        <m:t>𝑘</m:t>
                                      </m:r>
                                    </m:sub>
                                  </m:sSub>
                                </m:e>
                              </m:d>
                            </m:e>
                            <m:sup>
                              <m:r>
                                <a:rPr lang="en-US" sz="1200">
                                  <a:solidFill>
                                    <a:schemeClr val="accent1"/>
                                  </a:solidFill>
                                  <a:latin typeface="Cambria Math" panose="02040503050406030204" pitchFamily="18" charset="0"/>
                                  <a:ea typeface="Lato"/>
                                  <a:cs typeface="Lato"/>
                                  <a:sym typeface="Lato"/>
                                </a:rPr>
                                <m:t>2</m:t>
                              </m:r>
                            </m:sup>
                          </m:sSup>
                          <m:r>
                            <a:rPr lang="en-US" sz="1200">
                              <a:solidFill>
                                <a:schemeClr val="accent1"/>
                              </a:solidFill>
                              <a:latin typeface="Cambria Math" panose="02040503050406030204" pitchFamily="18" charset="0"/>
                              <a:ea typeface="Lato"/>
                              <a:cs typeface="Lato"/>
                              <a:sym typeface="Lato"/>
                            </a:rPr>
                            <m:t>+</m:t>
                          </m:r>
                          <m:f>
                            <m:fPr>
                              <m:ctrlPr>
                                <a:rPr lang="en-US" sz="1200" i="1">
                                  <a:solidFill>
                                    <a:schemeClr val="accent1"/>
                                  </a:solidFill>
                                  <a:latin typeface="Cambria Math" panose="02040503050406030204" pitchFamily="18" charset="0"/>
                                  <a:ea typeface="Lato"/>
                                  <a:cs typeface="Lato"/>
                                  <a:sym typeface="Lato"/>
                                </a:rPr>
                              </m:ctrlPr>
                            </m:fPr>
                            <m:num>
                              <m:r>
                                <a:rPr lang="en-US" sz="1200">
                                  <a:solidFill>
                                    <a:schemeClr val="accent1"/>
                                  </a:solidFill>
                                  <a:latin typeface="Cambria Math" panose="02040503050406030204" pitchFamily="18" charset="0"/>
                                  <a:ea typeface="Lato"/>
                                  <a:cs typeface="Lato"/>
                                  <a:sym typeface="Lato"/>
                                </a:rPr>
                                <m:t>1</m:t>
                              </m:r>
                            </m:num>
                            <m:den>
                              <m:r>
                                <a:rPr lang="en-US" sz="1200">
                                  <a:solidFill>
                                    <a:schemeClr val="accent1"/>
                                  </a:solidFill>
                                  <a:latin typeface="Cambria Math" panose="02040503050406030204" pitchFamily="18" charset="0"/>
                                  <a:ea typeface="Lato"/>
                                  <a:cs typeface="Lato"/>
                                  <a:sym typeface="Lato"/>
                                </a:rPr>
                                <m:t>𝑃</m:t>
                              </m:r>
                            </m:den>
                          </m:f>
                          <m:r>
                            <a:rPr lang="en-US" sz="1200">
                              <a:solidFill>
                                <a:schemeClr val="accent1"/>
                              </a:solidFill>
                              <a:latin typeface="Cambria Math" panose="02040503050406030204" pitchFamily="18" charset="0"/>
                              <a:ea typeface="Lato"/>
                              <a:cs typeface="Lato"/>
                              <a:sym typeface="Lato"/>
                            </a:rPr>
                            <m:t>𝑈</m:t>
                          </m:r>
                          <m:d>
                            <m:dPr>
                              <m:ctrlPr>
                                <a:rPr lang="en-US" sz="1200" i="1">
                                  <a:solidFill>
                                    <a:schemeClr val="accent1"/>
                                  </a:solidFill>
                                  <a:latin typeface="Cambria Math" panose="02040503050406030204" pitchFamily="18" charset="0"/>
                                  <a:ea typeface="Lato"/>
                                  <a:cs typeface="Lato"/>
                                  <a:sym typeface="Lato"/>
                                </a:rPr>
                              </m:ctrlPr>
                            </m:dPr>
                            <m:e>
                              <m:sSub>
                                <m:sSubPr>
                                  <m:ctrlPr>
                                    <a:rPr lang="en-US" sz="1200" i="1">
                                      <a:solidFill>
                                        <a:schemeClr val="accent1"/>
                                      </a:solidFill>
                                      <a:latin typeface="Cambria Math" panose="02040503050406030204" pitchFamily="18" charset="0"/>
                                      <a:ea typeface="Lato"/>
                                      <a:cs typeface="Lato"/>
                                      <a:sym typeface="Lato"/>
                                    </a:rPr>
                                  </m:ctrlPr>
                                </m:sSubPr>
                                <m:e>
                                  <m:r>
                                    <a:rPr lang="en-US" sz="1200">
                                      <a:solidFill>
                                        <a:schemeClr val="accent1"/>
                                      </a:solidFill>
                                      <a:latin typeface="Cambria Math" panose="02040503050406030204" pitchFamily="18" charset="0"/>
                                      <a:ea typeface="Lato"/>
                                      <a:cs typeface="Lato"/>
                                      <a:sym typeface="Lato"/>
                                    </a:rPr>
                                    <m:t>𝑥</m:t>
                                  </m:r>
                                </m:e>
                                <m:sub>
                                  <m:r>
                                    <a:rPr lang="en-US" sz="1200">
                                      <a:solidFill>
                                        <a:schemeClr val="accent1"/>
                                      </a:solidFill>
                                      <a:latin typeface="Cambria Math" panose="02040503050406030204" pitchFamily="18" charset="0"/>
                                      <a:ea typeface="Lato"/>
                                      <a:cs typeface="Lato"/>
                                      <a:sym typeface="Lato"/>
                                    </a:rPr>
                                    <m:t>𝑘</m:t>
                                  </m:r>
                                </m:sub>
                              </m:sSub>
                            </m:e>
                          </m:d>
                        </m:e>
                      </m:nary>
                    </m:oMath>
                  </m:oMathPara>
                </a14:m>
                <a:endParaRPr lang="en-US" sz="1200" dirty="0">
                  <a:solidFill>
                    <a:schemeClr val="accent1"/>
                  </a:solidFill>
                  <a:latin typeface="Lato"/>
                  <a:ea typeface="Lato"/>
                  <a:cs typeface="Lato"/>
                  <a:sym typeface="Lato"/>
                </a:endParaRPr>
              </a:p>
            </p:txBody>
          </p:sp>
        </mc:Choice>
        <mc:Fallback xmlns="">
          <p:sp>
            <p:nvSpPr>
              <p:cNvPr id="8" name="TextBox 7">
                <a:extLst>
                  <a:ext uri="{FF2B5EF4-FFF2-40B4-BE49-F238E27FC236}">
                    <a16:creationId xmlns:a16="http://schemas.microsoft.com/office/drawing/2014/main" id="{E485E882-03BD-4EFE-A1BC-5932D7C2714A}"/>
                  </a:ext>
                </a:extLst>
              </p:cNvPr>
              <p:cNvSpPr txBox="1">
                <a:spLocks noRot="1" noChangeAspect="1" noMove="1" noResize="1" noEditPoints="1" noAdjustHandles="1" noChangeArrowheads="1" noChangeShapeType="1" noTextEdit="1"/>
              </p:cNvSpPr>
              <p:nvPr/>
            </p:nvSpPr>
            <p:spPr>
              <a:xfrm>
                <a:off x="0" y="3159682"/>
                <a:ext cx="3532584" cy="1301767"/>
              </a:xfrm>
              <a:prstGeom prst="rect">
                <a:avLst/>
              </a:prstGeom>
              <a:blipFill>
                <a:blip r:embed="rId3"/>
                <a:stretch>
                  <a:fillRect/>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9DC632A2-8252-4675-A960-03EB5998B7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2648" y="2933212"/>
            <a:ext cx="2502337" cy="18767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08FD8EF-E3A4-4F30-930A-CAB2072464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0311" y="2936282"/>
            <a:ext cx="2502337" cy="1876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45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1232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From Schrodinger to Feynman</a:t>
            </a:r>
            <a:endParaRPr dirty="0"/>
          </a:p>
          <a:p>
            <a:pPr marL="0" lvl="0" indent="0" algn="l" rtl="0">
              <a:spcBef>
                <a:spcPts val="0"/>
              </a:spcBef>
              <a:spcAft>
                <a:spcPts val="0"/>
              </a:spcAft>
              <a:buNone/>
            </a:pPr>
            <a:endParaRPr dirty="0"/>
          </a:p>
        </p:txBody>
      </p:sp>
      <p:sp>
        <p:nvSpPr>
          <p:cNvPr id="99" name="Google Shape;99;p15"/>
          <p:cNvSpPr txBox="1">
            <a:spLocks noGrp="1"/>
          </p:cNvSpPr>
          <p:nvPr>
            <p:ph type="body" idx="1"/>
          </p:nvPr>
        </p:nvSpPr>
        <p:spPr>
          <a:xfrm>
            <a:off x="490152" y="1919127"/>
            <a:ext cx="4711024" cy="262770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This presentation provides a brief overview for the solution of </a:t>
            </a:r>
            <a:r>
              <a:rPr lang="en" b="1" dirty="0"/>
              <a:t>one quantum particle </a:t>
            </a:r>
            <a:r>
              <a:rPr lang="en" dirty="0"/>
              <a:t>in the presence of </a:t>
            </a:r>
            <a:r>
              <a:rPr lang="en" b="1" dirty="0"/>
              <a:t>a harmonic oscillator potential in 1D</a:t>
            </a:r>
            <a:r>
              <a:rPr lang="en" dirty="0"/>
              <a:t>, using path integrals (PI) molecular dynamics (MD).  </a:t>
            </a:r>
          </a:p>
          <a:p>
            <a:pPr marL="0" lvl="0" indent="0" algn="l" rtl="0">
              <a:spcBef>
                <a:spcPts val="0"/>
              </a:spcBef>
              <a:spcAft>
                <a:spcPts val="0"/>
              </a:spcAft>
              <a:buNone/>
            </a:pPr>
            <a:endParaRPr dirty="0"/>
          </a:p>
          <a:p>
            <a:pPr marL="0" lvl="0" indent="0" algn="l" rtl="0">
              <a:spcBef>
                <a:spcPts val="1200"/>
              </a:spcBef>
              <a:spcAft>
                <a:spcPts val="1200"/>
              </a:spcAft>
              <a:buNone/>
            </a:pPr>
            <a:r>
              <a:rPr lang="en" dirty="0"/>
              <a:t>This problem can be solved analytically using </a:t>
            </a:r>
            <a:r>
              <a:rPr lang="en" b="1" dirty="0"/>
              <a:t>Schrodinger equation</a:t>
            </a:r>
            <a:r>
              <a:rPr lang="en" dirty="0"/>
              <a:t>, nevertheless, it can also be solved through the path integral formulation of quantum mechanics proposed by Feynman. </a:t>
            </a:r>
          </a:p>
        </p:txBody>
      </p:sp>
      <p:sp>
        <p:nvSpPr>
          <p:cNvPr id="9" name="Arrow: Down 8">
            <a:extLst>
              <a:ext uri="{FF2B5EF4-FFF2-40B4-BE49-F238E27FC236}">
                <a16:creationId xmlns:a16="http://schemas.microsoft.com/office/drawing/2014/main" id="{C8F2E577-2636-45ED-9862-7623854B386B}"/>
              </a:ext>
            </a:extLst>
          </p:cNvPr>
          <p:cNvSpPr/>
          <p:nvPr/>
        </p:nvSpPr>
        <p:spPr>
          <a:xfrm>
            <a:off x="7004807" y="2481466"/>
            <a:ext cx="419450" cy="687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Google Shape;99;p15">
                <a:extLst>
                  <a:ext uri="{FF2B5EF4-FFF2-40B4-BE49-F238E27FC236}">
                    <a16:creationId xmlns:a16="http://schemas.microsoft.com/office/drawing/2014/main" id="{5532455D-2613-4506-B761-4E09ED9BC912}"/>
                  </a:ext>
                </a:extLst>
              </p:cNvPr>
              <p:cNvSpPr txBox="1">
                <a:spLocks/>
              </p:cNvSpPr>
              <p:nvPr/>
            </p:nvSpPr>
            <p:spPr>
              <a:xfrm>
                <a:off x="5938205" y="1660743"/>
                <a:ext cx="2552654" cy="82072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n-US" sz="2400" i="1" smtClean="0">
                          <a:latin typeface="Cambria Math" panose="02040503050406030204" pitchFamily="18" charset="0"/>
                        </a:rPr>
                        <m:t>H</m:t>
                      </m:r>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Ψ</m:t>
                          </m:r>
                        </m:e>
                      </m:d>
                      <m:r>
                        <a:rPr lang="en-US" sz="2400" b="0" i="1" smtClean="0">
                          <a:latin typeface="Cambria Math" panose="02040503050406030204" pitchFamily="18" charset="0"/>
                        </a:rPr>
                        <m:t>=</m:t>
                      </m:r>
                      <m:r>
                        <a:rPr lang="en-US" sz="2400" b="0" i="1" smtClean="0">
                          <a:latin typeface="Cambria Math" panose="02040503050406030204" pitchFamily="18" charset="0"/>
                        </a:rPr>
                        <m:t>𝐸</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Ψ</m:t>
                      </m:r>
                      <m:r>
                        <a:rPr lang="en-US" sz="2400" b="0" i="1" smtClean="0">
                          <a:latin typeface="Cambria Math" panose="02040503050406030204" pitchFamily="18" charset="0"/>
                        </a:rPr>
                        <m:t>⟩</m:t>
                      </m:r>
                    </m:oMath>
                  </m:oMathPara>
                </a14:m>
                <a:endParaRPr lang="en-US" sz="2400" dirty="0"/>
              </a:p>
            </p:txBody>
          </p:sp>
        </mc:Choice>
        <mc:Fallback xmlns="">
          <p:sp>
            <p:nvSpPr>
              <p:cNvPr id="12" name="Google Shape;99;p15">
                <a:extLst>
                  <a:ext uri="{FF2B5EF4-FFF2-40B4-BE49-F238E27FC236}">
                    <a16:creationId xmlns:a16="http://schemas.microsoft.com/office/drawing/2014/main" id="{5532455D-2613-4506-B761-4E09ED9BC912}"/>
                  </a:ext>
                </a:extLst>
              </p:cNvPr>
              <p:cNvSpPr txBox="1">
                <a:spLocks noRot="1" noChangeAspect="1" noMove="1" noResize="1" noEditPoints="1" noAdjustHandles="1" noChangeArrowheads="1" noChangeShapeType="1" noTextEdit="1"/>
              </p:cNvSpPr>
              <p:nvPr/>
            </p:nvSpPr>
            <p:spPr>
              <a:xfrm>
                <a:off x="5938205" y="1660743"/>
                <a:ext cx="2552654" cy="820723"/>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Google Shape;99;p15">
                <a:extLst>
                  <a:ext uri="{FF2B5EF4-FFF2-40B4-BE49-F238E27FC236}">
                    <a16:creationId xmlns:a16="http://schemas.microsoft.com/office/drawing/2014/main" id="{96CB97B5-1D25-4C83-8C50-911406A6015A}"/>
                  </a:ext>
                </a:extLst>
              </p:cNvPr>
              <p:cNvSpPr txBox="1">
                <a:spLocks/>
              </p:cNvSpPr>
              <p:nvPr/>
            </p:nvSpPr>
            <p:spPr>
              <a:xfrm>
                <a:off x="5444455" y="3134522"/>
                <a:ext cx="3590487" cy="1101918"/>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𝐴</m:t>
                              </m:r>
                            </m:e>
                          </m:acc>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𝑍</m:t>
                          </m:r>
                        </m:den>
                      </m:f>
                      <m:nary>
                        <m:naryPr>
                          <m:limLoc m:val="undOvr"/>
                          <m:subHide m:val="on"/>
                          <m:supHide m:val="on"/>
                          <m:ctrlPr>
                            <a:rPr lang="en-US" sz="2400" b="0" i="1" smtClean="0">
                              <a:latin typeface="Cambria Math" panose="02040503050406030204" pitchFamily="18" charset="0"/>
                            </a:rPr>
                          </m:ctrlPr>
                        </m:naryPr>
                        <m:sub/>
                        <m:sup/>
                        <m:e>
                          <m:r>
                            <a:rPr lang="en-US" sz="2400" i="1">
                              <a:latin typeface="Cambria Math" panose="02040503050406030204" pitchFamily="18" charset="0"/>
                            </a:rPr>
                            <m:t>𝑑𝑞</m:t>
                          </m:r>
                          <m:r>
                            <a:rPr lang="en-US" sz="2400" i="1">
                              <a:latin typeface="Cambria Math" panose="02040503050406030204" pitchFamily="18" charset="0"/>
                            </a:rPr>
                            <m:t>⟨</m:t>
                          </m:r>
                          <m:r>
                            <a:rPr lang="en-US" sz="2400" i="1">
                              <a:latin typeface="Cambria Math" panose="02040503050406030204" pitchFamily="18" charset="0"/>
                            </a:rPr>
                            <m:t>𝑞</m:t>
                          </m:r>
                          <m:d>
                            <m:dPr>
                              <m:begChr m:val="|"/>
                              <m:endChr m:val="|"/>
                              <m:ctrlPr>
                                <a:rPr lang="en-US" sz="2400" i="1">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𝐴</m:t>
                                  </m:r>
                                </m:e>
                              </m:acc>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𝑞</m:t>
                                      </m:r>
                                    </m:e>
                                  </m:acc>
                                  <m:r>
                                    <a:rPr lang="en-US" sz="2400" b="0" i="1" smtClean="0">
                                      <a:latin typeface="Cambria Math" panose="02040503050406030204" pitchFamily="18" charset="0"/>
                                    </a:rPr>
                                    <m:t>,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d>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𝛽</m:t>
                                  </m:r>
                                  <m:acc>
                                    <m:accPr>
                                      <m:chr m:val="̂"/>
                                      <m:ctrlPr>
                                        <a:rPr lang="en-US" sz="2400" i="1">
                                          <a:latin typeface="Cambria Math" panose="02040503050406030204" pitchFamily="18" charset="0"/>
                                        </a:rPr>
                                      </m:ctrlPr>
                                    </m:accPr>
                                    <m:e>
                                      <m:r>
                                        <a:rPr lang="en-US" sz="2400" i="1">
                                          <a:latin typeface="Cambria Math" panose="02040503050406030204" pitchFamily="18" charset="0"/>
                                        </a:rPr>
                                        <m:t>𝐻</m:t>
                                      </m:r>
                                    </m:e>
                                  </m:acc>
                                </m:sup>
                              </m:sSup>
                            </m:e>
                          </m:d>
                          <m:r>
                            <a:rPr lang="en-US" sz="2400" i="1">
                              <a:latin typeface="Cambria Math" panose="02040503050406030204" pitchFamily="18" charset="0"/>
                            </a:rPr>
                            <m:t>𝑞</m:t>
                          </m:r>
                          <m:r>
                            <a:rPr lang="en-US" sz="2400" i="1">
                              <a:latin typeface="Cambria Math" panose="02040503050406030204" pitchFamily="18" charset="0"/>
                            </a:rPr>
                            <m:t>⟩</m:t>
                          </m:r>
                        </m:e>
                      </m:nary>
                    </m:oMath>
                  </m:oMathPara>
                </a14:m>
                <a:endParaRPr lang="en-US" sz="2400" dirty="0"/>
              </a:p>
            </p:txBody>
          </p:sp>
        </mc:Choice>
        <mc:Fallback>
          <p:sp>
            <p:nvSpPr>
              <p:cNvPr id="13" name="Google Shape;99;p15">
                <a:extLst>
                  <a:ext uri="{FF2B5EF4-FFF2-40B4-BE49-F238E27FC236}">
                    <a16:creationId xmlns:a16="http://schemas.microsoft.com/office/drawing/2014/main" id="{96CB97B5-1D25-4C83-8C50-911406A6015A}"/>
                  </a:ext>
                </a:extLst>
              </p:cNvPr>
              <p:cNvSpPr txBox="1">
                <a:spLocks noRot="1" noChangeAspect="1" noMove="1" noResize="1" noEditPoints="1" noAdjustHandles="1" noChangeArrowheads="1" noChangeShapeType="1" noTextEdit="1"/>
              </p:cNvSpPr>
              <p:nvPr/>
            </p:nvSpPr>
            <p:spPr>
              <a:xfrm>
                <a:off x="5444455" y="3134522"/>
                <a:ext cx="3590487" cy="1101918"/>
              </a:xfrm>
              <a:prstGeom prst="rect">
                <a:avLst/>
              </a:prstGeom>
              <a:blipFill>
                <a:blip r:embed="rId4"/>
                <a:stretch>
                  <a:fillRect/>
                </a:stretch>
              </a:blipFill>
              <a:ln>
                <a:noFill/>
              </a:ln>
            </p:spPr>
            <p:txBody>
              <a:bodyPr/>
              <a:lstStyle/>
              <a:p>
                <a:r>
                  <a:rPr 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729450" y="1318650"/>
            <a:ext cx="78699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Temperature fluctuations – NVT</a:t>
            </a:r>
            <a:endParaRPr dirty="0"/>
          </a:p>
        </p:txBody>
      </p:sp>
      <mc:AlternateContent xmlns:mc="http://schemas.openxmlformats.org/markup-compatibility/2006" xmlns:a14="http://schemas.microsoft.com/office/drawing/2010/main">
        <mc:Choice Requires="a14">
          <p:sp>
            <p:nvSpPr>
              <p:cNvPr id="197" name="Google Shape;197;p29"/>
              <p:cNvSpPr txBox="1">
                <a:spLocks noGrp="1"/>
              </p:cNvSpPr>
              <p:nvPr>
                <p:ph type="body" idx="1"/>
              </p:nvPr>
            </p:nvSpPr>
            <p:spPr>
              <a:xfrm>
                <a:off x="221456" y="1884444"/>
                <a:ext cx="5011769" cy="2871744"/>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lang="en-US" dirty="0"/>
              </a:p>
              <a:p>
                <a:pPr marL="0" lvl="0" indent="0" algn="l" rtl="0">
                  <a:spcBef>
                    <a:spcPts val="0"/>
                  </a:spcBef>
                  <a:spcAft>
                    <a:spcPts val="0"/>
                  </a:spcAft>
                  <a:buNone/>
                </a:pPr>
                <a14:m>
                  <m:oMath xmlns:m="http://schemas.openxmlformats.org/officeDocument/2006/math">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𝑘𝑖𝑛</m:t>
                            </m:r>
                          </m:sub>
                        </m:sSub>
                      </m:e>
                    </m:d>
                  </m:oMath>
                </a14:m>
                <a:r>
                  <a:rPr lang="en-US" dirty="0"/>
                  <a:t> is the classical kinetic energy of all the beads in the ring polymer.</a:t>
                </a:r>
              </a:p>
              <a:p>
                <a:pPr marL="0" lvl="0" indent="0" algn="l" rtl="0">
                  <a:spcBef>
                    <a:spcPts val="0"/>
                  </a:spcBef>
                  <a:spcAft>
                    <a:spcPts val="0"/>
                  </a:spcAft>
                  <a:buNone/>
                </a:pPr>
                <a:endParaRPr lang="en-US" dirty="0"/>
              </a:p>
              <a:p>
                <a:pPr marL="0" lvl="0" indent="0" algn="l" rtl="0">
                  <a:spcBef>
                    <a:spcPts val="120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r>
                            <a:rPr lang="en-US" sz="1400" b="0" i="1" smtClean="0">
                              <a:latin typeface="Cambria Math" panose="02040503050406030204" pitchFamily="18" charset="0"/>
                            </a:rPr>
                            <m:t>𝑇</m:t>
                          </m:r>
                        </m:e>
                      </m:d>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b="0" i="1" smtClean="0">
                                      <a:latin typeface="Cambria Math" panose="02040503050406030204" pitchFamily="18" charset="0"/>
                                    </a:rPr>
                                    <m:t>𝑘𝑖𝑛</m:t>
                                  </m:r>
                                </m:sub>
                              </m:sSub>
                            </m:e>
                          </m:d>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𝐵</m:t>
                              </m:r>
                            </m:sub>
                          </m:sSub>
                          <m:r>
                            <a:rPr lang="en-US" sz="1400" b="0" i="1" smtClean="0">
                              <a:latin typeface="Cambria Math" panose="02040503050406030204" pitchFamily="18" charset="0"/>
                            </a:rPr>
                            <m:t>𝑃</m:t>
                          </m:r>
                        </m:den>
                      </m:f>
                    </m:oMath>
                  </m:oMathPara>
                </a14:m>
                <a:endParaRPr lang="en-US" dirty="0"/>
              </a:p>
              <a:p>
                <a:pPr marL="0" indent="0">
                  <a:spcBef>
                    <a:spcPts val="1200"/>
                  </a:spcBef>
                  <a:buNone/>
                </a:pPr>
                <a:r>
                  <a:rPr lang="en-US" dirty="0"/>
                  <a:t>The cumulative average of the sampled temperature provides the mean temperature of the system. </a:t>
                </a:r>
              </a:p>
              <a:p>
                <a:pPr marL="0" indent="0">
                  <a:spcBef>
                    <a:spcPts val="1200"/>
                  </a:spcBef>
                  <a:buNone/>
                </a:pPr>
                <a:endParaRPr lang="en-US" dirty="0"/>
              </a:p>
              <a:p>
                <a:pPr marL="0" lvl="0" indent="0" algn="l" rtl="0">
                  <a:spcBef>
                    <a:spcPts val="1200"/>
                  </a:spcBef>
                  <a:spcAft>
                    <a:spcPts val="0"/>
                  </a:spcAft>
                  <a:buNone/>
                </a:pPr>
                <a:r>
                  <a:rPr lang="en-US" dirty="0"/>
                  <a:t>The tall fluctuation at time zero is due to initial velocity conditions. </a:t>
                </a:r>
              </a:p>
            </p:txBody>
          </p:sp>
        </mc:Choice>
        <mc:Fallback xmlns="">
          <p:sp>
            <p:nvSpPr>
              <p:cNvPr id="197" name="Google Shape;197;p29"/>
              <p:cNvSpPr txBox="1">
                <a:spLocks noGrp="1" noRot="1" noChangeAspect="1" noMove="1" noResize="1" noEditPoints="1" noAdjustHandles="1" noChangeArrowheads="1" noChangeShapeType="1" noTextEdit="1"/>
              </p:cNvSpPr>
              <p:nvPr>
                <p:ph type="body" idx="1"/>
              </p:nvPr>
            </p:nvSpPr>
            <p:spPr>
              <a:xfrm>
                <a:off x="221456" y="1884444"/>
                <a:ext cx="5011769" cy="2871744"/>
              </a:xfrm>
              <a:prstGeom prst="rect">
                <a:avLst/>
              </a:prstGeom>
              <a:blipFill>
                <a:blip r:embed="rId3"/>
                <a:stretch>
                  <a:fillRect l="-122" r="-730"/>
                </a:stretch>
              </a:blipFill>
            </p:spPr>
            <p:txBody>
              <a:bodyPr/>
              <a:lstStyle/>
              <a:p>
                <a:r>
                  <a:rPr lang="en-US">
                    <a:noFill/>
                  </a:rPr>
                  <a:t> </a:t>
                </a:r>
              </a:p>
            </p:txBody>
          </p:sp>
        </mc:Fallback>
      </mc:AlternateContent>
      <p:pic>
        <p:nvPicPr>
          <p:cNvPr id="198" name="Google Shape;198;p29"/>
          <p:cNvPicPr preferRelativeResize="0"/>
          <p:nvPr/>
        </p:nvPicPr>
        <p:blipFill>
          <a:blip r:embed="rId4">
            <a:alphaModFix/>
          </a:blip>
          <a:stretch>
            <a:fillRect/>
          </a:stretch>
        </p:blipFill>
        <p:spPr>
          <a:xfrm>
            <a:off x="5233226" y="1823113"/>
            <a:ext cx="3910774" cy="2933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xfrm>
            <a:off x="450844" y="1290031"/>
            <a:ext cx="8571712"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Potential energy estimator as a function of number of beads</a:t>
            </a:r>
            <a:endParaRPr dirty="0"/>
          </a:p>
        </p:txBody>
      </p:sp>
      <mc:AlternateContent xmlns:mc="http://schemas.openxmlformats.org/markup-compatibility/2006" xmlns:a14="http://schemas.microsoft.com/office/drawing/2010/main">
        <mc:Choice Requires="a14">
          <p:sp>
            <p:nvSpPr>
              <p:cNvPr id="219" name="Google Shape;219;p32"/>
              <p:cNvSpPr txBox="1">
                <a:spLocks noGrp="1"/>
              </p:cNvSpPr>
              <p:nvPr>
                <p:ph type="body" idx="1"/>
              </p:nvPr>
            </p:nvSpPr>
            <p:spPr>
              <a:xfrm>
                <a:off x="200812" y="2141379"/>
                <a:ext cx="2934981"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potential estimator only depends on the position of the beads.</a:t>
                </a:r>
              </a:p>
              <a:p>
                <a:pPr marL="0" lvl="0" indent="0" algn="l" rtl="0">
                  <a:spcBef>
                    <a:spcPts val="0"/>
                  </a:spcBef>
                  <a:spcAft>
                    <a:spcPts val="12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𝑃</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𝑃</m:t>
                          </m:r>
                        </m:sup>
                        <m:e>
                          <m:r>
                            <a:rPr lang="en-US" b="0" i="1" smtClean="0">
                              <a:latin typeface="Cambria Math" panose="02040503050406030204" pitchFamily="18" charset="0"/>
                            </a:rPr>
                            <m:t>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oMath>
                  </m:oMathPara>
                </a14:m>
                <a:endParaRPr lang="en-US" dirty="0"/>
              </a:p>
              <a:p>
                <a:pPr marL="0" lvl="0" indent="0" algn="l" rtl="0">
                  <a:spcBef>
                    <a:spcPts val="0"/>
                  </a:spcBef>
                  <a:spcAft>
                    <a:spcPts val="1200"/>
                  </a:spcAft>
                  <a:buNone/>
                </a:pPr>
                <a:r>
                  <a:rPr lang="en-US" dirty="0"/>
                  <a:t>The fluctuations do not depend on the number of beads.</a:t>
                </a:r>
                <a:endParaRPr dirty="0"/>
              </a:p>
            </p:txBody>
          </p:sp>
        </mc:Choice>
        <mc:Fallback xmlns="">
          <p:sp>
            <p:nvSpPr>
              <p:cNvPr id="219" name="Google Shape;219;p32"/>
              <p:cNvSpPr txBox="1">
                <a:spLocks noGrp="1" noRot="1" noChangeAspect="1" noMove="1" noResize="1" noEditPoints="1" noAdjustHandles="1" noChangeArrowheads="1" noChangeShapeType="1" noTextEdit="1"/>
              </p:cNvSpPr>
              <p:nvPr>
                <p:ph type="body" idx="1"/>
              </p:nvPr>
            </p:nvSpPr>
            <p:spPr>
              <a:xfrm>
                <a:off x="200812" y="2141379"/>
                <a:ext cx="2934981" cy="2261100"/>
              </a:xfrm>
              <a:prstGeom prst="rect">
                <a:avLst/>
              </a:prstGeom>
              <a:blipFill>
                <a:blip r:embed="rId3"/>
                <a:stretch>
                  <a:fillRect l="-416" r="-416"/>
                </a:stretch>
              </a:blipFill>
            </p:spPr>
            <p:txBody>
              <a:bodyPr/>
              <a:lstStyle/>
              <a:p>
                <a:r>
                  <a:rPr lang="en-US">
                    <a:noFill/>
                  </a:rPr>
                  <a:t> </a:t>
                </a:r>
              </a:p>
            </p:txBody>
          </p:sp>
        </mc:Fallback>
      </mc:AlternateContent>
      <p:pic>
        <p:nvPicPr>
          <p:cNvPr id="3" name="Picture 2" descr="Chart, histogram&#10;&#10;Description automatically generated">
            <a:extLst>
              <a:ext uri="{FF2B5EF4-FFF2-40B4-BE49-F238E27FC236}">
                <a16:creationId xmlns:a16="http://schemas.microsoft.com/office/drawing/2014/main" id="{741FBCE6-43FC-4166-9660-2CCECB512D68}"/>
              </a:ext>
            </a:extLst>
          </p:cNvPr>
          <p:cNvPicPr>
            <a:picLocks noChangeAspect="1"/>
          </p:cNvPicPr>
          <p:nvPr/>
        </p:nvPicPr>
        <p:blipFill>
          <a:blip r:embed="rId4"/>
          <a:stretch>
            <a:fillRect/>
          </a:stretch>
        </p:blipFill>
        <p:spPr>
          <a:xfrm>
            <a:off x="3135793" y="1771833"/>
            <a:ext cx="6008207" cy="300019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729449" y="1318650"/>
            <a:ext cx="8271675"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Kinetic energy Primitive estimator as a function of number of beads</a:t>
            </a:r>
            <a:endParaRPr dirty="0"/>
          </a:p>
        </p:txBody>
      </p:sp>
      <mc:AlternateContent xmlns:mc="http://schemas.openxmlformats.org/markup-compatibility/2006" xmlns:a14="http://schemas.microsoft.com/office/drawing/2010/main">
        <mc:Choice Requires="a14">
          <p:sp>
            <p:nvSpPr>
              <p:cNvPr id="205" name="Google Shape;205;p30"/>
              <p:cNvSpPr txBox="1">
                <a:spLocks noGrp="1"/>
              </p:cNvSpPr>
              <p:nvPr>
                <p:ph type="body" idx="1"/>
              </p:nvPr>
            </p:nvSpPr>
            <p:spPr>
              <a:xfrm>
                <a:off x="264320" y="2300105"/>
                <a:ext cx="3671888" cy="255407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primitive kinetic energy estimator suffer from large fluctuations due to its linear dependance on P. As the number of beads increases the greater the fluctuations.</a:t>
                </a:r>
              </a:p>
              <a:p>
                <a:pPr marL="0" lvl="0" indent="0" algn="l" rtl="0">
                  <a:spcBef>
                    <a:spcPts val="0"/>
                  </a:spcBef>
                  <a:spcAft>
                    <a:spcPts val="1200"/>
                  </a:spcAf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𝑝𝑟𝑖𝑚</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num>
                        <m:den>
                          <m:r>
                            <a:rPr lang="en-US" b="0" i="1" smtClean="0">
                              <a:latin typeface="Cambria Math" panose="02040503050406030204" pitchFamily="18" charset="0"/>
                            </a:rPr>
                            <m:t>2</m:t>
                          </m:r>
                          <m:r>
                            <a:rPr lang="en-US" b="0" i="1" smtClean="0">
                              <a:latin typeface="Cambria Math" panose="02040503050406030204" pitchFamily="18" charset="0"/>
                            </a:rPr>
                            <m:t>𝛽</m:t>
                          </m:r>
                        </m:den>
                      </m:f>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𝜔</m:t>
                              </m:r>
                            </m:e>
                            <m:sub>
                              <m:r>
                                <a:rPr lang="en-US" b="0" i="1" smtClean="0">
                                  <a:latin typeface="Cambria Math" panose="02040503050406030204" pitchFamily="18" charset="0"/>
                                </a:rPr>
                                <m:t>𝑃</m:t>
                              </m:r>
                            </m:sub>
                            <m:sup>
                              <m:r>
                                <a:rPr lang="en-US" b="0" i="1" smtClean="0">
                                  <a:latin typeface="Cambria Math" panose="02040503050406030204" pitchFamily="18" charset="0"/>
                                </a:rPr>
                                <m:t>2</m:t>
                              </m:r>
                            </m:sup>
                          </m:sSubSup>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𝑃</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e>
                          </m:nary>
                        </m:e>
                      </m:d>
                    </m:oMath>
                  </m:oMathPara>
                </a14:m>
                <a:endParaRPr lang="en" dirty="0"/>
              </a:p>
              <a:p>
                <a:pPr marL="0" lvl="0" indent="0" algn="l" rtl="0">
                  <a:spcBef>
                    <a:spcPts val="0"/>
                  </a:spcBef>
                  <a:spcAft>
                    <a:spcPts val="1200"/>
                  </a:spcAft>
                  <a:buNone/>
                </a:pPr>
                <a:endParaRPr lang="en" dirty="0"/>
              </a:p>
              <a:p>
                <a:pPr marL="0" lvl="0" indent="0" algn="l" rtl="0">
                  <a:spcBef>
                    <a:spcPts val="0"/>
                  </a:spcBef>
                  <a:spcAft>
                    <a:spcPts val="1200"/>
                  </a:spcAft>
                  <a:buNone/>
                </a:pPr>
                <a:endParaRPr dirty="0"/>
              </a:p>
            </p:txBody>
          </p:sp>
        </mc:Choice>
        <mc:Fallback xmlns="">
          <p:sp>
            <p:nvSpPr>
              <p:cNvPr id="205" name="Google Shape;205;p30"/>
              <p:cNvSpPr txBox="1">
                <a:spLocks noGrp="1" noRot="1" noChangeAspect="1" noMove="1" noResize="1" noEditPoints="1" noAdjustHandles="1" noChangeArrowheads="1" noChangeShapeType="1" noTextEdit="1"/>
              </p:cNvSpPr>
              <p:nvPr>
                <p:ph type="body" idx="1"/>
              </p:nvPr>
            </p:nvSpPr>
            <p:spPr>
              <a:xfrm>
                <a:off x="264320" y="2300105"/>
                <a:ext cx="3671888" cy="2554075"/>
              </a:xfrm>
              <a:prstGeom prst="rect">
                <a:avLst/>
              </a:prstGeom>
              <a:blipFill>
                <a:blip r:embed="rId3"/>
                <a:stretch>
                  <a:fillRect l="-166"/>
                </a:stretch>
              </a:blipFill>
            </p:spPr>
            <p:txBody>
              <a:bodyPr/>
              <a:lstStyle/>
              <a:p>
                <a:r>
                  <a:rPr lang="en-US">
                    <a:noFill/>
                  </a:rPr>
                  <a:t> </a:t>
                </a:r>
              </a:p>
            </p:txBody>
          </p:sp>
        </mc:Fallback>
      </mc:AlternateContent>
      <p:pic>
        <p:nvPicPr>
          <p:cNvPr id="5" name="Picture 4" descr="Shape&#10;&#10;Description automatically generated with medium confidence">
            <a:extLst>
              <a:ext uri="{FF2B5EF4-FFF2-40B4-BE49-F238E27FC236}">
                <a16:creationId xmlns:a16="http://schemas.microsoft.com/office/drawing/2014/main" id="{8179EE55-EAE6-4D69-945A-66944D01D808}"/>
              </a:ext>
            </a:extLst>
          </p:cNvPr>
          <p:cNvPicPr>
            <a:picLocks noChangeAspect="1"/>
          </p:cNvPicPr>
          <p:nvPr/>
        </p:nvPicPr>
        <p:blipFill>
          <a:blip r:embed="rId4"/>
          <a:stretch>
            <a:fillRect/>
          </a:stretch>
        </p:blipFill>
        <p:spPr>
          <a:xfrm>
            <a:off x="3579019" y="1964581"/>
            <a:ext cx="5564981" cy="277886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Kinetic energy Virial estimator as a function of beads</a:t>
            </a:r>
            <a:endParaRPr dirty="0"/>
          </a:p>
        </p:txBody>
      </p:sp>
      <mc:AlternateContent xmlns:mc="http://schemas.openxmlformats.org/markup-compatibility/2006" xmlns:a14="http://schemas.microsoft.com/office/drawing/2010/main">
        <mc:Choice Requires="a14">
          <p:sp>
            <p:nvSpPr>
              <p:cNvPr id="212" name="Google Shape;212;p31"/>
              <p:cNvSpPr txBox="1">
                <a:spLocks noGrp="1"/>
              </p:cNvSpPr>
              <p:nvPr>
                <p:ph type="body" idx="1"/>
              </p:nvPr>
            </p:nvSpPr>
            <p:spPr>
              <a:xfrm>
                <a:off x="64294" y="2245604"/>
                <a:ext cx="3678097" cy="2697289"/>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virial energy estimator yields a much lower variance and therefore better convergence. In addition, this estimator is independent of the number of beads. </a:t>
                </a:r>
              </a:p>
              <a:p>
                <a:pPr marL="0" lvl="0" indent="0" algn="l" rtl="0">
                  <a:spcBef>
                    <a:spcPts val="0"/>
                  </a:spcBef>
                  <a:spcAft>
                    <a:spcPts val="1200"/>
                  </a:spcAf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𝑣𝑖𝑟</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𝑃</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𝑃</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𝑈</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den>
                              </m:f>
                            </m:e>
                          </m:nary>
                        </m:e>
                      </m:d>
                    </m:oMath>
                  </m:oMathPara>
                </a14:m>
                <a:endParaRPr dirty="0"/>
              </a:p>
            </p:txBody>
          </p:sp>
        </mc:Choice>
        <mc:Fallback xmlns="">
          <p:sp>
            <p:nvSpPr>
              <p:cNvPr id="212" name="Google Shape;212;p31"/>
              <p:cNvSpPr txBox="1">
                <a:spLocks noGrp="1" noRot="1" noChangeAspect="1" noMove="1" noResize="1" noEditPoints="1" noAdjustHandles="1" noChangeArrowheads="1" noChangeShapeType="1" noTextEdit="1"/>
              </p:cNvSpPr>
              <p:nvPr>
                <p:ph type="body" idx="1"/>
              </p:nvPr>
            </p:nvSpPr>
            <p:spPr>
              <a:xfrm>
                <a:off x="64294" y="2245604"/>
                <a:ext cx="3678097" cy="2697289"/>
              </a:xfrm>
              <a:prstGeom prst="rect">
                <a:avLst/>
              </a:prstGeom>
              <a:blipFill>
                <a:blip r:embed="rId3"/>
                <a:stretch>
                  <a:fillRect l="-332"/>
                </a:stretch>
              </a:blipFill>
            </p:spPr>
            <p:txBody>
              <a:bodyPr/>
              <a:lstStyle/>
              <a:p>
                <a:r>
                  <a:rPr lang="en-US">
                    <a:noFill/>
                  </a:rPr>
                  <a:t> </a:t>
                </a:r>
              </a:p>
            </p:txBody>
          </p:sp>
        </mc:Fallback>
      </mc:AlternateContent>
      <p:pic>
        <p:nvPicPr>
          <p:cNvPr id="3" name="Picture 2" descr="A screenshot of a computer&#10;&#10;Description automatically generated with low confidence">
            <a:extLst>
              <a:ext uri="{FF2B5EF4-FFF2-40B4-BE49-F238E27FC236}">
                <a16:creationId xmlns:a16="http://schemas.microsoft.com/office/drawing/2014/main" id="{DC9EA249-DBD8-44DD-8204-D7B794EE3717}"/>
              </a:ext>
            </a:extLst>
          </p:cNvPr>
          <p:cNvPicPr>
            <a:picLocks noChangeAspect="1"/>
          </p:cNvPicPr>
          <p:nvPr/>
        </p:nvPicPr>
        <p:blipFill>
          <a:blip r:embed="rId4"/>
          <a:stretch>
            <a:fillRect/>
          </a:stretch>
        </p:blipFill>
        <p:spPr>
          <a:xfrm>
            <a:off x="3742391" y="1788986"/>
            <a:ext cx="5401611" cy="269728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727650" y="121149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Averaging - STDV vs Block Numbers</a:t>
            </a:r>
            <a:endParaRPr dirty="0"/>
          </a:p>
        </p:txBody>
      </p:sp>
      <p:sp>
        <p:nvSpPr>
          <p:cNvPr id="226" name="Google Shape;226;p33"/>
          <p:cNvSpPr txBox="1">
            <a:spLocks noGrp="1"/>
          </p:cNvSpPr>
          <p:nvPr>
            <p:ph type="body" idx="1"/>
          </p:nvPr>
        </p:nvSpPr>
        <p:spPr>
          <a:xfrm>
            <a:off x="186525" y="1853849"/>
            <a:ext cx="4058926" cy="286816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The idea of block averaging is projecting the original data set onto one comprised of only independent samples. As the blocks get longer, the block averages should decorrelate, thus yielding an uncertainty.</a:t>
            </a:r>
            <a:endParaRPr lang="he-IL" dirty="0"/>
          </a:p>
          <a:p>
            <a:pPr marL="0" lvl="0" indent="0" algn="l" rtl="0">
              <a:spcBef>
                <a:spcPts val="0"/>
              </a:spcBef>
              <a:spcAft>
                <a:spcPts val="0"/>
              </a:spcAft>
              <a:buNone/>
            </a:pPr>
            <a:endParaRPr lang="en-US" dirty="0"/>
          </a:p>
          <a:p>
            <a:pPr marL="0" indent="0">
              <a:buNone/>
            </a:pPr>
            <a:r>
              <a:rPr lang="en" dirty="0"/>
              <a:t>Beads = 32, beta = 10.</a:t>
            </a:r>
            <a:r>
              <a:rPr lang="he-IL" dirty="0"/>
              <a:t> </a:t>
            </a:r>
            <a:r>
              <a:rPr lang="en" dirty="0"/>
              <a:t>For this </a:t>
            </a:r>
            <a:r>
              <a:rPr lang="en-US" dirty="0"/>
              <a:t>example,</a:t>
            </a:r>
            <a:r>
              <a:rPr lang="en" dirty="0"/>
              <a:t> the data used was the primitive kinetic estimator of the simulation.</a:t>
            </a:r>
            <a:r>
              <a:rPr lang="he-IL" dirty="0"/>
              <a:t> </a:t>
            </a:r>
          </a:p>
          <a:p>
            <a:pPr marL="0" lvl="0" indent="0" algn="l" rtl="0">
              <a:spcBef>
                <a:spcPts val="1200"/>
              </a:spcBef>
              <a:spcAft>
                <a:spcPts val="0"/>
              </a:spcAft>
              <a:buNone/>
            </a:pPr>
            <a:endParaRPr lang="en"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3" name="Picture 2" descr="Chart&#10;&#10;Description automatically generated">
            <a:extLst>
              <a:ext uri="{FF2B5EF4-FFF2-40B4-BE49-F238E27FC236}">
                <a16:creationId xmlns:a16="http://schemas.microsoft.com/office/drawing/2014/main" id="{AABA01CD-8A4A-4252-96FB-69A2383600CB}"/>
              </a:ext>
            </a:extLst>
          </p:cNvPr>
          <p:cNvPicPr>
            <a:picLocks noChangeAspect="1"/>
          </p:cNvPicPr>
          <p:nvPr/>
        </p:nvPicPr>
        <p:blipFill>
          <a:blip r:embed="rId3"/>
          <a:stretch>
            <a:fillRect/>
          </a:stretch>
        </p:blipFill>
        <p:spPr>
          <a:xfrm>
            <a:off x="4572000" y="1685209"/>
            <a:ext cx="4273933" cy="32054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Mean Total Energy Estimator vs # of Beads</a:t>
            </a:r>
            <a:endParaRPr dirty="0"/>
          </a:p>
        </p:txBody>
      </p:sp>
      <mc:AlternateContent xmlns:mc="http://schemas.openxmlformats.org/markup-compatibility/2006" xmlns:a14="http://schemas.microsoft.com/office/drawing/2010/main">
        <mc:Choice Requires="a14">
          <p:sp>
            <p:nvSpPr>
              <p:cNvPr id="240" name="Google Shape;240;p35"/>
              <p:cNvSpPr txBox="1">
                <a:spLocks noGrp="1"/>
              </p:cNvSpPr>
              <p:nvPr>
                <p:ph type="body" idx="1"/>
              </p:nvPr>
            </p:nvSpPr>
            <p:spPr>
              <a:xfrm>
                <a:off x="207075" y="2028650"/>
                <a:ext cx="4365000" cy="28335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dirty="0"/>
                  <a:t>In order to obtain the mean total energy estimator of the PIMD simulation, it is evaluated for a different numbers of  beads. </a:t>
                </a:r>
                <a:endParaRPr lang="he-IL" dirty="0"/>
              </a:p>
              <a:p>
                <a:pPr marL="0" lvl="0" indent="0" algn="l" rtl="0">
                  <a:spcBef>
                    <a:spcPts val="1200"/>
                  </a:spcBef>
                  <a:spcAft>
                    <a:spcPts val="0"/>
                  </a:spcAft>
                  <a:buNone/>
                </a:pPr>
                <a:r>
                  <a:rPr lang="en-US" dirty="0"/>
                  <a:t>The graph shows how many beads are needed for convergence the PIMD simulation and what is the value for the total energy at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10</m:t>
                    </m:r>
                  </m:oMath>
                </a14:m>
                <a:endParaRPr lang="en-US" dirty="0"/>
              </a:p>
              <a:p>
                <a:pPr marL="0" lvl="0" indent="0" algn="l" rtl="0">
                  <a:spcBef>
                    <a:spcPts val="1200"/>
                  </a:spcBef>
                  <a:spcAft>
                    <a:spcPts val="0"/>
                  </a:spcAft>
                  <a:buNone/>
                </a:pPr>
                <a:r>
                  <a:rPr lang="en-US" dirty="0"/>
                  <a:t>This graph is produced for different temperatures, </a:t>
                </a:r>
                <a:r>
                  <a:rPr lang="en-US" dirty="0" err="1"/>
                  <a:t>i.e</a:t>
                </a:r>
                <a:r>
                  <a:rPr lang="en-US" dirty="0"/>
                  <a:t> different </a:t>
                </a:r>
                <a14:m>
                  <m:oMath xmlns:m="http://schemas.openxmlformats.org/officeDocument/2006/math">
                    <m:r>
                      <a:rPr lang="en-US" b="0" i="1" smtClean="0">
                        <a:latin typeface="Cambria Math" panose="02040503050406030204" pitchFamily="18" charset="0"/>
                      </a:rPr>
                      <m:t>𝛽</m:t>
                    </m:r>
                  </m:oMath>
                </a14:m>
                <a:r>
                  <a:rPr lang="en-US" dirty="0"/>
                  <a:t>.</a:t>
                </a:r>
              </a:p>
            </p:txBody>
          </p:sp>
        </mc:Choice>
        <mc:Fallback xmlns="">
          <p:sp>
            <p:nvSpPr>
              <p:cNvPr id="240" name="Google Shape;240;p35"/>
              <p:cNvSpPr txBox="1">
                <a:spLocks noGrp="1" noRot="1" noChangeAspect="1" noMove="1" noResize="1" noEditPoints="1" noAdjustHandles="1" noChangeArrowheads="1" noChangeShapeType="1" noTextEdit="1"/>
              </p:cNvSpPr>
              <p:nvPr>
                <p:ph type="body" idx="1"/>
              </p:nvPr>
            </p:nvSpPr>
            <p:spPr>
              <a:xfrm>
                <a:off x="207075" y="2028650"/>
                <a:ext cx="4365000" cy="2833500"/>
              </a:xfrm>
              <a:prstGeom prst="rect">
                <a:avLst/>
              </a:prstGeom>
              <a:blipFill>
                <a:blip r:embed="rId3"/>
                <a:stretch>
                  <a:fillRect l="-279" r="-140"/>
                </a:stretch>
              </a:blipFill>
            </p:spPr>
            <p:txBody>
              <a:bodyPr/>
              <a:lstStyle/>
              <a:p>
                <a:r>
                  <a:rPr lang="en-US">
                    <a:noFill/>
                  </a:rPr>
                  <a:t> </a:t>
                </a:r>
              </a:p>
            </p:txBody>
          </p:sp>
        </mc:Fallback>
      </mc:AlternateContent>
      <p:pic>
        <p:nvPicPr>
          <p:cNvPr id="3" name="Picture 2" descr="Chart, line chart&#10;&#10;Description automatically generated">
            <a:extLst>
              <a:ext uri="{FF2B5EF4-FFF2-40B4-BE49-F238E27FC236}">
                <a16:creationId xmlns:a16="http://schemas.microsoft.com/office/drawing/2014/main" id="{D738BA79-6072-423F-AEAA-93EF115A4AE4}"/>
              </a:ext>
            </a:extLst>
          </p:cNvPr>
          <p:cNvPicPr>
            <a:picLocks noChangeAspect="1"/>
          </p:cNvPicPr>
          <p:nvPr/>
        </p:nvPicPr>
        <p:blipFill>
          <a:blip r:embed="rId4"/>
          <a:stretch>
            <a:fillRect/>
          </a:stretch>
        </p:blipFill>
        <p:spPr>
          <a:xfrm>
            <a:off x="4753446" y="1783547"/>
            <a:ext cx="4104804" cy="307860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Mean Total Energy vs Beta</a:t>
            </a:r>
            <a:endParaRPr/>
          </a:p>
        </p:txBody>
      </p:sp>
      <mc:AlternateContent xmlns:mc="http://schemas.openxmlformats.org/markup-compatibility/2006" xmlns:a14="http://schemas.microsoft.com/office/drawing/2010/main">
        <mc:Choice Requires="a14">
          <p:sp>
            <p:nvSpPr>
              <p:cNvPr id="247" name="Google Shape;247;p36"/>
              <p:cNvSpPr txBox="1">
                <a:spLocks noGrp="1"/>
              </p:cNvSpPr>
              <p:nvPr>
                <p:ph type="body" idx="1"/>
              </p:nvPr>
            </p:nvSpPr>
            <p:spPr>
              <a:xfrm>
                <a:off x="207075" y="2028649"/>
                <a:ext cx="4365000" cy="280144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The analytical result for the total internal energy of a quantum harmonic oscillator as a function of temperature is </a:t>
                </a:r>
                <a:r>
                  <a:rPr lang="en-US" b="1" dirty="0"/>
                  <a:t>(green line</a:t>
                </a:r>
                <a:r>
                  <a:rPr lang="en-US" dirty="0"/>
                  <a:t>):</a:t>
                </a: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ar-AE" i="1" smtClean="0">
                              <a:latin typeface="Cambria Math" panose="02040503050406030204" pitchFamily="18" charset="0"/>
                            </a:rPr>
                          </m:ctrlPr>
                        </m:dPr>
                        <m:e>
                          <m:r>
                            <a:rPr lang="ar-AE" b="0" i="1" smtClean="0">
                              <a:latin typeface="Cambria Math" panose="02040503050406030204" pitchFamily="18" charset="0"/>
                            </a:rPr>
                            <m:t>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ℏ</m:t>
                      </m:r>
                      <m:r>
                        <a:rPr lang="en-US" b="0" i="1" smtClean="0">
                          <a:latin typeface="Cambria Math" panose="02040503050406030204" pitchFamily="18" charset="0"/>
                        </a:rPr>
                        <m:t>𝜔</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ℏ</m:t>
                          </m:r>
                          <m:r>
                            <a:rPr lang="en-US" b="0" i="1" smtClean="0">
                              <a:latin typeface="Cambria Math" panose="02040503050406030204" pitchFamily="18" charset="0"/>
                            </a:rPr>
                            <m:t>𝜔</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𝛽</m:t>
                              </m:r>
                              <m:r>
                                <a:rPr lang="en-US" b="0" i="1" smtClean="0">
                                  <a:latin typeface="Cambria Math" panose="02040503050406030204" pitchFamily="18" charset="0"/>
                                </a:rPr>
                                <m:t>ℏ</m:t>
                              </m:r>
                              <m:r>
                                <a:rPr lang="en-US" b="0" i="1" smtClean="0">
                                  <a:latin typeface="Cambria Math" panose="02040503050406030204" pitchFamily="18" charset="0"/>
                                </a:rPr>
                                <m:t>𝜔</m:t>
                              </m:r>
                            </m:sup>
                          </m:sSup>
                          <m:r>
                            <a:rPr lang="en-US" b="0" i="1" smtClean="0">
                              <a:latin typeface="Cambria Math" panose="02040503050406030204" pitchFamily="18" charset="0"/>
                            </a:rPr>
                            <m:t>−</m:t>
                          </m:r>
                          <m:r>
                            <a:rPr lang="en-US" b="0" i="1" smtClean="0">
                              <a:latin typeface="Cambria Math" panose="02040503050406030204" pitchFamily="18" charset="0"/>
                            </a:rPr>
                            <m:t>1</m:t>
                          </m:r>
                        </m:den>
                      </m:f>
                    </m:oMath>
                  </m:oMathPara>
                </a14:m>
                <a:endParaRPr lang="ar-AE" dirty="0"/>
              </a:p>
              <a:p>
                <a:pPr marL="0" lvl="0" indent="0" algn="l" rtl="0">
                  <a:spcBef>
                    <a:spcPts val="1200"/>
                  </a:spcBef>
                  <a:spcAft>
                    <a:spcPts val="0"/>
                  </a:spcAft>
                  <a:buNone/>
                </a:pPr>
                <a:r>
                  <a:rPr lang="en-US" dirty="0"/>
                  <a:t>At different temperatures, the total mean energy obtained from the PIMD simulations is shown in the </a:t>
                </a:r>
                <a:r>
                  <a:rPr lang="en-US" b="1" dirty="0"/>
                  <a:t>blue line</a:t>
                </a:r>
                <a:r>
                  <a:rPr lang="en-US" dirty="0"/>
                  <a:t>.</a:t>
                </a:r>
              </a:p>
              <a:p>
                <a:pPr marL="0" lvl="0" indent="0" algn="l" rtl="0">
                  <a:spcBef>
                    <a:spcPts val="1200"/>
                  </a:spcBef>
                  <a:spcAft>
                    <a:spcPts val="0"/>
                  </a:spcAft>
                  <a:buNone/>
                </a:pPr>
                <a:r>
                  <a:rPr lang="en-US" dirty="0"/>
                  <a:t>This shows a qualitatively a good fit between the analytic result and PIMD result. </a:t>
                </a:r>
                <a:endParaRPr lang="ar-AE" dirty="0"/>
              </a:p>
              <a:p>
                <a:pPr marL="0" lvl="0" indent="0" algn="l" rtl="0">
                  <a:spcBef>
                    <a:spcPts val="1200"/>
                  </a:spcBef>
                  <a:spcAft>
                    <a:spcPts val="1200"/>
                  </a:spcAft>
                  <a:buNone/>
                </a:pPr>
                <a:endParaRPr dirty="0"/>
              </a:p>
            </p:txBody>
          </p:sp>
        </mc:Choice>
        <mc:Fallback xmlns="">
          <p:sp>
            <p:nvSpPr>
              <p:cNvPr id="247" name="Google Shape;247;p36"/>
              <p:cNvSpPr txBox="1">
                <a:spLocks noGrp="1" noRot="1" noChangeAspect="1" noMove="1" noResize="1" noEditPoints="1" noAdjustHandles="1" noChangeArrowheads="1" noChangeShapeType="1" noTextEdit="1"/>
              </p:cNvSpPr>
              <p:nvPr>
                <p:ph type="body" idx="1"/>
              </p:nvPr>
            </p:nvSpPr>
            <p:spPr>
              <a:xfrm>
                <a:off x="207075" y="2028649"/>
                <a:ext cx="4365000" cy="2801448"/>
              </a:xfrm>
              <a:prstGeom prst="rect">
                <a:avLst/>
              </a:prstGeom>
              <a:blipFill>
                <a:blip r:embed="rId3"/>
                <a:stretch>
                  <a:fillRect l="-279" r="-419"/>
                </a:stretch>
              </a:blipFill>
            </p:spPr>
            <p:txBody>
              <a:bodyPr/>
              <a:lstStyle/>
              <a:p>
                <a:r>
                  <a:rPr lang="en-US">
                    <a:noFill/>
                  </a:rPr>
                  <a:t> </a:t>
                </a:r>
              </a:p>
            </p:txBody>
          </p:sp>
        </mc:Fallback>
      </mc:AlternateContent>
      <p:pic>
        <p:nvPicPr>
          <p:cNvPr id="3" name="Picture 2" descr="Chart&#10;&#10;Description automatically generated">
            <a:extLst>
              <a:ext uri="{FF2B5EF4-FFF2-40B4-BE49-F238E27FC236}">
                <a16:creationId xmlns:a16="http://schemas.microsoft.com/office/drawing/2014/main" id="{5DF63D47-60F6-40F1-B5DC-0222B849AA36}"/>
              </a:ext>
            </a:extLst>
          </p:cNvPr>
          <p:cNvPicPr>
            <a:picLocks noChangeAspect="1"/>
          </p:cNvPicPr>
          <p:nvPr/>
        </p:nvPicPr>
        <p:blipFill>
          <a:blip r:embed="rId4"/>
          <a:stretch>
            <a:fillRect/>
          </a:stretch>
        </p:blipFill>
        <p:spPr>
          <a:xfrm>
            <a:off x="4482459" y="1395190"/>
            <a:ext cx="4661541" cy="349615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Thank You for Listening</a:t>
            </a:r>
            <a:endParaRPr dirty="0"/>
          </a:p>
        </p:txBody>
      </p:sp>
      <p:sp>
        <p:nvSpPr>
          <p:cNvPr id="3" name="Text Placeholder 2">
            <a:extLst>
              <a:ext uri="{FF2B5EF4-FFF2-40B4-BE49-F238E27FC236}">
                <a16:creationId xmlns:a16="http://schemas.microsoft.com/office/drawing/2014/main" id="{AE4159C6-7021-48CF-B178-F8FA07636407}"/>
              </a:ext>
            </a:extLst>
          </p:cNvPr>
          <p:cNvSpPr>
            <a:spLocks noGrp="1"/>
          </p:cNvSpPr>
          <p:nvPr>
            <p:ph type="body" idx="1"/>
          </p:nvPr>
        </p:nvSpPr>
        <p:spPr/>
        <p:txBody>
          <a:bodyPr>
            <a:normAutofit/>
          </a:bodyPr>
          <a:lstStyle/>
          <a:p>
            <a:pPr marL="146050" indent="0">
              <a:buNone/>
            </a:pPr>
            <a:r>
              <a:rPr lang="en-US" sz="4400" dirty="0"/>
              <a:t>Questions? </a:t>
            </a:r>
          </a:p>
        </p:txBody>
      </p:sp>
    </p:spTree>
    <p:extLst>
      <p:ext uri="{BB962C8B-B14F-4D97-AF65-F5344CB8AC3E}">
        <p14:creationId xmlns:p14="http://schemas.microsoft.com/office/powerpoint/2010/main" val="44096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a:t>
            </a:r>
            <a:endParaRPr dirty="0"/>
          </a:p>
        </p:txBody>
      </p:sp>
      <p:sp>
        <p:nvSpPr>
          <p:cNvPr id="256" name="Google Shape;256;p37"/>
          <p:cNvSpPr txBox="1">
            <a:spLocks noGrp="1"/>
          </p:cNvSpPr>
          <p:nvPr>
            <p:ph type="body" idx="1"/>
          </p:nvPr>
        </p:nvSpPr>
        <p:spPr>
          <a:xfrm>
            <a:off x="729450" y="1728147"/>
            <a:ext cx="7688700" cy="2261100"/>
          </a:xfrm>
          <a:prstGeom prst="rect">
            <a:avLst/>
          </a:prstGeom>
        </p:spPr>
        <p:txBody>
          <a:bodyPr spcFirstLastPara="1" wrap="square" lIns="91425" tIns="91425" rIns="91425" bIns="91425" anchor="t" anchorCtr="0">
            <a:normAutofit/>
          </a:bodyPr>
          <a:lstStyle/>
          <a:p>
            <a:pPr marL="285750" indent="-285750">
              <a:spcBef>
                <a:spcPts val="1200"/>
              </a:spcBef>
            </a:pPr>
            <a:r>
              <a:rPr lang="en-US" dirty="0"/>
              <a:t>M. Tuckerman, Statistical Mechanics: Theory and Molecular Simulation (Oxford University Press, Oxford, U.K., 2010). </a:t>
            </a:r>
          </a:p>
          <a:p>
            <a:pPr marL="285750" indent="-285750">
              <a:spcBef>
                <a:spcPts val="1200"/>
              </a:spcBef>
            </a:pPr>
            <a:r>
              <a:rPr lang="en" dirty="0">
                <a:sym typeface="Arial"/>
              </a:rPr>
              <a:t>A. Grossfield, Best Practives for Quantification of Uncertainty and Sampling Quality in Molecular Simulations [Article v.1.0] (Living J.Comp Mol. Sci. , 2019)</a:t>
            </a:r>
            <a:endParaRPr lang="en" dirty="0"/>
          </a:p>
          <a:p>
            <a:pPr marL="285750" indent="-285750">
              <a:spcBef>
                <a:spcPts val="1200"/>
              </a:spcBef>
            </a:pPr>
            <a:endParaRPr lang="en-US"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extLst>
      <p:ext uri="{BB962C8B-B14F-4D97-AF65-F5344CB8AC3E}">
        <p14:creationId xmlns:p14="http://schemas.microsoft.com/office/powerpoint/2010/main" val="2868489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1232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Background Information</a:t>
            </a:r>
            <a:endParaRPr dirty="0"/>
          </a:p>
          <a:p>
            <a:pPr marL="0" lvl="0" indent="0" algn="l" rtl="0">
              <a:spcBef>
                <a:spcPts val="0"/>
              </a:spcBef>
              <a:spcAft>
                <a:spcPts val="0"/>
              </a:spcAft>
              <a:buNone/>
            </a:pPr>
            <a:endParaRPr dirty="0"/>
          </a:p>
        </p:txBody>
      </p:sp>
      <p:pic>
        <p:nvPicPr>
          <p:cNvPr id="3" name="Picture 2" descr="Diagram&#10;&#10;Description automatically generated">
            <a:extLst>
              <a:ext uri="{FF2B5EF4-FFF2-40B4-BE49-F238E27FC236}">
                <a16:creationId xmlns:a16="http://schemas.microsoft.com/office/drawing/2014/main" id="{AEB3AC49-5D1A-40E9-A450-B35255078BA1}"/>
              </a:ext>
            </a:extLst>
          </p:cNvPr>
          <p:cNvPicPr>
            <a:picLocks noChangeAspect="1"/>
          </p:cNvPicPr>
          <p:nvPr/>
        </p:nvPicPr>
        <p:blipFill>
          <a:blip r:embed="rId3"/>
          <a:stretch>
            <a:fillRect/>
          </a:stretch>
        </p:blipFill>
        <p:spPr>
          <a:xfrm>
            <a:off x="5969794" y="2981325"/>
            <a:ext cx="2770729" cy="1440656"/>
          </a:xfrm>
          <a:prstGeom prst="rect">
            <a:avLst/>
          </a:prstGeom>
        </p:spPr>
      </p:pic>
      <p:sp>
        <p:nvSpPr>
          <p:cNvPr id="6" name="Google Shape;99;p15">
            <a:extLst>
              <a:ext uri="{FF2B5EF4-FFF2-40B4-BE49-F238E27FC236}">
                <a16:creationId xmlns:a16="http://schemas.microsoft.com/office/drawing/2014/main" id="{1C4765A5-82E7-4A83-AD5A-EFA023E9BE55}"/>
              </a:ext>
            </a:extLst>
          </p:cNvPr>
          <p:cNvSpPr txBox="1">
            <a:spLocks/>
          </p:cNvSpPr>
          <p:nvPr/>
        </p:nvSpPr>
        <p:spPr>
          <a:xfrm>
            <a:off x="353109" y="1635918"/>
            <a:ext cx="5616685" cy="187166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Bef>
                <a:spcPts val="1200"/>
              </a:spcBef>
              <a:spcAft>
                <a:spcPts val="1200"/>
              </a:spcAft>
              <a:buFont typeface="Lato"/>
              <a:buNone/>
            </a:pPr>
            <a:r>
              <a:rPr lang="en-US" dirty="0"/>
              <a:t>Feynman proposed to use the advantage of the path integral mathematical formulation, that describes a process in which a particle moves unobserved between an initiation point x and a detection point x’, to be used to find the thermodynamics and expectation values of quantum particles systems.</a:t>
            </a:r>
          </a:p>
        </p:txBody>
      </p:sp>
    </p:spTree>
    <p:extLst>
      <p:ext uri="{BB962C8B-B14F-4D97-AF65-F5344CB8AC3E}">
        <p14:creationId xmlns:p14="http://schemas.microsoft.com/office/powerpoint/2010/main" val="3433582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Quantum Harmonic Oscillator (QHO)</a:t>
            </a:r>
            <a:endParaRPr dirty="0"/>
          </a:p>
        </p:txBody>
      </p:sp>
      <mc:AlternateContent xmlns:mc="http://schemas.openxmlformats.org/markup-compatibility/2006" xmlns:a14="http://schemas.microsoft.com/office/drawing/2010/main">
        <mc:Choice Requires="a14">
          <p:sp>
            <p:nvSpPr>
              <p:cNvPr id="106" name="Google Shape;106;p16"/>
              <p:cNvSpPr txBox="1">
                <a:spLocks noGrp="1"/>
              </p:cNvSpPr>
              <p:nvPr>
                <p:ph type="body" idx="1"/>
              </p:nvPr>
            </p:nvSpPr>
            <p:spPr>
              <a:xfrm>
                <a:off x="725850" y="1821632"/>
                <a:ext cx="4835531" cy="29360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0" dirty="0"/>
                  <a:t>The Hamiltonian for the quantum harmonic oscillator:</a:t>
                </a:r>
              </a:p>
              <a:p>
                <a:pPr marL="0" lvl="0" indent="0" algn="l" rtl="0">
                  <a:spcBef>
                    <a:spcPts val="0"/>
                  </a:spcBef>
                  <a:spcAft>
                    <a:spcPts val="1200"/>
                  </a:spcAft>
                  <a:buNone/>
                </a:pPr>
                <a:r>
                  <a:rPr lang="en-US" b="0"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𝜔</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2</m:t>
                        </m:r>
                      </m:sup>
                    </m:sSup>
                  </m:oMath>
                </a14:m>
                <a:r>
                  <a:rPr lang="en-US" b="0" dirty="0"/>
                  <a:t> </a:t>
                </a:r>
              </a:p>
              <a:p>
                <a:pPr marL="0" lvl="0" indent="0" algn="l" rtl="0">
                  <a:spcBef>
                    <a:spcPts val="0"/>
                  </a:spcBef>
                  <a:spcAft>
                    <a:spcPts val="1200"/>
                  </a:spcAft>
                  <a:buNone/>
                </a:pPr>
                <a:r>
                  <a:rPr lang="en-US" dirty="0"/>
                  <a:t>The following energies are obtained when solving Schrodinger equation using the above Hamiltonian : </a:t>
                </a:r>
              </a:p>
              <a:p>
                <a:pPr marL="0" lvl="0" indent="0" algn="l" rtl="0">
                  <a:spcBef>
                    <a:spcPts val="0"/>
                  </a:spcBef>
                  <a:spcAft>
                    <a:spcPts val="1200"/>
                  </a:spcAf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ℏ</m:t>
                      </m:r>
                      <m:r>
                        <a:rPr lang="en-US" b="0" i="1" smtClean="0">
                          <a:latin typeface="Cambria Math" panose="02040503050406030204" pitchFamily="18" charset="0"/>
                        </a:rPr>
                        <m:t>𝜔</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𝑛</m:t>
                          </m:r>
                        </m:e>
                      </m:d>
                    </m:oMath>
                  </m:oMathPara>
                </a14:m>
                <a:endParaRPr lang="en-US" b="0" dirty="0"/>
              </a:p>
              <a:p>
                <a:pPr marL="0" lvl="0" indent="0" algn="l" rtl="0">
                  <a:spcBef>
                    <a:spcPts val="0"/>
                  </a:spcBef>
                  <a:spcAft>
                    <a:spcPts val="1200"/>
                  </a:spcAft>
                  <a:buNone/>
                </a:pPr>
                <a:r>
                  <a:rPr lang="en-US" dirty="0"/>
                  <a:t>The </a:t>
                </a:r>
                <a:r>
                  <a:rPr lang="en-US" b="0" dirty="0"/>
                  <a:t>ground state energy is then (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0</m:t>
                    </m:r>
                  </m:oMath>
                </a14:m>
                <a:r>
                  <a:rPr lang="en-US" b="0"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ℏ</m:t>
                        </m:r>
                        <m:r>
                          <a:rPr lang="en-US" b="0" i="1" smtClean="0">
                            <a:latin typeface="Cambria Math" panose="02040503050406030204" pitchFamily="18" charset="0"/>
                          </a:rPr>
                          <m:t>𝜔</m:t>
                        </m:r>
                      </m:num>
                      <m:den>
                        <m:r>
                          <a:rPr lang="en-US" b="0" i="1" smtClean="0">
                            <a:latin typeface="Cambria Math" panose="02040503050406030204" pitchFamily="18" charset="0"/>
                          </a:rPr>
                          <m:t>2</m:t>
                        </m:r>
                      </m:den>
                    </m:f>
                  </m:oMath>
                </a14:m>
                <a:r>
                  <a:rPr lang="en-US" b="0" dirty="0"/>
                  <a:t>.</a:t>
                </a:r>
              </a:p>
              <a:p>
                <a:pPr marL="0" lvl="0" indent="0" algn="l" rtl="0">
                  <a:spcBef>
                    <a:spcPts val="0"/>
                  </a:spcBef>
                  <a:spcAft>
                    <a:spcPts val="1200"/>
                  </a:spcAft>
                  <a:buNone/>
                </a:pPr>
                <a:endParaRPr lang="en-US" b="0" dirty="0"/>
              </a:p>
            </p:txBody>
          </p:sp>
        </mc:Choice>
        <mc:Fallback xmlns="">
          <p:sp>
            <p:nvSpPr>
              <p:cNvPr id="106" name="Google Shape;106;p16"/>
              <p:cNvSpPr txBox="1">
                <a:spLocks noGrp="1" noRot="1" noChangeAspect="1" noMove="1" noResize="1" noEditPoints="1" noAdjustHandles="1" noChangeArrowheads="1" noChangeShapeType="1" noTextEdit="1"/>
              </p:cNvSpPr>
              <p:nvPr>
                <p:ph type="body" idx="1"/>
              </p:nvPr>
            </p:nvSpPr>
            <p:spPr>
              <a:xfrm>
                <a:off x="725850" y="1821632"/>
                <a:ext cx="4835531" cy="2936038"/>
              </a:xfrm>
              <a:prstGeom prst="rect">
                <a:avLst/>
              </a:prstGeom>
              <a:blipFill>
                <a:blip r:embed="rId3"/>
                <a:stretch>
                  <a:fillRect l="-126"/>
                </a:stretch>
              </a:blipFill>
            </p:spPr>
            <p:txBody>
              <a:bodyPr/>
              <a:lstStyle/>
              <a:p>
                <a:r>
                  <a:rPr lang="en-US">
                    <a:noFill/>
                  </a:rPr>
                  <a:t> </a:t>
                </a:r>
              </a:p>
            </p:txBody>
          </p:sp>
        </mc:Fallback>
      </mc:AlternateContent>
      <p:pic>
        <p:nvPicPr>
          <p:cNvPr id="4" name="Picture 3" descr="Diagram, schematic&#10;&#10;Description automatically generated">
            <a:extLst>
              <a:ext uri="{FF2B5EF4-FFF2-40B4-BE49-F238E27FC236}">
                <a16:creationId xmlns:a16="http://schemas.microsoft.com/office/drawing/2014/main" id="{8F784FBA-2EE3-47FB-BE63-31668FD60969}"/>
              </a:ext>
            </a:extLst>
          </p:cNvPr>
          <p:cNvPicPr>
            <a:picLocks noChangeAspect="1"/>
          </p:cNvPicPr>
          <p:nvPr/>
        </p:nvPicPr>
        <p:blipFill>
          <a:blip r:embed="rId4"/>
          <a:stretch>
            <a:fillRect/>
          </a:stretch>
        </p:blipFill>
        <p:spPr>
          <a:xfrm>
            <a:off x="5392087" y="2028826"/>
            <a:ext cx="3615894" cy="222170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1232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Background Information</a:t>
            </a:r>
            <a:endParaRPr dirty="0"/>
          </a:p>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sp>
            <p:nvSpPr>
              <p:cNvPr id="99" name="Google Shape;99;p15"/>
              <p:cNvSpPr txBox="1">
                <a:spLocks noGrp="1"/>
              </p:cNvSpPr>
              <p:nvPr>
                <p:ph type="body" idx="1"/>
              </p:nvPr>
            </p:nvSpPr>
            <p:spPr>
              <a:xfrm>
                <a:off x="498541" y="1692624"/>
                <a:ext cx="8335796" cy="324849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Projecting a state vector into the basis coordinate gives:</a:t>
                </a:r>
              </a:p>
              <a:p>
                <a:pPr marL="0" lv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e>
                          <m:r>
                            <m:rPr>
                              <m:sty m:val="p"/>
                            </m:rPr>
                            <a:rPr lang="en-US" b="0" i="0" smtClean="0">
                              <a:latin typeface="Cambria Math" panose="02040503050406030204" pitchFamily="18" charset="0"/>
                            </a:rPr>
                            <m:t>Ψ</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r>
                        <m:rPr>
                          <m:sty m:val="p"/>
                        </m:rPr>
                        <a:rPr lang="en-US" b="0" i="0" smtClean="0">
                          <a:latin typeface="Cambria Math" panose="02040503050406030204" pitchFamily="18" charset="0"/>
                        </a:rPr>
                        <m:t>Ψ</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b="0" i="1" smtClean="0">
                                      <a:latin typeface="Cambria Math" panose="02040503050406030204" pitchFamily="18" charset="0"/>
                                    </a:rPr>
                                  </m:ctrlPr>
                                </m:fPr>
                                <m:num>
                                  <m:r>
                                    <a:rPr lang="en-US" b="0" i="1" smtClean="0">
                                      <a:latin typeface="Cambria Math" panose="02040503050406030204" pitchFamily="18" charset="0"/>
                                    </a:rPr>
                                    <m:t>𝑖</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r>
                                    <a:rPr lang="en-US" b="0" i="1" smtClean="0">
                                      <a:latin typeface="Cambria Math" panose="02040503050406030204" pitchFamily="18" charset="0"/>
                                    </a:rPr>
                                    <m:t>𝑡</m:t>
                                  </m:r>
                                </m:num>
                                <m:den>
                                  <m:r>
                                    <a:rPr lang="en-US" b="0" i="1" smtClean="0">
                                      <a:latin typeface="Cambria Math" panose="02040503050406030204" pitchFamily="18" charset="0"/>
                                    </a:rPr>
                                    <m:t> </m:t>
                                  </m:r>
                                  <m:r>
                                    <a:rPr lang="en-US" b="0" i="1" smtClean="0">
                                      <a:latin typeface="Cambria Math" panose="02040503050406030204" pitchFamily="18" charset="0"/>
                                    </a:rPr>
                                    <m:t>ℏ</m:t>
                                  </m:r>
                                </m:den>
                              </m:f>
                            </m:sup>
                          </m:sSup>
                        </m:e>
                        <m:e>
                          <m:r>
                            <m:rPr>
                              <m:sty m:val="p"/>
                            </m:rPr>
                            <a:rPr lang="en-US" b="0" i="0" smtClean="0">
                              <a:latin typeface="Cambria Math" panose="02040503050406030204" pitchFamily="18" charset="0"/>
                            </a:rPr>
                            <m:t>Ψ</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e>
                      </m:d>
                      <m:r>
                        <a:rPr lang="en-US" b="0" i="0"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i="1">
                              <a:latin typeface="Cambria Math" panose="02040503050406030204" pitchFamily="18" charset="0"/>
                            </a:rPr>
                            <m:t>𝑑𝑥</m:t>
                          </m:r>
                          <m:d>
                            <m:dPr>
                              <m:begChr m:val="⟨"/>
                              <m:endChr m:val="⟩"/>
                              <m:ctrlPr>
                                <a:rPr lang="en-US" i="1" smtClean="0">
                                  <a:solidFill>
                                    <a:schemeClr val="bg2"/>
                                  </a:solidFill>
                                  <a:latin typeface="Cambria Math" panose="02040503050406030204" pitchFamily="18" charset="0"/>
                                </a:rPr>
                              </m:ctrlPr>
                            </m:dPr>
                            <m:e>
                              <m:r>
                                <a:rPr lang="en-US" i="1">
                                  <a:solidFill>
                                    <a:schemeClr val="bg2"/>
                                  </a:solidFill>
                                  <a:latin typeface="Cambria Math" panose="02040503050406030204" pitchFamily="18" charset="0"/>
                                </a:rPr>
                                <m:t>𝑥</m:t>
                              </m:r>
                              <m:r>
                                <a:rPr lang="en-US" i="1">
                                  <a:solidFill>
                                    <a:schemeClr val="bg2"/>
                                  </a:solidFill>
                                  <a:latin typeface="Cambria Math" panose="02040503050406030204" pitchFamily="18" charset="0"/>
                                </a:rPr>
                                <m:t>′</m:t>
                              </m:r>
                            </m:e>
                            <m:e>
                              <m:sSup>
                                <m:sSupPr>
                                  <m:ctrlPr>
                                    <a:rPr lang="en-US" i="1">
                                      <a:solidFill>
                                        <a:schemeClr val="bg2"/>
                                      </a:solidFill>
                                      <a:latin typeface="Cambria Math" panose="02040503050406030204" pitchFamily="18" charset="0"/>
                                    </a:rPr>
                                  </m:ctrlPr>
                                </m:sSupPr>
                                <m:e>
                                  <m:r>
                                    <a:rPr lang="en-US" i="1">
                                      <a:solidFill>
                                        <a:schemeClr val="bg2"/>
                                      </a:solidFill>
                                      <a:latin typeface="Cambria Math" panose="02040503050406030204" pitchFamily="18" charset="0"/>
                                    </a:rPr>
                                    <m:t>𝑒</m:t>
                                  </m:r>
                                </m:e>
                                <m:sup>
                                  <m:f>
                                    <m:fPr>
                                      <m:ctrlPr>
                                        <a:rPr lang="en-US" i="1">
                                          <a:solidFill>
                                            <a:schemeClr val="bg2"/>
                                          </a:solidFill>
                                          <a:latin typeface="Cambria Math" panose="02040503050406030204" pitchFamily="18" charset="0"/>
                                        </a:rPr>
                                      </m:ctrlPr>
                                    </m:fPr>
                                    <m:num>
                                      <m:r>
                                        <a:rPr lang="en-US" i="1">
                                          <a:solidFill>
                                            <a:schemeClr val="bg2"/>
                                          </a:solidFill>
                                          <a:latin typeface="Cambria Math" panose="02040503050406030204" pitchFamily="18" charset="0"/>
                                        </a:rPr>
                                        <m:t>𝑖</m:t>
                                      </m:r>
                                      <m:acc>
                                        <m:accPr>
                                          <m:chr m:val="̂"/>
                                          <m:ctrlPr>
                                            <a:rPr lang="en-US" i="1">
                                              <a:solidFill>
                                                <a:schemeClr val="bg2"/>
                                              </a:solidFill>
                                              <a:latin typeface="Cambria Math" panose="02040503050406030204" pitchFamily="18" charset="0"/>
                                            </a:rPr>
                                          </m:ctrlPr>
                                        </m:accPr>
                                        <m:e>
                                          <m:r>
                                            <a:rPr lang="en-US" i="1">
                                              <a:solidFill>
                                                <a:schemeClr val="bg2"/>
                                              </a:solidFill>
                                              <a:latin typeface="Cambria Math" panose="02040503050406030204" pitchFamily="18" charset="0"/>
                                            </a:rPr>
                                            <m:t>𝐻</m:t>
                                          </m:r>
                                        </m:e>
                                      </m:acc>
                                      <m:r>
                                        <a:rPr lang="en-US" i="1">
                                          <a:solidFill>
                                            <a:schemeClr val="bg2"/>
                                          </a:solidFill>
                                          <a:latin typeface="Cambria Math" panose="02040503050406030204" pitchFamily="18" charset="0"/>
                                        </a:rPr>
                                        <m:t>𝑡</m:t>
                                      </m:r>
                                    </m:num>
                                    <m:den>
                                      <m:r>
                                        <a:rPr lang="en-US" i="1">
                                          <a:solidFill>
                                            <a:schemeClr val="bg2"/>
                                          </a:solidFill>
                                          <a:latin typeface="Cambria Math" panose="02040503050406030204" pitchFamily="18" charset="0"/>
                                        </a:rPr>
                                        <m:t> </m:t>
                                      </m:r>
                                      <m:r>
                                        <a:rPr lang="en-US" i="1">
                                          <a:solidFill>
                                            <a:schemeClr val="bg2"/>
                                          </a:solidFill>
                                          <a:latin typeface="Cambria Math" panose="02040503050406030204" pitchFamily="18" charset="0"/>
                                        </a:rPr>
                                        <m:t>ℏ</m:t>
                                      </m:r>
                                    </m:den>
                                  </m:f>
                                </m:sup>
                              </m:sSup>
                            </m:e>
                            <m:e>
                              <m:r>
                                <a:rPr lang="en-US" i="1">
                                  <a:solidFill>
                                    <a:schemeClr val="bg2"/>
                                  </a:solidFill>
                                  <a:latin typeface="Cambria Math" panose="02040503050406030204" pitchFamily="18" charset="0"/>
                                </a:rPr>
                                <m:t>𝑥</m:t>
                              </m:r>
                            </m:e>
                          </m:d>
                          <m:d>
                            <m:dPr>
                              <m:begChr m:val="⟨"/>
                              <m:endChr m:val="⟩"/>
                              <m:ctrlPr>
                                <a:rPr lang="en-US" i="1">
                                  <a:latin typeface="Cambria Math" panose="02040503050406030204" pitchFamily="18" charset="0"/>
                                </a:rPr>
                              </m:ctrlPr>
                            </m:dPr>
                            <m:e>
                              <m:r>
                                <a:rPr lang="en-US" i="1">
                                  <a:latin typeface="Cambria Math" panose="02040503050406030204" pitchFamily="18" charset="0"/>
                                </a:rPr>
                                <m:t>𝑥</m:t>
                              </m:r>
                            </m:e>
                            <m:e>
                              <m:r>
                                <m:rPr>
                                  <m:sty m:val="p"/>
                                </m:rPr>
                                <a:rPr lang="en-US">
                                  <a:latin typeface="Cambria Math" panose="02040503050406030204" pitchFamily="18" charset="0"/>
                                </a:rPr>
                                <m:t>Ψ</m:t>
                              </m:r>
                              <m:d>
                                <m:dPr>
                                  <m:ctrlPr>
                                    <a:rPr lang="en-US" i="1">
                                      <a:latin typeface="Cambria Math" panose="02040503050406030204" pitchFamily="18" charset="0"/>
                                    </a:rPr>
                                  </m:ctrlPr>
                                </m:dPr>
                                <m:e>
                                  <m:r>
                                    <a:rPr lang="en-US" i="1">
                                      <a:latin typeface="Cambria Math" panose="02040503050406030204" pitchFamily="18" charset="0"/>
                                    </a:rPr>
                                    <m:t>0</m:t>
                                  </m:r>
                                </m:e>
                              </m:d>
                            </m:e>
                          </m:d>
                        </m:e>
                      </m:nary>
                    </m:oMath>
                  </m:oMathPara>
                </a14:m>
                <a:endParaRPr lang="en-US" b="0" dirty="0"/>
              </a:p>
              <a:p>
                <a:pPr marL="0" indent="0">
                  <a:buNone/>
                </a:pPr>
                <a:r>
                  <a:rPr lang="en-US" dirty="0"/>
                  <a:t>Using the Trotter theorem,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𝛽</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𝐾</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e>
                        </m:d>
                      </m:sup>
                    </m:sSup>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m:t>
                        </m:r>
                      </m:lim>
                    </m:limLow>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num>
                                  <m:den>
                                    <m:r>
                                      <a:rPr lang="en-US" b="0" i="1" smtClean="0">
                                        <a:latin typeface="Cambria Math" panose="02040503050406030204" pitchFamily="18" charset="0"/>
                                      </a:rPr>
                                      <m:t>2</m:t>
                                    </m:r>
                                    <m:r>
                                      <a:rPr lang="en-US" b="0" i="1" smtClean="0">
                                        <a:latin typeface="Cambria Math" panose="02040503050406030204" pitchFamily="18" charset="0"/>
                                      </a:rPr>
                                      <m:t>𝑃</m:t>
                                    </m:r>
                                  </m:den>
                                </m:f>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𝐾</m:t>
                                        </m:r>
                                      </m:e>
                                    </m:acc>
                                  </m:num>
                                  <m:den>
                                    <m:r>
                                      <a:rPr lang="en-US" b="0" i="1" smtClean="0">
                                        <a:latin typeface="Cambria Math" panose="02040503050406030204" pitchFamily="18" charset="0"/>
                                      </a:rPr>
                                      <m:t>𝑃</m:t>
                                    </m:r>
                                  </m:den>
                                </m:f>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num>
                                  <m:den>
                                    <m:r>
                                      <a:rPr lang="en-US" b="0" i="1" smtClean="0">
                                        <a:latin typeface="Cambria Math" panose="02040503050406030204" pitchFamily="18" charset="0"/>
                                      </a:rPr>
                                      <m:t>2</m:t>
                                    </m:r>
                                    <m:r>
                                      <a:rPr lang="en-US" b="0" i="1" smtClean="0">
                                        <a:latin typeface="Cambria Math" panose="02040503050406030204" pitchFamily="18" charset="0"/>
                                      </a:rPr>
                                      <m:t>𝑃</m:t>
                                    </m:r>
                                  </m:den>
                                </m:f>
                              </m:sup>
                            </m:sSup>
                          </m:e>
                        </m:d>
                      </m:e>
                      <m:sup>
                        <m:r>
                          <a:rPr lang="en-US" b="0" i="1" smtClean="0">
                            <a:latin typeface="Cambria Math" panose="02040503050406030204" pitchFamily="18" charset="0"/>
                          </a:rPr>
                          <m:t>𝑃</m:t>
                        </m:r>
                      </m:sup>
                    </m:sSup>
                  </m:oMath>
                </a14:m>
                <a:r>
                  <a:rPr lang="en-US" dirty="0"/>
                  <a:t>, and other mathematical manipulations, one can obtain:</a:t>
                </a:r>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e>
                          <m:r>
                            <m:rPr>
                              <m:sty m:val="p"/>
                            </m:rPr>
                            <a:rPr lang="en-US" b="0" i="0" smtClean="0">
                              <a:latin typeface="Cambria Math" panose="02040503050406030204" pitchFamily="18" charset="0"/>
                            </a:rPr>
                            <m:t>Ψ</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0" smtClean="0">
                          <a:latin typeface="Cambria Math" panose="02040503050406030204" pitchFamily="18" charset="0"/>
                        </a:rPr>
                        <m:t>= </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𝐷𝑥</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𝑖</m:t>
                                  </m:r>
                                  <m:f>
                                    <m:fPr>
                                      <m:ctrlPr>
                                        <a:rPr lang="en-US" b="0" i="1" smtClean="0">
                                          <a:latin typeface="Cambria Math" panose="02040503050406030204" pitchFamily="18" charset="0"/>
                                        </a:rPr>
                                      </m:ctrlPr>
                                    </m:fPr>
                                    <m:num>
                                      <m:r>
                                        <a:rPr lang="en-US" b="0" i="1" smtClean="0">
                                          <a:latin typeface="Cambria Math" panose="02040503050406030204" pitchFamily="18" charset="0"/>
                                        </a:rPr>
                                        <m:t>𝑆</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𝑞</m:t>
                                          </m:r>
                                        </m:e>
                                      </m:d>
                                    </m:num>
                                    <m:den>
                                      <m:r>
                                        <a:rPr lang="en-US" b="0" i="1" smtClean="0">
                                          <a:latin typeface="Cambria Math" panose="02040503050406030204" pitchFamily="18" charset="0"/>
                                        </a:rPr>
                                        <m:t>ℏ</m:t>
                                      </m:r>
                                    </m:den>
                                  </m:f>
                                </m:sup>
                              </m:sSup>
                              <m:r>
                                <a:rPr lang="en-US" b="0" i="1" smtClean="0">
                                  <a:latin typeface="Cambria Math" panose="02040503050406030204" pitchFamily="18" charset="0"/>
                                </a:rPr>
                                <m:t> </m:t>
                              </m:r>
                              <m:r>
                                <m:rPr>
                                  <m:sty m:val="p"/>
                                </m:rPr>
                                <a:rPr lang="en-US" b="0" i="0" smtClean="0">
                                  <a:latin typeface="Cambria Math" panose="02040503050406030204" pitchFamily="18" charset="0"/>
                                </a:rPr>
                                <m:t>Ψ</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e>
                          </m:nary>
                        </m:e>
                      </m:nary>
                    </m:oMath>
                  </m:oMathPara>
                </a14:m>
                <a:endParaRPr lang="en-US" b="0" dirty="0"/>
              </a:p>
              <a:p>
                <a:pPr marL="0" lvl="0" indent="0">
                  <a:buNone/>
                </a:pPr>
                <a:r>
                  <a:rPr lang="en-US" dirty="0"/>
                  <a:t>This shows a connection between time evolution amplitudes and the classical action.</a:t>
                </a:r>
                <a:endParaRPr lang="en-US" b="0" dirty="0"/>
              </a:p>
              <a:p>
                <a:pPr marL="0" lvl="0" indent="0">
                  <a:buNone/>
                </a:pPr>
                <a:endParaRPr lang="en-US" dirty="0"/>
              </a:p>
              <a:p>
                <a:pPr marL="0" lvl="0" indent="0">
                  <a:buNone/>
                </a:pPr>
                <a:endParaRPr lang="en-US" dirty="0"/>
              </a:p>
              <a:p>
                <a:pPr marL="0" lvl="0" indent="0" algn="l" rtl="0">
                  <a:spcBef>
                    <a:spcPts val="0"/>
                  </a:spcBef>
                  <a:spcAft>
                    <a:spcPts val="0"/>
                  </a:spcAft>
                  <a:buNone/>
                </a:pPr>
                <a:endParaRPr lang="en-US" b="0" dirty="0"/>
              </a:p>
            </p:txBody>
          </p:sp>
        </mc:Choice>
        <mc:Fallback xmlns="">
          <p:sp>
            <p:nvSpPr>
              <p:cNvPr id="99" name="Google Shape;99;p15"/>
              <p:cNvSpPr txBox="1">
                <a:spLocks noGrp="1" noRot="1" noChangeAspect="1" noMove="1" noResize="1" noEditPoints="1" noAdjustHandles="1" noChangeArrowheads="1" noChangeShapeType="1" noTextEdit="1"/>
              </p:cNvSpPr>
              <p:nvPr>
                <p:ph type="body" idx="1"/>
              </p:nvPr>
            </p:nvSpPr>
            <p:spPr>
              <a:xfrm>
                <a:off x="498541" y="1692624"/>
                <a:ext cx="8335796" cy="3248492"/>
              </a:xfrm>
              <a:prstGeom prst="rect">
                <a:avLst/>
              </a:prstGeom>
              <a:blipFill>
                <a:blip r:embed="rId3"/>
                <a:stretch>
                  <a:fillRect l="-146"/>
                </a:stretch>
              </a:blipFill>
            </p:spPr>
            <p:txBody>
              <a:bodyPr/>
              <a:lstStyle/>
              <a:p>
                <a:r>
                  <a:rPr lang="en-US">
                    <a:noFill/>
                  </a:rPr>
                  <a:t> </a:t>
                </a:r>
              </a:p>
            </p:txBody>
          </p:sp>
        </mc:Fallback>
      </mc:AlternateContent>
    </p:spTree>
    <p:extLst>
      <p:ext uri="{BB962C8B-B14F-4D97-AF65-F5344CB8AC3E}">
        <p14:creationId xmlns:p14="http://schemas.microsoft.com/office/powerpoint/2010/main" val="54772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Classical Canonical Ensemble</a:t>
            </a:r>
            <a:endParaRPr/>
          </a:p>
        </p:txBody>
      </p:sp>
      <mc:AlternateContent xmlns:mc="http://schemas.openxmlformats.org/markup-compatibility/2006" xmlns:a14="http://schemas.microsoft.com/office/drawing/2010/main">
        <mc:Choice Requires="a14">
          <p:sp>
            <p:nvSpPr>
              <p:cNvPr id="112" name="Google Shape;112;p17"/>
              <p:cNvSpPr txBox="1">
                <a:spLocks noGrp="1"/>
              </p:cNvSpPr>
              <p:nvPr>
                <p:ph type="body" idx="1"/>
              </p:nvPr>
            </p:nvSpPr>
            <p:spPr>
              <a:xfrm>
                <a:off x="611550" y="1771362"/>
                <a:ext cx="8347892" cy="30103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Different thermodynamic ensembles are defined by considering three macroscopic observables as fixed, and by </a:t>
                </a:r>
                <a:r>
                  <a:rPr lang="en-US" b="1" dirty="0"/>
                  <a:t>using their value to define the state of the system</a:t>
                </a:r>
                <a:r>
                  <a:rPr lang="en-US" dirty="0"/>
                  <a:t>. The canonical ensemble (</a:t>
                </a:r>
                <a:r>
                  <a:rPr lang="en-US" b="1" dirty="0"/>
                  <a:t>NVT</a:t>
                </a:r>
                <a:r>
                  <a:rPr lang="en-US" dirty="0"/>
                  <a:t>) corresponds to real experimental conditions.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a:t>
                </a:r>
                <a:r>
                  <a:rPr lang="en-US" b="1" dirty="0"/>
                  <a:t>probability</a:t>
                </a:r>
                <a:r>
                  <a:rPr lang="en-US" dirty="0"/>
                  <a:t> of observing a configuration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𝑝</m:t>
                    </m:r>
                    <m:r>
                      <a:rPr lang="en-US" i="1" dirty="0" smtClean="0">
                        <a:latin typeface="Cambria Math" panose="02040503050406030204" pitchFamily="18" charset="0"/>
                      </a:rPr>
                      <m:t>, </m:t>
                    </m:r>
                    <m:r>
                      <a:rPr lang="en-US" i="1" dirty="0" smtClean="0">
                        <a:latin typeface="Cambria Math" panose="02040503050406030204" pitchFamily="18" charset="0"/>
                      </a:rPr>
                      <m:t>𝑞</m:t>
                    </m:r>
                    <m:r>
                      <a:rPr lang="en-US" i="1" dirty="0" smtClean="0">
                        <a:latin typeface="Cambria Math" panose="02040503050406030204" pitchFamily="18" charset="0"/>
                      </a:rPr>
                      <m:t>)</m:t>
                    </m:r>
                  </m:oMath>
                </a14:m>
                <a:r>
                  <a:rPr lang="en-US" dirty="0"/>
                  <a:t> corresponds to:                       </a:t>
                </a: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𝑝</m:t>
                        </m:r>
                        <m:r>
                          <a:rPr lang="en-US" sz="1600" b="0" i="1" smtClean="0">
                            <a:latin typeface="Cambria Math" panose="02040503050406030204" pitchFamily="18" charset="0"/>
                          </a:rPr>
                          <m:t>, </m:t>
                        </m:r>
                        <m:r>
                          <a:rPr lang="en-US" sz="1600" b="0" i="1" smtClean="0">
                            <a:latin typeface="Cambria Math" panose="02040503050406030204" pitchFamily="18" charset="0"/>
                          </a:rPr>
                          <m:t>𝑞</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m:t>
                            </m:r>
                            <m:r>
                              <a:rPr lang="en-US" sz="1600" b="0" i="1" smtClean="0">
                                <a:latin typeface="Cambria Math" panose="02040503050406030204" pitchFamily="18" charset="0"/>
                              </a:rPr>
                              <m:t>𝛽</m:t>
                            </m:r>
                            <m:r>
                              <a:rPr lang="en-US" sz="1600" b="0" i="1" smtClean="0">
                                <a:latin typeface="Cambria Math" panose="02040503050406030204" pitchFamily="18" charset="0"/>
                              </a:rPr>
                              <m:t>𝐻</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𝑞</m:t>
                                </m:r>
                                <m:r>
                                  <a:rPr lang="en-US" sz="1600" b="0" i="1" smtClean="0">
                                    <a:latin typeface="Cambria Math" panose="02040503050406030204" pitchFamily="18" charset="0"/>
                                  </a:rPr>
                                  <m:t>,</m:t>
                                </m:r>
                                <m:r>
                                  <a:rPr lang="en-US" sz="1600" b="0" i="1" smtClean="0">
                                    <a:latin typeface="Cambria Math" panose="02040503050406030204" pitchFamily="18" charset="0"/>
                                  </a:rPr>
                                  <m:t>𝑝</m:t>
                                </m:r>
                              </m:e>
                            </m:d>
                          </m:sup>
                        </m:sSup>
                      </m:num>
                      <m:den>
                        <m:r>
                          <a:rPr lang="en-US" sz="1600" b="0" i="1" smtClean="0">
                            <a:latin typeface="Cambria Math" panose="02040503050406030204" pitchFamily="18" charset="0"/>
                          </a:rPr>
                          <m:t>𝑍</m:t>
                        </m:r>
                      </m:den>
                    </m:f>
                  </m:oMath>
                </a14:m>
                <a:endParaRPr lang="en-US" dirty="0"/>
              </a:p>
              <a:p>
                <a:pPr marL="0" lvl="0" indent="0" algn="l" rtl="0">
                  <a:spcBef>
                    <a:spcPts val="1200"/>
                  </a:spcBef>
                  <a:spcAft>
                    <a:spcPts val="0"/>
                  </a:spcAft>
                  <a:buNone/>
                </a:pPr>
                <a:r>
                  <a:rPr lang="en-US" dirty="0"/>
                  <a:t>And its classical </a:t>
                </a:r>
                <a:r>
                  <a:rPr lang="en-US" b="1" dirty="0"/>
                  <a:t>partition function </a:t>
                </a:r>
                <a:r>
                  <a:rPr lang="en-US" dirty="0"/>
                  <a:t>is:                                                     </a:t>
                </a:r>
                <a14:m>
                  <m:oMath xmlns:m="http://schemas.openxmlformats.org/officeDocument/2006/math">
                    <m:r>
                      <a:rPr lang="en-US" sz="1600" b="0" i="1" smtClean="0">
                        <a:latin typeface="Cambria Math" panose="02040503050406030204" pitchFamily="18" charset="0"/>
                      </a:rPr>
                      <m:t>𝑍</m:t>
                    </m:r>
                    <m:r>
                      <a:rPr lang="en-US" sz="1600" b="0" i="1" smtClean="0">
                        <a:latin typeface="Cambria Math" panose="02040503050406030204" pitchFamily="18" charset="0"/>
                      </a:rPr>
                      <m:t>= </m:t>
                    </m:r>
                    <m:nary>
                      <m:naryPr>
                        <m:limLoc m:val="undOvr"/>
                        <m:subHide m:val="on"/>
                        <m:supHide m:val="on"/>
                        <m:ctrlPr>
                          <a:rPr lang="en-US" sz="1600" b="0" i="1" smtClean="0">
                            <a:latin typeface="Cambria Math" panose="02040503050406030204" pitchFamily="18" charset="0"/>
                          </a:rPr>
                        </m:ctrlPr>
                      </m:naryPr>
                      <m:sub/>
                      <m:sup/>
                      <m:e>
                        <m:r>
                          <a:rPr lang="en-US" sz="1600" b="0" i="1" smtClean="0">
                            <a:latin typeface="Cambria Math" panose="02040503050406030204" pitchFamily="18" charset="0"/>
                          </a:rPr>
                          <m:t>𝑑𝑝</m:t>
                        </m:r>
                        <m:r>
                          <a:rPr lang="en-US" sz="1600" b="0" i="1" smtClean="0">
                            <a:latin typeface="Cambria Math" panose="02040503050406030204" pitchFamily="18" charset="0"/>
                          </a:rPr>
                          <m:t> </m:t>
                        </m:r>
                        <m:r>
                          <a:rPr lang="en-US" sz="1600" b="0" i="1" smtClean="0">
                            <a:latin typeface="Cambria Math" panose="02040503050406030204" pitchFamily="18" charset="0"/>
                          </a:rPr>
                          <m:t>𝑑𝑞</m:t>
                        </m:r>
                        <m:r>
                          <a:rPr lang="en-US" sz="1600" b="0" i="1"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m:t>
                            </m:r>
                            <m:r>
                              <a:rPr lang="en-US" sz="1600" b="0" i="1" smtClean="0">
                                <a:latin typeface="Cambria Math" panose="02040503050406030204" pitchFamily="18" charset="0"/>
                              </a:rPr>
                              <m:t>𝛽</m:t>
                            </m:r>
                            <m:r>
                              <a:rPr lang="en-US" sz="1600" b="0" i="1" smtClean="0">
                                <a:latin typeface="Cambria Math" panose="02040503050406030204" pitchFamily="18" charset="0"/>
                              </a:rPr>
                              <m:t>𝐻</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𝑞</m:t>
                                </m:r>
                              </m:e>
                            </m:d>
                          </m:sup>
                        </m:sSup>
                      </m:e>
                    </m:nary>
                  </m:oMath>
                </a14:m>
                <a:r>
                  <a:rPr lang="en-US" sz="1600" dirty="0"/>
                  <a:t>,    </a:t>
                </a:r>
                <a14:m>
                  <m:oMath xmlns:m="http://schemas.openxmlformats.org/officeDocument/2006/math">
                    <m:r>
                      <a:rPr lang="en-US" sz="1600" b="0" i="1" smtClean="0">
                        <a:latin typeface="Cambria Math" panose="02040503050406030204" pitchFamily="18" charset="0"/>
                      </a:rPr>
                      <m:t>𝛽</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𝑘</m:t>
                            </m:r>
                          </m:e>
                          <m:sub>
                            <m:r>
                              <a:rPr lang="en-US" sz="1600" b="0" i="1" smtClean="0">
                                <a:latin typeface="Cambria Math" panose="02040503050406030204" pitchFamily="18" charset="0"/>
                              </a:rPr>
                              <m:t>𝑏</m:t>
                            </m:r>
                          </m:sub>
                        </m:sSub>
                        <m:r>
                          <a:rPr lang="en-US" sz="1600" b="0" i="1" smtClean="0">
                            <a:latin typeface="Cambria Math" panose="02040503050406030204" pitchFamily="18" charset="0"/>
                          </a:rPr>
                          <m:t>𝑇</m:t>
                        </m:r>
                      </m:den>
                    </m:f>
                  </m:oMath>
                </a14:m>
                <a:endParaRPr lang="en-US" dirty="0"/>
              </a:p>
              <a:p>
                <a:pPr marL="0" lvl="0" indent="0" algn="l" rtl="0">
                  <a:spcBef>
                    <a:spcPts val="1200"/>
                  </a:spcBef>
                  <a:spcAft>
                    <a:spcPts val="1200"/>
                  </a:spcAft>
                  <a:buNone/>
                </a:pPr>
                <a:r>
                  <a:rPr lang="en-US" dirty="0"/>
                  <a:t>The partition function describes the statistical properties of a system in thermodynamic equilibrium.</a:t>
                </a:r>
              </a:p>
              <a:p>
                <a:pPr marL="0" lvl="0" indent="0" algn="l" rtl="0">
                  <a:spcBef>
                    <a:spcPts val="1200"/>
                  </a:spcBef>
                  <a:spcAft>
                    <a:spcPts val="1200"/>
                  </a:spcAft>
                  <a:buNone/>
                </a:pPr>
                <a:endParaRPr lang="en-US" dirty="0"/>
              </a:p>
            </p:txBody>
          </p:sp>
        </mc:Choice>
        <mc:Fallback xmlns="">
          <p:sp>
            <p:nvSpPr>
              <p:cNvPr id="112" name="Google Shape;112;p17"/>
              <p:cNvSpPr txBox="1">
                <a:spLocks noGrp="1" noRot="1" noChangeAspect="1" noMove="1" noResize="1" noEditPoints="1" noAdjustHandles="1" noChangeArrowheads="1" noChangeShapeType="1" noTextEdit="1"/>
              </p:cNvSpPr>
              <p:nvPr>
                <p:ph type="body" idx="1"/>
              </p:nvPr>
            </p:nvSpPr>
            <p:spPr>
              <a:xfrm>
                <a:off x="611550" y="1771362"/>
                <a:ext cx="8347892" cy="3010363"/>
              </a:xfrm>
              <a:prstGeom prst="rect">
                <a:avLst/>
              </a:prstGeom>
              <a:blipFill>
                <a:blip r:embed="rId3"/>
                <a:stretch>
                  <a:fillRect l="-73"/>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1232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Path Integrals – Thermodynamic properties</a:t>
            </a:r>
            <a:endParaRPr dirty="0"/>
          </a:p>
        </p:txBody>
      </p:sp>
      <mc:AlternateContent xmlns:mc="http://schemas.openxmlformats.org/markup-compatibility/2006" xmlns:a14="http://schemas.microsoft.com/office/drawing/2010/main">
        <mc:Choice Requires="a14">
          <p:sp>
            <p:nvSpPr>
              <p:cNvPr id="99" name="Google Shape;99;p15"/>
              <p:cNvSpPr txBox="1">
                <a:spLocks noGrp="1"/>
              </p:cNvSpPr>
              <p:nvPr>
                <p:ph type="body" idx="1"/>
              </p:nvPr>
            </p:nvSpPr>
            <p:spPr>
              <a:xfrm>
                <a:off x="159390" y="1661020"/>
                <a:ext cx="8850385" cy="3482480"/>
              </a:xfrm>
              <a:prstGeom prst="rect">
                <a:avLst/>
              </a:prstGeom>
            </p:spPr>
            <p:txBody>
              <a:bodyPr spcFirstLastPara="1" wrap="square" lIns="91425" tIns="91425" rIns="91425" bIns="91425" anchor="t" anchorCtr="0">
                <a:normAutofit/>
              </a:bodyPr>
              <a:lstStyle/>
              <a:p>
                <a:pPr marL="0" lvl="0" indent="0">
                  <a:buNone/>
                </a:pPr>
                <a:r>
                  <a:rPr lang="en-US" dirty="0"/>
                  <a:t>Thermodynamic properties of a quantum system can be obtained using quantum partition function:</a:t>
                </a:r>
              </a:p>
              <a:p>
                <a:pPr marL="0" lvl="0" indent="0">
                  <a:buNone/>
                </a:pPr>
                <a:endParaRPr lang="en-US" dirty="0"/>
              </a:p>
              <a:p>
                <a:pPr marL="0" lv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𝑍</m:t>
                      </m:r>
                      <m:r>
                        <a:rPr lang="en-US" sz="1400" b="0" i="1" smtClean="0">
                          <a:latin typeface="Cambria Math" panose="02040503050406030204" pitchFamily="18" charset="0"/>
                        </a:rPr>
                        <m:t>=</m:t>
                      </m:r>
                      <m:r>
                        <a:rPr lang="en-US" sz="1400" b="0" i="1" smtClean="0">
                          <a:solidFill>
                            <a:srgbClr val="FF0000"/>
                          </a:solidFill>
                          <a:latin typeface="Cambria Math" panose="02040503050406030204" pitchFamily="18" charset="0"/>
                        </a:rPr>
                        <m:t>𝑇𝑟</m:t>
                      </m:r>
                      <m:d>
                        <m:dPr>
                          <m:begChr m:val="{"/>
                          <m:endChr m:val="}"/>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𝑒</m:t>
                              </m:r>
                            </m:e>
                            <m:sup>
                              <m:r>
                                <a:rPr lang="en-US" sz="1400" b="0" i="1" smtClean="0">
                                  <a:latin typeface="Cambria Math" panose="02040503050406030204" pitchFamily="18" charset="0"/>
                                </a:rPr>
                                <m:t>−</m:t>
                              </m:r>
                              <m:r>
                                <a:rPr lang="en-US" sz="1400" b="0" i="1" smtClean="0">
                                  <a:latin typeface="Cambria Math" panose="02040503050406030204" pitchFamily="18" charset="0"/>
                                </a:rPr>
                                <m:t>𝛽</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𝐻</m:t>
                                  </m:r>
                                </m:e>
                              </m:acc>
                            </m:sup>
                          </m:sSup>
                        </m:e>
                      </m:d>
                      <m:r>
                        <a:rPr lang="en-US" sz="1400" b="0" i="1" smtClean="0">
                          <a:latin typeface="Cambria Math" panose="02040503050406030204" pitchFamily="18" charset="0"/>
                        </a:rPr>
                        <m:t>= </m:t>
                      </m:r>
                      <m:nary>
                        <m:naryPr>
                          <m:limLoc m:val="undOvr"/>
                          <m:subHide m:val="on"/>
                          <m:supHide m:val="on"/>
                          <m:ctrlPr>
                            <a:rPr lang="en-US" sz="1400" b="0" i="1" smtClean="0">
                              <a:latin typeface="Cambria Math" panose="02040503050406030204" pitchFamily="18" charset="0"/>
                            </a:rPr>
                          </m:ctrlPr>
                        </m:naryPr>
                        <m:sub/>
                        <m:sup/>
                        <m:e>
                          <m:r>
                            <a:rPr lang="en-US" sz="1400" b="0" i="1" smtClean="0">
                              <a:latin typeface="Cambria Math" panose="02040503050406030204" pitchFamily="18" charset="0"/>
                            </a:rPr>
                            <m:t>𝑑𝑞</m:t>
                          </m:r>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𝑞</m:t>
                          </m:r>
                          <m:d>
                            <m:dPr>
                              <m:begChr m:val="|"/>
                              <m:endChr m:val="|"/>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𝑒</m:t>
                                  </m:r>
                                </m:e>
                                <m:sup>
                                  <m:r>
                                    <a:rPr lang="en-US" sz="1400" b="0" i="1" smtClean="0">
                                      <a:latin typeface="Cambria Math" panose="02040503050406030204" pitchFamily="18" charset="0"/>
                                    </a:rPr>
                                    <m:t>−</m:t>
                                  </m:r>
                                  <m:r>
                                    <a:rPr lang="en-US" sz="1400" b="0" i="1" smtClean="0">
                                      <a:latin typeface="Cambria Math" panose="02040503050406030204" pitchFamily="18" charset="0"/>
                                    </a:rPr>
                                    <m:t>𝛽</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𝐻</m:t>
                                      </m:r>
                                    </m:e>
                                  </m:acc>
                                </m:sup>
                              </m:sSup>
                            </m:e>
                          </m:d>
                          <m:r>
                            <a:rPr lang="en-US" sz="1400" b="0" i="1" smtClean="0">
                              <a:solidFill>
                                <a:srgbClr val="FF0000"/>
                              </a:solidFill>
                              <a:latin typeface="Cambria Math" panose="02040503050406030204" pitchFamily="18" charset="0"/>
                            </a:rPr>
                            <m:t>𝑞</m:t>
                          </m:r>
                          <m:r>
                            <a:rPr lang="en-US" sz="1400" b="0" i="1" smtClean="0">
                              <a:solidFill>
                                <a:srgbClr val="FF0000"/>
                              </a:solidFill>
                              <a:latin typeface="Cambria Math" panose="02040503050406030204" pitchFamily="18" charset="0"/>
                            </a:rPr>
                            <m:t>⟩</m:t>
                          </m:r>
                        </m:e>
                      </m:nary>
                      <m:r>
                        <a:rPr lang="en-US" sz="1400" b="0" i="1" smtClean="0">
                          <a:latin typeface="Cambria Math" panose="02040503050406030204" pitchFamily="18" charset="0"/>
                        </a:rPr>
                        <m:t>               </m:t>
                      </m:r>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r>
                        <a:rPr lang="en-US" sz="1400" i="1">
                          <a:latin typeface="Cambria Math" panose="02040503050406030204" pitchFamily="18" charset="0"/>
                        </a:rPr>
                        <m:t>=</m:t>
                      </m:r>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acc>
                                <m:accPr>
                                  <m:chr m:val="̂"/>
                                  <m:ctrlPr>
                                    <a:rPr lang="en-US" sz="1400" i="1">
                                      <a:latin typeface="Cambria Math" panose="02040503050406030204" pitchFamily="18" charset="0"/>
                                    </a:rPr>
                                  </m:ctrlPr>
                                </m:accPr>
                                <m:e>
                                  <m:r>
                                    <a:rPr lang="en-US" sz="1400" i="1">
                                      <a:latin typeface="Cambria Math" panose="02040503050406030204" pitchFamily="18" charset="0"/>
                                    </a:rPr>
                                    <m:t>𝑝</m:t>
                                  </m:r>
                                </m:e>
                              </m:acc>
                            </m:e>
                            <m:sup>
                              <m:r>
                                <a:rPr lang="en-US" sz="1400" i="1">
                                  <a:latin typeface="Cambria Math" panose="02040503050406030204" pitchFamily="18" charset="0"/>
                                </a:rPr>
                                <m:t>2</m:t>
                              </m:r>
                            </m:sup>
                          </m:sSup>
                        </m:num>
                        <m:den>
                          <m:r>
                            <a:rPr lang="en-US" sz="1400" i="1">
                              <a:latin typeface="Cambria Math" panose="02040503050406030204" pitchFamily="18" charset="0"/>
                            </a:rPr>
                            <m:t>2</m:t>
                          </m:r>
                          <m:r>
                            <a:rPr lang="en-US" sz="1400" i="1">
                              <a:latin typeface="Cambria Math" panose="02040503050406030204" pitchFamily="18" charset="0"/>
                            </a:rPr>
                            <m:t>𝑚</m:t>
                          </m:r>
                        </m:den>
                      </m:f>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den>
                      </m:f>
                      <m:r>
                        <a:rPr lang="en-US" sz="1400" i="1">
                          <a:latin typeface="Cambria Math" panose="02040503050406030204" pitchFamily="18" charset="0"/>
                        </a:rPr>
                        <m:t>𝑚</m:t>
                      </m:r>
                      <m:sSup>
                        <m:sSupPr>
                          <m:ctrlPr>
                            <a:rPr lang="en-US" sz="1400" i="1">
                              <a:latin typeface="Cambria Math" panose="02040503050406030204" pitchFamily="18" charset="0"/>
                            </a:rPr>
                          </m:ctrlPr>
                        </m:sSupPr>
                        <m:e>
                          <m:r>
                            <a:rPr lang="en-US" sz="1400" i="1">
                              <a:latin typeface="Cambria Math" panose="02040503050406030204" pitchFamily="18" charset="0"/>
                            </a:rPr>
                            <m:t>𝜔</m:t>
                          </m:r>
                        </m:e>
                        <m:sup>
                          <m:r>
                            <a:rPr lang="en-US" sz="1400" i="1">
                              <a:latin typeface="Cambria Math" panose="02040503050406030204" pitchFamily="18" charset="0"/>
                            </a:rPr>
                            <m:t>2</m:t>
                          </m:r>
                        </m:sup>
                      </m:sSup>
                      <m:sSup>
                        <m:sSupPr>
                          <m:ctrlPr>
                            <a:rPr lang="en-US" sz="1400" i="1">
                              <a:latin typeface="Cambria Math" panose="02040503050406030204" pitchFamily="18" charset="0"/>
                            </a:rPr>
                          </m:ctrlPr>
                        </m:sSupP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sup>
                          <m:r>
                            <a:rPr lang="en-US" sz="1400" i="1">
                              <a:latin typeface="Cambria Math" panose="02040503050406030204" pitchFamily="18" charset="0"/>
                            </a:rPr>
                            <m:t>2</m:t>
                          </m:r>
                        </m:sup>
                      </m:sSup>
                    </m:oMath>
                  </m:oMathPara>
                </a14:m>
                <a:endParaRPr lang="en-US" dirty="0"/>
              </a:p>
              <a:p>
                <a:pPr marL="0" lvl="0" indent="0">
                  <a:buNone/>
                </a:pPr>
                <a:r>
                  <a:rPr lang="en-US" dirty="0"/>
                  <a:t>To evaluate the matrix element above, the </a:t>
                </a:r>
                <a:r>
                  <a:rPr lang="en-US" b="1" dirty="0"/>
                  <a:t>Trotter Theorem</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𝛽</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𝐾</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e>
                        </m:d>
                      </m:sup>
                    </m:sSup>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m:t>
                        </m:r>
                      </m:lim>
                    </m:limLow>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num>
                                  <m:den>
                                    <m:r>
                                      <a:rPr lang="en-US" b="0" i="1" smtClean="0">
                                        <a:latin typeface="Cambria Math" panose="02040503050406030204" pitchFamily="18" charset="0"/>
                                      </a:rPr>
                                      <m:t>2</m:t>
                                    </m:r>
                                    <m:r>
                                      <a:rPr lang="en-US" b="0" i="1" smtClean="0">
                                        <a:latin typeface="Cambria Math" panose="02040503050406030204" pitchFamily="18" charset="0"/>
                                      </a:rPr>
                                      <m:t>𝑃</m:t>
                                    </m:r>
                                  </m:den>
                                </m:f>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𝐾</m:t>
                                        </m:r>
                                      </m:e>
                                    </m:acc>
                                  </m:num>
                                  <m:den>
                                    <m:r>
                                      <a:rPr lang="en-US" b="0" i="1" smtClean="0">
                                        <a:latin typeface="Cambria Math" panose="02040503050406030204" pitchFamily="18" charset="0"/>
                                      </a:rPr>
                                      <m:t>𝑃</m:t>
                                    </m:r>
                                  </m:den>
                                </m:f>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num>
                                  <m:den>
                                    <m:r>
                                      <a:rPr lang="en-US" b="0" i="1" smtClean="0">
                                        <a:latin typeface="Cambria Math" panose="02040503050406030204" pitchFamily="18" charset="0"/>
                                      </a:rPr>
                                      <m:t>2</m:t>
                                    </m:r>
                                    <m:r>
                                      <a:rPr lang="en-US" b="0" i="1" smtClean="0">
                                        <a:latin typeface="Cambria Math" panose="02040503050406030204" pitchFamily="18" charset="0"/>
                                      </a:rPr>
                                      <m:t>𝑃</m:t>
                                    </m:r>
                                  </m:den>
                                </m:f>
                              </m:sup>
                            </m:sSup>
                          </m:e>
                        </m:d>
                      </m:e>
                      <m:sup>
                        <m:r>
                          <a:rPr lang="en-US" b="0" i="1" smtClean="0">
                            <a:latin typeface="Cambria Math" panose="02040503050406030204" pitchFamily="18" charset="0"/>
                          </a:rPr>
                          <m:t>𝑃</m:t>
                        </m:r>
                      </m:sup>
                    </m:sSup>
                  </m:oMath>
                </a14:m>
                <a:r>
                  <a:rPr lang="en-US" dirty="0"/>
                  <a:t>, and other mathematical manipulations  are done to finally obtain the classical canonical partition function.</a:t>
                </a:r>
              </a:p>
              <a:p>
                <a:pPr marL="0" lvl="0" indent="0">
                  <a:buNone/>
                </a:pPr>
                <a:endParaRPr lang="en-US" dirty="0"/>
              </a:p>
              <a:p>
                <a:pPr marL="0" lv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m:t>
                          </m:r>
                        </m:lim>
                      </m:limLow>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ℏ</m:t>
                                  </m:r>
                                </m:den>
                              </m:f>
                            </m:e>
                          </m:d>
                        </m:e>
                        <m:sup>
                          <m:r>
                            <a:rPr lang="en-US" b="0" i="1" smtClean="0">
                              <a:latin typeface="Cambria Math" panose="02040503050406030204" pitchFamily="18" charset="0"/>
                            </a:rPr>
                            <m:t>𝑃</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𝑚𝑃</m:t>
                                  </m:r>
                                </m:num>
                                <m:den>
                                  <m:r>
                                    <a:rPr lang="en-US" b="0" i="1" smtClean="0">
                                      <a:latin typeface="Cambria Math" panose="02040503050406030204" pitchFamily="18" charset="0"/>
                                    </a:rPr>
                                    <m:t>𝛽</m:t>
                                  </m:r>
                                </m:den>
                              </m:f>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𝑃</m:t>
                              </m:r>
                            </m:num>
                            <m:den>
                              <m:r>
                                <a:rPr lang="en-US" b="0" i="1" smtClean="0">
                                  <a:latin typeface="Cambria Math" panose="02040503050406030204" pitchFamily="18" charset="0"/>
                                </a:rPr>
                                <m:t>2</m:t>
                              </m:r>
                            </m:den>
                          </m:f>
                        </m:sup>
                      </m:sSup>
                      <m:r>
                        <a:rPr lang="en-US" b="0" i="1" smtClean="0">
                          <a:latin typeface="Cambria Math" panose="02040503050406030204" pitchFamily="18" charset="0"/>
                        </a:rPr>
                        <m:t> </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𝑃</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𝛽</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𝑝</m:t>
                                  </m:r>
                                </m:e>
                              </m:d>
                            </m:sup>
                          </m:sSup>
                        </m:e>
                      </m:nary>
                      <m:r>
                        <a:rPr lang="en-US" b="0" i="1" smtClean="0">
                          <a:latin typeface="Cambria Math" panose="02040503050406030204" pitchFamily="18" charset="0"/>
                        </a:rPr>
                        <m:t>      </m:t>
                      </m:r>
                      <m:r>
                        <a:rPr lang="en-GB" b="0" i="1"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𝑝</m:t>
                          </m:r>
                        </m:e>
                      </m:d>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𝑃</m:t>
                          </m:r>
                        </m:sup>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𝑘</m:t>
                                  </m:r>
                                </m:sub>
                                <m:sup>
                                  <m:r>
                                    <a:rPr lang="en-US" i="1">
                                      <a:latin typeface="Cambria Math" panose="02040503050406030204" pitchFamily="18" charset="0"/>
                                    </a:rPr>
                                    <m:t>2</m:t>
                                  </m:r>
                                </m:sup>
                              </m:sSubSup>
                            </m:num>
                            <m:den>
                              <m:r>
                                <a:rPr lang="en-US" i="1">
                                  <a:latin typeface="Cambria Math" panose="02040503050406030204" pitchFamily="18" charset="0"/>
                                </a:rPr>
                                <m:t>2</m:t>
                              </m:r>
                              <m:r>
                                <a:rPr lang="en-US" i="1">
                                  <a:latin typeface="Cambria Math" panose="02040503050406030204" pitchFamily="18" charset="0"/>
                                </a:rPr>
                                <m:t>𝑚</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𝑚</m:t>
                          </m:r>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𝑃</m:t>
                              </m:r>
                            </m:sub>
                            <m:sup>
                              <m:r>
                                <a:rPr lang="en-US" i="1">
                                  <a:latin typeface="Cambria Math" panose="02040503050406030204" pitchFamily="18" charset="0"/>
                                </a:rPr>
                                <m:t>2</m:t>
                              </m:r>
                            </m:sup>
                          </m:sSubSup>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d>
                            </m:e>
                            <m:sup>
                              <m:r>
                                <a:rPr lang="en-US" i="1">
                                  <a:latin typeface="Cambria Math" panose="02040503050406030204" pitchFamily="18" charset="0"/>
                                </a:rPr>
                                <m:t>2</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𝑃</m:t>
                              </m:r>
                            </m:den>
                          </m:f>
                          <m:r>
                            <a:rPr lang="en-US" i="1">
                              <a:latin typeface="Cambria Math" panose="02040503050406030204" pitchFamily="18" charset="0"/>
                            </a:rPr>
                            <m:t>𝑈</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d>
                        </m:e>
                      </m:nary>
                    </m:oMath>
                  </m:oMathPara>
                </a14:m>
                <a:endParaRPr lang="en-US" dirty="0"/>
              </a:p>
              <a:p>
                <a:pPr marL="0" indent="0">
                  <a:buNone/>
                </a:pPr>
                <a:r>
                  <a:rPr lang="en-US" dirty="0"/>
                  <a:t>Where the boundary conditions 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𝑃</m:t>
                            </m:r>
                          </m:e>
                        </m:rad>
                      </m:num>
                      <m:den>
                        <m:r>
                          <a:rPr lang="en-US" b="0" i="1" smtClean="0">
                            <a:latin typeface="Cambria Math" panose="02040503050406030204" pitchFamily="18" charset="0"/>
                          </a:rPr>
                          <m:t>𝛽</m:t>
                        </m:r>
                        <m:r>
                          <a:rPr lang="en-US" b="0" i="1" smtClean="0">
                            <a:latin typeface="Cambria Math" panose="02040503050406030204" pitchFamily="18" charset="0"/>
                          </a:rPr>
                          <m:t>ℏ</m:t>
                        </m:r>
                      </m:den>
                    </m:f>
                  </m:oMath>
                </a14:m>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lvl="0" indent="0" algn="l" rtl="0">
                  <a:spcBef>
                    <a:spcPts val="0"/>
                  </a:spcBef>
                  <a:spcAft>
                    <a:spcPts val="0"/>
                  </a:spcAft>
                  <a:buNone/>
                </a:pPr>
                <a:endParaRPr lang="en-US" b="0" dirty="0"/>
              </a:p>
            </p:txBody>
          </p:sp>
        </mc:Choice>
        <mc:Fallback xmlns="">
          <p:sp>
            <p:nvSpPr>
              <p:cNvPr id="99" name="Google Shape;99;p15"/>
              <p:cNvSpPr txBox="1">
                <a:spLocks noGrp="1" noRot="1" noChangeAspect="1" noMove="1" noResize="1" noEditPoints="1" noAdjustHandles="1" noChangeArrowheads="1" noChangeShapeType="1" noTextEdit="1"/>
              </p:cNvSpPr>
              <p:nvPr>
                <p:ph type="body" idx="1"/>
              </p:nvPr>
            </p:nvSpPr>
            <p:spPr>
              <a:xfrm>
                <a:off x="159390" y="1661020"/>
                <a:ext cx="8850385" cy="3482480"/>
              </a:xfrm>
              <a:prstGeom prst="rect">
                <a:avLst/>
              </a:prstGeom>
              <a:blipFill>
                <a:blip r:embed="rId3"/>
                <a:stretch>
                  <a:fillRect l="-69"/>
                </a:stretch>
              </a:blipFill>
            </p:spPr>
            <p:txBody>
              <a:bodyPr/>
              <a:lstStyle/>
              <a:p>
                <a:r>
                  <a:rPr lang="en-US">
                    <a:noFill/>
                  </a:rPr>
                  <a:t> </a:t>
                </a:r>
              </a:p>
            </p:txBody>
          </p:sp>
        </mc:Fallback>
      </mc:AlternateContent>
    </p:spTree>
    <p:extLst>
      <p:ext uri="{BB962C8B-B14F-4D97-AF65-F5344CB8AC3E}">
        <p14:creationId xmlns:p14="http://schemas.microsoft.com/office/powerpoint/2010/main" val="12141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Path Integral Molecular Dynamics (PIMD)</a:t>
            </a:r>
            <a:endParaRPr dirty="0"/>
          </a:p>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sp>
            <p:nvSpPr>
              <p:cNvPr id="126" name="Google Shape;126;p19"/>
              <p:cNvSpPr txBox="1">
                <a:spLocks noGrp="1"/>
              </p:cNvSpPr>
              <p:nvPr>
                <p:ph type="body" idx="1"/>
              </p:nvPr>
            </p:nvSpPr>
            <p:spPr>
              <a:xfrm>
                <a:off x="326373" y="1753557"/>
                <a:ext cx="8693400" cy="1694318"/>
              </a:xfrm>
              <a:prstGeom prst="rect">
                <a:avLst/>
              </a:prstGeom>
            </p:spPr>
            <p:txBody>
              <a:bodyPr spcFirstLastPara="1" wrap="square" lIns="91425" tIns="91425" rIns="91425" bIns="91425" anchor="t" anchorCtr="0">
                <a:normAutofit/>
              </a:bodyPr>
              <a:lstStyle/>
              <a:p>
                <a:pPr marL="0" indent="0">
                  <a:buNone/>
                </a:pPr>
                <a:r>
                  <a:rPr lang="en" dirty="0"/>
                  <a:t>The resemblance of the partition function to that of a classical cyclic polymer chain of </a:t>
                </a:r>
                <a14:m>
                  <m:oMath xmlns:m="http://schemas.openxmlformats.org/officeDocument/2006/math">
                    <m:r>
                      <a:rPr lang="en" i="1" dirty="0" smtClean="0">
                        <a:latin typeface="Cambria Math" panose="02040503050406030204" pitchFamily="18" charset="0"/>
                      </a:rPr>
                      <m:t>𝑃</m:t>
                    </m:r>
                  </m:oMath>
                </a14:m>
                <a:r>
                  <a:rPr lang="en" dirty="0"/>
                  <a:t> beads led Chandler and Wolynes (1981)  to coin the term “</a:t>
                </a:r>
                <a:r>
                  <a:rPr lang="en" b="1" dirty="0"/>
                  <a:t>classical isomorphism</a:t>
                </a:r>
                <a:r>
                  <a:rPr lang="en" dirty="0"/>
                  <a:t>”. </a:t>
                </a:r>
                <a:endParaRPr lang="he-IL" dirty="0"/>
              </a:p>
              <a:p>
                <a:pPr marL="0" indent="0">
                  <a:buNone/>
                </a:pPr>
                <a:r>
                  <a:rPr lang="en" dirty="0"/>
                  <a:t>A quantum particle is translated to a ring polymer of </a:t>
                </a:r>
                <a14:m>
                  <m:oMath xmlns:m="http://schemas.openxmlformats.org/officeDocument/2006/math">
                    <m:r>
                      <a:rPr lang="en" i="1" dirty="0" smtClean="0">
                        <a:latin typeface="Cambria Math" panose="02040503050406030204" pitchFamily="18" charset="0"/>
                      </a:rPr>
                      <m:t>𝑃</m:t>
                    </m:r>
                  </m:oMath>
                </a14:m>
                <a:r>
                  <a:rPr lang="en" dirty="0"/>
                  <a:t> Boltzmann particles with a harmonic nearest neighbor potential. O</a:t>
                </a:r>
                <a:r>
                  <a:rPr lang="en-US" dirty="0"/>
                  <a:t>n</a:t>
                </a:r>
                <a:r>
                  <a:rPr lang="en" dirty="0"/>
                  <a:t>ce sampled with the classical partition function using MD, quantum mechanical expecatation values for the original system can be obtained.</a:t>
                </a:r>
                <a:endParaRPr dirty="0"/>
              </a:p>
            </p:txBody>
          </p:sp>
        </mc:Choice>
        <mc:Fallback xmlns="">
          <p:sp>
            <p:nvSpPr>
              <p:cNvPr id="126" name="Google Shape;126;p19"/>
              <p:cNvSpPr txBox="1">
                <a:spLocks noGrp="1" noRot="1" noChangeAspect="1" noMove="1" noResize="1" noEditPoints="1" noAdjustHandles="1" noChangeArrowheads="1" noChangeShapeType="1" noTextEdit="1"/>
              </p:cNvSpPr>
              <p:nvPr>
                <p:ph type="body" idx="1"/>
              </p:nvPr>
            </p:nvSpPr>
            <p:spPr>
              <a:xfrm>
                <a:off x="326373" y="1753557"/>
                <a:ext cx="8693400" cy="1694318"/>
              </a:xfrm>
              <a:prstGeom prst="rect">
                <a:avLst/>
              </a:prstGeom>
              <a:blipFill>
                <a:blip r:embed="rId3"/>
                <a:stretch>
                  <a:fillRect l="-140"/>
                </a:stretch>
              </a:blipFill>
            </p:spPr>
            <p:txBody>
              <a:bodyPr/>
              <a:lstStyle/>
              <a:p>
                <a:r>
                  <a:rPr lang="en-US">
                    <a:noFill/>
                  </a:rPr>
                  <a:t> </a:t>
                </a:r>
              </a:p>
            </p:txBody>
          </p:sp>
        </mc:Fallback>
      </mc:AlternateContent>
      <p:pic>
        <p:nvPicPr>
          <p:cNvPr id="127" name="Google Shape;127;p19"/>
          <p:cNvPicPr preferRelativeResize="0"/>
          <p:nvPr/>
        </p:nvPicPr>
        <p:blipFill>
          <a:blip r:embed="rId4">
            <a:alphaModFix/>
          </a:blip>
          <a:stretch>
            <a:fillRect/>
          </a:stretch>
        </p:blipFill>
        <p:spPr>
          <a:xfrm>
            <a:off x="2488287" y="3190653"/>
            <a:ext cx="4167425" cy="182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Path Integral Molecular Dynamics</a:t>
            </a:r>
            <a:endParaRPr/>
          </a:p>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33" name="Google Shape;133;p20"/>
              <p:cNvSpPr txBox="1">
                <a:spLocks noGrp="1"/>
              </p:cNvSpPr>
              <p:nvPr>
                <p:ph type="body" idx="1"/>
              </p:nvPr>
            </p:nvSpPr>
            <p:spPr>
              <a:xfrm>
                <a:off x="626854" y="1853850"/>
                <a:ext cx="7688700" cy="285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The classical isomorphism allows to introduce a molecular dynamics scheme for the classical canonical partition function derived, using the classical Hamiltonian. Then, the following equations of motion can be obtained:</a:t>
                </a:r>
              </a:p>
              <a:p>
                <a:pPr marL="0" lvl="0" indent="0" algn="l" rtl="0">
                  <a:spcBef>
                    <a:spcPts val="0"/>
                  </a:spcBef>
                  <a:spcAft>
                    <a:spcPts val="0"/>
                  </a:spcAft>
                  <a:buNone/>
                </a:pPr>
                <a:endParaRPr lang="en-US" dirty="0"/>
              </a:p>
              <a:p>
                <a:pPr marL="0" lvl="0" indent="0">
                  <a:spcBef>
                    <a:spcPts val="1200"/>
                  </a:spcBef>
                  <a:spcAft>
                    <a:spcPts val="1200"/>
                  </a:spcAft>
                  <a:buNone/>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dirty="0" smtClean="0">
                              <a:latin typeface="Cambria Math" panose="02040503050406030204" pitchFamily="18" charset="0"/>
                            </a:rPr>
                            <m:t>𝑘</m:t>
                          </m:r>
                        </m:sub>
                      </m:sSub>
                      <m:r>
                        <a:rPr lang="en-US" sz="1600" b="0" i="1" dirty="0" smtClean="0">
                          <a:latin typeface="Cambria Math" panose="02040503050406030204" pitchFamily="18" charset="0"/>
                        </a:rPr>
                        <m:t>=</m:t>
                      </m:r>
                      <m:f>
                        <m:fPr>
                          <m:ctrlPr>
                            <a:rPr lang="en-US" sz="1600" b="0" i="1" dirty="0" smtClean="0">
                              <a:latin typeface="Cambria Math" panose="02040503050406030204" pitchFamily="18" charset="0"/>
                            </a:rPr>
                          </m:ctrlPr>
                        </m:fPr>
                        <m:num>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𝑝</m:t>
                              </m:r>
                            </m:e>
                            <m:sub>
                              <m:r>
                                <a:rPr lang="en-US" sz="1600" b="0" i="1" dirty="0" smtClean="0">
                                  <a:latin typeface="Cambria Math" panose="02040503050406030204" pitchFamily="18" charset="0"/>
                                </a:rPr>
                                <m:t>𝑘</m:t>
                              </m:r>
                            </m:sub>
                          </m:sSub>
                        </m:num>
                        <m:den>
                          <m:r>
                            <a:rPr lang="en-US" sz="1600" b="0" i="1" dirty="0" smtClean="0">
                              <a:latin typeface="Cambria Math" panose="02040503050406030204" pitchFamily="18" charset="0"/>
                            </a:rPr>
                            <m:t>𝑚</m:t>
                          </m:r>
                        </m:den>
                      </m:f>
                      <m:r>
                        <a:rPr lang="en-US" sz="1600" b="0" i="1" dirty="0" smtClean="0">
                          <a:latin typeface="Cambria Math" panose="02040503050406030204" pitchFamily="18" charset="0"/>
                        </a:rPr>
                        <m:t>   ,     </m:t>
                      </m:r>
                      <m:sSub>
                        <m:sSubPr>
                          <m:ctrlPr>
                            <a:rPr lang="en-US" sz="1600" b="0" i="1" dirty="0" smtClean="0">
                              <a:latin typeface="Cambria Math" panose="02040503050406030204" pitchFamily="18" charset="0"/>
                            </a:rPr>
                          </m:ctrlPr>
                        </m:sSubPr>
                        <m:e>
                          <m:acc>
                            <m:accPr>
                              <m:chr m:val="̇"/>
                              <m:ctrlPr>
                                <a:rPr lang="en-US" sz="1600" b="0" i="1" dirty="0" smtClean="0">
                                  <a:latin typeface="Cambria Math" panose="02040503050406030204" pitchFamily="18" charset="0"/>
                                </a:rPr>
                              </m:ctrlPr>
                            </m:accPr>
                            <m:e>
                              <m:r>
                                <a:rPr lang="en-US" sz="1600" b="0" i="1" dirty="0" smtClean="0">
                                  <a:latin typeface="Cambria Math" panose="02040503050406030204" pitchFamily="18" charset="0"/>
                                </a:rPr>
                                <m:t>𝑝</m:t>
                              </m:r>
                            </m:e>
                          </m:acc>
                        </m:e>
                        <m:sub>
                          <m:r>
                            <a:rPr lang="en-US" sz="1600" b="0" i="1" dirty="0" smtClean="0">
                              <a:latin typeface="Cambria Math" panose="02040503050406030204" pitchFamily="18" charset="0"/>
                            </a:rPr>
                            <m:t>𝑘</m:t>
                          </m:r>
                        </m:sub>
                      </m:sSub>
                      <m:r>
                        <a:rPr lang="en-US" sz="1600" b="0" i="1" dirty="0" smtClean="0">
                          <a:latin typeface="Cambria Math" panose="02040503050406030204" pitchFamily="18" charset="0"/>
                        </a:rPr>
                        <m:t>=−</m:t>
                      </m:r>
                      <m:r>
                        <a:rPr lang="en-US" sz="1600" b="0" i="1" dirty="0" smtClean="0">
                          <a:latin typeface="Cambria Math" panose="02040503050406030204" pitchFamily="18" charset="0"/>
                        </a:rPr>
                        <m:t>𝑚</m:t>
                      </m:r>
                      <m:sSubSup>
                        <m:sSubSupPr>
                          <m:ctrlPr>
                            <a:rPr lang="en-US" sz="1600" b="0" i="1" dirty="0" smtClean="0">
                              <a:latin typeface="Cambria Math" panose="02040503050406030204" pitchFamily="18" charset="0"/>
                            </a:rPr>
                          </m:ctrlPr>
                        </m:sSubSupPr>
                        <m:e>
                          <m:r>
                            <a:rPr lang="en-US" sz="1600" b="0" i="1" dirty="0" smtClean="0">
                              <a:latin typeface="Cambria Math" panose="02040503050406030204" pitchFamily="18" charset="0"/>
                            </a:rPr>
                            <m:t>𝜔</m:t>
                          </m:r>
                        </m:e>
                        <m:sub>
                          <m:r>
                            <a:rPr lang="en-US" sz="1600" b="0" i="1" dirty="0" smtClean="0">
                              <a:latin typeface="Cambria Math" panose="02040503050406030204" pitchFamily="18" charset="0"/>
                            </a:rPr>
                            <m:t>𝑃</m:t>
                          </m:r>
                        </m:sub>
                        <m:sup>
                          <m:r>
                            <a:rPr lang="en-US" sz="1600" b="0" i="1" dirty="0" smtClean="0">
                              <a:latin typeface="Cambria Math" panose="02040503050406030204" pitchFamily="18" charset="0"/>
                            </a:rPr>
                            <m:t>2</m:t>
                          </m:r>
                        </m:sup>
                      </m:sSubSup>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2</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𝑥</m:t>
                              </m:r>
                            </m:e>
                            <m:sub>
                              <m:r>
                                <a:rPr lang="en-US" sz="1600" b="0" i="1" dirty="0" smtClean="0">
                                  <a:latin typeface="Cambria Math" panose="02040503050406030204" pitchFamily="18" charset="0"/>
                                </a:rPr>
                                <m:t>𝑘</m:t>
                              </m:r>
                            </m:sub>
                          </m:sSub>
                          <m:r>
                            <a:rPr lang="en-US" sz="1600" b="0" i="1" dirty="0" smtClean="0">
                              <a:latin typeface="Cambria Math" panose="02040503050406030204" pitchFamily="18" charset="0"/>
                            </a:rPr>
                            <m:t>−</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𝑥</m:t>
                              </m:r>
                            </m:e>
                            <m:sub>
                              <m:r>
                                <a:rPr lang="en-US" sz="1600" b="0" i="1" dirty="0" smtClean="0">
                                  <a:latin typeface="Cambria Math" panose="02040503050406030204" pitchFamily="18" charset="0"/>
                                </a:rPr>
                                <m:t>𝑘</m:t>
                              </m:r>
                              <m:r>
                                <a:rPr lang="en-US" sz="1600" b="0" i="1" dirty="0" smtClean="0">
                                  <a:latin typeface="Cambria Math" panose="02040503050406030204" pitchFamily="18" charset="0"/>
                                </a:rPr>
                                <m:t>+1</m:t>
                              </m:r>
                            </m:sub>
                          </m:sSub>
                          <m:r>
                            <a:rPr lang="en-US" sz="1600" b="0" i="1" dirty="0" smtClean="0">
                              <a:latin typeface="Cambria Math" panose="02040503050406030204" pitchFamily="18" charset="0"/>
                            </a:rPr>
                            <m:t>−</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𝑥</m:t>
                              </m:r>
                            </m:e>
                            <m:sub>
                              <m:r>
                                <a:rPr lang="en-US" sz="1600" b="0" i="1" dirty="0" smtClean="0">
                                  <a:latin typeface="Cambria Math" panose="02040503050406030204" pitchFamily="18" charset="0"/>
                                </a:rPr>
                                <m:t>𝑘</m:t>
                              </m:r>
                              <m:r>
                                <a:rPr lang="en-US" sz="1600" b="0" i="1" dirty="0" smtClean="0">
                                  <a:latin typeface="Cambria Math" panose="02040503050406030204" pitchFamily="18" charset="0"/>
                                </a:rPr>
                                <m:t>−1</m:t>
                              </m:r>
                            </m:sub>
                          </m:sSub>
                        </m:e>
                      </m:d>
                      <m:r>
                        <a:rPr lang="en-US" sz="1600" b="0" i="1" dirty="0" smtClean="0">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i="1" dirty="0">
                              <a:latin typeface="Cambria Math" panose="02040503050406030204" pitchFamily="18" charset="0"/>
                            </a:rPr>
                            <m:t>𝑃</m:t>
                          </m:r>
                        </m:den>
                      </m:f>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m:t>
                          </m:r>
                          <m:r>
                            <a:rPr lang="en-US" sz="1600" b="0" i="1" dirty="0" smtClean="0">
                              <a:latin typeface="Cambria Math" panose="02040503050406030204" pitchFamily="18" charset="0"/>
                            </a:rPr>
                            <m:t>𝑈</m:t>
                          </m:r>
                        </m:num>
                        <m:den>
                          <m:r>
                            <a:rPr lang="en-US" sz="1600" b="0" i="1" dirty="0" smtClean="0">
                              <a:latin typeface="Cambria Math" panose="02040503050406030204" pitchFamily="18" charset="0"/>
                            </a:rPr>
                            <m:t>𝜕</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𝑥</m:t>
                              </m:r>
                            </m:e>
                            <m:sub>
                              <m:r>
                                <a:rPr lang="en-US" sz="1600" b="0" i="1" dirty="0" smtClean="0">
                                  <a:latin typeface="Cambria Math" panose="02040503050406030204" pitchFamily="18" charset="0"/>
                                </a:rPr>
                                <m:t>𝑘</m:t>
                              </m:r>
                            </m:sub>
                          </m:sSub>
                        </m:den>
                      </m:f>
                    </m:oMath>
                  </m:oMathPara>
                </a14:m>
                <a:endParaRPr lang="en-US" sz="1400" dirty="0"/>
              </a:p>
              <a:p>
                <a:pPr marL="0" lvl="0" indent="0">
                  <a:spcBef>
                    <a:spcPts val="1200"/>
                  </a:spcBef>
                  <a:spcAft>
                    <a:spcPts val="1200"/>
                  </a:spcAft>
                  <a:buNone/>
                </a:pPr>
                <a:endParaRPr sz="1400" dirty="0"/>
              </a:p>
            </p:txBody>
          </p:sp>
        </mc:Choice>
        <mc:Fallback xmlns="">
          <p:sp>
            <p:nvSpPr>
              <p:cNvPr id="133" name="Google Shape;133;p20"/>
              <p:cNvSpPr txBox="1">
                <a:spLocks noGrp="1" noRot="1" noChangeAspect="1" noMove="1" noResize="1" noEditPoints="1" noAdjustHandles="1" noChangeArrowheads="1" noChangeShapeType="1" noTextEdit="1"/>
              </p:cNvSpPr>
              <p:nvPr>
                <p:ph type="body" idx="1"/>
              </p:nvPr>
            </p:nvSpPr>
            <p:spPr>
              <a:xfrm>
                <a:off x="626854" y="1853850"/>
                <a:ext cx="7688700" cy="2853600"/>
              </a:xfrm>
              <a:prstGeom prst="rect">
                <a:avLst/>
              </a:prstGeom>
              <a:blipFill>
                <a:blip r:embed="rId3"/>
                <a:stretch>
                  <a:fillRect l="-159" r="-79"/>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velocity Verlet Algorithm</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sp>
            <p:nvSpPr>
              <p:cNvPr id="141" name="Google Shape;141;p21"/>
              <p:cNvSpPr txBox="1">
                <a:spLocks noGrp="1"/>
              </p:cNvSpPr>
              <p:nvPr>
                <p:ph type="body" idx="1"/>
              </p:nvPr>
            </p:nvSpPr>
            <p:spPr>
              <a:xfrm>
                <a:off x="725850" y="1814603"/>
                <a:ext cx="7688700" cy="302885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Despite the equation of motion are simple </a:t>
                </a:r>
                <a:r>
                  <a:rPr lang="en-US" b="1" dirty="0"/>
                  <a:t>first order differential equations</a:t>
                </a:r>
                <a:r>
                  <a:rPr lang="en-US" dirty="0"/>
                  <a:t>, these cannot be integrated analytically (except for the simplest systems), so one must resort to an approximate scheme to evolve the system along a MD trajectory. The simplest </a:t>
                </a:r>
                <a:r>
                  <a:rPr lang="en-US" b="1" dirty="0"/>
                  <a:t>integrator</a:t>
                </a:r>
                <a:r>
                  <a:rPr lang="en-US" dirty="0"/>
                  <a:t> (algorithm that evolves the equation of motion over a finite time step, (dt) is the </a:t>
                </a:r>
                <a:r>
                  <a:rPr lang="en-US" b="1" dirty="0"/>
                  <a:t>velocity Verlet algorithm</a:t>
                </a:r>
                <a:r>
                  <a:rPr lang="en-US" dirty="0"/>
                  <a:t>. </a:t>
                </a:r>
                <a:r>
                  <a:rPr lang="en-US" dirty="0">
                    <a:highlight>
                      <a:srgbClr val="FFFFFF"/>
                    </a:highlight>
                  </a:rPr>
                  <a:t>Verlet integrator is known as a second-order integrator since its global error in the velocity is </a:t>
                </a:r>
                <a14:m>
                  <m:oMath xmlns:m="http://schemas.openxmlformats.org/officeDocument/2006/math">
                    <m:r>
                      <a:rPr lang="en-US" b="0" i="1" smtClean="0">
                        <a:highlight>
                          <a:srgbClr val="FFFFFF"/>
                        </a:highlight>
                        <a:latin typeface="Cambria Math" panose="02040503050406030204" pitchFamily="18" charset="0"/>
                      </a:rPr>
                      <m:t>𝑂</m:t>
                    </m:r>
                    <m:d>
                      <m:dPr>
                        <m:ctrlPr>
                          <a:rPr lang="en-US" b="0" i="1" smtClean="0">
                            <a:highlight>
                              <a:srgbClr val="FFFFFF"/>
                            </a:highlight>
                            <a:latin typeface="Cambria Math" panose="02040503050406030204" pitchFamily="18" charset="0"/>
                          </a:rPr>
                        </m:ctrlPr>
                      </m:dPr>
                      <m:e>
                        <m:sSup>
                          <m:sSupPr>
                            <m:ctrlPr>
                              <a:rPr lang="en-US" b="0" i="1" smtClean="0">
                                <a:highlight>
                                  <a:srgbClr val="FFFFFF"/>
                                </a:highlight>
                                <a:latin typeface="Cambria Math" panose="02040503050406030204" pitchFamily="18" charset="0"/>
                              </a:rPr>
                            </m:ctrlPr>
                          </m:sSupPr>
                          <m:e>
                            <m:r>
                              <a:rPr lang="en-US" b="0" i="1" smtClean="0">
                                <a:highlight>
                                  <a:srgbClr val="FFFFFF"/>
                                </a:highlight>
                                <a:latin typeface="Cambria Math" panose="02040503050406030204" pitchFamily="18" charset="0"/>
                              </a:rPr>
                              <m:t>𝑡</m:t>
                            </m:r>
                          </m:e>
                          <m:sup>
                            <m:r>
                              <a:rPr lang="en-US" b="0" i="1" smtClean="0">
                                <a:highlight>
                                  <a:srgbClr val="FFFFFF"/>
                                </a:highlight>
                                <a:latin typeface="Cambria Math" panose="02040503050406030204" pitchFamily="18" charset="0"/>
                              </a:rPr>
                              <m:t>2</m:t>
                            </m:r>
                          </m:sup>
                        </m:sSup>
                      </m:e>
                    </m:d>
                    <m:r>
                      <a:rPr lang="en-US" b="0" i="1" smtClean="0">
                        <a:highlight>
                          <a:srgbClr val="FFFFFF"/>
                        </a:highlight>
                        <a:latin typeface="Cambria Math" panose="02040503050406030204" pitchFamily="18" charset="0"/>
                      </a:rPr>
                      <m:t>.</m:t>
                    </m:r>
                  </m:oMath>
                </a14:m>
                <a:endParaRPr lang="en-US" dirty="0"/>
              </a:p>
              <a:p>
                <a:pPr marL="0" lvl="0" indent="0" algn="l" rtl="0">
                  <a:spcBef>
                    <a:spcPts val="0"/>
                  </a:spcBef>
                  <a:spcAft>
                    <a:spcPts val="0"/>
                  </a:spcAft>
                  <a:buNone/>
                </a:pPr>
                <a:endParaRPr lang="en-US" dirty="0"/>
              </a:p>
              <a:p>
                <a:pPr marL="0" lv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r>
                        <a:rPr lang="en-US" b="0" i="1" smtClean="0">
                          <a:latin typeface="Cambria Math" panose="02040503050406030204" pitchFamily="18" charset="0"/>
                        </a:rPr>
                        <m:t>=</m:t>
                      </m:r>
                      <m:r>
                        <a:rPr lang="en-US" b="1" i="1" smtClean="0">
                          <a:latin typeface="Cambria Math" panose="02040503050406030204" pitchFamily="18" charset="0"/>
                        </a:rPr>
                        <m:t>𝒑</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m:t>
                          </m:r>
                          <m:r>
                            <a:rPr lang="en-US" b="1" i="1" smtClean="0">
                              <a:latin typeface="Cambria Math" panose="02040503050406030204" pitchFamily="18" charset="0"/>
                            </a:rPr>
                            <m:t>𝒙</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𝑑𝑡</m:t>
                          </m:r>
                        </m:num>
                        <m:den>
                          <m:r>
                            <a:rPr lang="en-US" b="0" i="1" smtClean="0">
                              <a:latin typeface="Cambria Math" panose="02040503050406030204" pitchFamily="18" charset="0"/>
                            </a:rPr>
                            <m:t>2</m:t>
                          </m:r>
                        </m:den>
                      </m:f>
                    </m:oMath>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f>
                        <m:fPr>
                          <m:ctrlPr>
                            <a:rPr lang="en-US" b="0" i="1" smtClean="0">
                              <a:latin typeface="Cambria Math" panose="02040503050406030204" pitchFamily="18" charset="0"/>
                            </a:rPr>
                          </m:ctrlPr>
                        </m:fPr>
                        <m:num>
                          <m:r>
                            <a:rPr lang="en-US" b="1" i="1" smtClean="0">
                              <a:latin typeface="Cambria Math" panose="02040503050406030204" pitchFamily="18" charset="0"/>
                            </a:rPr>
                            <m:t>𝒑</m:t>
                          </m:r>
                        </m:num>
                        <m:den>
                          <m:r>
                            <a:rPr lang="en-US" b="0" i="1" smtClean="0">
                              <a:latin typeface="Cambria Math" panose="02040503050406030204" pitchFamily="18" charset="0"/>
                            </a:rPr>
                            <m:t>𝑚</m:t>
                          </m:r>
                        </m:den>
                      </m:f>
                      <m:r>
                        <a:rPr lang="en-US" b="0" i="1" smtClean="0">
                          <a:latin typeface="Cambria Math" panose="02040503050406030204" pitchFamily="18" charset="0"/>
                        </a:rPr>
                        <m:t> </m:t>
                      </m:r>
                      <m:r>
                        <a:rPr lang="en-US" b="0" i="1" smtClean="0">
                          <a:latin typeface="Cambria Math" panose="02040503050406030204" pitchFamily="18" charset="0"/>
                        </a:rPr>
                        <m:t>𝑑𝑡</m:t>
                      </m:r>
                    </m:oMath>
                    <m:oMath xmlns:m="http://schemas.openxmlformats.org/officeDocument/2006/math">
                      <m:r>
                        <a:rPr lang="en-US" b="1" i="1">
                          <a:latin typeface="Cambria Math" panose="02040503050406030204" pitchFamily="18" charset="0"/>
                        </a:rPr>
                        <m:t>𝒑</m:t>
                      </m:r>
                      <m:r>
                        <a:rPr lang="en-US" i="1">
                          <a:latin typeface="Cambria Math" panose="02040503050406030204" pitchFamily="18" charset="0"/>
                        </a:rPr>
                        <m:t>=</m:t>
                      </m:r>
                      <m:r>
                        <a:rPr lang="en-US" b="1" i="1">
                          <a:latin typeface="Cambria Math" panose="02040503050406030204" pitchFamily="18" charset="0"/>
                        </a:rPr>
                        <m:t>𝒑</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𝑉</m:t>
                          </m:r>
                        </m:num>
                        <m:den>
                          <m:r>
                            <a:rPr lang="en-US" i="1">
                              <a:latin typeface="Cambria Math" panose="02040503050406030204" pitchFamily="18" charset="0"/>
                            </a:rPr>
                            <m:t>𝜕</m:t>
                          </m:r>
                          <m:r>
                            <a:rPr lang="en-US" b="1" i="1" smtClean="0">
                              <a:latin typeface="Cambria Math" panose="02040503050406030204" pitchFamily="18" charset="0"/>
                            </a:rPr>
                            <m:t>𝒙</m:t>
                          </m:r>
                        </m:den>
                      </m:f>
                      <m:f>
                        <m:fPr>
                          <m:ctrlPr>
                            <a:rPr lang="en-US" i="1">
                              <a:latin typeface="Cambria Math" panose="02040503050406030204" pitchFamily="18" charset="0"/>
                            </a:rPr>
                          </m:ctrlPr>
                        </m:fPr>
                        <m:num>
                          <m:r>
                            <a:rPr lang="en-US" i="1">
                              <a:latin typeface="Cambria Math" panose="02040503050406030204" pitchFamily="18" charset="0"/>
                            </a:rPr>
                            <m:t>𝑑𝑡</m:t>
                          </m:r>
                        </m:num>
                        <m:den>
                          <m:r>
                            <a:rPr lang="en-US" i="1">
                              <a:latin typeface="Cambria Math" panose="02040503050406030204" pitchFamily="18" charset="0"/>
                            </a:rPr>
                            <m:t>2</m:t>
                          </m:r>
                        </m:den>
                      </m:f>
                    </m:oMath>
                  </m:oMathPara>
                </a14:m>
                <a:endParaRPr lang="en-US" b="1" dirty="0"/>
              </a:p>
              <a:p>
                <a:pPr marL="0" lvl="0" indent="0" algn="l" rtl="0">
                  <a:spcBef>
                    <a:spcPts val="1200"/>
                  </a:spcBef>
                  <a:spcAft>
                    <a:spcPts val="1200"/>
                  </a:spcAft>
                  <a:buNone/>
                </a:pPr>
                <a:endParaRPr dirty="0"/>
              </a:p>
            </p:txBody>
          </p:sp>
        </mc:Choice>
        <mc:Fallback xmlns="">
          <p:sp>
            <p:nvSpPr>
              <p:cNvPr id="141" name="Google Shape;141;p21"/>
              <p:cNvSpPr txBox="1">
                <a:spLocks noGrp="1" noRot="1" noChangeAspect="1" noMove="1" noResize="1" noEditPoints="1" noAdjustHandles="1" noChangeArrowheads="1" noChangeShapeType="1" noTextEdit="1"/>
              </p:cNvSpPr>
              <p:nvPr>
                <p:ph type="body" idx="1"/>
              </p:nvPr>
            </p:nvSpPr>
            <p:spPr>
              <a:xfrm>
                <a:off x="725850" y="1814603"/>
                <a:ext cx="7688700" cy="3028859"/>
              </a:xfrm>
              <a:prstGeom prst="rect">
                <a:avLst/>
              </a:prstGeom>
              <a:blipFill>
                <a:blip r:embed="rId3"/>
                <a:stretch>
                  <a:fillRect l="-79"/>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A049C831-8745-4CE5-B5D6-147D6A0D787D}"/>
              </a:ext>
            </a:extLst>
          </p:cNvPr>
          <p:cNvSpPr/>
          <p:nvPr/>
        </p:nvSpPr>
        <p:spPr>
          <a:xfrm>
            <a:off x="3758268" y="3229761"/>
            <a:ext cx="1744910" cy="1442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From velocity Verlet Algorithm to Langevin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sp>
            <p:nvSpPr>
              <p:cNvPr id="148" name="Google Shape;148;p22"/>
              <p:cNvSpPr txBox="1">
                <a:spLocks noGrp="1"/>
              </p:cNvSpPr>
              <p:nvPr>
                <p:ph type="body" idx="1"/>
              </p:nvPr>
            </p:nvSpPr>
            <p:spPr>
              <a:xfrm>
                <a:off x="729450" y="1938151"/>
                <a:ext cx="7688700" cy="270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For small values of the time step </a:t>
                </a:r>
                <a14:m>
                  <m:oMath xmlns:m="http://schemas.openxmlformats.org/officeDocument/2006/math">
                    <m:r>
                      <a:rPr lang="en" i="1" dirty="0" smtClean="0">
                        <a:latin typeface="Cambria Math" panose="02040503050406030204" pitchFamily="18" charset="0"/>
                      </a:rPr>
                      <m:t>𝑑𝑡</m:t>
                    </m:r>
                    <m:r>
                      <a:rPr lang="en" i="1" dirty="0" smtClean="0">
                        <a:latin typeface="Cambria Math" panose="02040503050406030204" pitchFamily="18" charset="0"/>
                      </a:rPr>
                      <m:t>,</m:t>
                    </m:r>
                  </m:oMath>
                </a14:m>
                <a:r>
                  <a:rPr lang="en" dirty="0"/>
                  <a:t> the total energy fluctuates around a constant value with fluctuation getting smaller as </a:t>
                </a:r>
                <a14:m>
                  <m:oMath xmlns:m="http://schemas.openxmlformats.org/officeDocument/2006/math">
                    <m:r>
                      <a:rPr lang="en" i="1" dirty="0" smtClean="0">
                        <a:latin typeface="Cambria Math" panose="02040503050406030204" pitchFamily="18" charset="0"/>
                      </a:rPr>
                      <m:t>𝑑𝑡</m:t>
                    </m:r>
                  </m:oMath>
                </a14:m>
                <a:r>
                  <a:rPr lang="en" dirty="0"/>
                  <a:t> is decreased.  Thus, this approach samples the constant energy (microcanonical) ensemble.  The time step is chosen to be the minimal needed for the total energy to converge to a constant value. </a:t>
                </a:r>
                <a:endParaRPr dirty="0"/>
              </a:p>
              <a:p>
                <a:pPr marL="0" lvl="0" indent="0" algn="l" rtl="0">
                  <a:spcBef>
                    <a:spcPts val="1200"/>
                  </a:spcBef>
                  <a:spcAft>
                    <a:spcPts val="0"/>
                  </a:spcAft>
                  <a:buNone/>
                </a:pPr>
                <a:r>
                  <a:rPr lang="en" dirty="0"/>
                  <a:t>In order to sample the canonical ensemble, the Hamiltonian has to be modified to allow for energy fluctuations. These modifications are referred to as </a:t>
                </a:r>
                <a:r>
                  <a:rPr lang="en" b="1" dirty="0"/>
                  <a:t>thermostats.</a:t>
                </a:r>
                <a:r>
                  <a:rPr lang="en" dirty="0"/>
                  <a:t> </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mc:Choice>
        <mc:Fallback xmlns="">
          <p:sp>
            <p:nvSpPr>
              <p:cNvPr id="148" name="Google Shape;148;p22"/>
              <p:cNvSpPr txBox="1">
                <a:spLocks noGrp="1" noRot="1" noChangeAspect="1" noMove="1" noResize="1" noEditPoints="1" noAdjustHandles="1" noChangeArrowheads="1" noChangeShapeType="1" noTextEdit="1"/>
              </p:cNvSpPr>
              <p:nvPr>
                <p:ph type="body" idx="1"/>
              </p:nvPr>
            </p:nvSpPr>
            <p:spPr>
              <a:xfrm>
                <a:off x="729450" y="1938151"/>
                <a:ext cx="7688700" cy="2703000"/>
              </a:xfrm>
              <a:prstGeom prst="rect">
                <a:avLst/>
              </a:prstGeom>
              <a:blipFill>
                <a:blip r:embed="rId3"/>
                <a:stretch>
                  <a:fillRect l="-159"/>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2649</TotalTime>
  <Words>2455</Words>
  <Application>Microsoft Office PowerPoint</Application>
  <PresentationFormat>On-screen Show (16:9)</PresentationFormat>
  <Paragraphs>182</Paragraphs>
  <Slides>30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Cambria Math</vt:lpstr>
      <vt:lpstr>Lato</vt:lpstr>
      <vt:lpstr>Raleway</vt:lpstr>
      <vt:lpstr>Streamline</vt:lpstr>
      <vt:lpstr>Path Integral Molecular Dynamics Quantum Harmonic Oscillator</vt:lpstr>
      <vt:lpstr>From Schrodinger to Feynman </vt:lpstr>
      <vt:lpstr>Quantum Harmonic Oscillator (QHO)</vt:lpstr>
      <vt:lpstr>Classical Canonical Ensemble</vt:lpstr>
      <vt:lpstr>Path Integrals – Thermodynamic properties</vt:lpstr>
      <vt:lpstr>Path Integral Molecular Dynamics (PIMD) </vt:lpstr>
      <vt:lpstr>Path Integral Molecular Dynamics </vt:lpstr>
      <vt:lpstr>velocity Verlet Algorithm  </vt:lpstr>
      <vt:lpstr>From velocity Verlet Algorithm to Langevin  </vt:lpstr>
      <vt:lpstr>Langevin thermostat</vt:lpstr>
      <vt:lpstr>Evaluating the Expectation Value</vt:lpstr>
      <vt:lpstr>Estimators</vt:lpstr>
      <vt:lpstr>Estimators</vt:lpstr>
      <vt:lpstr>PowerPoint Presentation</vt:lpstr>
      <vt:lpstr>Constants in the Simulation</vt:lpstr>
      <vt:lpstr>Initial Conditions</vt:lpstr>
      <vt:lpstr>Probability for the position of a particle - NVE  </vt:lpstr>
      <vt:lpstr>velocity Verlet - Constant Energy </vt:lpstr>
      <vt:lpstr>Probability for the position and momentum of a particle - NVT </vt:lpstr>
      <vt:lpstr>Temperature fluctuations – NVT</vt:lpstr>
      <vt:lpstr>Potential energy estimator as a function of number of beads</vt:lpstr>
      <vt:lpstr>Kinetic energy Primitive estimator as a function of number of beads</vt:lpstr>
      <vt:lpstr>Kinetic energy Virial estimator as a function of beads</vt:lpstr>
      <vt:lpstr>Block Averaging - STDV vs Block Numbers</vt:lpstr>
      <vt:lpstr>Mean Total Energy Estimator vs # of Beads</vt:lpstr>
      <vt:lpstr>Mean Total Energy vs Beta</vt:lpstr>
      <vt:lpstr>Thank You for Listening</vt:lpstr>
      <vt:lpstr>References</vt:lpstr>
      <vt:lpstr>Background Information </vt:lpstr>
      <vt:lpstr>Background Information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Molecular Dynamics Quantum Harmonic Oscillator</dc:title>
  <dc:creator>Netanel Bachar Schwartz</dc:creator>
  <cp:lastModifiedBy>Netanel Bachar Schwartz</cp:lastModifiedBy>
  <cp:revision>58</cp:revision>
  <dcterms:modified xsi:type="dcterms:W3CDTF">2021-08-17T08:21:24Z</dcterms:modified>
</cp:coreProperties>
</file>