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79" r:id="rId3"/>
    <p:sldId id="357" r:id="rId4"/>
    <p:sldId id="396" r:id="rId5"/>
    <p:sldId id="385" r:id="rId6"/>
    <p:sldId id="454" r:id="rId7"/>
    <p:sldId id="456" r:id="rId8"/>
    <p:sldId id="455" r:id="rId9"/>
    <p:sldId id="457" r:id="rId10"/>
    <p:sldId id="458" r:id="rId11"/>
    <p:sldId id="430" r:id="rId12"/>
    <p:sldId id="383" r:id="rId13"/>
    <p:sldId id="431" r:id="rId14"/>
    <p:sldId id="393" r:id="rId15"/>
    <p:sldId id="411" r:id="rId16"/>
    <p:sldId id="406" r:id="rId17"/>
    <p:sldId id="407" r:id="rId18"/>
    <p:sldId id="408" r:id="rId19"/>
    <p:sldId id="409" r:id="rId20"/>
    <p:sldId id="459" r:id="rId21"/>
    <p:sldId id="460" r:id="rId22"/>
    <p:sldId id="461" r:id="rId23"/>
    <p:sldId id="463" r:id="rId24"/>
    <p:sldId id="464" r:id="rId25"/>
    <p:sldId id="462" r:id="rId26"/>
    <p:sldId id="356" r:id="rId27"/>
    <p:sldId id="412" r:id="rId28"/>
    <p:sldId id="413" r:id="rId29"/>
    <p:sldId id="414" r:id="rId30"/>
    <p:sldId id="415" r:id="rId31"/>
    <p:sldId id="416" r:id="rId32"/>
    <p:sldId id="417" r:id="rId33"/>
    <p:sldId id="418" r:id="rId34"/>
    <p:sldId id="419" r:id="rId35"/>
    <p:sldId id="423" r:id="rId36"/>
    <p:sldId id="424" r:id="rId37"/>
    <p:sldId id="420" r:id="rId38"/>
    <p:sldId id="426" r:id="rId39"/>
    <p:sldId id="428" r:id="rId40"/>
    <p:sldId id="433" r:id="rId41"/>
    <p:sldId id="434" r:id="rId42"/>
    <p:sldId id="435" r:id="rId43"/>
    <p:sldId id="436" r:id="rId44"/>
    <p:sldId id="437" r:id="rId45"/>
    <p:sldId id="438" r:id="rId46"/>
    <p:sldId id="439" r:id="rId47"/>
    <p:sldId id="440" r:id="rId48"/>
    <p:sldId id="442" r:id="rId49"/>
    <p:sldId id="444" r:id="rId50"/>
    <p:sldId id="443" r:id="rId51"/>
    <p:sldId id="445" r:id="rId52"/>
    <p:sldId id="446" r:id="rId53"/>
    <p:sldId id="448" r:id="rId54"/>
    <p:sldId id="449" r:id="rId55"/>
    <p:sldId id="450" r:id="rId56"/>
    <p:sldId id="451" r:id="rId57"/>
    <p:sldId id="453" r:id="rId58"/>
    <p:sldId id="366" r:id="rId5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6713" autoAdjust="0"/>
  </p:normalViewPr>
  <p:slideViewPr>
    <p:cSldViewPr>
      <p:cViewPr varScale="1">
        <p:scale>
          <a:sx n="82" d="100"/>
          <a:sy n="82" d="100"/>
        </p:scale>
        <p:origin x="557" y="72"/>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12/12/2022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12/12/2022</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s://www.journaldev.com/1377/java-singleton-design-pattern-best-practices-examples" TargetMode="External"/><Relationship Id="rId2" Type="http://schemas.openxmlformats.org/officeDocument/2006/relationships/hyperlink" Target="https://www2.slideshare.net/LiliaSfaxi/software-engineering-chp4-design-patterns"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8 </a:t>
            </a:r>
            <a:endParaRPr lang="he-IL" dirty="0"/>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Netanel.levine@msmail.ariel.ac.il</a:t>
            </a:r>
            <a:endParaRPr lang="he-IL" dirty="0"/>
          </a:p>
          <a:p>
            <a:r>
              <a:rPr lang="he-IL" dirty="0"/>
              <a:t> תוקף ע"י :</a:t>
            </a:r>
            <a:r>
              <a:rPr lang="en-US" dirty="0"/>
              <a:t> </a:t>
            </a:r>
            <a:r>
              <a:rPr lang="he-IL" dirty="0"/>
              <a:t>נתנאל לוין</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6B44F1B0-68FA-2D5A-FCD5-0DEA6F8AEFCA}"/>
              </a:ext>
            </a:extLst>
          </p:cNvPr>
          <p:cNvPicPr>
            <a:picLocks noChangeAspect="1"/>
          </p:cNvPicPr>
          <p:nvPr/>
        </p:nvPicPr>
        <p:blipFill>
          <a:blip r:embed="rId2"/>
          <a:stretch>
            <a:fillRect/>
          </a:stretch>
        </p:blipFill>
        <p:spPr>
          <a:xfrm>
            <a:off x="3429000" y="838200"/>
            <a:ext cx="7343019" cy="4629294"/>
          </a:xfrm>
          <a:prstGeom prst="rect">
            <a:avLst/>
          </a:prstGeom>
        </p:spPr>
      </p:pic>
    </p:spTree>
    <p:extLst>
      <p:ext uri="{BB962C8B-B14F-4D97-AF65-F5344CB8AC3E}">
        <p14:creationId xmlns:p14="http://schemas.microsoft.com/office/powerpoint/2010/main" val="182919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400" y="2286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a:t>
            </a:r>
            <a:endParaRPr lang="en-US" sz="2400" dirty="0">
              <a:solidFill>
                <a:schemeClr val="accent1">
                  <a:lumMod val="75000"/>
                </a:schemeClr>
              </a:solidFill>
              <a:latin typeface="Trebuchet MS"/>
              <a:cs typeface="Trebuchet MS"/>
            </a:endParaRPr>
          </a:p>
        </p:txBody>
      </p:sp>
      <p:pic>
        <p:nvPicPr>
          <p:cNvPr id="15362" name="Picture 2" descr="Singleton&amp;nbsp;pattern">
            <a:extLst>
              <a:ext uri="{FF2B5EF4-FFF2-40B4-BE49-F238E27FC236}">
                <a16:creationId xmlns:a16="http://schemas.microsoft.com/office/drawing/2014/main" id="{93FE673E-3078-42CF-8478-84503DEA9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319403"/>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a:extLst>
              <a:ext uri="{FF2B5EF4-FFF2-40B4-BE49-F238E27FC236}">
                <a16:creationId xmlns:a16="http://schemas.microsoft.com/office/drawing/2014/main" id="{F00B775D-4C79-4EFB-AABA-7C65799620CE}"/>
              </a:ext>
            </a:extLst>
          </p:cNvPr>
          <p:cNvSpPr txBox="1"/>
          <p:nvPr/>
        </p:nvSpPr>
        <p:spPr>
          <a:xfrm>
            <a:off x="3200400" y="762000"/>
            <a:ext cx="8561705" cy="1305486"/>
          </a:xfrm>
          <a:prstGeom prst="rect">
            <a:avLst/>
          </a:prstGeom>
        </p:spPr>
        <p:txBody>
          <a:bodyPr vert="horz" wrap="square" lIns="0" tIns="12700" rIns="0" bIns="0" rtlCol="0">
            <a:spAutoFit/>
          </a:bodyPr>
          <a:lstStyle/>
          <a:p>
            <a:pPr marL="12700">
              <a:lnSpc>
                <a:spcPct val="100000"/>
              </a:lnSpc>
              <a:spcBef>
                <a:spcPts val="1950"/>
              </a:spcBef>
            </a:pPr>
            <a:r>
              <a:rPr lang="en-US" sz="2800" b="0" spc="70" dirty="0">
                <a:latin typeface="Yanone Kaffeesatz Thin"/>
                <a:cs typeface="Yanone Kaffeesatz Thin"/>
              </a:rPr>
              <a:t>Singleton is a creational design pattern that lets you ensure that a class has only one instance, while providing a global access point to this instance.</a:t>
            </a:r>
            <a:endParaRPr lang="en-US" sz="1800" dirty="0">
              <a:latin typeface="Carlito"/>
              <a:cs typeface="Carlito"/>
            </a:endParaRPr>
          </a:p>
        </p:txBody>
      </p:sp>
    </p:spTree>
    <p:extLst>
      <p:ext uri="{BB962C8B-B14F-4D97-AF65-F5344CB8AC3E}">
        <p14:creationId xmlns:p14="http://schemas.microsoft.com/office/powerpoint/2010/main" val="2857220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400" y="2286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a:t>
            </a:r>
            <a:endParaRPr lang="en-US" sz="2400" dirty="0">
              <a:solidFill>
                <a:schemeClr val="accent1">
                  <a:lumMod val="75000"/>
                </a:schemeClr>
              </a:solidFill>
              <a:latin typeface="Trebuchet MS"/>
              <a:cs typeface="Trebuchet MS"/>
            </a:endParaRPr>
          </a:p>
        </p:txBody>
      </p:sp>
      <p:pic>
        <p:nvPicPr>
          <p:cNvPr id="3082" name="Picture 10" descr="Let's Learn Singleton Design Pattern - Java Code Gists">
            <a:extLst>
              <a:ext uri="{FF2B5EF4-FFF2-40B4-BE49-F238E27FC236}">
                <a16:creationId xmlns:a16="http://schemas.microsoft.com/office/drawing/2014/main" id="{6147EC7E-8AA4-4E8A-B859-AA8C111BB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685800"/>
            <a:ext cx="6619875" cy="4847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875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400" y="2286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a:t>
            </a:r>
            <a:endParaRPr lang="en-US" sz="2400" dirty="0">
              <a:solidFill>
                <a:schemeClr val="accent1">
                  <a:lumMod val="75000"/>
                </a:schemeClr>
              </a:solidFill>
              <a:latin typeface="Trebuchet MS"/>
              <a:cs typeface="Trebuchet MS"/>
            </a:endParaRPr>
          </a:p>
        </p:txBody>
      </p:sp>
      <p:pic>
        <p:nvPicPr>
          <p:cNvPr id="19458" name="Picture 2" descr="The global access to an object">
            <a:extLst>
              <a:ext uri="{FF2B5EF4-FFF2-40B4-BE49-F238E27FC236}">
                <a16:creationId xmlns:a16="http://schemas.microsoft.com/office/drawing/2014/main" id="{C9711EDA-7CBF-42A5-9408-0FD007275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71600"/>
            <a:ext cx="86868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239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764312"/>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  When to Use</a:t>
            </a:r>
          </a:p>
          <a:p>
            <a:pPr marL="12700">
              <a:lnSpc>
                <a:spcPct val="100000"/>
              </a:lnSpc>
              <a:spcBef>
                <a:spcPts val="100"/>
              </a:spcBef>
            </a:pPr>
            <a:endParaRPr lang="en-US" sz="2400" dirty="0">
              <a:solidFill>
                <a:schemeClr val="accent1">
                  <a:lumMod val="75000"/>
                </a:schemeClr>
              </a:solidFill>
              <a:latin typeface="Trebuchet MS"/>
              <a:cs typeface="Trebuchet MS"/>
            </a:endParaRPr>
          </a:p>
        </p:txBody>
      </p:sp>
      <p:sp>
        <p:nvSpPr>
          <p:cNvPr id="7" name="object 3">
            <a:extLst>
              <a:ext uri="{FF2B5EF4-FFF2-40B4-BE49-F238E27FC236}">
                <a16:creationId xmlns:a16="http://schemas.microsoft.com/office/drawing/2014/main" id="{89E8D90F-F37B-4F06-B081-DD8DA40F27F6}"/>
              </a:ext>
            </a:extLst>
          </p:cNvPr>
          <p:cNvSpPr txBox="1"/>
          <p:nvPr/>
        </p:nvSpPr>
        <p:spPr>
          <a:xfrm>
            <a:off x="2895600" y="620104"/>
            <a:ext cx="8561705" cy="4042132"/>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2400" b="0" spc="70" dirty="0">
                <a:latin typeface="Yanone Kaffeesatz Light"/>
                <a:cs typeface="Yanone Kaffeesatz Light"/>
              </a:rPr>
              <a:t>When </a:t>
            </a:r>
            <a:r>
              <a:rPr lang="en-US" sz="2400" b="0" spc="30" dirty="0">
                <a:latin typeface="Yanone Kaffeesatz Light"/>
                <a:cs typeface="Yanone Kaffeesatz Light"/>
              </a:rPr>
              <a:t>to</a:t>
            </a:r>
            <a:r>
              <a:rPr lang="en-US" sz="2400" b="0" spc="330" dirty="0">
                <a:latin typeface="Yanone Kaffeesatz Light"/>
                <a:cs typeface="Yanone Kaffeesatz Light"/>
              </a:rPr>
              <a:t> </a:t>
            </a:r>
            <a:r>
              <a:rPr lang="en-US" sz="2400" b="0" spc="65" dirty="0">
                <a:latin typeface="Yanone Kaffeesatz Light"/>
                <a:cs typeface="Yanone Kaffeesatz Light"/>
              </a:rPr>
              <a:t>Use</a:t>
            </a:r>
            <a:endParaRPr lang="en-US" sz="2400" dirty="0">
              <a:latin typeface="Yanone Kaffeesatz Light"/>
              <a:cs typeface="Yanone Kaffeesatz Light"/>
            </a:endParaRPr>
          </a:p>
          <a:p>
            <a:pPr marL="812800" lvl="1" indent="-342900">
              <a:lnSpc>
                <a:spcPct val="100000"/>
              </a:lnSpc>
              <a:spcBef>
                <a:spcPts val="420"/>
              </a:spcBef>
              <a:buClr>
                <a:srgbClr val="0F6FC6"/>
              </a:buClr>
              <a:buFont typeface="Arial"/>
              <a:buChar char="•"/>
              <a:tabLst>
                <a:tab pos="812165" algn="l"/>
                <a:tab pos="812800" algn="l"/>
              </a:tabLst>
            </a:pPr>
            <a:r>
              <a:rPr lang="en-US" sz="2000" b="0" spc="70" dirty="0">
                <a:latin typeface="Yanone Kaffeesatz Thin"/>
                <a:cs typeface="Yanone Kaffeesatz Thin"/>
              </a:rPr>
              <a:t>When </a:t>
            </a:r>
            <a:r>
              <a:rPr lang="en-US" sz="2000" b="0" spc="25" dirty="0">
                <a:latin typeface="Yanone Kaffeesatz Thin"/>
                <a:cs typeface="Yanone Kaffeesatz Thin"/>
              </a:rPr>
              <a:t>we </a:t>
            </a:r>
            <a:r>
              <a:rPr lang="en-US" sz="2000" b="0" spc="70" dirty="0">
                <a:latin typeface="Yanone Kaffeesatz Thin"/>
                <a:cs typeface="Yanone Kaffeesatz Thin"/>
              </a:rPr>
              <a:t>must </a:t>
            </a:r>
            <a:r>
              <a:rPr lang="en-US" sz="2000" b="0" spc="75" dirty="0">
                <a:latin typeface="Yanone Kaffeesatz Thin"/>
                <a:cs typeface="Yanone Kaffeesatz Thin"/>
              </a:rPr>
              <a:t>ensure </a:t>
            </a:r>
            <a:r>
              <a:rPr lang="en-US" sz="2000" b="0" spc="55" dirty="0">
                <a:latin typeface="Yanone Kaffeesatz Thin"/>
                <a:cs typeface="Yanone Kaffeesatz Thin"/>
              </a:rPr>
              <a:t>that </a:t>
            </a:r>
            <a:r>
              <a:rPr lang="en-US" sz="2000" b="0" spc="75" dirty="0">
                <a:latin typeface="Yanone Kaffeesatz Thin"/>
                <a:cs typeface="Yanone Kaffeesatz Thin"/>
              </a:rPr>
              <a:t>only </a:t>
            </a:r>
            <a:r>
              <a:rPr lang="en-US" sz="2000" b="0" spc="65" dirty="0">
                <a:latin typeface="Yanone Kaffeesatz Thin"/>
                <a:cs typeface="Yanone Kaffeesatz Thin"/>
              </a:rPr>
              <a:t>one </a:t>
            </a:r>
            <a:r>
              <a:rPr lang="en-US" sz="2000" b="0" spc="80" dirty="0">
                <a:latin typeface="Yanone Kaffeesatz Thin"/>
                <a:cs typeface="Yanone Kaffeesatz Thin"/>
              </a:rPr>
              <a:t>instance </a:t>
            </a:r>
            <a:r>
              <a:rPr lang="en-US" sz="2000" b="0" spc="35" dirty="0">
                <a:latin typeface="Yanone Kaffeesatz Thin"/>
                <a:cs typeface="Yanone Kaffeesatz Thin"/>
              </a:rPr>
              <a:t>of </a:t>
            </a:r>
            <a:r>
              <a:rPr lang="en-US" sz="2000" b="0" dirty="0">
                <a:latin typeface="Yanone Kaffeesatz Thin"/>
                <a:cs typeface="Yanone Kaffeesatz Thin"/>
              </a:rPr>
              <a:t>a </a:t>
            </a:r>
            <a:r>
              <a:rPr lang="en-US" sz="2000" b="0" spc="75" dirty="0">
                <a:latin typeface="Yanone Kaffeesatz Thin"/>
                <a:cs typeface="Yanone Kaffeesatz Thin"/>
              </a:rPr>
              <a:t>class </a:t>
            </a:r>
            <a:r>
              <a:rPr lang="en-US" sz="2000" b="0" spc="50" dirty="0">
                <a:latin typeface="Yanone Kaffeesatz Thin"/>
                <a:cs typeface="Yanone Kaffeesatz Thin"/>
              </a:rPr>
              <a:t>is</a:t>
            </a:r>
            <a:r>
              <a:rPr lang="en-US" sz="2000" b="0" spc="225" dirty="0">
                <a:latin typeface="Yanone Kaffeesatz Thin"/>
                <a:cs typeface="Yanone Kaffeesatz Thin"/>
              </a:rPr>
              <a:t> </a:t>
            </a:r>
            <a:r>
              <a:rPr lang="en-US" sz="2000" b="0" spc="60" dirty="0">
                <a:latin typeface="Yanone Kaffeesatz Thin"/>
                <a:cs typeface="Yanone Kaffeesatz Thin"/>
              </a:rPr>
              <a:t>created</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70" dirty="0">
                <a:latin typeface="Yanone Kaffeesatz Thin"/>
                <a:cs typeface="Yanone Kaffeesatz Thin"/>
              </a:rPr>
              <a:t>When</a:t>
            </a:r>
            <a:r>
              <a:rPr lang="en-US" sz="2000" b="0" spc="210" dirty="0">
                <a:latin typeface="Yanone Kaffeesatz Thin"/>
                <a:cs typeface="Yanone Kaffeesatz Thin"/>
              </a:rPr>
              <a:t> </a:t>
            </a:r>
            <a:r>
              <a:rPr lang="en-US" sz="2000" b="0" spc="65" dirty="0">
                <a:latin typeface="Yanone Kaffeesatz Thin"/>
                <a:cs typeface="Yanone Kaffeesatz Thin"/>
              </a:rPr>
              <a:t>the</a:t>
            </a:r>
            <a:r>
              <a:rPr lang="en-US" sz="2000" b="0" spc="210" dirty="0">
                <a:latin typeface="Yanone Kaffeesatz Thin"/>
                <a:cs typeface="Yanone Kaffeesatz Thin"/>
              </a:rPr>
              <a:t> </a:t>
            </a:r>
            <a:r>
              <a:rPr lang="en-US" sz="2000" b="0" spc="80" dirty="0">
                <a:latin typeface="Yanone Kaffeesatz Thin"/>
                <a:cs typeface="Yanone Kaffeesatz Thin"/>
              </a:rPr>
              <a:t>instance</a:t>
            </a:r>
            <a:r>
              <a:rPr lang="en-US" sz="2000" b="0" spc="210" dirty="0">
                <a:latin typeface="Yanone Kaffeesatz Thin"/>
                <a:cs typeface="Yanone Kaffeesatz Thin"/>
              </a:rPr>
              <a:t> </a:t>
            </a:r>
            <a:r>
              <a:rPr lang="en-US" sz="2000" b="0" spc="70" dirty="0">
                <a:latin typeface="Yanone Kaffeesatz Thin"/>
                <a:cs typeface="Yanone Kaffeesatz Thin"/>
              </a:rPr>
              <a:t>must</a:t>
            </a:r>
            <a:r>
              <a:rPr lang="en-US" sz="2000" b="0" spc="185" dirty="0">
                <a:latin typeface="Yanone Kaffeesatz Thin"/>
                <a:cs typeface="Yanone Kaffeesatz Thin"/>
              </a:rPr>
              <a:t> </a:t>
            </a:r>
            <a:r>
              <a:rPr lang="en-US" sz="2000" b="0" spc="50" dirty="0">
                <a:latin typeface="Yanone Kaffeesatz Thin"/>
                <a:cs typeface="Yanone Kaffeesatz Thin"/>
              </a:rPr>
              <a:t>be</a:t>
            </a:r>
            <a:r>
              <a:rPr lang="en-US" sz="2000" b="0" spc="204" dirty="0">
                <a:latin typeface="Yanone Kaffeesatz Thin"/>
                <a:cs typeface="Yanone Kaffeesatz Thin"/>
              </a:rPr>
              <a:t> </a:t>
            </a:r>
            <a:r>
              <a:rPr lang="en-US" sz="2000" b="0" spc="80" dirty="0">
                <a:latin typeface="Yanone Kaffeesatz Thin"/>
                <a:cs typeface="Yanone Kaffeesatz Thin"/>
              </a:rPr>
              <a:t>available</a:t>
            </a:r>
            <a:r>
              <a:rPr lang="en-US" sz="2000" b="0" spc="204" dirty="0">
                <a:latin typeface="Yanone Kaffeesatz Thin"/>
                <a:cs typeface="Yanone Kaffeesatz Thin"/>
              </a:rPr>
              <a:t> </a:t>
            </a:r>
            <a:r>
              <a:rPr lang="en-US" sz="2000" b="0" spc="75" dirty="0">
                <a:latin typeface="Yanone Kaffeesatz Thin"/>
                <a:cs typeface="Yanone Kaffeesatz Thin"/>
              </a:rPr>
              <a:t>through</a:t>
            </a:r>
            <a:r>
              <a:rPr lang="en-US" sz="2000" b="0" spc="204" dirty="0">
                <a:latin typeface="Yanone Kaffeesatz Thin"/>
                <a:cs typeface="Yanone Kaffeesatz Thin"/>
              </a:rPr>
              <a:t> </a:t>
            </a:r>
            <a:r>
              <a:rPr lang="en-US" sz="2000" b="0" spc="65" dirty="0">
                <a:latin typeface="Yanone Kaffeesatz Thin"/>
                <a:cs typeface="Yanone Kaffeesatz Thin"/>
              </a:rPr>
              <a:t>all</a:t>
            </a:r>
            <a:r>
              <a:rPr lang="en-US" sz="2000" b="0" spc="210" dirty="0">
                <a:latin typeface="Yanone Kaffeesatz Thin"/>
                <a:cs typeface="Yanone Kaffeesatz Thin"/>
              </a:rPr>
              <a:t> </a:t>
            </a:r>
            <a:r>
              <a:rPr lang="en-US" sz="2000" b="0" spc="65" dirty="0">
                <a:latin typeface="Yanone Kaffeesatz Thin"/>
                <a:cs typeface="Yanone Kaffeesatz Thin"/>
              </a:rPr>
              <a:t>the</a:t>
            </a:r>
            <a:r>
              <a:rPr lang="en-US" sz="2000" b="0" spc="204" dirty="0">
                <a:latin typeface="Yanone Kaffeesatz Thin"/>
                <a:cs typeface="Yanone Kaffeesatz Thin"/>
              </a:rPr>
              <a:t> </a:t>
            </a:r>
            <a:r>
              <a:rPr lang="en-US" sz="2000" b="0" spc="70" dirty="0">
                <a:latin typeface="Yanone Kaffeesatz Thin"/>
                <a:cs typeface="Yanone Kaffeesatz Thin"/>
              </a:rPr>
              <a:t>code</a:t>
            </a:r>
            <a:endParaRPr lang="en-US" sz="2000" dirty="0">
              <a:latin typeface="Yanone Kaffeesatz Thin"/>
              <a:cs typeface="Yanone Kaffeesatz Thin"/>
            </a:endParaRPr>
          </a:p>
          <a:p>
            <a:pPr marL="812800" marR="5080" lvl="1" indent="-342900">
              <a:lnSpc>
                <a:spcPct val="100000"/>
              </a:lnSpc>
              <a:spcBef>
                <a:spcPts val="500"/>
              </a:spcBef>
              <a:buClr>
                <a:srgbClr val="0F6FC6"/>
              </a:buClr>
              <a:buFont typeface="Arial"/>
              <a:buChar char="•"/>
              <a:tabLst>
                <a:tab pos="812165" algn="l"/>
                <a:tab pos="812800" algn="l"/>
              </a:tabLst>
            </a:pPr>
            <a:r>
              <a:rPr lang="en-US" sz="2000" b="0" spc="50" dirty="0">
                <a:latin typeface="Yanone Kaffeesatz Thin"/>
                <a:cs typeface="Yanone Kaffeesatz Thin"/>
              </a:rPr>
              <a:t>In </a:t>
            </a:r>
            <a:r>
              <a:rPr lang="en-US" sz="2000" b="0" spc="80" dirty="0">
                <a:latin typeface="Yanone Kaffeesatz Thin"/>
                <a:cs typeface="Yanone Kaffeesatz Thin"/>
              </a:rPr>
              <a:t>multi-threading </a:t>
            </a:r>
            <a:r>
              <a:rPr lang="en-US" sz="2000" b="0" spc="85" dirty="0">
                <a:latin typeface="Yanone Kaffeesatz Thin"/>
                <a:cs typeface="Yanone Kaffeesatz Thin"/>
              </a:rPr>
              <a:t>environments </a:t>
            </a:r>
            <a:r>
              <a:rPr lang="en-US" sz="2000" b="0" spc="75" dirty="0">
                <a:latin typeface="Yanone Kaffeesatz Thin"/>
                <a:cs typeface="Yanone Kaffeesatz Thin"/>
              </a:rPr>
              <a:t>when </a:t>
            </a:r>
            <a:r>
              <a:rPr lang="en-US" sz="2000" b="0" spc="85" dirty="0">
                <a:latin typeface="Yanone Kaffeesatz Thin"/>
                <a:cs typeface="Yanone Kaffeesatz Thin"/>
              </a:rPr>
              <a:t>multiple </a:t>
            </a:r>
            <a:r>
              <a:rPr lang="en-US" sz="2000" b="0" spc="75" dirty="0">
                <a:latin typeface="Yanone Kaffeesatz Thin"/>
                <a:cs typeface="Yanone Kaffeesatz Thin"/>
              </a:rPr>
              <a:t>threads </a:t>
            </a:r>
            <a:r>
              <a:rPr lang="en-US" sz="2000" b="0" spc="70" dirty="0">
                <a:latin typeface="Yanone Kaffeesatz Thin"/>
                <a:cs typeface="Yanone Kaffeesatz Thin"/>
              </a:rPr>
              <a:t>must </a:t>
            </a:r>
            <a:r>
              <a:rPr lang="en-US" sz="2000" b="0" spc="65" dirty="0">
                <a:latin typeface="Yanone Kaffeesatz Thin"/>
                <a:cs typeface="Yanone Kaffeesatz Thin"/>
              </a:rPr>
              <a:t>access the  </a:t>
            </a:r>
            <a:r>
              <a:rPr lang="en-US" sz="2000" b="0" spc="70" dirty="0">
                <a:latin typeface="Yanone Kaffeesatz Thin"/>
                <a:cs typeface="Yanone Kaffeesatz Thin"/>
              </a:rPr>
              <a:t>same</a:t>
            </a:r>
            <a:r>
              <a:rPr lang="en-US" sz="2000" b="0" spc="204" dirty="0">
                <a:latin typeface="Yanone Kaffeesatz Thin"/>
                <a:cs typeface="Yanone Kaffeesatz Thin"/>
              </a:rPr>
              <a:t> </a:t>
            </a:r>
            <a:r>
              <a:rPr lang="en-US" sz="2000" b="0" spc="75" dirty="0">
                <a:latin typeface="Yanone Kaffeesatz Thin"/>
                <a:cs typeface="Yanone Kaffeesatz Thin"/>
              </a:rPr>
              <a:t>resources</a:t>
            </a:r>
            <a:r>
              <a:rPr lang="en-US" sz="2000" b="0" spc="204" dirty="0">
                <a:latin typeface="Yanone Kaffeesatz Thin"/>
                <a:cs typeface="Yanone Kaffeesatz Thin"/>
              </a:rPr>
              <a:t> </a:t>
            </a:r>
            <a:r>
              <a:rPr lang="en-US" sz="2000" b="0" spc="75" dirty="0">
                <a:latin typeface="Yanone Kaffeesatz Thin"/>
                <a:cs typeface="Yanone Kaffeesatz Thin"/>
              </a:rPr>
              <a:t>through</a:t>
            </a:r>
            <a:r>
              <a:rPr lang="en-US" sz="2000" b="0" spc="204" dirty="0">
                <a:latin typeface="Yanone Kaffeesatz Thin"/>
                <a:cs typeface="Yanone Kaffeesatz Thin"/>
              </a:rPr>
              <a:t> </a:t>
            </a:r>
            <a:r>
              <a:rPr lang="en-US" sz="2000" b="0" spc="65" dirty="0">
                <a:latin typeface="Yanone Kaffeesatz Thin"/>
                <a:cs typeface="Yanone Kaffeesatz Thin"/>
              </a:rPr>
              <a:t>the</a:t>
            </a:r>
            <a:r>
              <a:rPr lang="en-US" sz="2000" b="0" spc="204" dirty="0">
                <a:latin typeface="Yanone Kaffeesatz Thin"/>
                <a:cs typeface="Yanone Kaffeesatz Thin"/>
              </a:rPr>
              <a:t> </a:t>
            </a:r>
            <a:r>
              <a:rPr lang="en-US" sz="2000" b="0" spc="70" dirty="0">
                <a:latin typeface="Yanone Kaffeesatz Thin"/>
                <a:cs typeface="Yanone Kaffeesatz Thin"/>
              </a:rPr>
              <a:t>same</a:t>
            </a:r>
            <a:r>
              <a:rPr lang="en-US" sz="2000" b="0" spc="204" dirty="0">
                <a:latin typeface="Yanone Kaffeesatz Thin"/>
                <a:cs typeface="Yanone Kaffeesatz Thin"/>
              </a:rPr>
              <a:t> </a:t>
            </a:r>
            <a:r>
              <a:rPr lang="en-US" sz="2000" b="0" spc="80" dirty="0">
                <a:latin typeface="Yanone Kaffeesatz Thin"/>
                <a:cs typeface="Yanone Kaffeesatz Thin"/>
              </a:rPr>
              <a:t>singleton</a:t>
            </a:r>
            <a:r>
              <a:rPr lang="en-US" sz="2000" b="0" spc="210" dirty="0">
                <a:latin typeface="Yanone Kaffeesatz Thin"/>
                <a:cs typeface="Yanone Kaffeesatz Thin"/>
              </a:rPr>
              <a:t> </a:t>
            </a:r>
            <a:r>
              <a:rPr lang="en-US" sz="2000" b="0" spc="80" dirty="0">
                <a:latin typeface="Yanone Kaffeesatz Thin"/>
                <a:cs typeface="Yanone Kaffeesatz Thin"/>
              </a:rPr>
              <a:t>object.</a:t>
            </a:r>
            <a:endParaRPr lang="en-US" sz="2000" dirty="0">
              <a:latin typeface="Yanone Kaffeesatz Thin"/>
              <a:cs typeface="Yanone Kaffeesatz Thin"/>
            </a:endParaRPr>
          </a:p>
          <a:p>
            <a:pPr marL="355600" indent="-342900">
              <a:lnSpc>
                <a:spcPct val="100000"/>
              </a:lnSpc>
              <a:spcBef>
                <a:spcPts val="600"/>
              </a:spcBef>
              <a:buClr>
                <a:srgbClr val="DE8147"/>
              </a:buClr>
              <a:buSzPct val="79166"/>
              <a:buFont typeface="Arial"/>
              <a:buChar char="•"/>
              <a:tabLst>
                <a:tab pos="354965" algn="l"/>
                <a:tab pos="355600" algn="l"/>
              </a:tabLst>
            </a:pPr>
            <a:r>
              <a:rPr lang="en-US" sz="2400" b="0" spc="75" dirty="0">
                <a:latin typeface="Yanone Kaffeesatz Light"/>
                <a:cs typeface="Yanone Kaffeesatz Light"/>
              </a:rPr>
              <a:t>Common</a:t>
            </a:r>
            <a:r>
              <a:rPr lang="en-US" sz="2400" b="0" spc="195" dirty="0">
                <a:latin typeface="Yanone Kaffeesatz Light"/>
                <a:cs typeface="Yanone Kaffeesatz Light"/>
              </a:rPr>
              <a:t> </a:t>
            </a:r>
            <a:r>
              <a:rPr lang="en-US" sz="2400" b="0" spc="75" dirty="0">
                <a:latin typeface="Yanone Kaffeesatz Light"/>
                <a:cs typeface="Yanone Kaffeesatz Light"/>
              </a:rPr>
              <a:t>Usage</a:t>
            </a:r>
            <a:endParaRPr lang="en-US" sz="2400" dirty="0">
              <a:latin typeface="Yanone Kaffeesatz Light"/>
              <a:cs typeface="Yanone Kaffeesatz Light"/>
            </a:endParaRPr>
          </a:p>
          <a:p>
            <a:pPr marL="812800" lvl="1" indent="-342900">
              <a:lnSpc>
                <a:spcPct val="100000"/>
              </a:lnSpc>
              <a:spcBef>
                <a:spcPts val="420"/>
              </a:spcBef>
              <a:buClr>
                <a:srgbClr val="0F6FC6"/>
              </a:buClr>
              <a:buFont typeface="Arial"/>
              <a:buChar char="•"/>
              <a:tabLst>
                <a:tab pos="812165" algn="l"/>
                <a:tab pos="812800" algn="l"/>
              </a:tabLst>
            </a:pPr>
            <a:r>
              <a:rPr lang="en-US" sz="2000" b="0" spc="65" dirty="0">
                <a:latin typeface="Yanone Kaffeesatz Thin"/>
                <a:cs typeface="Yanone Kaffeesatz Thin"/>
              </a:rPr>
              <a:t>Logger</a:t>
            </a:r>
            <a:r>
              <a:rPr lang="en-US" sz="2000" b="0" spc="204" dirty="0">
                <a:latin typeface="Yanone Kaffeesatz Thin"/>
                <a:cs typeface="Yanone Kaffeesatz Thin"/>
              </a:rPr>
              <a:t> </a:t>
            </a:r>
            <a:r>
              <a:rPr lang="en-US" sz="2000" b="0" spc="80" dirty="0">
                <a:latin typeface="Yanone Kaffeesatz Thin"/>
                <a:cs typeface="Yanone Kaffeesatz Thin"/>
              </a:rPr>
              <a:t>Classes</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80" dirty="0">
                <a:latin typeface="Yanone Kaffeesatz Thin"/>
                <a:cs typeface="Yanone Kaffeesatz Thin"/>
              </a:rPr>
              <a:t>Configuration</a:t>
            </a:r>
            <a:r>
              <a:rPr lang="en-US" sz="2000" b="0" spc="204" dirty="0">
                <a:latin typeface="Yanone Kaffeesatz Thin"/>
                <a:cs typeface="Yanone Kaffeesatz Thin"/>
              </a:rPr>
              <a:t> </a:t>
            </a:r>
            <a:r>
              <a:rPr lang="en-US" sz="2000" b="0" spc="85" dirty="0">
                <a:latin typeface="Yanone Kaffeesatz Thin"/>
                <a:cs typeface="Yanone Kaffeesatz Thin"/>
              </a:rPr>
              <a:t>Classes</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75" dirty="0">
                <a:latin typeface="Yanone Kaffeesatz Thin"/>
                <a:cs typeface="Yanone Kaffeesatz Thin"/>
              </a:rPr>
              <a:t>Accessing resources </a:t>
            </a:r>
            <a:r>
              <a:rPr lang="en-US" sz="2000" b="0" spc="50" dirty="0">
                <a:latin typeface="Yanone Kaffeesatz Thin"/>
                <a:cs typeface="Yanone Kaffeesatz Thin"/>
              </a:rPr>
              <a:t>in </a:t>
            </a:r>
            <a:r>
              <a:rPr lang="en-US" sz="2000" b="0" spc="75" dirty="0">
                <a:latin typeface="Yanone Kaffeesatz Thin"/>
                <a:cs typeface="Yanone Kaffeesatz Thin"/>
              </a:rPr>
              <a:t>shared</a:t>
            </a:r>
            <a:r>
              <a:rPr lang="en-US" sz="2000" b="0" spc="210" dirty="0">
                <a:latin typeface="Yanone Kaffeesatz Thin"/>
                <a:cs typeface="Yanone Kaffeesatz Thin"/>
              </a:rPr>
              <a:t> </a:t>
            </a:r>
            <a:r>
              <a:rPr lang="en-US" sz="2000" b="0" spc="70" dirty="0">
                <a:latin typeface="Yanone Kaffeesatz Thin"/>
                <a:cs typeface="Yanone Kaffeesatz Thin"/>
              </a:rPr>
              <a:t>mode</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80" dirty="0">
                <a:latin typeface="Yanone Kaffeesatz Thin"/>
                <a:cs typeface="Yanone Kaffeesatz Thin"/>
              </a:rPr>
              <a:t>Other design </a:t>
            </a:r>
            <a:r>
              <a:rPr lang="en-US" sz="2000" b="0" spc="60" dirty="0">
                <a:latin typeface="Yanone Kaffeesatz Thin"/>
                <a:cs typeface="Yanone Kaffeesatz Thin"/>
              </a:rPr>
              <a:t>patterns </a:t>
            </a:r>
            <a:r>
              <a:rPr lang="en-US" sz="2000" b="0" spc="85" dirty="0">
                <a:latin typeface="Yanone Kaffeesatz Thin"/>
                <a:cs typeface="Yanone Kaffeesatz Thin"/>
              </a:rPr>
              <a:t>implemented </a:t>
            </a:r>
            <a:r>
              <a:rPr lang="en-US" sz="2000" b="0" spc="45" dirty="0">
                <a:latin typeface="Yanone Kaffeesatz Thin"/>
                <a:cs typeface="Yanone Kaffeesatz Thin"/>
              </a:rPr>
              <a:t>as</a:t>
            </a:r>
            <a:r>
              <a:rPr lang="en-US" sz="2000" b="0" spc="305" dirty="0">
                <a:latin typeface="Yanone Kaffeesatz Thin"/>
                <a:cs typeface="Yanone Kaffeesatz Thin"/>
              </a:rPr>
              <a:t> </a:t>
            </a:r>
            <a:r>
              <a:rPr lang="en-US" sz="2000" b="0" spc="85" dirty="0">
                <a:latin typeface="Yanone Kaffeesatz Thin"/>
                <a:cs typeface="Yanone Kaffeesatz Thin"/>
              </a:rPr>
              <a:t>Singletons:</a:t>
            </a:r>
            <a:endParaRPr lang="en-US" sz="2000" dirty="0">
              <a:latin typeface="Yanone Kaffeesatz Thin"/>
              <a:cs typeface="Yanone Kaffeesatz Thin"/>
            </a:endParaRPr>
          </a:p>
          <a:p>
            <a:pPr marL="1210945" lvl="2" indent="-285750">
              <a:lnSpc>
                <a:spcPct val="100000"/>
              </a:lnSpc>
              <a:spcBef>
                <a:spcPts val="400"/>
              </a:spcBef>
              <a:buClr>
                <a:srgbClr val="0F638D"/>
              </a:buClr>
              <a:buFont typeface="Arial"/>
              <a:buChar char="•"/>
              <a:tabLst>
                <a:tab pos="1210310" algn="l"/>
                <a:tab pos="1210945" algn="l"/>
              </a:tabLst>
            </a:pPr>
            <a:r>
              <a:rPr lang="en-US" sz="1800" b="0" spc="80" dirty="0">
                <a:latin typeface="Yanone Kaffeesatz Light"/>
                <a:cs typeface="Yanone Kaffeesatz Light"/>
              </a:rPr>
              <a:t>Factories </a:t>
            </a:r>
            <a:r>
              <a:rPr lang="en-US" sz="1800" b="0" spc="65" dirty="0">
                <a:latin typeface="Yanone Kaffeesatz Light"/>
                <a:cs typeface="Yanone Kaffeesatz Light"/>
              </a:rPr>
              <a:t>and </a:t>
            </a:r>
            <a:r>
              <a:rPr lang="en-US" sz="1800" b="0" spc="85" dirty="0">
                <a:latin typeface="Yanone Kaffeesatz Light"/>
                <a:cs typeface="Yanone Kaffeesatz Light"/>
              </a:rPr>
              <a:t>Abstract </a:t>
            </a:r>
            <a:r>
              <a:rPr lang="en-US" sz="1800" b="0" spc="80" dirty="0">
                <a:latin typeface="Yanone Kaffeesatz Light"/>
                <a:cs typeface="Yanone Kaffeesatz Light"/>
              </a:rPr>
              <a:t>Factories, </a:t>
            </a:r>
            <a:r>
              <a:rPr lang="en-US" sz="1800" b="0" spc="65" dirty="0">
                <a:latin typeface="Yanone Kaffeesatz Light"/>
                <a:cs typeface="Yanone Kaffeesatz Light"/>
              </a:rPr>
              <a:t>Builder,</a:t>
            </a:r>
            <a:r>
              <a:rPr lang="en-US" sz="1800" b="0" spc="315" dirty="0">
                <a:latin typeface="Yanone Kaffeesatz Light"/>
                <a:cs typeface="Yanone Kaffeesatz Light"/>
              </a:rPr>
              <a:t> </a:t>
            </a:r>
            <a:r>
              <a:rPr lang="en-US" sz="1800" b="0" spc="70" dirty="0">
                <a:latin typeface="Yanone Kaffeesatz Light"/>
                <a:cs typeface="Yanone Kaffeesatz Light"/>
              </a:rPr>
              <a:t>Prototype</a:t>
            </a:r>
            <a:endParaRPr lang="en-US" sz="1800" dirty="0">
              <a:latin typeface="Yanone Kaffeesatz Light"/>
              <a:cs typeface="Yanone Kaffeesatz Light"/>
            </a:endParaRPr>
          </a:p>
        </p:txBody>
      </p:sp>
    </p:spTree>
    <p:extLst>
      <p:ext uri="{BB962C8B-B14F-4D97-AF65-F5344CB8AC3E}">
        <p14:creationId xmlns:p14="http://schemas.microsoft.com/office/powerpoint/2010/main" val="4293806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a:t>
            </a:r>
            <a:endParaRPr lang="en-US" sz="2400" dirty="0">
              <a:solidFill>
                <a:schemeClr val="accent1">
                  <a:lumMod val="75000"/>
                </a:schemeClr>
              </a:solidFill>
              <a:latin typeface="Trebuchet MS"/>
              <a:cs typeface="Trebuchet MS"/>
            </a:endParaRPr>
          </a:p>
        </p:txBody>
      </p:sp>
      <p:sp>
        <p:nvSpPr>
          <p:cNvPr id="7" name="object 3">
            <a:extLst>
              <a:ext uri="{FF2B5EF4-FFF2-40B4-BE49-F238E27FC236}">
                <a16:creationId xmlns:a16="http://schemas.microsoft.com/office/drawing/2014/main" id="{89E8D90F-F37B-4F06-B081-DD8DA40F27F6}"/>
              </a:ext>
            </a:extLst>
          </p:cNvPr>
          <p:cNvSpPr txBox="1"/>
          <p:nvPr/>
        </p:nvSpPr>
        <p:spPr>
          <a:xfrm>
            <a:off x="2895600" y="620104"/>
            <a:ext cx="8561705" cy="3767698"/>
          </a:xfrm>
          <a:prstGeom prst="rect">
            <a:avLst/>
          </a:prstGeom>
        </p:spPr>
        <p:txBody>
          <a:bodyPr vert="horz" wrap="square" lIns="0" tIns="12700" rIns="0" bIns="0" rtlCol="0">
            <a:spAutoFit/>
          </a:bodyPr>
          <a:lstStyle/>
          <a:p>
            <a:pPr algn="l" fontAlgn="base"/>
            <a:r>
              <a:rPr lang="en-US" sz="1400" b="1" i="0" dirty="0">
                <a:effectLst/>
                <a:latin typeface="var(--font-din)"/>
              </a:rPr>
              <a:t>Singleton pattern restricts the instantiation of a class and ensures that only one instance of the class exists in the java virtual machine.</a:t>
            </a:r>
          </a:p>
          <a:p>
            <a:pPr algn="l" fontAlgn="base"/>
            <a:r>
              <a:rPr lang="en-US" sz="1400" b="1" i="0" dirty="0">
                <a:effectLst/>
                <a:latin typeface="var(--font-din)"/>
              </a:rPr>
              <a:t>The singleton class must provide a global access point to get the instance of the class.</a:t>
            </a:r>
          </a:p>
          <a:p>
            <a:pPr algn="l" fontAlgn="base"/>
            <a:r>
              <a:rPr lang="en-US" sz="1400" b="1" i="0" dirty="0">
                <a:effectLst/>
                <a:latin typeface="var(--font-din)"/>
              </a:rPr>
              <a:t>Singleton pattern is used for logging, drivers objects, caching and thread pool.</a:t>
            </a:r>
          </a:p>
          <a:p>
            <a:pPr algn="l" fontAlgn="base"/>
            <a:r>
              <a:rPr lang="en-US" sz="1400" b="1" i="0" dirty="0">
                <a:effectLst/>
                <a:latin typeface="var(--font-din)"/>
              </a:rPr>
              <a:t>Singleton design pattern is also used in other design patterns like Abstract Factory, Builder, Prototype, Facade etc.</a:t>
            </a:r>
          </a:p>
          <a:p>
            <a:pPr algn="l" fontAlgn="base"/>
            <a:r>
              <a:rPr lang="en-US" sz="1400" b="1" i="0" dirty="0">
                <a:effectLst/>
                <a:latin typeface="var(--font-din)"/>
              </a:rPr>
              <a:t>Singleton design pattern is used in core java classes also, for example </a:t>
            </a:r>
            <a:r>
              <a:rPr lang="en-US" sz="1400" b="1" i="0" dirty="0" err="1">
                <a:solidFill>
                  <a:schemeClr val="accent3">
                    <a:lumMod val="75000"/>
                  </a:schemeClr>
                </a:solidFill>
                <a:effectLst/>
                <a:latin typeface="var(--font-din)"/>
              </a:rPr>
              <a:t>java.lang.Runtime</a:t>
            </a:r>
            <a:r>
              <a:rPr lang="en-US" sz="1400" b="1" i="0" dirty="0">
                <a:solidFill>
                  <a:schemeClr val="accent3">
                    <a:lumMod val="75000"/>
                  </a:schemeClr>
                </a:solidFill>
                <a:effectLst/>
                <a:latin typeface="var(--font-din)"/>
              </a:rPr>
              <a:t>, </a:t>
            </a:r>
            <a:r>
              <a:rPr lang="en-US" sz="1400" b="1" i="0" dirty="0" err="1">
                <a:solidFill>
                  <a:schemeClr val="accent3">
                    <a:lumMod val="75000"/>
                  </a:schemeClr>
                </a:solidFill>
                <a:effectLst/>
                <a:latin typeface="var(--font-din)"/>
              </a:rPr>
              <a:t>java.awt.Desktop</a:t>
            </a:r>
            <a:r>
              <a:rPr lang="en-US" sz="1400" b="1" i="0" dirty="0">
                <a:solidFill>
                  <a:schemeClr val="accent3">
                    <a:lumMod val="75000"/>
                  </a:schemeClr>
                </a:solidFill>
                <a:effectLst/>
                <a:latin typeface="var(--font-din)"/>
              </a:rPr>
              <a:t>.</a:t>
            </a:r>
          </a:p>
          <a:p>
            <a:pPr algn="l" fontAlgn="base"/>
            <a:endParaRPr lang="en-US" sz="1400" b="1" dirty="0">
              <a:solidFill>
                <a:schemeClr val="accent3">
                  <a:lumMod val="75000"/>
                </a:schemeClr>
              </a:solidFill>
              <a:latin typeface="var(--font-din)"/>
            </a:endParaRPr>
          </a:p>
          <a:p>
            <a:pPr algn="l" fontAlgn="base"/>
            <a:endParaRPr lang="en-US" sz="1400" b="1" i="0" dirty="0">
              <a:solidFill>
                <a:schemeClr val="accent3">
                  <a:lumMod val="75000"/>
                </a:schemeClr>
              </a:solidFill>
              <a:effectLst/>
              <a:latin typeface="var(--font-din)"/>
            </a:endParaRPr>
          </a:p>
          <a:p>
            <a:pPr algn="l" fontAlgn="base"/>
            <a:r>
              <a:rPr lang="en-US" sz="2000" b="1" dirty="0">
                <a:latin typeface="var(--font-din)"/>
              </a:rPr>
              <a:t>Java Singleton Pattern Implementation</a:t>
            </a:r>
          </a:p>
          <a:p>
            <a:pPr algn="l" fontAlgn="base"/>
            <a:r>
              <a:rPr lang="en-US" sz="1400" b="1" dirty="0">
                <a:latin typeface="var(--font-din)"/>
              </a:rPr>
              <a:t>To implement a Singleton pattern, we have different approaches but all of them have the following common concepts.</a:t>
            </a:r>
          </a:p>
          <a:p>
            <a:pPr algn="l" fontAlgn="base"/>
            <a:endParaRPr lang="en-US" sz="1400" b="1" dirty="0">
              <a:latin typeface="var(--font-din)"/>
            </a:endParaRPr>
          </a:p>
          <a:p>
            <a:pPr algn="l" fontAlgn="base"/>
            <a:r>
              <a:rPr lang="en-US" sz="1400" b="1" dirty="0">
                <a:latin typeface="var(--font-din)"/>
              </a:rPr>
              <a:t>Private constructor to restrict instantiation of the class from other classes.</a:t>
            </a:r>
          </a:p>
          <a:p>
            <a:pPr algn="l" fontAlgn="base"/>
            <a:r>
              <a:rPr lang="en-US" sz="1400" b="1" dirty="0">
                <a:latin typeface="var(--font-din)"/>
              </a:rPr>
              <a:t>Private static variable of the same class that is the only instance of the class.</a:t>
            </a:r>
          </a:p>
          <a:p>
            <a:pPr algn="l" fontAlgn="base"/>
            <a:r>
              <a:rPr lang="en-US" sz="1400" b="1" dirty="0">
                <a:latin typeface="var(--font-din)"/>
              </a:rPr>
              <a:t>Public static method that returns the instance of the class, this is the global access point for outer world to get the instance of the singleton class.</a:t>
            </a:r>
          </a:p>
          <a:p>
            <a:pPr algn="l" fontAlgn="base"/>
            <a:endParaRPr lang="en-US" sz="1400" b="0" i="0" dirty="0">
              <a:solidFill>
                <a:schemeClr val="accent3">
                  <a:lumMod val="75000"/>
                </a:schemeClr>
              </a:solidFill>
              <a:effectLst/>
              <a:latin typeface="var(--font-din)"/>
            </a:endParaRPr>
          </a:p>
        </p:txBody>
      </p:sp>
    </p:spTree>
    <p:extLst>
      <p:ext uri="{BB962C8B-B14F-4D97-AF65-F5344CB8AC3E}">
        <p14:creationId xmlns:p14="http://schemas.microsoft.com/office/powerpoint/2010/main" val="281801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 Eager initialization</a:t>
            </a:r>
            <a:endParaRPr lang="en-US"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3B7376D2-00D3-4775-922E-54F333F8E24A}"/>
              </a:ext>
            </a:extLst>
          </p:cNvPr>
          <p:cNvPicPr>
            <a:picLocks noChangeAspect="1"/>
          </p:cNvPicPr>
          <p:nvPr/>
        </p:nvPicPr>
        <p:blipFill>
          <a:blip r:embed="rId2"/>
          <a:stretch>
            <a:fillRect/>
          </a:stretch>
        </p:blipFill>
        <p:spPr>
          <a:xfrm>
            <a:off x="2819400" y="3657600"/>
            <a:ext cx="9001125" cy="2246586"/>
          </a:xfrm>
          <a:prstGeom prst="rect">
            <a:avLst/>
          </a:prstGeom>
        </p:spPr>
      </p:pic>
      <p:sp>
        <p:nvSpPr>
          <p:cNvPr id="5" name="object 3">
            <a:extLst>
              <a:ext uri="{FF2B5EF4-FFF2-40B4-BE49-F238E27FC236}">
                <a16:creationId xmlns:a16="http://schemas.microsoft.com/office/drawing/2014/main" id="{F586A94D-4DC3-45B6-B924-C20F9F250E2B}"/>
              </a:ext>
            </a:extLst>
          </p:cNvPr>
          <p:cNvSpPr txBox="1"/>
          <p:nvPr/>
        </p:nvSpPr>
        <p:spPr>
          <a:xfrm>
            <a:off x="2895600" y="620104"/>
            <a:ext cx="8561705" cy="1090042"/>
          </a:xfrm>
          <a:prstGeom prst="rect">
            <a:avLst/>
          </a:prstGeom>
        </p:spPr>
        <p:txBody>
          <a:bodyPr vert="horz" wrap="square" lIns="0" tIns="12700" rIns="0" bIns="0" rtlCol="0">
            <a:spAutoFit/>
          </a:bodyPr>
          <a:lstStyle/>
          <a:p>
            <a:pPr algn="l" fontAlgn="base"/>
            <a:r>
              <a:rPr lang="en-US" sz="1400" b="1" i="0" dirty="0">
                <a:effectLst/>
                <a:latin typeface="var(--font-din)"/>
              </a:rPr>
              <a:t>In eager initialization, the instance of Singleton Class is created at the time of class loading, this is the easiest method to create a singleton class but it has a drawback that instance is created even though client application might not be using it.</a:t>
            </a:r>
          </a:p>
          <a:p>
            <a:pPr algn="l" fontAlgn="base"/>
            <a:endParaRPr lang="en-US" sz="1400" b="1" i="0" dirty="0">
              <a:effectLst/>
              <a:latin typeface="var(--font-din)"/>
            </a:endParaRPr>
          </a:p>
          <a:p>
            <a:pPr algn="l" fontAlgn="base"/>
            <a:r>
              <a:rPr lang="en-US" sz="1400" b="1" i="0" dirty="0">
                <a:effectLst/>
                <a:latin typeface="var(--font-din)"/>
              </a:rPr>
              <a:t>Here is the implementation of the static initialization singleton class.</a:t>
            </a:r>
            <a:endParaRPr lang="en-US" sz="1400" b="0" i="0" dirty="0">
              <a:solidFill>
                <a:schemeClr val="accent3">
                  <a:lumMod val="75000"/>
                </a:schemeClr>
              </a:solidFill>
              <a:effectLst/>
              <a:latin typeface="var(--font-din)"/>
            </a:endParaRPr>
          </a:p>
        </p:txBody>
      </p:sp>
    </p:spTree>
    <p:extLst>
      <p:ext uri="{BB962C8B-B14F-4D97-AF65-F5344CB8AC3E}">
        <p14:creationId xmlns:p14="http://schemas.microsoft.com/office/powerpoint/2010/main" val="2934166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Lazy Initialization</a:t>
            </a:r>
            <a:endParaRPr lang="en-US"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F586A94D-4DC3-45B6-B924-C20F9F250E2B}"/>
              </a:ext>
            </a:extLst>
          </p:cNvPr>
          <p:cNvSpPr txBox="1"/>
          <p:nvPr/>
        </p:nvSpPr>
        <p:spPr>
          <a:xfrm>
            <a:off x="2895600" y="620104"/>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Lazy initialization method to implement Singleton pattern creates the instance in the global access method. Here is the sample code for creating Singleton class with this approach.</a:t>
            </a:r>
            <a:endParaRPr lang="en-US" sz="1400" b="0" i="0" dirty="0">
              <a:solidFill>
                <a:schemeClr val="accent3">
                  <a:lumMod val="75000"/>
                </a:schemeClr>
              </a:solidFill>
              <a:effectLst/>
              <a:latin typeface="var(--font-din)"/>
            </a:endParaRPr>
          </a:p>
        </p:txBody>
      </p:sp>
      <p:pic>
        <p:nvPicPr>
          <p:cNvPr id="6" name="Picture 5">
            <a:extLst>
              <a:ext uri="{FF2B5EF4-FFF2-40B4-BE49-F238E27FC236}">
                <a16:creationId xmlns:a16="http://schemas.microsoft.com/office/drawing/2014/main" id="{B6113909-4CC0-4F95-ABD5-0FD45EE23143}"/>
              </a:ext>
            </a:extLst>
          </p:cNvPr>
          <p:cNvPicPr>
            <a:picLocks noChangeAspect="1"/>
          </p:cNvPicPr>
          <p:nvPr/>
        </p:nvPicPr>
        <p:blipFill>
          <a:blip r:embed="rId2"/>
          <a:stretch>
            <a:fillRect/>
          </a:stretch>
        </p:blipFill>
        <p:spPr>
          <a:xfrm>
            <a:off x="2971800" y="1828800"/>
            <a:ext cx="8041186" cy="2590800"/>
          </a:xfrm>
          <a:prstGeom prst="rect">
            <a:avLst/>
          </a:prstGeom>
        </p:spPr>
      </p:pic>
      <p:sp>
        <p:nvSpPr>
          <p:cNvPr id="7" name="object 3">
            <a:extLst>
              <a:ext uri="{FF2B5EF4-FFF2-40B4-BE49-F238E27FC236}">
                <a16:creationId xmlns:a16="http://schemas.microsoft.com/office/drawing/2014/main" id="{992F4440-B944-41B5-87B0-7A46961876B8}"/>
              </a:ext>
            </a:extLst>
          </p:cNvPr>
          <p:cNvSpPr txBox="1"/>
          <p:nvPr/>
        </p:nvSpPr>
        <p:spPr>
          <a:xfrm>
            <a:off x="2971800" y="4953000"/>
            <a:ext cx="8561705" cy="874598"/>
          </a:xfrm>
          <a:prstGeom prst="rect">
            <a:avLst/>
          </a:prstGeom>
        </p:spPr>
        <p:txBody>
          <a:bodyPr vert="horz" wrap="square" lIns="0" tIns="12700" rIns="0" bIns="0" rtlCol="0">
            <a:spAutoFit/>
          </a:bodyPr>
          <a:lstStyle/>
          <a:p>
            <a:pPr algn="l" fontAlgn="base"/>
            <a:r>
              <a:rPr lang="en-US" sz="1400" b="1" i="0" dirty="0">
                <a:effectLst/>
                <a:latin typeface="var(--font-din)"/>
              </a:rPr>
              <a:t>The above implementation works fine in case of the single-threaded environment but when it comes to multithreaded systems, it can cause issues if multiple threads are inside the if condition at the same time. It will destroy the singleton pattern and both threads will get the different instances of the singleton class. In next section, we will see different ways to create a thread-safe singleton class.</a:t>
            </a:r>
            <a:endParaRPr lang="en-US" sz="1400" b="0" i="0" dirty="0">
              <a:solidFill>
                <a:schemeClr val="accent3">
                  <a:lumMod val="75000"/>
                </a:schemeClr>
              </a:solidFill>
              <a:effectLst/>
              <a:latin typeface="var(--font-din)"/>
            </a:endParaRPr>
          </a:p>
        </p:txBody>
      </p:sp>
    </p:spTree>
    <p:extLst>
      <p:ext uri="{BB962C8B-B14F-4D97-AF65-F5344CB8AC3E}">
        <p14:creationId xmlns:p14="http://schemas.microsoft.com/office/powerpoint/2010/main" val="2342550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Thread Safe Singleton – </a:t>
            </a:r>
            <a:r>
              <a:rPr lang="fr-FR" sz="2400" dirty="0">
                <a:solidFill>
                  <a:srgbClr val="C00000"/>
                </a:solidFill>
                <a:latin typeface="Trebuchet MS"/>
                <a:cs typeface="Trebuchet MS"/>
              </a:rPr>
              <a:t>low</a:t>
            </a:r>
            <a:r>
              <a:rPr lang="fr-FR" sz="2400" dirty="0">
                <a:solidFill>
                  <a:schemeClr val="accent1">
                    <a:lumMod val="75000"/>
                  </a:schemeClr>
                </a:solidFill>
                <a:latin typeface="Trebuchet MS"/>
                <a:cs typeface="Trebuchet MS"/>
              </a:rPr>
              <a:t> </a:t>
            </a:r>
            <a:r>
              <a:rPr lang="en-US" sz="2400" b="1" i="0" dirty="0">
                <a:solidFill>
                  <a:srgbClr val="C00000"/>
                </a:solidFill>
                <a:effectLst/>
                <a:latin typeface="var(--font-din)"/>
              </a:rPr>
              <a:t>performance</a:t>
            </a:r>
            <a:r>
              <a:rPr lang="fr-FR" sz="2400" dirty="0">
                <a:solidFill>
                  <a:schemeClr val="accent1">
                    <a:lumMod val="75000"/>
                  </a:schemeClr>
                </a:solidFill>
                <a:latin typeface="Trebuchet MS"/>
                <a:cs typeface="Trebuchet MS"/>
              </a:rPr>
              <a:t> </a:t>
            </a:r>
            <a:endParaRPr lang="en-US"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F586A94D-4DC3-45B6-B924-C20F9F250E2B}"/>
              </a:ext>
            </a:extLst>
          </p:cNvPr>
          <p:cNvSpPr txBox="1"/>
          <p:nvPr/>
        </p:nvSpPr>
        <p:spPr>
          <a:xfrm>
            <a:off x="2895600" y="620104"/>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The easier way to create a thread-safe singleton class is to make the global access method synchronized, so that only one thread can execute this method at a time. General implementation of this approach is like the below class</a:t>
            </a:r>
            <a:endParaRPr lang="en-US" sz="1400" b="0" i="0" dirty="0">
              <a:solidFill>
                <a:schemeClr val="accent3">
                  <a:lumMod val="75000"/>
                </a:schemeClr>
              </a:solidFill>
              <a:effectLst/>
              <a:latin typeface="var(--font-din)"/>
            </a:endParaRPr>
          </a:p>
        </p:txBody>
      </p:sp>
      <p:sp>
        <p:nvSpPr>
          <p:cNvPr id="7" name="object 3">
            <a:extLst>
              <a:ext uri="{FF2B5EF4-FFF2-40B4-BE49-F238E27FC236}">
                <a16:creationId xmlns:a16="http://schemas.microsoft.com/office/drawing/2014/main" id="{992F4440-B944-41B5-87B0-7A46961876B8}"/>
              </a:ext>
            </a:extLst>
          </p:cNvPr>
          <p:cNvSpPr txBox="1"/>
          <p:nvPr/>
        </p:nvSpPr>
        <p:spPr>
          <a:xfrm>
            <a:off x="2971800" y="4953000"/>
            <a:ext cx="8561705" cy="659155"/>
          </a:xfrm>
          <a:prstGeom prst="rect">
            <a:avLst/>
          </a:prstGeom>
        </p:spPr>
        <p:txBody>
          <a:bodyPr vert="horz" wrap="square" lIns="0" tIns="12700" rIns="0" bIns="0" rtlCol="0">
            <a:spAutoFit/>
          </a:bodyPr>
          <a:lstStyle/>
          <a:p>
            <a:pPr algn="l" fontAlgn="base"/>
            <a:r>
              <a:rPr lang="en-US" sz="1400" b="1" i="0" dirty="0">
                <a:solidFill>
                  <a:srgbClr val="C00000"/>
                </a:solidFill>
                <a:effectLst/>
                <a:latin typeface="var(--font-din)"/>
              </a:rPr>
              <a:t>Above implementation works fine and provides thread-safety but it reduces the performance</a:t>
            </a:r>
            <a:r>
              <a:rPr lang="en-US" sz="1400" b="1" i="0" dirty="0">
                <a:effectLst/>
                <a:latin typeface="var(--font-din)"/>
              </a:rPr>
              <a:t> because of the cost associated with the synchronized method, although we need it only for the first few threads who might create the separate instances.</a:t>
            </a:r>
            <a:endParaRPr lang="en-US" sz="1400" b="0" i="0" dirty="0">
              <a:solidFill>
                <a:schemeClr val="accent3">
                  <a:lumMod val="75000"/>
                </a:schemeClr>
              </a:solidFill>
              <a:effectLst/>
              <a:latin typeface="var(--font-din)"/>
            </a:endParaRPr>
          </a:p>
        </p:txBody>
      </p:sp>
      <p:pic>
        <p:nvPicPr>
          <p:cNvPr id="3" name="Picture 2">
            <a:extLst>
              <a:ext uri="{FF2B5EF4-FFF2-40B4-BE49-F238E27FC236}">
                <a16:creationId xmlns:a16="http://schemas.microsoft.com/office/drawing/2014/main" id="{1545DD79-9B8C-4F26-9696-EEC2425BB82C}"/>
              </a:ext>
            </a:extLst>
          </p:cNvPr>
          <p:cNvPicPr>
            <a:picLocks noChangeAspect="1"/>
          </p:cNvPicPr>
          <p:nvPr/>
        </p:nvPicPr>
        <p:blipFill>
          <a:blip r:embed="rId2"/>
          <a:stretch>
            <a:fillRect/>
          </a:stretch>
        </p:blipFill>
        <p:spPr>
          <a:xfrm>
            <a:off x="2870548" y="1298670"/>
            <a:ext cx="8382000" cy="3419475"/>
          </a:xfrm>
          <a:prstGeom prst="rect">
            <a:avLst/>
          </a:prstGeom>
        </p:spPr>
      </p:pic>
    </p:spTree>
    <p:extLst>
      <p:ext uri="{BB962C8B-B14F-4D97-AF65-F5344CB8AC3E}">
        <p14:creationId xmlns:p14="http://schemas.microsoft.com/office/powerpoint/2010/main" val="4178080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Thread Safe Singleton – performance solution</a:t>
            </a:r>
            <a:endParaRPr lang="en-US"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F586A94D-4DC3-45B6-B924-C20F9F250E2B}"/>
              </a:ext>
            </a:extLst>
          </p:cNvPr>
          <p:cNvSpPr txBox="1"/>
          <p:nvPr/>
        </p:nvSpPr>
        <p:spPr>
          <a:xfrm>
            <a:off x="2903951" y="914400"/>
            <a:ext cx="8561705" cy="874598"/>
          </a:xfrm>
          <a:prstGeom prst="rect">
            <a:avLst/>
          </a:prstGeom>
        </p:spPr>
        <p:txBody>
          <a:bodyPr vert="horz" wrap="square" lIns="0" tIns="12700" rIns="0" bIns="0" rtlCol="0">
            <a:spAutoFit/>
          </a:bodyPr>
          <a:lstStyle/>
          <a:p>
            <a:pPr algn="l" fontAlgn="base"/>
            <a:r>
              <a:rPr lang="en-US" sz="1400" b="1" i="0" u="sng" dirty="0">
                <a:effectLst/>
                <a:latin typeface="var(--font-din)"/>
              </a:rPr>
              <a:t>double checked locking </a:t>
            </a:r>
            <a:r>
              <a:rPr lang="en-US" sz="1400" b="1" i="0" dirty="0">
                <a:effectLst/>
                <a:latin typeface="var(--font-din)"/>
              </a:rPr>
              <a:t>principle is used. In this approach, the synchronized block is used inside the if condition with an additional check to ensure that only one instance of a singleton class is created.</a:t>
            </a:r>
          </a:p>
          <a:p>
            <a:pPr algn="l" fontAlgn="base"/>
            <a:endParaRPr lang="en-US" sz="1400" b="1" i="0" dirty="0">
              <a:effectLst/>
              <a:latin typeface="var(--font-din)"/>
            </a:endParaRPr>
          </a:p>
          <a:p>
            <a:pPr algn="l" fontAlgn="base"/>
            <a:r>
              <a:rPr lang="en-US" sz="1400" b="1" i="0" dirty="0">
                <a:effectLst/>
                <a:latin typeface="var(--font-din)"/>
              </a:rPr>
              <a:t>The following code snippet provides the double-checked locking implementation.</a:t>
            </a:r>
            <a:endParaRPr lang="en-US" sz="1400" b="0" i="0" dirty="0">
              <a:solidFill>
                <a:schemeClr val="accent3">
                  <a:lumMod val="75000"/>
                </a:schemeClr>
              </a:solidFill>
              <a:effectLst/>
              <a:latin typeface="var(--font-din)"/>
            </a:endParaRPr>
          </a:p>
        </p:txBody>
      </p:sp>
      <p:pic>
        <p:nvPicPr>
          <p:cNvPr id="6" name="Picture 5">
            <a:extLst>
              <a:ext uri="{FF2B5EF4-FFF2-40B4-BE49-F238E27FC236}">
                <a16:creationId xmlns:a16="http://schemas.microsoft.com/office/drawing/2014/main" id="{616C0A8D-7CFB-4746-A362-E1D6AA4D1F98}"/>
              </a:ext>
            </a:extLst>
          </p:cNvPr>
          <p:cNvPicPr>
            <a:picLocks noChangeAspect="1"/>
          </p:cNvPicPr>
          <p:nvPr/>
        </p:nvPicPr>
        <p:blipFill>
          <a:blip r:embed="rId2"/>
          <a:stretch>
            <a:fillRect/>
          </a:stretch>
        </p:blipFill>
        <p:spPr>
          <a:xfrm>
            <a:off x="2895600" y="2209800"/>
            <a:ext cx="8467725" cy="3009900"/>
          </a:xfrm>
          <a:prstGeom prst="rect">
            <a:avLst/>
          </a:prstGeom>
        </p:spPr>
      </p:pic>
    </p:spTree>
    <p:extLst>
      <p:ext uri="{BB962C8B-B14F-4D97-AF65-F5344CB8AC3E}">
        <p14:creationId xmlns:p14="http://schemas.microsoft.com/office/powerpoint/2010/main" val="4180804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912589" y="2329541"/>
            <a:ext cx="10018713" cy="3124201"/>
          </a:xfrm>
        </p:spPr>
        <p:txBody>
          <a:bodyPr>
            <a:normAutofit/>
          </a:bodyPr>
          <a:lstStyle/>
          <a:p>
            <a:pPr algn="l" rtl="0"/>
            <a:r>
              <a:rPr lang="en-US" sz="2400" b="0" spc="75" dirty="0">
                <a:solidFill>
                  <a:srgbClr val="0F638D"/>
                </a:solidFill>
                <a:latin typeface="Yanone Kaffeesatz Light"/>
                <a:cs typeface="Yanone Kaffeesatz Light"/>
              </a:rPr>
              <a:t>Design</a:t>
            </a:r>
            <a:r>
              <a:rPr lang="en-US" sz="2400" b="0" spc="730" dirty="0">
                <a:solidFill>
                  <a:srgbClr val="0F638D"/>
                </a:solidFill>
                <a:latin typeface="Yanone Kaffeesatz Light"/>
                <a:cs typeface="Yanone Kaffeesatz Light"/>
              </a:rPr>
              <a:t> </a:t>
            </a:r>
            <a:r>
              <a:rPr lang="en-US" sz="2400" b="0" spc="30" dirty="0">
                <a:solidFill>
                  <a:srgbClr val="0F638D"/>
                </a:solidFill>
                <a:latin typeface="Yanone Kaffeesatz Light"/>
                <a:cs typeface="Yanone Kaffeesatz Light"/>
              </a:rPr>
              <a:t>Patterns</a:t>
            </a:r>
          </a:p>
          <a:p>
            <a:pPr algn="l" rtl="0"/>
            <a:r>
              <a:rPr lang="en-US" sz="2400" b="0" spc="30" dirty="0">
                <a:solidFill>
                  <a:srgbClr val="0F638D"/>
                </a:solidFill>
                <a:latin typeface="Yanone Kaffeesatz Light"/>
                <a:cs typeface="Yanone Kaffeesatz Light"/>
              </a:rPr>
              <a:t>Python threads</a:t>
            </a:r>
          </a:p>
          <a:p>
            <a:pPr algn="l" rtl="0"/>
            <a:endParaRPr lang="en-US" sz="2400" b="0" spc="30" dirty="0">
              <a:solidFill>
                <a:srgbClr val="0F638D"/>
              </a:solidFill>
              <a:latin typeface="Yanone Kaffeesatz Light"/>
              <a:cs typeface="Yanone Kaffeesatz Light"/>
            </a:endParaRPr>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EFBB74D7-69F3-7BAE-CE80-7ECF879F8CB2}"/>
              </a:ext>
            </a:extLst>
          </p:cNvPr>
          <p:cNvPicPr>
            <a:picLocks noChangeAspect="1"/>
          </p:cNvPicPr>
          <p:nvPr/>
        </p:nvPicPr>
        <p:blipFill>
          <a:blip r:embed="rId2"/>
          <a:stretch>
            <a:fillRect/>
          </a:stretch>
        </p:blipFill>
        <p:spPr>
          <a:xfrm>
            <a:off x="3124200" y="117275"/>
            <a:ext cx="6934200" cy="6623449"/>
          </a:xfrm>
          <a:prstGeom prst="rect">
            <a:avLst/>
          </a:prstGeom>
        </p:spPr>
      </p:pic>
    </p:spTree>
    <p:extLst>
      <p:ext uri="{BB962C8B-B14F-4D97-AF65-F5344CB8AC3E}">
        <p14:creationId xmlns:p14="http://schemas.microsoft.com/office/powerpoint/2010/main" val="482883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3FC4457D-D61B-580A-1768-A82907E21436}"/>
              </a:ext>
            </a:extLst>
          </p:cNvPr>
          <p:cNvPicPr>
            <a:picLocks noChangeAspect="1"/>
          </p:cNvPicPr>
          <p:nvPr/>
        </p:nvPicPr>
        <p:blipFill>
          <a:blip r:embed="rId2"/>
          <a:stretch>
            <a:fillRect/>
          </a:stretch>
        </p:blipFill>
        <p:spPr>
          <a:xfrm>
            <a:off x="3657600" y="152400"/>
            <a:ext cx="6408639" cy="1384343"/>
          </a:xfrm>
          <a:prstGeom prst="rect">
            <a:avLst/>
          </a:prstGeom>
        </p:spPr>
      </p:pic>
      <p:pic>
        <p:nvPicPr>
          <p:cNvPr id="5" name="תמונה 4">
            <a:extLst>
              <a:ext uri="{FF2B5EF4-FFF2-40B4-BE49-F238E27FC236}">
                <a16:creationId xmlns:a16="http://schemas.microsoft.com/office/drawing/2014/main" id="{7838DA87-8DDD-63D0-F68E-B2E08B62809C}"/>
              </a:ext>
            </a:extLst>
          </p:cNvPr>
          <p:cNvPicPr>
            <a:picLocks noChangeAspect="1"/>
          </p:cNvPicPr>
          <p:nvPr/>
        </p:nvPicPr>
        <p:blipFill>
          <a:blip r:embed="rId3"/>
          <a:stretch>
            <a:fillRect/>
          </a:stretch>
        </p:blipFill>
        <p:spPr>
          <a:xfrm>
            <a:off x="3657600" y="1371600"/>
            <a:ext cx="6408638" cy="4938591"/>
          </a:xfrm>
          <a:prstGeom prst="rect">
            <a:avLst/>
          </a:prstGeom>
        </p:spPr>
      </p:pic>
    </p:spTree>
    <p:extLst>
      <p:ext uri="{BB962C8B-B14F-4D97-AF65-F5344CB8AC3E}">
        <p14:creationId xmlns:p14="http://schemas.microsoft.com/office/powerpoint/2010/main" val="4114423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31B07B2C-5B67-80EF-0C9C-D9CD5D5CDB4F}"/>
              </a:ext>
            </a:extLst>
          </p:cNvPr>
          <p:cNvPicPr>
            <a:picLocks noChangeAspect="1"/>
          </p:cNvPicPr>
          <p:nvPr/>
        </p:nvPicPr>
        <p:blipFill>
          <a:blip r:embed="rId2"/>
          <a:stretch>
            <a:fillRect/>
          </a:stretch>
        </p:blipFill>
        <p:spPr>
          <a:xfrm>
            <a:off x="3657600" y="4343400"/>
            <a:ext cx="6180433" cy="892391"/>
          </a:xfrm>
          <a:prstGeom prst="rect">
            <a:avLst/>
          </a:prstGeom>
        </p:spPr>
      </p:pic>
      <p:pic>
        <p:nvPicPr>
          <p:cNvPr id="3" name="תמונה 2">
            <a:extLst>
              <a:ext uri="{FF2B5EF4-FFF2-40B4-BE49-F238E27FC236}">
                <a16:creationId xmlns:a16="http://schemas.microsoft.com/office/drawing/2014/main" id="{94C22632-224E-413D-FCB5-7E99F8A36F71}"/>
              </a:ext>
            </a:extLst>
          </p:cNvPr>
          <p:cNvPicPr>
            <a:picLocks noChangeAspect="1"/>
          </p:cNvPicPr>
          <p:nvPr/>
        </p:nvPicPr>
        <p:blipFill rotWithShape="1">
          <a:blip r:embed="rId3"/>
          <a:srcRect b="2486"/>
          <a:stretch/>
        </p:blipFill>
        <p:spPr>
          <a:xfrm>
            <a:off x="3657600" y="304801"/>
            <a:ext cx="6180433" cy="4191000"/>
          </a:xfrm>
          <a:prstGeom prst="rect">
            <a:avLst/>
          </a:prstGeom>
        </p:spPr>
      </p:pic>
    </p:spTree>
    <p:extLst>
      <p:ext uri="{BB962C8B-B14F-4D97-AF65-F5344CB8AC3E}">
        <p14:creationId xmlns:p14="http://schemas.microsoft.com/office/powerpoint/2010/main" val="4142130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FEA187F8-AE50-C013-401B-355E2491F6FF}"/>
              </a:ext>
            </a:extLst>
          </p:cNvPr>
          <p:cNvPicPr>
            <a:picLocks noChangeAspect="1"/>
          </p:cNvPicPr>
          <p:nvPr/>
        </p:nvPicPr>
        <p:blipFill>
          <a:blip r:embed="rId2"/>
          <a:stretch>
            <a:fillRect/>
          </a:stretch>
        </p:blipFill>
        <p:spPr>
          <a:xfrm>
            <a:off x="3352800" y="304800"/>
            <a:ext cx="6858000" cy="6440959"/>
          </a:xfrm>
          <a:prstGeom prst="rect">
            <a:avLst/>
          </a:prstGeom>
        </p:spPr>
      </p:pic>
    </p:spTree>
    <p:extLst>
      <p:ext uri="{BB962C8B-B14F-4D97-AF65-F5344CB8AC3E}">
        <p14:creationId xmlns:p14="http://schemas.microsoft.com/office/powerpoint/2010/main" val="1457051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927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891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Creational Patterns</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5924442"/>
          </a:xfrm>
          <a:prstGeom prst="rect">
            <a:avLst/>
          </a:prstGeom>
        </p:spPr>
        <p:txBody>
          <a:bodyPr vert="horz" wrap="square" lIns="0" tIns="12700" rIns="0" bIns="0" rtlCol="0">
            <a:spAutoFit/>
          </a:bodyPr>
          <a:lstStyle/>
          <a:p>
            <a:pPr marL="12700">
              <a:lnSpc>
                <a:spcPct val="100000"/>
              </a:lnSpc>
              <a:spcBef>
                <a:spcPts val="1950"/>
              </a:spcBef>
            </a:pPr>
            <a:r>
              <a:rPr lang="en-US" sz="2800" b="0" spc="70" dirty="0">
                <a:solidFill>
                  <a:srgbClr val="0F638D"/>
                </a:solidFill>
                <a:latin typeface="Yanone Kaffeesatz Thin"/>
                <a:cs typeface="Yanone Kaffeesatz Thin"/>
              </a:rPr>
              <a:t>Creational</a:t>
            </a:r>
            <a:r>
              <a:rPr lang="en-US" sz="2800" b="0" spc="190" dirty="0">
                <a:solidFill>
                  <a:srgbClr val="0F638D"/>
                </a:solidFill>
                <a:latin typeface="Yanone Kaffeesatz Thin"/>
                <a:cs typeface="Yanone Kaffeesatz Thin"/>
              </a:rPr>
              <a:t> </a:t>
            </a:r>
            <a:r>
              <a:rPr lang="en-US" sz="2800" b="0" spc="45" dirty="0">
                <a:solidFill>
                  <a:srgbClr val="0F638D"/>
                </a:solidFill>
                <a:latin typeface="Yanone Kaffeesatz Thin"/>
                <a:cs typeface="Yanone Kaffeesatz Thin"/>
              </a:rPr>
              <a:t>Patterns</a:t>
            </a:r>
            <a:endParaRPr lang="en-US" sz="2800" dirty="0">
              <a:latin typeface="Yanone Kaffeesatz Thin"/>
              <a:cs typeface="Yanone Kaffeesatz Thin"/>
            </a:endParaRPr>
          </a:p>
          <a:p>
            <a:pPr marL="12700">
              <a:lnSpc>
                <a:spcPct val="100000"/>
              </a:lnSpc>
              <a:spcBef>
                <a:spcPts val="1590"/>
              </a:spcBef>
              <a:buClr>
                <a:srgbClr val="DE8147"/>
              </a:buClr>
              <a:buSzPct val="79166"/>
              <a:tabLst>
                <a:tab pos="354965" algn="l"/>
                <a:tab pos="355600" algn="l"/>
              </a:tabLst>
            </a:pPr>
            <a:r>
              <a:rPr lang="en-US" sz="2400" b="0" spc="75" dirty="0">
                <a:latin typeface="Yanone Kaffeesatz Light"/>
                <a:cs typeface="Yanone Kaffeesatz Light"/>
              </a:rPr>
              <a:t>Creational </a:t>
            </a:r>
            <a:r>
              <a:rPr lang="en-US" sz="2400" b="0" spc="55" dirty="0">
                <a:latin typeface="Yanone Kaffeesatz Light"/>
                <a:cs typeface="Yanone Kaffeesatz Light"/>
              </a:rPr>
              <a:t>patterns </a:t>
            </a:r>
            <a:r>
              <a:rPr lang="en-US" sz="2400" b="0" spc="85" dirty="0">
                <a:latin typeface="Yanone Kaffeesatz Light"/>
                <a:cs typeface="Yanone Kaffeesatz Light"/>
              </a:rPr>
              <a:t>abstract </a:t>
            </a:r>
            <a:r>
              <a:rPr lang="en-US" sz="2400" b="0" spc="65" dirty="0">
                <a:latin typeface="Yanone Kaffeesatz Light"/>
                <a:cs typeface="Yanone Kaffeesatz Light"/>
              </a:rPr>
              <a:t>the </a:t>
            </a:r>
            <a:r>
              <a:rPr lang="en-US" sz="2400" b="0" spc="85" dirty="0">
                <a:latin typeface="Yanone Kaffeesatz Light"/>
                <a:cs typeface="Yanone Kaffeesatz Light"/>
              </a:rPr>
              <a:t>instantiation</a:t>
            </a:r>
            <a:r>
              <a:rPr lang="en-US" sz="2400" b="0" spc="200" dirty="0">
                <a:latin typeface="Yanone Kaffeesatz Light"/>
                <a:cs typeface="Yanone Kaffeesatz Light"/>
              </a:rPr>
              <a:t> </a:t>
            </a:r>
            <a:r>
              <a:rPr lang="en-US" sz="2400" b="0" spc="75" dirty="0">
                <a:latin typeface="Yanone Kaffeesatz Light"/>
                <a:cs typeface="Yanone Kaffeesatz Light"/>
              </a:rPr>
              <a:t>process.</a:t>
            </a:r>
            <a:endParaRPr lang="en-US" sz="2400" dirty="0">
              <a:latin typeface="Yanone Kaffeesatz Light"/>
              <a:cs typeface="Yanone Kaffeesatz Light"/>
            </a:endParaRPr>
          </a:p>
          <a:p>
            <a:pPr marL="12700" marR="1207770">
              <a:lnSpc>
                <a:spcPct val="100699"/>
              </a:lnSpc>
              <a:spcBef>
                <a:spcPts val="500"/>
              </a:spcBef>
              <a:buClr>
                <a:srgbClr val="DE8147"/>
              </a:buClr>
              <a:buSzPct val="79166"/>
              <a:tabLst>
                <a:tab pos="354965" algn="l"/>
                <a:tab pos="355600" algn="l"/>
              </a:tabLst>
            </a:pPr>
            <a:r>
              <a:rPr lang="en-US" sz="2400" b="0" spc="50" dirty="0">
                <a:latin typeface="Yanone Kaffeesatz Light"/>
                <a:cs typeface="Yanone Kaffeesatz Light"/>
              </a:rPr>
              <a:t>They </a:t>
            </a:r>
            <a:r>
              <a:rPr lang="en-US" sz="2400" b="0" spc="70" dirty="0">
                <a:latin typeface="Yanone Kaffeesatz Light"/>
                <a:cs typeface="Yanone Kaffeesatz Light"/>
              </a:rPr>
              <a:t>help </a:t>
            </a:r>
            <a:r>
              <a:rPr lang="en-US" sz="2400" b="0" spc="30" dirty="0">
                <a:latin typeface="Yanone Kaffeesatz Light"/>
                <a:cs typeface="Yanone Kaffeesatz Light"/>
              </a:rPr>
              <a:t>to </a:t>
            </a:r>
            <a:r>
              <a:rPr lang="en-US" sz="2400" b="0" spc="65" dirty="0">
                <a:latin typeface="Yanone Kaffeesatz Light"/>
                <a:cs typeface="Yanone Kaffeesatz Light"/>
              </a:rPr>
              <a:t>make </a:t>
            </a:r>
            <a:r>
              <a:rPr lang="en-US" sz="2400" b="0" dirty="0">
                <a:latin typeface="Yanone Kaffeesatz Light"/>
                <a:cs typeface="Yanone Kaffeesatz Light"/>
              </a:rPr>
              <a:t>a </a:t>
            </a:r>
            <a:r>
              <a:rPr lang="en-US" sz="2400" b="0" spc="65" dirty="0">
                <a:latin typeface="Yanone Kaffeesatz Light"/>
                <a:cs typeface="Yanone Kaffeesatz Light"/>
              </a:rPr>
              <a:t>system </a:t>
            </a:r>
            <a:r>
              <a:rPr lang="en-US" sz="2400" b="0" spc="85" dirty="0">
                <a:latin typeface="Yanone Kaffeesatz Light"/>
                <a:cs typeface="Yanone Kaffeesatz Light"/>
              </a:rPr>
              <a:t>independent </a:t>
            </a:r>
            <a:r>
              <a:rPr lang="en-US" sz="2400" b="0" spc="40" dirty="0">
                <a:latin typeface="Yanone Kaffeesatz Light"/>
                <a:cs typeface="Yanone Kaffeesatz Light"/>
              </a:rPr>
              <a:t>of </a:t>
            </a:r>
            <a:r>
              <a:rPr lang="en-US" sz="2400" b="0" spc="55" dirty="0">
                <a:latin typeface="Yanone Kaffeesatz Light"/>
                <a:cs typeface="Yanone Kaffeesatz Light"/>
              </a:rPr>
              <a:t>how </a:t>
            </a:r>
            <a:r>
              <a:rPr lang="en-US" sz="2400" b="0" spc="65" dirty="0">
                <a:latin typeface="Yanone Kaffeesatz Light"/>
                <a:cs typeface="Yanone Kaffeesatz Light"/>
              </a:rPr>
              <a:t>its </a:t>
            </a:r>
            <a:r>
              <a:rPr lang="en-US" sz="2400" b="0" spc="85" dirty="0">
                <a:latin typeface="Yanone Kaffeesatz Light"/>
                <a:cs typeface="Yanone Kaffeesatz Light"/>
              </a:rPr>
              <a:t>objects </a:t>
            </a:r>
            <a:r>
              <a:rPr lang="en-US" sz="2400" b="0" spc="45" dirty="0">
                <a:latin typeface="Yanone Kaffeesatz Light"/>
                <a:cs typeface="Yanone Kaffeesatz Light"/>
              </a:rPr>
              <a:t>are  </a:t>
            </a:r>
            <a:r>
              <a:rPr lang="en-US" sz="2400" b="0" spc="65" dirty="0">
                <a:latin typeface="Yanone Kaffeesatz Light"/>
                <a:cs typeface="Yanone Kaffeesatz Light"/>
              </a:rPr>
              <a:t>created, </a:t>
            </a:r>
            <a:r>
              <a:rPr lang="en-US" sz="2400" b="0" spc="85" dirty="0">
                <a:latin typeface="Yanone Kaffeesatz Light"/>
                <a:cs typeface="Yanone Kaffeesatz Light"/>
              </a:rPr>
              <a:t>composed, </a:t>
            </a:r>
            <a:r>
              <a:rPr lang="en-US" sz="2400" b="0" spc="60" dirty="0">
                <a:latin typeface="Yanone Kaffeesatz Light"/>
                <a:cs typeface="Yanone Kaffeesatz Light"/>
              </a:rPr>
              <a:t>and</a:t>
            </a:r>
            <a:r>
              <a:rPr lang="en-US" sz="2400" b="0" spc="455" dirty="0">
                <a:latin typeface="Yanone Kaffeesatz Light"/>
                <a:cs typeface="Yanone Kaffeesatz Light"/>
              </a:rPr>
              <a:t> </a:t>
            </a:r>
            <a:r>
              <a:rPr lang="en-US" sz="2400" b="0" spc="70" dirty="0">
                <a:latin typeface="Yanone Kaffeesatz Light"/>
                <a:cs typeface="Yanone Kaffeesatz Light"/>
              </a:rPr>
              <a:t>represented</a:t>
            </a:r>
            <a:endParaRPr lang="en-US" sz="2400" dirty="0">
              <a:latin typeface="Yanone Kaffeesatz Light"/>
              <a:cs typeface="Yanone Kaffeesatz Light"/>
            </a:endParaRPr>
          </a:p>
          <a:p>
            <a:pPr marL="812800" marR="819150" lvl="1" indent="-342900">
              <a:lnSpc>
                <a:spcPct val="100000"/>
              </a:lnSpc>
              <a:spcBef>
                <a:spcPts val="520"/>
              </a:spcBef>
              <a:buClr>
                <a:srgbClr val="0F6FC6"/>
              </a:buClr>
              <a:buFont typeface="Arial"/>
              <a:buChar char="•"/>
              <a:tabLst>
                <a:tab pos="812165" algn="l"/>
                <a:tab pos="812800" algn="l"/>
              </a:tabLst>
            </a:pPr>
            <a:r>
              <a:rPr lang="en-US" sz="2000" b="0" spc="75" dirty="0">
                <a:latin typeface="Yanone Kaffeesatz Thin"/>
                <a:cs typeface="Yanone Kaffeesatz Thin"/>
              </a:rPr>
              <a:t>Creational </a:t>
            </a:r>
            <a:r>
              <a:rPr lang="en-US" sz="2000" b="0" spc="60" dirty="0">
                <a:latin typeface="Yanone Kaffeesatz Thin"/>
                <a:cs typeface="Yanone Kaffeesatz Thin"/>
              </a:rPr>
              <a:t>patterns </a:t>
            </a:r>
            <a:r>
              <a:rPr lang="en-US" sz="2000" b="0" spc="55" dirty="0">
                <a:latin typeface="Yanone Kaffeesatz Thin"/>
                <a:cs typeface="Yanone Kaffeesatz Thin"/>
              </a:rPr>
              <a:t>for </a:t>
            </a:r>
            <a:r>
              <a:rPr lang="en-US" sz="2000" b="0" spc="80" dirty="0">
                <a:latin typeface="Yanone Kaffeesatz Thin"/>
                <a:cs typeface="Yanone Kaffeesatz Thin"/>
              </a:rPr>
              <a:t>classes </a:t>
            </a:r>
            <a:r>
              <a:rPr lang="en-US" sz="2000" b="0" spc="65" dirty="0">
                <a:latin typeface="Yanone Kaffeesatz Thin"/>
                <a:cs typeface="Yanone Kaffeesatz Thin"/>
              </a:rPr>
              <a:t>use </a:t>
            </a:r>
            <a:r>
              <a:rPr lang="en-US" sz="2000" b="0" spc="85" dirty="0">
                <a:latin typeface="Yanone Kaffeesatz Thin"/>
                <a:cs typeface="Yanone Kaffeesatz Thin"/>
              </a:rPr>
              <a:t>inheritance </a:t>
            </a:r>
            <a:r>
              <a:rPr lang="en-US" sz="2000" b="0" spc="35" dirty="0">
                <a:latin typeface="Yanone Kaffeesatz Thin"/>
                <a:cs typeface="Yanone Kaffeesatz Thin"/>
              </a:rPr>
              <a:t>to </a:t>
            </a:r>
            <a:r>
              <a:rPr lang="en-US" sz="2000" b="0" spc="65" dirty="0">
                <a:latin typeface="Yanone Kaffeesatz Thin"/>
                <a:cs typeface="Yanone Kaffeesatz Thin"/>
              </a:rPr>
              <a:t>vary the </a:t>
            </a:r>
            <a:r>
              <a:rPr lang="en-US" sz="2000" b="0" spc="75" dirty="0">
                <a:latin typeface="Yanone Kaffeesatz Thin"/>
                <a:cs typeface="Yanone Kaffeesatz Thin"/>
              </a:rPr>
              <a:t>class </a:t>
            </a:r>
            <a:r>
              <a:rPr lang="en-US" sz="2000" b="0" spc="55" dirty="0">
                <a:latin typeface="Yanone Kaffeesatz Thin"/>
                <a:cs typeface="Yanone Kaffeesatz Thin"/>
              </a:rPr>
              <a:t>that </a:t>
            </a:r>
            <a:r>
              <a:rPr lang="en-US" sz="2000" b="0" spc="100" dirty="0">
                <a:latin typeface="Yanone Kaffeesatz Thin"/>
                <a:cs typeface="Yanone Kaffeesatz Thin"/>
              </a:rPr>
              <a:t>is  </a:t>
            </a:r>
            <a:r>
              <a:rPr lang="en-US" sz="2000" b="0" spc="80" dirty="0">
                <a:latin typeface="Yanone Kaffeesatz Thin"/>
                <a:cs typeface="Yanone Kaffeesatz Thin"/>
              </a:rPr>
              <a:t>instantiated.</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75" dirty="0">
                <a:latin typeface="Yanone Kaffeesatz Thin"/>
                <a:cs typeface="Yanone Kaffeesatz Thin"/>
              </a:rPr>
              <a:t>Creational </a:t>
            </a:r>
            <a:r>
              <a:rPr lang="en-US" sz="2000" b="0" spc="60" dirty="0">
                <a:latin typeface="Yanone Kaffeesatz Thin"/>
                <a:cs typeface="Yanone Kaffeesatz Thin"/>
              </a:rPr>
              <a:t>patterns </a:t>
            </a:r>
            <a:r>
              <a:rPr lang="en-US" sz="2000" b="0" spc="55" dirty="0">
                <a:latin typeface="Yanone Kaffeesatz Thin"/>
                <a:cs typeface="Yanone Kaffeesatz Thin"/>
              </a:rPr>
              <a:t>for </a:t>
            </a:r>
            <a:r>
              <a:rPr lang="en-US" sz="2000" b="0" spc="80" dirty="0">
                <a:latin typeface="Yanone Kaffeesatz Thin"/>
                <a:cs typeface="Yanone Kaffeesatz Thin"/>
              </a:rPr>
              <a:t>objects </a:t>
            </a:r>
            <a:r>
              <a:rPr lang="en-US" sz="2000" b="0" spc="75" dirty="0">
                <a:latin typeface="Yanone Kaffeesatz Thin"/>
                <a:cs typeface="Yanone Kaffeesatz Thin"/>
              </a:rPr>
              <a:t>delegate </a:t>
            </a:r>
            <a:r>
              <a:rPr lang="en-US" sz="2000" b="0" spc="80" dirty="0">
                <a:latin typeface="Yanone Kaffeesatz Thin"/>
                <a:cs typeface="Yanone Kaffeesatz Thin"/>
              </a:rPr>
              <a:t>instantiation </a:t>
            </a:r>
            <a:r>
              <a:rPr lang="en-US" sz="2000" b="0" spc="35" dirty="0">
                <a:latin typeface="Yanone Kaffeesatz Thin"/>
                <a:cs typeface="Yanone Kaffeesatz Thin"/>
              </a:rPr>
              <a:t>to </a:t>
            </a:r>
            <a:r>
              <a:rPr lang="en-US" sz="2000" b="0" spc="75" dirty="0">
                <a:latin typeface="Yanone Kaffeesatz Thin"/>
                <a:cs typeface="Yanone Kaffeesatz Thin"/>
              </a:rPr>
              <a:t>another</a:t>
            </a:r>
            <a:r>
              <a:rPr lang="en-US" sz="2000" b="0" spc="-45" dirty="0">
                <a:latin typeface="Yanone Kaffeesatz Thin"/>
                <a:cs typeface="Yanone Kaffeesatz Thin"/>
              </a:rPr>
              <a:t> </a:t>
            </a:r>
            <a:r>
              <a:rPr lang="en-US" sz="2000" b="0" spc="80" dirty="0">
                <a:latin typeface="Yanone Kaffeesatz Thin"/>
                <a:cs typeface="Yanone Kaffeesatz Thin"/>
              </a:rPr>
              <a:t>object.</a:t>
            </a:r>
            <a:endParaRPr lang="en-US" sz="2000" dirty="0">
              <a:latin typeface="Yanone Kaffeesatz Thin"/>
              <a:cs typeface="Yanone Kaffeesatz Thin"/>
            </a:endParaRPr>
          </a:p>
          <a:p>
            <a:pPr lvl="1">
              <a:lnSpc>
                <a:spcPct val="100000"/>
              </a:lnSpc>
              <a:spcBef>
                <a:spcPts val="5"/>
              </a:spcBef>
              <a:buClr>
                <a:srgbClr val="0F6FC6"/>
              </a:buClr>
              <a:buFont typeface="Arial"/>
              <a:buChar char="•"/>
            </a:pPr>
            <a:endParaRPr lang="en-US" sz="2500" dirty="0">
              <a:latin typeface="Yanone Kaffeesatz Thin"/>
              <a:cs typeface="Yanone Kaffeesatz Thin"/>
            </a:endParaRPr>
          </a:p>
          <a:p>
            <a:pPr marL="12700">
              <a:lnSpc>
                <a:spcPct val="100000"/>
              </a:lnSpc>
              <a:buClr>
                <a:srgbClr val="DE8147"/>
              </a:buClr>
              <a:buSzPct val="79166"/>
              <a:tabLst>
                <a:tab pos="354965" algn="l"/>
                <a:tab pos="355600" algn="l"/>
              </a:tabLst>
            </a:pPr>
            <a:r>
              <a:rPr lang="en-US" sz="2400" b="0" spc="80" dirty="0">
                <a:latin typeface="Yanone Kaffeesatz Light"/>
                <a:cs typeface="Yanone Kaffeesatz Light"/>
              </a:rPr>
              <a:t>Examples:</a:t>
            </a:r>
            <a:endParaRPr lang="en-US" sz="2400" dirty="0">
              <a:latin typeface="Yanone Kaffeesatz Light"/>
              <a:cs typeface="Yanone Kaffeesatz Light"/>
            </a:endParaRPr>
          </a:p>
          <a:p>
            <a:pPr marL="812800" lvl="1" indent="-342900">
              <a:lnSpc>
                <a:spcPct val="100000"/>
              </a:lnSpc>
              <a:spcBef>
                <a:spcPts val="520"/>
              </a:spcBef>
              <a:buClr>
                <a:srgbClr val="0F6FC6"/>
              </a:buClr>
              <a:buFont typeface="Arial"/>
              <a:buChar char="•"/>
              <a:tabLst>
                <a:tab pos="812165" algn="l"/>
                <a:tab pos="812800" algn="l"/>
              </a:tabLst>
            </a:pPr>
            <a:r>
              <a:rPr lang="en-US" sz="2000" b="0" spc="75" dirty="0">
                <a:latin typeface="Yanone Kaffeesatz Thin"/>
                <a:cs typeface="Yanone Kaffeesatz Thin"/>
              </a:rPr>
              <a:t>Factory</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80" dirty="0">
                <a:latin typeface="Yanone Kaffeesatz Thin"/>
                <a:cs typeface="Yanone Kaffeesatz Thin"/>
              </a:rPr>
              <a:t>Singleton</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100" dirty="0">
                <a:latin typeface="Yanone Kaffeesatz Thin"/>
                <a:cs typeface="Yanone Kaffeesatz Thin"/>
              </a:rPr>
              <a:t>Builder</a:t>
            </a:r>
            <a:endParaRPr lang="en-US" sz="2000" dirty="0">
              <a:latin typeface="Yanone Kaffeesatz Thin"/>
              <a:cs typeface="Yanone Kaffeesatz Thin"/>
            </a:endParaRPr>
          </a:p>
          <a:p>
            <a:pPr marL="812800" lvl="1" indent="-342900">
              <a:lnSpc>
                <a:spcPct val="100000"/>
              </a:lnSpc>
              <a:spcBef>
                <a:spcPts val="400"/>
              </a:spcBef>
              <a:buClr>
                <a:srgbClr val="0F6FC6"/>
              </a:buClr>
              <a:buFont typeface="Arial"/>
              <a:buChar char="•"/>
              <a:tabLst>
                <a:tab pos="812165" algn="l"/>
                <a:tab pos="812800" algn="l"/>
              </a:tabLst>
            </a:pPr>
            <a:r>
              <a:rPr lang="en-US" sz="2000" b="0" spc="60" dirty="0">
                <a:latin typeface="Yanone Kaffeesatz Thin"/>
                <a:cs typeface="Yanone Kaffeesatz Thin"/>
              </a:rPr>
              <a:t>Prototype</a:t>
            </a:r>
            <a:endParaRPr lang="en-US" sz="2000" dirty="0">
              <a:latin typeface="Yanone Kaffeesatz Thin"/>
              <a:cs typeface="Yanone Kaffeesatz Thin"/>
            </a:endParaRPr>
          </a:p>
          <a:p>
            <a:pPr marR="5080" algn="r">
              <a:lnSpc>
                <a:spcPct val="100000"/>
              </a:lnSpc>
              <a:spcBef>
                <a:spcPts val="1840"/>
              </a:spcBef>
            </a:pPr>
            <a:r>
              <a:rPr lang="en-US" sz="1800" spc="-5" dirty="0">
                <a:solidFill>
                  <a:srgbClr val="F2CDB5"/>
                </a:solidFill>
                <a:latin typeface="Carlito"/>
                <a:cs typeface="Carlito"/>
              </a:rPr>
              <a:t>M</a:t>
            </a:r>
            <a:r>
              <a:rPr lang="en-US" sz="1800" dirty="0">
                <a:solidFill>
                  <a:srgbClr val="F2CDB5"/>
                </a:solidFill>
                <a:latin typeface="Carlito"/>
                <a:cs typeface="Carlito"/>
              </a:rPr>
              <a:t>e</a:t>
            </a:r>
            <a:r>
              <a:rPr lang="en-US" sz="1800" spc="5" dirty="0">
                <a:solidFill>
                  <a:srgbClr val="F2CDB5"/>
                </a:solidFill>
                <a:latin typeface="Carlito"/>
                <a:cs typeface="Carlito"/>
              </a:rPr>
              <a:t>d</a:t>
            </a:r>
            <a:r>
              <a:rPr lang="en-US" sz="1800" spc="-165" dirty="0">
                <a:solidFill>
                  <a:srgbClr val="F2CDB5"/>
                </a:solidFill>
                <a:latin typeface="Carlito"/>
                <a:cs typeface="Carlito"/>
              </a:rPr>
              <a:t>T</a:t>
            </a:r>
            <a:r>
              <a:rPr lang="en-US" sz="1800" dirty="0">
                <a:solidFill>
                  <a:srgbClr val="F2CDB5"/>
                </a:solidFill>
                <a:latin typeface="Carlito"/>
                <a:cs typeface="Carlito"/>
              </a:rPr>
              <a:t>ech</a:t>
            </a:r>
            <a:endParaRPr lang="en-US" sz="1800" dirty="0">
              <a:latin typeface="Carlito"/>
              <a:cs typeface="Carlito"/>
            </a:endParaRPr>
          </a:p>
        </p:txBody>
      </p:sp>
    </p:spTree>
    <p:extLst>
      <p:ext uri="{BB962C8B-B14F-4D97-AF65-F5344CB8AC3E}">
        <p14:creationId xmlns:p14="http://schemas.microsoft.com/office/powerpoint/2010/main" val="3184619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Factory</a:t>
            </a:r>
            <a:endParaRPr lang="en-US" sz="2400" dirty="0">
              <a:solidFill>
                <a:schemeClr val="accent1">
                  <a:lumMod val="75000"/>
                </a:schemeClr>
              </a:solidFill>
              <a:latin typeface="Trebuchet MS"/>
              <a:cs typeface="Trebuchet MS"/>
            </a:endParaRPr>
          </a:p>
        </p:txBody>
      </p:sp>
      <p:sp>
        <p:nvSpPr>
          <p:cNvPr id="7" name="TextBox 6">
            <a:extLst>
              <a:ext uri="{FF2B5EF4-FFF2-40B4-BE49-F238E27FC236}">
                <a16:creationId xmlns:a16="http://schemas.microsoft.com/office/drawing/2014/main" id="{5AD52576-1C56-4E4B-98B5-06EBFD126E36}"/>
              </a:ext>
            </a:extLst>
          </p:cNvPr>
          <p:cNvSpPr txBox="1"/>
          <p:nvPr/>
        </p:nvSpPr>
        <p:spPr>
          <a:xfrm>
            <a:off x="3048000" y="685800"/>
            <a:ext cx="8467725" cy="1200329"/>
          </a:xfrm>
          <a:prstGeom prst="rect">
            <a:avLst/>
          </a:prstGeom>
          <a:noFill/>
        </p:spPr>
        <p:txBody>
          <a:bodyPr wrap="square">
            <a:spAutoFit/>
          </a:bodyPr>
          <a:lstStyle/>
          <a:p>
            <a:r>
              <a:rPr lang="en-US" dirty="0"/>
              <a:t>Creates objects without exposing the instantiation logic to the client</a:t>
            </a:r>
          </a:p>
          <a:p>
            <a:r>
              <a:rPr lang="en-US" dirty="0"/>
              <a:t>Refers to the newly created object through a common interface.</a:t>
            </a:r>
          </a:p>
          <a:p>
            <a:endParaRPr lang="en-US" dirty="0"/>
          </a:p>
          <a:p>
            <a:endParaRPr lang="en-US" dirty="0"/>
          </a:p>
        </p:txBody>
      </p:sp>
      <p:pic>
        <p:nvPicPr>
          <p:cNvPr id="5122" name="Picture 2" descr="Factory Pattern in Java | Factory Design Pattern example | Java9s.com -  YouTube">
            <a:extLst>
              <a:ext uri="{FF2B5EF4-FFF2-40B4-BE49-F238E27FC236}">
                <a16:creationId xmlns:a16="http://schemas.microsoft.com/office/drawing/2014/main" id="{43B58A50-8392-485A-90D3-2B63A58B8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524000"/>
            <a:ext cx="8398933"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211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Factory</a:t>
            </a:r>
            <a:endParaRPr lang="en-US" sz="2400" dirty="0">
              <a:solidFill>
                <a:schemeClr val="accent1">
                  <a:lumMod val="75000"/>
                </a:schemeClr>
              </a:solidFill>
              <a:latin typeface="Trebuchet MS"/>
              <a:cs typeface="Trebuchet MS"/>
            </a:endParaRPr>
          </a:p>
        </p:txBody>
      </p:sp>
      <p:sp>
        <p:nvSpPr>
          <p:cNvPr id="7" name="TextBox 6">
            <a:extLst>
              <a:ext uri="{FF2B5EF4-FFF2-40B4-BE49-F238E27FC236}">
                <a16:creationId xmlns:a16="http://schemas.microsoft.com/office/drawing/2014/main" id="{5AD52576-1C56-4E4B-98B5-06EBFD126E36}"/>
              </a:ext>
            </a:extLst>
          </p:cNvPr>
          <p:cNvSpPr txBox="1"/>
          <p:nvPr/>
        </p:nvSpPr>
        <p:spPr>
          <a:xfrm>
            <a:off x="3048000" y="685800"/>
            <a:ext cx="8467725" cy="3139321"/>
          </a:xfrm>
          <a:prstGeom prst="rect">
            <a:avLst/>
          </a:prstGeom>
          <a:noFill/>
        </p:spPr>
        <p:txBody>
          <a:bodyPr wrap="square">
            <a:spAutoFit/>
          </a:bodyPr>
          <a:lstStyle/>
          <a:p>
            <a:r>
              <a:rPr lang="en-US" dirty="0"/>
              <a:t>When to use</a:t>
            </a:r>
          </a:p>
          <a:p>
            <a:r>
              <a:rPr lang="en-US" dirty="0"/>
              <a:t>When a framework delegates the creation of objects derived from a common  superclass to the factory</a:t>
            </a:r>
          </a:p>
          <a:p>
            <a:r>
              <a:rPr lang="en-US" dirty="0"/>
              <a:t>When we need flexibility in adding new types of objects that must be  created by the class</a:t>
            </a:r>
          </a:p>
          <a:p>
            <a:endParaRPr lang="en-US" dirty="0"/>
          </a:p>
          <a:p>
            <a:r>
              <a:rPr lang="en-US" dirty="0"/>
              <a:t>Common Usage</a:t>
            </a:r>
          </a:p>
          <a:p>
            <a:r>
              <a:rPr lang="en-US" dirty="0"/>
              <a:t>factories providing an xml parser:</a:t>
            </a:r>
          </a:p>
          <a:p>
            <a:r>
              <a:rPr lang="en-US" dirty="0" err="1"/>
              <a:t>javax.xml.parsers.DocumentBuilderFactory</a:t>
            </a:r>
            <a:endParaRPr lang="en-US" dirty="0"/>
          </a:p>
          <a:p>
            <a:r>
              <a:rPr lang="en-US" dirty="0" err="1"/>
              <a:t>javax.xml.parsers.SAXParserFactory</a:t>
            </a:r>
            <a:endParaRPr lang="en-US" dirty="0"/>
          </a:p>
          <a:p>
            <a:r>
              <a:rPr lang="en-US" dirty="0" err="1"/>
              <a:t>java.net.URLConnection</a:t>
            </a:r>
            <a:endParaRPr lang="en-US" dirty="0"/>
          </a:p>
        </p:txBody>
      </p:sp>
    </p:spTree>
    <p:extLst>
      <p:ext uri="{BB962C8B-B14F-4D97-AF65-F5344CB8AC3E}">
        <p14:creationId xmlns:p14="http://schemas.microsoft.com/office/powerpoint/2010/main" val="3888138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Factory</a:t>
            </a:r>
            <a:endParaRPr lang="en-US"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55B4456B-D3C1-40E1-AC59-B2DEBAD95EC6}"/>
              </a:ext>
            </a:extLst>
          </p:cNvPr>
          <p:cNvPicPr>
            <a:picLocks noChangeAspect="1"/>
          </p:cNvPicPr>
          <p:nvPr/>
        </p:nvPicPr>
        <p:blipFill>
          <a:blip r:embed="rId2"/>
          <a:stretch>
            <a:fillRect/>
          </a:stretch>
        </p:blipFill>
        <p:spPr>
          <a:xfrm>
            <a:off x="2819399" y="661916"/>
            <a:ext cx="5187525" cy="3605284"/>
          </a:xfrm>
          <a:prstGeom prst="rect">
            <a:avLst/>
          </a:prstGeom>
        </p:spPr>
      </p:pic>
      <p:pic>
        <p:nvPicPr>
          <p:cNvPr id="4" name="Picture 3">
            <a:extLst>
              <a:ext uri="{FF2B5EF4-FFF2-40B4-BE49-F238E27FC236}">
                <a16:creationId xmlns:a16="http://schemas.microsoft.com/office/drawing/2014/main" id="{8561CA16-922A-458D-A27C-F1493B797FF6}"/>
              </a:ext>
            </a:extLst>
          </p:cNvPr>
          <p:cNvPicPr>
            <a:picLocks noChangeAspect="1"/>
          </p:cNvPicPr>
          <p:nvPr/>
        </p:nvPicPr>
        <p:blipFill>
          <a:blip r:embed="rId3"/>
          <a:stretch>
            <a:fillRect/>
          </a:stretch>
        </p:blipFill>
        <p:spPr>
          <a:xfrm>
            <a:off x="8305800" y="762000"/>
            <a:ext cx="3505200" cy="1221764"/>
          </a:xfrm>
          <a:prstGeom prst="rect">
            <a:avLst/>
          </a:prstGeom>
        </p:spPr>
      </p:pic>
      <p:pic>
        <p:nvPicPr>
          <p:cNvPr id="5" name="Picture 4">
            <a:extLst>
              <a:ext uri="{FF2B5EF4-FFF2-40B4-BE49-F238E27FC236}">
                <a16:creationId xmlns:a16="http://schemas.microsoft.com/office/drawing/2014/main" id="{88AE5DC3-6802-46B2-8AE3-0D7FB686C9AB}"/>
              </a:ext>
            </a:extLst>
          </p:cNvPr>
          <p:cNvPicPr>
            <a:picLocks noChangeAspect="1"/>
          </p:cNvPicPr>
          <p:nvPr/>
        </p:nvPicPr>
        <p:blipFill>
          <a:blip r:embed="rId4"/>
          <a:stretch>
            <a:fillRect/>
          </a:stretch>
        </p:blipFill>
        <p:spPr>
          <a:xfrm>
            <a:off x="8305800" y="2286000"/>
            <a:ext cx="3505200" cy="1281953"/>
          </a:xfrm>
          <a:prstGeom prst="rect">
            <a:avLst/>
          </a:prstGeom>
        </p:spPr>
      </p:pic>
      <p:pic>
        <p:nvPicPr>
          <p:cNvPr id="6" name="Picture 5">
            <a:extLst>
              <a:ext uri="{FF2B5EF4-FFF2-40B4-BE49-F238E27FC236}">
                <a16:creationId xmlns:a16="http://schemas.microsoft.com/office/drawing/2014/main" id="{F83F5C95-E784-46AA-A010-F4CAE0332C22}"/>
              </a:ext>
            </a:extLst>
          </p:cNvPr>
          <p:cNvPicPr>
            <a:picLocks noChangeAspect="1"/>
          </p:cNvPicPr>
          <p:nvPr/>
        </p:nvPicPr>
        <p:blipFill>
          <a:blip r:embed="rId5"/>
          <a:stretch>
            <a:fillRect/>
          </a:stretch>
        </p:blipFill>
        <p:spPr>
          <a:xfrm>
            <a:off x="8458200" y="3962400"/>
            <a:ext cx="2913862" cy="1037321"/>
          </a:xfrm>
          <a:prstGeom prst="rect">
            <a:avLst/>
          </a:prstGeom>
        </p:spPr>
      </p:pic>
      <p:pic>
        <p:nvPicPr>
          <p:cNvPr id="8" name="Picture 7">
            <a:extLst>
              <a:ext uri="{FF2B5EF4-FFF2-40B4-BE49-F238E27FC236}">
                <a16:creationId xmlns:a16="http://schemas.microsoft.com/office/drawing/2014/main" id="{EB7CDF5E-A232-4C2A-8D75-2FD8BC9EA34B}"/>
              </a:ext>
            </a:extLst>
          </p:cNvPr>
          <p:cNvPicPr>
            <a:picLocks noChangeAspect="1"/>
          </p:cNvPicPr>
          <p:nvPr/>
        </p:nvPicPr>
        <p:blipFill rotWithShape="1">
          <a:blip r:embed="rId6"/>
          <a:srcRect b="54717"/>
          <a:stretch/>
        </p:blipFill>
        <p:spPr>
          <a:xfrm>
            <a:off x="2903951" y="4648200"/>
            <a:ext cx="4502046" cy="1828800"/>
          </a:xfrm>
          <a:prstGeom prst="rect">
            <a:avLst/>
          </a:prstGeom>
        </p:spPr>
      </p:pic>
    </p:spTree>
    <p:extLst>
      <p:ext uri="{BB962C8B-B14F-4D97-AF65-F5344CB8AC3E}">
        <p14:creationId xmlns:p14="http://schemas.microsoft.com/office/powerpoint/2010/main" val="13109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9A31-7BC0-48EA-958B-3CF5C3CF846B}"/>
              </a:ext>
            </a:extLst>
          </p:cNvPr>
          <p:cNvSpPr>
            <a:spLocks noGrp="1"/>
          </p:cNvSpPr>
          <p:nvPr>
            <p:ph type="ctrTitle"/>
          </p:nvPr>
        </p:nvSpPr>
        <p:spPr>
          <a:xfrm>
            <a:off x="756310" y="608401"/>
            <a:ext cx="10679379" cy="615553"/>
          </a:xfrm>
        </p:spPr>
        <p:txBody>
          <a:bodyPr/>
          <a:lstStyle/>
          <a:p>
            <a:r>
              <a:rPr lang="en-US" sz="4000" dirty="0">
                <a:solidFill>
                  <a:schemeClr val="accent1">
                    <a:lumMod val="75000"/>
                  </a:schemeClr>
                </a:solidFill>
                <a:latin typeface="Trebuchet MS"/>
                <a:cs typeface="Trebuchet MS"/>
              </a:rPr>
              <a:t>Design Patterns</a:t>
            </a:r>
            <a:endParaRPr lang="en-US" dirty="0"/>
          </a:p>
        </p:txBody>
      </p:sp>
      <p:pic>
        <p:nvPicPr>
          <p:cNvPr id="1026" name="Picture 2" descr="An introduction to software design patterns">
            <a:extLst>
              <a:ext uri="{FF2B5EF4-FFF2-40B4-BE49-F238E27FC236}">
                <a16:creationId xmlns:a16="http://schemas.microsoft.com/office/drawing/2014/main" id="{1802C40C-1A66-4528-8DDC-82EB09511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219200"/>
            <a:ext cx="8145781" cy="509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Prototype</a:t>
            </a:r>
            <a:endParaRPr lang="en-US" sz="2400" dirty="0">
              <a:solidFill>
                <a:schemeClr val="accent1">
                  <a:lumMod val="75000"/>
                </a:schemeClr>
              </a:solidFill>
              <a:latin typeface="Trebuchet MS"/>
              <a:cs typeface="Trebuchet MS"/>
            </a:endParaRPr>
          </a:p>
        </p:txBody>
      </p:sp>
      <p:sp>
        <p:nvSpPr>
          <p:cNvPr id="10" name="TextBox 9">
            <a:extLst>
              <a:ext uri="{FF2B5EF4-FFF2-40B4-BE49-F238E27FC236}">
                <a16:creationId xmlns:a16="http://schemas.microsoft.com/office/drawing/2014/main" id="{20143C2C-F61F-4878-B080-9BC56F8FD464}"/>
              </a:ext>
            </a:extLst>
          </p:cNvPr>
          <p:cNvSpPr txBox="1"/>
          <p:nvPr/>
        </p:nvSpPr>
        <p:spPr>
          <a:xfrm>
            <a:off x="3048000" y="685800"/>
            <a:ext cx="8467725" cy="4247317"/>
          </a:xfrm>
          <a:prstGeom prst="rect">
            <a:avLst/>
          </a:prstGeom>
          <a:noFill/>
        </p:spPr>
        <p:txBody>
          <a:bodyPr wrap="square">
            <a:spAutoFit/>
          </a:bodyPr>
          <a:lstStyle/>
          <a:p>
            <a:r>
              <a:rPr lang="en-US" dirty="0"/>
              <a:t>The Prototype pattern is generally used when we have an instance of the class (prototype) and we'd like to create new objects by just copying the prototype.</a:t>
            </a:r>
          </a:p>
          <a:p>
            <a:endParaRPr lang="en-US" dirty="0"/>
          </a:p>
          <a:p>
            <a:r>
              <a:rPr lang="en-US" dirty="0"/>
              <a:t>Let's use an analogy to better understand this pattern.</a:t>
            </a:r>
          </a:p>
          <a:p>
            <a:endParaRPr lang="en-US" dirty="0"/>
          </a:p>
          <a:p>
            <a:r>
              <a:rPr lang="en-US" dirty="0"/>
              <a:t>In some games, we want trees or buildings in the background. We may realize that we don't have to create new trees or buildings and render them on the screen every time the character moves.</a:t>
            </a:r>
          </a:p>
          <a:p>
            <a:endParaRPr lang="en-US" dirty="0"/>
          </a:p>
          <a:p>
            <a:r>
              <a:rPr lang="en-US" dirty="0"/>
              <a:t>So, we create an instance of the tree first. Then we can create as many trees as we want from this instance (prototype) and update their positions. We may also choose to change the color of the trees for a new level in the game.</a:t>
            </a:r>
          </a:p>
          <a:p>
            <a:endParaRPr lang="en-US" dirty="0"/>
          </a:p>
          <a:p>
            <a:r>
              <a:rPr lang="en-US" dirty="0"/>
              <a:t>The Prototype pattern is quite similar. Instead of creating new objects, we just have to clone the prototypical instance.</a:t>
            </a:r>
          </a:p>
        </p:txBody>
      </p:sp>
      <p:pic>
        <p:nvPicPr>
          <p:cNvPr id="6146" name="Picture 2" descr="Isolated Trees On Black with Stock Footage Video (100% Royalty-free)  10474877 | Shutterstock">
            <a:extLst>
              <a:ext uri="{FF2B5EF4-FFF2-40B4-BE49-F238E27FC236}">
                <a16:creationId xmlns:a16="http://schemas.microsoft.com/office/drawing/2014/main" id="{3C30D2F3-F646-4726-9AD6-A6F04A502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4635796"/>
            <a:ext cx="3810000" cy="2059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441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Prototype</a:t>
            </a:r>
            <a:endParaRPr lang="en-US"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1C582A04-F19D-43C9-9F0E-98FDAE1BD36D}"/>
              </a:ext>
            </a:extLst>
          </p:cNvPr>
          <p:cNvPicPr>
            <a:picLocks noChangeAspect="1"/>
          </p:cNvPicPr>
          <p:nvPr/>
        </p:nvPicPr>
        <p:blipFill>
          <a:blip r:embed="rId2"/>
          <a:stretch>
            <a:fillRect/>
          </a:stretch>
        </p:blipFill>
        <p:spPr>
          <a:xfrm>
            <a:off x="2971800" y="685800"/>
            <a:ext cx="8003388" cy="5771367"/>
          </a:xfrm>
          <a:prstGeom prst="rect">
            <a:avLst/>
          </a:prstGeom>
        </p:spPr>
      </p:pic>
    </p:spTree>
    <p:extLst>
      <p:ext uri="{BB962C8B-B14F-4D97-AF65-F5344CB8AC3E}">
        <p14:creationId xmlns:p14="http://schemas.microsoft.com/office/powerpoint/2010/main" val="935613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Prototype</a:t>
            </a:r>
            <a:endParaRPr lang="en-US" sz="2400" dirty="0">
              <a:solidFill>
                <a:schemeClr val="accent1">
                  <a:lumMod val="75000"/>
                </a:schemeClr>
              </a:solidFill>
              <a:latin typeface="Trebuchet MS"/>
              <a:cs typeface="Trebuchet MS"/>
            </a:endParaRPr>
          </a:p>
        </p:txBody>
      </p:sp>
      <p:pic>
        <p:nvPicPr>
          <p:cNvPr id="4" name="Picture 3">
            <a:extLst>
              <a:ext uri="{FF2B5EF4-FFF2-40B4-BE49-F238E27FC236}">
                <a16:creationId xmlns:a16="http://schemas.microsoft.com/office/drawing/2014/main" id="{2C09AB04-86E9-4FCA-BEAA-58156690F02D}"/>
              </a:ext>
            </a:extLst>
          </p:cNvPr>
          <p:cNvPicPr>
            <a:picLocks noChangeAspect="1"/>
          </p:cNvPicPr>
          <p:nvPr/>
        </p:nvPicPr>
        <p:blipFill rotWithShape="1">
          <a:blip r:embed="rId2"/>
          <a:srcRect t="11765"/>
          <a:stretch/>
        </p:blipFill>
        <p:spPr>
          <a:xfrm>
            <a:off x="2819400" y="914400"/>
            <a:ext cx="8905875" cy="4000500"/>
          </a:xfrm>
          <a:prstGeom prst="rect">
            <a:avLst/>
          </a:prstGeom>
        </p:spPr>
      </p:pic>
    </p:spTree>
    <p:extLst>
      <p:ext uri="{BB962C8B-B14F-4D97-AF65-F5344CB8AC3E}">
        <p14:creationId xmlns:p14="http://schemas.microsoft.com/office/powerpoint/2010/main" val="3498775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Structural Patterns</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5640006"/>
          </a:xfrm>
          <a:prstGeom prst="rect">
            <a:avLst/>
          </a:prstGeom>
        </p:spPr>
        <p:txBody>
          <a:bodyPr vert="horz" wrap="square" lIns="0" tIns="12700" rIns="0" bIns="0" rtlCol="0">
            <a:spAutoFit/>
          </a:bodyPr>
          <a:lstStyle/>
          <a:p>
            <a:pPr marL="12700" marR="1280160">
              <a:lnSpc>
                <a:spcPts val="2400"/>
              </a:lnSpc>
              <a:spcBef>
                <a:spcPts val="380"/>
              </a:spcBef>
              <a:buClr>
                <a:srgbClr val="DE8147"/>
              </a:buClr>
              <a:buSzPct val="81818"/>
              <a:tabLst>
                <a:tab pos="354965" algn="l"/>
                <a:tab pos="355600" algn="l"/>
              </a:tabLst>
            </a:pPr>
            <a:r>
              <a:rPr lang="en-US" sz="2200" b="0" spc="85" dirty="0">
                <a:latin typeface="Yanone Kaffeesatz Light"/>
                <a:cs typeface="Yanone Kaffeesatz Light"/>
              </a:rPr>
              <a:t>Structural </a:t>
            </a:r>
            <a:r>
              <a:rPr lang="en-US" sz="2200" b="0" spc="55" dirty="0">
                <a:latin typeface="Yanone Kaffeesatz Light"/>
                <a:cs typeface="Yanone Kaffeesatz Light"/>
              </a:rPr>
              <a:t>patterns </a:t>
            </a:r>
            <a:r>
              <a:rPr lang="en-US" sz="2200" b="0" spc="50" dirty="0">
                <a:latin typeface="Yanone Kaffeesatz Light"/>
                <a:cs typeface="Yanone Kaffeesatz Light"/>
              </a:rPr>
              <a:t>are </a:t>
            </a:r>
            <a:r>
              <a:rPr lang="en-US" sz="2200" b="0" spc="80" dirty="0">
                <a:latin typeface="Yanone Kaffeesatz Light"/>
                <a:cs typeface="Yanone Kaffeesatz Light"/>
              </a:rPr>
              <a:t>concerned </a:t>
            </a:r>
            <a:r>
              <a:rPr lang="en-US" sz="2200" b="0" spc="70" dirty="0">
                <a:latin typeface="Yanone Kaffeesatz Light"/>
                <a:cs typeface="Yanone Kaffeesatz Light"/>
              </a:rPr>
              <a:t>with </a:t>
            </a:r>
            <a:r>
              <a:rPr lang="en-US" sz="2200" b="0" spc="55" dirty="0">
                <a:latin typeface="Yanone Kaffeesatz Light"/>
                <a:cs typeface="Yanone Kaffeesatz Light"/>
              </a:rPr>
              <a:t>how </a:t>
            </a:r>
            <a:r>
              <a:rPr lang="en-US" sz="2200" b="0" spc="85" dirty="0">
                <a:latin typeface="Yanone Kaffeesatz Light"/>
                <a:cs typeface="Yanone Kaffeesatz Light"/>
              </a:rPr>
              <a:t>classes </a:t>
            </a:r>
            <a:r>
              <a:rPr lang="en-US" sz="2200" b="0" spc="70" dirty="0">
                <a:latin typeface="Yanone Kaffeesatz Light"/>
                <a:cs typeface="Yanone Kaffeesatz Light"/>
              </a:rPr>
              <a:t>and </a:t>
            </a:r>
            <a:r>
              <a:rPr lang="en-US" sz="2200" b="0" spc="80" dirty="0">
                <a:latin typeface="Yanone Kaffeesatz Light"/>
                <a:cs typeface="Yanone Kaffeesatz Light"/>
              </a:rPr>
              <a:t>objects </a:t>
            </a:r>
            <a:r>
              <a:rPr lang="en-US" sz="2200" b="0" spc="50" dirty="0">
                <a:latin typeface="Yanone Kaffeesatz Light"/>
                <a:cs typeface="Yanone Kaffeesatz Light"/>
              </a:rPr>
              <a:t>are  </a:t>
            </a:r>
            <a:r>
              <a:rPr lang="en-US" sz="2200" b="0" spc="80" dirty="0">
                <a:latin typeface="Yanone Kaffeesatz Light"/>
                <a:cs typeface="Yanone Kaffeesatz Light"/>
              </a:rPr>
              <a:t>composed </a:t>
            </a:r>
            <a:r>
              <a:rPr lang="en-US" sz="2200" b="0" spc="30" dirty="0">
                <a:latin typeface="Yanone Kaffeesatz Light"/>
                <a:cs typeface="Yanone Kaffeesatz Light"/>
              </a:rPr>
              <a:t>to </a:t>
            </a:r>
            <a:r>
              <a:rPr lang="en-US" sz="2200" b="0" spc="65" dirty="0">
                <a:latin typeface="Yanone Kaffeesatz Light"/>
                <a:cs typeface="Yanone Kaffeesatz Light"/>
              </a:rPr>
              <a:t>form </a:t>
            </a:r>
            <a:r>
              <a:rPr lang="en-US" sz="2200" b="0" spc="70" dirty="0">
                <a:latin typeface="Yanone Kaffeesatz Light"/>
                <a:cs typeface="Yanone Kaffeesatz Light"/>
              </a:rPr>
              <a:t>larger</a:t>
            </a:r>
            <a:r>
              <a:rPr lang="en-US" sz="2200" b="0" spc="170" dirty="0">
                <a:latin typeface="Yanone Kaffeesatz Light"/>
                <a:cs typeface="Yanone Kaffeesatz Light"/>
              </a:rPr>
              <a:t> </a:t>
            </a:r>
            <a:r>
              <a:rPr lang="en-US" sz="2200" b="0" spc="80" dirty="0">
                <a:latin typeface="Yanone Kaffeesatz Light"/>
                <a:cs typeface="Yanone Kaffeesatz Light"/>
              </a:rPr>
              <a:t>structures.</a:t>
            </a:r>
            <a:endParaRPr lang="en-US" sz="2200" dirty="0">
              <a:latin typeface="Yanone Kaffeesatz Light"/>
              <a:cs typeface="Yanone Kaffeesatz Light"/>
            </a:endParaRPr>
          </a:p>
          <a:p>
            <a:pPr marL="812800" marR="1529080" lvl="1" indent="-342900">
              <a:lnSpc>
                <a:spcPts val="2000"/>
              </a:lnSpc>
              <a:spcBef>
                <a:spcPts val="520"/>
              </a:spcBef>
              <a:buClr>
                <a:srgbClr val="0F6FC6"/>
              </a:buClr>
              <a:buFont typeface="Arial"/>
              <a:buChar char="•"/>
              <a:tabLst>
                <a:tab pos="812165" algn="l"/>
                <a:tab pos="812800" algn="l"/>
              </a:tabLst>
            </a:pPr>
            <a:r>
              <a:rPr lang="en-US" sz="1900" b="0" spc="85" dirty="0">
                <a:latin typeface="Yanone Kaffeesatz Thin"/>
                <a:cs typeface="Yanone Kaffeesatz Thin"/>
              </a:rPr>
              <a:t>Structural </a:t>
            </a:r>
            <a:r>
              <a:rPr lang="en-US" sz="1900" b="0" spc="75" dirty="0">
                <a:latin typeface="Yanone Kaffeesatz Thin"/>
                <a:cs typeface="Yanone Kaffeesatz Thin"/>
              </a:rPr>
              <a:t>class </a:t>
            </a:r>
            <a:r>
              <a:rPr lang="en-US" sz="1900" b="0" spc="60" dirty="0">
                <a:latin typeface="Yanone Kaffeesatz Thin"/>
                <a:cs typeface="Yanone Kaffeesatz Thin"/>
              </a:rPr>
              <a:t>patterns use </a:t>
            </a:r>
            <a:r>
              <a:rPr lang="en-US" sz="1900" b="0" spc="80" dirty="0">
                <a:latin typeface="Yanone Kaffeesatz Thin"/>
                <a:cs typeface="Yanone Kaffeesatz Thin"/>
              </a:rPr>
              <a:t>inheritance </a:t>
            </a:r>
            <a:r>
              <a:rPr lang="en-US" sz="1900" b="0" spc="35" dirty="0">
                <a:latin typeface="Yanone Kaffeesatz Thin"/>
                <a:cs typeface="Yanone Kaffeesatz Thin"/>
              </a:rPr>
              <a:t>to </a:t>
            </a:r>
            <a:r>
              <a:rPr lang="en-US" sz="1900" b="0" spc="80" dirty="0">
                <a:latin typeface="Yanone Kaffeesatz Thin"/>
                <a:cs typeface="Yanone Kaffeesatz Thin"/>
              </a:rPr>
              <a:t>compose interfaces </a:t>
            </a:r>
            <a:r>
              <a:rPr lang="en-US" sz="1900" b="0" spc="95" dirty="0">
                <a:latin typeface="Yanone Kaffeesatz Thin"/>
                <a:cs typeface="Yanone Kaffeesatz Thin"/>
              </a:rPr>
              <a:t>or  </a:t>
            </a:r>
            <a:r>
              <a:rPr lang="en-US" sz="1900" b="0" spc="85" dirty="0">
                <a:latin typeface="Yanone Kaffeesatz Thin"/>
                <a:cs typeface="Yanone Kaffeesatz Thin"/>
              </a:rPr>
              <a:t>implementations.</a:t>
            </a:r>
            <a:endParaRPr lang="en-US" sz="1900" dirty="0">
              <a:latin typeface="Yanone Kaffeesatz Thin"/>
              <a:cs typeface="Yanone Kaffeesatz Thin"/>
            </a:endParaRPr>
          </a:p>
          <a:p>
            <a:pPr marL="812800" lvl="1" indent="-342900">
              <a:lnSpc>
                <a:spcPts val="2190"/>
              </a:lnSpc>
              <a:spcBef>
                <a:spcPts val="200"/>
              </a:spcBef>
              <a:buClr>
                <a:srgbClr val="0F6FC6"/>
              </a:buClr>
              <a:buFont typeface="Arial"/>
              <a:buChar char="•"/>
              <a:tabLst>
                <a:tab pos="812165" algn="l"/>
                <a:tab pos="812800" algn="l"/>
              </a:tabLst>
            </a:pPr>
            <a:r>
              <a:rPr lang="en-US" sz="1900" b="0" spc="85" dirty="0">
                <a:latin typeface="Yanone Kaffeesatz Thin"/>
                <a:cs typeface="Yanone Kaffeesatz Thin"/>
              </a:rPr>
              <a:t>Structural </a:t>
            </a:r>
            <a:r>
              <a:rPr lang="en-US" sz="1900" b="0" spc="80" dirty="0">
                <a:latin typeface="Yanone Kaffeesatz Thin"/>
                <a:cs typeface="Yanone Kaffeesatz Thin"/>
              </a:rPr>
              <a:t>object </a:t>
            </a:r>
            <a:r>
              <a:rPr lang="en-US" sz="1900" b="0" spc="60" dirty="0">
                <a:latin typeface="Yanone Kaffeesatz Thin"/>
                <a:cs typeface="Yanone Kaffeesatz Thin"/>
              </a:rPr>
              <a:t>patterns </a:t>
            </a:r>
            <a:r>
              <a:rPr lang="en-US" sz="1900" b="0" spc="85" dirty="0">
                <a:latin typeface="Yanone Kaffeesatz Thin"/>
                <a:cs typeface="Yanone Kaffeesatz Thin"/>
              </a:rPr>
              <a:t>describe </a:t>
            </a:r>
            <a:r>
              <a:rPr lang="en-US" sz="1900" b="0" spc="55" dirty="0">
                <a:latin typeface="Yanone Kaffeesatz Thin"/>
                <a:cs typeface="Yanone Kaffeesatz Thin"/>
              </a:rPr>
              <a:t>ways </a:t>
            </a:r>
            <a:r>
              <a:rPr lang="en-US" sz="1900" b="0" spc="35" dirty="0">
                <a:latin typeface="Yanone Kaffeesatz Thin"/>
                <a:cs typeface="Yanone Kaffeesatz Thin"/>
              </a:rPr>
              <a:t>to </a:t>
            </a:r>
            <a:r>
              <a:rPr lang="en-US" sz="1900" b="0" spc="80" dirty="0">
                <a:latin typeface="Yanone Kaffeesatz Thin"/>
                <a:cs typeface="Yanone Kaffeesatz Thin"/>
              </a:rPr>
              <a:t>compose objects </a:t>
            </a:r>
            <a:r>
              <a:rPr lang="en-US" sz="1900" b="0" spc="35" dirty="0">
                <a:latin typeface="Yanone Kaffeesatz Thin"/>
                <a:cs typeface="Yanone Kaffeesatz Thin"/>
              </a:rPr>
              <a:t>to </a:t>
            </a:r>
            <a:r>
              <a:rPr lang="en-US" sz="1900" b="0" spc="70" dirty="0">
                <a:latin typeface="Yanone Kaffeesatz Thin"/>
                <a:cs typeface="Yanone Kaffeesatz Thin"/>
              </a:rPr>
              <a:t>realize</a:t>
            </a:r>
            <a:r>
              <a:rPr lang="en-US" sz="1900" b="0" spc="190" dirty="0">
                <a:latin typeface="Yanone Kaffeesatz Thin"/>
                <a:cs typeface="Yanone Kaffeesatz Thin"/>
              </a:rPr>
              <a:t> </a:t>
            </a:r>
            <a:r>
              <a:rPr lang="en-US" sz="1900" b="0" spc="65" dirty="0">
                <a:latin typeface="Yanone Kaffeesatz Thin"/>
                <a:cs typeface="Yanone Kaffeesatz Thin"/>
              </a:rPr>
              <a:t>new</a:t>
            </a:r>
            <a:endParaRPr lang="en-US" sz="1900" dirty="0">
              <a:latin typeface="Yanone Kaffeesatz Thin"/>
              <a:cs typeface="Yanone Kaffeesatz Thin"/>
            </a:endParaRPr>
          </a:p>
          <a:p>
            <a:pPr marL="812800" marR="404495">
              <a:lnSpc>
                <a:spcPts val="2000"/>
              </a:lnSpc>
              <a:spcBef>
                <a:spcPts val="210"/>
              </a:spcBef>
            </a:pPr>
            <a:r>
              <a:rPr lang="en-US" sz="1900" b="0" spc="80" dirty="0">
                <a:latin typeface="Yanone Kaffeesatz Thin"/>
                <a:cs typeface="Yanone Kaffeesatz Thin"/>
              </a:rPr>
              <a:t>functionality. </a:t>
            </a:r>
            <a:r>
              <a:rPr lang="en-US" sz="1900" b="0" spc="40" dirty="0">
                <a:latin typeface="Yanone Kaffeesatz Thin"/>
                <a:cs typeface="Yanone Kaffeesatz Thin"/>
              </a:rPr>
              <a:t>The </a:t>
            </a:r>
            <a:r>
              <a:rPr lang="en-US" sz="1900" b="0" spc="75" dirty="0">
                <a:latin typeface="Yanone Kaffeesatz Thin"/>
                <a:cs typeface="Yanone Kaffeesatz Thin"/>
              </a:rPr>
              <a:t>added </a:t>
            </a:r>
            <a:r>
              <a:rPr lang="en-US" sz="1900" b="0" spc="85" dirty="0">
                <a:latin typeface="Yanone Kaffeesatz Thin"/>
                <a:cs typeface="Yanone Kaffeesatz Thin"/>
              </a:rPr>
              <a:t>flexibility </a:t>
            </a:r>
            <a:r>
              <a:rPr lang="en-US" sz="1900" b="0" spc="35" dirty="0">
                <a:latin typeface="Yanone Kaffeesatz Thin"/>
                <a:cs typeface="Yanone Kaffeesatz Thin"/>
              </a:rPr>
              <a:t>of </a:t>
            </a:r>
            <a:r>
              <a:rPr lang="en-US" sz="1900" b="0" spc="80" dirty="0">
                <a:latin typeface="Yanone Kaffeesatz Thin"/>
                <a:cs typeface="Yanone Kaffeesatz Thin"/>
              </a:rPr>
              <a:t>object </a:t>
            </a:r>
            <a:r>
              <a:rPr lang="en-US" sz="1900" b="0" spc="85" dirty="0">
                <a:latin typeface="Yanone Kaffeesatz Thin"/>
                <a:cs typeface="Yanone Kaffeesatz Thin"/>
              </a:rPr>
              <a:t>composition </a:t>
            </a:r>
            <a:r>
              <a:rPr lang="en-US" sz="1900" b="0" spc="75" dirty="0">
                <a:latin typeface="Yanone Kaffeesatz Thin"/>
                <a:cs typeface="Yanone Kaffeesatz Thin"/>
              </a:rPr>
              <a:t>comes </a:t>
            </a:r>
            <a:r>
              <a:rPr lang="en-US" sz="1900" b="0" spc="60" dirty="0">
                <a:latin typeface="Yanone Kaffeesatz Thin"/>
                <a:cs typeface="Yanone Kaffeesatz Thin"/>
              </a:rPr>
              <a:t>from the </a:t>
            </a:r>
            <a:r>
              <a:rPr lang="en-US" sz="1900" b="0" spc="80" dirty="0">
                <a:latin typeface="Yanone Kaffeesatz Thin"/>
                <a:cs typeface="Yanone Kaffeesatz Thin"/>
              </a:rPr>
              <a:t>ability  </a:t>
            </a:r>
            <a:r>
              <a:rPr lang="en-US" sz="1900" b="0" spc="35" dirty="0">
                <a:latin typeface="Yanone Kaffeesatz Thin"/>
                <a:cs typeface="Yanone Kaffeesatz Thin"/>
              </a:rPr>
              <a:t>to </a:t>
            </a:r>
            <a:r>
              <a:rPr lang="en-US" sz="1900" b="0" spc="75" dirty="0">
                <a:latin typeface="Yanone Kaffeesatz Thin"/>
                <a:cs typeface="Yanone Kaffeesatz Thin"/>
              </a:rPr>
              <a:t>change </a:t>
            </a:r>
            <a:r>
              <a:rPr lang="en-US" sz="1900" b="0" spc="60" dirty="0">
                <a:latin typeface="Yanone Kaffeesatz Thin"/>
                <a:cs typeface="Yanone Kaffeesatz Thin"/>
              </a:rPr>
              <a:t>the </a:t>
            </a:r>
            <a:r>
              <a:rPr lang="en-US" sz="1900" b="0" spc="85" dirty="0">
                <a:latin typeface="Yanone Kaffeesatz Thin"/>
                <a:cs typeface="Yanone Kaffeesatz Thin"/>
              </a:rPr>
              <a:t>composition </a:t>
            </a:r>
            <a:r>
              <a:rPr lang="en-US" sz="1900" b="0" spc="20" dirty="0">
                <a:latin typeface="Yanone Kaffeesatz Thin"/>
                <a:cs typeface="Yanone Kaffeesatz Thin"/>
              </a:rPr>
              <a:t>at </a:t>
            </a:r>
            <a:r>
              <a:rPr lang="en-US" sz="1900" b="0" spc="80" dirty="0">
                <a:latin typeface="Yanone Kaffeesatz Thin"/>
                <a:cs typeface="Yanone Kaffeesatz Thin"/>
              </a:rPr>
              <a:t>runtime, which </a:t>
            </a:r>
            <a:r>
              <a:rPr lang="en-US" sz="1900" b="0" spc="45" dirty="0">
                <a:latin typeface="Yanone Kaffeesatz Thin"/>
                <a:cs typeface="Yanone Kaffeesatz Thin"/>
              </a:rPr>
              <a:t>is </a:t>
            </a:r>
            <a:r>
              <a:rPr lang="en-US" sz="1900" b="0" spc="85" dirty="0">
                <a:latin typeface="Yanone Kaffeesatz Thin"/>
                <a:cs typeface="Yanone Kaffeesatz Thin"/>
              </a:rPr>
              <a:t>impossible </a:t>
            </a:r>
            <a:r>
              <a:rPr lang="en-US" sz="1900" b="0" spc="70" dirty="0">
                <a:latin typeface="Yanone Kaffeesatz Thin"/>
                <a:cs typeface="Yanone Kaffeesatz Thin"/>
              </a:rPr>
              <a:t>with static</a:t>
            </a:r>
            <a:r>
              <a:rPr lang="en-US" sz="1900" b="0" spc="-20" dirty="0">
                <a:latin typeface="Yanone Kaffeesatz Thin"/>
                <a:cs typeface="Yanone Kaffeesatz Thin"/>
              </a:rPr>
              <a:t> </a:t>
            </a:r>
            <a:r>
              <a:rPr lang="en-US" sz="1900" b="0" spc="75" dirty="0">
                <a:latin typeface="Yanone Kaffeesatz Thin"/>
                <a:cs typeface="Yanone Kaffeesatz Thin"/>
              </a:rPr>
              <a:t>class</a:t>
            </a:r>
            <a:endParaRPr lang="en-US" sz="1900" dirty="0">
              <a:latin typeface="Yanone Kaffeesatz Thin"/>
              <a:cs typeface="Yanone Kaffeesatz Thin"/>
            </a:endParaRPr>
          </a:p>
          <a:p>
            <a:pPr marL="812800">
              <a:lnSpc>
                <a:spcPts val="2080"/>
              </a:lnSpc>
            </a:pPr>
            <a:r>
              <a:rPr lang="en-US" sz="1900" b="0" spc="85" dirty="0">
                <a:latin typeface="Yanone Kaffeesatz Thin"/>
                <a:cs typeface="Yanone Kaffeesatz Thin"/>
              </a:rPr>
              <a:t>composition.</a:t>
            </a:r>
            <a:endParaRPr lang="en-US" sz="1900" dirty="0">
              <a:latin typeface="Yanone Kaffeesatz Thin"/>
              <a:cs typeface="Yanone Kaffeesatz Thin"/>
            </a:endParaRPr>
          </a:p>
          <a:p>
            <a:pPr>
              <a:lnSpc>
                <a:spcPct val="100000"/>
              </a:lnSpc>
              <a:spcBef>
                <a:spcPts val="5"/>
              </a:spcBef>
            </a:pPr>
            <a:endParaRPr lang="en-US" sz="2000" dirty="0">
              <a:latin typeface="Yanone Kaffeesatz Thin"/>
              <a:cs typeface="Yanone Kaffeesatz Thin"/>
            </a:endParaRPr>
          </a:p>
          <a:p>
            <a:pPr marL="355600" indent="-342900">
              <a:lnSpc>
                <a:spcPct val="100000"/>
              </a:lnSpc>
              <a:buClr>
                <a:srgbClr val="DE8147"/>
              </a:buClr>
              <a:buSzPct val="81818"/>
              <a:buFont typeface="Arial"/>
              <a:buChar char="•"/>
              <a:tabLst>
                <a:tab pos="354965" algn="l"/>
                <a:tab pos="355600" algn="l"/>
              </a:tabLst>
            </a:pPr>
            <a:r>
              <a:rPr lang="en-US" sz="2200" b="0" spc="80" dirty="0">
                <a:latin typeface="Yanone Kaffeesatz Light"/>
                <a:cs typeface="Yanone Kaffeesatz Light"/>
              </a:rPr>
              <a:t>Examples:</a:t>
            </a:r>
            <a:endParaRPr lang="en-US" sz="2200" dirty="0">
              <a:latin typeface="Yanone Kaffeesatz Light"/>
              <a:cs typeface="Yanone Kaffeesatz Light"/>
            </a:endParaRPr>
          </a:p>
          <a:p>
            <a:pPr marL="812800" lvl="1" indent="-342900">
              <a:lnSpc>
                <a:spcPct val="100000"/>
              </a:lnSpc>
              <a:spcBef>
                <a:spcPts val="260"/>
              </a:spcBef>
              <a:buClr>
                <a:srgbClr val="0F6FC6"/>
              </a:buClr>
              <a:buFont typeface="Arial"/>
              <a:buChar char="•"/>
              <a:tabLst>
                <a:tab pos="812165" algn="l"/>
                <a:tab pos="812800" algn="l"/>
              </a:tabLst>
            </a:pPr>
            <a:r>
              <a:rPr lang="en-US" sz="1900" b="0" spc="70" dirty="0">
                <a:latin typeface="Yanone Kaffeesatz Thin"/>
                <a:cs typeface="Yanone Kaffeesatz Thin"/>
              </a:rPr>
              <a:t>Adapter</a:t>
            </a:r>
            <a:endParaRPr lang="en-US" sz="1900" dirty="0">
              <a:latin typeface="Yanone Kaffeesatz Thin"/>
              <a:cs typeface="Yanone Kaffeesatz Thin"/>
            </a:endParaRPr>
          </a:p>
          <a:p>
            <a:pPr marL="812800" lvl="1" indent="-342900">
              <a:lnSpc>
                <a:spcPct val="100000"/>
              </a:lnSpc>
              <a:spcBef>
                <a:spcPts val="220"/>
              </a:spcBef>
              <a:buClr>
                <a:srgbClr val="0F6FC6"/>
              </a:buClr>
              <a:buFont typeface="Arial"/>
              <a:buChar char="•"/>
              <a:tabLst>
                <a:tab pos="812165" algn="l"/>
                <a:tab pos="812800" algn="l"/>
              </a:tabLst>
            </a:pPr>
            <a:r>
              <a:rPr lang="en-US" sz="1900" b="0" spc="45" dirty="0">
                <a:latin typeface="Yanone Kaffeesatz Thin"/>
                <a:cs typeface="Yanone Kaffeesatz Thin"/>
              </a:rPr>
              <a:t>Proxy</a:t>
            </a:r>
            <a:endParaRPr lang="en-US" sz="1900" dirty="0">
              <a:latin typeface="Yanone Kaffeesatz Thin"/>
              <a:cs typeface="Yanone Kaffeesatz Thin"/>
            </a:endParaRPr>
          </a:p>
          <a:p>
            <a:pPr marL="812800" lvl="1" indent="-342900">
              <a:lnSpc>
                <a:spcPct val="100000"/>
              </a:lnSpc>
              <a:spcBef>
                <a:spcPts val="220"/>
              </a:spcBef>
              <a:buClr>
                <a:srgbClr val="0F6FC6"/>
              </a:buClr>
              <a:buFont typeface="Arial"/>
              <a:buChar char="•"/>
              <a:tabLst>
                <a:tab pos="812165" algn="l"/>
                <a:tab pos="812800" algn="l"/>
              </a:tabLst>
            </a:pPr>
            <a:r>
              <a:rPr lang="en-US" sz="1900" b="0" spc="80" dirty="0">
                <a:latin typeface="Yanone Kaffeesatz Thin"/>
                <a:cs typeface="Yanone Kaffeesatz Thin"/>
              </a:rPr>
              <a:t>Bridge</a:t>
            </a:r>
            <a:endParaRPr lang="en-US" sz="1900" dirty="0">
              <a:latin typeface="Yanone Kaffeesatz Thin"/>
              <a:cs typeface="Yanone Kaffeesatz Thin"/>
            </a:endParaRPr>
          </a:p>
          <a:p>
            <a:pPr marL="812800" lvl="1" indent="-342900">
              <a:lnSpc>
                <a:spcPct val="100000"/>
              </a:lnSpc>
              <a:spcBef>
                <a:spcPts val="220"/>
              </a:spcBef>
              <a:buClr>
                <a:srgbClr val="0F6FC6"/>
              </a:buClr>
              <a:buFont typeface="Arial"/>
              <a:buChar char="•"/>
              <a:tabLst>
                <a:tab pos="812165" algn="l"/>
                <a:tab pos="812800" algn="l"/>
              </a:tabLst>
            </a:pPr>
            <a:r>
              <a:rPr lang="en-US" sz="1900" b="0" spc="75" dirty="0">
                <a:latin typeface="Yanone Kaffeesatz Thin"/>
                <a:cs typeface="Yanone Kaffeesatz Thin"/>
              </a:rPr>
              <a:t>Composite</a:t>
            </a:r>
            <a:endParaRPr lang="en-US" sz="1900" dirty="0">
              <a:latin typeface="Yanone Kaffeesatz Thin"/>
              <a:cs typeface="Yanone Kaffeesatz Thin"/>
            </a:endParaRPr>
          </a:p>
          <a:p>
            <a:pPr marR="5080" algn="r">
              <a:lnSpc>
                <a:spcPct val="100000"/>
              </a:lnSpc>
              <a:spcBef>
                <a:spcPts val="655"/>
              </a:spcBef>
            </a:pPr>
            <a:r>
              <a:rPr lang="en-US" sz="1800" spc="-5" dirty="0">
                <a:solidFill>
                  <a:srgbClr val="F2CDB5"/>
                </a:solidFill>
                <a:latin typeface="Carlito"/>
                <a:cs typeface="Carlito"/>
              </a:rPr>
              <a:t>M</a:t>
            </a:r>
            <a:r>
              <a:rPr lang="en-US" sz="1800" dirty="0">
                <a:solidFill>
                  <a:srgbClr val="F2CDB5"/>
                </a:solidFill>
                <a:latin typeface="Carlito"/>
                <a:cs typeface="Carlito"/>
              </a:rPr>
              <a:t>e</a:t>
            </a:r>
            <a:r>
              <a:rPr lang="en-US" sz="1800" spc="5" dirty="0">
                <a:solidFill>
                  <a:srgbClr val="F2CDB5"/>
                </a:solidFill>
                <a:latin typeface="Carlito"/>
                <a:cs typeface="Carlito"/>
              </a:rPr>
              <a:t>d</a:t>
            </a:r>
            <a:r>
              <a:rPr lang="en-US" sz="1800" spc="-165" dirty="0">
                <a:solidFill>
                  <a:srgbClr val="F2CDB5"/>
                </a:solidFill>
                <a:latin typeface="Carlito"/>
                <a:cs typeface="Carlito"/>
              </a:rPr>
              <a:t>T</a:t>
            </a:r>
            <a:r>
              <a:rPr lang="en-US" sz="1800" dirty="0">
                <a:solidFill>
                  <a:srgbClr val="F2CDB5"/>
                </a:solidFill>
                <a:latin typeface="Carlito"/>
                <a:cs typeface="Carlito"/>
              </a:rPr>
              <a:t>ech</a:t>
            </a:r>
            <a:endParaRPr lang="en-US" sz="1800" dirty="0">
              <a:latin typeface="Carlito"/>
              <a:cs typeface="Carlito"/>
            </a:endParaRPr>
          </a:p>
          <a:p>
            <a:pPr marL="12700">
              <a:lnSpc>
                <a:spcPct val="100000"/>
              </a:lnSpc>
              <a:spcBef>
                <a:spcPts val="1590"/>
              </a:spcBef>
              <a:buClr>
                <a:srgbClr val="DE8147"/>
              </a:buClr>
              <a:buSzPct val="79166"/>
              <a:tabLst>
                <a:tab pos="354965" algn="l"/>
                <a:tab pos="355600" algn="l"/>
              </a:tabLst>
            </a:pPr>
            <a:endParaRPr lang="en-US" sz="1800" dirty="0">
              <a:latin typeface="Carlito"/>
              <a:cs typeface="Carlito"/>
            </a:endParaRPr>
          </a:p>
        </p:txBody>
      </p:sp>
    </p:spTree>
    <p:extLst>
      <p:ext uri="{BB962C8B-B14F-4D97-AF65-F5344CB8AC3E}">
        <p14:creationId xmlns:p14="http://schemas.microsoft.com/office/powerpoint/2010/main" val="938280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Adapter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628377"/>
          </a:xfrm>
          <a:prstGeom prst="rect">
            <a:avLst/>
          </a:prstGeom>
        </p:spPr>
        <p:txBody>
          <a:bodyPr vert="horz" wrap="square" lIns="0" tIns="12700" rIns="0" bIns="0" rtlCol="0">
            <a:spAutoFit/>
          </a:bodyPr>
          <a:lstStyle/>
          <a:p>
            <a:pPr marL="12700" marR="1280160">
              <a:lnSpc>
                <a:spcPts val="2400"/>
              </a:lnSpc>
              <a:spcBef>
                <a:spcPts val="380"/>
              </a:spcBef>
              <a:buClr>
                <a:srgbClr val="DE8147"/>
              </a:buClr>
              <a:buSzPct val="81818"/>
              <a:tabLst>
                <a:tab pos="354965" algn="l"/>
                <a:tab pos="355600" algn="l"/>
              </a:tabLst>
            </a:pPr>
            <a:r>
              <a:rPr lang="en-US" sz="2200" b="0" spc="85" dirty="0">
                <a:latin typeface="Yanone Kaffeesatz Light"/>
                <a:cs typeface="Yanone Kaffeesatz Light"/>
              </a:rPr>
              <a:t>Adapter is a structural design pattern that allows objects with incompatible interfaces to collaborate.</a:t>
            </a:r>
            <a:endParaRPr lang="en-US" sz="1800" dirty="0">
              <a:latin typeface="Carlito"/>
              <a:cs typeface="Carlito"/>
            </a:endParaRPr>
          </a:p>
        </p:txBody>
      </p:sp>
      <p:pic>
        <p:nvPicPr>
          <p:cNvPr id="7172" name="Picture 4" descr="Adapter design&amp;nbsp;pattern">
            <a:extLst>
              <a:ext uri="{FF2B5EF4-FFF2-40B4-BE49-F238E27FC236}">
                <a16:creationId xmlns:a16="http://schemas.microsoft.com/office/drawing/2014/main" id="{8F07BCAE-7872-4772-ABD6-FD0E8C83D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0574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77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Adapter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3008516"/>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 Problem</a:t>
            </a: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Imagine that you’re creating a stock market monitoring app. The app downloads the stock data from multiple sources in XML format and then displays nice-looking charts and diagrams for the user.</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At some point, you decide to improve the app by integrating a smart 3rd-party analytics library. But there’s a catch: the analytics library only works with data in JSON format.</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The structure of the app before integration with the analytics library</a:t>
            </a: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You can’t use the analytics library “as is” because it expects the data in a format that’s incompatible with your app.</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You could change the library to work with XML. However, this might break some existing code that relies on the library. And worse, you might not have access to the library’s source code in the first place, making this approach impossible.</a:t>
            </a:r>
            <a:endParaRPr lang="en-US" sz="1200" dirty="0">
              <a:latin typeface="Carlito"/>
              <a:cs typeface="Carlito"/>
            </a:endParaRPr>
          </a:p>
        </p:txBody>
      </p:sp>
      <p:pic>
        <p:nvPicPr>
          <p:cNvPr id="10242" name="Picture 2" descr="Adapter’s solution">
            <a:extLst>
              <a:ext uri="{FF2B5EF4-FFF2-40B4-BE49-F238E27FC236}">
                <a16:creationId xmlns:a16="http://schemas.microsoft.com/office/drawing/2014/main" id="{562D2F39-06F3-4598-B6B9-EFE77104E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392466"/>
            <a:ext cx="50482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738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Adapter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3613810"/>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You can create an adapter. This is a special object that converts the interface of one object so that another object can understand it.</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An adapter wraps one of the objects to hide the complexity of conversion happening behind the scenes. The wrapped object isn’t even aware of the adapter. For example, you can wrap an object that operates in meters and kilometers with an adapter that converts all of the data to imperial units such as feet and miles.</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Adapters can not only convert data into various formats but can also help objects with different interfaces collaborate. Here’s how it works:</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The adapter gets an interface, compatible with one of the existing objects.</a:t>
            </a: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Using this interface, the existing object can safely call the adapter’s methods.</a:t>
            </a: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Upon receiving a call, the adapter passes the request to the second object, but in a format and order that the second object expects.</a:t>
            </a: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Sometimes it’s even possible to create a two-way adapter that can convert the calls in both directions.</a:t>
            </a:r>
            <a:endParaRPr lang="en-US" sz="1200" dirty="0">
              <a:latin typeface="Carlito"/>
              <a:cs typeface="Carlito"/>
            </a:endParaRPr>
          </a:p>
        </p:txBody>
      </p:sp>
    </p:spTree>
    <p:extLst>
      <p:ext uri="{BB962C8B-B14F-4D97-AF65-F5344CB8AC3E}">
        <p14:creationId xmlns:p14="http://schemas.microsoft.com/office/powerpoint/2010/main" val="1674053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Proxy</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352800" y="802640"/>
            <a:ext cx="8561705" cy="1551707"/>
          </a:xfrm>
          <a:prstGeom prst="rect">
            <a:avLst/>
          </a:prstGeom>
        </p:spPr>
        <p:txBody>
          <a:bodyPr vert="horz" wrap="square" lIns="0" tIns="12700" rIns="0" bIns="0" rtlCol="0">
            <a:spAutoFit/>
          </a:bodyPr>
          <a:lstStyle/>
          <a:p>
            <a:pPr marL="12700" marR="1280160">
              <a:lnSpc>
                <a:spcPts val="2400"/>
              </a:lnSpc>
              <a:spcBef>
                <a:spcPts val="380"/>
              </a:spcBef>
              <a:buClr>
                <a:srgbClr val="DE8147"/>
              </a:buClr>
              <a:buSzPct val="81818"/>
              <a:tabLst>
                <a:tab pos="354965" algn="l"/>
                <a:tab pos="355600" algn="l"/>
              </a:tabLst>
            </a:pPr>
            <a:r>
              <a:rPr lang="en-US" sz="2200" b="0" spc="85" dirty="0">
                <a:latin typeface="Yanone Kaffeesatz Light"/>
                <a:cs typeface="Yanone Kaffeesatz Light"/>
              </a:rPr>
              <a:t>Proxy is a structural design pattern that lets you provide a substitute or placeholder for another object. A proxy controls access to the original object, allowing you to perform something either before or after the request gets through to the original object.</a:t>
            </a:r>
            <a:endParaRPr lang="en-US" sz="1800" dirty="0">
              <a:latin typeface="Carlito"/>
              <a:cs typeface="Carlito"/>
            </a:endParaRPr>
          </a:p>
        </p:txBody>
      </p:sp>
      <p:pic>
        <p:nvPicPr>
          <p:cNvPr id="11266" name="Picture 2" descr="Proxy design&amp;nbsp;pattern">
            <a:extLst>
              <a:ext uri="{FF2B5EF4-FFF2-40B4-BE49-F238E27FC236}">
                <a16:creationId xmlns:a16="http://schemas.microsoft.com/office/drawing/2014/main" id="{8B29E6AB-8AB1-43A2-BECB-2EBC82C8F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667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584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Proxy</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352800" y="802640"/>
            <a:ext cx="8561705" cy="1603003"/>
          </a:xfrm>
          <a:prstGeom prst="rect">
            <a:avLst/>
          </a:prstGeom>
        </p:spPr>
        <p:txBody>
          <a:bodyPr vert="horz" wrap="square" lIns="0" tIns="12700" rIns="0" bIns="0" rtlCol="0">
            <a:spAutoFit/>
          </a:bodyPr>
          <a:lstStyle/>
          <a:p>
            <a:pPr marL="12700" marR="1280160">
              <a:lnSpc>
                <a:spcPts val="2400"/>
              </a:lnSpc>
              <a:spcBef>
                <a:spcPts val="380"/>
              </a:spcBef>
              <a:buClr>
                <a:srgbClr val="DE8147"/>
              </a:buClr>
              <a:buSzPct val="81818"/>
              <a:tabLst>
                <a:tab pos="354965" algn="l"/>
                <a:tab pos="355600" algn="l"/>
              </a:tabLst>
            </a:pPr>
            <a:r>
              <a:rPr lang="en-US" sz="2200" b="0" spc="85" dirty="0">
                <a:latin typeface="Yanone Kaffeesatz Light"/>
                <a:cs typeface="Yanone Kaffeesatz Light"/>
              </a:rPr>
              <a:t> Problem</a:t>
            </a:r>
          </a:p>
          <a:p>
            <a:pPr marL="12700" marR="1280160">
              <a:lnSpc>
                <a:spcPts val="2400"/>
              </a:lnSpc>
              <a:spcBef>
                <a:spcPts val="380"/>
              </a:spcBef>
              <a:buClr>
                <a:srgbClr val="DE8147"/>
              </a:buClr>
              <a:buSzPct val="81818"/>
              <a:tabLst>
                <a:tab pos="354965" algn="l"/>
                <a:tab pos="355600" algn="l"/>
              </a:tabLst>
            </a:pPr>
            <a:r>
              <a:rPr lang="en-US" sz="2200" b="0" spc="85" dirty="0">
                <a:latin typeface="Yanone Kaffeesatz Light"/>
                <a:cs typeface="Yanone Kaffeesatz Light"/>
              </a:rPr>
              <a:t>Why would you want to control access to an object? Here is an example: you have a massive object that consumes a vast amount of system resources. You need it from time to time, but not always.</a:t>
            </a:r>
            <a:endParaRPr lang="en-US" sz="1800" dirty="0">
              <a:latin typeface="Carlito"/>
              <a:cs typeface="Carlito"/>
            </a:endParaRPr>
          </a:p>
        </p:txBody>
      </p:sp>
      <p:pic>
        <p:nvPicPr>
          <p:cNvPr id="13314" name="Picture 2" descr="Problem solved by Proxy pattern">
            <a:extLst>
              <a:ext uri="{FF2B5EF4-FFF2-40B4-BE49-F238E27FC236}">
                <a16:creationId xmlns:a16="http://schemas.microsoft.com/office/drawing/2014/main" id="{CC96FB91-94A7-4BE2-9838-42F4C2979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165103"/>
            <a:ext cx="7043738"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297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Proxy</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914400"/>
            <a:ext cx="8561705" cy="4906471"/>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When to Use Proxy</a:t>
            </a: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Understanding how to use a pattern is important.</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Understanding when to use it is critical.</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Let's talk about when to use the Proxy pattern:</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When we want a simplified version of a complex or heavy object. In this case, we may represent it with a skeleton object which loads the original object on demand, also called as lazy initialization. This is known as the Virtual Proxy</a:t>
            </a: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When the original object is present in different address space, and we want to represent it locally. We can create a proxy which does all the necessary boilerplate stuff like creating and maintaining the connection, encoding, decoding, etc., while the client accesses it as it was present in their local address space. This is called the Remote Proxy</a:t>
            </a: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When we want to add a layer of security to the original underlying object to provide controlled access based on access rights of the client. This is called Protection Proxy</a:t>
            </a:r>
            <a:endParaRPr lang="en-US" sz="1600" dirty="0">
              <a:latin typeface="Carlito"/>
              <a:cs typeface="Carlito"/>
            </a:endParaRPr>
          </a:p>
        </p:txBody>
      </p:sp>
    </p:spTree>
    <p:extLst>
      <p:ext uri="{BB962C8B-B14F-4D97-AF65-F5344CB8AC3E}">
        <p14:creationId xmlns:p14="http://schemas.microsoft.com/office/powerpoint/2010/main" val="314688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Design Patterns: Definition and Utility</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5483552"/>
          </a:xfrm>
          <a:prstGeom prst="rect">
            <a:avLst/>
          </a:prstGeom>
        </p:spPr>
        <p:txBody>
          <a:bodyPr vert="horz" wrap="square" lIns="0" tIns="12700" rIns="0" bIns="0" rtlCol="0">
            <a:spAutoFit/>
          </a:bodyPr>
          <a:lstStyle/>
          <a:p>
            <a:pPr algn="l" fontAlgn="base"/>
            <a:r>
              <a:rPr lang="en-US" sz="1400" b="1" i="0" dirty="0">
                <a:effectLst/>
                <a:latin typeface="var(--font-din)"/>
              </a:rPr>
              <a:t>In software engineering, a design pattern is a general  repeatable solution to a commonly </a:t>
            </a:r>
            <a:r>
              <a:rPr lang="en-US" sz="1400" b="1" i="0" dirty="0" err="1">
                <a:effectLst/>
                <a:latin typeface="var(--font-din)"/>
              </a:rPr>
              <a:t>occuring</a:t>
            </a:r>
            <a:r>
              <a:rPr lang="en-US" sz="1400" b="1" i="0" dirty="0">
                <a:effectLst/>
                <a:latin typeface="var(--font-din)"/>
              </a:rPr>
              <a:t> problem in  software design.</a:t>
            </a:r>
          </a:p>
          <a:p>
            <a:pPr algn="l" fontAlgn="base"/>
            <a:endParaRPr lang="en-US" sz="1400" b="1" i="0" dirty="0">
              <a:effectLst/>
              <a:latin typeface="var(--font-din)"/>
            </a:endParaRPr>
          </a:p>
          <a:p>
            <a:pPr algn="l" fontAlgn="base"/>
            <a:r>
              <a:rPr lang="en-US" sz="1400" b="1" i="0" dirty="0">
                <a:effectLst/>
                <a:latin typeface="var(--font-din)"/>
              </a:rPr>
              <a:t>It isn’t a finished design that can be transformed directly into  code, but a description or template for how to solve a</a:t>
            </a:r>
          </a:p>
          <a:p>
            <a:pPr algn="l" fontAlgn="base"/>
            <a:r>
              <a:rPr lang="en-US" sz="1400" b="1" i="0" dirty="0">
                <a:effectLst/>
                <a:latin typeface="var(--font-din)"/>
              </a:rPr>
              <a:t>problem that can be used in many different situations.</a:t>
            </a:r>
          </a:p>
          <a:p>
            <a:pPr algn="l" fontAlgn="base"/>
            <a:endParaRPr lang="en-US" sz="1400" b="1" dirty="0">
              <a:latin typeface="var(--font-din)"/>
            </a:endParaRPr>
          </a:p>
          <a:p>
            <a:pPr algn="l" fontAlgn="base"/>
            <a:endParaRPr lang="en-US" sz="1400" b="1" dirty="0">
              <a:latin typeface="var(--font-din)"/>
            </a:endParaRPr>
          </a:p>
          <a:p>
            <a:pPr marL="12700">
              <a:lnSpc>
                <a:spcPct val="100000"/>
              </a:lnSpc>
              <a:spcBef>
                <a:spcPts val="855"/>
              </a:spcBef>
              <a:buClr>
                <a:srgbClr val="DE8147"/>
              </a:buClr>
              <a:buSzPct val="78571"/>
              <a:tabLst>
                <a:tab pos="354965" algn="l"/>
                <a:tab pos="355600" algn="l"/>
              </a:tabLst>
            </a:pPr>
            <a:r>
              <a:rPr lang="en-US" sz="2800" b="0" spc="75" dirty="0">
                <a:latin typeface="Yanone Kaffeesatz Light"/>
                <a:cs typeface="Yanone Kaffeesatz Light"/>
              </a:rPr>
              <a:t>Design</a:t>
            </a:r>
            <a:r>
              <a:rPr lang="en-US" sz="2800" b="0" spc="200" dirty="0">
                <a:latin typeface="Yanone Kaffeesatz Light"/>
                <a:cs typeface="Yanone Kaffeesatz Light"/>
              </a:rPr>
              <a:t> </a:t>
            </a:r>
            <a:r>
              <a:rPr lang="en-US" sz="2800" b="0" spc="55" dirty="0">
                <a:latin typeface="Yanone Kaffeesatz Light"/>
                <a:cs typeface="Yanone Kaffeesatz Light"/>
              </a:rPr>
              <a:t>patterns:</a:t>
            </a:r>
            <a:endParaRPr lang="en-US" sz="2800" dirty="0">
              <a:latin typeface="Yanone Kaffeesatz Light"/>
              <a:cs typeface="Yanone Kaffeesatz Light"/>
            </a:endParaRPr>
          </a:p>
          <a:p>
            <a:pPr marL="812800" marR="5080" lvl="1" indent="-342900">
              <a:lnSpc>
                <a:spcPct val="100000"/>
              </a:lnSpc>
              <a:spcBef>
                <a:spcPts val="540"/>
              </a:spcBef>
              <a:buClr>
                <a:srgbClr val="0F6FC6"/>
              </a:buClr>
              <a:buFont typeface="Arial"/>
              <a:buChar char="•"/>
              <a:tabLst>
                <a:tab pos="812165" algn="l"/>
                <a:tab pos="812800" algn="l"/>
              </a:tabLst>
            </a:pPr>
            <a:r>
              <a:rPr lang="en-US" sz="2000" b="0" spc="75" dirty="0">
                <a:latin typeface="Yanone Kaffeesatz Thin"/>
                <a:cs typeface="Yanone Kaffeesatz Thin"/>
              </a:rPr>
              <a:t>Provide </a:t>
            </a:r>
            <a:r>
              <a:rPr lang="en-US" sz="2000" b="0" spc="85" dirty="0">
                <a:latin typeface="Yanone Kaffeesatz Thin"/>
                <a:cs typeface="Yanone Kaffeesatz Thin"/>
              </a:rPr>
              <a:t>general solutions, documented </a:t>
            </a:r>
            <a:r>
              <a:rPr lang="en-US" sz="2000" b="0" spc="50" dirty="0">
                <a:latin typeface="Yanone Kaffeesatz Thin"/>
                <a:cs typeface="Yanone Kaffeesatz Thin"/>
              </a:rPr>
              <a:t>in </a:t>
            </a:r>
            <a:r>
              <a:rPr lang="en-US" sz="2000" b="0" dirty="0">
                <a:latin typeface="Yanone Kaffeesatz Thin"/>
                <a:cs typeface="Yanone Kaffeesatz Thin"/>
              </a:rPr>
              <a:t>a </a:t>
            </a:r>
            <a:r>
              <a:rPr lang="en-US" sz="2000" b="0" spc="65" dirty="0">
                <a:latin typeface="Yanone Kaffeesatz Thin"/>
                <a:cs typeface="Yanone Kaffeesatz Thin"/>
              </a:rPr>
              <a:t>format </a:t>
            </a:r>
            <a:r>
              <a:rPr lang="en-US" sz="2000" b="0" spc="55" dirty="0">
                <a:latin typeface="Yanone Kaffeesatz Thin"/>
                <a:cs typeface="Yanone Kaffeesatz Thin"/>
              </a:rPr>
              <a:t>that </a:t>
            </a:r>
            <a:r>
              <a:rPr lang="en-US" sz="2000" b="0" spc="50" dirty="0">
                <a:latin typeface="Yanone Kaffeesatz Thin"/>
                <a:cs typeface="Yanone Kaffeesatz Thin"/>
              </a:rPr>
              <a:t>doesn’t </a:t>
            </a:r>
            <a:r>
              <a:rPr lang="en-US" sz="2000" b="0" spc="80" dirty="0">
                <a:latin typeface="Yanone Kaffeesatz Thin"/>
                <a:cs typeface="Yanone Kaffeesatz Thin"/>
              </a:rPr>
              <a:t>require  </a:t>
            </a:r>
            <a:r>
              <a:rPr lang="en-US" sz="2000" b="0" spc="85" dirty="0">
                <a:latin typeface="Yanone Kaffeesatz Thin"/>
                <a:cs typeface="Yanone Kaffeesatz Thin"/>
              </a:rPr>
              <a:t>specifics </a:t>
            </a:r>
            <a:r>
              <a:rPr lang="en-US" sz="2000" b="0" spc="70" dirty="0">
                <a:latin typeface="Yanone Kaffeesatz Thin"/>
                <a:cs typeface="Yanone Kaffeesatz Thin"/>
              </a:rPr>
              <a:t>tied </a:t>
            </a:r>
            <a:r>
              <a:rPr lang="en-US" sz="2000" b="0" spc="35" dirty="0">
                <a:latin typeface="Yanone Kaffeesatz Thin"/>
                <a:cs typeface="Yanone Kaffeesatz Thin"/>
              </a:rPr>
              <a:t>to </a:t>
            </a:r>
            <a:r>
              <a:rPr lang="en-US" sz="2000" b="0" dirty="0">
                <a:latin typeface="Yanone Kaffeesatz Thin"/>
                <a:cs typeface="Yanone Kaffeesatz Thin"/>
              </a:rPr>
              <a:t>a </a:t>
            </a:r>
            <a:r>
              <a:rPr lang="en-US" sz="2000" b="0" spc="85" dirty="0">
                <a:latin typeface="Yanone Kaffeesatz Thin"/>
                <a:cs typeface="Yanone Kaffeesatz Thin"/>
              </a:rPr>
              <a:t>particular</a:t>
            </a:r>
            <a:r>
              <a:rPr lang="en-US" sz="2000" b="0" spc="45" dirty="0">
                <a:latin typeface="Yanone Kaffeesatz Thin"/>
                <a:cs typeface="Yanone Kaffeesatz Thin"/>
              </a:rPr>
              <a:t> </a:t>
            </a:r>
            <a:r>
              <a:rPr lang="en-US" sz="2000" b="0" spc="80" dirty="0">
                <a:latin typeface="Yanone Kaffeesatz Thin"/>
                <a:cs typeface="Yanone Kaffeesatz Thin"/>
              </a:rPr>
              <a:t>problem</a:t>
            </a:r>
            <a:endParaRPr lang="en-US" sz="2000" dirty="0">
              <a:latin typeface="Yanone Kaffeesatz Thin"/>
              <a:cs typeface="Yanone Kaffeesatz Thin"/>
            </a:endParaRPr>
          </a:p>
          <a:p>
            <a:pPr marL="812800" marR="360680" lvl="1" indent="-342900">
              <a:lnSpc>
                <a:spcPct val="100000"/>
              </a:lnSpc>
              <a:spcBef>
                <a:spcPts val="400"/>
              </a:spcBef>
              <a:buClr>
                <a:srgbClr val="0F6FC6"/>
              </a:buClr>
              <a:buFont typeface="Arial"/>
              <a:buChar char="•"/>
              <a:tabLst>
                <a:tab pos="812165" algn="l"/>
                <a:tab pos="812800" algn="l"/>
              </a:tabLst>
            </a:pPr>
            <a:r>
              <a:rPr lang="en-US" sz="2000" b="0" spc="50" dirty="0">
                <a:latin typeface="Yanone Kaffeesatz Thin"/>
                <a:cs typeface="Yanone Kaffeesatz Thin"/>
              </a:rPr>
              <a:t>Can </a:t>
            </a:r>
            <a:r>
              <a:rPr lang="en-US" sz="2000" b="0" spc="75" dirty="0">
                <a:latin typeface="Yanone Kaffeesatz Thin"/>
                <a:cs typeface="Yanone Kaffeesatz Thin"/>
              </a:rPr>
              <a:t>speed </a:t>
            </a:r>
            <a:r>
              <a:rPr lang="en-US" sz="2000" b="0" spc="50" dirty="0">
                <a:latin typeface="Yanone Kaffeesatz Thin"/>
                <a:cs typeface="Yanone Kaffeesatz Thin"/>
              </a:rPr>
              <a:t>up </a:t>
            </a:r>
            <a:r>
              <a:rPr lang="en-US" sz="2000" b="0" spc="65" dirty="0">
                <a:latin typeface="Yanone Kaffeesatz Thin"/>
                <a:cs typeface="Yanone Kaffeesatz Thin"/>
              </a:rPr>
              <a:t>the </a:t>
            </a:r>
            <a:r>
              <a:rPr lang="en-US" sz="2000" b="0" spc="85" dirty="0">
                <a:latin typeface="Yanone Kaffeesatz Thin"/>
                <a:cs typeface="Yanone Kaffeesatz Thin"/>
              </a:rPr>
              <a:t>development </a:t>
            </a:r>
            <a:r>
              <a:rPr lang="en-US" sz="2000" b="0" spc="70" dirty="0">
                <a:latin typeface="Yanone Kaffeesatz Thin"/>
                <a:cs typeface="Yanone Kaffeesatz Thin"/>
              </a:rPr>
              <a:t>process </a:t>
            </a:r>
            <a:r>
              <a:rPr lang="en-US" sz="2000" b="0" spc="50" dirty="0">
                <a:latin typeface="Yanone Kaffeesatz Thin"/>
                <a:cs typeface="Yanone Kaffeesatz Thin"/>
              </a:rPr>
              <a:t>by </a:t>
            </a:r>
            <a:r>
              <a:rPr lang="en-US" sz="2000" b="0" spc="80" dirty="0">
                <a:latin typeface="Yanone Kaffeesatz Thin"/>
                <a:cs typeface="Yanone Kaffeesatz Thin"/>
              </a:rPr>
              <a:t>providing </a:t>
            </a:r>
            <a:r>
              <a:rPr lang="en-US" sz="2000" b="0" spc="75" dirty="0">
                <a:latin typeface="Yanone Kaffeesatz Thin"/>
                <a:cs typeface="Yanone Kaffeesatz Thin"/>
              </a:rPr>
              <a:t>tested, </a:t>
            </a:r>
            <a:r>
              <a:rPr lang="en-US" sz="2000" b="0" spc="65" dirty="0">
                <a:latin typeface="Yanone Kaffeesatz Thin"/>
                <a:cs typeface="Yanone Kaffeesatz Thin"/>
              </a:rPr>
              <a:t>proven  </a:t>
            </a:r>
            <a:r>
              <a:rPr lang="en-US" sz="2000" b="0" spc="85" dirty="0">
                <a:latin typeface="Yanone Kaffeesatz Thin"/>
                <a:cs typeface="Yanone Kaffeesatz Thin"/>
              </a:rPr>
              <a:t>development</a:t>
            </a:r>
            <a:r>
              <a:rPr lang="en-US" sz="2000" b="0" spc="190" dirty="0">
                <a:latin typeface="Yanone Kaffeesatz Thin"/>
                <a:cs typeface="Yanone Kaffeesatz Thin"/>
              </a:rPr>
              <a:t> </a:t>
            </a:r>
            <a:r>
              <a:rPr lang="en-US" sz="2000" b="0" spc="85" dirty="0">
                <a:latin typeface="Yanone Kaffeesatz Thin"/>
                <a:cs typeface="Yanone Kaffeesatz Thin"/>
              </a:rPr>
              <a:t>paradigms</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75" dirty="0">
                <a:latin typeface="Yanone Kaffeesatz Thin"/>
                <a:cs typeface="Yanone Kaffeesatz Thin"/>
              </a:rPr>
              <a:t>Help </a:t>
            </a:r>
            <a:r>
              <a:rPr lang="en-US" sz="2000" b="0" spc="50" dirty="0">
                <a:latin typeface="Yanone Kaffeesatz Thin"/>
                <a:cs typeface="Yanone Kaffeesatz Thin"/>
              </a:rPr>
              <a:t>you </a:t>
            </a:r>
            <a:r>
              <a:rPr lang="en-US" sz="2000" b="0" spc="85" dirty="0">
                <a:latin typeface="Yanone Kaffeesatz Thin"/>
                <a:cs typeface="Yanone Kaffeesatz Thin"/>
              </a:rPr>
              <a:t>benefit </a:t>
            </a:r>
            <a:r>
              <a:rPr lang="en-US" sz="2000" b="0" spc="60" dirty="0">
                <a:latin typeface="Yanone Kaffeesatz Thin"/>
                <a:cs typeface="Yanone Kaffeesatz Thin"/>
              </a:rPr>
              <a:t>from </a:t>
            </a:r>
            <a:r>
              <a:rPr lang="en-US" sz="2000" b="0" spc="65" dirty="0">
                <a:latin typeface="Yanone Kaffeesatz Thin"/>
                <a:cs typeface="Yanone Kaffeesatz Thin"/>
              </a:rPr>
              <a:t>the </a:t>
            </a:r>
            <a:r>
              <a:rPr lang="en-US" sz="2000" b="0" spc="80" dirty="0">
                <a:latin typeface="Yanone Kaffeesatz Thin"/>
                <a:cs typeface="Yanone Kaffeesatz Thin"/>
              </a:rPr>
              <a:t>experience </a:t>
            </a:r>
            <a:r>
              <a:rPr lang="en-US" sz="2000" b="0" spc="35" dirty="0">
                <a:latin typeface="Yanone Kaffeesatz Thin"/>
                <a:cs typeface="Yanone Kaffeesatz Thin"/>
              </a:rPr>
              <a:t>of </a:t>
            </a:r>
            <a:r>
              <a:rPr lang="en-US" sz="2000" b="0" spc="75" dirty="0">
                <a:latin typeface="Yanone Kaffeesatz Thin"/>
                <a:cs typeface="Yanone Kaffeesatz Thin"/>
              </a:rPr>
              <a:t>fellow</a:t>
            </a:r>
            <a:r>
              <a:rPr lang="en-US" sz="2000" b="0" spc="335" dirty="0">
                <a:latin typeface="Yanone Kaffeesatz Thin"/>
                <a:cs typeface="Yanone Kaffeesatz Thin"/>
              </a:rPr>
              <a:t> </a:t>
            </a:r>
            <a:r>
              <a:rPr lang="en-US" sz="2000" b="0" spc="95" dirty="0">
                <a:latin typeface="Yanone Kaffeesatz Thin"/>
                <a:cs typeface="Yanone Kaffeesatz Thin"/>
              </a:rPr>
              <a:t>developers</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70" dirty="0">
                <a:latin typeface="Yanone Kaffeesatz Thin"/>
                <a:cs typeface="Yanone Kaffeesatz Thin"/>
              </a:rPr>
              <a:t>Prevent </a:t>
            </a:r>
            <a:r>
              <a:rPr lang="en-US" sz="2000" b="0" spc="75" dirty="0">
                <a:latin typeface="Yanone Kaffeesatz Thin"/>
                <a:cs typeface="Yanone Kaffeesatz Thin"/>
              </a:rPr>
              <a:t>subtle </a:t>
            </a:r>
            <a:r>
              <a:rPr lang="en-US" sz="2000" b="0" spc="80" dirty="0">
                <a:latin typeface="Yanone Kaffeesatz Thin"/>
                <a:cs typeface="Yanone Kaffeesatz Thin"/>
              </a:rPr>
              <a:t>issues </a:t>
            </a:r>
            <a:r>
              <a:rPr lang="en-US" sz="2000" b="0" spc="55" dirty="0">
                <a:latin typeface="Yanone Kaffeesatz Thin"/>
                <a:cs typeface="Yanone Kaffeesatz Thin"/>
              </a:rPr>
              <a:t>that </a:t>
            </a:r>
            <a:r>
              <a:rPr lang="en-US" sz="2000" b="0" spc="60" dirty="0">
                <a:latin typeface="Yanone Kaffeesatz Thin"/>
                <a:cs typeface="Yanone Kaffeesatz Thin"/>
              </a:rPr>
              <a:t>can </a:t>
            </a:r>
            <a:r>
              <a:rPr lang="en-US" sz="2000" b="0" spc="75" dirty="0">
                <a:latin typeface="Yanone Kaffeesatz Thin"/>
                <a:cs typeface="Yanone Kaffeesatz Thin"/>
              </a:rPr>
              <a:t>cause major</a:t>
            </a:r>
            <a:r>
              <a:rPr lang="en-US" sz="2000" b="0" spc="130" dirty="0">
                <a:latin typeface="Yanone Kaffeesatz Thin"/>
                <a:cs typeface="Yanone Kaffeesatz Thin"/>
              </a:rPr>
              <a:t> </a:t>
            </a:r>
            <a:r>
              <a:rPr lang="en-US" sz="2000" b="0" spc="80" dirty="0">
                <a:latin typeface="Yanone Kaffeesatz Thin"/>
                <a:cs typeface="Yanone Kaffeesatz Thin"/>
              </a:rPr>
              <a:t>problems</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65" dirty="0">
                <a:latin typeface="Yanone Kaffeesatz Thin"/>
                <a:cs typeface="Yanone Kaffeesatz Thin"/>
              </a:rPr>
              <a:t>Improve</a:t>
            </a:r>
            <a:r>
              <a:rPr lang="en-US" sz="2000" b="0" spc="200" dirty="0">
                <a:latin typeface="Yanone Kaffeesatz Thin"/>
                <a:cs typeface="Yanone Kaffeesatz Thin"/>
              </a:rPr>
              <a:t> </a:t>
            </a:r>
            <a:r>
              <a:rPr lang="en-US" sz="2000" b="0" spc="70" dirty="0">
                <a:latin typeface="Yanone Kaffeesatz Thin"/>
                <a:cs typeface="Yanone Kaffeesatz Thin"/>
              </a:rPr>
              <a:t>code</a:t>
            </a:r>
            <a:r>
              <a:rPr lang="en-US" sz="2000" b="0" spc="204" dirty="0">
                <a:latin typeface="Yanone Kaffeesatz Thin"/>
                <a:cs typeface="Yanone Kaffeesatz Thin"/>
              </a:rPr>
              <a:t> </a:t>
            </a:r>
            <a:r>
              <a:rPr lang="en-US" sz="2000" b="0" spc="85" dirty="0">
                <a:latin typeface="Yanone Kaffeesatz Thin"/>
                <a:cs typeface="Yanone Kaffeesatz Thin"/>
              </a:rPr>
              <a:t>readability</a:t>
            </a:r>
            <a:r>
              <a:rPr lang="en-US" sz="2000" b="0" spc="204" dirty="0">
                <a:latin typeface="Yanone Kaffeesatz Thin"/>
                <a:cs typeface="Yanone Kaffeesatz Thin"/>
              </a:rPr>
              <a:t> </a:t>
            </a:r>
            <a:r>
              <a:rPr lang="en-US" sz="2000" b="0" spc="55" dirty="0">
                <a:latin typeface="Yanone Kaffeesatz Thin"/>
                <a:cs typeface="Yanone Kaffeesatz Thin"/>
              </a:rPr>
              <a:t>for</a:t>
            </a:r>
            <a:r>
              <a:rPr lang="en-US" sz="2000" b="0" spc="204" dirty="0">
                <a:latin typeface="Yanone Kaffeesatz Thin"/>
                <a:cs typeface="Yanone Kaffeesatz Thin"/>
              </a:rPr>
              <a:t> </a:t>
            </a:r>
            <a:r>
              <a:rPr lang="en-US" sz="2000" b="0" spc="80" dirty="0">
                <a:latin typeface="Yanone Kaffeesatz Thin"/>
                <a:cs typeface="Yanone Kaffeesatz Thin"/>
              </a:rPr>
              <a:t>coders</a:t>
            </a:r>
            <a:r>
              <a:rPr lang="en-US" sz="2000" b="0" spc="204" dirty="0">
                <a:latin typeface="Yanone Kaffeesatz Thin"/>
                <a:cs typeface="Yanone Kaffeesatz Thin"/>
              </a:rPr>
              <a:t> </a:t>
            </a:r>
            <a:r>
              <a:rPr lang="en-US" sz="2000" b="0" spc="65" dirty="0">
                <a:latin typeface="Yanone Kaffeesatz Thin"/>
                <a:cs typeface="Yanone Kaffeesatz Thin"/>
              </a:rPr>
              <a:t>and</a:t>
            </a:r>
            <a:r>
              <a:rPr lang="en-US" sz="2000" b="0" spc="210" dirty="0">
                <a:latin typeface="Yanone Kaffeesatz Thin"/>
                <a:cs typeface="Yanone Kaffeesatz Thin"/>
              </a:rPr>
              <a:t> </a:t>
            </a:r>
            <a:r>
              <a:rPr lang="en-US" sz="2000" b="0" spc="80" dirty="0">
                <a:latin typeface="Yanone Kaffeesatz Thin"/>
                <a:cs typeface="Yanone Kaffeesatz Thin"/>
              </a:rPr>
              <a:t>architects</a:t>
            </a:r>
            <a:r>
              <a:rPr lang="en-US" sz="2000" b="0" spc="200" dirty="0">
                <a:latin typeface="Yanone Kaffeesatz Thin"/>
                <a:cs typeface="Yanone Kaffeesatz Thin"/>
              </a:rPr>
              <a:t> </a:t>
            </a:r>
            <a:r>
              <a:rPr lang="en-US" sz="2000" b="0" spc="85" dirty="0">
                <a:latin typeface="Yanone Kaffeesatz Thin"/>
                <a:cs typeface="Yanone Kaffeesatz Thin"/>
              </a:rPr>
              <a:t>familiar</a:t>
            </a:r>
            <a:r>
              <a:rPr lang="en-US" sz="2000" b="0" spc="200" dirty="0">
                <a:latin typeface="Yanone Kaffeesatz Thin"/>
                <a:cs typeface="Yanone Kaffeesatz Thin"/>
              </a:rPr>
              <a:t> </a:t>
            </a:r>
            <a:r>
              <a:rPr lang="en-US" sz="2000" b="0" spc="70" dirty="0">
                <a:latin typeface="Yanone Kaffeesatz Thin"/>
                <a:cs typeface="Yanone Kaffeesatz Thin"/>
              </a:rPr>
              <a:t>with</a:t>
            </a:r>
            <a:r>
              <a:rPr lang="en-US" sz="2000" b="0" spc="210" dirty="0">
                <a:latin typeface="Yanone Kaffeesatz Thin"/>
                <a:cs typeface="Yanone Kaffeesatz Thin"/>
              </a:rPr>
              <a:t> </a:t>
            </a:r>
            <a:r>
              <a:rPr lang="en-US" sz="2000" b="0" spc="70" dirty="0">
                <a:latin typeface="Yanone Kaffeesatz Thin"/>
                <a:cs typeface="Yanone Kaffeesatz Thin"/>
              </a:rPr>
              <a:t>them</a:t>
            </a:r>
            <a:endParaRPr lang="en-US" sz="2000" dirty="0">
              <a:latin typeface="Yanone Kaffeesatz Thin"/>
              <a:cs typeface="Yanone Kaffeesatz Thin"/>
            </a:endParaRPr>
          </a:p>
          <a:p>
            <a:pPr algn="l" fontAlgn="base"/>
            <a:endParaRPr lang="en-US" sz="1400" b="1" dirty="0">
              <a:latin typeface="var(--font-din)"/>
            </a:endParaRPr>
          </a:p>
          <a:p>
            <a:pPr algn="l" fontAlgn="base"/>
            <a:endParaRPr lang="en-US" sz="1400" b="1" i="0" dirty="0">
              <a:effectLst/>
              <a:latin typeface="var(--font-din)"/>
            </a:endParaRPr>
          </a:p>
          <a:p>
            <a:pPr algn="l" fontAlgn="base"/>
            <a:endParaRPr lang="en-US" sz="1400" b="1" i="0" dirty="0">
              <a:effectLst/>
              <a:latin typeface="var(--font-din)"/>
            </a:endParaRPr>
          </a:p>
        </p:txBody>
      </p:sp>
    </p:spTree>
    <p:extLst>
      <p:ext uri="{BB962C8B-B14F-4D97-AF65-F5344CB8AC3E}">
        <p14:creationId xmlns:p14="http://schemas.microsoft.com/office/powerpoint/2010/main" val="2725832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Composite</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914400"/>
            <a:ext cx="8561705" cy="751488"/>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Composite is a structural design pattern that lets you compose objects into tree structures and then work with these structures as if they were individual objects.</a:t>
            </a:r>
            <a:endParaRPr lang="en-US" sz="1600" dirty="0">
              <a:latin typeface="Carlito"/>
              <a:cs typeface="Carlito"/>
            </a:endParaRPr>
          </a:p>
        </p:txBody>
      </p:sp>
      <p:pic>
        <p:nvPicPr>
          <p:cNvPr id="20482" name="Picture 2" descr="Composite design&amp;nbsp;pattern">
            <a:extLst>
              <a:ext uri="{FF2B5EF4-FFF2-40B4-BE49-F238E27FC236}">
                <a16:creationId xmlns:a16="http://schemas.microsoft.com/office/drawing/2014/main" id="{6E9D6F91-38DF-456E-87E3-1BCAA40F0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905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311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Composite</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944495" y="566822"/>
            <a:ext cx="8561705" cy="3470181"/>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 Problem</a:t>
            </a: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Using the Composite pattern makes sense only when the core model of your app can be represented as a tree.</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For example, imagine that you have two types of objects: Products and Boxes. A Box can contain several Products as well as a number of smaller Boxes. These little Boxes can also hold some Products or even smaller Boxes, and so on.</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Say you decide to create an ordering system that uses these classes. Orders could contain simple products without any wrapping, as well as boxes stuffed with products...and other boxes. How would you determine the total price of such an order?</a:t>
            </a:r>
            <a:endParaRPr lang="en-US" sz="1600" dirty="0">
              <a:latin typeface="Carlito"/>
              <a:cs typeface="Carlito"/>
            </a:endParaRPr>
          </a:p>
        </p:txBody>
      </p:sp>
      <p:pic>
        <p:nvPicPr>
          <p:cNvPr id="22532" name="Picture 4" descr="Structure of a complex order">
            <a:extLst>
              <a:ext uri="{FF2B5EF4-FFF2-40B4-BE49-F238E27FC236}">
                <a16:creationId xmlns:a16="http://schemas.microsoft.com/office/drawing/2014/main" id="{FCBC5CD6-0CBF-48DD-AFD2-12B986FF7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3886200"/>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801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Composite</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944495" y="566822"/>
            <a:ext cx="8561705" cy="2875146"/>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Solution</a:t>
            </a: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The Composite pattern suggests that you work with Products and Boxes through a common interface which declares a method for calculating the total price.</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How would this method work? For a product, it’d simply return the product’s price. For a box, it’d go over each item the box contains, ask its price and then return a total for this box. If one of these items were a smaller box, that box would also start going over its contents and so on, until the prices of all inner components were calculated. A box could even add some extra cost to the final price, such as packaging cost.</a:t>
            </a:r>
            <a:endParaRPr lang="en-US" sz="1600" dirty="0">
              <a:latin typeface="Carlito"/>
              <a:cs typeface="Carlito"/>
            </a:endParaRPr>
          </a:p>
        </p:txBody>
      </p:sp>
      <p:pic>
        <p:nvPicPr>
          <p:cNvPr id="23554" name="Picture 2" descr="Solution suggested by the Composite pattern">
            <a:extLst>
              <a:ext uri="{FF2B5EF4-FFF2-40B4-BE49-F238E27FC236}">
                <a16:creationId xmlns:a16="http://schemas.microsoft.com/office/drawing/2014/main" id="{B9FC643D-6D75-45F5-B88D-3A6FAB7F7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581400"/>
            <a:ext cx="62484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266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BEHAVIORAL PATTERNS</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838200"/>
            <a:ext cx="8561705" cy="5060360"/>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patterns are concerned with algorithms and the assignment of  responsibilities between objects</a:t>
            </a: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class patterns use inheritance to distribute behavior between  classes.</a:t>
            </a: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object patterns use composition rather than inheritance. Some  describe how a group of peer objects cooperate to perform a task that no  single object can carry out by itself.</a:t>
            </a:r>
          </a:p>
          <a:p>
            <a:pPr marL="12700">
              <a:lnSpc>
                <a:spcPct val="100000"/>
              </a:lnSpc>
              <a:spcBef>
                <a:spcPts val="1590"/>
              </a:spcBef>
              <a:buClr>
                <a:srgbClr val="DE8147"/>
              </a:buClr>
              <a:buSzPct val="79166"/>
              <a:tabLst>
                <a:tab pos="354965" algn="l"/>
                <a:tab pos="355600" algn="l"/>
              </a:tabLst>
            </a:pPr>
            <a:endParaRPr lang="en-US" sz="16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Examples:</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Command</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Iterator</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Observer</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Strategy</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MedTech</a:t>
            </a:r>
          </a:p>
        </p:txBody>
      </p:sp>
    </p:spTree>
    <p:extLst>
      <p:ext uri="{BB962C8B-B14F-4D97-AF65-F5344CB8AC3E}">
        <p14:creationId xmlns:p14="http://schemas.microsoft.com/office/powerpoint/2010/main" val="521254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BEHAVIORAL PATTERNS</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838200"/>
            <a:ext cx="8561705" cy="5060360"/>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patterns are concerned with algorithms and the assignment of  responsibilities between objects</a:t>
            </a: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class patterns use inheritance to distribute behavior between  classes.</a:t>
            </a: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object patterns use composition rather than inheritance. Some  describe how a group of peer objects cooperate to perform a task that no  single object can carry out by itself.</a:t>
            </a:r>
          </a:p>
          <a:p>
            <a:pPr marL="12700">
              <a:lnSpc>
                <a:spcPct val="100000"/>
              </a:lnSpc>
              <a:spcBef>
                <a:spcPts val="1590"/>
              </a:spcBef>
              <a:buClr>
                <a:srgbClr val="DE8147"/>
              </a:buClr>
              <a:buSzPct val="79166"/>
              <a:tabLst>
                <a:tab pos="354965" algn="l"/>
                <a:tab pos="355600" algn="l"/>
              </a:tabLst>
            </a:pPr>
            <a:endParaRPr lang="en-US" sz="16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Examples:</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Command</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Iterator</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Observer</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Strategy</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MedTech</a:t>
            </a:r>
          </a:p>
        </p:txBody>
      </p:sp>
    </p:spTree>
    <p:extLst>
      <p:ext uri="{BB962C8B-B14F-4D97-AF65-F5344CB8AC3E}">
        <p14:creationId xmlns:p14="http://schemas.microsoft.com/office/powerpoint/2010/main" val="27656673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Iterator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505267"/>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Iterator is a behavioral design pattern that lets you traverse elements of a collection without exposing its underlying representation (list, stack, tree, etc.).</a:t>
            </a:r>
          </a:p>
        </p:txBody>
      </p:sp>
      <p:pic>
        <p:nvPicPr>
          <p:cNvPr id="24578" name="Picture 2" descr="Iterator design&amp;nbsp;pattern">
            <a:extLst>
              <a:ext uri="{FF2B5EF4-FFF2-40B4-BE49-F238E27FC236}">
                <a16:creationId xmlns:a16="http://schemas.microsoft.com/office/drawing/2014/main" id="{1146341D-EF68-473E-882E-329CF239A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0574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084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Iterator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505267"/>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The main idea of the Iterator pattern is to extract the traversal behavior of a collection into a separate object called an iterator.</a:t>
            </a:r>
          </a:p>
        </p:txBody>
      </p:sp>
      <p:pic>
        <p:nvPicPr>
          <p:cNvPr id="26626" name="Picture 2" descr="Iterators implement various traversal algorithms">
            <a:extLst>
              <a:ext uri="{FF2B5EF4-FFF2-40B4-BE49-F238E27FC236}">
                <a16:creationId xmlns:a16="http://schemas.microsoft.com/office/drawing/2014/main" id="{1DFB2518-8B0E-4A18-942A-C645D9D71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752600"/>
            <a:ext cx="4038600" cy="4745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760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Observer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505267"/>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Observer is a behavioral design pattern that lets you define a subscription mechanism to notify multiple objects about any events that happen to the object they’re observing.</a:t>
            </a:r>
          </a:p>
        </p:txBody>
      </p:sp>
      <p:pic>
        <p:nvPicPr>
          <p:cNvPr id="27650" name="Picture 2" descr="Observer Design&amp;nbsp;Pattern">
            <a:extLst>
              <a:ext uri="{FF2B5EF4-FFF2-40B4-BE49-F238E27FC236}">
                <a16:creationId xmlns:a16="http://schemas.microsoft.com/office/drawing/2014/main" id="{2AD70C6C-8D87-4689-B267-0569703A3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828800"/>
            <a:ext cx="658368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893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Observer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2372444"/>
          </a:xfrm>
          <a:prstGeom prst="rect">
            <a:avLst/>
          </a:prstGeom>
        </p:spPr>
        <p:txBody>
          <a:bodyPr vert="horz" wrap="square" lIns="0" tIns="12700" rIns="0" bIns="0" rtlCol="0">
            <a:spAutoFit/>
          </a:bodyPr>
          <a:lstStyle/>
          <a:p>
            <a:pPr marL="12700">
              <a:spcBef>
                <a:spcPts val="1590"/>
              </a:spcBef>
              <a:buClr>
                <a:srgbClr val="DE8147"/>
              </a:buClr>
              <a:buSzPct val="79166"/>
              <a:tabLst>
                <a:tab pos="354965" algn="l"/>
                <a:tab pos="355600" algn="l"/>
              </a:tabLst>
            </a:pPr>
            <a:r>
              <a:rPr lang="en-US" sz="1000" b="1" i="0" dirty="0">
                <a:solidFill>
                  <a:srgbClr val="444444"/>
                </a:solidFill>
                <a:effectLst/>
                <a:latin typeface="PT Sans"/>
              </a:rPr>
              <a:t>Problem</a:t>
            </a: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Imagine that you have two types of objects: a Customer and a Store. The customer is very interested in a particular brand of product (say, it’s a new model of the iPhone) which should become available in the store very soon.</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customer could visit the store every day and check product availability. But while the product is still </a:t>
            </a:r>
            <a:r>
              <a:rPr lang="en-US" sz="1000" b="0" spc="75" dirty="0" err="1">
                <a:latin typeface="Yanone Kaffeesatz Light"/>
                <a:cs typeface="Yanone Kaffeesatz Light"/>
              </a:rPr>
              <a:t>en</a:t>
            </a:r>
            <a:r>
              <a:rPr lang="en-US" sz="1000" b="0" spc="75" dirty="0">
                <a:latin typeface="Yanone Kaffeesatz Light"/>
                <a:cs typeface="Yanone Kaffeesatz Light"/>
              </a:rPr>
              <a:t> route, most of these trips would be </a:t>
            </a:r>
            <a:r>
              <a:rPr lang="en-US" sz="1000" b="0" spc="75" dirty="0" err="1">
                <a:latin typeface="Yanone Kaffeesatz Light"/>
                <a:cs typeface="Yanone Kaffeesatz Light"/>
              </a:rPr>
              <a:t>pointlessOn</a:t>
            </a:r>
            <a:r>
              <a:rPr lang="en-US" sz="1000" b="0" spc="75" dirty="0">
                <a:latin typeface="Yanone Kaffeesatz Light"/>
                <a:cs typeface="Yanone Kaffeesatz Light"/>
              </a:rPr>
              <a:t> the other hand, the store could send tons of emails (which might be considered spam) to all customers each time a new product becomes available. This would save some customers from endless trips to the store. At the same time, it’d upset other customers who aren’t interested in new products.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It looks like we’ve got a conflict. Either the customer wastes time checking product availability or the store wastes resources notifying the wrong customers..</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p:txBody>
      </p:sp>
      <p:pic>
        <p:nvPicPr>
          <p:cNvPr id="28674" name="Picture 2" descr="Visiting store vs. sending spam">
            <a:extLst>
              <a:ext uri="{FF2B5EF4-FFF2-40B4-BE49-F238E27FC236}">
                <a16:creationId xmlns:a16="http://schemas.microsoft.com/office/drawing/2014/main" id="{7464EEF9-1E40-4ED4-80E3-01DBB415D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717" y="2686834"/>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01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Observer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1" y="685800"/>
            <a:ext cx="7049744" cy="5501506"/>
          </a:xfrm>
          <a:prstGeom prst="rect">
            <a:avLst/>
          </a:prstGeom>
        </p:spPr>
        <p:txBody>
          <a:bodyPr vert="horz" wrap="square" lIns="0" tIns="12700" rIns="0" bIns="0" rtlCol="0">
            <a:spAutoFit/>
          </a:bodyPr>
          <a:lstStyle/>
          <a:p>
            <a:pPr marL="12700">
              <a:spcBef>
                <a:spcPts val="1590"/>
              </a:spcBef>
              <a:buClr>
                <a:srgbClr val="DE8147"/>
              </a:buClr>
              <a:buSzPct val="79166"/>
              <a:tabLst>
                <a:tab pos="354965" algn="l"/>
                <a:tab pos="355600" algn="l"/>
              </a:tabLst>
            </a:pPr>
            <a:r>
              <a:rPr lang="en-US" sz="1000" b="1" i="0" dirty="0">
                <a:solidFill>
                  <a:srgbClr val="444444"/>
                </a:solidFill>
                <a:effectLst/>
                <a:latin typeface="PT Sans"/>
              </a:rPr>
              <a:t>Solution</a:t>
            </a: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object that has some interesting state is often called subject, but since it’s also going to notify other objects about the changes to its state, we’ll call it publisher. All other objects that want to track changes to the publisher’s state are called subscribers.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Observer pattern suggests that you add a subscription mechanism to the publisher class so individual objects can subscribe to or unsubscribe from a stream of events coming from that publisher. Fear not! Everything isn’t as complicated as it sounds. In reality, this mechanism consists of 1) an array field for storing a list of references to subscriber objects and 2) several public methods which allow adding subscribers to and removing them from that list.</a:t>
            </a: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Subscription mechanism</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A subscription mechanism lets individual objects subscribe to event notifications.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Now, whenever an important event happens to the publisher, it goes over its subscribers and calls the specific notification method on their objects.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Real apps might have dozens of different subscriber classes that are interested in tracking events of the same publisher class. You wouldn’t want to couple the publisher to all of those classes. Besides, you might not even know about some of them beforehand if your publisher class is supposed to be used by other people.</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p:txBody>
      </p:sp>
      <p:pic>
        <p:nvPicPr>
          <p:cNvPr id="31748" name="Picture 4" descr="Subscription mechanism">
            <a:extLst>
              <a:ext uri="{FF2B5EF4-FFF2-40B4-BE49-F238E27FC236}">
                <a16:creationId xmlns:a16="http://schemas.microsoft.com/office/drawing/2014/main" id="{00A87751-8E41-4602-9059-7E82F4D46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5" y="2571750"/>
            <a:ext cx="3686175" cy="1411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49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err="1">
                <a:solidFill>
                  <a:schemeClr val="accent1">
                    <a:lumMod val="75000"/>
                  </a:schemeClr>
                </a:solidFill>
                <a:latin typeface="Trebuchet MS"/>
                <a:cs typeface="Trebuchet MS"/>
              </a:rPr>
              <a:t>GoF</a:t>
            </a:r>
            <a:r>
              <a:rPr lang="en-US" sz="2400" dirty="0">
                <a:solidFill>
                  <a:schemeClr val="accent1">
                    <a:lumMod val="75000"/>
                  </a:schemeClr>
                </a:solidFill>
                <a:latin typeface="Trebuchet MS"/>
                <a:cs typeface="Trebuchet MS"/>
              </a:rPr>
              <a:t> Design </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736373"/>
          </a:xfrm>
          <a:prstGeom prst="rect">
            <a:avLst/>
          </a:prstGeom>
        </p:spPr>
        <p:txBody>
          <a:bodyPr vert="horz" wrap="square" lIns="0" tIns="12700" rIns="0" bIns="0" rtlCol="0">
            <a:spAutoFit/>
          </a:bodyPr>
          <a:lstStyle/>
          <a:p>
            <a:pPr algn="l" fontAlgn="base"/>
            <a:r>
              <a:rPr lang="en-US" sz="1400" b="1" i="0" dirty="0">
                <a:effectLst/>
                <a:latin typeface="var(--font-din)"/>
              </a:rPr>
              <a:t>Design Patterns: Definition and Utility</a:t>
            </a:r>
          </a:p>
          <a:p>
            <a:pPr algn="l" fontAlgn="base"/>
            <a:r>
              <a:rPr lang="en-US" sz="1400" b="1" i="0" dirty="0">
                <a:effectLst/>
                <a:latin typeface="var(--font-din)"/>
              </a:rPr>
              <a:t>The Gang of Four are the four authors of the book « Design Patterns:  Elements of Reusable Object-Oriented Software »</a:t>
            </a:r>
          </a:p>
          <a:p>
            <a:pPr algn="l" fontAlgn="base"/>
            <a:r>
              <a:rPr lang="en-US" sz="1400" b="1" i="0" dirty="0">
                <a:effectLst/>
                <a:latin typeface="var(--font-din)"/>
              </a:rPr>
              <a:t>Defined 23 design patterns for recurrent design issues, called </a:t>
            </a:r>
            <a:r>
              <a:rPr lang="en-US" sz="1400" b="1" i="0" dirty="0" err="1">
                <a:effectLst/>
                <a:latin typeface="var(--font-din)"/>
              </a:rPr>
              <a:t>GoF</a:t>
            </a:r>
            <a:r>
              <a:rPr lang="en-US" sz="1400" b="1" i="0" dirty="0">
                <a:effectLst/>
                <a:latin typeface="var(--font-din)"/>
              </a:rPr>
              <a:t>  design patterns</a:t>
            </a:r>
          </a:p>
          <a:p>
            <a:pPr algn="l" fontAlgn="base"/>
            <a:r>
              <a:rPr lang="en-US" sz="1400" b="1" i="0" dirty="0">
                <a:effectLst/>
                <a:latin typeface="var(--font-din)"/>
              </a:rPr>
              <a:t>Classified by purpose:</a:t>
            </a:r>
          </a:p>
          <a:p>
            <a:pPr algn="l" fontAlgn="base"/>
            <a:r>
              <a:rPr lang="en-US" sz="1400" b="1" i="0" dirty="0">
                <a:effectLst/>
                <a:latin typeface="var(--font-din)"/>
              </a:rPr>
              <a:t>Structural : Concerns the composition of classes and objects</a:t>
            </a:r>
          </a:p>
          <a:p>
            <a:pPr algn="l" fontAlgn="base"/>
            <a:r>
              <a:rPr lang="en-US" sz="1400" b="1" i="0" dirty="0">
                <a:effectLst/>
                <a:latin typeface="var(--font-din)"/>
              </a:rPr>
              <a:t>Behavioral : Characterizes the interaction and responsibility of objects and  classes</a:t>
            </a:r>
          </a:p>
          <a:p>
            <a:pPr algn="l" fontAlgn="base"/>
            <a:r>
              <a:rPr lang="en-US" sz="1400" b="1" i="0" dirty="0">
                <a:effectLst/>
                <a:latin typeface="var(--font-din)"/>
              </a:rPr>
              <a:t>Creational : Concerns the creation process of objects and classes</a:t>
            </a:r>
          </a:p>
        </p:txBody>
      </p:sp>
      <p:pic>
        <p:nvPicPr>
          <p:cNvPr id="2050" name="Picture 2" descr="Design Patterns">
            <a:extLst>
              <a:ext uri="{FF2B5EF4-FFF2-40B4-BE49-F238E27FC236}">
                <a16:creationId xmlns:a16="http://schemas.microsoft.com/office/drawing/2014/main" id="{F0C4BCB2-28E5-4B8D-BC2B-6DDEE4C91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585012"/>
            <a:ext cx="5715000" cy="4081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074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Observer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3295774"/>
          </a:xfrm>
          <a:prstGeom prst="rect">
            <a:avLst/>
          </a:prstGeom>
        </p:spPr>
        <p:txBody>
          <a:bodyPr vert="horz" wrap="square" lIns="0" tIns="12700" rIns="0" bIns="0" rtlCol="0">
            <a:spAutoFit/>
          </a:bodyPr>
          <a:lstStyle/>
          <a:p>
            <a:pPr marL="12700">
              <a:spcBef>
                <a:spcPts val="1590"/>
              </a:spcBef>
              <a:buClr>
                <a:srgbClr val="DE8147"/>
              </a:buClr>
              <a:buSzPct val="79166"/>
              <a:tabLst>
                <a:tab pos="354965" algn="l"/>
                <a:tab pos="355600" algn="l"/>
              </a:tabLst>
            </a:pPr>
            <a:r>
              <a:rPr lang="en-US" sz="1000" b="1" i="0" dirty="0">
                <a:solidFill>
                  <a:srgbClr val="444444"/>
                </a:solidFill>
                <a:effectLst/>
                <a:latin typeface="PT Sans"/>
              </a:rPr>
              <a:t>Solution</a:t>
            </a: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That’s why it’s crucial that all subscribers implement the same interface and that the publisher communicates with them only via that interface. This interface should declare the notification method along with a set of parameters that the publisher can use to pass some contextual data along with the notification.</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Notification methods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Publisher notifies subscribers by calling the specific notification method on their objects.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If your app has several different types of publishers and you want to make your subscribers compatible with all of them, you can go even further and make all publishers follow the same interface. This interface would only need to describe a few subscription methods. The interface would allow subscribers to observe publishers’ states without coupling to their concrete classes.</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p:txBody>
      </p:sp>
      <p:pic>
        <p:nvPicPr>
          <p:cNvPr id="29700" name="Picture 4" descr="Notification methods">
            <a:extLst>
              <a:ext uri="{FF2B5EF4-FFF2-40B4-BE49-F238E27FC236}">
                <a16:creationId xmlns:a16="http://schemas.microsoft.com/office/drawing/2014/main" id="{B71284FA-F0A8-4D1E-801A-C892014BE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971800"/>
            <a:ext cx="43815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5573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1133644"/>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State</a:t>
            </a:r>
          </a:p>
          <a:p>
            <a:pPr marL="12700">
              <a:lnSpc>
                <a:spcPct val="100000"/>
              </a:lnSpc>
              <a:spcBef>
                <a:spcPts val="100"/>
              </a:spcBef>
            </a:pPr>
            <a:endParaRPr lang="en-US"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1038746"/>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State is a behavioral design pattern that lets an object alter its behavior when its internal state changes. It appears as if the object changed its class.</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p:txBody>
      </p:sp>
      <p:pic>
        <p:nvPicPr>
          <p:cNvPr id="1026" name="Picture 2" descr="State Design&amp;nbsp;Pattern">
            <a:extLst>
              <a:ext uri="{FF2B5EF4-FFF2-40B4-BE49-F238E27FC236}">
                <a16:creationId xmlns:a16="http://schemas.microsoft.com/office/drawing/2014/main" id="{45DE1162-CCD3-43F9-8732-ED7AA0D2E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524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6705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1133644"/>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State</a:t>
            </a:r>
          </a:p>
          <a:p>
            <a:pPr marL="12700">
              <a:lnSpc>
                <a:spcPct val="100000"/>
              </a:lnSpc>
              <a:spcBef>
                <a:spcPts val="100"/>
              </a:spcBef>
            </a:pPr>
            <a:endParaRPr lang="en-US"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5091137"/>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State pattern is closely related to the concept of a Finite-State Machine.</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Finite-State Machine’</a:t>
            </a: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main idea is that, at any given moment, there’s a finite number of states which a program can be in. Within any unique state, the program behaves differently, and the program can be switched from one state to another instantaneously. However, depending on a current state, the program may or may not switch to certain other states. These switching rules, called transitions, are also finite and predetermined.</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You can also apply this approach to objects. Imagine that we have a Document class. A document can be in one of three states: Draft, Moderation and Published. The publish method of the document works a little bit differently in each state:</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In Draft, it moves the document to moderation.</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In Moderation, it makes the document public, but only if the current user is an </a:t>
            </a:r>
            <a:r>
              <a:rPr lang="en-US" sz="1000" b="0" spc="75" dirty="0" err="1">
                <a:latin typeface="Yanone Kaffeesatz Light"/>
                <a:cs typeface="Yanone Kaffeesatz Light"/>
              </a:rPr>
              <a:t>administrator.In</a:t>
            </a:r>
            <a:r>
              <a:rPr lang="en-US" sz="1000" b="0" spc="75" dirty="0">
                <a:latin typeface="Yanone Kaffeesatz Light"/>
                <a:cs typeface="Yanone Kaffeesatz Light"/>
              </a:rPr>
              <a:t> Published, it doesn’t do anything at all.</a:t>
            </a:r>
          </a:p>
        </p:txBody>
      </p:sp>
      <p:pic>
        <p:nvPicPr>
          <p:cNvPr id="2050" name="Picture 2" descr="Finite-State Machine">
            <a:extLst>
              <a:ext uri="{FF2B5EF4-FFF2-40B4-BE49-F238E27FC236}">
                <a16:creationId xmlns:a16="http://schemas.microsoft.com/office/drawing/2014/main" id="{E90643C5-997F-451E-9D3A-8C293D4CB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984" y="1467568"/>
            <a:ext cx="30480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058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1133644"/>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State</a:t>
            </a:r>
          </a:p>
          <a:p>
            <a:pPr marL="12700">
              <a:lnSpc>
                <a:spcPct val="100000"/>
              </a:lnSpc>
              <a:spcBef>
                <a:spcPts val="100"/>
              </a:spcBef>
            </a:pPr>
            <a:endParaRPr lang="en-US" sz="36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1021AF0F-BFEC-4BE2-B200-FBE632A50B0E}"/>
              </a:ext>
            </a:extLst>
          </p:cNvPr>
          <p:cNvSpPr txBox="1"/>
          <p:nvPr/>
        </p:nvSpPr>
        <p:spPr>
          <a:xfrm>
            <a:off x="3048000" y="685800"/>
            <a:ext cx="8561705" cy="1500411"/>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biggest weakness of a state machine based on conditionals reveals itself once we start adding more and more states and state-dependent behaviors to the Document class. Most methods will contain monstrous conditionals that pick the proper behavior of a method according to the current state. Code like this is very difficult to maintain because any change to the transition logic may require changing state conditionals in every method.</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problem tends to get bigger as a project evolves. It’s quite difficult to predict all possible states and transitions at the design stage. Hence, a lean state machine built with a limited set of conditionals can grow into a bloated mess over time.</a:t>
            </a:r>
          </a:p>
        </p:txBody>
      </p:sp>
      <p:pic>
        <p:nvPicPr>
          <p:cNvPr id="4098" name="Picture 2" descr="Possible states of a document object">
            <a:extLst>
              <a:ext uri="{FF2B5EF4-FFF2-40B4-BE49-F238E27FC236}">
                <a16:creationId xmlns:a16="http://schemas.microsoft.com/office/drawing/2014/main" id="{ADAD4E77-6E2F-4B62-8BEC-4D9D7EF82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438400"/>
            <a:ext cx="5334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472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1133644"/>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State</a:t>
            </a:r>
          </a:p>
          <a:p>
            <a:pPr marL="12700">
              <a:lnSpc>
                <a:spcPct val="100000"/>
              </a:lnSpc>
              <a:spcBef>
                <a:spcPts val="100"/>
              </a:spcBef>
            </a:pPr>
            <a:endParaRPr lang="en-US" sz="36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1021AF0F-BFEC-4BE2-B200-FBE632A50B0E}"/>
              </a:ext>
            </a:extLst>
          </p:cNvPr>
          <p:cNvSpPr txBox="1"/>
          <p:nvPr/>
        </p:nvSpPr>
        <p:spPr>
          <a:xfrm>
            <a:off x="3048000" y="685800"/>
            <a:ext cx="8561705" cy="1192634"/>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State pattern suggests that you create new classes for all possible states of an object and extract all state-specific behaviors into these classes.</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Instead of implementing all behaviors on its own, the original object, called context, stores a reference to one of the state objects that represents its current state, and delegates all the state-related work to that object.</a:t>
            </a:r>
          </a:p>
        </p:txBody>
      </p:sp>
      <p:pic>
        <p:nvPicPr>
          <p:cNvPr id="3074" name="Picture 2" descr="Document delegates the work to a state object">
            <a:extLst>
              <a:ext uri="{FF2B5EF4-FFF2-40B4-BE49-F238E27FC236}">
                <a16:creationId xmlns:a16="http://schemas.microsoft.com/office/drawing/2014/main" id="{E6542904-562A-45CC-B0D3-9CE4C733B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905000"/>
            <a:ext cx="4667250"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3">
            <a:extLst>
              <a:ext uri="{FF2B5EF4-FFF2-40B4-BE49-F238E27FC236}">
                <a16:creationId xmlns:a16="http://schemas.microsoft.com/office/drawing/2014/main" id="{DB4476DC-72E5-4AC8-A678-55F9562E3176}"/>
              </a:ext>
            </a:extLst>
          </p:cNvPr>
          <p:cNvSpPr txBox="1"/>
          <p:nvPr/>
        </p:nvSpPr>
        <p:spPr>
          <a:xfrm>
            <a:off x="3047999" y="5105400"/>
            <a:ext cx="8561705" cy="833562"/>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To transition the context into another state, replace the active state object with another object that represents that new state. This is possible only if all state classes follow the same interface and the context itself works with these objects through that interface.</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This structure may look similar to the Strategy pattern, but there’s one key difference. In the State pattern, the particular states may be aware of each other and initiate transitions from one state to another, whereas strategies almost never know about each other.</a:t>
            </a:r>
          </a:p>
        </p:txBody>
      </p:sp>
    </p:spTree>
    <p:extLst>
      <p:ext uri="{BB962C8B-B14F-4D97-AF65-F5344CB8AC3E}">
        <p14:creationId xmlns:p14="http://schemas.microsoft.com/office/powerpoint/2010/main" val="4142278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Visitor</a:t>
            </a:r>
          </a:p>
        </p:txBody>
      </p:sp>
      <p:sp>
        <p:nvSpPr>
          <p:cNvPr id="5" name="object 3">
            <a:extLst>
              <a:ext uri="{FF2B5EF4-FFF2-40B4-BE49-F238E27FC236}">
                <a16:creationId xmlns:a16="http://schemas.microsoft.com/office/drawing/2014/main" id="{1021AF0F-BFEC-4BE2-B200-FBE632A50B0E}"/>
              </a:ext>
            </a:extLst>
          </p:cNvPr>
          <p:cNvSpPr txBox="1"/>
          <p:nvPr/>
        </p:nvSpPr>
        <p:spPr>
          <a:xfrm>
            <a:off x="3048000" y="685800"/>
            <a:ext cx="8561705" cy="320601"/>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Visitor design pattern is one of the behavioral design patterns. It is used when we have to perform an operation on a group of similar kind of Objects. With the help of visitor pattern, we can move the operational logic from the objects to another class.</a:t>
            </a:r>
          </a:p>
        </p:txBody>
      </p:sp>
      <p:pic>
        <p:nvPicPr>
          <p:cNvPr id="7170" name="Picture 2" descr="Visitor Design&amp;nbsp;Pattern">
            <a:extLst>
              <a:ext uri="{FF2B5EF4-FFF2-40B4-BE49-F238E27FC236}">
                <a16:creationId xmlns:a16="http://schemas.microsoft.com/office/drawing/2014/main" id="{94CDFC66-5269-4543-8B2A-70D8D10FD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112062"/>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3">
            <a:extLst>
              <a:ext uri="{FF2B5EF4-FFF2-40B4-BE49-F238E27FC236}">
                <a16:creationId xmlns:a16="http://schemas.microsoft.com/office/drawing/2014/main" id="{C8D294DB-FF36-4AB9-BDBA-F9C6FFFFFBBB}"/>
              </a:ext>
            </a:extLst>
          </p:cNvPr>
          <p:cNvSpPr txBox="1"/>
          <p:nvPr/>
        </p:nvSpPr>
        <p:spPr>
          <a:xfrm>
            <a:off x="3083511" y="5334000"/>
            <a:ext cx="8561705" cy="525785"/>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a method called Visit() which is implemented by the visitor and is called for every element in the data structure</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visitable classes providing Accept() methods that accept a visitor</a:t>
            </a:r>
          </a:p>
        </p:txBody>
      </p:sp>
    </p:spTree>
    <p:extLst>
      <p:ext uri="{BB962C8B-B14F-4D97-AF65-F5344CB8AC3E}">
        <p14:creationId xmlns:p14="http://schemas.microsoft.com/office/powerpoint/2010/main" val="3354586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Strategy</a:t>
            </a:r>
          </a:p>
        </p:txBody>
      </p:sp>
      <p:sp>
        <p:nvSpPr>
          <p:cNvPr id="5" name="object 3">
            <a:extLst>
              <a:ext uri="{FF2B5EF4-FFF2-40B4-BE49-F238E27FC236}">
                <a16:creationId xmlns:a16="http://schemas.microsoft.com/office/drawing/2014/main" id="{1021AF0F-BFEC-4BE2-B200-FBE632A50B0E}"/>
              </a:ext>
            </a:extLst>
          </p:cNvPr>
          <p:cNvSpPr txBox="1"/>
          <p:nvPr/>
        </p:nvSpPr>
        <p:spPr>
          <a:xfrm>
            <a:off x="3048000" y="685800"/>
            <a:ext cx="8561705" cy="320601"/>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Strategy is a behavioral design pattern that lets you define a family of algorithms, put each of them into a separate class, and make their objects interchangeable.</a:t>
            </a:r>
          </a:p>
        </p:txBody>
      </p:sp>
      <p:pic>
        <p:nvPicPr>
          <p:cNvPr id="8194" name="Picture 2" descr="Strategy design&amp;nbsp;pattern">
            <a:extLst>
              <a:ext uri="{FF2B5EF4-FFF2-40B4-BE49-F238E27FC236}">
                <a16:creationId xmlns:a16="http://schemas.microsoft.com/office/drawing/2014/main" id="{DC25C7C7-84F5-4E2D-9419-772A4F927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5799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MVC</a:t>
            </a:r>
          </a:p>
        </p:txBody>
      </p:sp>
      <p:sp>
        <p:nvSpPr>
          <p:cNvPr id="5" name="object 3">
            <a:extLst>
              <a:ext uri="{FF2B5EF4-FFF2-40B4-BE49-F238E27FC236}">
                <a16:creationId xmlns:a16="http://schemas.microsoft.com/office/drawing/2014/main" id="{1021AF0F-BFEC-4BE2-B200-FBE632A50B0E}"/>
              </a:ext>
            </a:extLst>
          </p:cNvPr>
          <p:cNvSpPr txBox="1"/>
          <p:nvPr/>
        </p:nvSpPr>
        <p:spPr>
          <a:xfrm>
            <a:off x="3048000" y="685800"/>
            <a:ext cx="8561705" cy="679673"/>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Model View Controller (MVC) design pattern specifies that an application consist of a data model, presentation information, and control information. The pattern requires that each of these be separated into different objects.</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p:txBody>
      </p:sp>
      <p:pic>
        <p:nvPicPr>
          <p:cNvPr id="9218" name="Picture 2" descr="A Beginner's guide to Ruby on Rails MVC (Model View Controller) Pattern |  Hacker Noon">
            <a:extLst>
              <a:ext uri="{FF2B5EF4-FFF2-40B4-BE49-F238E27FC236}">
                <a16:creationId xmlns:a16="http://schemas.microsoft.com/office/drawing/2014/main" id="{8E69F80A-32CE-48A3-8E14-1D15DB735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178036"/>
            <a:ext cx="6934200" cy="3768587"/>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3">
            <a:extLst>
              <a:ext uri="{FF2B5EF4-FFF2-40B4-BE49-F238E27FC236}">
                <a16:creationId xmlns:a16="http://schemas.microsoft.com/office/drawing/2014/main" id="{10A9FB29-1B44-4C4F-9074-53859638957B}"/>
              </a:ext>
            </a:extLst>
          </p:cNvPr>
          <p:cNvSpPr txBox="1"/>
          <p:nvPr/>
        </p:nvSpPr>
        <p:spPr>
          <a:xfrm>
            <a:off x="3200717" y="5438859"/>
            <a:ext cx="8561705" cy="884858"/>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Multiple developers can work simultaneously on the model, controller and views.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MVC enables logical grouping of related actions on a controller together. The views for a specific model are also grouped together.</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Models can have multiple views.</a:t>
            </a:r>
          </a:p>
        </p:txBody>
      </p:sp>
    </p:spTree>
    <p:extLst>
      <p:ext uri="{BB962C8B-B14F-4D97-AF65-F5344CB8AC3E}">
        <p14:creationId xmlns:p14="http://schemas.microsoft.com/office/powerpoint/2010/main" val="689753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355481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hlinkClick r:id="rId2"/>
              </a:rPr>
              <a:t>https://www2.slideshare.net/LiliaSfaxi/software-engineering-chp4-design-patterns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3"/>
              </a:rPr>
              <a:t>https://www.journaldev.com/1377/java-singleton-design-pattern-best-practices-examples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6BE384C9-8636-A3B4-02A9-75C0CACFDA1D}"/>
              </a:ext>
            </a:extLst>
          </p:cNvPr>
          <p:cNvPicPr>
            <a:picLocks noChangeAspect="1"/>
          </p:cNvPicPr>
          <p:nvPr/>
        </p:nvPicPr>
        <p:blipFill>
          <a:blip r:embed="rId2"/>
          <a:stretch>
            <a:fillRect/>
          </a:stretch>
        </p:blipFill>
        <p:spPr>
          <a:xfrm>
            <a:off x="1676400" y="685800"/>
            <a:ext cx="9807790" cy="5784081"/>
          </a:xfrm>
          <a:prstGeom prst="rect">
            <a:avLst/>
          </a:prstGeom>
        </p:spPr>
      </p:pic>
    </p:spTree>
    <p:extLst>
      <p:ext uri="{BB962C8B-B14F-4D97-AF65-F5344CB8AC3E}">
        <p14:creationId xmlns:p14="http://schemas.microsoft.com/office/powerpoint/2010/main" val="341554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F7AC9FE3-15D4-1089-AA62-2B88810C0585}"/>
              </a:ext>
            </a:extLst>
          </p:cNvPr>
          <p:cNvPicPr>
            <a:picLocks noChangeAspect="1"/>
          </p:cNvPicPr>
          <p:nvPr/>
        </p:nvPicPr>
        <p:blipFill>
          <a:blip r:embed="rId2"/>
          <a:stretch>
            <a:fillRect/>
          </a:stretch>
        </p:blipFill>
        <p:spPr>
          <a:xfrm>
            <a:off x="2514600" y="40837"/>
            <a:ext cx="7620000" cy="6776325"/>
          </a:xfrm>
          <a:prstGeom prst="rect">
            <a:avLst/>
          </a:prstGeom>
        </p:spPr>
      </p:pic>
    </p:spTree>
    <p:extLst>
      <p:ext uri="{BB962C8B-B14F-4D97-AF65-F5344CB8AC3E}">
        <p14:creationId xmlns:p14="http://schemas.microsoft.com/office/powerpoint/2010/main" val="2172018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2643FE12-716F-39BA-EF4B-89228942A865}"/>
              </a:ext>
            </a:extLst>
          </p:cNvPr>
          <p:cNvPicPr>
            <a:picLocks noChangeAspect="1"/>
          </p:cNvPicPr>
          <p:nvPr/>
        </p:nvPicPr>
        <p:blipFill>
          <a:blip r:embed="rId2"/>
          <a:stretch>
            <a:fillRect/>
          </a:stretch>
        </p:blipFill>
        <p:spPr>
          <a:xfrm>
            <a:off x="3505200" y="914400"/>
            <a:ext cx="6991772" cy="2015559"/>
          </a:xfrm>
          <a:prstGeom prst="rect">
            <a:avLst/>
          </a:prstGeom>
        </p:spPr>
      </p:pic>
      <p:pic>
        <p:nvPicPr>
          <p:cNvPr id="8" name="תמונה 7">
            <a:extLst>
              <a:ext uri="{FF2B5EF4-FFF2-40B4-BE49-F238E27FC236}">
                <a16:creationId xmlns:a16="http://schemas.microsoft.com/office/drawing/2014/main" id="{AC890889-03BC-2AEB-BB84-8003FCDB85ED}"/>
              </a:ext>
            </a:extLst>
          </p:cNvPr>
          <p:cNvPicPr>
            <a:picLocks noChangeAspect="1"/>
          </p:cNvPicPr>
          <p:nvPr/>
        </p:nvPicPr>
        <p:blipFill>
          <a:blip r:embed="rId3"/>
          <a:stretch>
            <a:fillRect/>
          </a:stretch>
        </p:blipFill>
        <p:spPr>
          <a:xfrm>
            <a:off x="3505200" y="2929959"/>
            <a:ext cx="6991772" cy="1179449"/>
          </a:xfrm>
          <a:prstGeom prst="rect">
            <a:avLst/>
          </a:prstGeom>
        </p:spPr>
      </p:pic>
    </p:spTree>
    <p:extLst>
      <p:ext uri="{BB962C8B-B14F-4D97-AF65-F5344CB8AC3E}">
        <p14:creationId xmlns:p14="http://schemas.microsoft.com/office/powerpoint/2010/main" val="361596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4AE05DAF-ABB6-5663-EC77-1FAF42B62C8E}"/>
              </a:ext>
            </a:extLst>
          </p:cNvPr>
          <p:cNvPicPr>
            <a:picLocks noChangeAspect="1"/>
          </p:cNvPicPr>
          <p:nvPr/>
        </p:nvPicPr>
        <p:blipFill>
          <a:blip r:embed="rId2"/>
          <a:stretch>
            <a:fillRect/>
          </a:stretch>
        </p:blipFill>
        <p:spPr>
          <a:xfrm>
            <a:off x="2895600" y="990600"/>
            <a:ext cx="8605470" cy="4572000"/>
          </a:xfrm>
          <a:prstGeom prst="rect">
            <a:avLst/>
          </a:prstGeom>
        </p:spPr>
      </p:pic>
    </p:spTree>
    <p:extLst>
      <p:ext uri="{BB962C8B-B14F-4D97-AF65-F5344CB8AC3E}">
        <p14:creationId xmlns:p14="http://schemas.microsoft.com/office/powerpoint/2010/main" val="3288051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4814</TotalTime>
  <Words>3531</Words>
  <Application>Microsoft Office PowerPoint</Application>
  <PresentationFormat>מסך רחב</PresentationFormat>
  <Paragraphs>284</Paragraphs>
  <Slides>58</Slides>
  <Notes>0</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58</vt:i4>
      </vt:variant>
    </vt:vector>
  </HeadingPairs>
  <TitlesOfParts>
    <vt:vector size="68" baseType="lpstr">
      <vt:lpstr>Arial</vt:lpstr>
      <vt:lpstr>Arial Black</vt:lpstr>
      <vt:lpstr>Carlito</vt:lpstr>
      <vt:lpstr>Corbel</vt:lpstr>
      <vt:lpstr>PT Sans</vt:lpstr>
      <vt:lpstr>Trebuchet MS</vt:lpstr>
      <vt:lpstr>var(--font-din)</vt:lpstr>
      <vt:lpstr>Yanone Kaffeesatz Light</vt:lpstr>
      <vt:lpstr>Yanone Kaffeesatz Thin</vt:lpstr>
      <vt:lpstr>Theme1</vt:lpstr>
      <vt:lpstr>  תכנות מונחה עצמים  תרגול     8 </vt:lpstr>
      <vt:lpstr>נושאים להיום</vt:lpstr>
      <vt:lpstr>Design Patterns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Netanel Levine</cp:lastModifiedBy>
  <cp:revision>71</cp:revision>
  <dcterms:created xsi:type="dcterms:W3CDTF">2020-11-10T22:23:29Z</dcterms:created>
  <dcterms:modified xsi:type="dcterms:W3CDTF">2022-12-12T17:19:59Z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