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89" r:id="rId4"/>
    <p:sldId id="390" r:id="rId5"/>
    <p:sldId id="391" r:id="rId6"/>
    <p:sldId id="392" r:id="rId7"/>
    <p:sldId id="395" r:id="rId8"/>
    <p:sldId id="398" r:id="rId9"/>
    <p:sldId id="396" r:id="rId10"/>
    <p:sldId id="357" r:id="rId11"/>
    <p:sldId id="356" r:id="rId12"/>
    <p:sldId id="361" r:id="rId13"/>
    <p:sldId id="362" r:id="rId14"/>
    <p:sldId id="363" r:id="rId15"/>
    <p:sldId id="364" r:id="rId16"/>
    <p:sldId id="371" r:id="rId17"/>
    <p:sldId id="372" r:id="rId18"/>
    <p:sldId id="373" r:id="rId19"/>
    <p:sldId id="375" r:id="rId20"/>
    <p:sldId id="376" r:id="rId21"/>
    <p:sldId id="378" r:id="rId22"/>
    <p:sldId id="380" r:id="rId23"/>
    <p:sldId id="386" r:id="rId24"/>
    <p:sldId id="385" r:id="rId25"/>
    <p:sldId id="384" r:id="rId26"/>
    <p:sldId id="400"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383" r:id="rId41"/>
    <p:sldId id="366" r:id="rId4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713" autoAdjust="0"/>
  </p:normalViewPr>
  <p:slideViewPr>
    <p:cSldViewPr>
      <p:cViewPr varScale="1">
        <p:scale>
          <a:sx n="82" d="100"/>
          <a:sy n="82" d="100"/>
        </p:scale>
        <p:origin x="71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12/5/2022</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 Id="rId4" Type="http://schemas.openxmlformats.org/officeDocument/2006/relationships/hyperlink" Target="https://www.slideshare.net/alexmiller/java-concurrency-idio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he-IL" dirty="0"/>
              <a:t> 7</a:t>
            </a:r>
            <a:r>
              <a:rPr lang="en-US" dirty="0"/>
              <a:t> </a:t>
            </a:r>
            <a:endParaRPr lang="he-IL" dirty="0"/>
          </a:p>
        </p:txBody>
      </p:sp>
      <p:sp>
        <p:nvSpPr>
          <p:cNvPr id="6" name="תיבת טקסט 5">
            <a:extLst>
              <a:ext uri="{FF2B5EF4-FFF2-40B4-BE49-F238E27FC236}">
                <a16:creationId xmlns:a16="http://schemas.microsoft.com/office/drawing/2014/main" id="{F38CEE80-8F5B-3D15-96D3-176BCC7BAE49}"/>
              </a:ext>
            </a:extLst>
          </p:cNvPr>
          <p:cNvSpPr txBox="1"/>
          <p:nvPr/>
        </p:nvSpPr>
        <p:spPr>
          <a:xfrm>
            <a:off x="6360243" y="4648200"/>
            <a:ext cx="5105399" cy="646331"/>
          </a:xfrm>
          <a:prstGeom prst="rect">
            <a:avLst/>
          </a:prstGeom>
          <a:noFill/>
        </p:spPr>
        <p:txBody>
          <a:bodyPr wrap="square" rtlCol="0">
            <a:spAutoFit/>
          </a:bodyPr>
          <a:lstStyle/>
          <a:p>
            <a:pPr algn="r"/>
            <a:r>
              <a:rPr lang="en-US" dirty="0"/>
              <a:t>Netanel.levine@msmail.ariel.ac.il </a:t>
            </a:r>
            <a:r>
              <a:rPr lang="he-IL" dirty="0"/>
              <a:t>מייל:</a:t>
            </a:r>
          </a:p>
          <a:p>
            <a:pPr algn="r"/>
            <a:r>
              <a:rPr lang="he-IL" dirty="0"/>
              <a:t>נערך ע"י: נתנאל לוין</a:t>
            </a:r>
            <a:endParaRPr lang="en-IL" dirty="0"/>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428065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If your class is intended to be executed as a thread then you can achieve this by implementing a Runnable interface. You will need to follow three basic steps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As a first step, you need to implement a run() method provided by a Runnable interface. This method provides an entry point for the thread and you will put your complete business logic inside this method. Following is a simple syntax of the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 void </a:t>
            </a:r>
            <a:r>
              <a:rPr lang="en-US" sz="1200" b="1" dirty="0">
                <a:latin typeface="Arial Black" panose="020B0A04020102020204" pitchFamily="34" charset="0"/>
                <a:cs typeface="Arial"/>
              </a:rPr>
              <a:t>run( )</a:t>
            </a:r>
            <a:r>
              <a:rPr lang="he-IL" sz="1200" b="1" dirty="0">
                <a:latin typeface="Arial Black" panose="020B0A04020102020204" pitchFamily="34" charset="0"/>
                <a:cs typeface="Arial"/>
              </a:rPr>
              <a:t>;</a:t>
            </a:r>
            <a:endParaRPr lang="en-US" sz="1200" b="1" dirty="0">
              <a:latin typeface="Arial Black" panose="020B0A04020102020204" pitchFamily="34" charset="0"/>
              <a:cs typeface="Arial"/>
            </a:endParaRPr>
          </a:p>
          <a:p>
            <a:pPr marL="355600" marR="5080" indent="-342900">
              <a:spcBef>
                <a:spcPts val="100"/>
              </a:spcBef>
            </a:pPr>
            <a:endParaRPr lang="he-IL"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As a second step, you will instantiate a Thread object using the following constructor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Thread(Runnable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String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a:t>
            </a:r>
          </a:p>
          <a:p>
            <a:pPr marL="355600" marR="5080" indent="-342900">
              <a:spcBef>
                <a:spcPts val="100"/>
              </a:spcBef>
            </a:pPr>
            <a:r>
              <a:rPr lang="en-US" sz="1200" b="1" dirty="0">
                <a:latin typeface="Arial Black" panose="020B0A04020102020204" pitchFamily="34" charset="0"/>
                <a:cs typeface="Arial"/>
              </a:rPr>
              <a:t>Where,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is an instance of a class that implements the Runnable interface and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 is the name given to the new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3</a:t>
            </a:r>
          </a:p>
          <a:p>
            <a:pPr marL="355600" marR="5080" indent="-342900">
              <a:spcBef>
                <a:spcPts val="100"/>
              </a:spcBef>
            </a:pPr>
            <a:r>
              <a:rPr lang="en-US" sz="1200" b="1" dirty="0">
                <a:latin typeface="Arial Black" panose="020B0A04020102020204" pitchFamily="34" charset="0"/>
                <a:cs typeface="Arial"/>
              </a:rPr>
              <a:t>Once a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a:t>
            </a:r>
          </a:p>
        </p:txBody>
      </p:sp>
    </p:spTree>
    <p:extLst>
      <p:ext uri="{BB962C8B-B14F-4D97-AF65-F5344CB8AC3E}">
        <p14:creationId xmlns:p14="http://schemas.microsoft.com/office/powerpoint/2010/main" val="23678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p>
          <a:p>
            <a:pPr marL="12700">
              <a:lnSpc>
                <a:spcPct val="100000"/>
              </a:lnSpc>
              <a:spcBef>
                <a:spcPts val="100"/>
              </a:spcBef>
            </a:pP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90600"/>
            <a:ext cx="8561705" cy="30957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Create a Thread by Extending a Thread Class</a:t>
            </a:r>
          </a:p>
          <a:p>
            <a:pPr marL="355600" marR="5080" indent="-342900">
              <a:spcBef>
                <a:spcPts val="100"/>
              </a:spcBef>
            </a:pPr>
            <a:r>
              <a:rPr lang="en-US" sz="1200" b="1" dirty="0">
                <a:latin typeface="Arial Black" panose="020B0A04020102020204" pitchFamily="34" charset="0"/>
                <a:cs typeface="Arial"/>
              </a:rPr>
              <a:t>The second way to create a thread is to create a new class that extends Thread class using the following two simple steps. This approach provides more flexibility in handling multiple threads created using available methods in Thread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You will need to override run( ) method available in Thread class. This method provides an entry point for the thread and you will put your complete business logic inside this method. Following is a simple syntax of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a:t>
            </a:r>
            <a:r>
              <a:rPr lang="en-US" sz="1200" b="1" dirty="0">
                <a:latin typeface="Arial Black" panose="020B0A04020102020204" pitchFamily="34" charset="0"/>
                <a:cs typeface="Arial"/>
              </a:rPr>
              <a:t> void run( )</a:t>
            </a: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Once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 );</a:t>
            </a:r>
          </a:p>
        </p:txBody>
      </p:sp>
    </p:spTree>
    <p:extLst>
      <p:ext uri="{BB962C8B-B14F-4D97-AF65-F5344CB8AC3E}">
        <p14:creationId xmlns:p14="http://schemas.microsoft.com/office/powerpoint/2010/main" val="11338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Inter-thread Communication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What is Polling and what are problems with it?</a:t>
            </a:r>
            <a:br>
              <a:rPr lang="en-US" sz="1400" b="0" i="0" dirty="0">
                <a:effectLst/>
                <a:latin typeface="var(--font-din)"/>
              </a:rPr>
            </a:br>
            <a:r>
              <a:rPr lang="en-US" sz="1400" b="0" i="0" dirty="0">
                <a:effectLst/>
                <a:latin typeface="var(--font-din)"/>
              </a:rPr>
              <a:t>The process of testing a condition repeatedly till it becomes true is known as polling.</a:t>
            </a:r>
          </a:p>
          <a:p>
            <a:pPr algn="l" fontAlgn="base"/>
            <a:r>
              <a:rPr lang="en-US" sz="1400" b="0" i="0" dirty="0">
                <a:effectLst/>
                <a:latin typeface="var(--font-din)"/>
              </a:rPr>
              <a:t>Polling is usually implemented with the help of loops to check whether a particular condition is true or not. If it is true, certain action is taken. This waste many CPU cycles and makes the implementation inefficient.</a:t>
            </a:r>
            <a:br>
              <a:rPr lang="en-US" sz="1400" b="0" i="0" dirty="0">
                <a:effectLst/>
                <a:latin typeface="var(--font-din)"/>
              </a:rPr>
            </a:br>
            <a:r>
              <a:rPr lang="en-US" sz="1400" b="0" i="0" dirty="0">
                <a:effectLst/>
                <a:latin typeface="var(--font-din)"/>
              </a:rPr>
              <a:t>For example, in a classic queuing problem where one thread is producing data and other is consuming it.</a:t>
            </a:r>
          </a:p>
          <a:p>
            <a:pPr algn="l" fontAlgn="base"/>
            <a:r>
              <a:rPr lang="en-US" sz="1400" b="1" i="0" dirty="0">
                <a:effectLst/>
                <a:latin typeface="var(--font-din)"/>
              </a:rPr>
              <a:t>How Java multi threading tackles this problem?</a:t>
            </a:r>
            <a:br>
              <a:rPr lang="en-US" sz="1400" b="0" i="0" dirty="0">
                <a:effectLst/>
                <a:latin typeface="var(--font-din)"/>
              </a:rPr>
            </a:br>
            <a:r>
              <a:rPr lang="en-US" sz="1400" b="0" i="0" dirty="0">
                <a:effectLst/>
                <a:latin typeface="var(--font-din)"/>
              </a:rPr>
              <a:t>To avoid polling, Java uses three methods, namely, </a:t>
            </a:r>
            <a:r>
              <a:rPr lang="en-US" sz="1400" b="1" i="0" dirty="0">
                <a:effectLst/>
                <a:latin typeface="var(--font-din)"/>
              </a:rPr>
              <a:t>wait(), notify() and </a:t>
            </a:r>
            <a:r>
              <a:rPr lang="en-US" sz="1400" b="1" i="0" dirty="0" err="1">
                <a:effectLst/>
                <a:latin typeface="var(--font-din)"/>
              </a:rPr>
              <a:t>notifyAll</a:t>
            </a:r>
            <a:r>
              <a:rPr lang="en-US" sz="1400" b="1" i="0" dirty="0">
                <a:effectLst/>
                <a:latin typeface="var(--font-din)"/>
              </a:rPr>
              <a:t>().</a:t>
            </a:r>
            <a:br>
              <a:rPr lang="en-US" sz="1400" b="0" i="0" dirty="0">
                <a:effectLst/>
                <a:latin typeface="var(--font-din)"/>
              </a:rPr>
            </a:br>
            <a:r>
              <a:rPr lang="en-US" sz="1400" b="0" i="0" dirty="0">
                <a:effectLst/>
                <a:latin typeface="var(--font-din)"/>
              </a:rPr>
              <a:t>All these methods belong to object class as final so that all classes have them. They must be used within a synchronized block only.</a:t>
            </a:r>
          </a:p>
          <a:p>
            <a:pPr algn="l" fontAlgn="base">
              <a:buFont typeface="Arial" panose="020B0604020202020204" pitchFamily="34" charset="0"/>
              <a:buChar char="•"/>
            </a:pPr>
            <a:r>
              <a:rPr lang="en-US" sz="1400" b="1" i="0" dirty="0">
                <a:effectLst/>
                <a:latin typeface="var(--font-din)"/>
              </a:rPr>
              <a:t>wait()-</a:t>
            </a:r>
            <a:r>
              <a:rPr lang="en-US" sz="1400" b="0" i="0" dirty="0">
                <a:effectLst/>
                <a:latin typeface="var(--font-din)"/>
              </a:rPr>
              <a:t>It tells the calling thread to give up the lock and go to sleep until some other thread enters the same monitor and calls notify().</a:t>
            </a:r>
          </a:p>
          <a:p>
            <a:pPr algn="l" fontAlgn="base">
              <a:buFont typeface="Arial" panose="020B0604020202020204" pitchFamily="34" charset="0"/>
              <a:buChar char="•"/>
            </a:pPr>
            <a:r>
              <a:rPr lang="en-US" sz="1400" b="1" i="0" dirty="0">
                <a:effectLst/>
                <a:latin typeface="var(--font-din)"/>
              </a:rPr>
              <a:t>notify()-</a:t>
            </a:r>
            <a:r>
              <a:rPr lang="en-US" sz="1400" b="0" i="0" dirty="0">
                <a:effectLst/>
                <a:latin typeface="var(--font-din)"/>
              </a:rPr>
              <a:t>It wakes up one single thread that called wait() on the same object. It should be noted that calling notify() does not actually give up a lock on a resource.</a:t>
            </a:r>
          </a:p>
          <a:p>
            <a:pPr algn="l" fontAlgn="base">
              <a:buFont typeface="Arial" panose="020B0604020202020204" pitchFamily="34" charset="0"/>
              <a:buChar char="•"/>
            </a:pPr>
            <a:r>
              <a:rPr lang="en-US" sz="1400" b="1" i="0" dirty="0" err="1">
                <a:effectLst/>
                <a:latin typeface="var(--font-din)"/>
              </a:rPr>
              <a:t>notifyAll</a:t>
            </a:r>
            <a:r>
              <a:rPr lang="en-US" sz="1400" b="1" i="0" dirty="0">
                <a:effectLst/>
                <a:latin typeface="var(--font-din)"/>
              </a:rPr>
              <a:t>()-</a:t>
            </a:r>
            <a:r>
              <a:rPr lang="en-US" sz="1400" b="0" i="0" dirty="0">
                <a:effectLst/>
                <a:latin typeface="var(--font-din)"/>
              </a:rPr>
              <a:t>It wakes up all the threads that called wait() on the same object.</a:t>
            </a:r>
          </a:p>
        </p:txBody>
      </p:sp>
    </p:spTree>
    <p:extLst>
      <p:ext uri="{BB962C8B-B14F-4D97-AF65-F5344CB8AC3E}">
        <p14:creationId xmlns:p14="http://schemas.microsoft.com/office/powerpoint/2010/main" val="2698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400115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Thread life cycle </a:t>
            </a:r>
          </a:p>
          <a:p>
            <a:pPr algn="l" rtl="0"/>
            <a:r>
              <a:rPr lang="en-US" dirty="0"/>
              <a:t>Create a Thread </a:t>
            </a:r>
          </a:p>
          <a:p>
            <a:pPr algn="l" rtl="0"/>
            <a:r>
              <a:rPr lang="en-US" dirty="0"/>
              <a:t>Object functions : join , wait and notify </a:t>
            </a:r>
            <a:endParaRPr lang="he-IL" dirty="0"/>
          </a:p>
          <a:p>
            <a:pPr algn="l" rtl="0"/>
            <a:r>
              <a:rPr lang="en-US" spc="-5" dirty="0"/>
              <a:t>Producer consumer.</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852863" y="6186377"/>
            <a:ext cx="1393810" cy="3430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86971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98957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21504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0438F8A1-762C-1A28-D054-95151A1AB430}"/>
              </a:ext>
            </a:extLst>
          </p:cNvPr>
          <p:cNvPicPr>
            <a:picLocks noChangeAspect="1"/>
          </p:cNvPicPr>
          <p:nvPr/>
        </p:nvPicPr>
        <p:blipFill>
          <a:blip r:embed="rId7"/>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132086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F96E4805-FCF3-16C7-D181-491EB625657F}"/>
              </a:ext>
            </a:extLst>
          </p:cNvPr>
          <p:cNvPicPr>
            <a:picLocks noChangeAspect="1"/>
          </p:cNvPicPr>
          <p:nvPr/>
        </p:nvPicPr>
        <p:blipFill>
          <a:blip r:embed="rId2"/>
          <a:stretch>
            <a:fillRect/>
          </a:stretch>
        </p:blipFill>
        <p:spPr>
          <a:xfrm>
            <a:off x="3048000" y="525571"/>
            <a:ext cx="8269259" cy="5806857"/>
          </a:xfrm>
          <a:prstGeom prst="rect">
            <a:avLst/>
          </a:prstGeom>
        </p:spPr>
      </p:pic>
    </p:spTree>
    <p:extLst>
      <p:ext uri="{BB962C8B-B14F-4D97-AF65-F5344CB8AC3E}">
        <p14:creationId xmlns:p14="http://schemas.microsoft.com/office/powerpoint/2010/main" val="2407298287"/>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9189208" y="2566225"/>
            <a:ext cx="1629358" cy="317269"/>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187258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8567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52114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06202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7772400" y="3272930"/>
            <a:ext cx="1355116" cy="617182"/>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19515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thread life cycle">
            <a:extLst>
              <a:ext uri="{FF2B5EF4-FFF2-40B4-BE49-F238E27FC236}">
                <a16:creationId xmlns:a16="http://schemas.microsoft.com/office/drawing/2014/main" id="{A0493CF4-B67C-85A1-5967-535A7E239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87837"/>
            <a:ext cx="10005435" cy="4282326"/>
          </a:xfrm>
          <a:prstGeom prst="rect">
            <a:avLst/>
          </a:prstGeom>
          <a:solidFill>
            <a:schemeClr val="tx1"/>
          </a:solidFill>
        </p:spPr>
      </p:pic>
    </p:spTree>
    <p:extLst>
      <p:ext uri="{BB962C8B-B14F-4D97-AF65-F5344CB8AC3E}">
        <p14:creationId xmlns:p14="http://schemas.microsoft.com/office/powerpoint/2010/main" val="292877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sp>
        <p:nvSpPr>
          <p:cNvPr id="4" name="תיבת טקסט 3">
            <a:extLst>
              <a:ext uri="{FF2B5EF4-FFF2-40B4-BE49-F238E27FC236}">
                <a16:creationId xmlns:a16="http://schemas.microsoft.com/office/drawing/2014/main" id="{57CE3091-6A29-F96D-5B73-92AA45F7571F}"/>
              </a:ext>
            </a:extLst>
          </p:cNvPr>
          <p:cNvSpPr txBox="1"/>
          <p:nvPr/>
        </p:nvSpPr>
        <p:spPr>
          <a:xfrm>
            <a:off x="2895600" y="914400"/>
            <a:ext cx="6554754" cy="5355312"/>
          </a:xfrm>
          <a:prstGeom prst="rect">
            <a:avLst/>
          </a:prstGeom>
          <a:solidFill>
            <a:schemeClr val="tx1"/>
          </a:solidFill>
        </p:spPr>
        <p:txBody>
          <a:bodyPr wrap="square">
            <a:spAutoFit/>
          </a:bodyPr>
          <a:lstStyle/>
          <a:p>
            <a:r>
              <a:rPr lang="en-US" b="0" i="0" dirty="0">
                <a:solidFill>
                  <a:srgbClr val="273239"/>
                </a:solidFill>
                <a:effectLst/>
                <a:latin typeface="urw-din"/>
              </a:rPr>
              <a:t>Using volatile is yet another way (like synchronized, atomic wrapper) of making class thread-safe. Thread-safe means that a method or class instance can be used by multiple threads at the same time without any problem. Consider the below example.</a:t>
            </a: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b="0" i="0" dirty="0">
              <a:solidFill>
                <a:srgbClr val="273239"/>
              </a:solidFill>
              <a:effectLst/>
              <a:latin typeface="urw-din"/>
            </a:endParaRPr>
          </a:p>
          <a:p>
            <a:endParaRPr lang="en-US" dirty="0">
              <a:solidFill>
                <a:srgbClr val="273239"/>
              </a:solidFill>
              <a:latin typeface="urw-din"/>
            </a:endParaRPr>
          </a:p>
          <a:p>
            <a:r>
              <a:rPr lang="en-US" b="0" i="0" dirty="0">
                <a:solidFill>
                  <a:srgbClr val="273239"/>
                </a:solidFill>
                <a:effectLst/>
                <a:latin typeface="urw-din"/>
              </a:rPr>
              <a:t>Suppose that two threads are working on </a:t>
            </a:r>
            <a:r>
              <a:rPr lang="en-US" b="1" i="0" dirty="0" err="1">
                <a:solidFill>
                  <a:srgbClr val="273239"/>
                </a:solidFill>
                <a:effectLst/>
                <a:latin typeface="urw-din"/>
              </a:rPr>
              <a:t>SharedObj</a:t>
            </a:r>
            <a:r>
              <a:rPr lang="en-US" b="0" i="0" dirty="0">
                <a:solidFill>
                  <a:srgbClr val="273239"/>
                </a:solidFill>
                <a:effectLst/>
                <a:latin typeface="urw-din"/>
              </a:rPr>
              <a:t>. If two threads run on different processors each thread may have its own local copy of </a:t>
            </a:r>
            <a:r>
              <a:rPr lang="en-US" b="1" i="0" dirty="0" err="1">
                <a:solidFill>
                  <a:srgbClr val="273239"/>
                </a:solidFill>
                <a:effectLst/>
                <a:latin typeface="urw-din"/>
              </a:rPr>
              <a:t>sharedVariable</a:t>
            </a:r>
            <a:r>
              <a:rPr lang="en-US" b="0" i="0" dirty="0">
                <a:solidFill>
                  <a:srgbClr val="273239"/>
                </a:solidFill>
                <a:effectLst/>
                <a:latin typeface="urw-din"/>
              </a:rPr>
              <a:t>. If one thread modifies its value the change might not reflect in the original one in the main memory instantly. This depends on the write policy of cache. Now the other thread is not aware of the modified value which leads to data inconsistency.  </a:t>
            </a:r>
            <a:endParaRPr lang="en-IL" dirty="0"/>
          </a:p>
        </p:txBody>
      </p:sp>
      <p:pic>
        <p:nvPicPr>
          <p:cNvPr id="6" name="תמונה 5">
            <a:extLst>
              <a:ext uri="{FF2B5EF4-FFF2-40B4-BE49-F238E27FC236}">
                <a16:creationId xmlns:a16="http://schemas.microsoft.com/office/drawing/2014/main" id="{92B4336D-E07E-0B30-3B5C-D04DEDB1642F}"/>
              </a:ext>
            </a:extLst>
          </p:cNvPr>
          <p:cNvPicPr>
            <a:picLocks noChangeAspect="1"/>
          </p:cNvPicPr>
          <p:nvPr/>
        </p:nvPicPr>
        <p:blipFill>
          <a:blip r:embed="rId2"/>
          <a:stretch>
            <a:fillRect/>
          </a:stretch>
        </p:blipFill>
        <p:spPr>
          <a:xfrm>
            <a:off x="2895600" y="2341582"/>
            <a:ext cx="6534913" cy="2008683"/>
          </a:xfrm>
          <a:prstGeom prst="rect">
            <a:avLst/>
          </a:prstGeom>
        </p:spPr>
      </p:pic>
    </p:spTree>
    <p:extLst>
      <p:ext uri="{BB962C8B-B14F-4D97-AF65-F5344CB8AC3E}">
        <p14:creationId xmlns:p14="http://schemas.microsoft.com/office/powerpoint/2010/main" val="2718874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pic>
        <p:nvPicPr>
          <p:cNvPr id="1026" name="Picture 2" descr="Lightbox">
            <a:extLst>
              <a:ext uri="{FF2B5EF4-FFF2-40B4-BE49-F238E27FC236}">
                <a16:creationId xmlns:a16="http://schemas.microsoft.com/office/drawing/2014/main" id="{4E81A082-B388-2584-89D0-B1C2FAD12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90599"/>
            <a:ext cx="6477000" cy="553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184666"/>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keyword</a:t>
            </a:r>
          </a:p>
        </p:txBody>
      </p:sp>
      <p:pic>
        <p:nvPicPr>
          <p:cNvPr id="4" name="תמונה 3">
            <a:extLst>
              <a:ext uri="{FF2B5EF4-FFF2-40B4-BE49-F238E27FC236}">
                <a16:creationId xmlns:a16="http://schemas.microsoft.com/office/drawing/2014/main" id="{FFBD6E9A-F2FD-A959-0185-47310AA94135}"/>
              </a:ext>
            </a:extLst>
          </p:cNvPr>
          <p:cNvPicPr>
            <a:picLocks noChangeAspect="1"/>
          </p:cNvPicPr>
          <p:nvPr/>
        </p:nvPicPr>
        <p:blipFill>
          <a:blip r:embed="rId2"/>
          <a:stretch>
            <a:fillRect/>
          </a:stretch>
        </p:blipFill>
        <p:spPr>
          <a:xfrm>
            <a:off x="2727654" y="914400"/>
            <a:ext cx="9388146" cy="2316556"/>
          </a:xfrm>
          <a:prstGeom prst="rect">
            <a:avLst/>
          </a:prstGeom>
        </p:spPr>
      </p:pic>
      <p:pic>
        <p:nvPicPr>
          <p:cNvPr id="6" name="תמונה 5">
            <a:extLst>
              <a:ext uri="{FF2B5EF4-FFF2-40B4-BE49-F238E27FC236}">
                <a16:creationId xmlns:a16="http://schemas.microsoft.com/office/drawing/2014/main" id="{B5A50AA4-0E8C-FCDA-8877-3402F19AB3EF}"/>
              </a:ext>
            </a:extLst>
          </p:cNvPr>
          <p:cNvPicPr>
            <a:picLocks noChangeAspect="1"/>
          </p:cNvPicPr>
          <p:nvPr/>
        </p:nvPicPr>
        <p:blipFill>
          <a:blip r:embed="rId3"/>
          <a:stretch>
            <a:fillRect/>
          </a:stretch>
        </p:blipFill>
        <p:spPr>
          <a:xfrm>
            <a:off x="2709770" y="3530899"/>
            <a:ext cx="9423913" cy="3131549"/>
          </a:xfrm>
          <a:prstGeom prst="rect">
            <a:avLst/>
          </a:prstGeom>
        </p:spPr>
      </p:pic>
    </p:spTree>
    <p:extLst>
      <p:ext uri="{BB962C8B-B14F-4D97-AF65-F5344CB8AC3E}">
        <p14:creationId xmlns:p14="http://schemas.microsoft.com/office/powerpoint/2010/main" val="1133515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1538B3-8C1D-BEA3-693B-5ECE5936A463}"/>
              </a:ext>
            </a:extLst>
          </p:cNvPr>
          <p:cNvSpPr txBox="1"/>
          <p:nvPr/>
        </p:nvSpPr>
        <p:spPr>
          <a:xfrm>
            <a:off x="2895600" y="0"/>
            <a:ext cx="102108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Volatile, Atomic, Synchronized</a:t>
            </a:r>
          </a:p>
        </p:txBody>
      </p:sp>
      <p:pic>
        <p:nvPicPr>
          <p:cNvPr id="4" name="תמונה 3">
            <a:extLst>
              <a:ext uri="{FF2B5EF4-FFF2-40B4-BE49-F238E27FC236}">
                <a16:creationId xmlns:a16="http://schemas.microsoft.com/office/drawing/2014/main" id="{7C10FA43-6DDF-D893-FB6C-B3C838354123}"/>
              </a:ext>
            </a:extLst>
          </p:cNvPr>
          <p:cNvPicPr>
            <a:picLocks noChangeAspect="1"/>
          </p:cNvPicPr>
          <p:nvPr/>
        </p:nvPicPr>
        <p:blipFill>
          <a:blip r:embed="rId2"/>
          <a:stretch>
            <a:fillRect/>
          </a:stretch>
        </p:blipFill>
        <p:spPr>
          <a:xfrm>
            <a:off x="2735268" y="685800"/>
            <a:ext cx="9151932" cy="6081856"/>
          </a:xfrm>
          <a:prstGeom prst="rect">
            <a:avLst/>
          </a:prstGeom>
        </p:spPr>
      </p:pic>
    </p:spTree>
    <p:extLst>
      <p:ext uri="{BB962C8B-B14F-4D97-AF65-F5344CB8AC3E}">
        <p14:creationId xmlns:p14="http://schemas.microsoft.com/office/powerpoint/2010/main" val="167937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8801A33C-1278-A75A-0223-8153E42235A2}"/>
              </a:ext>
            </a:extLst>
          </p:cNvPr>
          <p:cNvPicPr>
            <a:picLocks noChangeAspect="1"/>
          </p:cNvPicPr>
          <p:nvPr/>
        </p:nvPicPr>
        <p:blipFill>
          <a:blip r:embed="rId2"/>
          <a:stretch>
            <a:fillRect/>
          </a:stretch>
        </p:blipFill>
        <p:spPr>
          <a:xfrm>
            <a:off x="3048000" y="316000"/>
            <a:ext cx="8334086" cy="6226000"/>
          </a:xfrm>
          <a:prstGeom prst="rect">
            <a:avLst/>
          </a:prstGeom>
        </p:spPr>
      </p:pic>
    </p:spTree>
    <p:extLst>
      <p:ext uri="{BB962C8B-B14F-4D97-AF65-F5344CB8AC3E}">
        <p14:creationId xmlns:p14="http://schemas.microsoft.com/office/powerpoint/2010/main" val="379112682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41472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4"/>
              </a:rPr>
              <a:t>https://www.slideshare.net/alexmiller/java-concurrency-idioms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FC750BE-CABB-9169-8A60-3B8F67BCDE73}"/>
              </a:ext>
            </a:extLst>
          </p:cNvPr>
          <p:cNvPicPr>
            <a:picLocks noChangeAspect="1"/>
          </p:cNvPicPr>
          <p:nvPr/>
        </p:nvPicPr>
        <p:blipFill>
          <a:blip r:embed="rId2"/>
          <a:stretch>
            <a:fillRect/>
          </a:stretch>
        </p:blipFill>
        <p:spPr>
          <a:xfrm>
            <a:off x="3048000" y="645087"/>
            <a:ext cx="8610600" cy="2300273"/>
          </a:xfrm>
          <a:prstGeom prst="rect">
            <a:avLst/>
          </a:prstGeom>
        </p:spPr>
      </p:pic>
      <p:pic>
        <p:nvPicPr>
          <p:cNvPr id="5" name="תמונה 4">
            <a:extLst>
              <a:ext uri="{FF2B5EF4-FFF2-40B4-BE49-F238E27FC236}">
                <a16:creationId xmlns:a16="http://schemas.microsoft.com/office/drawing/2014/main" id="{609040CA-2100-E50C-D370-F0C41CB974AB}"/>
              </a:ext>
            </a:extLst>
          </p:cNvPr>
          <p:cNvPicPr>
            <a:picLocks noChangeAspect="1"/>
          </p:cNvPicPr>
          <p:nvPr/>
        </p:nvPicPr>
        <p:blipFill>
          <a:blip r:embed="rId3"/>
          <a:stretch>
            <a:fillRect/>
          </a:stretch>
        </p:blipFill>
        <p:spPr>
          <a:xfrm>
            <a:off x="3053751" y="3509467"/>
            <a:ext cx="8610600" cy="2200680"/>
          </a:xfrm>
          <a:prstGeom prst="rect">
            <a:avLst/>
          </a:prstGeom>
        </p:spPr>
      </p:pic>
    </p:spTree>
    <p:extLst>
      <p:ext uri="{BB962C8B-B14F-4D97-AF65-F5344CB8AC3E}">
        <p14:creationId xmlns:p14="http://schemas.microsoft.com/office/powerpoint/2010/main" val="188213175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B08C1B4-EDE2-FE06-6E73-4B9FFF30980D}"/>
              </a:ext>
            </a:extLst>
          </p:cNvPr>
          <p:cNvPicPr>
            <a:picLocks noChangeAspect="1"/>
          </p:cNvPicPr>
          <p:nvPr/>
        </p:nvPicPr>
        <p:blipFill>
          <a:blip r:embed="rId2"/>
          <a:stretch>
            <a:fillRect/>
          </a:stretch>
        </p:blipFill>
        <p:spPr>
          <a:xfrm>
            <a:off x="3048000" y="838200"/>
            <a:ext cx="8001000" cy="5875091"/>
          </a:xfrm>
          <a:prstGeom prst="rect">
            <a:avLst/>
          </a:prstGeom>
        </p:spPr>
      </p:pic>
      <p:sp>
        <p:nvSpPr>
          <p:cNvPr id="5" name="תיבת טקסט 4">
            <a:extLst>
              <a:ext uri="{FF2B5EF4-FFF2-40B4-BE49-F238E27FC236}">
                <a16:creationId xmlns:a16="http://schemas.microsoft.com/office/drawing/2014/main" id="{C64516E0-5AA9-FE15-F390-20AC288370F4}"/>
              </a:ext>
            </a:extLst>
          </p:cNvPr>
          <p:cNvSpPr txBox="1"/>
          <p:nvPr/>
        </p:nvSpPr>
        <p:spPr>
          <a:xfrm>
            <a:off x="3048000" y="144709"/>
            <a:ext cx="8001000" cy="523220"/>
          </a:xfrm>
          <a:prstGeom prst="rect">
            <a:avLst/>
          </a:prstGeom>
          <a:noFill/>
        </p:spPr>
        <p:txBody>
          <a:bodyPr wrap="square">
            <a:spAutoFit/>
          </a:bodyPr>
          <a:lstStyle/>
          <a:p>
            <a:r>
              <a:rPr lang="en-US" sz="2800" b="1" i="0" dirty="0">
                <a:effectLst/>
                <a:latin typeface="urw-din"/>
              </a:rPr>
              <a:t>Differences between Concurrency and Parallelism:</a:t>
            </a:r>
            <a:endParaRPr lang="en-IL" sz="2800" dirty="0"/>
          </a:p>
        </p:txBody>
      </p:sp>
    </p:spTree>
    <p:extLst>
      <p:ext uri="{BB962C8B-B14F-4D97-AF65-F5344CB8AC3E}">
        <p14:creationId xmlns:p14="http://schemas.microsoft.com/office/powerpoint/2010/main" val="7544812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4E1BE15-670C-4C9B-39D1-FD402F1DA00D}"/>
              </a:ext>
            </a:extLst>
          </p:cNvPr>
          <p:cNvPicPr>
            <a:picLocks noChangeAspect="1"/>
          </p:cNvPicPr>
          <p:nvPr/>
        </p:nvPicPr>
        <p:blipFill>
          <a:blip r:embed="rId2"/>
          <a:stretch>
            <a:fillRect/>
          </a:stretch>
        </p:blipFill>
        <p:spPr>
          <a:xfrm>
            <a:off x="3276600" y="434314"/>
            <a:ext cx="7924800" cy="5989371"/>
          </a:xfrm>
          <a:prstGeom prst="rect">
            <a:avLst/>
          </a:prstGeom>
        </p:spPr>
      </p:pic>
    </p:spTree>
    <p:extLst>
      <p:ext uri="{BB962C8B-B14F-4D97-AF65-F5344CB8AC3E}">
        <p14:creationId xmlns:p14="http://schemas.microsoft.com/office/powerpoint/2010/main" val="22410137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690B308-3525-262D-F31E-DD4865B7B7B4}"/>
              </a:ext>
            </a:extLst>
          </p:cNvPr>
          <p:cNvPicPr>
            <a:picLocks noChangeAspect="1"/>
          </p:cNvPicPr>
          <p:nvPr/>
        </p:nvPicPr>
        <p:blipFill>
          <a:blip r:embed="rId2"/>
          <a:stretch>
            <a:fillRect/>
          </a:stretch>
        </p:blipFill>
        <p:spPr>
          <a:xfrm>
            <a:off x="3124200" y="274093"/>
            <a:ext cx="8345830" cy="6309814"/>
          </a:xfrm>
          <a:prstGeom prst="rect">
            <a:avLst/>
          </a:prstGeom>
        </p:spPr>
      </p:pic>
    </p:spTree>
    <p:extLst>
      <p:ext uri="{BB962C8B-B14F-4D97-AF65-F5344CB8AC3E}">
        <p14:creationId xmlns:p14="http://schemas.microsoft.com/office/powerpoint/2010/main" val="18950129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B715541-AC49-09F7-2B51-D21952350A50}"/>
              </a:ext>
            </a:extLst>
          </p:cNvPr>
          <p:cNvPicPr>
            <a:picLocks noChangeAspect="1"/>
          </p:cNvPicPr>
          <p:nvPr/>
        </p:nvPicPr>
        <p:blipFill>
          <a:blip r:embed="rId2"/>
          <a:stretch>
            <a:fillRect/>
          </a:stretch>
        </p:blipFill>
        <p:spPr>
          <a:xfrm>
            <a:off x="3124200" y="304800"/>
            <a:ext cx="8610600" cy="6420185"/>
          </a:xfrm>
          <a:prstGeom prst="rect">
            <a:avLst/>
          </a:prstGeom>
        </p:spPr>
      </p:pic>
    </p:spTree>
    <p:extLst>
      <p:ext uri="{BB962C8B-B14F-4D97-AF65-F5344CB8AC3E}">
        <p14:creationId xmlns:p14="http://schemas.microsoft.com/office/powerpoint/2010/main" val="450434388"/>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4124</TotalTime>
  <Words>2237</Words>
  <Application>Microsoft Office PowerPoint</Application>
  <PresentationFormat>מסך רחב</PresentationFormat>
  <Paragraphs>200</Paragraphs>
  <Slides>41</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41</vt:i4>
      </vt:variant>
    </vt:vector>
  </HeadingPairs>
  <TitlesOfParts>
    <vt:vector size="49" baseType="lpstr">
      <vt:lpstr>arial</vt:lpstr>
      <vt:lpstr>arial</vt:lpstr>
      <vt:lpstr>Arial Black</vt:lpstr>
      <vt:lpstr>Corbel</vt:lpstr>
      <vt:lpstr>Trebuchet MS</vt:lpstr>
      <vt:lpstr>urw-din</vt:lpstr>
      <vt:lpstr>var(--font-din)</vt:lpstr>
      <vt:lpstr>Theme1</vt:lpstr>
      <vt:lpstr>  תכנות מונחה עצמים  תרגול   7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Java - Multithreading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Netanel Levine</cp:lastModifiedBy>
  <cp:revision>44</cp:revision>
  <dcterms:created xsi:type="dcterms:W3CDTF">2020-11-10T22:23:29Z</dcterms:created>
  <dcterms:modified xsi:type="dcterms:W3CDTF">2022-12-05T17:28:17Z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